
<file path=[Content_Types].xml><?xml version="1.0" encoding="utf-8"?>
<Types xmlns="http://schemas.openxmlformats.org/package/2006/content-types">
  <Override PartName="/ppt/tags/tag8.xml" ContentType="application/vnd.openxmlformats-officedocument.presentationml.tags+xml"/>
  <Override PartName="/ppt/tags/tag140.xml" ContentType="application/vnd.openxmlformats-officedocument.presentationml.tags+xml"/>
  <Override PartName="/ppt/tags/tag238.xml" ContentType="application/vnd.openxmlformats-officedocument.presentationml.tags+xml"/>
  <Override PartName="/ppt/tags/tag285.xml" ContentType="application/vnd.openxmlformats-officedocument.presentationml.tags+xml"/>
  <Override PartName="/ppt/tags/tag424.xml" ContentType="application/vnd.openxmlformats-officedocument.presentationml.tags+xml"/>
  <Override PartName="/ppt/tags/tag471.xml" ContentType="application/vnd.openxmlformats-officedocument.presentationml.tags+xml"/>
  <Override PartName="/ppt/slides/slide25.xml" ContentType="application/vnd.openxmlformats-officedocument.presentationml.slide+xml"/>
  <Override PartName="/ppt/slideLayouts/slideLayout2.xml" ContentType="application/vnd.openxmlformats-officedocument.presentationml.slideLayout+xml"/>
  <Override PartName="/ppt/tags/tag216.xml" ContentType="application/vnd.openxmlformats-officedocument.presentationml.tags+xml"/>
  <Override PartName="/ppt/tags/tag263.xml" ContentType="application/vnd.openxmlformats-officedocument.presentationml.tags+xml"/>
  <Override PartName="/ppt/tags/tag402.xml" ContentType="application/vnd.openxmlformats-officedocument.presentationml.tags+xml"/>
  <Default Extension="xml" ContentType="application/xml"/>
  <Override PartName="/ppt/tags/tag38.xml" ContentType="application/vnd.openxmlformats-officedocument.presentationml.tags+xml"/>
  <Override PartName="/ppt/tags/tag85.xml" ContentType="application/vnd.openxmlformats-officedocument.presentationml.tags+xml"/>
  <Override PartName="/ppt/tags/tag241.xml" ContentType="application/vnd.openxmlformats-officedocument.presentationml.tags+xml"/>
  <Override PartName="/ppt/notesSlides/notesSlide16.xml" ContentType="application/vnd.openxmlformats-officedocument.presentationml.notesSlide+xml"/>
  <Override PartName="/ppt/tags/tag339.xml" ContentType="application/vnd.openxmlformats-officedocument.presentationml.tags+xml"/>
  <Override PartName="/ppt/tags/tag386.xml" ContentType="application/vnd.openxmlformats-officedocument.presentationml.tags+xml"/>
  <Override PartName="/ppt/tags/tag525.xml" ContentType="application/vnd.openxmlformats-officedocument.presentationml.tags+xml"/>
  <Override PartName="/ppt/tags/tag16.xml" ContentType="application/vnd.openxmlformats-officedocument.presentationml.tags+xml"/>
  <Override PartName="/ppt/tags/tag63.xml" ContentType="application/vnd.openxmlformats-officedocument.presentationml.tags+xml"/>
  <Override PartName="/ppt/tags/tag178.xml" ContentType="application/vnd.openxmlformats-officedocument.presentationml.tags+xml"/>
  <Override PartName="/ppt/tags/tag317.xml" ContentType="application/vnd.openxmlformats-officedocument.presentationml.tags+xml"/>
  <Override PartName="/ppt/tags/tag364.xml" ContentType="application/vnd.openxmlformats-officedocument.presentationml.tags+xml"/>
  <Override PartName="/ppt/tags/tag109.xml" ContentType="application/vnd.openxmlformats-officedocument.presentationml.tags+xml"/>
  <Override PartName="/ppt/tags/tag156.xml" ContentType="application/vnd.openxmlformats-officedocument.presentationml.tags+xml"/>
  <Override PartName="/ppt/tags/tag487.xml" ContentType="application/vnd.openxmlformats-officedocument.presentationml.tags+xml"/>
  <Override PartName="/ppt/tags/tag503.xml" ContentType="application/vnd.openxmlformats-officedocument.presentationml.tags+xml"/>
  <Override PartName="/ppt/tags/tag41.xml" ContentType="application/vnd.openxmlformats-officedocument.presentationml.tags+xml"/>
  <Override PartName="/ppt/notesSlides/notesSlide7.xml" ContentType="application/vnd.openxmlformats-officedocument.presentationml.notesSlide+xml"/>
  <Override PartName="/ppt/tags/tag279.xml" ContentType="application/vnd.openxmlformats-officedocument.presentationml.tags+xml"/>
  <Override PartName="/ppt/tags/tag342.xml" ContentType="application/vnd.openxmlformats-officedocument.presentationml.tags+xml"/>
  <Override PartName="/ppt/tags/tag134.xml" ContentType="application/vnd.openxmlformats-officedocument.presentationml.tags+xml"/>
  <Override PartName="/ppt/tags/tag181.xml" ContentType="application/vnd.openxmlformats-officedocument.presentationml.tags+xml"/>
  <Override PartName="/ppt/tags/tag320.xml" ContentType="application/vnd.openxmlformats-officedocument.presentationml.tags+xml"/>
  <Override PartName="/ppt/tags/tag418.xml" ContentType="application/vnd.openxmlformats-officedocument.presentationml.tags+xml"/>
  <Override PartName="/ppt/tags/tag465.xml" ContentType="application/vnd.openxmlformats-officedocument.presentationml.tags+xml"/>
  <Override PartName="/ppt/slides/slide19.xml" ContentType="application/vnd.openxmlformats-officedocument.presentationml.slide+xml"/>
  <Default Extension="png" ContentType="image/png"/>
  <Override PartName="/ppt/tags/tag112.xml" ContentType="application/vnd.openxmlformats-officedocument.presentationml.tags+xml"/>
  <Override PartName="/ppt/tags/tag257.xml" ContentType="application/vnd.openxmlformats-officedocument.presentationml.tags+xml"/>
  <Override PartName="/ppt/theme/theme2.xml" ContentType="application/vnd.openxmlformats-officedocument.theme+xml"/>
  <Override PartName="/ppt/tags/tag5.xml" ContentType="application/vnd.openxmlformats-officedocument.presentationml.tags+xml"/>
  <Override PartName="/ppt/tags/tag79.xml" ContentType="application/vnd.openxmlformats-officedocument.presentationml.tags+xml"/>
  <Override PartName="/ppt/tags/tag443.xml" ContentType="application/vnd.openxmlformats-officedocument.presentationml.tags+xml"/>
  <Override PartName="/ppt/tags/tag490.xml" ContentType="application/vnd.openxmlformats-officedocument.presentationml.tags+xml"/>
  <Override PartName="/ppt/slides/slide44.xml" ContentType="application/vnd.openxmlformats-officedocument.presentationml.slide+xml"/>
  <Default Extension="emf" ContentType="image/x-emf"/>
  <Override PartName="/ppt/tags/tag235.xml" ContentType="application/vnd.openxmlformats-officedocument.presentationml.tags+xml"/>
  <Override PartName="/ppt/tags/tag282.xml" ContentType="application/vnd.openxmlformats-officedocument.presentationml.tags+xml"/>
  <Override PartName="/ppt/tags/tag421.xml" ContentType="application/vnd.openxmlformats-officedocument.presentationml.tags+xml"/>
  <Override PartName="/ppt/tags/tag519.xml" ContentType="application/vnd.openxmlformats-officedocument.presentationml.tags+xml"/>
  <Override PartName="/ppt/slides/slide22.xml" ContentType="application/vnd.openxmlformats-officedocument.presentationml.slide+xml"/>
  <Override PartName="/ppt/tags/tag57.xml" ContentType="application/vnd.openxmlformats-officedocument.presentationml.tags+xml"/>
  <Override PartName="/ppt/tags/tag213.xml" ContentType="application/vnd.openxmlformats-officedocument.presentationml.tags+xml"/>
  <Override PartName="/ppt/tags/tag260.xml" ContentType="application/vnd.openxmlformats-officedocument.presentationml.tags+xml"/>
  <Override PartName="/ppt/tags/tag358.xml" ContentType="application/vnd.openxmlformats-officedocument.presentationml.tags+xml"/>
  <Override PartName="/ppt/tags/tag35.xml" ContentType="application/vnd.openxmlformats-officedocument.presentationml.tags+xml"/>
  <Override PartName="/ppt/tags/tag82.xml" ContentType="application/vnd.openxmlformats-officedocument.presentationml.tags+xml"/>
  <Override PartName="/ppt/tags/tag197.xml" ContentType="application/vnd.openxmlformats-officedocument.presentationml.tags+xml"/>
  <Override PartName="/ppt/notesSlides/notesSlide13.xml" ContentType="application/vnd.openxmlformats-officedocument.presentationml.notesSlide+xml"/>
  <Override PartName="/ppt/tags/tag336.xml" ContentType="application/vnd.openxmlformats-officedocument.presentationml.tags+xml"/>
  <Override PartName="/ppt/tags/tag383.xml" ContentType="application/vnd.openxmlformats-officedocument.presentationml.tags+xml"/>
  <Override PartName="/ppt/tags/tag128.xml" ContentType="application/vnd.openxmlformats-officedocument.presentationml.tags+xml"/>
  <Override PartName="/ppt/tags/tag175.xml" ContentType="application/vnd.openxmlformats-officedocument.presentationml.tags+xml"/>
  <Override PartName="/ppt/tags/tag459.xml" ContentType="application/vnd.openxmlformats-officedocument.presentationml.tags+xml"/>
  <Override PartName="/ppt/tags/tag522.xml" ContentType="application/vnd.openxmlformats-officedocument.presentationml.tags+xml"/>
  <Override PartName="/ppt/tags/tag13.xml" ContentType="application/vnd.openxmlformats-officedocument.presentationml.tags+xml"/>
  <Override PartName="/ppt/tags/tag60.xml" ContentType="application/vnd.openxmlformats-officedocument.presentationml.tags+xml"/>
  <Override PartName="/ppt/tags/tag298.xml" ContentType="application/vnd.openxmlformats-officedocument.presentationml.tags+xml"/>
  <Override PartName="/ppt/tags/tag314.xml" ContentType="application/vnd.openxmlformats-officedocument.presentationml.tags+xml"/>
  <Override PartName="/ppt/tags/tag361.xml" ContentType="application/vnd.openxmlformats-officedocument.presentationml.tags+xml"/>
  <Override PartName="/ppt/tags/tag500.xml" ContentType="application/vnd.openxmlformats-officedocument.presentationml.tags+xml"/>
  <Override PartName="/ppt/notesSlides/notesSlide4.xml" ContentType="application/vnd.openxmlformats-officedocument.presentationml.notesSlide+xml"/>
  <Override PartName="/ppt/tags/tag106.xml" ContentType="application/vnd.openxmlformats-officedocument.presentationml.tags+xml"/>
  <Override PartName="/ppt/tags/tag153.xml" ContentType="application/vnd.openxmlformats-officedocument.presentationml.tags+xml"/>
  <Override PartName="/ppt/tags/tag437.xml" ContentType="application/vnd.openxmlformats-officedocument.presentationml.tags+xml"/>
  <Override PartName="/ppt/tags/tag484.xml" ContentType="application/vnd.openxmlformats-officedocument.presentationml.tags+xml"/>
  <Override PartName="/ppt/slides/slide38.xml" ContentType="application/vnd.openxmlformats-officedocument.presentationml.slide+xml"/>
  <Override PartName="/ppt/tags/tag131.xml" ContentType="application/vnd.openxmlformats-officedocument.presentationml.tags+xml"/>
  <Override PartName="/ppt/tags/tag229.xml" ContentType="application/vnd.openxmlformats-officedocument.presentationml.tags+xml"/>
  <Override PartName="/ppt/tags/tag276.xml" ContentType="application/vnd.openxmlformats-officedocument.presentationml.tags+xml"/>
  <Override PartName="/ppt/tags/tag415.xml" ContentType="application/vnd.openxmlformats-officedocument.presentationml.tags+xml"/>
  <Override PartName="/ppt/tags/tag462.xml" ContentType="application/vnd.openxmlformats-officedocument.presentationml.tags+xml"/>
  <Override PartName="/ppt/tags/tag98.xml" ContentType="application/vnd.openxmlformats-officedocument.presentationml.tags+xml"/>
  <Override PartName="/ppt/tags/tag207.xml" ContentType="application/vnd.openxmlformats-officedocument.presentationml.tags+xml"/>
  <Override PartName="/ppt/tags/tag254.xml" ContentType="application/vnd.openxmlformats-officedocument.presentationml.tags+xml"/>
  <Override PartName="/ppt/tags/tag399.xml" ContentType="application/vnd.openxmlformats-officedocument.presentationml.tags+xml"/>
  <Override PartName="/ppt/slides/slide16.xml" ContentType="application/vnd.openxmlformats-officedocument.presentationml.slide+xml"/>
  <Override PartName="/ppt/tags/tag2.xml" ContentType="application/vnd.openxmlformats-officedocument.presentationml.tags+xml"/>
  <Override PartName="/ppt/tags/tag440.xml" ContentType="application/vnd.openxmlformats-officedocument.presentationml.tags+xml"/>
  <Override PartName="/ppt/slides/slide41.xml" ContentType="application/vnd.openxmlformats-officedocument.presentationml.slide+xml"/>
  <Override PartName="/ppt/tags/tag29.xml" ContentType="application/vnd.openxmlformats-officedocument.presentationml.tags+xml"/>
  <Override PartName="/ppt/tags/tag76.xml" ContentType="application/vnd.openxmlformats-officedocument.presentationml.tags+xml"/>
  <Override PartName="/ppt/tags/tag232.xml" ContentType="application/vnd.openxmlformats-officedocument.presentationml.tags+xml"/>
  <Override PartName="/ppt/tags/tag377.xml" ContentType="application/vnd.openxmlformats-officedocument.presentationml.tags+xml"/>
  <Override PartName="/ppt/tags/tag516.xml" ContentType="application/vnd.openxmlformats-officedocument.presentationml.tags+xml"/>
  <Override PartName="/ppt/tags/tag54.xml" ContentType="application/vnd.openxmlformats-officedocument.presentationml.tags+xml"/>
  <Override PartName="/ppt/tags/tag169.xml" ContentType="application/vnd.openxmlformats-officedocument.presentationml.tags+xml"/>
  <Override PartName="/ppt/tags/tag210.xml" ContentType="application/vnd.openxmlformats-officedocument.presentationml.tags+xml"/>
  <Override PartName="/ppt/tags/tag308.xml" ContentType="application/vnd.openxmlformats-officedocument.presentationml.tags+xml"/>
  <Override PartName="/ppt/tags/tag355.xml" ContentType="application/vnd.openxmlformats-officedocument.presentationml.tags+xml"/>
  <Override PartName="/ppt/tags/tag147.xml" ContentType="application/vnd.openxmlformats-officedocument.presentationml.tags+xml"/>
  <Override PartName="/ppt/tags/tag194.xml" ContentType="application/vnd.openxmlformats-officedocument.presentationml.tags+xml"/>
  <Override PartName="/ppt/tags/tag478.xml" ContentType="application/vnd.openxmlformats-officedocument.presentationml.tags+xml"/>
  <Override PartName="/ppt/tags/tag32.xml" ContentType="application/vnd.openxmlformats-officedocument.presentationml.tags+xml"/>
  <Override PartName="/ppt/notesSlides/notesSlide10.xml" ContentType="application/vnd.openxmlformats-officedocument.presentationml.notesSlide+xml"/>
  <Override PartName="/ppt/tags/tag333.xml" ContentType="application/vnd.openxmlformats-officedocument.presentationml.tags+xml"/>
  <Override PartName="/ppt/tags/tag380.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125.xml" ContentType="application/vnd.openxmlformats-officedocument.presentationml.tags+xml"/>
  <Override PartName="/ppt/tags/tag172.xml" ContentType="application/vnd.openxmlformats-officedocument.presentationml.tags+xml"/>
  <Override PartName="/ppt/tags/tag311.xml" ContentType="application/vnd.openxmlformats-officedocument.presentationml.tags+xml"/>
  <Override PartName="/ppt/tags/tag409.xml" ContentType="application/vnd.openxmlformats-officedocument.presentationml.tags+xml"/>
  <Override PartName="/ppt/tags/tag456.xml" ContentType="application/vnd.openxmlformats-officedocument.presentationml.tags+xml"/>
  <Override PartName="/ppt/notesSlides/notesSlide1.xml" ContentType="application/vnd.openxmlformats-officedocument.presentationml.notesSlide+xml"/>
  <Override PartName="/ppt/tags/tag103.xml" ContentType="application/vnd.openxmlformats-officedocument.presentationml.tags+xml"/>
  <Override PartName="/ppt/tags/tag150.xml" ContentType="application/vnd.openxmlformats-officedocument.presentationml.tags+xml"/>
  <Override PartName="/ppt/tags/tag248.xml" ContentType="application/vnd.openxmlformats-officedocument.presentationml.tags+xml"/>
  <Override PartName="/ppt/tags/tag295.xml" ContentType="application/vnd.openxmlformats-officedocument.presentationml.tags+xml"/>
  <Override PartName="/ppt/tags/tag434.xml" ContentType="application/vnd.openxmlformats-officedocument.presentationml.tags+xml"/>
  <Override PartName="/ppt/tags/tag481.xml" ContentType="application/vnd.openxmlformats-officedocument.presentationml.tags+xml"/>
  <Override PartName="/ppt/tags/tag226.xml" ContentType="application/vnd.openxmlformats-officedocument.presentationml.tags+xml"/>
  <Override PartName="/ppt/tags/tag273.xml" ContentType="application/vnd.openxmlformats-officedocument.presentationml.tags+xml"/>
  <Override PartName="/ppt/slides/slide35.xml" ContentType="application/vnd.openxmlformats-officedocument.presentationml.slide+xml"/>
  <Override PartName="/ppt/tags/tag412.xml" ContentType="application/vnd.openxmlformats-officedocument.presentationml.tags+xml"/>
  <Override PartName="/ppt/slides/slide13.xml" ContentType="application/vnd.openxmlformats-officedocument.presentationml.slide+xml"/>
  <Override PartName="/ppt/tags/tag48.xml" ContentType="application/vnd.openxmlformats-officedocument.presentationml.tags+xml"/>
  <Override PartName="/ppt/tags/tag95.xml" ContentType="application/vnd.openxmlformats-officedocument.presentationml.tags+xml"/>
  <Override PartName="/ppt/tags/tag188.xml" ContentType="application/vnd.openxmlformats-officedocument.presentationml.tags+xml"/>
  <Override PartName="/ppt/tags/tag204.xml" ContentType="application/vnd.openxmlformats-officedocument.presentationml.tags+xml"/>
  <Override PartName="/ppt/tags/tag251.xml" ContentType="application/vnd.openxmlformats-officedocument.presentationml.tags+xml"/>
  <Override PartName="/ppt/tags/tag349.xml" ContentType="application/vnd.openxmlformats-officedocument.presentationml.tags+xml"/>
  <Override PartName="/ppt/tags/tag396.xml" ContentType="application/vnd.openxmlformats-officedocument.presentationml.tags+xml"/>
  <Override PartName="/ppt/notesSlides/notesSlide26.xml" ContentType="application/vnd.openxmlformats-officedocument.presentationml.notesSlide+xml"/>
  <Override PartName="/ppt/tags/tag26.xml" ContentType="application/vnd.openxmlformats-officedocument.presentationml.tags+xml"/>
  <Override PartName="/ppt/tags/tag73.xml" ContentType="application/vnd.openxmlformats-officedocument.presentationml.tags+xml"/>
  <Override PartName="/ppt/tags/tag327.xml" ContentType="application/vnd.openxmlformats-officedocument.presentationml.tags+xml"/>
  <Override PartName="/ppt/tags/tag374.xml" ContentType="application/vnd.openxmlformats-officedocument.presentationml.tags+xml"/>
  <Override PartName="/ppt/tags/tag119.xml" ContentType="application/vnd.openxmlformats-officedocument.presentationml.tags+xml"/>
  <Override PartName="/ppt/tags/tag166.xml" ContentType="application/vnd.openxmlformats-officedocument.presentationml.tags+xml"/>
  <Override PartName="/ppt/tags/tag497.xml" ContentType="application/vnd.openxmlformats-officedocument.presentationml.tags+xml"/>
  <Override PartName="/ppt/tags/tag513.xml" ContentType="application/vnd.openxmlformats-officedocument.presentationml.tags+xml"/>
  <Override PartName="/ppt/tags/tag51.xml" ContentType="application/vnd.openxmlformats-officedocument.presentationml.tags+xml"/>
  <Override PartName="/ppt/tags/tag289.xml" ContentType="application/vnd.openxmlformats-officedocument.presentationml.tags+xml"/>
  <Override PartName="/ppt/tags/tag305.xml" ContentType="application/vnd.openxmlformats-officedocument.presentationml.tags+xml"/>
  <Override PartName="/ppt/tags/tag352.xml" ContentType="application/vnd.openxmlformats-officedocument.presentationml.tags+xml"/>
  <Override PartName="/ppt/tags/tag144.xml" ContentType="application/vnd.openxmlformats-officedocument.presentationml.tags+xml"/>
  <Override PartName="/ppt/tags/tag191.xml" ContentType="application/vnd.openxmlformats-officedocument.presentationml.tags+xml"/>
  <Override PartName="/ppt/tags/tag330.xml" ContentType="application/vnd.openxmlformats-officedocument.presentationml.tags+xml"/>
  <Override PartName="/ppt/tags/tag428.xml" ContentType="application/vnd.openxmlformats-officedocument.presentationml.tags+xml"/>
  <Override PartName="/ppt/tags/tag475.xml" ContentType="application/vnd.openxmlformats-officedocument.presentationml.tags+xml"/>
  <Override PartName="/ppt/slides/slide29.xml" ContentType="application/vnd.openxmlformats-officedocument.presentationml.slide+xml"/>
  <Override PartName="/ppt/tags/tag122.xml" ContentType="application/vnd.openxmlformats-officedocument.presentationml.tags+xml"/>
  <Override PartName="/ppt/tags/tag267.xml" ContentType="application/vnd.openxmlformats-officedocument.presentationml.tags+xml"/>
  <Override PartName="/ppt/tags/tag406.xml" ContentType="application/vnd.openxmlformats-officedocument.presentationml.tags+xml"/>
  <Override PartName="/ppt/tags/tag453.xml" ContentType="application/vnd.openxmlformats-officedocument.presentationml.tags+xml"/>
  <Override PartName="/ppt/slides/slide4.xml" ContentType="application/vnd.openxmlformats-officedocument.presentationml.slide+xml"/>
  <Override PartName="/ppt/slideLayouts/slideLayout6.xml" ContentType="application/vnd.openxmlformats-officedocument.presentationml.slideLayout+xml"/>
  <Override PartName="/ppt/tags/tag89.xml" ContentType="application/vnd.openxmlformats-officedocument.presentationml.tags+xml"/>
  <Override PartName="/ppt/tags/tag245.xml" ContentType="application/vnd.openxmlformats-officedocument.presentationml.tags+xml"/>
  <Override PartName="/ppt/tags/tag292.xml" ContentType="application/vnd.openxmlformats-officedocument.presentationml.tags+xml"/>
  <Override PartName="/ppt/tags/tag100.xml" ContentType="application/vnd.openxmlformats-officedocument.presentationml.tags+xml"/>
  <Override PartName="/ppt/tags/tag368.xml" ContentType="application/vnd.openxmlformats-officedocument.presentationml.tags+xml"/>
  <Override PartName="/ppt/tags/tag431.xml" ContentType="application/vnd.openxmlformats-officedocument.presentationml.tags+xml"/>
  <Override PartName="/ppt/slides/slide32.xml" ContentType="application/vnd.openxmlformats-officedocument.presentationml.slide+xml"/>
  <Override PartName="/ppt/tags/tag67.xml" ContentType="application/vnd.openxmlformats-officedocument.presentationml.tags+xml"/>
  <Override PartName="/ppt/tags/tag223.xml" ContentType="application/vnd.openxmlformats-officedocument.presentationml.tags+xml"/>
  <Override PartName="/ppt/tags/tag270.xml" ContentType="application/vnd.openxmlformats-officedocument.presentationml.tags+xml"/>
  <Override PartName="/ppt/tags/tag507.xml" ContentType="application/vnd.openxmlformats-officedocument.presentationml.tags+xml"/>
  <Override PartName="/ppt/slides/slide10.xml" ContentType="application/vnd.openxmlformats-officedocument.presentationml.slide+xml"/>
  <Override PartName="/ppt/tags/tag45.xml" ContentType="application/vnd.openxmlformats-officedocument.presentationml.tags+xml"/>
  <Override PartName="/ppt/tags/tag92.xml" ContentType="application/vnd.openxmlformats-officedocument.presentationml.tags+xml"/>
  <Override PartName="/ppt/tags/tag201.xml" ContentType="application/vnd.openxmlformats-officedocument.presentationml.tags+xml"/>
  <Override PartName="/ppt/tags/tag346.xml" ContentType="application/vnd.openxmlformats-officedocument.presentationml.tags+xml"/>
  <Override PartName="/ppt/tags/tag393.xml" ContentType="application/vnd.openxmlformats-officedocument.presentationml.tags+xml"/>
  <Override PartName="/ppt/notesSlides/notesSlide23.xml" ContentType="application/vnd.openxmlformats-officedocument.presentationml.notesSlide+xml"/>
  <Override PartName="/ppt/tags/tag138.xml" ContentType="application/vnd.openxmlformats-officedocument.presentationml.tags+xml"/>
  <Override PartName="/ppt/tags/tag185.xml" ContentType="application/vnd.openxmlformats-officedocument.presentationml.tags+xml"/>
  <Override PartName="/ppt/tags/tag324.xml" ContentType="application/vnd.openxmlformats-officedocument.presentationml.tags+xml"/>
  <Override PartName="/ppt/tags/tag371.xml" ContentType="application/vnd.openxmlformats-officedocument.presentationml.tags+xml"/>
  <Override PartName="/ppt/tags/tag469.xml" ContentType="application/vnd.openxmlformats-officedocument.presentationml.tags+xml"/>
  <Override PartName="/ppt/tags/tag23.xml" ContentType="application/vnd.openxmlformats-officedocument.presentationml.tags+xml"/>
  <Override PartName="/ppt/tags/tag70.xml" ContentType="application/vnd.openxmlformats-officedocument.presentationml.tags+xml"/>
  <Override PartName="/ppt/tags/tag116.xml" ContentType="application/vnd.openxmlformats-officedocument.presentationml.tags+xml"/>
  <Override PartName="/ppt/tags/tag163.xml" ContentType="application/vnd.openxmlformats-officedocument.presentationml.tags+xml"/>
  <Override PartName="/ppt/tags/tag510.xml" ContentType="application/vnd.openxmlformats-officedocument.presentationml.tags+xml"/>
  <Override PartName="/ppt/tags/tag9.xml" ContentType="application/vnd.openxmlformats-officedocument.presentationml.tags+xml"/>
  <Override PartName="/ppt/tags/tag302.xml" ContentType="application/vnd.openxmlformats-officedocument.presentationml.tags+xml"/>
  <Override PartName="/ppt/tags/tag447.xml" ContentType="application/vnd.openxmlformats-officedocument.presentationml.tags+xml"/>
  <Override PartName="/ppt/tags/tag494.xml" ContentType="application/vnd.openxmlformats-officedocument.presentationml.tags+xml"/>
  <Default Extension="bin" ContentType="application/vnd.openxmlformats-officedocument.oleObject"/>
  <Override PartName="/ppt/tags/tag141.xml" ContentType="application/vnd.openxmlformats-officedocument.presentationml.tags+xml"/>
  <Override PartName="/ppt/tags/tag239.xml" ContentType="application/vnd.openxmlformats-officedocument.presentationml.tags+xml"/>
  <Override PartName="/ppt/tags/tag286.xml" ContentType="application/vnd.openxmlformats-officedocument.presentationml.tags+xml"/>
  <Override PartName="/ppt/tags/tag425.xml" ContentType="application/vnd.openxmlformats-officedocument.presentationml.tags+xml"/>
  <Override PartName="/ppt/tags/tag472.xml" ContentType="application/vnd.openxmlformats-officedocument.presentationml.tags+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ags/tag130.xml" ContentType="application/vnd.openxmlformats-officedocument.presentationml.tags+xml"/>
  <Override PartName="/ppt/tags/tag217.xml" ContentType="application/vnd.openxmlformats-officedocument.presentationml.tags+xml"/>
  <Override PartName="/ppt/tags/tag264.xml" ContentType="application/vnd.openxmlformats-officedocument.presentationml.tags+xml"/>
  <Override PartName="/ppt/tags/tag414.xml" ContentType="application/vnd.openxmlformats-officedocument.presentationml.tags+xml"/>
  <Override PartName="/ppt/tags/tag461.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86.xml" ContentType="application/vnd.openxmlformats-officedocument.presentationml.tags+xml"/>
  <Override PartName="/ppt/tags/tag97.xml" ContentType="application/vnd.openxmlformats-officedocument.presentationml.tags+xml"/>
  <Override PartName="/ppt/tags/tag206.xml" ContentType="application/vnd.openxmlformats-officedocument.presentationml.tags+xml"/>
  <Override PartName="/ppt/tags/tag253.xml" ContentType="application/vnd.openxmlformats-officedocument.presentationml.tags+xml"/>
  <Override PartName="/ppt/notesSlides/notesSlide17.xml" ContentType="application/vnd.openxmlformats-officedocument.presentationml.notesSlide+xml"/>
  <Override PartName="/ppt/tags/tag387.xml" ContentType="application/vnd.openxmlformats-officedocument.presentationml.tags+xml"/>
  <Override PartName="/ppt/tags/tag398.xml" ContentType="application/vnd.openxmlformats-officedocument.presentationml.tags+xml"/>
  <Override PartName="/ppt/tags/tag403.xml" ContentType="application/vnd.openxmlformats-officedocument.presentationml.tags+xml"/>
  <Override PartName="/ppt/tags/tag450.xml" ContentType="application/vnd.openxmlformats-officedocument.presentationml.tags+xml"/>
  <Override PartName="/ppt/tags/tag1.xml" ContentType="application/vnd.openxmlformats-officedocument.presentationml.tags+xml"/>
  <Override PartName="/ppt/tags/tag28.xml" ContentType="application/vnd.openxmlformats-officedocument.presentationml.tags+xml"/>
  <Override PartName="/ppt/tags/tag75.xml" ContentType="application/vnd.openxmlformats-officedocument.presentationml.tags+xml"/>
  <Override PartName="/ppt/tags/tag179.xml" ContentType="application/vnd.openxmlformats-officedocument.presentationml.tags+xml"/>
  <Override PartName="/ppt/tags/tag231.xml" ContentType="application/vnd.openxmlformats-officedocument.presentationml.tags+xml"/>
  <Override PartName="/ppt/tags/tag242.xml" ContentType="application/vnd.openxmlformats-officedocument.presentationml.tags+xml"/>
  <Override PartName="/ppt/tags/tag329.xml" ContentType="application/vnd.openxmlformats-officedocument.presentationml.tags+xml"/>
  <Override PartName="/ppt/tags/tag376.xml" ContentType="application/vnd.openxmlformats-officedocument.presentationml.tags+xml"/>
  <Override PartName="/ppt/tags/tag526.xml" ContentType="application/vnd.openxmlformats-officedocument.presentationml.tags+xml"/>
  <Override PartName="/ppt/slides/slide40.xml" ContentType="application/vnd.openxmlformats-officedocument.presentationml.slide+xml"/>
  <Override PartName="/ppt/tags/tag17.xml" ContentType="application/vnd.openxmlformats-officedocument.presentationml.tags+xml"/>
  <Override PartName="/ppt/tags/tag64.xml" ContentType="application/vnd.openxmlformats-officedocument.presentationml.tags+xml"/>
  <Override PartName="/ppt/tags/tag168.xml" ContentType="application/vnd.openxmlformats-officedocument.presentationml.tags+xml"/>
  <Override PartName="/ppt/tags/tag220.xml" ContentType="application/vnd.openxmlformats-officedocument.presentationml.tags+xml"/>
  <Override PartName="/ppt/tags/tag318.xml" ContentType="application/vnd.openxmlformats-officedocument.presentationml.tags+xml"/>
  <Override PartName="/ppt/tags/tag365.xml" ContentType="application/vnd.openxmlformats-officedocument.presentationml.tags+xml"/>
  <Override PartName="/ppt/tags/tag499.xml" ContentType="application/vnd.openxmlformats-officedocument.presentationml.tags+xml"/>
  <Override PartName="/ppt/tags/tag504.xml" ContentType="application/vnd.openxmlformats-officedocument.presentationml.tags+xml"/>
  <Override PartName="/ppt/tags/tag515.xml" ContentType="application/vnd.openxmlformats-officedocument.presentationml.tags+xml"/>
  <Default Extension="vml" ContentType="application/vnd.openxmlformats-officedocument.vmlDrawing"/>
  <Override PartName="/ppt/tags/tag53.xml" ContentType="application/vnd.openxmlformats-officedocument.presentationml.tags+xml"/>
  <Override PartName="/ppt/notesSlides/notesSlide8.xml" ContentType="application/vnd.openxmlformats-officedocument.presentationml.notesSlide+xml"/>
  <Override PartName="/ppt/tags/tag157.xml" ContentType="application/vnd.openxmlformats-officedocument.presentationml.tags+xml"/>
  <Override PartName="/ppt/tags/tag307.xml" ContentType="application/vnd.openxmlformats-officedocument.presentationml.tags+xml"/>
  <Override PartName="/ppt/tags/tag343.xml" ContentType="application/vnd.openxmlformats-officedocument.presentationml.tags+xml"/>
  <Override PartName="/ppt/tags/tag354.xml" ContentType="application/vnd.openxmlformats-officedocument.presentationml.tags+xml"/>
  <Override PartName="/ppt/notesSlides/notesSlide20.xml" ContentType="application/vnd.openxmlformats-officedocument.presentationml.notesSlide+xml"/>
  <Override PartName="/ppt/tags/tag390.xml" ContentType="application/vnd.openxmlformats-officedocument.presentationml.tags+xml"/>
  <Override PartName="/ppt/tags/tag488.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135.xml" ContentType="application/vnd.openxmlformats-officedocument.presentationml.tags+xml"/>
  <Override PartName="/ppt/tags/tag146.xml" ContentType="application/vnd.openxmlformats-officedocument.presentationml.tags+xml"/>
  <Override PartName="/ppt/tags/tag182.xml" ContentType="application/vnd.openxmlformats-officedocument.presentationml.tags+xml"/>
  <Override PartName="/ppt/tags/tag193.xml" ContentType="application/vnd.openxmlformats-officedocument.presentationml.tags+xml"/>
  <Override PartName="/ppt/tags/tag332.xml" ContentType="application/vnd.openxmlformats-officedocument.presentationml.tags+xml"/>
  <Override PartName="/ppt/tags/tag477.xml" ContentType="application/vnd.openxmlformats-officedocument.presentationml.tags+xml"/>
  <Override PartName="/ppt/tags/tag20.xml" ContentType="application/vnd.openxmlformats-officedocument.presentationml.tags+xml"/>
  <Override PartName="/ppt/tags/tag124.xml" ContentType="application/vnd.openxmlformats-officedocument.presentationml.tags+xml"/>
  <Override PartName="/ppt/tags/tag171.xml" ContentType="application/vnd.openxmlformats-officedocument.presentationml.tags+xml"/>
  <Override PartName="/ppt/tags/tag269.xml" ContentType="application/vnd.openxmlformats-officedocument.presentationml.tags+xml"/>
  <Override PartName="/ppt/tags/tag321.xml" ContentType="application/vnd.openxmlformats-officedocument.presentationml.tags+xml"/>
  <Override PartName="/ppt/tags/tag408.xml" ContentType="application/vnd.openxmlformats-officedocument.presentationml.tags+xml"/>
  <Override PartName="/ppt/tags/tag419.xml" ContentType="application/vnd.openxmlformats-officedocument.presentationml.tags+xml"/>
  <Override PartName="/ppt/tags/tag455.xml" ContentType="application/vnd.openxmlformats-officedocument.presentationml.tags+xml"/>
  <Override PartName="/ppt/tags/tag466.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113.xml" ContentType="application/vnd.openxmlformats-officedocument.presentationml.tags+xml"/>
  <Override PartName="/ppt/tags/tag160.xml" ContentType="application/vnd.openxmlformats-officedocument.presentationml.tags+xml"/>
  <Override PartName="/ppt/tags/tag247.xml" ContentType="application/vnd.openxmlformats-officedocument.presentationml.tags+xml"/>
  <Override PartName="/ppt/tags/tag258.xml" ContentType="application/vnd.openxmlformats-officedocument.presentationml.tags+xml"/>
  <Override PartName="/ppt/tags/tag294.xml" ContentType="application/vnd.openxmlformats-officedocument.presentationml.tags+xml"/>
  <Override PartName="/ppt/tags/tag310.xml" ContentType="application/vnd.openxmlformats-officedocument.presentationml.tags+xml"/>
  <Override PartName="/ppt/tags/tag444.xml" ContentType="application/vnd.openxmlformats-officedocument.presentationml.tags+xml"/>
  <Override PartName="/ppt/tags/tag491.xml" ContentType="application/vnd.openxmlformats-officedocument.presentationml.tags+xml"/>
  <Override PartName="/ppt/slideMasters/slideMaster1.xml" ContentType="application/vnd.openxmlformats-officedocument.presentationml.slideMaster+xml"/>
  <Override PartName="/ppt/slides/slide45.xml" ContentType="application/vnd.openxmlformats-officedocument.presentationml.slide+xml"/>
  <Override PartName="/ppt/tags/tag102.xml" ContentType="application/vnd.openxmlformats-officedocument.presentationml.tags+xml"/>
  <Override PartName="/ppt/tags/tag236.xml" ContentType="application/vnd.openxmlformats-officedocument.presentationml.tags+xml"/>
  <Override PartName="/ppt/tags/tag283.xml" ContentType="application/vnd.openxmlformats-officedocument.presentationml.tags+xml"/>
  <Override PartName="/ppt/tags/tag433.xml" ContentType="application/vnd.openxmlformats-officedocument.presentationml.tags+xml"/>
  <Override PartName="/ppt/tags/tag480.xml" ContentType="application/vnd.openxmlformats-officedocument.presentationml.tags+xml"/>
  <Override PartName="/ppt/slides/slide34.xml" ContentType="application/vnd.openxmlformats-officedocument.presentationml.slide+xml"/>
  <Override PartName="/ppt/tags/tag58.xml" ContentType="application/vnd.openxmlformats-officedocument.presentationml.tags+xml"/>
  <Override PartName="/ppt/tags/tag69.xml" ContentType="application/vnd.openxmlformats-officedocument.presentationml.tags+xml"/>
  <Override PartName="/ppt/tags/tag225.xml" ContentType="application/vnd.openxmlformats-officedocument.presentationml.tags+xml"/>
  <Override PartName="/ppt/tags/tag272.xml" ContentType="application/vnd.openxmlformats-officedocument.presentationml.tags+xml"/>
  <Override PartName="/ppt/tags/tag359.xml" ContentType="application/vnd.openxmlformats-officedocument.presentationml.tags+xml"/>
  <Override PartName="/ppt/tags/tag411.xml" ContentType="application/vnd.openxmlformats-officedocument.presentationml.tags+xml"/>
  <Override PartName="/ppt/tags/tag422.xml" ContentType="application/vnd.openxmlformats-officedocument.presentationml.tags+xml"/>
  <Override PartName="/ppt/tags/tag509.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tags/tag47.xml" ContentType="application/vnd.openxmlformats-officedocument.presentationml.tags+xml"/>
  <Override PartName="/ppt/tags/tag94.xml" ContentType="application/vnd.openxmlformats-officedocument.presentationml.tags+xml"/>
  <Override PartName="/ppt/tags/tag198.xml" ContentType="application/vnd.openxmlformats-officedocument.presentationml.tags+xml"/>
  <Override PartName="/ppt/tags/tag203.xml" ContentType="application/vnd.openxmlformats-officedocument.presentationml.tags+xml"/>
  <Override PartName="/ppt/tags/tag214.xml" ContentType="application/vnd.openxmlformats-officedocument.presentationml.tags+xml"/>
  <Override PartName="/ppt/tags/tag250.xml" ContentType="application/vnd.openxmlformats-officedocument.presentationml.tags+xml"/>
  <Override PartName="/ppt/tags/tag261.xml" ContentType="application/vnd.openxmlformats-officedocument.presentationml.tags+xml"/>
  <Override PartName="/ppt/tags/tag348.xml" ContentType="application/vnd.openxmlformats-officedocument.presentationml.tags+xml"/>
  <Override PartName="/ppt/tags/tag395.xml" ContentType="application/vnd.openxmlformats-officedocument.presentationml.tags+xml"/>
  <Override PartName="/ppt/tags/tag400.xml" ContentType="application/vnd.openxmlformats-officedocument.presentationml.tags+xml"/>
  <Override PartName="/ppt/notesSlides/notesSlide25.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tags/tag36.xml" ContentType="application/vnd.openxmlformats-officedocument.presentationml.tags+xml"/>
  <Override PartName="/ppt/tags/tag83.xml" ContentType="application/vnd.openxmlformats-officedocument.presentationml.tags+xml"/>
  <Override PartName="/ppt/tags/tag187.xml" ContentType="application/vnd.openxmlformats-officedocument.presentationml.tags+xml"/>
  <Override PartName="/ppt/notesSlides/notesSlide14.xml" ContentType="application/vnd.openxmlformats-officedocument.presentationml.notesSlide+xml"/>
  <Override PartName="/ppt/tags/tag337.xml" ContentType="application/vnd.openxmlformats-officedocument.presentationml.tags+xml"/>
  <Override PartName="/ppt/tags/tag384.xml" ContentType="application/vnd.openxmlformats-officedocument.presentationml.tags+xml"/>
  <Override PartName="/ppt/tags/tag523.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118.xml" ContentType="application/vnd.openxmlformats-officedocument.presentationml.tags+xml"/>
  <Override PartName="/ppt/tags/tag129.xml" ContentType="application/vnd.openxmlformats-officedocument.presentationml.tags+xml"/>
  <Override PartName="/ppt/tags/tag165.xml" ContentType="application/vnd.openxmlformats-officedocument.presentationml.tags+xml"/>
  <Override PartName="/ppt/tags/tag176.xml" ContentType="application/vnd.openxmlformats-officedocument.presentationml.tags+xml"/>
  <Override PartName="/ppt/tags/tag315.xml" ContentType="application/vnd.openxmlformats-officedocument.presentationml.tags+xml"/>
  <Override PartName="/ppt/tags/tag326.xml" ContentType="application/vnd.openxmlformats-officedocument.presentationml.tags+xml"/>
  <Override PartName="/ppt/tags/tag362.xml" ContentType="application/vnd.openxmlformats-officedocument.presentationml.tags+xml"/>
  <Override PartName="/ppt/tags/tag373.xml" ContentType="application/vnd.openxmlformats-officedocument.presentationml.tags+xml"/>
  <Override PartName="/ppt/tags/tag512.xml" ContentType="application/vnd.openxmlformats-officedocument.presentationml.tags+xml"/>
  <Override PartName="/ppt/tags/tag50.xml" ContentType="application/vnd.openxmlformats-officedocument.presentationml.tags+xml"/>
  <Override PartName="/ppt/tags/tag107.xml" ContentType="application/vnd.openxmlformats-officedocument.presentationml.tags+xml"/>
  <Override PartName="/ppt/tags/tag154.xml" ContentType="application/vnd.openxmlformats-officedocument.presentationml.tags+xml"/>
  <Override PartName="/ppt/tags/tag299.xml" ContentType="application/vnd.openxmlformats-officedocument.presentationml.tags+xml"/>
  <Override PartName="/ppt/tags/tag304.xml" ContentType="application/vnd.openxmlformats-officedocument.presentationml.tags+xml"/>
  <Override PartName="/ppt/tags/tag351.xml" ContentType="application/vnd.openxmlformats-officedocument.presentationml.tags+xml"/>
  <Override PartName="/ppt/tags/tag438.xml" ContentType="application/vnd.openxmlformats-officedocument.presentationml.tags+xml"/>
  <Override PartName="/ppt/tags/tag449.xml" ContentType="application/vnd.openxmlformats-officedocument.presentationml.tags+xml"/>
  <Override PartName="/ppt/tags/tag485.xml" ContentType="application/vnd.openxmlformats-officedocument.presentationml.tags+xml"/>
  <Override PartName="/ppt/tags/tag496.xml" ContentType="application/vnd.openxmlformats-officedocument.presentationml.tags+xml"/>
  <Override PartName="/ppt/tags/tag501.xml" ContentType="application/vnd.openxmlformats-officedocument.presentationml.tags+xml"/>
  <Override PartName="/ppt/notesSlides/notesSlide5.xml" ContentType="application/vnd.openxmlformats-officedocument.presentationml.notesSlide+xml"/>
  <Override PartName="/ppt/tags/tag143.xml" ContentType="application/vnd.openxmlformats-officedocument.presentationml.tags+xml"/>
  <Override PartName="/ppt/tags/tag190.xml" ContentType="application/vnd.openxmlformats-officedocument.presentationml.tags+xml"/>
  <Override PartName="/ppt/tags/tag277.xml" ContentType="application/vnd.openxmlformats-officedocument.presentationml.tags+xml"/>
  <Override PartName="/ppt/tags/tag288.xml" ContentType="application/vnd.openxmlformats-officedocument.presentationml.tags+xml"/>
  <Override PartName="/ppt/tags/tag340.xml" ContentType="application/vnd.openxmlformats-officedocument.presentationml.tags+xml"/>
  <Override PartName="/ppt/tags/tag427.xml" ContentType="application/vnd.openxmlformats-officedocument.presentationml.tags+xml"/>
  <Override PartName="/ppt/charts/chart1.xml" ContentType="application/vnd.openxmlformats-officedocument.drawingml.chart+xml"/>
  <Override PartName="/ppt/tags/tag474.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tags/tag132.xml" ContentType="application/vnd.openxmlformats-officedocument.presentationml.tags+xml"/>
  <Override PartName="/ppt/tags/tag219.xml" ContentType="application/vnd.openxmlformats-officedocument.presentationml.tags+xml"/>
  <Override PartName="/ppt/tags/tag266.xml" ContentType="application/vnd.openxmlformats-officedocument.presentationml.tags+xml"/>
  <Override PartName="/ppt/tags/tag416.xml" ContentType="application/vnd.openxmlformats-officedocument.presentationml.tags+xml"/>
  <Override PartName="/ppt/tags/tag463.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tags/tag99.xml" ContentType="application/vnd.openxmlformats-officedocument.presentationml.tags+xml"/>
  <Override PartName="/ppt/tags/tag110.xml" ContentType="application/vnd.openxmlformats-officedocument.presentationml.tags+xml"/>
  <Override PartName="/ppt/tags/tag121.xml" ContentType="application/vnd.openxmlformats-officedocument.presentationml.tags+xml"/>
  <Override PartName="/ppt/tags/tag208.xml" ContentType="application/vnd.openxmlformats-officedocument.presentationml.tags+xml"/>
  <Override PartName="/ppt/tags/tag255.xml" ContentType="application/vnd.openxmlformats-officedocument.presentationml.tags+xml"/>
  <Override PartName="/ppt/notesSlides/notesSlide19.xml" ContentType="application/vnd.openxmlformats-officedocument.presentationml.notesSlide+xml"/>
  <Override PartName="/ppt/tags/tag389.xml" ContentType="application/vnd.openxmlformats-officedocument.presentationml.tags+xml"/>
  <Override PartName="/ppt/tags/tag405.xml" ContentType="application/vnd.openxmlformats-officedocument.presentationml.tags+xml"/>
  <Override PartName="/ppt/tags/tag452.xml" ContentType="application/vnd.openxmlformats-officedocument.presentationml.tags+xml"/>
  <Default Extension="jpeg" ContentType="image/jpeg"/>
  <Override PartName="/ppt/tags/tag3.xml" ContentType="application/vnd.openxmlformats-officedocument.presentationml.tags+xml"/>
  <Override PartName="/ppt/tags/tag77.xml" ContentType="application/vnd.openxmlformats-officedocument.presentationml.tags+xml"/>
  <Override PartName="/ppt/tags/tag88.xml" ContentType="application/vnd.openxmlformats-officedocument.presentationml.tags+xml"/>
  <Override PartName="/ppt/tags/tag233.xml" ContentType="application/vnd.openxmlformats-officedocument.presentationml.tags+xml"/>
  <Override PartName="/ppt/tags/tag244.xml" ContentType="application/vnd.openxmlformats-officedocument.presentationml.tags+xml"/>
  <Override PartName="/ppt/tags/tag280.xml" ContentType="application/vnd.openxmlformats-officedocument.presentationml.tags+xml"/>
  <Override PartName="/ppt/tags/tag291.xml" ContentType="application/vnd.openxmlformats-officedocument.presentationml.tags+xml"/>
  <Override PartName="/ppt/tags/tag378.xml" ContentType="application/vnd.openxmlformats-officedocument.presentationml.tags+xml"/>
  <Override PartName="/ppt/tags/tag430.xml" ContentType="application/vnd.openxmlformats-officedocument.presentationml.tags+xml"/>
  <Override PartName="/ppt/tags/tag441.xml" ContentType="application/vnd.openxmlformats-officedocument.presentationml.tags+xml"/>
  <Override PartName="/ppt/slides/slide31.xml" ContentType="application/vnd.openxmlformats-officedocument.presentationml.slide+xml"/>
  <Override PartName="/ppt/slides/slide42.xml" ContentType="application/vnd.openxmlformats-officedocument.presentationml.slide+xml"/>
  <Override PartName="/ppt/tags/tag19.xml" ContentType="application/vnd.openxmlformats-officedocument.presentationml.tags+xml"/>
  <Override PartName="/ppt/tags/tag66.xml" ContentType="application/vnd.openxmlformats-officedocument.presentationml.tags+xml"/>
  <Override PartName="/ppt/tags/tag222.xml" ContentType="application/vnd.openxmlformats-officedocument.presentationml.tags+xml"/>
  <Override PartName="/ppt/tags/tag367.xml" ContentType="application/vnd.openxmlformats-officedocument.presentationml.tags+xml"/>
  <Override PartName="/ppt/tags/tag506.xml" ContentType="application/vnd.openxmlformats-officedocument.presentationml.tags+xml"/>
  <Override PartName="/ppt/tags/tag517.xml" ContentType="application/vnd.openxmlformats-officedocument.presentationml.tags+xml"/>
  <Override PartName="/ppt/slides/slide20.xml" ContentType="application/vnd.openxmlformats-officedocument.presentationml.slide+xml"/>
  <Override PartName="/ppt/tags/tag55.xml" ContentType="application/vnd.openxmlformats-officedocument.presentationml.tags+xml"/>
  <Override PartName="/ppt/tags/tag159.xml" ContentType="application/vnd.openxmlformats-officedocument.presentationml.tags+xml"/>
  <Override PartName="/ppt/tags/tag211.xml" ContentType="application/vnd.openxmlformats-officedocument.presentationml.tags+xml"/>
  <Override PartName="/ppt/tags/tag309.xml" ContentType="application/vnd.openxmlformats-officedocument.presentationml.tags+xml"/>
  <Override PartName="/ppt/tags/tag345.xml" ContentType="application/vnd.openxmlformats-officedocument.presentationml.tags+xml"/>
  <Override PartName="/ppt/tags/tag356.xml" ContentType="application/vnd.openxmlformats-officedocument.presentationml.tags+xml"/>
  <Override PartName="/ppt/tags/tag392.xml" ContentType="application/vnd.openxmlformats-officedocument.presentationml.tags+xml"/>
  <Override PartName="/ppt/notesSlides/notesSlide22.xml" ContentType="application/vnd.openxmlformats-officedocument.presentationml.notesSlide+xml"/>
  <Override PartName="/ppt/tags/tag33.xml" ContentType="application/vnd.openxmlformats-officedocument.presentationml.tags+xml"/>
  <Override PartName="/ppt/tags/tag44.xml" ContentType="application/vnd.openxmlformats-officedocument.presentationml.tags+xml"/>
  <Override PartName="/ppt/tags/tag80.xml" ContentType="application/vnd.openxmlformats-officedocument.presentationml.tags+xml"/>
  <Override PartName="/ppt/tags/tag91.xml" ContentType="application/vnd.openxmlformats-officedocument.presentationml.tags+xml"/>
  <Override PartName="/ppt/tags/tag137.xml" ContentType="application/vnd.openxmlformats-officedocument.presentationml.tags+xml"/>
  <Override PartName="/ppt/tags/tag148.xml" ContentType="application/vnd.openxmlformats-officedocument.presentationml.tags+xml"/>
  <Override PartName="/ppt/notesSlides/notesSlide11.xml" ContentType="application/vnd.openxmlformats-officedocument.presentationml.notesSlide+xml"/>
  <Override PartName="/ppt/tags/tag184.xml" ContentType="application/vnd.openxmlformats-officedocument.presentationml.tags+xml"/>
  <Override PartName="/ppt/tags/tag195.xml" ContentType="application/vnd.openxmlformats-officedocument.presentationml.tags+xml"/>
  <Override PartName="/ppt/tags/tag200.xml" ContentType="application/vnd.openxmlformats-officedocument.presentationml.tags+xml"/>
  <Override PartName="/ppt/tags/tag334.xml" ContentType="application/vnd.openxmlformats-officedocument.presentationml.tags+xml"/>
  <Override PartName="/ppt/tags/tag381.xml" ContentType="application/vnd.openxmlformats-officedocument.presentationml.tags+xml"/>
  <Override PartName="/ppt/tags/tag479.xml" ContentType="application/vnd.openxmlformats-officedocument.presentationml.tags+xml"/>
  <Override PartName="/ppt/tags/tag22.xml" ContentType="application/vnd.openxmlformats-officedocument.presentationml.tags+xml"/>
  <Override PartName="/ppt/tags/tag126.xml" ContentType="application/vnd.openxmlformats-officedocument.presentationml.tags+xml"/>
  <Override PartName="/ppt/tags/tag173.xml" ContentType="application/vnd.openxmlformats-officedocument.presentationml.tags+xml"/>
  <Override PartName="/ppt/tags/tag323.xml" ContentType="application/vnd.openxmlformats-officedocument.presentationml.tags+xml"/>
  <Override PartName="/ppt/tags/tag370.xml" ContentType="application/vnd.openxmlformats-officedocument.presentationml.tags+xml"/>
  <Override PartName="/ppt/tags/tag457.xml" ContentType="application/vnd.openxmlformats-officedocument.presentationml.tags+xml"/>
  <Override PartName="/ppt/tags/tag468.xml" ContentType="application/vnd.openxmlformats-officedocument.presentationml.tags+xml"/>
  <Override PartName="/ppt/tags/tag520.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tags/tag115.xml" ContentType="application/vnd.openxmlformats-officedocument.presentationml.tags+xml"/>
  <Override PartName="/ppt/tags/tag162.xml" ContentType="application/vnd.openxmlformats-officedocument.presentationml.tags+xml"/>
  <Override PartName="/ppt/tags/tag249.xml" ContentType="application/vnd.openxmlformats-officedocument.presentationml.tags+xml"/>
  <Override PartName="/ppt/tags/tag296.xml" ContentType="application/vnd.openxmlformats-officedocument.presentationml.tags+xml"/>
  <Override PartName="/ppt/tags/tag301.xml" ContentType="application/vnd.openxmlformats-officedocument.presentationml.tags+xml"/>
  <Override PartName="/ppt/tags/tag312.xml" ContentType="application/vnd.openxmlformats-officedocument.presentationml.tags+xml"/>
  <Override PartName="/ppt/tags/tag446.xml" ContentType="application/vnd.openxmlformats-officedocument.presentationml.tags+xml"/>
  <Override PartName="/ppt/tags/tag493.xml" ContentType="application/vnd.openxmlformats-officedocument.presentationml.tags+xml"/>
  <Override PartName="/ppt/notesSlides/notesSlide2.xml" ContentType="application/vnd.openxmlformats-officedocument.presentationml.notesSlide+xml"/>
  <Override PartName="/ppt/tags/tag104.xml" ContentType="application/vnd.openxmlformats-officedocument.presentationml.tags+xml"/>
  <Override PartName="/ppt/tags/tag151.xml" ContentType="application/vnd.openxmlformats-officedocument.presentationml.tags+xml"/>
  <Override PartName="/ppt/tags/tag435.xml" ContentType="application/vnd.openxmlformats-officedocument.presentationml.tags+xml"/>
  <Override PartName="/ppt/tags/tag482.xml" ContentType="application/vnd.openxmlformats-officedocument.presentationml.tags+xml"/>
  <Override PartName="/ppt/slides/slide36.xml" ContentType="application/vnd.openxmlformats-officedocument.presentationml.slide+xml"/>
  <Override PartName="/ppt/tags/tag227.xml" ContentType="application/vnd.openxmlformats-officedocument.presentationml.tags+xml"/>
  <Override PartName="/ppt/tags/tag274.xml" ContentType="application/vnd.openxmlformats-officedocument.presentationml.tags+xml"/>
  <Override PartName="/ppt/tags/tag413.xml" ContentType="application/vnd.openxmlformats-officedocument.presentationml.tags+xml"/>
  <Override PartName="/ppt/tags/tag460.xml" ContentType="application/vnd.openxmlformats-officedocument.presentationml.tags+xml"/>
  <Override PartName="/ppt/tags/tag49.xml" ContentType="application/vnd.openxmlformats-officedocument.presentationml.tags+xml"/>
  <Override PartName="/ppt/tags/tag96.xml" ContentType="application/vnd.openxmlformats-officedocument.presentationml.tags+xml"/>
  <Override PartName="/ppt/tags/tag205.xml" ContentType="application/vnd.openxmlformats-officedocument.presentationml.tags+xml"/>
  <Override PartName="/ppt/tags/tag252.xml" ContentType="application/vnd.openxmlformats-officedocument.presentationml.tags+xml"/>
  <Override PartName="/ppt/tags/tag397.xml" ContentType="application/vnd.openxmlformats-officedocument.presentationml.tags+xml"/>
  <Override PartName="/ppt/slides/slide14.xml" ContentType="application/vnd.openxmlformats-officedocument.presentationml.slide+xml"/>
  <Override PartName="/ppt/notesMasters/notesMaster1.xml" ContentType="application/vnd.openxmlformats-officedocument.presentationml.notesMaster+xml"/>
  <Override PartName="/ppt/tags/tag189.xml" ContentType="application/vnd.openxmlformats-officedocument.presentationml.tags+xml"/>
  <Override PartName="/ppt/tableStyles.xml" ContentType="application/vnd.openxmlformats-officedocument.presentationml.tableStyles+xml"/>
  <Override PartName="/ppt/tags/tag27.xml" ContentType="application/vnd.openxmlformats-officedocument.presentationml.tags+xml"/>
  <Override PartName="/ppt/tags/tag74.xml" ContentType="application/vnd.openxmlformats-officedocument.presentationml.tags+xml"/>
  <Override PartName="/ppt/tags/tag230.xml" ContentType="application/vnd.openxmlformats-officedocument.presentationml.tags+xml"/>
  <Override PartName="/ppt/tags/tag328.xml" ContentType="application/vnd.openxmlformats-officedocument.presentationml.tags+xml"/>
  <Override PartName="/ppt/tags/tag375.xml" ContentType="application/vnd.openxmlformats-officedocument.presentationml.tags+xml"/>
  <Override PartName="/ppt/tags/tag514.xml" ContentType="application/vnd.openxmlformats-officedocument.presentationml.tags+xml"/>
  <Override PartName="/ppt/tags/tag52.xml" ContentType="application/vnd.openxmlformats-officedocument.presentationml.tags+xml"/>
  <Override PartName="/ppt/tags/tag167.xml" ContentType="application/vnd.openxmlformats-officedocument.presentationml.tags+xml"/>
  <Override PartName="/ppt/tags/tag306.xml" ContentType="application/vnd.openxmlformats-officedocument.presentationml.tags+xml"/>
  <Override PartName="/ppt/tags/tag353.xml" ContentType="application/vnd.openxmlformats-officedocument.presentationml.tags+xml"/>
  <Override PartName="/ppt/tags/tag498.xml" ContentType="application/vnd.openxmlformats-officedocument.presentationml.tags+xml"/>
  <Override PartName="/ppt/tags/tag145.xml" ContentType="application/vnd.openxmlformats-officedocument.presentationml.tags+xml"/>
  <Override PartName="/ppt/tags/tag192.xml" ContentType="application/vnd.openxmlformats-officedocument.presentationml.tags+xml"/>
  <Override PartName="/ppt/tags/tag429.xml" ContentType="application/vnd.openxmlformats-officedocument.presentationml.tags+xml"/>
  <Override PartName="/ppt/tags/tag476.xml" ContentType="application/vnd.openxmlformats-officedocument.presentationml.tags+xml"/>
  <Override PartName="/ppt/tags/tag30.xml" ContentType="application/vnd.openxmlformats-officedocument.presentationml.tags+xml"/>
  <Override PartName="/ppt/tags/tag268.xml" ContentType="application/vnd.openxmlformats-officedocument.presentationml.tags+xml"/>
  <Override PartName="/ppt/tags/tag331.xml" ContentType="application/vnd.openxmlformats-officedocument.presentationml.tags+xml"/>
  <Override PartName="/ppt/slides/slide5.xml" ContentType="application/vnd.openxmlformats-officedocument.presentationml.slide+xml"/>
  <Override PartName="/ppt/slideLayouts/slideLayout7.xml" ContentType="application/vnd.openxmlformats-officedocument.presentationml.slideLayout+xml"/>
  <Override PartName="/ppt/tags/tag123.xml" ContentType="application/vnd.openxmlformats-officedocument.presentationml.tags+xml"/>
  <Override PartName="/ppt/tags/tag170.xml" ContentType="application/vnd.openxmlformats-officedocument.presentationml.tags+xml"/>
  <Override PartName="/ppt/tags/tag407.xml" ContentType="application/vnd.openxmlformats-officedocument.presentationml.tags+xml"/>
  <Override PartName="/ppt/tags/tag454.xml" ContentType="application/vnd.openxmlformats-officedocument.presentationml.tags+xml"/>
  <Override PartName="/ppt/tags/tag101.xml" ContentType="application/vnd.openxmlformats-officedocument.presentationml.tags+xml"/>
  <Override PartName="/ppt/tags/tag246.xml" ContentType="application/vnd.openxmlformats-officedocument.presentationml.tags+xml"/>
  <Override PartName="/ppt/tags/tag293.xml" ContentType="application/vnd.openxmlformats-officedocument.presentationml.tags+xml"/>
  <Override PartName="/ppt/tags/tag432.xml" ContentType="application/vnd.openxmlformats-officedocument.presentationml.tags+xml"/>
  <Override PartName="/ppt/slides/slide33.xml" ContentType="application/vnd.openxmlformats-officedocument.presentationml.slide+xml"/>
  <Override PartName="/ppt/tags/tag68.xml" ContentType="application/vnd.openxmlformats-officedocument.presentationml.tags+xml"/>
  <Override PartName="/ppt/tags/tag224.xml" ContentType="application/vnd.openxmlformats-officedocument.presentationml.tags+xml"/>
  <Override PartName="/ppt/tags/tag271.xml" ContentType="application/vnd.openxmlformats-officedocument.presentationml.tags+xml"/>
  <Override PartName="/ppt/tags/tag369.xml" ContentType="application/vnd.openxmlformats-officedocument.presentationml.tags+xml"/>
  <Override PartName="/ppt/tags/tag508.xml" ContentType="application/vnd.openxmlformats-officedocument.presentationml.tags+xml"/>
  <Override PartName="/ppt/presentation.xml" ContentType="application/vnd.openxmlformats-officedocument.presentationml.presentation.main+xml"/>
  <Override PartName="/ppt/tags/tag347.xml" ContentType="application/vnd.openxmlformats-officedocument.presentationml.tags+xml"/>
  <Override PartName="/ppt/tags/tag394.xml" ContentType="application/vnd.openxmlformats-officedocument.presentationml.tags+xml"/>
  <Override PartName="/ppt/tags/tag410.xml" ContentType="application/vnd.openxmlformats-officedocument.presentationml.tags+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tags/tag46.xml" ContentType="application/vnd.openxmlformats-officedocument.presentationml.tags+xml"/>
  <Override PartName="/ppt/tags/tag93.xml" ContentType="application/vnd.openxmlformats-officedocument.presentationml.tags+xml"/>
  <Override PartName="/ppt/tags/tag139.xml" ContentType="application/vnd.openxmlformats-officedocument.presentationml.tags+xml"/>
  <Override PartName="/ppt/tags/tag186.xml" ContentType="application/vnd.openxmlformats-officedocument.presentationml.tags+xml"/>
  <Override PartName="/ppt/tags/tag202.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Override PartName="/ppt/tags/tag71.xml" ContentType="application/vnd.openxmlformats-officedocument.presentationml.tags+xml"/>
  <Override PartName="/ppt/tags/tag325.xml" ContentType="application/vnd.openxmlformats-officedocument.presentationml.tags+xml"/>
  <Override PartName="/ppt/tags/tag372.xml" ContentType="application/vnd.openxmlformats-officedocument.presentationml.tags+xml"/>
  <Override PartName="/ppt/tags/tag117.xml" ContentType="application/vnd.openxmlformats-officedocument.presentationml.tags+xml"/>
  <Override PartName="/ppt/tags/tag164.xml" ContentType="application/vnd.openxmlformats-officedocument.presentationml.tags+xml"/>
  <Override PartName="/ppt/tags/tag448.xml" ContentType="application/vnd.openxmlformats-officedocument.presentationml.tags+xml"/>
  <Override PartName="/ppt/tags/tag495.xml" ContentType="application/vnd.openxmlformats-officedocument.presentationml.tags+xml"/>
  <Override PartName="/ppt/tags/tag511.xml" ContentType="application/vnd.openxmlformats-officedocument.presentationml.tags+xml"/>
  <Override PartName="/ppt/tags/tag142.xml" ContentType="application/vnd.openxmlformats-officedocument.presentationml.tags+xml"/>
  <Override PartName="/ppt/tags/tag287.xml" ContentType="application/vnd.openxmlformats-officedocument.presentationml.tags+xml"/>
  <Override PartName="/ppt/tags/tag303.xml" ContentType="application/vnd.openxmlformats-officedocument.presentationml.tags+xml"/>
  <Override PartName="/ppt/tags/tag350.xml" ContentType="application/vnd.openxmlformats-officedocument.presentationml.tags+xml"/>
  <Override PartName="/ppt/tags/tag426.xml" ContentType="application/vnd.openxmlformats-officedocument.presentationml.tags+xml"/>
  <Override PartName="/ppt/tags/tag473.xml" ContentType="application/vnd.openxmlformats-officedocument.presentationml.tags+xml"/>
  <Override PartName="/ppt/slides/slide27.xml" ContentType="application/vnd.openxmlformats-officedocument.presentationml.slide+xml"/>
  <Override PartName="/ppt/slideLayouts/slideLayout4.xml" ContentType="application/vnd.openxmlformats-officedocument.presentationml.slideLayout+xml"/>
  <Override PartName="/ppt/tags/tag120.xml" ContentType="application/vnd.openxmlformats-officedocument.presentationml.tags+xml"/>
  <Override PartName="/ppt/tags/tag218.xml" ContentType="application/vnd.openxmlformats-officedocument.presentationml.tags+xml"/>
  <Override PartName="/ppt/tags/tag265.xml" ContentType="application/vnd.openxmlformats-officedocument.presentationml.tags+xml"/>
  <Override PartName="/ppt/tags/tag404.xml" ContentType="application/vnd.openxmlformats-officedocument.presentationml.tags+xml"/>
  <Override PartName="/ppt/tags/tag451.xml" ContentType="application/vnd.openxmlformats-officedocument.presentationml.tags+xml"/>
  <Override PartName="/ppt/slides/slide2.xml" ContentType="application/vnd.openxmlformats-officedocument.presentationml.slide+xml"/>
  <Default Extension="wmf" ContentType="image/x-wmf"/>
  <Override PartName="/ppt/tags/tag87.xml" ContentType="application/vnd.openxmlformats-officedocument.presentationml.tags+xml"/>
  <Override PartName="/ppt/tags/tag243.xml" ContentType="application/vnd.openxmlformats-officedocument.presentationml.tags+xml"/>
  <Override PartName="/ppt/tags/tag290.xml" ContentType="application/vnd.openxmlformats-officedocument.presentationml.tags+xml"/>
  <Override PartName="/ppt/notesSlides/notesSlide18.xml" ContentType="application/vnd.openxmlformats-officedocument.presentationml.notesSlide+xml"/>
  <Override PartName="/ppt/tags/tag388.xml" ContentType="application/vnd.openxmlformats-officedocument.presentationml.tags+xml"/>
  <Override PartName="/ppt/tags/tag319.xml" ContentType="application/vnd.openxmlformats-officedocument.presentationml.tags+xml"/>
  <Override PartName="/ppt/tags/tag366.xml" ContentType="application/vnd.openxmlformats-officedocument.presentationml.tags+xml"/>
  <Override PartName="/ppt/slides/slide30.xml" ContentType="application/vnd.openxmlformats-officedocument.presentationml.slide+xml"/>
  <Override PartName="/ppt/tags/tag18.xml" ContentType="application/vnd.openxmlformats-officedocument.presentationml.tags+xml"/>
  <Override PartName="/ppt/tags/tag65.xml" ContentType="application/vnd.openxmlformats-officedocument.presentationml.tags+xml"/>
  <Override PartName="/ppt/tags/tag158.xml" ContentType="application/vnd.openxmlformats-officedocument.presentationml.tags+xml"/>
  <Override PartName="/ppt/tags/tag221.xml" ContentType="application/vnd.openxmlformats-officedocument.presentationml.tags+xml"/>
  <Override PartName="/ppt/tags/tag505.xml" ContentType="application/vnd.openxmlformats-officedocument.presentationml.tags+xml"/>
  <Override PartName="/ppt/tags/tag43.xml" ContentType="application/vnd.openxmlformats-officedocument.presentationml.tags+xml"/>
  <Override PartName="/ppt/tags/tag90.xml" ContentType="application/vnd.openxmlformats-officedocument.presentationml.tags+xml"/>
  <Override PartName="/ppt/notesSlides/notesSlide9.xml" ContentType="application/vnd.openxmlformats-officedocument.presentationml.notesSlide+xml"/>
  <Override PartName="/ppt/tags/tag344.xml" ContentType="application/vnd.openxmlformats-officedocument.presentationml.tags+xml"/>
  <Override PartName="/ppt/tags/tag391.xml" ContentType="application/vnd.openxmlformats-officedocument.presentationml.tags+xml"/>
  <Override PartName="/ppt/notesSlides/notesSlide21.xml" ContentType="application/vnd.openxmlformats-officedocument.presentationml.notesSlide+xml"/>
  <Override PartName="/ppt/tags/tag489.xml" ContentType="application/vnd.openxmlformats-officedocument.presentationml.tags+xml"/>
  <Override PartName="/ppt/tags/tag136.xml" ContentType="application/vnd.openxmlformats-officedocument.presentationml.tags+xml"/>
  <Override PartName="/ppt/tags/tag183.xml" ContentType="application/vnd.openxmlformats-officedocument.presentationml.tags+xml"/>
  <Override PartName="/ppt/tags/tag322.xml" ContentType="application/vnd.openxmlformats-officedocument.presentationml.tags+xml"/>
  <Override PartName="/ppt/tags/tag467.xml" ContentType="application/vnd.openxmlformats-officedocument.presentationml.tags+xml"/>
  <Override PartName="/ppt/tags/tag21.xml" ContentType="application/vnd.openxmlformats-officedocument.presentationml.tags+xml"/>
  <Override PartName="/ppt/tags/tag114.xml" ContentType="application/vnd.openxmlformats-officedocument.presentationml.tags+xml"/>
  <Override PartName="/ppt/tags/tag161.xml" ContentType="application/vnd.openxmlformats-officedocument.presentationml.tags+xml"/>
  <Override PartName="/ppt/tags/tag259.xml" ContentType="application/vnd.openxmlformats-officedocument.presentationml.tags+xml"/>
  <Override PartName="/ppt/tags/tag7.xml" ContentType="application/vnd.openxmlformats-officedocument.presentationml.tags+xml"/>
  <Override PartName="/ppt/tags/tag300.xml" ContentType="application/vnd.openxmlformats-officedocument.presentationml.tags+xml"/>
  <Override PartName="/ppt/tags/tag445.xml" ContentType="application/vnd.openxmlformats-officedocument.presentationml.tags+xml"/>
  <Override PartName="/ppt/tags/tag492.xml" ContentType="application/vnd.openxmlformats-officedocument.presentationml.tags+xml"/>
  <Override PartName="/ppt/slides/slide46.xml" ContentType="application/vnd.openxmlformats-officedocument.presentationml.slide+xml"/>
  <Override PartName="/ppt/tags/tag237.xml" ContentType="application/vnd.openxmlformats-officedocument.presentationml.tags+xml"/>
  <Override PartName="/ppt/tags/tag284.xml" ContentType="application/vnd.openxmlformats-officedocument.presentationml.tags+xml"/>
  <Override PartName="/ppt/tags/tag423.xml" ContentType="application/vnd.openxmlformats-officedocument.presentationml.tags+xml"/>
  <Override PartName="/ppt/tags/tag470.xml" ContentType="application/vnd.openxmlformats-officedocument.presentationml.tags+xml"/>
  <Override PartName="/ppt/slides/slide24.xml" ContentType="application/vnd.openxmlformats-officedocument.presentationml.slide+xml"/>
  <Override PartName="/ppt/tags/tag59.xml" ContentType="application/vnd.openxmlformats-officedocument.presentationml.tags+xml"/>
  <Override PartName="/ppt/tags/tag215.xml" ContentType="application/vnd.openxmlformats-officedocument.presentationml.tags+xml"/>
  <Override PartName="/ppt/tags/tag262.xml" ContentType="application/vnd.openxmlformats-officedocument.presentationml.tags+xml"/>
  <Override PartName="/ppt/slideLayouts/slideLayout1.xml" ContentType="application/vnd.openxmlformats-officedocument.presentationml.slideLayout+xml"/>
  <Override PartName="/ppt/tags/tag37.xml" ContentType="application/vnd.openxmlformats-officedocument.presentationml.tags+xml"/>
  <Override PartName="/ppt/tags/tag84.xml" ContentType="application/vnd.openxmlformats-officedocument.presentationml.tags+xml"/>
  <Override PartName="/ppt/tags/tag199.xml" ContentType="application/vnd.openxmlformats-officedocument.presentationml.tags+xml"/>
  <Override PartName="/ppt/notesSlides/notesSlide15.xml" ContentType="application/vnd.openxmlformats-officedocument.presentationml.notesSlide+xml"/>
  <Override PartName="/ppt/tags/tag338.xml" ContentType="application/vnd.openxmlformats-officedocument.presentationml.tags+xml"/>
  <Override PartName="/ppt/tags/tag385.xml" ContentType="application/vnd.openxmlformats-officedocument.presentationml.tags+xml"/>
  <Override PartName="/ppt/tags/tag401.xml" ContentType="application/vnd.openxmlformats-officedocument.presentationml.tags+xml"/>
  <Override PartName="/ppt/tags/tag177.xml" ContentType="application/vnd.openxmlformats-officedocument.presentationml.tags+xml"/>
  <Override PartName="/ppt/tags/tag240.xml" ContentType="application/vnd.openxmlformats-officedocument.presentationml.tags+xml"/>
  <Override PartName="/ppt/tags/tag524.xml" ContentType="application/vnd.openxmlformats-officedocument.presentationml.tags+xml"/>
  <Override PartName="/ppt/tags/tag15.xml" ContentType="application/vnd.openxmlformats-officedocument.presentationml.tags+xml"/>
  <Override PartName="/ppt/tags/tag62.xml" ContentType="application/vnd.openxmlformats-officedocument.presentationml.tags+xml"/>
  <Override PartName="/ppt/tags/tag316.xml" ContentType="application/vnd.openxmlformats-officedocument.presentationml.tags+xml"/>
  <Override PartName="/ppt/tags/tag363.xml" ContentType="application/vnd.openxmlformats-officedocument.presentationml.tags+xml"/>
  <Override PartName="/ppt/tags/tag502.xml" ContentType="application/vnd.openxmlformats-officedocument.presentationml.tags+xml"/>
  <Override PartName="/ppt/tags/tag40.xml" ContentType="application/vnd.openxmlformats-officedocument.presentationml.tags+xml"/>
  <Override PartName="/ppt/notesSlides/notesSlide6.xml" ContentType="application/vnd.openxmlformats-officedocument.presentationml.notesSlide+xml"/>
  <Override PartName="/ppt/tags/tag108.xml" ContentType="application/vnd.openxmlformats-officedocument.presentationml.tags+xml"/>
  <Override PartName="/ppt/tags/tag155.xml" ContentType="application/vnd.openxmlformats-officedocument.presentationml.tags+xml"/>
  <Override PartName="/ppt/tags/tag341.xml" ContentType="application/vnd.openxmlformats-officedocument.presentationml.tags+xml"/>
  <Override PartName="/ppt/tags/tag439.xml" ContentType="application/vnd.openxmlformats-officedocument.presentationml.tags+xml"/>
  <Override PartName="/ppt/tags/tag486.xml" ContentType="application/vnd.openxmlformats-officedocument.presentationml.tags+xml"/>
  <Override PartName="/ppt/tags/tag133.xml" ContentType="application/vnd.openxmlformats-officedocument.presentationml.tags+xml"/>
  <Override PartName="/ppt/tags/tag180.xml" ContentType="application/vnd.openxmlformats-officedocument.presentationml.tags+xml"/>
  <Override PartName="/ppt/tags/tag278.xml" ContentType="application/vnd.openxmlformats-officedocument.presentationml.tags+xml"/>
  <Override PartName="/ppt/tags/tag417.xml" ContentType="application/vnd.openxmlformats-officedocument.presentationml.tags+xml"/>
  <Override PartName="/ppt/tags/tag209.xml" ContentType="application/vnd.openxmlformats-officedocument.presentationml.tags+xml"/>
  <Override PartName="/ppt/tags/tag256.xml" ContentType="application/vnd.openxmlformats-officedocument.presentationml.tags+xml"/>
  <Override PartName="/ppt/tags/tag464.xml" ContentType="application/vnd.openxmlformats-officedocument.presentationml.tags+xml"/>
  <Override PartName="/ppt/slides/slide18.xml" ContentType="application/vnd.openxmlformats-officedocument.presentationml.slide+xml"/>
  <Override PartName="/ppt/tags/tag4.xml" ContentType="application/vnd.openxmlformats-officedocument.presentationml.tags+xml"/>
  <Override PartName="/ppt/tags/tag111.xml" ContentType="application/vnd.openxmlformats-officedocument.presentationml.tags+xml"/>
  <Override PartName="/ppt/tags/tag442.xml" ContentType="application/vnd.openxmlformats-officedocument.presentationml.tags+xml"/>
  <Override PartName="/ppt/slides/slide43.xml" ContentType="application/vnd.openxmlformats-officedocument.presentationml.slide+xml"/>
  <Override PartName="/ppt/theme/theme1.xml" ContentType="application/vnd.openxmlformats-officedocument.theme+xml"/>
  <Override PartName="/ppt/tags/tag78.xml" ContentType="application/vnd.openxmlformats-officedocument.presentationml.tags+xml"/>
  <Override PartName="/ppt/tags/tag234.xml" ContentType="application/vnd.openxmlformats-officedocument.presentationml.tags+xml"/>
  <Override PartName="/ppt/tags/tag281.xml" ContentType="application/vnd.openxmlformats-officedocument.presentationml.tags+xml"/>
  <Override PartName="/ppt/tags/tag379.xml" ContentType="application/vnd.openxmlformats-officedocument.presentationml.tags+xml"/>
  <Override PartName="/ppt/tags/tag518.xml" ContentType="application/vnd.openxmlformats-officedocument.presentationml.tags+xml"/>
  <Override PartName="/ppt/tags/tag56.xml" ContentType="application/vnd.openxmlformats-officedocument.presentationml.tags+xml"/>
  <Override PartName="/ppt/tags/tag357.xml" ContentType="application/vnd.openxmlformats-officedocument.presentationml.tags+xml"/>
  <Override PartName="/ppt/tags/tag420.xml" ContentType="application/vnd.openxmlformats-officedocument.presentationml.tags+xml"/>
  <Override PartName="/ppt/slides/slide21.xml" ContentType="application/vnd.openxmlformats-officedocument.presentationml.slide+xml"/>
  <Override PartName="/ppt/tags/tag149.xml" ContentType="application/vnd.openxmlformats-officedocument.presentationml.tags+xml"/>
  <Override PartName="/ppt/tags/tag196.xml" ContentType="application/vnd.openxmlformats-officedocument.presentationml.tags+xml"/>
  <Override PartName="/ppt/tags/tag212.xml" ContentType="application/vnd.openxmlformats-officedocument.presentationml.tags+xml"/>
  <Override PartName="/ppt/tags/tag34.xml" ContentType="application/vnd.openxmlformats-officedocument.presentationml.tags+xml"/>
  <Override PartName="/ppt/tags/tag81.xml" ContentType="application/vnd.openxmlformats-officedocument.presentationml.tags+xml"/>
  <Override PartName="/ppt/notesSlides/notesSlide12.xml" ContentType="application/vnd.openxmlformats-officedocument.presentationml.notesSlide+xml"/>
  <Override PartName="/ppt/tags/tag335.xml" ContentType="application/vnd.openxmlformats-officedocument.presentationml.tags+xml"/>
  <Override PartName="/ppt/tags/tag382.xml" ContentType="application/vnd.openxmlformats-officedocument.presentationml.tags+xml"/>
  <Override PartName="/ppt/tags/tag521.xml" ContentType="application/vnd.openxmlformats-officedocument.presentationml.tags+xml"/>
  <Override PartName="/ppt/tags/tag12.xml" ContentType="application/vnd.openxmlformats-officedocument.presentationml.tags+xml"/>
  <Override PartName="/ppt/tags/tag127.xml" ContentType="application/vnd.openxmlformats-officedocument.presentationml.tags+xml"/>
  <Override PartName="/ppt/tags/tag174.xml" ContentType="application/vnd.openxmlformats-officedocument.presentationml.tags+xml"/>
  <Override PartName="/ppt/tags/tag313.xml" ContentType="application/vnd.openxmlformats-officedocument.presentationml.tags+xml"/>
  <Override PartName="/ppt/tags/tag360.xml" ContentType="application/vnd.openxmlformats-officedocument.presentationml.tags+xml"/>
  <Override PartName="/ppt/tags/tag458.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105.xml" ContentType="application/vnd.openxmlformats-officedocument.presentationml.tags+xml"/>
  <Override PartName="/ppt/tags/tag152.xml" ContentType="application/vnd.openxmlformats-officedocument.presentationml.tags+xml"/>
  <Override PartName="/ppt/tags/tag297.xml" ContentType="application/vnd.openxmlformats-officedocument.presentationml.tags+xml"/>
  <Override PartName="/ppt/tags/tag436.xml" ContentType="application/vnd.openxmlformats-officedocument.presentationml.tags+xml"/>
  <Override PartName="/ppt/tags/tag483.xml" ContentType="application/vnd.openxmlformats-officedocument.presentationml.tags+xml"/>
  <Override PartName="/ppt/notesSlides/notesSlide3.xml" ContentType="application/vnd.openxmlformats-officedocument.presentationml.notesSlide+xml"/>
  <Override PartName="/ppt/tags/tag228.xml" ContentType="application/vnd.openxmlformats-officedocument.presentationml.tags+xml"/>
  <Override PartName="/ppt/tags/tag275.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48"/>
  </p:notesMasterIdLst>
  <p:sldIdLst>
    <p:sldId id="356" r:id="rId2"/>
    <p:sldId id="357" r:id="rId3"/>
    <p:sldId id="358" r:id="rId4"/>
    <p:sldId id="256" r:id="rId5"/>
    <p:sldId id="258" r:id="rId6"/>
    <p:sldId id="259" r:id="rId7"/>
    <p:sldId id="260" r:id="rId8"/>
    <p:sldId id="261" r:id="rId9"/>
    <p:sldId id="262" r:id="rId10"/>
    <p:sldId id="354" r:id="rId11"/>
    <p:sldId id="355" r:id="rId12"/>
    <p:sldId id="340" r:id="rId13"/>
    <p:sldId id="266" r:id="rId14"/>
    <p:sldId id="332" r:id="rId15"/>
    <p:sldId id="268" r:id="rId16"/>
    <p:sldId id="339" r:id="rId17"/>
    <p:sldId id="335" r:id="rId18"/>
    <p:sldId id="271" r:id="rId19"/>
    <p:sldId id="272" r:id="rId20"/>
    <p:sldId id="273" r:id="rId21"/>
    <p:sldId id="274" r:id="rId22"/>
    <p:sldId id="275" r:id="rId23"/>
    <p:sldId id="276" r:id="rId24"/>
    <p:sldId id="277" r:id="rId25"/>
    <p:sldId id="278" r:id="rId26"/>
    <p:sldId id="279" r:id="rId27"/>
    <p:sldId id="280" r:id="rId28"/>
    <p:sldId id="281" r:id="rId29"/>
    <p:sldId id="337" r:id="rId30"/>
    <p:sldId id="333" r:id="rId31"/>
    <p:sldId id="284" r:id="rId32"/>
    <p:sldId id="285" r:id="rId33"/>
    <p:sldId id="343" r:id="rId34"/>
    <p:sldId id="344" r:id="rId35"/>
    <p:sldId id="345" r:id="rId36"/>
    <p:sldId id="346" r:id="rId37"/>
    <p:sldId id="347" r:id="rId38"/>
    <p:sldId id="348" r:id="rId39"/>
    <p:sldId id="349" r:id="rId40"/>
    <p:sldId id="350" r:id="rId41"/>
    <p:sldId id="351" r:id="rId42"/>
    <p:sldId id="352" r:id="rId43"/>
    <p:sldId id="353" r:id="rId44"/>
    <p:sldId id="299" r:id="rId45"/>
    <p:sldId id="302" r:id="rId46"/>
    <p:sldId id="309" r:id="rId47"/>
  </p:sldIdLst>
  <p:sldSz cx="9144000" cy="6858000" type="screen4x3"/>
  <p:notesSz cx="6797675" cy="9926638"/>
  <p:custDataLst>
    <p:tags r:id="rId49"/>
  </p:custDataLst>
  <p:defaultTextStyle>
    <a:defPPr>
      <a:defRPr lang="de-DE"/>
    </a:defPPr>
    <a:lvl1pPr algn="l" rtl="0" fontAlgn="base">
      <a:spcBef>
        <a:spcPct val="0"/>
      </a:spcBef>
      <a:spcAft>
        <a:spcPct val="0"/>
      </a:spcAft>
      <a:defRPr sz="2000" kern="1200">
        <a:solidFill>
          <a:schemeClr val="tx1"/>
        </a:solidFill>
        <a:latin typeface="Polo" pitchFamily="2" charset="0"/>
        <a:ea typeface="+mn-ea"/>
        <a:cs typeface="+mn-cs"/>
      </a:defRPr>
    </a:lvl1pPr>
    <a:lvl2pPr marL="457200" algn="l" rtl="0" fontAlgn="base">
      <a:spcBef>
        <a:spcPct val="0"/>
      </a:spcBef>
      <a:spcAft>
        <a:spcPct val="0"/>
      </a:spcAft>
      <a:defRPr sz="2000" kern="1200">
        <a:solidFill>
          <a:schemeClr val="tx1"/>
        </a:solidFill>
        <a:latin typeface="Polo" pitchFamily="2" charset="0"/>
        <a:ea typeface="+mn-ea"/>
        <a:cs typeface="+mn-cs"/>
      </a:defRPr>
    </a:lvl2pPr>
    <a:lvl3pPr marL="914400" algn="l" rtl="0" fontAlgn="base">
      <a:spcBef>
        <a:spcPct val="0"/>
      </a:spcBef>
      <a:spcAft>
        <a:spcPct val="0"/>
      </a:spcAft>
      <a:defRPr sz="2000" kern="1200">
        <a:solidFill>
          <a:schemeClr val="tx1"/>
        </a:solidFill>
        <a:latin typeface="Polo" pitchFamily="2" charset="0"/>
        <a:ea typeface="+mn-ea"/>
        <a:cs typeface="+mn-cs"/>
      </a:defRPr>
    </a:lvl3pPr>
    <a:lvl4pPr marL="1371600" algn="l" rtl="0" fontAlgn="base">
      <a:spcBef>
        <a:spcPct val="0"/>
      </a:spcBef>
      <a:spcAft>
        <a:spcPct val="0"/>
      </a:spcAft>
      <a:defRPr sz="2000" kern="1200">
        <a:solidFill>
          <a:schemeClr val="tx1"/>
        </a:solidFill>
        <a:latin typeface="Polo" pitchFamily="2" charset="0"/>
        <a:ea typeface="+mn-ea"/>
        <a:cs typeface="+mn-cs"/>
      </a:defRPr>
    </a:lvl4pPr>
    <a:lvl5pPr marL="1828800" algn="l" rtl="0" fontAlgn="base">
      <a:spcBef>
        <a:spcPct val="0"/>
      </a:spcBef>
      <a:spcAft>
        <a:spcPct val="0"/>
      </a:spcAft>
      <a:defRPr sz="2000" kern="1200">
        <a:solidFill>
          <a:schemeClr val="tx1"/>
        </a:solidFill>
        <a:latin typeface="Polo" pitchFamily="2" charset="0"/>
        <a:ea typeface="+mn-ea"/>
        <a:cs typeface="+mn-cs"/>
      </a:defRPr>
    </a:lvl5pPr>
    <a:lvl6pPr marL="2286000" algn="l" defTabSz="914400" rtl="0" eaLnBrk="1" latinLnBrk="0" hangingPunct="1">
      <a:defRPr sz="2000" kern="1200">
        <a:solidFill>
          <a:schemeClr val="tx1"/>
        </a:solidFill>
        <a:latin typeface="Polo" pitchFamily="2" charset="0"/>
        <a:ea typeface="+mn-ea"/>
        <a:cs typeface="+mn-cs"/>
      </a:defRPr>
    </a:lvl6pPr>
    <a:lvl7pPr marL="2743200" algn="l" defTabSz="914400" rtl="0" eaLnBrk="1" latinLnBrk="0" hangingPunct="1">
      <a:defRPr sz="2000" kern="1200">
        <a:solidFill>
          <a:schemeClr val="tx1"/>
        </a:solidFill>
        <a:latin typeface="Polo" pitchFamily="2" charset="0"/>
        <a:ea typeface="+mn-ea"/>
        <a:cs typeface="+mn-cs"/>
      </a:defRPr>
    </a:lvl7pPr>
    <a:lvl8pPr marL="3200400" algn="l" defTabSz="914400" rtl="0" eaLnBrk="1" latinLnBrk="0" hangingPunct="1">
      <a:defRPr sz="2000" kern="1200">
        <a:solidFill>
          <a:schemeClr val="tx1"/>
        </a:solidFill>
        <a:latin typeface="Polo" pitchFamily="2" charset="0"/>
        <a:ea typeface="+mn-ea"/>
        <a:cs typeface="+mn-cs"/>
      </a:defRPr>
    </a:lvl8pPr>
    <a:lvl9pPr marL="3657600" algn="l" defTabSz="914400" rtl="0" eaLnBrk="1" latinLnBrk="0" hangingPunct="1">
      <a:defRPr sz="2000" kern="1200">
        <a:solidFill>
          <a:schemeClr val="tx1"/>
        </a:solidFill>
        <a:latin typeface="Polo" pitchFamily="2"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1869" autoAdjust="0"/>
  </p:normalViewPr>
  <p:slideViewPr>
    <p:cSldViewPr>
      <p:cViewPr>
        <p:scale>
          <a:sx n="100" d="100"/>
          <a:sy n="100" d="100"/>
        </p:scale>
        <p:origin x="-300" y="6"/>
      </p:cViewPr>
      <p:guideLst>
        <p:guide orient="horz" pos="2523"/>
        <p:guide orient="horz" pos="4020"/>
        <p:guide orient="horz" pos="2296"/>
        <p:guide orient="horz" pos="1525"/>
        <p:guide orient="horz" pos="718"/>
        <p:guide pos="1958"/>
        <p:guide pos="451"/>
        <p:guide pos="5465"/>
      </p:guideLst>
    </p:cSldViewPr>
  </p:slideViewPr>
  <p:notesTextViewPr>
    <p:cViewPr>
      <p:scale>
        <a:sx n="100" d="100"/>
        <a:sy n="100" d="100"/>
      </p:scale>
      <p:origin x="0" y="0"/>
    </p:cViewPr>
  </p:notesTextViewPr>
  <p:sorterViewPr>
    <p:cViewPr>
      <p:scale>
        <a:sx n="66" d="100"/>
        <a:sy n="66" d="100"/>
      </p:scale>
      <p:origin x="0" y="75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18689\Desktop\Investor%20Relations\ECR_Gesamt%20Nationalt&#228;ten%20angepass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de-DE"/>
  <c:chart>
    <c:plotArea>
      <c:layout/>
      <c:pieChart>
        <c:varyColors val="1"/>
        <c:ser>
          <c:idx val="0"/>
          <c:order val="0"/>
          <c:dLbls>
            <c:txPr>
              <a:bodyPr/>
              <a:lstStyle/>
              <a:p>
                <a:pPr>
                  <a:defRPr sz="800"/>
                </a:pPr>
                <a:endParaRPr lang="de-DE"/>
              </a:p>
            </c:txPr>
            <c:showCatName val="1"/>
            <c:showLeaderLines val="1"/>
          </c:dLbls>
          <c:cat>
            <c:strRef>
              <c:f>'AR Nationality'!$B$7:$B$20</c:f>
              <c:strCache>
                <c:ptCount val="14"/>
                <c:pt idx="0">
                  <c:v>American</c:v>
                </c:pt>
                <c:pt idx="1">
                  <c:v>Asia</c:v>
                </c:pt>
                <c:pt idx="2">
                  <c:v>British</c:v>
                </c:pt>
                <c:pt idx="3">
                  <c:v>Canadian</c:v>
                </c:pt>
                <c:pt idx="4">
                  <c:v>French</c:v>
                </c:pt>
                <c:pt idx="5">
                  <c:v>German</c:v>
                </c:pt>
                <c:pt idx="6">
                  <c:v>Italian</c:v>
                </c:pt>
                <c:pt idx="7">
                  <c:v>Others</c:v>
                </c:pt>
                <c:pt idx="8">
                  <c:v>Polish</c:v>
                </c:pt>
                <c:pt idx="9">
                  <c:v>Russian</c:v>
                </c:pt>
                <c:pt idx="10">
                  <c:v>South American</c:v>
                </c:pt>
                <c:pt idx="11">
                  <c:v>S-E- European</c:v>
                </c:pt>
                <c:pt idx="12">
                  <c:v>Spanish</c:v>
                </c:pt>
                <c:pt idx="13">
                  <c:v>Swedish</c:v>
                </c:pt>
              </c:strCache>
            </c:strRef>
          </c:cat>
          <c:val>
            <c:numRef>
              <c:f>'AR Nationality'!$E$7:$E$20</c:f>
              <c:numCache>
                <c:formatCode>General</c:formatCode>
                <c:ptCount val="14"/>
                <c:pt idx="0">
                  <c:v>125</c:v>
                </c:pt>
                <c:pt idx="1">
                  <c:v>1</c:v>
                </c:pt>
                <c:pt idx="2">
                  <c:v>156</c:v>
                </c:pt>
                <c:pt idx="3">
                  <c:v>3</c:v>
                </c:pt>
                <c:pt idx="4">
                  <c:v>4</c:v>
                </c:pt>
                <c:pt idx="5">
                  <c:v>123</c:v>
                </c:pt>
                <c:pt idx="6">
                  <c:v>2</c:v>
                </c:pt>
                <c:pt idx="7">
                  <c:v>24</c:v>
                </c:pt>
                <c:pt idx="8">
                  <c:v>7</c:v>
                </c:pt>
                <c:pt idx="9">
                  <c:v>2</c:v>
                </c:pt>
                <c:pt idx="10">
                  <c:v>1</c:v>
                </c:pt>
                <c:pt idx="11">
                  <c:v>8</c:v>
                </c:pt>
                <c:pt idx="12">
                  <c:v>49</c:v>
                </c:pt>
                <c:pt idx="13">
                  <c:v>23</c:v>
                </c:pt>
              </c:numCache>
            </c:numRef>
          </c:val>
        </c:ser>
        <c:dLbls>
          <c:showVal val="1"/>
        </c:dLbls>
        <c:firstSliceAng val="0"/>
      </c:pieChart>
    </c:plotArea>
    <c:plotVisOnly val="1"/>
  </c:chart>
  <c:txPr>
    <a:bodyPr/>
    <a:lstStyle/>
    <a:p>
      <a:pPr>
        <a:defRPr sz="700"/>
      </a:pPr>
      <a:endParaRPr lang="de-DE"/>
    </a:p>
  </c:txPr>
  <c:externalData r:id="rId1"/>
</c:chartSpace>
</file>

<file path=ppt/drawings/_rels/vmlDrawing10.v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image" Target="../media/image54.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4.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76.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image" Target="../media/image18.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image" Target="../media/image24.png"/></Relationships>
</file>

<file path=ppt/drawings/_rels/vmlDrawing8.v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image" Target="../media/image28.png"/><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drawings/_rels/vmlDrawing9.vml.rels><?xml version="1.0" encoding="UTF-8" standalone="yes"?>
<Relationships xmlns="http://schemas.openxmlformats.org/package/2006/relationships"><Relationship Id="rId8" Type="http://schemas.openxmlformats.org/officeDocument/2006/relationships/image" Target="../media/image45.emf"/><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image" Target="../media/image38.png"/><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26" tIns="45712" rIns="91426" bIns="45712" numCol="1" anchor="t" anchorCtr="0" compatLnSpc="1">
            <a:prstTxWarp prst="textNoShape">
              <a:avLst/>
            </a:prstTxWarp>
          </a:bodyPr>
          <a:lstStyle>
            <a:lvl1pPr algn="l">
              <a:defRPr sz="1200">
                <a:latin typeface="Arial" pitchFamily="34" charset="0"/>
              </a:defRPr>
            </a:lvl1pPr>
          </a:lstStyle>
          <a:p>
            <a:pPr>
              <a:defRPr/>
            </a:pPr>
            <a:endParaRPr lang="de-DE"/>
          </a:p>
        </p:txBody>
      </p:sp>
      <p:sp>
        <p:nvSpPr>
          <p:cNvPr id="7171"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26" tIns="45712" rIns="91426" bIns="45712" numCol="1" anchor="t" anchorCtr="0" compatLnSpc="1">
            <a:prstTxWarp prst="textNoShape">
              <a:avLst/>
            </a:prstTxWarp>
          </a:bodyPr>
          <a:lstStyle>
            <a:lvl1pPr algn="r">
              <a:defRPr sz="1200">
                <a:latin typeface="Arial" pitchFamily="34" charset="0"/>
              </a:defRPr>
            </a:lvl1pPr>
          </a:lstStyle>
          <a:p>
            <a:pPr>
              <a:defRPr/>
            </a:pPr>
            <a:endParaRPr lang="de-DE"/>
          </a:p>
        </p:txBody>
      </p:sp>
      <p:sp>
        <p:nvSpPr>
          <p:cNvPr id="2375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26" tIns="45712" rIns="91426" bIns="45712"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7174"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26" tIns="45712" rIns="91426" bIns="45712" numCol="1" anchor="b" anchorCtr="0" compatLnSpc="1">
            <a:prstTxWarp prst="textNoShape">
              <a:avLst/>
            </a:prstTxWarp>
          </a:bodyPr>
          <a:lstStyle>
            <a:lvl1pPr algn="l">
              <a:defRPr sz="1200">
                <a:latin typeface="Arial" pitchFamily="34" charset="0"/>
              </a:defRPr>
            </a:lvl1pPr>
          </a:lstStyle>
          <a:p>
            <a:pPr>
              <a:defRPr/>
            </a:pPr>
            <a:endParaRPr lang="de-DE"/>
          </a:p>
        </p:txBody>
      </p:sp>
      <p:sp>
        <p:nvSpPr>
          <p:cNvPr id="7175"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26" tIns="45712" rIns="91426" bIns="45712" numCol="1" anchor="b" anchorCtr="0" compatLnSpc="1">
            <a:prstTxWarp prst="textNoShape">
              <a:avLst/>
            </a:prstTxWarp>
          </a:bodyPr>
          <a:lstStyle>
            <a:lvl1pPr algn="r">
              <a:defRPr sz="1200">
                <a:latin typeface="Arial" pitchFamily="34" charset="0"/>
              </a:defRPr>
            </a:lvl1pPr>
          </a:lstStyle>
          <a:p>
            <a:pPr>
              <a:defRPr/>
            </a:pPr>
            <a:fld id="{2234A97E-94FB-433B-9BC9-475385B73846}"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333D13A3-7BFF-45AB-8723-112D296F6A28}" type="slidenum">
              <a:rPr lang="de-DE" smtClean="0">
                <a:latin typeface="Arial" charset="0"/>
              </a:rPr>
              <a:pPr/>
              <a:t>2</a:t>
            </a:fld>
            <a:endParaRPr lang="de-DE" smtClean="0">
              <a:latin typeface="Arial" charset="0"/>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endParaRPr lang="de-DE"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Rectangle 7"/>
          <p:cNvSpPr>
            <a:spLocks noGrp="1" noChangeArrowheads="1"/>
          </p:cNvSpPr>
          <p:nvPr>
            <p:ph type="sldNum" sz="quarter" idx="5"/>
          </p:nvPr>
        </p:nvSpPr>
        <p:spPr>
          <a:noFill/>
        </p:spPr>
        <p:txBody>
          <a:bodyPr/>
          <a:lstStyle/>
          <a:p>
            <a:fld id="{2DBDE3D1-9ECC-47DB-9CE6-267A2B3B85C3}" type="slidenum">
              <a:rPr lang="de-DE" smtClean="0">
                <a:latin typeface="Arial" charset="0"/>
              </a:rPr>
              <a:pPr/>
              <a:t>14</a:t>
            </a:fld>
            <a:endParaRPr lang="de-DE" smtClean="0">
              <a:latin typeface="Arial" charset="0"/>
            </a:endParaRPr>
          </a:p>
        </p:txBody>
      </p:sp>
      <p:sp>
        <p:nvSpPr>
          <p:cNvPr id="221186"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1396" tIns="45696" rIns="91396" bIns="45696" anchor="b"/>
          <a:lstStyle/>
          <a:p>
            <a:pPr algn="r" defTabSz="925513"/>
            <a:fld id="{10B60934-A1A2-43AA-9238-DF712F9DCFB4}" type="slidenum">
              <a:rPr lang="de-DE" sz="1200">
                <a:latin typeface="Arial" charset="0"/>
                <a:cs typeface="Arial" charset="0"/>
              </a:rPr>
              <a:pPr algn="r" defTabSz="925513"/>
              <a:t>14</a:t>
            </a:fld>
            <a:endParaRPr lang="de-DE" sz="1200">
              <a:latin typeface="Arial" charset="0"/>
              <a:cs typeface="Arial" charset="0"/>
            </a:endParaRPr>
          </a:p>
        </p:txBody>
      </p:sp>
      <p:sp>
        <p:nvSpPr>
          <p:cNvPr id="221187" name="Slide Image Placeholder 1"/>
          <p:cNvSpPr>
            <a:spLocks noGrp="1" noRot="1" noChangeAspect="1" noTextEdit="1"/>
          </p:cNvSpPr>
          <p:nvPr>
            <p:ph type="sldImg"/>
          </p:nvPr>
        </p:nvSpPr>
        <p:spPr>
          <a:xfrm>
            <a:off x="898525" y="771525"/>
            <a:ext cx="5002213" cy="3751263"/>
          </a:xfrm>
          <a:ln/>
        </p:spPr>
      </p:sp>
      <p:sp>
        <p:nvSpPr>
          <p:cNvPr id="221188" name="Notes Placeholder 2"/>
          <p:cNvSpPr>
            <a:spLocks noGrp="1"/>
          </p:cNvSpPr>
          <p:nvPr>
            <p:ph type="body" idx="1"/>
          </p:nvPr>
        </p:nvSpPr>
        <p:spPr>
          <a:xfrm>
            <a:off x="908050" y="4745038"/>
            <a:ext cx="4981575" cy="4410075"/>
          </a:xfrm>
          <a:noFill/>
          <a:ln/>
        </p:spPr>
        <p:txBody>
          <a:bodyPr lIns="93119" tIns="46557" rIns="93119" bIns="46557"/>
          <a:lstStyle/>
          <a:p>
            <a:pPr eaLnBrk="1" hangingPunct="1"/>
            <a:endParaRPr lang="en-GB" smtClean="0">
              <a:latin typeface="Arial" charset="0"/>
            </a:endParaRPr>
          </a:p>
        </p:txBody>
      </p:sp>
      <p:sp>
        <p:nvSpPr>
          <p:cNvPr id="221189" name="Slide Number Placeholder 3"/>
          <p:cNvSpPr txBox="1">
            <a:spLocks noGrp="1"/>
          </p:cNvSpPr>
          <p:nvPr/>
        </p:nvSpPr>
        <p:spPr bwMode="auto">
          <a:xfrm>
            <a:off x="3851275" y="9375775"/>
            <a:ext cx="2946400" cy="550863"/>
          </a:xfrm>
          <a:prstGeom prst="rect">
            <a:avLst/>
          </a:prstGeom>
          <a:noFill/>
          <a:ln w="9525">
            <a:noFill/>
            <a:miter lim="800000"/>
            <a:headEnd/>
            <a:tailEnd/>
          </a:ln>
        </p:spPr>
        <p:txBody>
          <a:bodyPr lIns="93119" tIns="46557" rIns="93119" bIns="46557" anchor="b"/>
          <a:lstStyle/>
          <a:p>
            <a:pPr algn="r" defTabSz="925513"/>
            <a:fld id="{7A427517-03B8-4A24-821D-74D3720B1DE7}" type="slidenum">
              <a:rPr lang="en-US" sz="1200">
                <a:latin typeface="Times New Roman" pitchFamily="18" charset="0"/>
                <a:cs typeface="Arial" charset="0"/>
              </a:rPr>
              <a:pPr algn="r" defTabSz="925513"/>
              <a:t>14</a:t>
            </a:fld>
            <a:endParaRPr lang="en-US" sz="1200">
              <a:latin typeface="Times New Roman" pitchFamily="18" charset="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Rectangle 7"/>
          <p:cNvSpPr>
            <a:spLocks noGrp="1" noChangeArrowheads="1"/>
          </p:cNvSpPr>
          <p:nvPr>
            <p:ph type="sldNum" sz="quarter" idx="5"/>
          </p:nvPr>
        </p:nvSpPr>
        <p:spPr>
          <a:noFill/>
        </p:spPr>
        <p:txBody>
          <a:bodyPr/>
          <a:lstStyle/>
          <a:p>
            <a:fld id="{8126BFD9-ECCE-412E-A9BD-A224241E61DA}" type="slidenum">
              <a:rPr lang="de-DE" smtClean="0">
                <a:latin typeface="Arial" charset="0"/>
              </a:rPr>
              <a:pPr/>
              <a:t>15</a:t>
            </a:fld>
            <a:endParaRPr lang="de-DE" smtClean="0">
              <a:latin typeface="Arial" charset="0"/>
            </a:endParaRPr>
          </a:p>
        </p:txBody>
      </p:sp>
      <p:sp>
        <p:nvSpPr>
          <p:cNvPr id="224258"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1412" tIns="45704" rIns="91412" bIns="45704" anchor="b"/>
          <a:lstStyle/>
          <a:p>
            <a:pPr algn="r" defTabSz="925513"/>
            <a:fld id="{AFBF1DD0-33EA-4D88-8D79-604391E6EEA1}" type="slidenum">
              <a:rPr lang="de-DE" sz="1200">
                <a:latin typeface="Arial" charset="0"/>
              </a:rPr>
              <a:pPr algn="r" defTabSz="925513"/>
              <a:t>15</a:t>
            </a:fld>
            <a:endParaRPr lang="de-DE" sz="1200">
              <a:latin typeface="Arial" charset="0"/>
            </a:endParaRPr>
          </a:p>
        </p:txBody>
      </p:sp>
      <p:sp>
        <p:nvSpPr>
          <p:cNvPr id="224259" name="Rectangle 2"/>
          <p:cNvSpPr>
            <a:spLocks noGrp="1" noRot="1" noChangeAspect="1" noChangeArrowheads="1" noTextEdit="1"/>
          </p:cNvSpPr>
          <p:nvPr>
            <p:ph type="sldImg"/>
          </p:nvPr>
        </p:nvSpPr>
        <p:spPr>
          <a:xfrm>
            <a:off x="900113" y="769938"/>
            <a:ext cx="5005387" cy="3752850"/>
          </a:xfrm>
          <a:ln/>
        </p:spPr>
      </p:sp>
      <p:sp>
        <p:nvSpPr>
          <p:cNvPr id="224260" name="Rectangle 3"/>
          <p:cNvSpPr>
            <a:spLocks noGrp="1" noChangeArrowheads="1"/>
          </p:cNvSpPr>
          <p:nvPr>
            <p:ph type="body" idx="1"/>
          </p:nvPr>
        </p:nvSpPr>
        <p:spPr>
          <a:xfrm>
            <a:off x="906463" y="4748213"/>
            <a:ext cx="4984750" cy="4408487"/>
          </a:xfrm>
          <a:noFill/>
          <a:ln/>
        </p:spPr>
        <p:txBody>
          <a:bodyPr lIns="91852" tIns="45924" rIns="91852" bIns="45924"/>
          <a:lstStyle/>
          <a:p>
            <a:pPr eaLnBrk="1" hangingPunct="1"/>
            <a:endParaRPr lang="en-GB"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Rectangle 7"/>
          <p:cNvSpPr>
            <a:spLocks noGrp="1" noChangeArrowheads="1"/>
          </p:cNvSpPr>
          <p:nvPr>
            <p:ph type="sldNum" sz="quarter" idx="5"/>
          </p:nvPr>
        </p:nvSpPr>
        <p:spPr>
          <a:noFill/>
        </p:spPr>
        <p:txBody>
          <a:bodyPr/>
          <a:lstStyle/>
          <a:p>
            <a:fld id="{5D880F22-0877-4C15-AC51-5103980624B4}" type="slidenum">
              <a:rPr lang="de-DE" smtClean="0">
                <a:latin typeface="Arial" charset="0"/>
              </a:rPr>
              <a:pPr/>
              <a:t>16</a:t>
            </a:fld>
            <a:endParaRPr lang="de-DE" smtClean="0">
              <a:latin typeface="Arial" charset="0"/>
            </a:endParaRPr>
          </a:p>
        </p:txBody>
      </p:sp>
      <p:sp>
        <p:nvSpPr>
          <p:cNvPr id="226306"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1396" tIns="45696" rIns="91396" bIns="45696" anchor="b"/>
          <a:lstStyle/>
          <a:p>
            <a:pPr algn="r" defTabSz="925513"/>
            <a:fld id="{4B242021-5B62-418B-BFC8-926BB1C529E8}" type="slidenum">
              <a:rPr lang="de-DE" sz="1200">
                <a:latin typeface="Arial" charset="0"/>
                <a:cs typeface="Arial" charset="0"/>
              </a:rPr>
              <a:pPr algn="r" defTabSz="925513"/>
              <a:t>16</a:t>
            </a:fld>
            <a:endParaRPr lang="de-DE" sz="1200">
              <a:latin typeface="Arial" charset="0"/>
              <a:cs typeface="Arial" charset="0"/>
            </a:endParaRPr>
          </a:p>
        </p:txBody>
      </p:sp>
      <p:sp>
        <p:nvSpPr>
          <p:cNvPr id="226307" name="Slide Image Placeholder 1"/>
          <p:cNvSpPr>
            <a:spLocks noGrp="1" noRot="1" noChangeAspect="1" noTextEdit="1"/>
          </p:cNvSpPr>
          <p:nvPr>
            <p:ph type="sldImg"/>
          </p:nvPr>
        </p:nvSpPr>
        <p:spPr>
          <a:xfrm>
            <a:off x="900113" y="771525"/>
            <a:ext cx="5002212" cy="3751263"/>
          </a:xfrm>
          <a:ln/>
        </p:spPr>
      </p:sp>
      <p:sp>
        <p:nvSpPr>
          <p:cNvPr id="226308" name="Notes Placeholder 2"/>
          <p:cNvSpPr>
            <a:spLocks noGrp="1"/>
          </p:cNvSpPr>
          <p:nvPr>
            <p:ph type="body" idx="1"/>
          </p:nvPr>
        </p:nvSpPr>
        <p:spPr>
          <a:xfrm>
            <a:off x="908050" y="4745038"/>
            <a:ext cx="4981575" cy="4410075"/>
          </a:xfrm>
          <a:noFill/>
          <a:ln/>
        </p:spPr>
        <p:txBody>
          <a:bodyPr lIns="93119" tIns="46557" rIns="93119" bIns="46557"/>
          <a:lstStyle/>
          <a:p>
            <a:pPr eaLnBrk="1" hangingPunct="1"/>
            <a:endParaRPr lang="en-US" smtClean="0">
              <a:latin typeface="Arial" charset="0"/>
            </a:endParaRPr>
          </a:p>
        </p:txBody>
      </p:sp>
      <p:sp>
        <p:nvSpPr>
          <p:cNvPr id="226309" name="Slide Number Placeholder 3"/>
          <p:cNvSpPr txBox="1">
            <a:spLocks noGrp="1"/>
          </p:cNvSpPr>
          <p:nvPr/>
        </p:nvSpPr>
        <p:spPr bwMode="auto">
          <a:xfrm>
            <a:off x="3851275" y="9375775"/>
            <a:ext cx="2946400" cy="550863"/>
          </a:xfrm>
          <a:prstGeom prst="rect">
            <a:avLst/>
          </a:prstGeom>
          <a:noFill/>
          <a:ln w="9525">
            <a:noFill/>
            <a:miter lim="800000"/>
            <a:headEnd/>
            <a:tailEnd/>
          </a:ln>
        </p:spPr>
        <p:txBody>
          <a:bodyPr lIns="93119" tIns="46557" rIns="93119" bIns="46557" anchor="b"/>
          <a:lstStyle/>
          <a:p>
            <a:pPr algn="r" defTabSz="925513"/>
            <a:fld id="{CB4A34E0-BE47-4BCE-A7CB-2EAC759BE5B6}" type="slidenum">
              <a:rPr lang="en-US" sz="1200">
                <a:latin typeface="Times New Roman" pitchFamily="18" charset="0"/>
                <a:cs typeface="Arial" charset="0"/>
              </a:rPr>
              <a:pPr algn="r" defTabSz="925513"/>
              <a:t>16</a:t>
            </a:fld>
            <a:endParaRPr lang="en-US" sz="1200">
              <a:latin typeface="Times New Roman" pitchFamily="18" charset="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Rectangle 7"/>
          <p:cNvSpPr>
            <a:spLocks noGrp="1" noChangeArrowheads="1"/>
          </p:cNvSpPr>
          <p:nvPr>
            <p:ph type="sldNum" sz="quarter" idx="5"/>
          </p:nvPr>
        </p:nvSpPr>
        <p:spPr>
          <a:noFill/>
        </p:spPr>
        <p:txBody>
          <a:bodyPr/>
          <a:lstStyle/>
          <a:p>
            <a:fld id="{1079BF8D-77B9-4C78-9E6B-F9BDCE2A7BED}" type="slidenum">
              <a:rPr lang="de-DE" smtClean="0">
                <a:latin typeface="Arial" charset="0"/>
              </a:rPr>
              <a:pPr/>
              <a:t>17</a:t>
            </a:fld>
            <a:endParaRPr lang="de-DE" smtClean="0">
              <a:latin typeface="Arial" charset="0"/>
            </a:endParaRPr>
          </a:p>
        </p:txBody>
      </p:sp>
      <p:sp>
        <p:nvSpPr>
          <p:cNvPr id="228354"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1404" tIns="45700" rIns="91404" bIns="45700" anchor="b"/>
          <a:lstStyle/>
          <a:p>
            <a:pPr algn="r" defTabSz="925513"/>
            <a:fld id="{E2417352-7E67-4F47-8824-4618698D7CCA}" type="slidenum">
              <a:rPr lang="de-DE" sz="1200">
                <a:latin typeface="Arial" charset="0"/>
                <a:cs typeface="Arial" charset="0"/>
              </a:rPr>
              <a:pPr algn="r" defTabSz="925513"/>
              <a:t>17</a:t>
            </a:fld>
            <a:endParaRPr lang="de-DE" sz="1200">
              <a:latin typeface="Arial" charset="0"/>
              <a:cs typeface="Arial" charset="0"/>
            </a:endParaRPr>
          </a:p>
        </p:txBody>
      </p:sp>
      <p:sp>
        <p:nvSpPr>
          <p:cNvPr id="228355" name="Slide Image Placeholder 1"/>
          <p:cNvSpPr>
            <a:spLocks noGrp="1" noRot="1" noChangeAspect="1" noTextEdit="1"/>
          </p:cNvSpPr>
          <p:nvPr>
            <p:ph type="sldImg"/>
          </p:nvPr>
        </p:nvSpPr>
        <p:spPr>
          <a:xfrm>
            <a:off x="898525" y="771525"/>
            <a:ext cx="5002213" cy="3751263"/>
          </a:xfrm>
          <a:ln/>
        </p:spPr>
      </p:sp>
      <p:sp>
        <p:nvSpPr>
          <p:cNvPr id="228356" name="Notes Placeholder 2"/>
          <p:cNvSpPr>
            <a:spLocks noGrp="1"/>
          </p:cNvSpPr>
          <p:nvPr>
            <p:ph type="body" idx="1"/>
          </p:nvPr>
        </p:nvSpPr>
        <p:spPr>
          <a:xfrm>
            <a:off x="908050" y="4745038"/>
            <a:ext cx="4981575" cy="4410075"/>
          </a:xfrm>
          <a:noFill/>
          <a:ln/>
        </p:spPr>
        <p:txBody>
          <a:bodyPr lIns="93127" tIns="46561" rIns="93127" bIns="46561"/>
          <a:lstStyle/>
          <a:p>
            <a:pPr eaLnBrk="1" hangingPunct="1"/>
            <a:r>
              <a:rPr lang="fr-FR" b="1" smtClean="0">
                <a:latin typeface="Arial" charset="0"/>
              </a:rPr>
              <a:t>Slides 17-18</a:t>
            </a:r>
          </a:p>
          <a:p>
            <a:pPr eaLnBrk="1" hangingPunct="1"/>
            <a:r>
              <a:rPr lang="fr-FR" b="1" smtClean="0">
                <a:latin typeface="Arial" charset="0"/>
              </a:rPr>
              <a:t>Quote - Dr Frank Mastiaux, CEO, E.ON Climate&amp;Renewables:</a:t>
            </a:r>
            <a:r>
              <a:rPr lang="fr-FR" smtClean="0">
                <a:latin typeface="Arial" charset="0"/>
              </a:rPr>
              <a:t> </a:t>
            </a:r>
            <a:endParaRPr lang="en-GB" smtClean="0">
              <a:latin typeface="Arial" charset="0"/>
            </a:endParaRPr>
          </a:p>
          <a:p>
            <a:pPr eaLnBrk="1" hangingPunct="1"/>
            <a:r>
              <a:rPr lang="en-GB" smtClean="0">
                <a:latin typeface="Arial" charset="0"/>
              </a:rPr>
              <a:t>“With our rapid expansion over the past 18 months we have moved to a robost Top 10 position in the global wind capacity ranking.”</a:t>
            </a:r>
            <a:endParaRPr lang="en-US" smtClean="0">
              <a:latin typeface="Arial" charset="0"/>
            </a:endParaRPr>
          </a:p>
        </p:txBody>
      </p:sp>
      <p:sp>
        <p:nvSpPr>
          <p:cNvPr id="228357" name="Slide Number Placeholder 3"/>
          <p:cNvSpPr txBox="1">
            <a:spLocks noGrp="1"/>
          </p:cNvSpPr>
          <p:nvPr/>
        </p:nvSpPr>
        <p:spPr bwMode="auto">
          <a:xfrm>
            <a:off x="3851275" y="9375775"/>
            <a:ext cx="2946400" cy="550863"/>
          </a:xfrm>
          <a:prstGeom prst="rect">
            <a:avLst/>
          </a:prstGeom>
          <a:noFill/>
          <a:ln w="9525">
            <a:noFill/>
            <a:miter lim="800000"/>
            <a:headEnd/>
            <a:tailEnd/>
          </a:ln>
        </p:spPr>
        <p:txBody>
          <a:bodyPr lIns="93127" tIns="46561" rIns="93127" bIns="46561" anchor="b"/>
          <a:lstStyle/>
          <a:p>
            <a:pPr algn="r" defTabSz="925513"/>
            <a:fld id="{4DEB6E84-458C-4C91-A86D-9B007E2C216E}" type="slidenum">
              <a:rPr lang="en-US" sz="1200">
                <a:latin typeface="Times New Roman" pitchFamily="18" charset="0"/>
                <a:cs typeface="Arial" charset="0"/>
              </a:rPr>
              <a:pPr algn="r" defTabSz="925513"/>
              <a:t>17</a:t>
            </a:fld>
            <a:endParaRPr lang="en-US" sz="1200">
              <a:latin typeface="Times New Roman" pitchFamily="18" charset="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1" name="Rectangle 7"/>
          <p:cNvSpPr>
            <a:spLocks noGrp="1" noChangeArrowheads="1"/>
          </p:cNvSpPr>
          <p:nvPr>
            <p:ph type="sldNum" sz="quarter" idx="5"/>
          </p:nvPr>
        </p:nvSpPr>
        <p:spPr>
          <a:noFill/>
        </p:spPr>
        <p:txBody>
          <a:bodyPr/>
          <a:lstStyle/>
          <a:p>
            <a:fld id="{2193298A-500D-4AAE-8114-6B495F4FCFAB}" type="slidenum">
              <a:rPr lang="de-DE" smtClean="0">
                <a:latin typeface="Arial" charset="0"/>
              </a:rPr>
              <a:pPr/>
              <a:t>18</a:t>
            </a:fld>
            <a:endParaRPr lang="de-DE" smtClean="0">
              <a:latin typeface="Arial" charset="0"/>
            </a:endParaRPr>
          </a:p>
        </p:txBody>
      </p:sp>
      <p:sp>
        <p:nvSpPr>
          <p:cNvPr id="230402" name="Rectangle 2"/>
          <p:cNvSpPr>
            <a:spLocks noGrp="1" noRot="1" noChangeAspect="1" noChangeArrowheads="1" noTextEdit="1"/>
          </p:cNvSpPr>
          <p:nvPr>
            <p:ph type="sldImg"/>
          </p:nvPr>
        </p:nvSpPr>
        <p:spPr>
          <a:xfrm>
            <a:off x="919163" y="744538"/>
            <a:ext cx="4962525" cy="3722687"/>
          </a:xfrm>
          <a:ln/>
        </p:spPr>
      </p:sp>
      <p:sp>
        <p:nvSpPr>
          <p:cNvPr id="230403" name="Rectangle 3"/>
          <p:cNvSpPr>
            <a:spLocks noGrp="1" noChangeArrowheads="1"/>
          </p:cNvSpPr>
          <p:nvPr>
            <p:ph type="body" idx="1"/>
          </p:nvPr>
        </p:nvSpPr>
        <p:spPr>
          <a:noFill/>
          <a:ln/>
        </p:spPr>
        <p:txBody>
          <a:bodyPr lIns="91412" tIns="45704" rIns="91412" bIns="45704"/>
          <a:lstStyle/>
          <a:p>
            <a:pPr eaLnBrk="1" hangingPunct="1"/>
            <a:r>
              <a:rPr lang="en-GB" altLang="de-DE" b="1" smtClean="0">
                <a:latin typeface="Arial" charset="0"/>
              </a:rPr>
              <a:t>Out</a:t>
            </a:r>
          </a:p>
          <a:p>
            <a:pPr lvl="1" eaLnBrk="1" hangingPunct="1"/>
            <a:r>
              <a:rPr lang="en-GB" altLang="de-DE" smtClean="0">
                <a:latin typeface="Arial" charset="0"/>
              </a:rPr>
              <a:t>Solar – residential (PV)</a:t>
            </a:r>
          </a:p>
          <a:p>
            <a:pPr lvl="1" eaLnBrk="1" hangingPunct="1"/>
            <a:r>
              <a:rPr lang="en-GB" altLang="de-DE" smtClean="0">
                <a:latin typeface="Arial" charset="0"/>
              </a:rPr>
              <a:t>Solar – Rooftop (PV)</a:t>
            </a:r>
          </a:p>
          <a:p>
            <a:pPr lvl="1" eaLnBrk="1" hangingPunct="1"/>
            <a:r>
              <a:rPr lang="en-GB" altLang="de-DE" smtClean="0">
                <a:latin typeface="Arial" charset="0"/>
              </a:rPr>
              <a:t>Biomass – Small inland</a:t>
            </a:r>
          </a:p>
          <a:p>
            <a:pPr lvl="1" eaLnBrk="1" hangingPunct="1"/>
            <a:r>
              <a:rPr lang="en-GB" altLang="de-DE" smtClean="0">
                <a:latin typeface="Arial" charset="0"/>
              </a:rPr>
              <a:t>Farm scale biogas/bio-</a:t>
            </a:r>
            <a:br>
              <a:rPr lang="en-GB" altLang="de-DE" smtClean="0">
                <a:latin typeface="Arial" charset="0"/>
              </a:rPr>
            </a:br>
            <a:r>
              <a:rPr lang="en-GB" altLang="de-DE" smtClean="0">
                <a:latin typeface="Arial" charset="0"/>
              </a:rPr>
              <a:t>methane</a:t>
            </a:r>
          </a:p>
          <a:p>
            <a:pPr lvl="1" eaLnBrk="1" hangingPunct="1"/>
            <a:r>
              <a:rPr lang="en-GB" altLang="de-DE" smtClean="0">
                <a:latin typeface="Arial" charset="0"/>
              </a:rPr>
              <a:t>Flash steam</a:t>
            </a:r>
          </a:p>
          <a:p>
            <a:pPr lvl="1" eaLnBrk="1" hangingPunct="1"/>
            <a:r>
              <a:rPr lang="en-GB" altLang="de-DE" smtClean="0">
                <a:latin typeface="Arial" charset="0"/>
              </a:rPr>
              <a:t>Heat pumps</a:t>
            </a:r>
          </a:p>
          <a:p>
            <a:pPr lvl="1" eaLnBrk="1" hangingPunct="1"/>
            <a:r>
              <a:rPr lang="en-GB" altLang="de-DE" smtClean="0">
                <a:latin typeface="Arial" charset="0"/>
              </a:rPr>
              <a:t>Small hydro</a:t>
            </a:r>
          </a:p>
          <a:p>
            <a:pPr eaLnBrk="1" hangingPunct="1"/>
            <a:endParaRPr lang="de-DE" smtClean="0">
              <a:latin typeface="Arial" charset="0"/>
            </a:endParaRPr>
          </a:p>
          <a:p>
            <a:pPr eaLnBrk="1" hangingPunct="1">
              <a:lnSpc>
                <a:spcPct val="90000"/>
              </a:lnSpc>
              <a:spcBef>
                <a:spcPct val="20000"/>
              </a:spcBef>
              <a:buClr>
                <a:srgbClr val="F21C0A"/>
              </a:buClr>
              <a:buFont typeface="Wingdings" pitchFamily="2" charset="2"/>
              <a:buChar char=""/>
            </a:pPr>
            <a:r>
              <a:rPr lang="en-US" smtClean="0">
                <a:latin typeface="Arial" charset="0"/>
              </a:rPr>
              <a:t>Over 10 expert workshops (internal)</a:t>
            </a:r>
          </a:p>
          <a:p>
            <a:pPr eaLnBrk="1" hangingPunct="1">
              <a:lnSpc>
                <a:spcPct val="90000"/>
              </a:lnSpc>
              <a:spcBef>
                <a:spcPct val="20000"/>
              </a:spcBef>
              <a:buClr>
                <a:srgbClr val="F21C0A"/>
              </a:buClr>
              <a:buFont typeface="Wingdings" pitchFamily="2" charset="2"/>
              <a:buChar char=""/>
            </a:pPr>
            <a:r>
              <a:rPr lang="en-US" smtClean="0">
                <a:latin typeface="Arial" charset="0"/>
              </a:rPr>
              <a:t>5 strategy workshops </a:t>
            </a:r>
            <a:br>
              <a:rPr lang="en-US" smtClean="0">
                <a:latin typeface="Arial" charset="0"/>
              </a:rPr>
            </a:br>
            <a:r>
              <a:rPr lang="en-US" smtClean="0">
                <a:latin typeface="Arial" charset="0"/>
              </a:rPr>
              <a:t>with EC&amp;R board</a:t>
            </a:r>
          </a:p>
          <a:p>
            <a:pPr eaLnBrk="1" hangingPunct="1">
              <a:lnSpc>
                <a:spcPct val="90000"/>
              </a:lnSpc>
              <a:spcBef>
                <a:spcPct val="20000"/>
              </a:spcBef>
              <a:buClr>
                <a:srgbClr val="F21C0A"/>
              </a:buClr>
              <a:buFont typeface="Wingdings" pitchFamily="2" charset="2"/>
              <a:buChar char=""/>
            </a:pPr>
            <a:r>
              <a:rPr lang="en-US" smtClean="0">
                <a:latin typeface="Arial" charset="0"/>
              </a:rPr>
              <a:t>Multiple interviews/</a:t>
            </a:r>
            <a:br>
              <a:rPr lang="en-US" smtClean="0">
                <a:latin typeface="Arial" charset="0"/>
              </a:rPr>
            </a:br>
            <a:r>
              <a:rPr lang="en-US" smtClean="0">
                <a:latin typeface="Arial" charset="0"/>
              </a:rPr>
              <a:t>sessions with external experts</a:t>
            </a:r>
          </a:p>
          <a:p>
            <a:pPr eaLnBrk="1" hangingPunct="1">
              <a:lnSpc>
                <a:spcPct val="90000"/>
              </a:lnSpc>
              <a:spcBef>
                <a:spcPct val="20000"/>
              </a:spcBef>
              <a:buClr>
                <a:srgbClr val="F21C0A"/>
              </a:buClr>
              <a:buFont typeface="Wingdings" pitchFamily="2" charset="2"/>
              <a:buChar char=""/>
            </a:pPr>
            <a:r>
              <a:rPr lang="en-US" smtClean="0">
                <a:latin typeface="Arial" charset="0"/>
              </a:rPr>
              <a:t>More than 600 pages </a:t>
            </a:r>
            <a:br>
              <a:rPr lang="en-US" smtClean="0">
                <a:latin typeface="Arial" charset="0"/>
              </a:rPr>
            </a:br>
            <a:r>
              <a:rPr lang="en-US" smtClean="0">
                <a:latin typeface="Arial" charset="0"/>
              </a:rPr>
              <a:t>on RES technology overviews</a:t>
            </a:r>
          </a:p>
          <a:p>
            <a:pPr eaLnBrk="1" hangingPunct="1">
              <a:lnSpc>
                <a:spcPct val="90000"/>
              </a:lnSpc>
              <a:spcBef>
                <a:spcPct val="20000"/>
              </a:spcBef>
              <a:buClr>
                <a:srgbClr val="F21C0A"/>
              </a:buClr>
              <a:buFont typeface="Wingdings" pitchFamily="2" charset="2"/>
              <a:buChar char=""/>
            </a:pPr>
            <a:r>
              <a:rPr lang="en-US" smtClean="0">
                <a:latin typeface="Arial" charset="0"/>
              </a:rPr>
              <a:t>RES database on incentive schemes</a:t>
            </a:r>
          </a:p>
          <a:p>
            <a:pPr eaLnBrk="1" hangingPunct="1"/>
            <a:endParaRPr lang="de-DE"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Rectangle 7"/>
          <p:cNvSpPr>
            <a:spLocks noGrp="1" noChangeArrowheads="1"/>
          </p:cNvSpPr>
          <p:nvPr>
            <p:ph type="sldNum" sz="quarter" idx="5"/>
          </p:nvPr>
        </p:nvSpPr>
        <p:spPr>
          <a:noFill/>
        </p:spPr>
        <p:txBody>
          <a:bodyPr/>
          <a:lstStyle/>
          <a:p>
            <a:fld id="{C054F282-B658-419F-A6AF-5341E8420304}" type="slidenum">
              <a:rPr lang="de-DE" smtClean="0">
                <a:latin typeface="Arial" charset="0"/>
              </a:rPr>
              <a:pPr/>
              <a:t>19</a:t>
            </a:fld>
            <a:endParaRPr lang="de-DE" smtClean="0">
              <a:latin typeface="Arial" charset="0"/>
            </a:endParaRPr>
          </a:p>
        </p:txBody>
      </p:sp>
      <p:sp>
        <p:nvSpPr>
          <p:cNvPr id="233474" name="Slide Image Placeholder 1"/>
          <p:cNvSpPr>
            <a:spLocks noGrp="1" noRot="1" noChangeAspect="1" noTextEdit="1"/>
          </p:cNvSpPr>
          <p:nvPr>
            <p:ph type="sldImg"/>
          </p:nvPr>
        </p:nvSpPr>
        <p:spPr>
          <a:xfrm>
            <a:off x="919163" y="744538"/>
            <a:ext cx="4962525" cy="3722687"/>
          </a:xfrm>
          <a:ln/>
        </p:spPr>
      </p:sp>
      <p:sp>
        <p:nvSpPr>
          <p:cNvPr id="233475" name="Notes Placeholder 2"/>
          <p:cNvSpPr>
            <a:spLocks noGrp="1"/>
          </p:cNvSpPr>
          <p:nvPr>
            <p:ph type="body" idx="1"/>
          </p:nvPr>
        </p:nvSpPr>
        <p:spPr>
          <a:noFill/>
          <a:ln/>
        </p:spPr>
        <p:txBody>
          <a:bodyPr lIns="91412" tIns="45704" rIns="91412" bIns="45704"/>
          <a:lstStyle/>
          <a:p>
            <a:pPr eaLnBrk="1" hangingPunct="1">
              <a:buClr>
                <a:srgbClr val="F21C0A"/>
              </a:buClr>
              <a:buFont typeface="Wingdings" pitchFamily="2" charset="2"/>
              <a:buNone/>
            </a:pPr>
            <a:r>
              <a:rPr lang="en-US" sz="1100" smtClean="0">
                <a:solidFill>
                  <a:schemeClr val="bg1"/>
                </a:solidFill>
                <a:latin typeface="Arial" charset="0"/>
              </a:rPr>
              <a:t>Market Attractiveness Criteria</a:t>
            </a:r>
          </a:p>
          <a:p>
            <a:pPr eaLnBrk="1" hangingPunct="1">
              <a:buClr>
                <a:srgbClr val="F21C0A"/>
              </a:buClr>
              <a:buFont typeface="Wingdings" pitchFamily="2" charset="2"/>
              <a:buNone/>
            </a:pPr>
            <a:endParaRPr lang="en-US" sz="1100" smtClean="0">
              <a:solidFill>
                <a:schemeClr val="bg1"/>
              </a:solidFill>
              <a:latin typeface="Arial" charset="0"/>
            </a:endParaRPr>
          </a:p>
          <a:p>
            <a:pPr eaLnBrk="1" hangingPunct="1">
              <a:buClr>
                <a:srgbClr val="F21C0A"/>
              </a:buClr>
              <a:buFont typeface="Wingdings" pitchFamily="2" charset="2"/>
              <a:buNone/>
            </a:pPr>
            <a:r>
              <a:rPr lang="en-US" sz="1100" smtClean="0">
                <a:solidFill>
                  <a:schemeClr val="bg1"/>
                </a:solidFill>
                <a:latin typeface="Arial" charset="0"/>
              </a:rPr>
              <a:t>- Market Size/ Market Growth</a:t>
            </a:r>
          </a:p>
          <a:p>
            <a:pPr eaLnBrk="1" hangingPunct="1">
              <a:buClr>
                <a:srgbClr val="F21C0A"/>
              </a:buClr>
            </a:pPr>
            <a:r>
              <a:rPr lang="en-US" sz="1100" smtClean="0">
                <a:solidFill>
                  <a:schemeClr val="bg1"/>
                </a:solidFill>
                <a:latin typeface="Arial" charset="0"/>
              </a:rPr>
              <a:t>- Market Incentives/ political support </a:t>
            </a:r>
          </a:p>
          <a:p>
            <a:pPr eaLnBrk="1" hangingPunct="1">
              <a:buClr>
                <a:srgbClr val="F21C0A"/>
              </a:buClr>
              <a:buFontTx/>
              <a:buChar char="-"/>
            </a:pPr>
            <a:r>
              <a:rPr lang="en-US" sz="1100" smtClean="0">
                <a:solidFill>
                  <a:schemeClr val="bg1"/>
                </a:solidFill>
                <a:latin typeface="Arial" charset="0"/>
              </a:rPr>
              <a:t> Market Prices</a:t>
            </a:r>
          </a:p>
          <a:p>
            <a:pPr eaLnBrk="1" hangingPunct="1">
              <a:buClr>
                <a:srgbClr val="F21C0A"/>
              </a:buClr>
              <a:buFontTx/>
              <a:buChar char="-"/>
            </a:pPr>
            <a:r>
              <a:rPr lang="en-US" sz="1100" smtClean="0">
                <a:solidFill>
                  <a:schemeClr val="bg1"/>
                </a:solidFill>
                <a:latin typeface="Arial" charset="0"/>
              </a:rPr>
              <a:t> Generation Costs </a:t>
            </a:r>
          </a:p>
          <a:p>
            <a:pPr eaLnBrk="1" hangingPunct="1">
              <a:buClr>
                <a:srgbClr val="F21C0A"/>
              </a:buClr>
            </a:pPr>
            <a:r>
              <a:rPr lang="en-US" sz="1100" smtClean="0">
                <a:solidFill>
                  <a:schemeClr val="bg1"/>
                </a:solidFill>
                <a:latin typeface="Arial" charset="0"/>
              </a:rPr>
              <a:t>  (e.g. capex, O&amp;M, loadfactors…)</a:t>
            </a:r>
          </a:p>
          <a:p>
            <a:pPr eaLnBrk="1" hangingPunct="1"/>
            <a:endParaRPr lang="de-DE" sz="1100" smtClean="0">
              <a:latin typeface="Arial" charset="0"/>
            </a:endParaRPr>
          </a:p>
          <a:p>
            <a:pPr eaLnBrk="1" hangingPunct="1"/>
            <a:r>
              <a:rPr lang="de-DE" sz="1100" smtClean="0">
                <a:latin typeface="Arial" charset="0"/>
              </a:rPr>
              <a:t>EC&amp;R‘s capability</a:t>
            </a:r>
          </a:p>
          <a:p>
            <a:pPr eaLnBrk="1" hangingPunct="1">
              <a:buClr>
                <a:srgbClr val="F21C0A"/>
              </a:buClr>
            </a:pPr>
            <a:r>
              <a:rPr lang="en-US" sz="1100" smtClean="0">
                <a:solidFill>
                  <a:schemeClr val="bg1"/>
                </a:solidFill>
                <a:latin typeface="Arial" charset="0"/>
              </a:rPr>
              <a:t>- EC&amp;R/ E.ON Presence/Market Share</a:t>
            </a:r>
          </a:p>
          <a:p>
            <a:pPr eaLnBrk="1" hangingPunct="1">
              <a:buClr>
                <a:srgbClr val="F21C0A"/>
              </a:buClr>
            </a:pPr>
            <a:r>
              <a:rPr lang="en-US" sz="1100" smtClean="0">
                <a:solidFill>
                  <a:schemeClr val="bg1"/>
                </a:solidFill>
                <a:latin typeface="Arial" charset="0"/>
              </a:rPr>
              <a:t>- EC&amp;R/ E.ON Technical Expertise</a:t>
            </a:r>
          </a:p>
          <a:p>
            <a:pPr eaLnBrk="1" hangingPunct="1">
              <a:buClr>
                <a:srgbClr val="F21C0A"/>
              </a:buClr>
            </a:pPr>
            <a:r>
              <a:rPr lang="en-US" sz="1100" smtClean="0">
                <a:solidFill>
                  <a:schemeClr val="bg1"/>
                </a:solidFill>
                <a:latin typeface="Arial" charset="0"/>
              </a:rPr>
              <a:t>- Linkages to conventional business</a:t>
            </a:r>
          </a:p>
          <a:p>
            <a:pPr eaLnBrk="1" hangingPunct="1"/>
            <a:endParaRPr lang="de-DE" sz="1100" smtClean="0">
              <a:latin typeface="Arial" charset="0"/>
            </a:endParaRPr>
          </a:p>
        </p:txBody>
      </p:sp>
      <p:sp>
        <p:nvSpPr>
          <p:cNvPr id="233476" name="Slide Number Placeholder 3"/>
          <p:cNvSpPr txBox="1">
            <a:spLocks noGrp="1"/>
          </p:cNvSpPr>
          <p:nvPr/>
        </p:nvSpPr>
        <p:spPr bwMode="auto">
          <a:xfrm>
            <a:off x="3849688" y="9428163"/>
            <a:ext cx="2946400" cy="496887"/>
          </a:xfrm>
          <a:prstGeom prst="rect">
            <a:avLst/>
          </a:prstGeom>
          <a:noFill/>
          <a:ln w="9525">
            <a:noFill/>
            <a:miter lim="800000"/>
            <a:headEnd/>
            <a:tailEnd/>
          </a:ln>
        </p:spPr>
        <p:txBody>
          <a:bodyPr lIns="91404" tIns="45700" rIns="91404" bIns="45700" anchor="b"/>
          <a:lstStyle/>
          <a:p>
            <a:pPr algn="r" defTabSz="925513"/>
            <a:fld id="{0C377663-86DD-4832-A197-A59A76AE5CF2}" type="slidenum">
              <a:rPr lang="de-DE" sz="1200">
                <a:latin typeface="Arial" charset="0"/>
                <a:cs typeface="Arial" charset="0"/>
              </a:rPr>
              <a:pPr algn="r" defTabSz="925513"/>
              <a:t>19</a:t>
            </a:fld>
            <a:endParaRPr lang="de-DE" sz="1200">
              <a:latin typeface="Arial" charset="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1" name="Rectangle 7"/>
          <p:cNvSpPr>
            <a:spLocks noGrp="1" noChangeArrowheads="1"/>
          </p:cNvSpPr>
          <p:nvPr>
            <p:ph type="sldNum" sz="quarter" idx="5"/>
          </p:nvPr>
        </p:nvSpPr>
        <p:spPr>
          <a:noFill/>
        </p:spPr>
        <p:txBody>
          <a:bodyPr/>
          <a:lstStyle/>
          <a:p>
            <a:fld id="{5A63194D-69D7-4CAD-B141-8B5C29CE2580}" type="slidenum">
              <a:rPr lang="de-DE" smtClean="0">
                <a:latin typeface="Arial" charset="0"/>
              </a:rPr>
              <a:pPr/>
              <a:t>20</a:t>
            </a:fld>
            <a:endParaRPr lang="de-DE" smtClean="0">
              <a:latin typeface="Arial" charset="0"/>
            </a:endParaRPr>
          </a:p>
        </p:txBody>
      </p:sp>
      <p:sp>
        <p:nvSpPr>
          <p:cNvPr id="235522" name="Slide Image Placeholder 1"/>
          <p:cNvSpPr>
            <a:spLocks noGrp="1" noRot="1" noChangeAspect="1" noTextEdit="1"/>
          </p:cNvSpPr>
          <p:nvPr>
            <p:ph type="sldImg"/>
          </p:nvPr>
        </p:nvSpPr>
        <p:spPr>
          <a:xfrm>
            <a:off x="919163" y="744538"/>
            <a:ext cx="4962525" cy="3722687"/>
          </a:xfrm>
          <a:ln/>
        </p:spPr>
      </p:sp>
      <p:sp>
        <p:nvSpPr>
          <p:cNvPr id="235523" name="Notes Placeholder 2"/>
          <p:cNvSpPr>
            <a:spLocks noGrp="1"/>
          </p:cNvSpPr>
          <p:nvPr>
            <p:ph type="body" idx="1"/>
          </p:nvPr>
        </p:nvSpPr>
        <p:spPr>
          <a:noFill/>
          <a:ln/>
        </p:spPr>
        <p:txBody>
          <a:bodyPr lIns="91412" tIns="45704" rIns="91412" bIns="45704"/>
          <a:lstStyle/>
          <a:p>
            <a:pPr marL="420688" lvl="2" indent="-223838" eaLnBrk="1" hangingPunct="1">
              <a:spcBef>
                <a:spcPct val="10000"/>
              </a:spcBef>
              <a:buClr>
                <a:srgbClr val="F21C0A"/>
              </a:buClr>
              <a:buFont typeface="Wingdings" pitchFamily="2" charset="2"/>
              <a:buChar char=""/>
            </a:pPr>
            <a:r>
              <a:rPr lang="en-GB" sz="1400" smtClean="0">
                <a:latin typeface="Arial" charset="0"/>
              </a:rPr>
              <a:t>Operating projects Nysted I and Scroby Sands and Blyth are all within 20:20 envelope</a:t>
            </a:r>
          </a:p>
          <a:p>
            <a:pPr marL="420688" lvl="2" indent="-223838" eaLnBrk="1" hangingPunct="1">
              <a:spcBef>
                <a:spcPct val="10000"/>
              </a:spcBef>
              <a:buClr>
                <a:srgbClr val="F21C0A"/>
              </a:buClr>
              <a:buFont typeface="Wingdings" pitchFamily="2" charset="2"/>
              <a:buChar char=""/>
            </a:pPr>
            <a:r>
              <a:rPr lang="en-GB" sz="1400" smtClean="0">
                <a:latin typeface="Arial" charset="0"/>
              </a:rPr>
              <a:t>Construction projects Robin Rigg and Rödsand II all within the 20:20 envelope </a:t>
            </a:r>
          </a:p>
          <a:p>
            <a:pPr marL="420688" lvl="2" indent="-223838" eaLnBrk="1" hangingPunct="1">
              <a:spcBef>
                <a:spcPct val="10000"/>
              </a:spcBef>
              <a:buClr>
                <a:srgbClr val="F21C0A"/>
              </a:buClr>
              <a:buFont typeface="Wingdings" pitchFamily="2" charset="2"/>
              <a:buChar char=""/>
            </a:pPr>
            <a:endParaRPr lang="en-GB" sz="1400" smtClean="0">
              <a:latin typeface="Arial" charset="0"/>
            </a:endParaRPr>
          </a:p>
          <a:p>
            <a:pPr marL="420688" lvl="2" indent="-223838" eaLnBrk="1" hangingPunct="1">
              <a:spcBef>
                <a:spcPct val="10000"/>
              </a:spcBef>
              <a:buClr>
                <a:srgbClr val="F21C0A"/>
              </a:buClr>
              <a:buFont typeface="Wingdings" pitchFamily="2" charset="2"/>
              <a:buChar char=""/>
            </a:pPr>
            <a:r>
              <a:rPr lang="en-GB" sz="1400" smtClean="0">
                <a:latin typeface="Arial" charset="0"/>
              </a:rPr>
              <a:t>- EC&amp;R will continue to build portfolio of options beyond the MTP and will take part</a:t>
            </a:r>
            <a:br>
              <a:rPr lang="en-GB" sz="1400" smtClean="0">
                <a:latin typeface="Arial" charset="0"/>
              </a:rPr>
            </a:br>
            <a:r>
              <a:rPr lang="en-GB" sz="1400" smtClean="0">
                <a:latin typeface="Arial" charset="0"/>
              </a:rPr>
              <a:t>in the UK Government Round III offer process during H2 2008</a:t>
            </a:r>
          </a:p>
          <a:p>
            <a:pPr marL="420688" lvl="2" indent="-223838" eaLnBrk="1" hangingPunct="1">
              <a:spcBef>
                <a:spcPct val="10000"/>
              </a:spcBef>
              <a:buClr>
                <a:srgbClr val="F21C0A"/>
              </a:buClr>
              <a:buFont typeface="Wingdings" pitchFamily="2" charset="2"/>
              <a:buChar char=""/>
            </a:pPr>
            <a:endParaRPr lang="en-GB" sz="1400" smtClean="0">
              <a:latin typeface="Arial" charset="0"/>
            </a:endParaRPr>
          </a:p>
          <a:p>
            <a:pPr eaLnBrk="1" hangingPunct="1"/>
            <a:endParaRPr lang="en-GB" smtClean="0">
              <a:latin typeface="Arial" charset="0"/>
            </a:endParaRPr>
          </a:p>
        </p:txBody>
      </p:sp>
      <p:sp>
        <p:nvSpPr>
          <p:cNvPr id="235524" name="Slide Number Placeholder 3"/>
          <p:cNvSpPr txBox="1">
            <a:spLocks noGrp="1"/>
          </p:cNvSpPr>
          <p:nvPr/>
        </p:nvSpPr>
        <p:spPr bwMode="auto">
          <a:xfrm>
            <a:off x="3849688" y="9428163"/>
            <a:ext cx="2946400" cy="496887"/>
          </a:xfrm>
          <a:prstGeom prst="rect">
            <a:avLst/>
          </a:prstGeom>
          <a:noFill/>
          <a:ln w="9525">
            <a:noFill/>
            <a:miter lim="800000"/>
            <a:headEnd/>
            <a:tailEnd/>
          </a:ln>
        </p:spPr>
        <p:txBody>
          <a:bodyPr lIns="91404" tIns="45700" rIns="91404" bIns="45700" anchor="b"/>
          <a:lstStyle/>
          <a:p>
            <a:pPr algn="r" defTabSz="925513"/>
            <a:fld id="{7542B3C6-1FD9-446F-9181-2C15E2F07E7C}" type="slidenum">
              <a:rPr lang="de-DE" sz="1200">
                <a:latin typeface="Arial" charset="0"/>
                <a:cs typeface="Arial" charset="0"/>
              </a:rPr>
              <a:pPr algn="r" defTabSz="925513"/>
              <a:t>20</a:t>
            </a:fld>
            <a:endParaRPr lang="de-DE" sz="1200">
              <a:latin typeface="Arial" charset="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Rectangle 7"/>
          <p:cNvSpPr>
            <a:spLocks noGrp="1" noChangeArrowheads="1"/>
          </p:cNvSpPr>
          <p:nvPr>
            <p:ph type="sldNum" sz="quarter" idx="5"/>
          </p:nvPr>
        </p:nvSpPr>
        <p:spPr>
          <a:noFill/>
        </p:spPr>
        <p:txBody>
          <a:bodyPr/>
          <a:lstStyle/>
          <a:p>
            <a:fld id="{B6E09DBC-A6ED-4FB2-A25D-A7E9B38B5EF8}" type="slidenum">
              <a:rPr lang="de-DE" smtClean="0">
                <a:latin typeface="Arial" charset="0"/>
              </a:rPr>
              <a:pPr/>
              <a:t>21</a:t>
            </a:fld>
            <a:endParaRPr lang="de-DE" smtClean="0">
              <a:latin typeface="Arial" charset="0"/>
            </a:endParaRPr>
          </a:p>
        </p:txBody>
      </p:sp>
      <p:sp>
        <p:nvSpPr>
          <p:cNvPr id="238594" name="Rectangle 2"/>
          <p:cNvSpPr>
            <a:spLocks noGrp="1" noRot="1" noChangeAspect="1" noChangeArrowheads="1" noTextEdit="1"/>
          </p:cNvSpPr>
          <p:nvPr>
            <p:ph type="sldImg"/>
          </p:nvPr>
        </p:nvSpPr>
        <p:spPr>
          <a:xfrm>
            <a:off x="919163" y="744538"/>
            <a:ext cx="4962525" cy="3722687"/>
          </a:xfrm>
          <a:ln/>
        </p:spPr>
      </p:sp>
      <p:sp>
        <p:nvSpPr>
          <p:cNvPr id="238595" name="Rectangle 3"/>
          <p:cNvSpPr>
            <a:spLocks noGrp="1" noChangeArrowheads="1"/>
          </p:cNvSpPr>
          <p:nvPr>
            <p:ph type="body" idx="1"/>
          </p:nvPr>
        </p:nvSpPr>
        <p:spPr>
          <a:noFill/>
          <a:ln/>
        </p:spPr>
        <p:txBody>
          <a:bodyPr lIns="91412" tIns="45704" rIns="91412" bIns="45704"/>
          <a:lstStyle/>
          <a:p>
            <a:pPr eaLnBrk="1" hangingPunct="1"/>
            <a:r>
              <a:rPr lang="en-US" smtClean="0">
                <a:latin typeface="Arial" charset="0"/>
              </a:rPr>
              <a:t>Solar Market</a:t>
            </a:r>
          </a:p>
          <a:p>
            <a:pPr eaLnBrk="1" hangingPunct="1">
              <a:spcBef>
                <a:spcPct val="25000"/>
              </a:spcBef>
              <a:buFontTx/>
              <a:buChar char="•"/>
            </a:pPr>
            <a:r>
              <a:rPr lang="en-GB" smtClean="0">
                <a:latin typeface="Arial" charset="0"/>
              </a:rPr>
              <a:t>Projected easing of the bottleneck in the silicon supply chain</a:t>
            </a:r>
          </a:p>
          <a:p>
            <a:pPr eaLnBrk="1" hangingPunct="1">
              <a:spcBef>
                <a:spcPct val="25000"/>
              </a:spcBef>
              <a:buFontTx/>
              <a:buChar char="•"/>
            </a:pPr>
            <a:r>
              <a:rPr lang="en-GB" smtClean="0">
                <a:latin typeface="Arial" charset="0"/>
              </a:rPr>
              <a:t>Complex space, potential of new technologies (e.g. CSP)</a:t>
            </a:r>
          </a:p>
          <a:p>
            <a:pPr eaLnBrk="1" hangingPunct="1">
              <a:spcBef>
                <a:spcPct val="25000"/>
              </a:spcBef>
              <a:buFontTx/>
              <a:buChar char="•"/>
            </a:pPr>
            <a:r>
              <a:rPr lang="en-GB" smtClean="0">
                <a:latin typeface="Arial" charset="0"/>
              </a:rPr>
              <a:t>Expensive, but </a:t>
            </a:r>
            <a:r>
              <a:rPr lang="en-US" smtClean="0">
                <a:latin typeface="Arial" charset="0"/>
              </a:rPr>
              <a:t>s</a:t>
            </a:r>
            <a:r>
              <a:rPr lang="en-US" altLang="de-DE" smtClean="0">
                <a:latin typeface="Arial" charset="0"/>
              </a:rPr>
              <a:t>tep change potential for cost reduction </a:t>
            </a:r>
            <a:endParaRPr lang="en-GB" smtClean="0">
              <a:latin typeface="Arial" charset="0"/>
            </a:endParaRPr>
          </a:p>
          <a:p>
            <a:pPr eaLnBrk="1" hangingPunct="1"/>
            <a:endParaRPr lang="en-US" smtClean="0">
              <a:latin typeface="Arial" charset="0"/>
            </a:endParaRPr>
          </a:p>
          <a:p>
            <a:pPr eaLnBrk="1" hangingPunct="1"/>
            <a:r>
              <a:rPr lang="en-US" smtClean="0">
                <a:latin typeface="Arial" charset="0"/>
              </a:rPr>
              <a:t>Wave and Tidal Market</a:t>
            </a:r>
          </a:p>
          <a:p>
            <a:pPr eaLnBrk="1" hangingPunct="1">
              <a:spcBef>
                <a:spcPct val="25000"/>
              </a:spcBef>
              <a:buFontTx/>
              <a:buChar char="•"/>
            </a:pPr>
            <a:r>
              <a:rPr lang="en-GB" smtClean="0">
                <a:latin typeface="Arial" charset="0"/>
              </a:rPr>
              <a:t>Promising technology from 2015 onwards</a:t>
            </a:r>
          </a:p>
          <a:p>
            <a:pPr eaLnBrk="1" hangingPunct="1">
              <a:spcBef>
                <a:spcPct val="25000"/>
              </a:spcBef>
              <a:buFontTx/>
              <a:buChar char="•"/>
            </a:pPr>
            <a:r>
              <a:rPr lang="en-GB" smtClean="0">
                <a:latin typeface="Arial" charset="0"/>
              </a:rPr>
              <a:t>Next 3 to 5 years crucial with test of commercial scale devices in real marine conditions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Rectangle 7"/>
          <p:cNvSpPr>
            <a:spLocks noGrp="1" noChangeArrowheads="1"/>
          </p:cNvSpPr>
          <p:nvPr>
            <p:ph type="sldNum" sz="quarter" idx="5"/>
          </p:nvPr>
        </p:nvSpPr>
        <p:spPr>
          <a:noFill/>
        </p:spPr>
        <p:txBody>
          <a:bodyPr/>
          <a:lstStyle/>
          <a:p>
            <a:fld id="{4ABD3773-FE1D-45D6-A6D4-79FDC08CE65F}" type="slidenum">
              <a:rPr lang="de-DE" smtClean="0">
                <a:latin typeface="Arial" charset="0"/>
              </a:rPr>
              <a:pPr/>
              <a:t>22</a:t>
            </a:fld>
            <a:endParaRPr lang="de-DE" smtClean="0">
              <a:latin typeface="Arial" charset="0"/>
            </a:endParaRPr>
          </a:p>
        </p:txBody>
      </p:sp>
      <p:sp>
        <p:nvSpPr>
          <p:cNvPr id="241666" name="Rectangle 2"/>
          <p:cNvSpPr>
            <a:spLocks noGrp="1" noRot="1" noChangeAspect="1" noChangeArrowheads="1" noTextEdit="1"/>
          </p:cNvSpPr>
          <p:nvPr>
            <p:ph type="sldImg"/>
          </p:nvPr>
        </p:nvSpPr>
        <p:spPr>
          <a:xfrm>
            <a:off x="919163" y="744538"/>
            <a:ext cx="4962525" cy="3722687"/>
          </a:xfrm>
          <a:ln/>
        </p:spPr>
      </p:sp>
      <p:sp>
        <p:nvSpPr>
          <p:cNvPr id="241667" name="Rectangle 3"/>
          <p:cNvSpPr>
            <a:spLocks noGrp="1" noChangeArrowheads="1"/>
          </p:cNvSpPr>
          <p:nvPr>
            <p:ph type="body" idx="1"/>
          </p:nvPr>
        </p:nvSpPr>
        <p:spPr>
          <a:noFill/>
          <a:ln/>
        </p:spPr>
        <p:txBody>
          <a:bodyPr lIns="91412" tIns="45704" rIns="91412" bIns="45704"/>
          <a:lstStyle/>
          <a:p>
            <a:pPr eaLnBrk="1" hangingPunct="1"/>
            <a:r>
              <a:rPr lang="en-US" smtClean="0">
                <a:latin typeface="Arial" charset="0"/>
              </a:rPr>
              <a:t>Biomass</a:t>
            </a:r>
          </a:p>
          <a:p>
            <a:pPr eaLnBrk="1" hangingPunct="1">
              <a:spcBef>
                <a:spcPct val="25000"/>
              </a:spcBef>
              <a:buFontTx/>
              <a:buChar char="•"/>
            </a:pPr>
            <a:r>
              <a:rPr lang="en-GB" smtClean="0">
                <a:latin typeface="Arial" charset="0"/>
              </a:rPr>
              <a:t>Close to grid parity</a:t>
            </a:r>
          </a:p>
          <a:p>
            <a:pPr eaLnBrk="1" hangingPunct="1">
              <a:spcBef>
                <a:spcPct val="25000"/>
              </a:spcBef>
              <a:buFontTx/>
              <a:buChar char="•"/>
            </a:pPr>
            <a:r>
              <a:rPr lang="en-GB" smtClean="0">
                <a:latin typeface="Arial" charset="0"/>
              </a:rPr>
              <a:t>Base load capacity</a:t>
            </a:r>
          </a:p>
          <a:p>
            <a:pPr eaLnBrk="1" hangingPunct="1">
              <a:spcBef>
                <a:spcPct val="25000"/>
              </a:spcBef>
              <a:buFontTx/>
              <a:buChar char="•"/>
            </a:pPr>
            <a:r>
              <a:rPr lang="en-GB" smtClean="0">
                <a:latin typeface="Arial" charset="0"/>
              </a:rPr>
              <a:t>Significant targets/opportunities in Europe &amp; US</a:t>
            </a:r>
          </a:p>
          <a:p>
            <a:pPr eaLnBrk="1" hangingPunct="1">
              <a:spcBef>
                <a:spcPct val="25000"/>
              </a:spcBef>
              <a:buFontTx/>
              <a:buChar char="•"/>
            </a:pPr>
            <a:r>
              <a:rPr lang="en-GB" smtClean="0">
                <a:latin typeface="Arial" charset="0"/>
              </a:rPr>
              <a:t>Market growth scattered: location and size critical</a:t>
            </a:r>
          </a:p>
          <a:p>
            <a:pPr eaLnBrk="1" hangingPunct="1">
              <a:spcBef>
                <a:spcPct val="25000"/>
              </a:spcBef>
              <a:buFontTx/>
              <a:buChar char="•"/>
            </a:pPr>
            <a:r>
              <a:rPr lang="en-GB" smtClean="0">
                <a:latin typeface="Arial" charset="0"/>
              </a:rPr>
              <a:t>Ethical sourcing and scale critical</a:t>
            </a:r>
            <a:endParaRPr lang="en-US" smtClean="0">
              <a:latin typeface="Arial" charset="0"/>
            </a:endParaRPr>
          </a:p>
          <a:p>
            <a:pPr eaLnBrk="1" hangingPunct="1">
              <a:spcBef>
                <a:spcPct val="25000"/>
              </a:spcBef>
              <a:buFontTx/>
              <a:buChar char="•"/>
            </a:pPr>
            <a:endParaRPr lang="en-GB" smtClean="0">
              <a:latin typeface="Arial" charset="0"/>
            </a:endParaRPr>
          </a:p>
          <a:p>
            <a:pPr eaLnBrk="1" hangingPunct="1"/>
            <a:endParaRPr lang="en-US" smtClean="0">
              <a:latin typeface="Arial" charset="0"/>
            </a:endParaRPr>
          </a:p>
          <a:p>
            <a:pPr eaLnBrk="1" hangingPunct="1"/>
            <a:r>
              <a:rPr lang="en-US" smtClean="0">
                <a:latin typeface="Arial" charset="0"/>
              </a:rPr>
              <a:t>Biogas/methane</a:t>
            </a:r>
          </a:p>
          <a:p>
            <a:pPr eaLnBrk="1" hangingPunct="1">
              <a:spcBef>
                <a:spcPct val="25000"/>
              </a:spcBef>
              <a:buFontTx/>
              <a:buChar char="•"/>
            </a:pPr>
            <a:r>
              <a:rPr lang="en-GB" smtClean="0">
                <a:latin typeface="Arial" charset="0"/>
              </a:rPr>
              <a:t>Grid parity not to be expected soon – incentive driven</a:t>
            </a:r>
          </a:p>
          <a:p>
            <a:pPr eaLnBrk="1" hangingPunct="1">
              <a:spcBef>
                <a:spcPct val="25000"/>
              </a:spcBef>
              <a:buFontTx/>
              <a:buChar char="•"/>
            </a:pPr>
            <a:r>
              <a:rPr lang="en-GB" smtClean="0">
                <a:latin typeface="Arial" charset="0"/>
              </a:rPr>
              <a:t>Base load capacity</a:t>
            </a:r>
          </a:p>
          <a:p>
            <a:pPr eaLnBrk="1" hangingPunct="1">
              <a:spcBef>
                <a:spcPct val="25000"/>
              </a:spcBef>
              <a:buFontTx/>
              <a:buChar char="•"/>
            </a:pPr>
            <a:r>
              <a:rPr lang="en-GB" smtClean="0">
                <a:latin typeface="Arial" charset="0"/>
              </a:rPr>
              <a:t>Huge potential in biomethane application</a:t>
            </a:r>
          </a:p>
          <a:p>
            <a:pPr eaLnBrk="1" hangingPunct="1">
              <a:spcBef>
                <a:spcPct val="25000"/>
              </a:spcBef>
              <a:buFontTx/>
              <a:buChar char="•"/>
            </a:pPr>
            <a:r>
              <a:rPr lang="en-GB" smtClean="0">
                <a:latin typeface="Arial" charset="0"/>
              </a:rPr>
              <a:t>Ethical sourcing and scale critical</a:t>
            </a:r>
            <a:endParaRPr lang="en-US" smtClean="0">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Rectangle 7"/>
          <p:cNvSpPr>
            <a:spLocks noGrp="1" noChangeArrowheads="1"/>
          </p:cNvSpPr>
          <p:nvPr>
            <p:ph type="sldNum" sz="quarter" idx="5"/>
          </p:nvPr>
        </p:nvSpPr>
        <p:spPr>
          <a:noFill/>
        </p:spPr>
        <p:txBody>
          <a:bodyPr/>
          <a:lstStyle/>
          <a:p>
            <a:fld id="{DF50F3C7-DA23-40B8-B718-7A3D7C179F7A}" type="slidenum">
              <a:rPr lang="de-DE" smtClean="0">
                <a:latin typeface="Arial" charset="0"/>
              </a:rPr>
              <a:pPr/>
              <a:t>24</a:t>
            </a:fld>
            <a:endParaRPr lang="de-DE" smtClean="0">
              <a:latin typeface="Arial" charset="0"/>
            </a:endParaRPr>
          </a:p>
        </p:txBody>
      </p:sp>
      <p:sp>
        <p:nvSpPr>
          <p:cNvPr id="244738"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1412" tIns="45704" rIns="91412" bIns="45704" anchor="b"/>
          <a:lstStyle/>
          <a:p>
            <a:pPr algn="r" defTabSz="925513"/>
            <a:fld id="{67E6E437-2D9D-4C99-A1C0-0107EF7C96BA}" type="slidenum">
              <a:rPr lang="de-DE" sz="1200">
                <a:latin typeface="Arial" charset="0"/>
              </a:rPr>
              <a:pPr algn="r" defTabSz="925513"/>
              <a:t>24</a:t>
            </a:fld>
            <a:endParaRPr lang="de-DE" sz="1200">
              <a:latin typeface="Arial" charset="0"/>
            </a:endParaRPr>
          </a:p>
        </p:txBody>
      </p:sp>
      <p:sp>
        <p:nvSpPr>
          <p:cNvPr id="244739" name="Rectangle 7"/>
          <p:cNvSpPr txBox="1">
            <a:spLocks noGrp="1" noChangeArrowheads="1"/>
          </p:cNvSpPr>
          <p:nvPr/>
        </p:nvSpPr>
        <p:spPr bwMode="auto">
          <a:xfrm>
            <a:off x="3851275" y="9375775"/>
            <a:ext cx="2946400" cy="550863"/>
          </a:xfrm>
          <a:prstGeom prst="rect">
            <a:avLst/>
          </a:prstGeom>
          <a:noFill/>
          <a:ln w="9525">
            <a:noFill/>
            <a:miter lim="800000"/>
            <a:headEnd/>
            <a:tailEnd/>
          </a:ln>
        </p:spPr>
        <p:txBody>
          <a:bodyPr lIns="93807" tIns="46905" rIns="93807" bIns="46905" anchor="b"/>
          <a:lstStyle/>
          <a:p>
            <a:pPr algn="r" defTabSz="938213"/>
            <a:fld id="{6C29A4F9-D15F-468E-B8D4-8E04B49ED868}" type="slidenum">
              <a:rPr lang="de-DE" sz="1200">
                <a:latin typeface="Times New Roman" pitchFamily="18" charset="0"/>
                <a:cs typeface="Arial" charset="0"/>
              </a:rPr>
              <a:pPr algn="r" defTabSz="938213"/>
              <a:t>24</a:t>
            </a:fld>
            <a:endParaRPr lang="de-DE" sz="1200">
              <a:latin typeface="Times New Roman" pitchFamily="18" charset="0"/>
              <a:cs typeface="Arial" charset="0"/>
            </a:endParaRPr>
          </a:p>
        </p:txBody>
      </p:sp>
      <p:sp>
        <p:nvSpPr>
          <p:cNvPr id="244740" name="Rectangle 2"/>
          <p:cNvSpPr>
            <a:spLocks noGrp="1" noRot="1" noChangeAspect="1" noChangeArrowheads="1" noTextEdit="1"/>
          </p:cNvSpPr>
          <p:nvPr>
            <p:ph type="sldImg"/>
          </p:nvPr>
        </p:nvSpPr>
        <p:spPr>
          <a:xfrm>
            <a:off x="896938" y="769938"/>
            <a:ext cx="5005387" cy="3752850"/>
          </a:xfrm>
          <a:ln/>
        </p:spPr>
      </p:sp>
      <p:sp>
        <p:nvSpPr>
          <p:cNvPr id="244741" name="Rectangle 3"/>
          <p:cNvSpPr>
            <a:spLocks noGrp="1" noChangeArrowheads="1"/>
          </p:cNvSpPr>
          <p:nvPr>
            <p:ph type="body" idx="1"/>
          </p:nvPr>
        </p:nvSpPr>
        <p:spPr>
          <a:xfrm>
            <a:off x="906463" y="4748213"/>
            <a:ext cx="4984750" cy="4408487"/>
          </a:xfrm>
          <a:noFill/>
          <a:ln/>
        </p:spPr>
        <p:txBody>
          <a:bodyPr lIns="93807" tIns="46905" rIns="93807" bIns="46905"/>
          <a:lstStyle/>
          <a:p>
            <a:pPr eaLnBrk="1" hangingPunct="1"/>
            <a:endParaRPr lang="en-GB"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p:spPr>
        <p:txBody>
          <a:bodyPr/>
          <a:lstStyle/>
          <a:p>
            <a:fld id="{BC8DBC9F-C589-4D7C-A7F1-9D34E03DBCB4}" type="slidenum">
              <a:rPr lang="de-DE" smtClean="0">
                <a:latin typeface="Arial" charset="0"/>
              </a:rPr>
              <a:pPr/>
              <a:t>5</a:t>
            </a:fld>
            <a:endParaRPr lang="de-DE" smtClean="0">
              <a:latin typeface="Arial" charset="0"/>
            </a:endParaRPr>
          </a:p>
        </p:txBody>
      </p:sp>
      <p:sp>
        <p:nvSpPr>
          <p:cNvPr id="21506"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1412" tIns="45704" rIns="91412" bIns="45704" anchor="b"/>
          <a:lstStyle/>
          <a:p>
            <a:pPr algn="r" defTabSz="925513"/>
            <a:fld id="{D07130A0-DB82-4495-8A57-B3F7C798F721}" type="slidenum">
              <a:rPr lang="en-US" sz="1200">
                <a:latin typeface="Arial" charset="0"/>
              </a:rPr>
              <a:pPr algn="r" defTabSz="925513"/>
              <a:t>5</a:t>
            </a:fld>
            <a:endParaRPr lang="en-US" sz="1200">
              <a:latin typeface="Arial" charset="0"/>
            </a:endParaRPr>
          </a:p>
        </p:txBody>
      </p:sp>
      <p:sp>
        <p:nvSpPr>
          <p:cNvPr id="21507" name="Rectangle 2"/>
          <p:cNvSpPr>
            <a:spLocks noGrp="1" noRot="1" noChangeAspect="1" noChangeArrowheads="1" noTextEdit="1"/>
          </p:cNvSpPr>
          <p:nvPr>
            <p:ph type="sldImg"/>
          </p:nvPr>
        </p:nvSpPr>
        <p:spPr>
          <a:xfrm>
            <a:off x="919163" y="744538"/>
            <a:ext cx="4962525" cy="3722687"/>
          </a:xfrm>
          <a:ln/>
        </p:spPr>
      </p:sp>
      <p:sp>
        <p:nvSpPr>
          <p:cNvPr id="21508" name="Rectangle 3"/>
          <p:cNvSpPr>
            <a:spLocks noGrp="1" noChangeArrowheads="1"/>
          </p:cNvSpPr>
          <p:nvPr>
            <p:ph type="body" idx="1"/>
          </p:nvPr>
        </p:nvSpPr>
        <p:spPr>
          <a:noFill/>
          <a:ln/>
        </p:spPr>
        <p:txBody>
          <a:bodyPr lIns="91412" tIns="45704" rIns="91412" bIns="45704"/>
          <a:lstStyle/>
          <a:p>
            <a:pPr eaLnBrk="1" hangingPunct="1"/>
            <a:r>
              <a:rPr lang="en-GB" b="1" smtClean="0">
                <a:latin typeface="Arial" charset="0"/>
              </a:rPr>
              <a:t>Slide 2: Overview</a:t>
            </a:r>
            <a:endParaRPr lang="en-GB" smtClean="0">
              <a:latin typeface="Arial" charset="0"/>
            </a:endParaRPr>
          </a:p>
          <a:p>
            <a:pPr eaLnBrk="1" hangingPunct="1"/>
            <a:r>
              <a:rPr lang="en-GB" smtClean="0">
                <a:latin typeface="Arial" charset="0"/>
              </a:rPr>
              <a:t>The first part of the presentation will cover the framework for Renewables</a:t>
            </a:r>
            <a:endParaRPr lang="en-US" smtClean="0">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5" name="Rectangle 7"/>
          <p:cNvSpPr>
            <a:spLocks noGrp="1" noChangeArrowheads="1"/>
          </p:cNvSpPr>
          <p:nvPr>
            <p:ph type="sldNum" sz="quarter" idx="5"/>
          </p:nvPr>
        </p:nvSpPr>
        <p:spPr>
          <a:noFill/>
        </p:spPr>
        <p:txBody>
          <a:bodyPr/>
          <a:lstStyle/>
          <a:p>
            <a:fld id="{E172DC5C-E376-4814-BD31-056D5E88EEE2}" type="slidenum">
              <a:rPr lang="de-DE" smtClean="0">
                <a:latin typeface="Arial" charset="0"/>
              </a:rPr>
              <a:pPr/>
              <a:t>25</a:t>
            </a:fld>
            <a:endParaRPr lang="de-DE" smtClean="0">
              <a:latin typeface="Arial" charset="0"/>
            </a:endParaRPr>
          </a:p>
        </p:txBody>
      </p:sp>
      <p:sp>
        <p:nvSpPr>
          <p:cNvPr id="246786" name="Slide Image Placeholder 1"/>
          <p:cNvSpPr>
            <a:spLocks noGrp="1" noRot="1" noChangeAspect="1" noTextEdit="1"/>
          </p:cNvSpPr>
          <p:nvPr>
            <p:ph type="sldImg"/>
          </p:nvPr>
        </p:nvSpPr>
        <p:spPr>
          <a:xfrm>
            <a:off x="919163" y="744538"/>
            <a:ext cx="4962525" cy="3722687"/>
          </a:xfrm>
          <a:ln/>
        </p:spPr>
      </p:sp>
      <p:sp>
        <p:nvSpPr>
          <p:cNvPr id="246787" name="Notes Placeholder 2"/>
          <p:cNvSpPr>
            <a:spLocks noGrp="1"/>
          </p:cNvSpPr>
          <p:nvPr>
            <p:ph type="body" idx="1"/>
          </p:nvPr>
        </p:nvSpPr>
        <p:spPr>
          <a:noFill/>
          <a:ln/>
        </p:spPr>
        <p:txBody>
          <a:bodyPr lIns="91412" tIns="45704" rIns="91412" bIns="45704"/>
          <a:lstStyle/>
          <a:p>
            <a:pPr eaLnBrk="1" hangingPunct="1"/>
            <a:r>
              <a:rPr lang="de-DE" smtClean="0">
                <a:latin typeface="Arial" charset="0"/>
              </a:rPr>
              <a:t>Availability improvement of 2% yields 4% more EBIT and xx bp post tax additional return</a:t>
            </a:r>
          </a:p>
          <a:p>
            <a:pPr eaLnBrk="1" hangingPunct="1"/>
            <a:endParaRPr lang="de-DE" smtClean="0">
              <a:latin typeface="Arial" charset="0"/>
            </a:endParaRPr>
          </a:p>
          <a:p>
            <a:pPr eaLnBrk="1" hangingPunct="1"/>
            <a:r>
              <a:rPr lang="de-DE" smtClean="0">
                <a:latin typeface="Arial" charset="0"/>
              </a:rPr>
              <a:t>Procurement optimisation</a:t>
            </a:r>
            <a:br>
              <a:rPr lang="de-DE" smtClean="0">
                <a:latin typeface="Arial" charset="0"/>
              </a:rPr>
            </a:br>
            <a:r>
              <a:rPr lang="de-DE" smtClean="0">
                <a:latin typeface="Arial" charset="0"/>
              </a:rPr>
              <a:t>contributes to improvement in equipment capex and contributes to cost reduction in construction and operations &amp; maintenance</a:t>
            </a:r>
          </a:p>
          <a:p>
            <a:pPr eaLnBrk="1" hangingPunct="1"/>
            <a:endParaRPr lang="de-DE" smtClean="0">
              <a:latin typeface="Arial" charset="0"/>
            </a:endParaRPr>
          </a:p>
          <a:p>
            <a:pPr eaLnBrk="1" hangingPunct="1"/>
            <a:r>
              <a:rPr lang="de-DE" smtClean="0">
                <a:latin typeface="Arial" charset="0"/>
              </a:rPr>
              <a:t>O&amp;M cost reduction of 10% yields 4% more EBIT and 20 bp additional return post tax</a:t>
            </a:r>
          </a:p>
          <a:p>
            <a:pPr eaLnBrk="1" hangingPunct="1"/>
            <a:endParaRPr lang="de-DE" smtClean="0">
              <a:latin typeface="Arial" charset="0"/>
            </a:endParaRPr>
          </a:p>
        </p:txBody>
      </p:sp>
      <p:sp>
        <p:nvSpPr>
          <p:cNvPr id="246788" name="Slide Number Placeholder 3"/>
          <p:cNvSpPr txBox="1">
            <a:spLocks noGrp="1"/>
          </p:cNvSpPr>
          <p:nvPr/>
        </p:nvSpPr>
        <p:spPr bwMode="auto">
          <a:xfrm>
            <a:off x="3849688" y="9428163"/>
            <a:ext cx="2946400" cy="496887"/>
          </a:xfrm>
          <a:prstGeom prst="rect">
            <a:avLst/>
          </a:prstGeom>
          <a:noFill/>
          <a:ln w="9525">
            <a:noFill/>
            <a:miter lim="800000"/>
            <a:headEnd/>
            <a:tailEnd/>
          </a:ln>
        </p:spPr>
        <p:txBody>
          <a:bodyPr lIns="91404" tIns="45700" rIns="91404" bIns="45700" anchor="b"/>
          <a:lstStyle/>
          <a:p>
            <a:pPr algn="r" defTabSz="925513"/>
            <a:fld id="{6ED89690-37DC-4425-8AA3-F71AF310F248}" type="slidenum">
              <a:rPr lang="de-DE" sz="1200">
                <a:latin typeface="Arial" charset="0"/>
                <a:cs typeface="Arial" charset="0"/>
              </a:rPr>
              <a:pPr algn="r" defTabSz="925513"/>
              <a:t>25</a:t>
            </a:fld>
            <a:endParaRPr lang="de-DE" sz="1200">
              <a:latin typeface="Arial" charset="0"/>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3" name="Rectangle 7"/>
          <p:cNvSpPr>
            <a:spLocks noGrp="1" noChangeArrowheads="1"/>
          </p:cNvSpPr>
          <p:nvPr>
            <p:ph type="sldNum" sz="quarter" idx="5"/>
          </p:nvPr>
        </p:nvSpPr>
        <p:spPr>
          <a:noFill/>
        </p:spPr>
        <p:txBody>
          <a:bodyPr/>
          <a:lstStyle/>
          <a:p>
            <a:fld id="{E9F83F8C-ACF7-4378-BD99-1A7EB6DC48B9}" type="slidenum">
              <a:rPr lang="de-DE" smtClean="0">
                <a:latin typeface="Arial" charset="0"/>
              </a:rPr>
              <a:pPr/>
              <a:t>26</a:t>
            </a:fld>
            <a:endParaRPr lang="de-DE" smtClean="0">
              <a:latin typeface="Arial" charset="0"/>
            </a:endParaRPr>
          </a:p>
        </p:txBody>
      </p:sp>
      <p:sp>
        <p:nvSpPr>
          <p:cNvPr id="248834" name="Slide Image Placeholder 1"/>
          <p:cNvSpPr>
            <a:spLocks noGrp="1" noRot="1" noChangeAspect="1" noTextEdit="1"/>
          </p:cNvSpPr>
          <p:nvPr>
            <p:ph type="sldImg"/>
          </p:nvPr>
        </p:nvSpPr>
        <p:spPr>
          <a:xfrm>
            <a:off x="919163" y="744538"/>
            <a:ext cx="4962525" cy="3722687"/>
          </a:xfrm>
          <a:ln/>
        </p:spPr>
      </p:sp>
      <p:sp>
        <p:nvSpPr>
          <p:cNvPr id="248835" name="Notes Placeholder 2"/>
          <p:cNvSpPr>
            <a:spLocks noGrp="1"/>
          </p:cNvSpPr>
          <p:nvPr>
            <p:ph type="body" idx="1"/>
          </p:nvPr>
        </p:nvSpPr>
        <p:spPr>
          <a:noFill/>
          <a:ln/>
        </p:spPr>
        <p:txBody>
          <a:bodyPr lIns="91412" tIns="45704" rIns="91412" bIns="45704"/>
          <a:lstStyle/>
          <a:p>
            <a:pPr marL="198438" indent="-198438" eaLnBrk="1" hangingPunct="1">
              <a:lnSpc>
                <a:spcPct val="95000"/>
              </a:lnSpc>
              <a:buClr>
                <a:srgbClr val="F21C0A"/>
              </a:buClr>
              <a:buFont typeface="Wingdings" pitchFamily="2" charset="2"/>
              <a:buChar char=""/>
            </a:pPr>
            <a:r>
              <a:rPr lang="en-US" smtClean="0">
                <a:latin typeface="Arial" charset="0"/>
              </a:rPr>
              <a:t>Learning and cost reduction through joint approach to:</a:t>
            </a:r>
          </a:p>
          <a:p>
            <a:pPr marL="198438" indent="-198438" eaLnBrk="1" hangingPunct="1">
              <a:lnSpc>
                <a:spcPct val="95000"/>
              </a:lnSpc>
              <a:buClr>
                <a:srgbClr val="F21C0A"/>
              </a:buClr>
            </a:pPr>
            <a:r>
              <a:rPr lang="en-US" smtClean="0">
                <a:latin typeface="Arial" charset="0"/>
              </a:rPr>
              <a:t>	- Construction improvements (e.g. civil </a:t>
            </a:r>
            <a:br>
              <a:rPr lang="en-US" smtClean="0">
                <a:latin typeface="Arial" charset="0"/>
              </a:rPr>
            </a:br>
            <a:r>
              <a:rPr lang="en-US" smtClean="0">
                <a:latin typeface="Arial" charset="0"/>
              </a:rPr>
              <a:t>  works/turbine/electrical connection</a:t>
            </a:r>
            <a:br>
              <a:rPr lang="en-US" smtClean="0">
                <a:latin typeface="Arial" charset="0"/>
              </a:rPr>
            </a:br>
            <a:r>
              <a:rPr lang="en-US" smtClean="0">
                <a:latin typeface="Arial" charset="0"/>
              </a:rPr>
              <a:t>  interface)</a:t>
            </a:r>
            <a:br>
              <a:rPr lang="en-US" smtClean="0">
                <a:latin typeface="Arial" charset="0"/>
              </a:rPr>
            </a:br>
            <a:r>
              <a:rPr lang="en-US" smtClean="0">
                <a:latin typeface="Arial" charset="0"/>
              </a:rPr>
              <a:t>- Component design and material</a:t>
            </a:r>
            <a:br>
              <a:rPr lang="en-US" smtClean="0">
                <a:latin typeface="Arial" charset="0"/>
              </a:rPr>
            </a:br>
            <a:r>
              <a:rPr lang="en-US" smtClean="0">
                <a:latin typeface="Arial" charset="0"/>
              </a:rPr>
              <a:t>  substitution</a:t>
            </a:r>
            <a:br>
              <a:rPr lang="en-US" smtClean="0">
                <a:latin typeface="Arial" charset="0"/>
              </a:rPr>
            </a:br>
            <a:r>
              <a:rPr lang="en-US" smtClean="0">
                <a:latin typeface="Arial" charset="0"/>
              </a:rPr>
              <a:t>- Operational optimization to reduce cost</a:t>
            </a:r>
            <a:br>
              <a:rPr lang="en-US" smtClean="0">
                <a:latin typeface="Arial" charset="0"/>
              </a:rPr>
            </a:br>
            <a:r>
              <a:rPr lang="en-US" smtClean="0">
                <a:latin typeface="Arial" charset="0"/>
              </a:rPr>
              <a:t>  and increase availability (e.g. joint</a:t>
            </a:r>
            <a:br>
              <a:rPr lang="en-US" smtClean="0">
                <a:latin typeface="Arial" charset="0"/>
              </a:rPr>
            </a:br>
            <a:r>
              <a:rPr lang="en-US" smtClean="0">
                <a:latin typeface="Arial" charset="0"/>
              </a:rPr>
              <a:t>               condition monitoring of turbine</a:t>
            </a:r>
            <a:br>
              <a:rPr lang="en-US" smtClean="0">
                <a:latin typeface="Arial" charset="0"/>
              </a:rPr>
            </a:br>
            <a:r>
              <a:rPr lang="en-US" smtClean="0">
                <a:latin typeface="Arial" charset="0"/>
              </a:rPr>
              <a:t>                              operational dynamics)</a:t>
            </a:r>
          </a:p>
          <a:p>
            <a:pPr marL="198438" indent="-198438" eaLnBrk="1" hangingPunct="1"/>
            <a:endParaRPr lang="de-DE" smtClean="0">
              <a:latin typeface="Arial" charset="0"/>
            </a:endParaRPr>
          </a:p>
        </p:txBody>
      </p:sp>
      <p:sp>
        <p:nvSpPr>
          <p:cNvPr id="248836" name="Slide Number Placeholder 3"/>
          <p:cNvSpPr txBox="1">
            <a:spLocks noGrp="1"/>
          </p:cNvSpPr>
          <p:nvPr/>
        </p:nvSpPr>
        <p:spPr bwMode="auto">
          <a:xfrm>
            <a:off x="3849688" y="9428163"/>
            <a:ext cx="2946400" cy="496887"/>
          </a:xfrm>
          <a:prstGeom prst="rect">
            <a:avLst/>
          </a:prstGeom>
          <a:noFill/>
          <a:ln w="9525">
            <a:noFill/>
            <a:miter lim="800000"/>
            <a:headEnd/>
            <a:tailEnd/>
          </a:ln>
        </p:spPr>
        <p:txBody>
          <a:bodyPr lIns="91412" tIns="45704" rIns="91412" bIns="45704" anchor="b"/>
          <a:lstStyle/>
          <a:p>
            <a:pPr algn="r" defTabSz="925513"/>
            <a:fld id="{4ED87EAC-6704-4495-A6ED-D41BFDB870AA}" type="slidenum">
              <a:rPr lang="de-DE" sz="1200">
                <a:latin typeface="Arial" charset="0"/>
              </a:rPr>
              <a:pPr algn="r" defTabSz="925513"/>
              <a:t>26</a:t>
            </a:fld>
            <a:endParaRPr lang="de-DE" sz="1200">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29" name="Rectangle 7"/>
          <p:cNvSpPr>
            <a:spLocks noGrp="1" noChangeArrowheads="1"/>
          </p:cNvSpPr>
          <p:nvPr>
            <p:ph type="sldNum" sz="quarter" idx="5"/>
          </p:nvPr>
        </p:nvSpPr>
        <p:spPr>
          <a:noFill/>
        </p:spPr>
        <p:txBody>
          <a:bodyPr/>
          <a:lstStyle/>
          <a:p>
            <a:fld id="{9B2B6AC6-8416-464A-B3E5-18D72D15281F}" type="slidenum">
              <a:rPr lang="de-DE" smtClean="0">
                <a:latin typeface="Arial" charset="0"/>
              </a:rPr>
              <a:pPr/>
              <a:t>28</a:t>
            </a:fld>
            <a:endParaRPr lang="de-DE" smtClean="0">
              <a:latin typeface="Arial" charset="0"/>
            </a:endParaRPr>
          </a:p>
        </p:txBody>
      </p:sp>
      <p:sp>
        <p:nvSpPr>
          <p:cNvPr id="252930" name="Rectangle 2"/>
          <p:cNvSpPr>
            <a:spLocks noGrp="1" noRot="1" noChangeAspect="1" noChangeArrowheads="1" noTextEdit="1"/>
          </p:cNvSpPr>
          <p:nvPr>
            <p:ph type="sldImg"/>
          </p:nvPr>
        </p:nvSpPr>
        <p:spPr>
          <a:xfrm>
            <a:off x="919163" y="744538"/>
            <a:ext cx="4962525" cy="3722687"/>
          </a:xfrm>
          <a:ln/>
        </p:spPr>
      </p:sp>
      <p:sp>
        <p:nvSpPr>
          <p:cNvPr id="252931" name="Rectangle 3"/>
          <p:cNvSpPr>
            <a:spLocks noGrp="1" noChangeArrowheads="1"/>
          </p:cNvSpPr>
          <p:nvPr>
            <p:ph type="body" idx="1"/>
          </p:nvPr>
        </p:nvSpPr>
        <p:spPr>
          <a:noFill/>
          <a:ln/>
        </p:spPr>
        <p:txBody>
          <a:bodyPr lIns="91412" tIns="45704" rIns="91412" bIns="45704"/>
          <a:lstStyle/>
          <a:p>
            <a:pPr eaLnBrk="1" hangingPunct="1"/>
            <a:r>
              <a:rPr lang="de-DE" smtClean="0">
                <a:latin typeface="Arial" charset="0"/>
              </a:rPr>
              <a:t>Scada: supervisory control and data acquisition. Currently about 20 monitoring data are available, Scada will manage 500. Scada will enable us to shorten reaction time on faults if necessary from 24h to 6h.</a:t>
            </a:r>
          </a:p>
          <a:p>
            <a:pPr eaLnBrk="1" hangingPunct="1"/>
            <a:r>
              <a:rPr lang="de-DE" smtClean="0">
                <a:latin typeface="Arial" charset="0"/>
              </a:rPr>
              <a:t>Optimized spare part concept: WP Rheine had to wait six months for replacement of blades by GE.</a:t>
            </a:r>
          </a:p>
          <a:p>
            <a:pPr eaLnBrk="1" hangingPunct="1"/>
            <a:r>
              <a:rPr lang="de-DE" smtClean="0">
                <a:latin typeface="Arial" charset="0"/>
              </a:rPr>
              <a:t>Access to critical equipment and tools: vessel for offshore O&amp;M hardly accessible, waiting period more than 6 months</a:t>
            </a:r>
          </a:p>
          <a:p>
            <a:pPr eaLnBrk="1" hangingPunct="1"/>
            <a:r>
              <a:rPr lang="de-DE" smtClean="0">
                <a:latin typeface="Arial" charset="0"/>
              </a:rPr>
              <a:t>Spare part pooling: Gearbox cost is up to € 300.000; six months waiting for delivery</a:t>
            </a:r>
          </a:p>
          <a:p>
            <a:pPr eaLnBrk="1" hangingPunct="1"/>
            <a:r>
              <a:rPr lang="de-DE" smtClean="0">
                <a:latin typeface="Arial" charset="0"/>
              </a:rPr>
              <a:t>Optimized share of 3rd party O&amp;M: Scheduled mainentance of electrical switch offered by GE for € 40.000 each (exchange part) while E.ON Anlagenservice repaired it for € 12.000 each (exchange of part of the switch)</a:t>
            </a:r>
          </a:p>
          <a:p>
            <a:pPr eaLnBrk="1" hangingPunct="1"/>
            <a:endParaRPr lang="de-DE" smtClean="0">
              <a:latin typeface="Arial" charset="0"/>
            </a:endParaRPr>
          </a:p>
          <a:p>
            <a:pPr eaLnBrk="1" hangingPunct="1"/>
            <a:endParaRPr lang="de-DE" smtClean="0">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7" name="Rectangle 7"/>
          <p:cNvSpPr>
            <a:spLocks noGrp="1" noChangeArrowheads="1"/>
          </p:cNvSpPr>
          <p:nvPr>
            <p:ph type="sldNum" sz="quarter" idx="5"/>
          </p:nvPr>
        </p:nvSpPr>
        <p:spPr>
          <a:noFill/>
        </p:spPr>
        <p:txBody>
          <a:bodyPr/>
          <a:lstStyle/>
          <a:p>
            <a:fld id="{F242D989-ECDE-462F-8792-87E0C54ED73F}" type="slidenum">
              <a:rPr lang="de-DE" smtClean="0">
                <a:latin typeface="Arial" charset="0"/>
              </a:rPr>
              <a:pPr/>
              <a:t>29</a:t>
            </a:fld>
            <a:endParaRPr lang="de-DE" smtClean="0">
              <a:latin typeface="Arial" charset="0"/>
            </a:endParaRPr>
          </a:p>
        </p:txBody>
      </p:sp>
      <p:sp>
        <p:nvSpPr>
          <p:cNvPr id="254978" name="Slide Image Placeholder 1"/>
          <p:cNvSpPr>
            <a:spLocks noGrp="1" noRot="1" noChangeAspect="1" noTextEdit="1"/>
          </p:cNvSpPr>
          <p:nvPr>
            <p:ph type="sldImg"/>
          </p:nvPr>
        </p:nvSpPr>
        <p:spPr>
          <a:xfrm>
            <a:off x="895350" y="769938"/>
            <a:ext cx="5005388" cy="3752850"/>
          </a:xfrm>
          <a:ln/>
        </p:spPr>
      </p:sp>
      <p:sp>
        <p:nvSpPr>
          <p:cNvPr id="254979" name="Notes Placeholder 2"/>
          <p:cNvSpPr>
            <a:spLocks noGrp="1"/>
          </p:cNvSpPr>
          <p:nvPr>
            <p:ph type="body" idx="1"/>
          </p:nvPr>
        </p:nvSpPr>
        <p:spPr>
          <a:xfrm>
            <a:off x="908050" y="4745038"/>
            <a:ext cx="4981575" cy="4411662"/>
          </a:xfrm>
          <a:noFill/>
          <a:ln/>
        </p:spPr>
        <p:txBody>
          <a:bodyPr lIns="93119" tIns="46557" rIns="93119" bIns="46557"/>
          <a:lstStyle/>
          <a:p>
            <a:pPr eaLnBrk="1" hangingPunct="1"/>
            <a:endParaRPr lang="en-US" smtClean="0">
              <a:latin typeface="Arial" charset="0"/>
            </a:endParaRPr>
          </a:p>
        </p:txBody>
      </p:sp>
      <p:sp>
        <p:nvSpPr>
          <p:cNvPr id="254980" name="Slide Number Placeholder 3"/>
          <p:cNvSpPr txBox="1">
            <a:spLocks noGrp="1"/>
          </p:cNvSpPr>
          <p:nvPr/>
        </p:nvSpPr>
        <p:spPr bwMode="auto">
          <a:xfrm>
            <a:off x="3851275" y="9377363"/>
            <a:ext cx="2946400" cy="549275"/>
          </a:xfrm>
          <a:prstGeom prst="rect">
            <a:avLst/>
          </a:prstGeom>
          <a:noFill/>
          <a:ln w="9525">
            <a:noFill/>
            <a:miter lim="800000"/>
            <a:headEnd/>
            <a:tailEnd/>
          </a:ln>
        </p:spPr>
        <p:txBody>
          <a:bodyPr lIns="93119" tIns="46557" rIns="93119" bIns="46557" anchor="b"/>
          <a:lstStyle/>
          <a:p>
            <a:pPr algn="r" defTabSz="925513"/>
            <a:fld id="{6D6AA730-55AA-4492-99EE-E7BFF511B32E}" type="slidenum">
              <a:rPr lang="en-US" sz="1200">
                <a:latin typeface="Times New Roman" pitchFamily="18" charset="0"/>
                <a:cs typeface="Arial" charset="0"/>
              </a:rPr>
              <a:pPr algn="r" defTabSz="925513"/>
              <a:t>29</a:t>
            </a:fld>
            <a:endParaRPr lang="en-US" sz="1200">
              <a:latin typeface="Times New Roman" pitchFamily="18" charset="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Slide Image Placeholder 1"/>
          <p:cNvSpPr>
            <a:spLocks noGrp="1" noRot="1" noChangeAspect="1" noTextEdit="1"/>
          </p:cNvSpPr>
          <p:nvPr>
            <p:ph type="sldImg"/>
          </p:nvPr>
        </p:nvSpPr>
        <p:spPr>
          <a:ln/>
        </p:spPr>
      </p:sp>
      <p:sp>
        <p:nvSpPr>
          <p:cNvPr id="257026" name="Notes Placeholder 2"/>
          <p:cNvSpPr>
            <a:spLocks noGrp="1"/>
          </p:cNvSpPr>
          <p:nvPr>
            <p:ph type="body" idx="1"/>
          </p:nvPr>
        </p:nvSpPr>
        <p:spPr>
          <a:noFill/>
          <a:ln/>
        </p:spPr>
        <p:txBody>
          <a:bodyPr/>
          <a:lstStyle/>
          <a:p>
            <a:pPr marL="420688" lvl="2" indent="-223838" eaLnBrk="1" hangingPunct="1">
              <a:spcBef>
                <a:spcPct val="10000"/>
              </a:spcBef>
              <a:buClr>
                <a:srgbClr val="F21C0A"/>
              </a:buClr>
              <a:buFont typeface="Wingdings" pitchFamily="2" charset="2"/>
              <a:buChar char=""/>
            </a:pPr>
            <a:r>
              <a:rPr lang="en-GB" sz="1400" smtClean="0">
                <a:latin typeface="Arial" charset="0"/>
              </a:rPr>
              <a:t>Operating projects Nysted I and Scroby Sands and Blyth are all within 20:20 envelope</a:t>
            </a:r>
          </a:p>
          <a:p>
            <a:pPr marL="420688" lvl="2" indent="-223838" eaLnBrk="1" hangingPunct="1">
              <a:spcBef>
                <a:spcPct val="10000"/>
              </a:spcBef>
              <a:buClr>
                <a:srgbClr val="F21C0A"/>
              </a:buClr>
              <a:buFont typeface="Wingdings" pitchFamily="2" charset="2"/>
              <a:buChar char=""/>
            </a:pPr>
            <a:r>
              <a:rPr lang="en-GB" sz="1400" smtClean="0">
                <a:latin typeface="Arial" charset="0"/>
              </a:rPr>
              <a:t>Construction projects Robin Rigg and Rödsand II all within the 20:20 envelope </a:t>
            </a:r>
          </a:p>
          <a:p>
            <a:pPr marL="420688" lvl="2" indent="-223838" eaLnBrk="1" hangingPunct="1">
              <a:spcBef>
                <a:spcPct val="10000"/>
              </a:spcBef>
              <a:buClr>
                <a:srgbClr val="F21C0A"/>
              </a:buClr>
              <a:buFont typeface="Wingdings" pitchFamily="2" charset="2"/>
              <a:buChar char=""/>
            </a:pPr>
            <a:endParaRPr lang="en-GB" sz="1400" smtClean="0">
              <a:latin typeface="Arial" charset="0"/>
            </a:endParaRPr>
          </a:p>
          <a:p>
            <a:pPr marL="420688" lvl="2" indent="-223838" eaLnBrk="1" hangingPunct="1">
              <a:spcBef>
                <a:spcPct val="10000"/>
              </a:spcBef>
              <a:buClr>
                <a:srgbClr val="F21C0A"/>
              </a:buClr>
              <a:buFont typeface="Wingdings" pitchFamily="2" charset="2"/>
              <a:buChar char=""/>
            </a:pPr>
            <a:r>
              <a:rPr lang="en-GB" sz="1400" smtClean="0">
                <a:latin typeface="Arial" charset="0"/>
              </a:rPr>
              <a:t>- EC&amp;R will continue to build portfolio of options beyond the MTP and will take part</a:t>
            </a:r>
            <a:br>
              <a:rPr lang="en-GB" sz="1400" smtClean="0">
                <a:latin typeface="Arial" charset="0"/>
              </a:rPr>
            </a:br>
            <a:r>
              <a:rPr lang="en-GB" sz="1400" smtClean="0">
                <a:latin typeface="Arial" charset="0"/>
              </a:rPr>
              <a:t>in the UK Government Round III offer process during H2 2008</a:t>
            </a:r>
          </a:p>
          <a:p>
            <a:pPr marL="420688" lvl="2" indent="-223838" eaLnBrk="1" hangingPunct="1">
              <a:spcBef>
                <a:spcPct val="10000"/>
              </a:spcBef>
              <a:buClr>
                <a:srgbClr val="F21C0A"/>
              </a:buClr>
              <a:buFont typeface="Wingdings" pitchFamily="2" charset="2"/>
              <a:buChar char=""/>
            </a:pPr>
            <a:endParaRPr lang="en-GB" sz="1400" smtClean="0">
              <a:latin typeface="Arial" charset="0"/>
            </a:endParaRPr>
          </a:p>
          <a:p>
            <a:pPr eaLnBrk="1" hangingPunct="1"/>
            <a:endParaRPr lang="en-GB" smtClean="0">
              <a:latin typeface="Arial" charset="0"/>
            </a:endParaRPr>
          </a:p>
        </p:txBody>
      </p:sp>
      <p:sp>
        <p:nvSpPr>
          <p:cNvPr id="257027" name="Slide Number Placeholder 3"/>
          <p:cNvSpPr txBox="1">
            <a:spLocks noGrp="1"/>
          </p:cNvSpPr>
          <p:nvPr/>
        </p:nvSpPr>
        <p:spPr bwMode="auto">
          <a:xfrm>
            <a:off x="3849688" y="9429750"/>
            <a:ext cx="2946400" cy="495300"/>
          </a:xfrm>
          <a:prstGeom prst="rect">
            <a:avLst/>
          </a:prstGeom>
          <a:noFill/>
          <a:ln w="9525">
            <a:noFill/>
            <a:miter lim="800000"/>
            <a:headEnd/>
            <a:tailEnd/>
          </a:ln>
        </p:spPr>
        <p:txBody>
          <a:bodyPr lIns="91404" tIns="45700" rIns="91404" bIns="45700" anchor="b"/>
          <a:lstStyle/>
          <a:p>
            <a:pPr algn="r" defTabSz="925513"/>
            <a:fld id="{BD0C702B-5994-4E61-B137-1973A05FC152}" type="slidenum">
              <a:rPr lang="de-DE" sz="1200">
                <a:latin typeface="Arial" charset="0"/>
              </a:rPr>
              <a:pPr algn="r" defTabSz="925513"/>
              <a:t>30</a:t>
            </a:fld>
            <a:endParaRPr lang="de-DE" sz="1200">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7" name="Rectangle 7"/>
          <p:cNvSpPr>
            <a:spLocks noGrp="1" noChangeArrowheads="1"/>
          </p:cNvSpPr>
          <p:nvPr>
            <p:ph type="sldNum" sz="quarter" idx="5"/>
          </p:nvPr>
        </p:nvSpPr>
        <p:spPr>
          <a:noFill/>
        </p:spPr>
        <p:txBody>
          <a:bodyPr/>
          <a:lstStyle/>
          <a:p>
            <a:fld id="{AB9EFADD-99F5-446B-8E3F-A895433EE644}" type="slidenum">
              <a:rPr lang="de-DE" smtClean="0">
                <a:latin typeface="Arial" charset="0"/>
              </a:rPr>
              <a:pPr/>
              <a:t>31</a:t>
            </a:fld>
            <a:endParaRPr lang="de-DE" smtClean="0">
              <a:latin typeface="Arial" charset="0"/>
            </a:endParaRPr>
          </a:p>
        </p:txBody>
      </p:sp>
      <p:sp>
        <p:nvSpPr>
          <p:cNvPr id="260098"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1412" tIns="45704" rIns="91412" bIns="45704" anchor="b"/>
          <a:lstStyle/>
          <a:p>
            <a:pPr algn="r" defTabSz="925513"/>
            <a:fld id="{AE69F30E-C2B9-4E4C-A8F6-3B2A990CE1F6}" type="slidenum">
              <a:rPr lang="de-DE" sz="1200">
                <a:latin typeface="Arial" charset="0"/>
              </a:rPr>
              <a:pPr algn="r" defTabSz="925513"/>
              <a:t>31</a:t>
            </a:fld>
            <a:endParaRPr lang="de-DE" sz="1200">
              <a:latin typeface="Arial" charset="0"/>
            </a:endParaRPr>
          </a:p>
        </p:txBody>
      </p:sp>
      <p:sp>
        <p:nvSpPr>
          <p:cNvPr id="260099" name="Slide Image Placeholder 1"/>
          <p:cNvSpPr>
            <a:spLocks noGrp="1" noRot="1" noChangeAspect="1" noTextEdit="1"/>
          </p:cNvSpPr>
          <p:nvPr>
            <p:ph type="sldImg"/>
          </p:nvPr>
        </p:nvSpPr>
        <p:spPr>
          <a:xfrm>
            <a:off x="896938" y="769938"/>
            <a:ext cx="5005387" cy="3752850"/>
          </a:xfrm>
          <a:ln/>
        </p:spPr>
      </p:sp>
      <p:sp>
        <p:nvSpPr>
          <p:cNvPr id="260100" name="Notes Placeholder 2"/>
          <p:cNvSpPr>
            <a:spLocks noGrp="1"/>
          </p:cNvSpPr>
          <p:nvPr>
            <p:ph type="body" idx="1"/>
          </p:nvPr>
        </p:nvSpPr>
        <p:spPr>
          <a:xfrm>
            <a:off x="908050" y="4745038"/>
            <a:ext cx="4981575" cy="4411662"/>
          </a:xfrm>
          <a:noFill/>
          <a:ln/>
        </p:spPr>
        <p:txBody>
          <a:bodyPr lIns="91876" tIns="45937" rIns="91876" bIns="45937"/>
          <a:lstStyle/>
          <a:p>
            <a:pPr eaLnBrk="1" hangingPunct="1"/>
            <a:r>
              <a:rPr lang="en-GB" b="1" smtClean="0">
                <a:latin typeface="Arial" charset="0"/>
              </a:rPr>
              <a:t>Slide 38: Summary</a:t>
            </a:r>
          </a:p>
          <a:p>
            <a:pPr eaLnBrk="1" hangingPunct="1"/>
            <a:r>
              <a:rPr lang="en-GB" b="1" smtClean="0">
                <a:latin typeface="Arial" charset="0"/>
              </a:rPr>
              <a:t>Quote - Dr Frank Mastiaux, CEO, E.ON Climate&amp;Renewables:</a:t>
            </a:r>
            <a:r>
              <a:rPr lang="en-GB" smtClean="0">
                <a:latin typeface="Arial" charset="0"/>
              </a:rPr>
              <a:t> </a:t>
            </a:r>
          </a:p>
          <a:p>
            <a:pPr eaLnBrk="1" hangingPunct="1"/>
            <a:r>
              <a:rPr lang="en-GB" smtClean="0">
                <a:latin typeface="Arial" charset="0"/>
              </a:rPr>
              <a:t>“Renewables are a strategic priority for E.ON. We are well prepared to take a leadership role.”</a:t>
            </a:r>
            <a:endParaRPr lang="en-US" smtClean="0">
              <a:latin typeface="Arial" charset="0"/>
            </a:endParaRPr>
          </a:p>
        </p:txBody>
      </p:sp>
      <p:sp>
        <p:nvSpPr>
          <p:cNvPr id="260101" name="Slide Number Placeholder 3"/>
          <p:cNvSpPr txBox="1">
            <a:spLocks noGrp="1"/>
          </p:cNvSpPr>
          <p:nvPr/>
        </p:nvSpPr>
        <p:spPr bwMode="auto">
          <a:xfrm>
            <a:off x="3851275" y="9377363"/>
            <a:ext cx="2946400" cy="549275"/>
          </a:xfrm>
          <a:prstGeom prst="rect">
            <a:avLst/>
          </a:prstGeom>
          <a:noFill/>
          <a:ln w="9525">
            <a:noFill/>
            <a:miter lim="800000"/>
            <a:headEnd/>
            <a:tailEnd/>
          </a:ln>
        </p:spPr>
        <p:txBody>
          <a:bodyPr lIns="91876" tIns="45937" rIns="91876" bIns="45937" anchor="b"/>
          <a:lstStyle/>
          <a:p>
            <a:pPr algn="r" defTabSz="925513"/>
            <a:fld id="{C3ABB8ED-409F-4809-BE9B-44D9616EBFEB}" type="slidenum">
              <a:rPr lang="en-US" sz="1200">
                <a:solidFill>
                  <a:srgbClr val="000000"/>
                </a:solidFill>
                <a:cs typeface="Arial" charset="0"/>
              </a:rPr>
              <a:pPr algn="r" defTabSz="925513"/>
              <a:t>31</a:t>
            </a:fld>
            <a:endParaRPr lang="en-US" sz="1200">
              <a:solidFill>
                <a:srgbClr val="000000"/>
              </a:solidFill>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3" name="Rectangle 7"/>
          <p:cNvSpPr>
            <a:spLocks noGrp="1" noChangeArrowheads="1"/>
          </p:cNvSpPr>
          <p:nvPr>
            <p:ph type="sldNum" sz="quarter" idx="5"/>
          </p:nvPr>
        </p:nvSpPr>
        <p:spPr>
          <a:noFill/>
        </p:spPr>
        <p:txBody>
          <a:bodyPr/>
          <a:lstStyle/>
          <a:p>
            <a:fld id="{CD2B29EE-C285-4361-8B33-86A9C487A945}" type="slidenum">
              <a:rPr lang="de-DE" smtClean="0">
                <a:latin typeface="Arial" charset="0"/>
              </a:rPr>
              <a:pPr/>
              <a:t>44</a:t>
            </a:fld>
            <a:endParaRPr lang="de-DE" smtClean="0">
              <a:latin typeface="Arial" charset="0"/>
            </a:endParaRPr>
          </a:p>
        </p:txBody>
      </p:sp>
      <p:sp>
        <p:nvSpPr>
          <p:cNvPr id="274434" name="Slide Image Placeholder 1"/>
          <p:cNvSpPr>
            <a:spLocks noGrp="1" noRot="1" noChangeAspect="1" noTextEdit="1"/>
          </p:cNvSpPr>
          <p:nvPr>
            <p:ph type="sldImg"/>
          </p:nvPr>
        </p:nvSpPr>
        <p:spPr>
          <a:xfrm>
            <a:off x="920750" y="744538"/>
            <a:ext cx="4962525" cy="3722687"/>
          </a:xfrm>
          <a:ln/>
        </p:spPr>
      </p:sp>
      <p:sp>
        <p:nvSpPr>
          <p:cNvPr id="274435" name="Notes Placeholder 2"/>
          <p:cNvSpPr>
            <a:spLocks noGrp="1"/>
          </p:cNvSpPr>
          <p:nvPr>
            <p:ph type="body" idx="1"/>
          </p:nvPr>
        </p:nvSpPr>
        <p:spPr>
          <a:xfrm>
            <a:off x="681038" y="4716463"/>
            <a:ext cx="5435600" cy="4465637"/>
          </a:xfrm>
          <a:noFill/>
          <a:ln/>
        </p:spPr>
        <p:txBody>
          <a:bodyPr lIns="92308" tIns="46152" rIns="92308" bIns="46152"/>
          <a:lstStyle/>
          <a:p>
            <a:pPr eaLnBrk="1" hangingPunct="1">
              <a:lnSpc>
                <a:spcPct val="80000"/>
              </a:lnSpc>
            </a:pPr>
            <a:r>
              <a:rPr lang="en-GB" sz="700" b="1" smtClean="0">
                <a:latin typeface="Arial" charset="0"/>
              </a:rPr>
              <a:t>Slide 6: A snapshot of the Renewables landscape: Some similarities, many differences</a:t>
            </a:r>
            <a:endParaRPr lang="en-GB" sz="700" smtClean="0">
              <a:latin typeface="Arial" charset="0"/>
            </a:endParaRPr>
          </a:p>
          <a:p>
            <a:pPr eaLnBrk="1" hangingPunct="1">
              <a:lnSpc>
                <a:spcPct val="80000"/>
              </a:lnSpc>
            </a:pPr>
            <a:r>
              <a:rPr lang="en-GB" sz="700" smtClean="0">
                <a:latin typeface="Arial" charset="0"/>
              </a:rPr>
              <a:t>EC&amp;R focuses on seven Renewables technologies and has come to certain observations for the respective industries:</a:t>
            </a:r>
          </a:p>
          <a:p>
            <a:pPr eaLnBrk="1" hangingPunct="1">
              <a:lnSpc>
                <a:spcPct val="80000"/>
              </a:lnSpc>
            </a:pPr>
            <a:r>
              <a:rPr lang="en-GB" sz="700" smtClean="0">
                <a:latin typeface="Arial" charset="0"/>
              </a:rPr>
              <a:t>Wind: 	</a:t>
            </a:r>
            <a:endParaRPr lang="en-GB" sz="700" i="1" smtClean="0">
              <a:latin typeface="Arial" charset="0"/>
            </a:endParaRPr>
          </a:p>
          <a:p>
            <a:pPr eaLnBrk="1" hangingPunct="1">
              <a:lnSpc>
                <a:spcPct val="80000"/>
              </a:lnSpc>
            </a:pPr>
            <a:r>
              <a:rPr lang="en-GB" sz="700" i="1" smtClean="0">
                <a:latin typeface="Arial" charset="0"/>
              </a:rPr>
              <a:t>Safe capacity bet:</a:t>
            </a:r>
            <a:r>
              <a:rPr lang="en-GB" sz="700" smtClean="0">
                <a:latin typeface="Arial" charset="0"/>
              </a:rPr>
              <a:t> Market has been growing substantially in core countries (Germany, Denmark, Spain) for more than five years and even faster development to be expected for other countries (UK, U.S.)</a:t>
            </a:r>
            <a:endParaRPr lang="en-GB" sz="700" i="1" smtClean="0">
              <a:latin typeface="Arial" charset="0"/>
            </a:endParaRPr>
          </a:p>
          <a:p>
            <a:pPr eaLnBrk="1" hangingPunct="1">
              <a:lnSpc>
                <a:spcPct val="80000"/>
              </a:lnSpc>
            </a:pPr>
            <a:r>
              <a:rPr lang="en-GB" sz="700" i="1" smtClean="0">
                <a:latin typeface="Arial" charset="0"/>
              </a:rPr>
              <a:t>Offshore as new horizon:</a:t>
            </a:r>
            <a:r>
              <a:rPr lang="en-GB" sz="700" smtClean="0">
                <a:latin typeface="Arial" charset="0"/>
              </a:rPr>
              <a:t> Opening up significant new potential through access to previously technologically non accessible wind resources.</a:t>
            </a:r>
          </a:p>
          <a:p>
            <a:pPr eaLnBrk="1" hangingPunct="1">
              <a:lnSpc>
                <a:spcPct val="80000"/>
              </a:lnSpc>
            </a:pPr>
            <a:r>
              <a:rPr lang="en-GB" sz="700" smtClean="0">
                <a:latin typeface="Arial" charset="0"/>
              </a:rPr>
              <a:t>Small Hydro:</a:t>
            </a:r>
            <a:endParaRPr lang="en-GB" sz="700" i="1" smtClean="0">
              <a:latin typeface="Arial" charset="0"/>
            </a:endParaRPr>
          </a:p>
          <a:p>
            <a:pPr eaLnBrk="1" hangingPunct="1">
              <a:lnSpc>
                <a:spcPct val="80000"/>
              </a:lnSpc>
            </a:pPr>
            <a:r>
              <a:rPr lang="en-GB" sz="700" i="1" smtClean="0">
                <a:latin typeface="Arial" charset="0"/>
              </a:rPr>
              <a:t>Established technology:</a:t>
            </a:r>
            <a:r>
              <a:rPr lang="en-GB" sz="700" smtClean="0">
                <a:latin typeface="Arial" charset="0"/>
              </a:rPr>
              <a:t> Hydro power in existence since the early Twentieth century; same technology basics as in Large Hydro</a:t>
            </a:r>
            <a:endParaRPr lang="en-GB" sz="700" i="1" smtClean="0">
              <a:latin typeface="Arial" charset="0"/>
            </a:endParaRPr>
          </a:p>
          <a:p>
            <a:pPr eaLnBrk="1" hangingPunct="1">
              <a:lnSpc>
                <a:spcPct val="80000"/>
              </a:lnSpc>
            </a:pPr>
            <a:r>
              <a:rPr lang="en-GB" sz="700" i="1" smtClean="0">
                <a:latin typeface="Arial" charset="0"/>
              </a:rPr>
              <a:t>The approval  process as a challenge: </a:t>
            </a:r>
            <a:r>
              <a:rPr lang="en-GB" sz="700" smtClean="0">
                <a:latin typeface="Arial" charset="0"/>
              </a:rPr>
              <a:t>Most EU countries have differing application procedures of several years e.g. 2 years in Germany, 12 years in Portugal; many uncertainties complicate the application process (lack of coordination amongst authorities, projects legally challenged by interest groups, etc.)</a:t>
            </a:r>
          </a:p>
          <a:p>
            <a:pPr eaLnBrk="1" hangingPunct="1">
              <a:lnSpc>
                <a:spcPct val="80000"/>
              </a:lnSpc>
            </a:pPr>
            <a:r>
              <a:rPr lang="en-GB" sz="700" smtClean="0">
                <a:latin typeface="Arial" charset="0"/>
              </a:rPr>
              <a:t>Biomass:</a:t>
            </a:r>
            <a:endParaRPr lang="en-GB" sz="700" i="1" smtClean="0">
              <a:latin typeface="Arial" charset="0"/>
            </a:endParaRPr>
          </a:p>
          <a:p>
            <a:pPr eaLnBrk="1" hangingPunct="1">
              <a:lnSpc>
                <a:spcPct val="80000"/>
              </a:lnSpc>
            </a:pPr>
            <a:r>
              <a:rPr lang="en-GB" sz="700" i="1" smtClean="0">
                <a:latin typeface="Arial" charset="0"/>
              </a:rPr>
              <a:t>Location is key for economics: </a:t>
            </a:r>
            <a:r>
              <a:rPr lang="en-GB" sz="700" smtClean="0">
                <a:latin typeface="Arial" charset="0"/>
              </a:rPr>
              <a:t>Local access to large resources and good infrastructure is critical (road/ railroad/ marine)</a:t>
            </a:r>
            <a:endParaRPr lang="en-GB" sz="700" i="1" smtClean="0">
              <a:latin typeface="Arial" charset="0"/>
            </a:endParaRPr>
          </a:p>
          <a:p>
            <a:pPr eaLnBrk="1" hangingPunct="1">
              <a:lnSpc>
                <a:spcPct val="80000"/>
              </a:lnSpc>
            </a:pPr>
            <a:r>
              <a:rPr lang="en-GB" sz="700" i="1" smtClean="0">
                <a:latin typeface="Arial" charset="0"/>
              </a:rPr>
              <a:t>Cost-wise close to grid parity: </a:t>
            </a:r>
            <a:r>
              <a:rPr lang="en-GB" sz="700" smtClean="0">
                <a:latin typeface="Arial" charset="0"/>
              </a:rPr>
              <a:t>Biomass one of the cheapest Renewables options; under optimum conditions more economical than fossil generation (access to resources; heat sink availability; modern technology)</a:t>
            </a:r>
          </a:p>
          <a:p>
            <a:pPr eaLnBrk="1" hangingPunct="1">
              <a:lnSpc>
                <a:spcPct val="80000"/>
              </a:lnSpc>
            </a:pPr>
            <a:r>
              <a:rPr lang="en-GB" sz="700" smtClean="0">
                <a:latin typeface="Arial" charset="0"/>
              </a:rPr>
              <a:t>Geothermal:</a:t>
            </a:r>
            <a:endParaRPr lang="en-GB" sz="700" i="1" smtClean="0">
              <a:latin typeface="Arial" charset="0"/>
            </a:endParaRPr>
          </a:p>
          <a:p>
            <a:pPr eaLnBrk="1" hangingPunct="1">
              <a:lnSpc>
                <a:spcPct val="80000"/>
              </a:lnSpc>
            </a:pPr>
            <a:r>
              <a:rPr lang="en-GB" sz="700" i="1" smtClean="0">
                <a:latin typeface="Arial" charset="0"/>
              </a:rPr>
              <a:t>Drilling business:</a:t>
            </a:r>
            <a:r>
              <a:rPr lang="en-GB" sz="700" smtClean="0">
                <a:latin typeface="Arial" charset="0"/>
              </a:rPr>
              <a:t> Drilling represents a major share of total investment; reservoir engineering key to abundant heat flow rates but still in R&amp;D phase for geothermal energy</a:t>
            </a:r>
            <a:endParaRPr lang="en-GB" sz="700" i="1" smtClean="0">
              <a:latin typeface="Arial" charset="0"/>
            </a:endParaRPr>
          </a:p>
          <a:p>
            <a:pPr eaLnBrk="1" hangingPunct="1">
              <a:lnSpc>
                <a:spcPct val="80000"/>
              </a:lnSpc>
            </a:pPr>
            <a:r>
              <a:rPr lang="en-GB" sz="700" i="1" smtClean="0">
                <a:latin typeface="Arial" charset="0"/>
              </a:rPr>
              <a:t>Heat pumps with potential for domestic heating: </a:t>
            </a:r>
            <a:r>
              <a:rPr lang="en-GB" sz="700" smtClean="0">
                <a:latin typeface="Arial" charset="0"/>
              </a:rPr>
              <a:t>available virtually everywhere; can be more economic than heating with fossil fuels in many locations</a:t>
            </a:r>
          </a:p>
          <a:p>
            <a:pPr eaLnBrk="1" hangingPunct="1">
              <a:lnSpc>
                <a:spcPct val="80000"/>
              </a:lnSpc>
            </a:pPr>
            <a:r>
              <a:rPr lang="en-GB" sz="700" smtClean="0">
                <a:latin typeface="Arial" charset="0"/>
              </a:rPr>
              <a:t>Solar:</a:t>
            </a:r>
            <a:endParaRPr lang="en-GB" sz="700" i="1" smtClean="0">
              <a:latin typeface="Arial" charset="0"/>
            </a:endParaRPr>
          </a:p>
          <a:p>
            <a:pPr eaLnBrk="1" hangingPunct="1">
              <a:lnSpc>
                <a:spcPct val="80000"/>
              </a:lnSpc>
            </a:pPr>
            <a:r>
              <a:rPr lang="en-GB" sz="700" i="1" smtClean="0">
                <a:latin typeface="Arial" charset="0"/>
              </a:rPr>
              <a:t>Step changes in technology possible:</a:t>
            </a:r>
            <a:r>
              <a:rPr lang="en-GB" sz="700" smtClean="0">
                <a:latin typeface="Arial" charset="0"/>
              </a:rPr>
              <a:t> potential for significant change in industry landscape, improved relative cost position and technology application (e.g. through new-horizon technologies like Thin-Film or Concentrating Solar Power (CSP))</a:t>
            </a:r>
            <a:endParaRPr lang="en-GB" sz="700" i="1" smtClean="0">
              <a:latin typeface="Arial" charset="0"/>
            </a:endParaRPr>
          </a:p>
          <a:p>
            <a:pPr eaLnBrk="1" hangingPunct="1">
              <a:lnSpc>
                <a:spcPct val="80000"/>
              </a:lnSpc>
            </a:pPr>
            <a:r>
              <a:rPr lang="en-GB" sz="700" i="1" smtClean="0">
                <a:latin typeface="Arial" charset="0"/>
              </a:rPr>
              <a:t>Large revenues, small GW:</a:t>
            </a:r>
            <a:r>
              <a:rPr lang="en-GB" sz="700" smtClean="0">
                <a:latin typeface="Arial" charset="0"/>
              </a:rPr>
              <a:t> Although high revenue market (EUR 8 bn in 2006), limited scalability in mature technologies (PV silicon) – technology for large-scale contribution exists (CSP). However, technology still in its early days.</a:t>
            </a:r>
          </a:p>
          <a:p>
            <a:pPr eaLnBrk="1" hangingPunct="1">
              <a:lnSpc>
                <a:spcPct val="80000"/>
              </a:lnSpc>
            </a:pPr>
            <a:r>
              <a:rPr lang="en-GB" sz="700" smtClean="0">
                <a:latin typeface="Arial" charset="0"/>
              </a:rPr>
              <a:t>Biogas/-methane:</a:t>
            </a:r>
            <a:endParaRPr lang="en-GB" sz="700" i="1" smtClean="0">
              <a:latin typeface="Arial" charset="0"/>
            </a:endParaRPr>
          </a:p>
          <a:p>
            <a:pPr eaLnBrk="1" hangingPunct="1">
              <a:lnSpc>
                <a:spcPct val="80000"/>
              </a:lnSpc>
            </a:pPr>
            <a:r>
              <a:rPr lang="en-GB" sz="700" i="1" smtClean="0">
                <a:latin typeface="Arial" charset="0"/>
              </a:rPr>
              <a:t>Biogas:</a:t>
            </a:r>
            <a:r>
              <a:rPr lang="en-GB" sz="700" smtClean="0">
                <a:latin typeface="Arial" charset="0"/>
              </a:rPr>
              <a:t> focus on decentral heat use – allows more efficient energy utilization by combining power and heat generation</a:t>
            </a:r>
            <a:endParaRPr lang="en-GB" sz="700" i="1" smtClean="0">
              <a:latin typeface="Arial" charset="0"/>
            </a:endParaRPr>
          </a:p>
          <a:p>
            <a:pPr eaLnBrk="1" hangingPunct="1">
              <a:lnSpc>
                <a:spcPct val="80000"/>
              </a:lnSpc>
            </a:pPr>
            <a:r>
              <a:rPr lang="en-GB" sz="700" i="1" smtClean="0">
                <a:latin typeface="Arial" charset="0"/>
              </a:rPr>
              <a:t>Biomethane:</a:t>
            </a:r>
            <a:r>
              <a:rPr lang="en-GB" sz="700" smtClean="0">
                <a:latin typeface="Arial" charset="0"/>
              </a:rPr>
              <a:t> great potential – especially in large-scale industrial Operating sites, since full energy potential can be used through use of existing natural gas grids</a:t>
            </a:r>
          </a:p>
          <a:p>
            <a:pPr eaLnBrk="1" hangingPunct="1">
              <a:lnSpc>
                <a:spcPct val="80000"/>
              </a:lnSpc>
            </a:pPr>
            <a:r>
              <a:rPr lang="en-GB" sz="700" smtClean="0">
                <a:latin typeface="Arial" charset="0"/>
              </a:rPr>
              <a:t>Ocean Energy:</a:t>
            </a:r>
            <a:endParaRPr lang="en-GB" sz="700" i="1" smtClean="0">
              <a:latin typeface="Arial" charset="0"/>
            </a:endParaRPr>
          </a:p>
          <a:p>
            <a:pPr eaLnBrk="1" hangingPunct="1">
              <a:lnSpc>
                <a:spcPct val="80000"/>
              </a:lnSpc>
            </a:pPr>
            <a:r>
              <a:rPr lang="en-GB" sz="700" i="1" smtClean="0">
                <a:latin typeface="Arial" charset="0"/>
              </a:rPr>
              <a:t>Very early days:</a:t>
            </a:r>
            <a:r>
              <a:rPr lang="en-GB" sz="700" smtClean="0">
                <a:latin typeface="Arial" charset="0"/>
              </a:rPr>
              <a:t> with the exception of tidal barrages, no commercial devices have been established as of now; all Wave and Tidal stream technologies are in demonstration phase – no dominant or clear winner technology has emerged yet</a:t>
            </a:r>
            <a:endParaRPr lang="en-GB" sz="700" i="1" smtClean="0">
              <a:latin typeface="Arial" charset="0"/>
            </a:endParaRPr>
          </a:p>
          <a:p>
            <a:pPr eaLnBrk="1" hangingPunct="1">
              <a:lnSpc>
                <a:spcPct val="80000"/>
              </a:lnSpc>
            </a:pPr>
            <a:r>
              <a:rPr lang="en-GB" sz="700" i="1" smtClean="0">
                <a:latin typeface="Arial" charset="0"/>
              </a:rPr>
              <a:t>Massive theoretical potential:</a:t>
            </a:r>
            <a:r>
              <a:rPr lang="en-GB" sz="700" smtClean="0">
                <a:latin typeface="Arial" charset="0"/>
              </a:rPr>
              <a:t> despite the vast energy potential of the ocean, the number of suitable sites is limited</a:t>
            </a:r>
            <a:r>
              <a:rPr lang="de-DE" sz="700" smtClean="0">
                <a:latin typeface="Arial" charset="0"/>
              </a:rPr>
              <a:t> </a:t>
            </a:r>
            <a:endParaRPr lang="en-US" sz="700" smtClean="0">
              <a:latin typeface="Arial" charset="0"/>
            </a:endParaRPr>
          </a:p>
        </p:txBody>
      </p:sp>
      <p:sp>
        <p:nvSpPr>
          <p:cNvPr id="274436" name="Slide Number Placeholder 3"/>
          <p:cNvSpPr txBox="1">
            <a:spLocks noGrp="1"/>
          </p:cNvSpPr>
          <p:nvPr/>
        </p:nvSpPr>
        <p:spPr bwMode="auto">
          <a:xfrm>
            <a:off x="3851275" y="9428163"/>
            <a:ext cx="2944813" cy="496887"/>
          </a:xfrm>
          <a:prstGeom prst="rect">
            <a:avLst/>
          </a:prstGeom>
          <a:noFill/>
          <a:ln w="9525">
            <a:noFill/>
            <a:miter lim="800000"/>
            <a:headEnd/>
            <a:tailEnd/>
          </a:ln>
        </p:spPr>
        <p:txBody>
          <a:bodyPr lIns="92308" tIns="46152" rIns="92308" bIns="46152" anchor="b"/>
          <a:lstStyle/>
          <a:p>
            <a:pPr algn="r" defTabSz="920750"/>
            <a:fld id="{CF08425B-1A61-4E81-A9C5-4D3CCA288736}" type="slidenum">
              <a:rPr lang="en-US" sz="1300"/>
              <a:pPr algn="r" defTabSz="920750"/>
              <a:t>44</a:t>
            </a:fld>
            <a:endParaRPr lang="en-US"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p:spPr>
        <p:txBody>
          <a:bodyPr/>
          <a:lstStyle/>
          <a:p>
            <a:fld id="{3DEF0D1B-5032-4219-9B99-7F2C5D652CC6}" type="slidenum">
              <a:rPr lang="de-DE" smtClean="0">
                <a:latin typeface="Arial" charset="0"/>
              </a:rPr>
              <a:pPr/>
              <a:t>6</a:t>
            </a:fld>
            <a:endParaRPr lang="de-DE" smtClean="0">
              <a:latin typeface="Arial" charset="0"/>
            </a:endParaRPr>
          </a:p>
        </p:txBody>
      </p:sp>
      <p:sp>
        <p:nvSpPr>
          <p:cNvPr id="24578"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1404" tIns="45700" rIns="91404" bIns="45700" anchor="b"/>
          <a:lstStyle/>
          <a:p>
            <a:pPr algn="r" defTabSz="925513"/>
            <a:fld id="{4D2788B1-917B-4FCA-832E-13003A94F719}" type="slidenum">
              <a:rPr lang="de-DE" sz="1200">
                <a:latin typeface="Arial" charset="0"/>
                <a:cs typeface="Arial" charset="0"/>
              </a:rPr>
              <a:pPr algn="r" defTabSz="925513"/>
              <a:t>6</a:t>
            </a:fld>
            <a:endParaRPr lang="de-DE" sz="1200">
              <a:latin typeface="Arial" charset="0"/>
              <a:cs typeface="Arial" charset="0"/>
            </a:endParaRPr>
          </a:p>
        </p:txBody>
      </p:sp>
      <p:sp>
        <p:nvSpPr>
          <p:cNvPr id="24579" name="Slide Image Placeholder 1"/>
          <p:cNvSpPr>
            <a:spLocks noGrp="1" noRot="1" noChangeAspect="1" noTextEdit="1"/>
          </p:cNvSpPr>
          <p:nvPr>
            <p:ph type="sldImg"/>
          </p:nvPr>
        </p:nvSpPr>
        <p:spPr>
          <a:xfrm>
            <a:off x="896938" y="769938"/>
            <a:ext cx="5005387" cy="3752850"/>
          </a:xfrm>
          <a:ln/>
        </p:spPr>
      </p:sp>
      <p:sp>
        <p:nvSpPr>
          <p:cNvPr id="24580" name="Notes Placeholder 2"/>
          <p:cNvSpPr>
            <a:spLocks noGrp="1"/>
          </p:cNvSpPr>
          <p:nvPr>
            <p:ph type="body" idx="1"/>
          </p:nvPr>
        </p:nvSpPr>
        <p:spPr>
          <a:xfrm>
            <a:off x="908050" y="4745038"/>
            <a:ext cx="4981575" cy="4411662"/>
          </a:xfrm>
          <a:noFill/>
          <a:ln/>
        </p:spPr>
        <p:txBody>
          <a:bodyPr lIns="91869" tIns="45933" rIns="91869" bIns="45933"/>
          <a:lstStyle/>
          <a:p>
            <a:pPr marL="190500" indent="-190500" eaLnBrk="1" hangingPunct="1"/>
            <a:r>
              <a:rPr lang="en-GB" b="1" smtClean="0">
                <a:latin typeface="Arial" charset="0"/>
              </a:rPr>
              <a:t>1.Climate Concern: From rising awareness to global consensus</a:t>
            </a:r>
          </a:p>
          <a:p>
            <a:pPr marL="190500" indent="-190500" eaLnBrk="1" hangingPunct="1"/>
            <a:endParaRPr lang="en-GB" b="1" smtClean="0">
              <a:latin typeface="Arial" charset="0"/>
            </a:endParaRPr>
          </a:p>
          <a:p>
            <a:pPr marL="190500" indent="-190500" eaLnBrk="1" hangingPunct="1">
              <a:buFontTx/>
              <a:buChar char="-"/>
            </a:pPr>
            <a:r>
              <a:rPr lang="en-GB" smtClean="0">
                <a:latin typeface="Arial" charset="0"/>
              </a:rPr>
              <a:t> </a:t>
            </a:r>
            <a:r>
              <a:rPr lang="en-GB" b="1" smtClean="0">
                <a:latin typeface="Arial" charset="0"/>
              </a:rPr>
              <a:t>US</a:t>
            </a:r>
            <a:r>
              <a:rPr lang="en-GB" smtClean="0">
                <a:latin typeface="Arial" charset="0"/>
              </a:rPr>
              <a:t>: Bush admnistration repositioning and active in post kyoto negotiations (</a:t>
            </a:r>
            <a:r>
              <a:rPr lang="de-DE" smtClean="0">
                <a:latin typeface="Arial" charset="0"/>
              </a:rPr>
              <a:t>“Our objective is to come together on a common approach that will contribute to the negotiations under the U.N. Framework Convention of global climate once the Kyoto Protocol expires in 2012. This approach must be environmentally effective and economically sustainable” President Bush)´. </a:t>
            </a:r>
            <a:endParaRPr lang="en-GB" smtClean="0">
              <a:latin typeface="Arial" charset="0"/>
            </a:endParaRPr>
          </a:p>
          <a:p>
            <a:pPr marL="190500" indent="-190500" eaLnBrk="1" hangingPunct="1">
              <a:buFontTx/>
              <a:buChar char="-"/>
            </a:pPr>
            <a:endParaRPr lang="en-GB" b="1" smtClean="0">
              <a:latin typeface="Arial" charset="0"/>
            </a:endParaRPr>
          </a:p>
          <a:p>
            <a:pPr marL="190500" indent="-190500" eaLnBrk="1" hangingPunct="1">
              <a:buFontTx/>
              <a:buChar char="-"/>
            </a:pPr>
            <a:r>
              <a:rPr lang="en-GB" b="1" smtClean="0">
                <a:latin typeface="Arial" charset="0"/>
              </a:rPr>
              <a:t>Australia</a:t>
            </a:r>
            <a:r>
              <a:rPr lang="en-GB" smtClean="0">
                <a:latin typeface="Arial" charset="0"/>
              </a:rPr>
              <a:t>: 24</a:t>
            </a:r>
            <a:r>
              <a:rPr lang="en-GB" baseline="30000" smtClean="0">
                <a:latin typeface="Arial" charset="0"/>
              </a:rPr>
              <a:t>th</a:t>
            </a:r>
            <a:r>
              <a:rPr lang="en-GB" smtClean="0">
                <a:latin typeface="Arial" charset="0"/>
              </a:rPr>
              <a:t> Nov 2007, new prime minister Kevin Rudd was elected </a:t>
            </a:r>
            <a:r>
              <a:rPr lang="en-US" smtClean="0">
                <a:latin typeface="Arial" charset="0"/>
              </a:rPr>
              <a:t>and immediately ratified the Kyoto Protocol, ending his country's decade of opposition to the global climate agreement. "This is the first official act of the new Australian government, demonstrating my government's commitment to tackling climate change" Rudd said in a statement. The Australian Government has committed to a long-term emissions reduction target of 60 per cent below 2000 levels by 2050</a:t>
            </a:r>
            <a:endParaRPr lang="de-DE" smtClean="0">
              <a:latin typeface="Arial" charset="0"/>
            </a:endParaRPr>
          </a:p>
          <a:p>
            <a:pPr marL="190500" indent="-190500" eaLnBrk="1" hangingPunct="1">
              <a:buFontTx/>
              <a:buChar char="-"/>
            </a:pPr>
            <a:endParaRPr lang="en-GB" smtClean="0">
              <a:latin typeface="Arial" charset="0"/>
            </a:endParaRPr>
          </a:p>
          <a:p>
            <a:pPr marL="190500" indent="-190500" eaLnBrk="1" hangingPunct="1">
              <a:buFontTx/>
              <a:buChar char="-"/>
            </a:pPr>
            <a:r>
              <a:rPr lang="en-GB" b="1" smtClean="0">
                <a:latin typeface="Arial" charset="0"/>
              </a:rPr>
              <a:t>Exxon: </a:t>
            </a:r>
            <a:r>
              <a:rPr lang="en-GB" smtClean="0">
                <a:latin typeface="Arial" charset="0"/>
              </a:rPr>
              <a:t>a cautious but real repositioning: “</a:t>
            </a:r>
            <a:r>
              <a:rPr lang="en-US" smtClean="0">
                <a:latin typeface="Arial" charset="0"/>
              </a:rPr>
              <a:t>the risks to society and ecosystems from climate change could prove to be significant — so despite the areas of uncertainty that do exist, it is prudent to develop and implement strategies that address the risks. “</a:t>
            </a:r>
            <a:endParaRPr lang="en-GB" smtClean="0">
              <a:latin typeface="Arial" charset="0"/>
            </a:endParaRPr>
          </a:p>
          <a:p>
            <a:pPr marL="190500" indent="-190500" eaLnBrk="1" hangingPunct="1"/>
            <a:endParaRPr lang="en-GB" smtClean="0">
              <a:latin typeface="Arial" charset="0"/>
            </a:endParaRPr>
          </a:p>
          <a:p>
            <a:pPr marL="190500" indent="-190500" eaLnBrk="1" hangingPunct="1"/>
            <a:r>
              <a:rPr lang="en-GB" b="1" smtClean="0">
                <a:latin typeface="Arial" charset="0"/>
              </a:rPr>
              <a:t>2.Energy Security</a:t>
            </a:r>
          </a:p>
          <a:p>
            <a:pPr marL="190500" indent="-190500" eaLnBrk="1" hangingPunct="1"/>
            <a:endParaRPr lang="en-GB" b="1" smtClean="0">
              <a:latin typeface="Arial" charset="0"/>
            </a:endParaRPr>
          </a:p>
          <a:p>
            <a:pPr marL="190500" indent="-190500" eaLnBrk="1" hangingPunct="1">
              <a:buFontTx/>
              <a:buChar char="-"/>
            </a:pPr>
            <a:r>
              <a:rPr lang="en-GB" b="1" smtClean="0">
                <a:latin typeface="Arial" charset="0"/>
              </a:rPr>
              <a:t>US : </a:t>
            </a:r>
            <a:r>
              <a:rPr lang="en-GB" smtClean="0">
                <a:latin typeface="Arial" charset="0"/>
              </a:rPr>
              <a:t>Bush administration made </a:t>
            </a:r>
            <a:r>
              <a:rPr lang="de-DE" smtClean="0">
                <a:latin typeface="Arial" charset="0"/>
              </a:rPr>
              <a:t>mandatory 36 billion gal. (136 billion L) of biofuel by 2022. </a:t>
            </a:r>
            <a:r>
              <a:rPr lang="en-US" smtClean="0">
                <a:latin typeface="Arial" charset="0"/>
              </a:rPr>
              <a:t>The next American president supports legislation aiming at reducing CO2 emissions by 60-80 % to current levels in 2050 and</a:t>
            </a:r>
            <a:r>
              <a:rPr lang="de-DE" smtClean="0">
                <a:latin typeface="Arial" charset="0"/>
              </a:rPr>
              <a:t> </a:t>
            </a:r>
            <a:r>
              <a:rPr lang="en-US" smtClean="0">
                <a:latin typeface="Arial" charset="0"/>
              </a:rPr>
              <a:t>Barack Obama wants to spend 150 billion dollars on renewable energy over ten years and double R&amp;D expenses.</a:t>
            </a:r>
            <a:endParaRPr lang="de-DE" smtClean="0">
              <a:latin typeface="Arial" charset="0"/>
            </a:endParaRPr>
          </a:p>
          <a:p>
            <a:pPr marL="190500" indent="-190500" eaLnBrk="1" hangingPunct="1"/>
            <a:endParaRPr lang="en-GB" b="1" smtClean="0">
              <a:latin typeface="Arial" charset="0"/>
            </a:endParaRPr>
          </a:p>
          <a:p>
            <a:pPr marL="190500" indent="-190500" eaLnBrk="1" hangingPunct="1">
              <a:buFontTx/>
              <a:buChar char="-"/>
            </a:pPr>
            <a:r>
              <a:rPr lang="en-GB" b="1" smtClean="0">
                <a:latin typeface="Arial" charset="0"/>
              </a:rPr>
              <a:t>Chinafrica: </a:t>
            </a:r>
            <a:r>
              <a:rPr lang="en-US" smtClean="0">
                <a:latin typeface="Arial" charset="0"/>
              </a:rPr>
              <a:t>China now ranks as the continent's second-highest trading partner, behind the United States, and ahead of France and Britain. In the last five years, trade be between China and Africa has risen from $10 to $73 billions. </a:t>
            </a:r>
            <a:r>
              <a:rPr lang="de-DE" smtClean="0">
                <a:latin typeface="Arial" charset="0"/>
              </a:rPr>
              <a:t>60 percent of Sudan oil output is exported to China.</a:t>
            </a:r>
          </a:p>
          <a:p>
            <a:pPr marL="190500" indent="-190500" eaLnBrk="1" hangingPunct="1"/>
            <a:endParaRPr lang="en-GB" b="1" smtClean="0">
              <a:latin typeface="Arial" charset="0"/>
            </a:endParaRPr>
          </a:p>
          <a:p>
            <a:pPr marL="190500" indent="-190500" eaLnBrk="1" hangingPunct="1"/>
            <a:endParaRPr lang="en-GB" b="1" smtClean="0">
              <a:latin typeface="Arial" charset="0"/>
            </a:endParaRPr>
          </a:p>
          <a:p>
            <a:pPr marL="190500" indent="-190500" eaLnBrk="1" hangingPunct="1"/>
            <a:r>
              <a:rPr lang="en-GB" b="1" smtClean="0">
                <a:latin typeface="Arial" charset="0"/>
              </a:rPr>
              <a:t>3.Affordability of Energy:</a:t>
            </a:r>
          </a:p>
          <a:p>
            <a:pPr marL="190500" indent="-190500" eaLnBrk="1" hangingPunct="1"/>
            <a:endParaRPr lang="en-GB" b="1" smtClean="0">
              <a:latin typeface="Arial" charset="0"/>
            </a:endParaRPr>
          </a:p>
          <a:p>
            <a:pPr marL="190500" indent="-190500" eaLnBrk="1" hangingPunct="1">
              <a:buFontTx/>
              <a:buChar char="-"/>
            </a:pPr>
            <a:r>
              <a:rPr lang="en-US" smtClean="0">
                <a:latin typeface="Arial" charset="0"/>
              </a:rPr>
              <a:t> Within the last two years, gas prices have gone up by 37,5 % in Germany. This  means for an average family with a consumption of 20.000 KWh a price increase of 217 Euros a year.” </a:t>
            </a:r>
            <a:endParaRPr lang="en-GB" b="1" smtClean="0">
              <a:latin typeface="Arial" charset="0"/>
            </a:endParaRPr>
          </a:p>
          <a:p>
            <a:pPr marL="190500" indent="-190500" eaLnBrk="1" hangingPunct="1"/>
            <a:r>
              <a:rPr lang="de-DE" smtClean="0">
                <a:latin typeface="Arial" charset="0"/>
              </a:rPr>
              <a:t>- Oil price was around 70$ a barrel just a year ago; today‘s oil price is … (check on the day)</a:t>
            </a:r>
          </a:p>
          <a:p>
            <a:pPr marL="190500" indent="-190500" eaLnBrk="1" hangingPunct="1"/>
            <a:endParaRPr lang="en-GB" smtClean="0">
              <a:latin typeface="Arial" charset="0"/>
            </a:endParaRPr>
          </a:p>
          <a:p>
            <a:pPr marL="190500" indent="-190500" eaLnBrk="1" hangingPunct="1"/>
            <a:endParaRPr lang="en-GB" smtClean="0">
              <a:latin typeface="Arial" charset="0"/>
            </a:endParaRPr>
          </a:p>
        </p:txBody>
      </p:sp>
      <p:sp>
        <p:nvSpPr>
          <p:cNvPr id="24581" name="Slide Number Placeholder 3"/>
          <p:cNvSpPr txBox="1">
            <a:spLocks noGrp="1"/>
          </p:cNvSpPr>
          <p:nvPr/>
        </p:nvSpPr>
        <p:spPr bwMode="auto">
          <a:xfrm>
            <a:off x="3851275" y="9377363"/>
            <a:ext cx="2946400" cy="549275"/>
          </a:xfrm>
          <a:prstGeom prst="rect">
            <a:avLst/>
          </a:prstGeom>
          <a:noFill/>
          <a:ln w="9525">
            <a:noFill/>
            <a:miter lim="800000"/>
            <a:headEnd/>
            <a:tailEnd/>
          </a:ln>
        </p:spPr>
        <p:txBody>
          <a:bodyPr lIns="91869" tIns="45933" rIns="91869" bIns="45933" anchor="b"/>
          <a:lstStyle/>
          <a:p>
            <a:pPr algn="r" defTabSz="925513"/>
            <a:fld id="{1E55D29F-F08A-4647-8B14-7FFB3852668B}" type="slidenum">
              <a:rPr lang="en-US" sz="1200">
                <a:latin typeface="Times New Roman" pitchFamily="18" charset="0"/>
                <a:cs typeface="Arial" charset="0"/>
              </a:rPr>
              <a:pPr algn="r" defTabSz="925513"/>
              <a:t>6</a:t>
            </a:fld>
            <a:endParaRPr lang="en-US" sz="1200">
              <a:latin typeface="Times New Roman" pitchFamily="18"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p:spPr>
        <p:txBody>
          <a:bodyPr/>
          <a:lstStyle/>
          <a:p>
            <a:fld id="{D30C3D05-8DBC-473C-A5FE-6AE2049A8C06}" type="slidenum">
              <a:rPr lang="de-DE" smtClean="0">
                <a:latin typeface="Arial" charset="0"/>
              </a:rPr>
              <a:pPr/>
              <a:t>7</a:t>
            </a:fld>
            <a:endParaRPr lang="de-DE" smtClean="0">
              <a:latin typeface="Arial" charset="0"/>
            </a:endParaRPr>
          </a:p>
        </p:txBody>
      </p:sp>
      <p:sp>
        <p:nvSpPr>
          <p:cNvPr id="27650"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1412" tIns="45704" rIns="91412" bIns="45704" anchor="b"/>
          <a:lstStyle/>
          <a:p>
            <a:pPr algn="r" defTabSz="925513"/>
            <a:fld id="{6C1F52E5-EDDF-492D-B37B-B5E64548D61E}" type="slidenum">
              <a:rPr lang="de-DE" sz="1200">
                <a:latin typeface="Arial" charset="0"/>
                <a:cs typeface="Arial" charset="0"/>
              </a:rPr>
              <a:pPr algn="r" defTabSz="925513"/>
              <a:t>7</a:t>
            </a:fld>
            <a:endParaRPr lang="de-DE" sz="1200">
              <a:latin typeface="Arial" charset="0"/>
              <a:cs typeface="Arial" charset="0"/>
            </a:endParaRPr>
          </a:p>
        </p:txBody>
      </p:sp>
      <p:sp>
        <p:nvSpPr>
          <p:cNvPr id="27651" name="Slide Image Placeholder 1"/>
          <p:cNvSpPr>
            <a:spLocks noGrp="1" noRot="1" noChangeAspect="1" noTextEdit="1"/>
          </p:cNvSpPr>
          <p:nvPr>
            <p:ph type="sldImg"/>
          </p:nvPr>
        </p:nvSpPr>
        <p:spPr>
          <a:xfrm>
            <a:off x="898525" y="771525"/>
            <a:ext cx="5002213" cy="3751263"/>
          </a:xfrm>
          <a:ln/>
        </p:spPr>
      </p:sp>
      <p:sp>
        <p:nvSpPr>
          <p:cNvPr id="27652" name="Notes Placeholder 2"/>
          <p:cNvSpPr>
            <a:spLocks noGrp="1"/>
          </p:cNvSpPr>
          <p:nvPr>
            <p:ph type="body" idx="1"/>
          </p:nvPr>
        </p:nvSpPr>
        <p:spPr>
          <a:xfrm>
            <a:off x="908050" y="4745038"/>
            <a:ext cx="4981575" cy="4410075"/>
          </a:xfrm>
          <a:noFill/>
          <a:ln/>
        </p:spPr>
        <p:txBody>
          <a:bodyPr lIns="93134" tIns="46565" rIns="93134" bIns="46565"/>
          <a:lstStyle/>
          <a:p>
            <a:pPr marL="201613" indent="-201613" eaLnBrk="1" hangingPunct="1">
              <a:lnSpc>
                <a:spcPct val="90000"/>
              </a:lnSpc>
              <a:buClr>
                <a:srgbClr val="F21C0A"/>
              </a:buClr>
              <a:buFont typeface="Wingdings" pitchFamily="2" charset="2"/>
              <a:buChar char=""/>
            </a:pPr>
            <a:r>
              <a:rPr lang="en-US" sz="800" smtClean="0">
                <a:latin typeface="Arial" charset="0"/>
              </a:rPr>
              <a:t>Capacity growth worldwide expected from ~200 GW (2008)</a:t>
            </a:r>
            <a:br>
              <a:rPr lang="en-US" sz="800" smtClean="0">
                <a:latin typeface="Arial" charset="0"/>
              </a:rPr>
            </a:br>
            <a:r>
              <a:rPr lang="en-US" sz="800" smtClean="0">
                <a:latin typeface="Arial" charset="0"/>
              </a:rPr>
              <a:t>to ~1000 GW (2020)</a:t>
            </a:r>
          </a:p>
          <a:p>
            <a:pPr marL="201613" indent="-201613" eaLnBrk="1" hangingPunct="1">
              <a:lnSpc>
                <a:spcPct val="90000"/>
              </a:lnSpc>
              <a:buClr>
                <a:srgbClr val="F21C0A"/>
              </a:buClr>
              <a:buFont typeface="Wingdings" pitchFamily="2" charset="2"/>
              <a:buChar char=""/>
            </a:pPr>
            <a:r>
              <a:rPr lang="en-US" sz="800" smtClean="0">
                <a:latin typeface="Arial" charset="0"/>
              </a:rPr>
              <a:t>Enhancements and R&amp;D needed to push more mature techno-logies to higher level - offshore wind as a key example</a:t>
            </a:r>
          </a:p>
          <a:p>
            <a:pPr marL="201613" indent="-201613" eaLnBrk="1" hangingPunct="1">
              <a:lnSpc>
                <a:spcPct val="90000"/>
              </a:lnSpc>
              <a:buClr>
                <a:srgbClr val="F21C0A"/>
              </a:buClr>
              <a:buFont typeface="Wingdings" pitchFamily="2" charset="2"/>
              <a:buChar char=""/>
            </a:pPr>
            <a:r>
              <a:rPr lang="en-US" sz="800" smtClean="0">
                <a:latin typeface="Arial" charset="0"/>
              </a:rPr>
              <a:t>New technologies with high untapped potential require intensive R&amp;D and early test applications </a:t>
            </a:r>
          </a:p>
          <a:p>
            <a:pPr marL="201613" indent="-201613" eaLnBrk="1" hangingPunct="1">
              <a:lnSpc>
                <a:spcPct val="80000"/>
              </a:lnSpc>
            </a:pPr>
            <a:endParaRPr lang="en-US" sz="700" smtClean="0">
              <a:latin typeface="Arial" charset="0"/>
            </a:endParaRPr>
          </a:p>
        </p:txBody>
      </p:sp>
      <p:sp>
        <p:nvSpPr>
          <p:cNvPr id="27653" name="Slide Number Placeholder 3"/>
          <p:cNvSpPr txBox="1">
            <a:spLocks noGrp="1"/>
          </p:cNvSpPr>
          <p:nvPr/>
        </p:nvSpPr>
        <p:spPr bwMode="auto">
          <a:xfrm>
            <a:off x="3851275" y="9375775"/>
            <a:ext cx="2946400" cy="550863"/>
          </a:xfrm>
          <a:prstGeom prst="rect">
            <a:avLst/>
          </a:prstGeom>
          <a:noFill/>
          <a:ln w="9525">
            <a:noFill/>
            <a:miter lim="800000"/>
            <a:headEnd/>
            <a:tailEnd/>
          </a:ln>
        </p:spPr>
        <p:txBody>
          <a:bodyPr lIns="93134" tIns="46565" rIns="93134" bIns="46565" anchor="b"/>
          <a:lstStyle/>
          <a:p>
            <a:pPr algn="r" defTabSz="925513"/>
            <a:fld id="{7BDFD08E-8E24-46FB-8598-CDBB2D2A2C21}" type="slidenum">
              <a:rPr lang="en-US" sz="1200">
                <a:latin typeface="Times New Roman" pitchFamily="18" charset="0"/>
                <a:cs typeface="Arial" charset="0"/>
              </a:rPr>
              <a:pPr algn="r" defTabSz="925513"/>
              <a:t>7</a:t>
            </a:fld>
            <a:endParaRPr lang="en-US" sz="1200">
              <a:latin typeface="Times New Roman" pitchFamily="18"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p:spPr>
        <p:txBody>
          <a:bodyPr/>
          <a:lstStyle/>
          <a:p>
            <a:fld id="{97763756-74E4-462C-BD49-F5DD65D43558}" type="slidenum">
              <a:rPr lang="de-DE" smtClean="0">
                <a:latin typeface="Arial" charset="0"/>
              </a:rPr>
              <a:pPr/>
              <a:t>8</a:t>
            </a:fld>
            <a:endParaRPr lang="de-DE" smtClean="0">
              <a:latin typeface="Arial" charset="0"/>
            </a:endParaRPr>
          </a:p>
        </p:txBody>
      </p:sp>
      <p:sp>
        <p:nvSpPr>
          <p:cNvPr id="29698" name="Slide Image Placeholder 1"/>
          <p:cNvSpPr>
            <a:spLocks noGrp="1" noRot="1" noChangeAspect="1" noTextEdit="1"/>
          </p:cNvSpPr>
          <p:nvPr>
            <p:ph type="sldImg"/>
          </p:nvPr>
        </p:nvSpPr>
        <p:spPr>
          <a:xfrm>
            <a:off x="919163" y="744538"/>
            <a:ext cx="4962525" cy="3722687"/>
          </a:xfrm>
          <a:ln/>
        </p:spPr>
      </p:sp>
      <p:sp>
        <p:nvSpPr>
          <p:cNvPr id="29699" name="Notes Placeholder 2"/>
          <p:cNvSpPr>
            <a:spLocks noGrp="1"/>
          </p:cNvSpPr>
          <p:nvPr>
            <p:ph type="body" idx="1"/>
          </p:nvPr>
        </p:nvSpPr>
        <p:spPr>
          <a:noFill/>
          <a:ln/>
        </p:spPr>
        <p:txBody>
          <a:bodyPr lIns="91412" tIns="45704" rIns="91412" bIns="45704"/>
          <a:lstStyle/>
          <a:p>
            <a:pPr eaLnBrk="1" hangingPunct="1"/>
            <a:endParaRPr lang="en-GB" smtClean="0">
              <a:latin typeface="Arial" charset="0"/>
            </a:endParaRPr>
          </a:p>
        </p:txBody>
      </p:sp>
      <p:sp>
        <p:nvSpPr>
          <p:cNvPr id="29700" name="Slide Number Placeholder 3"/>
          <p:cNvSpPr txBox="1">
            <a:spLocks noGrp="1"/>
          </p:cNvSpPr>
          <p:nvPr/>
        </p:nvSpPr>
        <p:spPr bwMode="auto">
          <a:xfrm>
            <a:off x="3849688" y="9428163"/>
            <a:ext cx="2946400" cy="496887"/>
          </a:xfrm>
          <a:prstGeom prst="rect">
            <a:avLst/>
          </a:prstGeom>
          <a:noFill/>
          <a:ln w="9525">
            <a:noFill/>
            <a:miter lim="800000"/>
            <a:headEnd/>
            <a:tailEnd/>
          </a:ln>
        </p:spPr>
        <p:txBody>
          <a:bodyPr lIns="91396" tIns="45696" rIns="91396" bIns="45696" anchor="b"/>
          <a:lstStyle/>
          <a:p>
            <a:pPr algn="r" defTabSz="925513"/>
            <a:fld id="{1A672443-A0DF-48F8-97DE-76A458F2AA4D}" type="slidenum">
              <a:rPr lang="de-DE" sz="1200">
                <a:latin typeface="Arial" charset="0"/>
                <a:cs typeface="Arial" charset="0"/>
              </a:rPr>
              <a:pPr algn="r" defTabSz="925513"/>
              <a:t>8</a:t>
            </a:fld>
            <a:endParaRPr lang="de-DE" sz="1200">
              <a:latin typeface="Arial" charset="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p:spPr>
        <p:txBody>
          <a:bodyPr/>
          <a:lstStyle/>
          <a:p>
            <a:fld id="{F2DF809C-CC0B-4BCB-BBC7-2882FE1065D7}" type="slidenum">
              <a:rPr lang="de-DE" smtClean="0">
                <a:latin typeface="Arial" charset="0"/>
              </a:rPr>
              <a:pPr/>
              <a:t>9</a:t>
            </a:fld>
            <a:endParaRPr lang="de-DE" smtClean="0">
              <a:latin typeface="Arial" charset="0"/>
            </a:endParaRPr>
          </a:p>
        </p:txBody>
      </p:sp>
      <p:sp>
        <p:nvSpPr>
          <p:cNvPr id="31746" name="Slide Image Placeholder 1"/>
          <p:cNvSpPr>
            <a:spLocks noGrp="1" noRot="1" noChangeAspect="1" noTextEdit="1"/>
          </p:cNvSpPr>
          <p:nvPr>
            <p:ph type="sldImg"/>
          </p:nvPr>
        </p:nvSpPr>
        <p:spPr>
          <a:xfrm>
            <a:off x="919163" y="744538"/>
            <a:ext cx="4962525" cy="3722687"/>
          </a:xfrm>
          <a:ln/>
        </p:spPr>
      </p:sp>
      <p:sp>
        <p:nvSpPr>
          <p:cNvPr id="31747" name="Notes Placeholder 2"/>
          <p:cNvSpPr>
            <a:spLocks noGrp="1"/>
          </p:cNvSpPr>
          <p:nvPr>
            <p:ph type="body" idx="1"/>
          </p:nvPr>
        </p:nvSpPr>
        <p:spPr>
          <a:noFill/>
          <a:ln/>
        </p:spPr>
        <p:txBody>
          <a:bodyPr lIns="91412" tIns="45704" rIns="91412" bIns="45704"/>
          <a:lstStyle/>
          <a:p>
            <a:pPr marL="198438" indent="-198438" eaLnBrk="1" hangingPunct="1">
              <a:buClr>
                <a:srgbClr val="F21C0A"/>
              </a:buClr>
              <a:buFont typeface="Wingdings" pitchFamily="2" charset="2"/>
              <a:buChar char=""/>
            </a:pPr>
            <a:r>
              <a:rPr lang="en-GB" smtClean="0">
                <a:latin typeface="Arial" charset="0"/>
              </a:rPr>
              <a:t>Both are serial products</a:t>
            </a:r>
          </a:p>
          <a:p>
            <a:pPr marL="198438" indent="-198438" eaLnBrk="1" hangingPunct="1">
              <a:buClr>
                <a:srgbClr val="F21C0A"/>
              </a:buClr>
              <a:buFont typeface="Wingdings" pitchFamily="2" charset="2"/>
              <a:buChar char=""/>
            </a:pPr>
            <a:r>
              <a:rPr lang="en-GB" smtClean="0">
                <a:latin typeface="Arial" charset="0"/>
              </a:rPr>
              <a:t>Similar average size (e. g. 20 x 2 MW wind or 1 x 40 MW CCGT)</a:t>
            </a:r>
          </a:p>
          <a:p>
            <a:pPr marL="198438" indent="-198438" eaLnBrk="1" hangingPunct="1">
              <a:buClr>
                <a:srgbClr val="F21C0A"/>
              </a:buClr>
              <a:buFont typeface="Wingdings" pitchFamily="2" charset="2"/>
              <a:buChar char=""/>
            </a:pPr>
            <a:r>
              <a:rPr lang="en-GB" smtClean="0">
                <a:latin typeface="Arial" charset="0"/>
              </a:rPr>
              <a:t>Similar investment volume</a:t>
            </a:r>
          </a:p>
          <a:p>
            <a:pPr marL="198438" indent="-198438" eaLnBrk="1" hangingPunct="1">
              <a:buClr>
                <a:srgbClr val="F21C0A"/>
              </a:buClr>
              <a:buFont typeface="Wingdings" pitchFamily="2" charset="2"/>
              <a:buChar char=""/>
            </a:pPr>
            <a:r>
              <a:rPr lang="en-GB" smtClean="0">
                <a:latin typeface="Arial" charset="0"/>
              </a:rPr>
              <a:t>Similar system complexity</a:t>
            </a:r>
          </a:p>
          <a:p>
            <a:pPr marL="198438" indent="-198438" eaLnBrk="1" hangingPunct="1">
              <a:buClr>
                <a:srgbClr val="F21C0A"/>
              </a:buClr>
              <a:buFont typeface="Wingdings" pitchFamily="2" charset="2"/>
              <a:buChar char=""/>
            </a:pPr>
            <a:endParaRPr lang="en-GB" smtClean="0">
              <a:latin typeface="Arial" charset="0"/>
            </a:endParaRPr>
          </a:p>
          <a:p>
            <a:pPr marL="198438" indent="-198438" eaLnBrk="1" hangingPunct="1"/>
            <a:r>
              <a:rPr lang="en-GB" b="1" smtClean="0">
                <a:latin typeface="Arial" charset="0"/>
              </a:rPr>
              <a:t>Asymmetric Contracts (R.Hall)</a:t>
            </a:r>
            <a:endParaRPr lang="de-DE" smtClean="0">
              <a:latin typeface="Arial" charset="0"/>
            </a:endParaRPr>
          </a:p>
          <a:p>
            <a:pPr marL="198438" indent="-198438" eaLnBrk="1" hangingPunct="1"/>
            <a:r>
              <a:rPr lang="en-GB" b="1" smtClean="0">
                <a:latin typeface="Arial" charset="0"/>
              </a:rPr>
              <a:t> </a:t>
            </a:r>
            <a:endParaRPr lang="de-DE" smtClean="0">
              <a:latin typeface="Arial" charset="0"/>
            </a:endParaRPr>
          </a:p>
          <a:p>
            <a:pPr marL="198438" indent="-198438" eaLnBrk="1" hangingPunct="1"/>
            <a:r>
              <a:rPr lang="en-GB" smtClean="0">
                <a:latin typeface="Arial" charset="0"/>
              </a:rPr>
              <a:t>The Standard version of the supplier’s contract conditions place typically permits the supplier to:</a:t>
            </a:r>
            <a:endParaRPr lang="de-DE" smtClean="0">
              <a:latin typeface="Arial" charset="0"/>
            </a:endParaRPr>
          </a:p>
          <a:p>
            <a:pPr marL="198438" indent="-198438" eaLnBrk="1" hangingPunct="1"/>
            <a:r>
              <a:rPr lang="en-GB" smtClean="0">
                <a:latin typeface="Arial" charset="0"/>
              </a:rPr>
              <a:t> </a:t>
            </a:r>
            <a:endParaRPr lang="de-DE" smtClean="0">
              <a:latin typeface="Arial" charset="0"/>
            </a:endParaRPr>
          </a:p>
          <a:p>
            <a:pPr marL="198438" indent="-198438" eaLnBrk="1" hangingPunct="1"/>
            <a:r>
              <a:rPr lang="en-GB" smtClean="0">
                <a:latin typeface="Arial" charset="0"/>
              </a:rPr>
              <a:t>sign reservation agreements where the employer is faced with material cancellation charges but there is no remedy for the employer if the supplier fails to deliver any WTG’s</a:t>
            </a:r>
            <a:endParaRPr lang="de-DE" smtClean="0">
              <a:latin typeface="Arial" charset="0"/>
            </a:endParaRPr>
          </a:p>
          <a:p>
            <a:pPr marL="198438" indent="-198438" eaLnBrk="1" hangingPunct="1"/>
            <a:r>
              <a:rPr lang="en-GB" smtClean="0">
                <a:latin typeface="Arial" charset="0"/>
              </a:rPr>
              <a:t>In the event of the disaster scenario where a WTG fails to work the Supplier wants the right to recompense the employer 50% of what it has paid.</a:t>
            </a:r>
            <a:endParaRPr lang="de-DE" smtClean="0">
              <a:latin typeface="Arial" charset="0"/>
            </a:endParaRPr>
          </a:p>
          <a:p>
            <a:pPr marL="198438" indent="-198438" eaLnBrk="1" hangingPunct="1">
              <a:buClr>
                <a:srgbClr val="F21C0A"/>
              </a:buClr>
            </a:pPr>
            <a:endParaRPr lang="en-GB" smtClean="0">
              <a:latin typeface="Arial" charset="0"/>
            </a:endParaRPr>
          </a:p>
          <a:p>
            <a:pPr marL="198438" indent="-198438" eaLnBrk="1" hangingPunct="1"/>
            <a:r>
              <a:rPr lang="de-DE" b="1" smtClean="0">
                <a:latin typeface="Arial" charset="0"/>
              </a:rPr>
              <a:t>Process integration</a:t>
            </a:r>
          </a:p>
          <a:p>
            <a:pPr marL="198438" indent="-198438" eaLnBrk="1" hangingPunct="1"/>
            <a:endParaRPr lang="de-DE" smtClean="0">
              <a:latin typeface="Arial" charset="0"/>
            </a:endParaRPr>
          </a:p>
          <a:p>
            <a:pPr marL="198438" indent="-198438" eaLnBrk="1" hangingPunct="1"/>
            <a:r>
              <a:rPr lang="de-DE" smtClean="0">
                <a:latin typeface="Arial" charset="0"/>
              </a:rPr>
              <a:t>One supplier has delivered wrong specifications for foundations which has made hundreds of them break</a:t>
            </a:r>
          </a:p>
          <a:p>
            <a:pPr marL="198438" indent="-198438" eaLnBrk="1" hangingPunct="1"/>
            <a:r>
              <a:rPr lang="de-DE" smtClean="0">
                <a:latin typeface="Arial" charset="0"/>
              </a:rPr>
              <a:t>E.ON had to force a supplier to test onshore the feeding in of the cable into the turbine foundation offshore </a:t>
            </a:r>
          </a:p>
          <a:p>
            <a:pPr marL="198438" indent="-198438" eaLnBrk="1" hangingPunct="1"/>
            <a:endParaRPr lang="de-DE" smtClean="0">
              <a:latin typeface="Arial" charset="0"/>
            </a:endParaRPr>
          </a:p>
          <a:p>
            <a:pPr marL="198438" indent="-198438" eaLnBrk="1" hangingPunct="1"/>
            <a:r>
              <a:rPr lang="de-DE" b="1" smtClean="0">
                <a:latin typeface="Arial" charset="0"/>
              </a:rPr>
              <a:t>Random monitoring </a:t>
            </a:r>
          </a:p>
          <a:p>
            <a:pPr marL="198438" indent="-198438" eaLnBrk="1" hangingPunct="1"/>
            <a:endParaRPr lang="de-DE" smtClean="0">
              <a:latin typeface="Arial" charset="0"/>
            </a:endParaRPr>
          </a:p>
          <a:p>
            <a:pPr marL="198438" indent="-198438" eaLnBrk="1" hangingPunct="1"/>
            <a:r>
              <a:rPr lang="de-DE" smtClean="0">
                <a:latin typeface="Arial" charset="0"/>
              </a:rPr>
              <a:t>Some data only monitored once a day</a:t>
            </a:r>
          </a:p>
          <a:p>
            <a:pPr marL="198438" indent="-198438" eaLnBrk="1" hangingPunct="1"/>
            <a:endParaRPr lang="de-DE" smtClean="0">
              <a:latin typeface="Arial" charset="0"/>
            </a:endParaRPr>
          </a:p>
        </p:txBody>
      </p:sp>
      <p:sp>
        <p:nvSpPr>
          <p:cNvPr id="31748" name="Slide Number Placeholder 3"/>
          <p:cNvSpPr txBox="1">
            <a:spLocks noGrp="1"/>
          </p:cNvSpPr>
          <p:nvPr/>
        </p:nvSpPr>
        <p:spPr bwMode="auto">
          <a:xfrm>
            <a:off x="3849688" y="9428163"/>
            <a:ext cx="2946400" cy="496887"/>
          </a:xfrm>
          <a:prstGeom prst="rect">
            <a:avLst/>
          </a:prstGeom>
          <a:noFill/>
          <a:ln w="9525">
            <a:noFill/>
            <a:miter lim="800000"/>
            <a:headEnd/>
            <a:tailEnd/>
          </a:ln>
        </p:spPr>
        <p:txBody>
          <a:bodyPr lIns="91412" tIns="45704" rIns="91412" bIns="45704" anchor="b"/>
          <a:lstStyle/>
          <a:p>
            <a:pPr algn="r" defTabSz="925513"/>
            <a:fld id="{07DA097E-62BF-4604-B383-276A40052F8B}" type="slidenum">
              <a:rPr lang="de-DE" sz="1200">
                <a:latin typeface="Arial" charset="0"/>
              </a:rPr>
              <a:pPr algn="r" defTabSz="925513"/>
              <a:t>9</a:t>
            </a:fld>
            <a:endParaRPr lang="de-DE" sz="120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p:spPr>
        <p:txBody>
          <a:bodyPr/>
          <a:lstStyle/>
          <a:p>
            <a:fld id="{628BC8C2-E999-47E1-90F9-4C520B1F3F65}" type="slidenum">
              <a:rPr lang="de-DE" smtClean="0">
                <a:latin typeface="Arial" charset="0"/>
              </a:rPr>
              <a:pPr/>
              <a:t>11</a:t>
            </a:fld>
            <a:endParaRPr lang="de-DE" smtClean="0">
              <a:latin typeface="Arial" charset="0"/>
            </a:endParaRPr>
          </a:p>
        </p:txBody>
      </p:sp>
      <p:sp>
        <p:nvSpPr>
          <p:cNvPr id="34818" name="Rectangle 2"/>
          <p:cNvSpPr>
            <a:spLocks noGrp="1" noRot="1" noChangeAspect="1" noChangeArrowheads="1" noTextEdit="1"/>
          </p:cNvSpPr>
          <p:nvPr>
            <p:ph type="sldImg"/>
          </p:nvPr>
        </p:nvSpPr>
        <p:spPr>
          <a:xfrm>
            <a:off x="919163" y="744538"/>
            <a:ext cx="4962525" cy="3722687"/>
          </a:xfrm>
          <a:ln/>
        </p:spPr>
      </p:sp>
      <p:sp>
        <p:nvSpPr>
          <p:cNvPr id="34819" name="Rectangle 3"/>
          <p:cNvSpPr>
            <a:spLocks noGrp="1" noChangeArrowheads="1"/>
          </p:cNvSpPr>
          <p:nvPr>
            <p:ph type="body" idx="1"/>
          </p:nvPr>
        </p:nvSpPr>
        <p:spPr>
          <a:noFill/>
          <a:ln/>
        </p:spPr>
        <p:txBody>
          <a:bodyPr lIns="91412" tIns="45704" rIns="91412" bIns="45704"/>
          <a:lstStyle/>
          <a:p>
            <a:pPr eaLnBrk="1" hangingPunct="1"/>
            <a:endParaRPr lang="en-GB"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1" name="Rectangle 7"/>
          <p:cNvSpPr>
            <a:spLocks noGrp="1" noChangeArrowheads="1"/>
          </p:cNvSpPr>
          <p:nvPr>
            <p:ph type="sldNum" sz="quarter" idx="5"/>
          </p:nvPr>
        </p:nvSpPr>
        <p:spPr>
          <a:noFill/>
        </p:spPr>
        <p:txBody>
          <a:bodyPr/>
          <a:lstStyle/>
          <a:p>
            <a:fld id="{A6E2BB92-A2F5-4176-BED1-7E984C4BB6A3}" type="slidenum">
              <a:rPr lang="de-DE" smtClean="0">
                <a:latin typeface="Arial" charset="0"/>
              </a:rPr>
              <a:pPr/>
              <a:t>12</a:t>
            </a:fld>
            <a:endParaRPr lang="de-DE" smtClean="0">
              <a:latin typeface="Arial" charset="0"/>
            </a:endParaRPr>
          </a:p>
        </p:txBody>
      </p:sp>
      <p:sp>
        <p:nvSpPr>
          <p:cNvPr id="215042"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1396" tIns="45696" rIns="91396" bIns="45696" anchor="b"/>
          <a:lstStyle/>
          <a:p>
            <a:pPr algn="r" defTabSz="925513"/>
            <a:fld id="{CBAA8EAE-1F0E-44C9-9992-721AD7892C1E}" type="slidenum">
              <a:rPr lang="de-DE" sz="1200">
                <a:latin typeface="Arial" charset="0"/>
                <a:cs typeface="Arial" charset="0"/>
              </a:rPr>
              <a:pPr algn="r" defTabSz="925513"/>
              <a:t>12</a:t>
            </a:fld>
            <a:endParaRPr lang="de-DE" sz="1200">
              <a:latin typeface="Arial" charset="0"/>
              <a:cs typeface="Arial" charset="0"/>
            </a:endParaRPr>
          </a:p>
        </p:txBody>
      </p:sp>
      <p:sp>
        <p:nvSpPr>
          <p:cNvPr id="215043" name="Slide Image Placeholder 1"/>
          <p:cNvSpPr>
            <a:spLocks noGrp="1" noRot="1" noChangeAspect="1" noTextEdit="1"/>
          </p:cNvSpPr>
          <p:nvPr>
            <p:ph type="sldImg"/>
          </p:nvPr>
        </p:nvSpPr>
        <p:spPr>
          <a:xfrm>
            <a:off x="900113" y="771525"/>
            <a:ext cx="5002212" cy="3751263"/>
          </a:xfrm>
          <a:ln/>
        </p:spPr>
      </p:sp>
      <p:sp>
        <p:nvSpPr>
          <p:cNvPr id="215044" name="Notes Placeholder 2"/>
          <p:cNvSpPr>
            <a:spLocks noGrp="1"/>
          </p:cNvSpPr>
          <p:nvPr>
            <p:ph type="body" idx="1"/>
          </p:nvPr>
        </p:nvSpPr>
        <p:spPr>
          <a:xfrm>
            <a:off x="908050" y="4745038"/>
            <a:ext cx="4981575" cy="4410075"/>
          </a:xfrm>
          <a:noFill/>
          <a:ln/>
        </p:spPr>
        <p:txBody>
          <a:bodyPr lIns="91862" tIns="45929" rIns="91862" bIns="45929"/>
          <a:lstStyle/>
          <a:p>
            <a:pPr eaLnBrk="1" hangingPunct="1"/>
            <a:endParaRPr lang="en-GB" smtClean="0">
              <a:latin typeface="Arial" charset="0"/>
            </a:endParaRPr>
          </a:p>
        </p:txBody>
      </p:sp>
      <p:sp>
        <p:nvSpPr>
          <p:cNvPr id="215045" name="Slide Number Placeholder 3"/>
          <p:cNvSpPr txBox="1">
            <a:spLocks noGrp="1"/>
          </p:cNvSpPr>
          <p:nvPr/>
        </p:nvSpPr>
        <p:spPr bwMode="auto">
          <a:xfrm>
            <a:off x="3851275" y="9377363"/>
            <a:ext cx="2946400" cy="549275"/>
          </a:xfrm>
          <a:prstGeom prst="rect">
            <a:avLst/>
          </a:prstGeom>
          <a:noFill/>
          <a:ln w="9525">
            <a:noFill/>
            <a:miter lim="800000"/>
            <a:headEnd/>
            <a:tailEnd/>
          </a:ln>
        </p:spPr>
        <p:txBody>
          <a:bodyPr lIns="91862" tIns="45929" rIns="91862" bIns="45929" anchor="b"/>
          <a:lstStyle/>
          <a:p>
            <a:pPr algn="r" defTabSz="925513"/>
            <a:fld id="{9A316C13-9DD8-4BF9-8D7F-531D25447ED4}" type="slidenum">
              <a:rPr lang="en-US" sz="1200">
                <a:solidFill>
                  <a:srgbClr val="000000"/>
                </a:solidFill>
                <a:cs typeface="Arial" charset="0"/>
              </a:rPr>
              <a:pPr algn="r" defTabSz="925513"/>
              <a:t>12</a:t>
            </a:fld>
            <a:endParaRPr lang="en-US" sz="1200">
              <a:solidFill>
                <a:srgbClr val="000000"/>
              </a:solidFill>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7"/>
          <p:cNvSpPr>
            <a:spLocks noGrp="1" noChangeArrowheads="1"/>
          </p:cNvSpPr>
          <p:nvPr>
            <p:ph type="sldNum" sz="quarter" idx="5"/>
          </p:nvPr>
        </p:nvSpPr>
        <p:spPr>
          <a:noFill/>
        </p:spPr>
        <p:txBody>
          <a:bodyPr/>
          <a:lstStyle/>
          <a:p>
            <a:fld id="{B6D07032-90A3-4197-A495-CE6FE612F67E}" type="slidenum">
              <a:rPr lang="de-DE" smtClean="0">
                <a:latin typeface="Arial" charset="0"/>
              </a:rPr>
              <a:pPr/>
              <a:t>13</a:t>
            </a:fld>
            <a:endParaRPr lang="de-DE" smtClean="0">
              <a:latin typeface="Arial" charset="0"/>
            </a:endParaRPr>
          </a:p>
        </p:txBody>
      </p:sp>
      <p:sp>
        <p:nvSpPr>
          <p:cNvPr id="218114"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1412" tIns="45704" rIns="91412" bIns="45704" anchor="b"/>
          <a:lstStyle/>
          <a:p>
            <a:pPr algn="r" defTabSz="925513"/>
            <a:fld id="{44E4248C-0FB9-4251-A443-197ADD636B03}" type="slidenum">
              <a:rPr lang="en-US" sz="1200">
                <a:latin typeface="Arial" charset="0"/>
              </a:rPr>
              <a:pPr algn="r" defTabSz="925513"/>
              <a:t>13</a:t>
            </a:fld>
            <a:endParaRPr lang="en-US" sz="1200">
              <a:latin typeface="Arial" charset="0"/>
            </a:endParaRPr>
          </a:p>
        </p:txBody>
      </p:sp>
      <p:sp>
        <p:nvSpPr>
          <p:cNvPr id="218115" name="Rectangle 2"/>
          <p:cNvSpPr>
            <a:spLocks noGrp="1" noRot="1" noChangeAspect="1" noChangeArrowheads="1" noTextEdit="1"/>
          </p:cNvSpPr>
          <p:nvPr>
            <p:ph type="sldImg"/>
          </p:nvPr>
        </p:nvSpPr>
        <p:spPr>
          <a:xfrm>
            <a:off x="919163" y="744538"/>
            <a:ext cx="4962525" cy="3722687"/>
          </a:xfrm>
          <a:ln/>
        </p:spPr>
      </p:sp>
      <p:sp>
        <p:nvSpPr>
          <p:cNvPr id="218116" name="Rectangle 3"/>
          <p:cNvSpPr>
            <a:spLocks noGrp="1" noChangeArrowheads="1"/>
          </p:cNvSpPr>
          <p:nvPr>
            <p:ph type="body" idx="1"/>
          </p:nvPr>
        </p:nvSpPr>
        <p:spPr>
          <a:noFill/>
          <a:ln/>
        </p:spPr>
        <p:txBody>
          <a:bodyPr lIns="91412" tIns="45704" rIns="91412" bIns="45704"/>
          <a:lstStyle/>
          <a:p>
            <a:pPr eaLnBrk="1" hangingPunct="1"/>
            <a:r>
              <a:rPr lang="en-GB" b="1" smtClean="0">
                <a:latin typeface="Arial" charset="0"/>
              </a:rPr>
              <a:t>Slide 2: Overview</a:t>
            </a:r>
            <a:endParaRPr lang="en-GB" smtClean="0">
              <a:latin typeface="Arial" charset="0"/>
            </a:endParaRPr>
          </a:p>
          <a:p>
            <a:pPr eaLnBrk="1" hangingPunct="1"/>
            <a:r>
              <a:rPr lang="en-GB" smtClean="0">
                <a:latin typeface="Arial" charset="0"/>
              </a:rPr>
              <a:t>The first part of the presentation will cover the framework for Renewables</a:t>
            </a:r>
            <a:endParaRPr lang="en-US"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bwMode="gray">
      <p:bgPr>
        <a:solidFill>
          <a:srgbClr val="F21C0A"/>
        </a:solidFill>
        <a:effectLst/>
      </p:bgPr>
    </p:bg>
    <p:spTree>
      <p:nvGrpSpPr>
        <p:cNvPr id="1" name=""/>
        <p:cNvGrpSpPr/>
        <p:nvPr/>
      </p:nvGrpSpPr>
      <p:grpSpPr>
        <a:xfrm>
          <a:off x="0" y="0"/>
          <a:ext cx="0" cy="0"/>
          <a:chOff x="0" y="0"/>
          <a:chExt cx="0" cy="0"/>
        </a:xfrm>
      </p:grpSpPr>
      <p:pic>
        <p:nvPicPr>
          <p:cNvPr id="4" name="eon_logo1" descr="EON_CR_W"/>
          <p:cNvPicPr>
            <a:picLocks noChangeAspect="1" noChangeArrowheads="1"/>
          </p:cNvPicPr>
          <p:nvPr/>
        </p:nvPicPr>
        <p:blipFill>
          <a:blip r:embed="rId2"/>
          <a:srcRect/>
          <a:stretch>
            <a:fillRect/>
          </a:stretch>
        </p:blipFill>
        <p:spPr bwMode="gray">
          <a:xfrm>
            <a:off x="603250" y="889000"/>
            <a:ext cx="5054600" cy="993775"/>
          </a:xfrm>
          <a:prstGeom prst="rect">
            <a:avLst/>
          </a:prstGeom>
          <a:noFill/>
          <a:ln w="12700">
            <a:noFill/>
            <a:miter lim="800000"/>
            <a:headEnd/>
            <a:tailEnd type="none" w="med" len="lg"/>
          </a:ln>
        </p:spPr>
      </p:pic>
      <p:pic>
        <p:nvPicPr>
          <p:cNvPr id="5" name="Picture 6" descr="ECR_Illu2_RGB"/>
          <p:cNvPicPr>
            <a:picLocks noChangeAspect="1" noChangeArrowheads="1"/>
          </p:cNvPicPr>
          <p:nvPr/>
        </p:nvPicPr>
        <p:blipFill>
          <a:blip r:embed="rId3"/>
          <a:srcRect/>
          <a:stretch>
            <a:fillRect/>
          </a:stretch>
        </p:blipFill>
        <p:spPr bwMode="auto">
          <a:xfrm>
            <a:off x="6505575" y="1290638"/>
            <a:ext cx="2630488" cy="3040062"/>
          </a:xfrm>
          <a:prstGeom prst="rect">
            <a:avLst/>
          </a:prstGeom>
          <a:noFill/>
          <a:ln w="9525">
            <a:noFill/>
            <a:miter lim="800000"/>
            <a:headEnd/>
            <a:tailEnd/>
          </a:ln>
        </p:spPr>
      </p:pic>
      <p:sp>
        <p:nvSpPr>
          <p:cNvPr id="5122" name="Rectangle 2"/>
          <p:cNvSpPr>
            <a:spLocks noGrp="1" noChangeArrowheads="1"/>
          </p:cNvSpPr>
          <p:nvPr>
            <p:ph type="ctrTitle"/>
          </p:nvPr>
        </p:nvSpPr>
        <p:spPr>
          <a:xfrm>
            <a:off x="3046413" y="4267200"/>
            <a:ext cx="5106987" cy="989013"/>
          </a:xfrm>
        </p:spPr>
        <p:txBody>
          <a:bodyPr anchor="b"/>
          <a:lstStyle>
            <a:lvl1pPr>
              <a:defRPr>
                <a:solidFill>
                  <a:schemeClr val="bg1"/>
                </a:solidFill>
              </a:defRPr>
            </a:lvl1pPr>
          </a:lstStyle>
          <a:p>
            <a:r>
              <a:rPr lang="de-DE"/>
              <a:t>Klicken Sie, um das Titelformat zu bearbeiten</a:t>
            </a:r>
          </a:p>
        </p:txBody>
      </p:sp>
      <p:sp>
        <p:nvSpPr>
          <p:cNvPr id="5123" name="Rectangle 3"/>
          <p:cNvSpPr>
            <a:spLocks noGrp="1" noChangeArrowheads="1"/>
          </p:cNvSpPr>
          <p:nvPr>
            <p:ph type="subTitle" sz="quarter" idx="1"/>
          </p:nvPr>
        </p:nvSpPr>
        <p:spPr>
          <a:xfrm>
            <a:off x="3046413" y="5508625"/>
            <a:ext cx="5106987" cy="741363"/>
          </a:xfrm>
        </p:spPr>
        <p:txBody>
          <a:bodyPr/>
          <a:lstStyle>
            <a:lvl1pPr>
              <a:lnSpc>
                <a:spcPts val="2000"/>
              </a:lnSpc>
              <a:defRPr sz="1600">
                <a:solidFill>
                  <a:schemeClr val="bg1"/>
                </a:solidFill>
              </a:defRPr>
            </a:lvl1pPr>
          </a:lstStyle>
          <a:p>
            <a:r>
              <a:rPr lang="de-DE"/>
              <a:t>Klicken Sie, um das Format des Untertitelmasters zu bearbeiten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pPr>
              <a:defRPr/>
            </a:pPr>
            <a:fld id="{BAFF6BC0-AB0E-48C2-A66C-911AC4763088}" type="slidenum">
              <a:rPr lang="de-DE"/>
              <a:pPr>
                <a:defRPr/>
              </a:pPr>
              <a:t>‹Nr.›</a:t>
            </a:fld>
            <a:endParaRPr lang="de-DE"/>
          </a:p>
        </p:txBody>
      </p:sp>
      <p:sp>
        <p:nvSpPr>
          <p:cNvPr id="5" name="Fußzeilenplatzhalter 4"/>
          <p:cNvSpPr>
            <a:spLocks noGrp="1"/>
          </p:cNvSpPr>
          <p:nvPr>
            <p:ph type="ftr" sz="quarter" idx="11"/>
          </p:nvPr>
        </p:nvSpPr>
        <p:spPr/>
        <p:txBody>
          <a:bodyPr/>
          <a:lstStyle>
            <a:lvl1pPr>
              <a:defRPr/>
            </a:lvl1pPr>
          </a:lstStyle>
          <a:p>
            <a:pPr>
              <a:defRPr/>
            </a:pPr>
            <a:r>
              <a:rPr lang="de-DE"/>
              <a:t>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53200" y="1143000"/>
            <a:ext cx="1981200" cy="510540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609600" y="1143000"/>
            <a:ext cx="5791200" cy="510540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pPr>
              <a:defRPr/>
            </a:pPr>
            <a:fld id="{8A9557F3-8F71-41CC-8E7B-F06973616CF8}" type="slidenum">
              <a:rPr lang="de-DE"/>
              <a:pPr>
                <a:defRPr/>
              </a:pPr>
              <a:t>‹Nr.›</a:t>
            </a:fld>
            <a:endParaRPr lang="de-DE"/>
          </a:p>
        </p:txBody>
      </p:sp>
      <p:sp>
        <p:nvSpPr>
          <p:cNvPr id="5" name="Fußzeilenplatzhalter 4"/>
          <p:cNvSpPr>
            <a:spLocks noGrp="1"/>
          </p:cNvSpPr>
          <p:nvPr>
            <p:ph type="ftr" sz="quarter" idx="11"/>
          </p:nvPr>
        </p:nvSpPr>
        <p:spPr/>
        <p:txBody>
          <a:bodyPr/>
          <a:lstStyle>
            <a:lvl1pPr>
              <a:defRPr/>
            </a:lvl1pPr>
          </a:lstStyle>
          <a:p>
            <a:pPr>
              <a:defRPr/>
            </a:pPr>
            <a:r>
              <a:rPr lang="de-DE"/>
              <a:t>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pPr>
              <a:defRPr/>
            </a:pPr>
            <a:fld id="{738D77D7-2F54-470B-BF30-DFAFAE7A3F0A}" type="slidenum">
              <a:rPr lang="de-DE"/>
              <a:pPr>
                <a:defRPr/>
              </a:pPr>
              <a:t>‹Nr.›</a:t>
            </a:fld>
            <a:endParaRPr lang="de-DE"/>
          </a:p>
        </p:txBody>
      </p:sp>
      <p:sp>
        <p:nvSpPr>
          <p:cNvPr id="5" name="Fußzeilenplatzhalter 4"/>
          <p:cNvSpPr>
            <a:spLocks noGrp="1"/>
          </p:cNvSpPr>
          <p:nvPr>
            <p:ph type="ftr" sz="quarter" idx="11"/>
          </p:nvPr>
        </p:nvSpPr>
        <p:spPr/>
        <p:txBody>
          <a:bodyPr/>
          <a:lstStyle>
            <a:lvl1pPr>
              <a:defRPr/>
            </a:lvl1pPr>
          </a:lstStyle>
          <a:p>
            <a:pPr>
              <a:defRPr/>
            </a:pPr>
            <a:r>
              <a:rPr lang="de-DE"/>
              <a:t>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Foliennummernplatzhalter 3"/>
          <p:cNvSpPr>
            <a:spLocks noGrp="1"/>
          </p:cNvSpPr>
          <p:nvPr>
            <p:ph type="sldNum" sz="quarter" idx="10"/>
          </p:nvPr>
        </p:nvSpPr>
        <p:spPr/>
        <p:txBody>
          <a:bodyPr/>
          <a:lstStyle>
            <a:lvl1pPr>
              <a:defRPr/>
            </a:lvl1pPr>
          </a:lstStyle>
          <a:p>
            <a:pPr>
              <a:defRPr/>
            </a:pPr>
            <a:fld id="{D06F5E7B-7A77-4718-A3FA-A133A2F230AF}" type="slidenum">
              <a:rPr lang="de-DE"/>
              <a:pPr>
                <a:defRPr/>
              </a:pPr>
              <a:t>‹Nr.›</a:t>
            </a:fld>
            <a:endParaRPr lang="de-DE"/>
          </a:p>
        </p:txBody>
      </p:sp>
      <p:sp>
        <p:nvSpPr>
          <p:cNvPr id="5" name="Fußzeilenplatzhalter 4"/>
          <p:cNvSpPr>
            <a:spLocks noGrp="1"/>
          </p:cNvSpPr>
          <p:nvPr>
            <p:ph type="ftr" sz="quarter" idx="11"/>
          </p:nvPr>
        </p:nvSpPr>
        <p:spPr/>
        <p:txBody>
          <a:bodyPr/>
          <a:lstStyle>
            <a:lvl1pPr>
              <a:defRPr/>
            </a:lvl1pPr>
          </a:lstStyle>
          <a:p>
            <a:pPr>
              <a:defRPr/>
            </a:pPr>
            <a:r>
              <a:rPr lang="de-DE"/>
              <a:t>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609600" y="1905000"/>
            <a:ext cx="38862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905000"/>
            <a:ext cx="38862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4"/>
          <p:cNvSpPr>
            <a:spLocks noGrp="1"/>
          </p:cNvSpPr>
          <p:nvPr>
            <p:ph type="sldNum" sz="quarter" idx="10"/>
          </p:nvPr>
        </p:nvSpPr>
        <p:spPr/>
        <p:txBody>
          <a:bodyPr/>
          <a:lstStyle>
            <a:lvl1pPr>
              <a:defRPr/>
            </a:lvl1pPr>
          </a:lstStyle>
          <a:p>
            <a:pPr>
              <a:defRPr/>
            </a:pPr>
            <a:fld id="{E93A7A45-28A9-43E4-8B99-9F6899999219}" type="slidenum">
              <a:rPr lang="de-DE"/>
              <a:pPr>
                <a:defRPr/>
              </a:pPr>
              <a:t>‹Nr.›</a:t>
            </a:fld>
            <a:endParaRPr lang="de-DE"/>
          </a:p>
        </p:txBody>
      </p:sp>
      <p:sp>
        <p:nvSpPr>
          <p:cNvPr id="6" name="Fußzeilenplatzhalter 5"/>
          <p:cNvSpPr>
            <a:spLocks noGrp="1"/>
          </p:cNvSpPr>
          <p:nvPr>
            <p:ph type="ftr" sz="quarter" idx="11"/>
          </p:nvPr>
        </p:nvSpPr>
        <p:spPr/>
        <p:txBody>
          <a:bodyPr/>
          <a:lstStyle>
            <a:lvl1pPr>
              <a:defRPr/>
            </a:lvl1pPr>
          </a:lstStyle>
          <a:p>
            <a:pPr>
              <a:defRPr/>
            </a:pPr>
            <a:r>
              <a:rPr lang="de-DE"/>
              <a:t>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Foliennummernplatzhalter 6"/>
          <p:cNvSpPr>
            <a:spLocks noGrp="1"/>
          </p:cNvSpPr>
          <p:nvPr>
            <p:ph type="sldNum" sz="quarter" idx="10"/>
          </p:nvPr>
        </p:nvSpPr>
        <p:spPr/>
        <p:txBody>
          <a:bodyPr/>
          <a:lstStyle>
            <a:lvl1pPr>
              <a:defRPr/>
            </a:lvl1pPr>
          </a:lstStyle>
          <a:p>
            <a:pPr>
              <a:defRPr/>
            </a:pPr>
            <a:fld id="{552368C5-6FC3-441B-AFCF-9749580B0C84}" type="slidenum">
              <a:rPr lang="de-DE"/>
              <a:pPr>
                <a:defRPr/>
              </a:pPr>
              <a:t>‹Nr.›</a:t>
            </a:fld>
            <a:endParaRPr lang="de-DE"/>
          </a:p>
        </p:txBody>
      </p:sp>
      <p:sp>
        <p:nvSpPr>
          <p:cNvPr id="8" name="Fußzeilenplatzhalter 7"/>
          <p:cNvSpPr>
            <a:spLocks noGrp="1"/>
          </p:cNvSpPr>
          <p:nvPr>
            <p:ph type="ftr" sz="quarter" idx="11"/>
          </p:nvPr>
        </p:nvSpPr>
        <p:spPr/>
        <p:txBody>
          <a:bodyPr/>
          <a:lstStyle>
            <a:lvl1pPr>
              <a:defRPr/>
            </a:lvl1pPr>
          </a:lstStyle>
          <a:p>
            <a:pPr>
              <a:defRPr/>
            </a:pPr>
            <a:r>
              <a:rPr lang="de-DE"/>
              <a:t>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Foliennummernplatzhalter 2"/>
          <p:cNvSpPr>
            <a:spLocks noGrp="1"/>
          </p:cNvSpPr>
          <p:nvPr>
            <p:ph type="sldNum" sz="quarter" idx="10"/>
          </p:nvPr>
        </p:nvSpPr>
        <p:spPr/>
        <p:txBody>
          <a:bodyPr/>
          <a:lstStyle>
            <a:lvl1pPr>
              <a:defRPr/>
            </a:lvl1pPr>
          </a:lstStyle>
          <a:p>
            <a:pPr>
              <a:defRPr/>
            </a:pPr>
            <a:fld id="{DA5D7C64-690B-4C38-85D3-296E4A39660A}" type="slidenum">
              <a:rPr lang="de-DE"/>
              <a:pPr>
                <a:defRPr/>
              </a:pPr>
              <a:t>‹Nr.›</a:t>
            </a:fld>
            <a:endParaRPr lang="de-DE"/>
          </a:p>
        </p:txBody>
      </p:sp>
      <p:sp>
        <p:nvSpPr>
          <p:cNvPr id="4" name="Fußzeilenplatzhalter 3"/>
          <p:cNvSpPr>
            <a:spLocks noGrp="1"/>
          </p:cNvSpPr>
          <p:nvPr>
            <p:ph type="ftr" sz="quarter" idx="11"/>
          </p:nvPr>
        </p:nvSpPr>
        <p:spPr/>
        <p:txBody>
          <a:bodyPr/>
          <a:lstStyle>
            <a:lvl1pPr>
              <a:defRPr/>
            </a:lvl1pPr>
          </a:lstStyle>
          <a:p>
            <a:pPr>
              <a:defRPr/>
            </a:pPr>
            <a:r>
              <a:rPr lang="de-DE"/>
              <a:t>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defRPr/>
            </a:lvl1pPr>
          </a:lstStyle>
          <a:p>
            <a:pPr>
              <a:defRPr/>
            </a:pPr>
            <a:fld id="{CAB40D27-0002-4C4F-9D1D-0BF6D850BD78}" type="slidenum">
              <a:rPr lang="de-DE"/>
              <a:pPr>
                <a:defRPr/>
              </a:pPr>
              <a:t>‹Nr.›</a:t>
            </a:fld>
            <a:endParaRPr lang="de-DE"/>
          </a:p>
        </p:txBody>
      </p:sp>
      <p:sp>
        <p:nvSpPr>
          <p:cNvPr id="3" name="Fußzeilenplatzhalter 2"/>
          <p:cNvSpPr>
            <a:spLocks noGrp="1"/>
          </p:cNvSpPr>
          <p:nvPr>
            <p:ph type="ftr" sz="quarter" idx="11"/>
          </p:nvPr>
        </p:nvSpPr>
        <p:spPr/>
        <p:txBody>
          <a:bodyPr/>
          <a:lstStyle>
            <a:lvl1pPr>
              <a:defRPr/>
            </a:lvl1pPr>
          </a:lstStyle>
          <a:p>
            <a:pPr>
              <a:defRPr/>
            </a:pPr>
            <a:r>
              <a:rPr lang="de-DE"/>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Foliennummernplatzhalter 4"/>
          <p:cNvSpPr>
            <a:spLocks noGrp="1"/>
          </p:cNvSpPr>
          <p:nvPr>
            <p:ph type="sldNum" sz="quarter" idx="10"/>
          </p:nvPr>
        </p:nvSpPr>
        <p:spPr/>
        <p:txBody>
          <a:bodyPr/>
          <a:lstStyle>
            <a:lvl1pPr>
              <a:defRPr/>
            </a:lvl1pPr>
          </a:lstStyle>
          <a:p>
            <a:pPr>
              <a:defRPr/>
            </a:pPr>
            <a:fld id="{10CF55F2-19EA-4421-963B-2275A93F1022}" type="slidenum">
              <a:rPr lang="de-DE"/>
              <a:pPr>
                <a:defRPr/>
              </a:pPr>
              <a:t>‹Nr.›</a:t>
            </a:fld>
            <a:endParaRPr lang="de-DE"/>
          </a:p>
        </p:txBody>
      </p:sp>
      <p:sp>
        <p:nvSpPr>
          <p:cNvPr id="6" name="Fußzeilenplatzhalter 5"/>
          <p:cNvSpPr>
            <a:spLocks noGrp="1"/>
          </p:cNvSpPr>
          <p:nvPr>
            <p:ph type="ftr" sz="quarter" idx="11"/>
          </p:nvPr>
        </p:nvSpPr>
        <p:spPr/>
        <p:txBody>
          <a:bodyPr/>
          <a:lstStyle>
            <a:lvl1pPr>
              <a:defRPr/>
            </a:lvl1pPr>
          </a:lstStyle>
          <a:p>
            <a:pPr>
              <a:defRPr/>
            </a:pPr>
            <a:r>
              <a:rPr lang="de-DE"/>
              <a:t>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Foliennummernplatzhalter 4"/>
          <p:cNvSpPr>
            <a:spLocks noGrp="1"/>
          </p:cNvSpPr>
          <p:nvPr>
            <p:ph type="sldNum" sz="quarter" idx="10"/>
          </p:nvPr>
        </p:nvSpPr>
        <p:spPr/>
        <p:txBody>
          <a:bodyPr/>
          <a:lstStyle>
            <a:lvl1pPr>
              <a:defRPr/>
            </a:lvl1pPr>
          </a:lstStyle>
          <a:p>
            <a:pPr>
              <a:defRPr/>
            </a:pPr>
            <a:fld id="{39B7EC5A-0515-46BC-8429-2D669559936F}" type="slidenum">
              <a:rPr lang="de-DE"/>
              <a:pPr>
                <a:defRPr/>
              </a:pPr>
              <a:t>‹Nr.›</a:t>
            </a:fld>
            <a:endParaRPr lang="de-DE"/>
          </a:p>
        </p:txBody>
      </p:sp>
      <p:sp>
        <p:nvSpPr>
          <p:cNvPr id="6" name="Fußzeilenplatzhalter 5"/>
          <p:cNvSpPr>
            <a:spLocks noGrp="1"/>
          </p:cNvSpPr>
          <p:nvPr>
            <p:ph type="ftr" sz="quarter" idx="11"/>
          </p:nvPr>
        </p:nvSpPr>
        <p:spPr/>
        <p:txBody>
          <a:bodyPr/>
          <a:lstStyle>
            <a:lvl1pPr>
              <a:defRPr/>
            </a:lvl1pPr>
          </a:lstStyle>
          <a:p>
            <a:pPr>
              <a:defRPr/>
            </a:pPr>
            <a:r>
              <a:rPr lang="de-DE"/>
              <a:t>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gray">
          <a:xfrm>
            <a:off x="0" y="0"/>
            <a:ext cx="9144000" cy="990600"/>
          </a:xfrm>
          <a:prstGeom prst="rect">
            <a:avLst/>
          </a:prstGeom>
          <a:solidFill>
            <a:srgbClr val="F21C0A"/>
          </a:solidFill>
          <a:ln w="9525">
            <a:noFill/>
            <a:miter lim="800000"/>
            <a:headEnd/>
            <a:tailEnd/>
          </a:ln>
          <a:effectLst/>
        </p:spPr>
        <p:txBody>
          <a:bodyPr wrap="none" anchor="ctr"/>
          <a:lstStyle/>
          <a:p>
            <a:pPr algn="ctr">
              <a:defRPr/>
            </a:pPr>
            <a:endParaRPr lang="de-DE"/>
          </a:p>
        </p:txBody>
      </p:sp>
      <p:sp>
        <p:nvSpPr>
          <p:cNvPr id="276483" name="Rectangle 3"/>
          <p:cNvSpPr>
            <a:spLocks noGrp="1" noChangeArrowheads="1"/>
          </p:cNvSpPr>
          <p:nvPr>
            <p:ph type="title"/>
          </p:nvPr>
        </p:nvSpPr>
        <p:spPr bwMode="gray">
          <a:xfrm>
            <a:off x="609600" y="1143000"/>
            <a:ext cx="7924800" cy="5334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Klicken Sie, um das Titelformat zu bearbeiten</a:t>
            </a:r>
          </a:p>
        </p:txBody>
      </p:sp>
      <p:sp>
        <p:nvSpPr>
          <p:cNvPr id="276484" name="Objektbereich"/>
          <p:cNvSpPr>
            <a:spLocks noGrp="1" noChangeArrowheads="1"/>
          </p:cNvSpPr>
          <p:nvPr>
            <p:ph type="body" idx="1"/>
          </p:nvPr>
        </p:nvSpPr>
        <p:spPr bwMode="gray">
          <a:xfrm>
            <a:off x="609600" y="1905000"/>
            <a:ext cx="7924800" cy="43434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Klicken Sie, um die Formate des Vorlagentextes zu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1" name="Rectangle 5"/>
          <p:cNvSpPr>
            <a:spLocks noGrp="1" noChangeArrowheads="1"/>
          </p:cNvSpPr>
          <p:nvPr>
            <p:ph type="sldNum" sz="quarter" idx="4"/>
          </p:nvPr>
        </p:nvSpPr>
        <p:spPr bwMode="auto">
          <a:xfrm>
            <a:off x="8001000" y="6553200"/>
            <a:ext cx="533400" cy="152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eaLnBrk="0" hangingPunct="0">
              <a:lnSpc>
                <a:spcPts val="900"/>
              </a:lnSpc>
              <a:defRPr sz="700" noProof="1"/>
            </a:lvl1pPr>
          </a:lstStyle>
          <a:p>
            <a:pPr>
              <a:defRPr/>
            </a:pPr>
            <a:fld id="{0C2ADF7F-3EA8-4D7D-B426-356D9E5EE362}" type="slidenum">
              <a:rPr/>
              <a:pPr>
                <a:defRPr/>
              </a:pPr>
              <a:t>‹Nr.›</a:t>
            </a:fld>
            <a:endParaRPr lang="de-DE"/>
          </a:p>
        </p:txBody>
      </p:sp>
      <p:sp>
        <p:nvSpPr>
          <p:cNvPr id="4102" name="Rectangle 6"/>
          <p:cNvSpPr>
            <a:spLocks noGrp="1" noChangeArrowheads="1"/>
          </p:cNvSpPr>
          <p:nvPr>
            <p:ph type="ftr" sz="quarter" idx="3"/>
          </p:nvPr>
        </p:nvSpPr>
        <p:spPr bwMode="auto">
          <a:xfrm>
            <a:off x="3048000" y="6553200"/>
            <a:ext cx="5105400" cy="152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eaLnBrk="0" hangingPunct="0">
              <a:lnSpc>
                <a:spcPts val="900"/>
              </a:lnSpc>
              <a:defRPr sz="700" noProof="1"/>
            </a:lvl1pPr>
          </a:lstStyle>
          <a:p>
            <a:pPr>
              <a:defRPr/>
            </a:pPr>
            <a:r>
              <a:t>      </a:t>
            </a:r>
            <a:endParaRPr lang="de-DE"/>
          </a:p>
        </p:txBody>
      </p:sp>
      <p:pic>
        <p:nvPicPr>
          <p:cNvPr id="276487" name="eon_logo2" descr="EON_CR_W"/>
          <p:cNvPicPr>
            <a:picLocks noChangeAspect="1" noChangeArrowheads="1"/>
          </p:cNvPicPr>
          <p:nvPr/>
        </p:nvPicPr>
        <p:blipFill>
          <a:blip r:embed="rId13"/>
          <a:srcRect/>
          <a:stretch>
            <a:fillRect/>
          </a:stretch>
        </p:blipFill>
        <p:spPr bwMode="gray">
          <a:xfrm>
            <a:off x="187325" y="349250"/>
            <a:ext cx="2455863" cy="482600"/>
          </a:xfrm>
          <a:prstGeom prst="rect">
            <a:avLst/>
          </a:prstGeom>
          <a:noFill/>
          <a:ln w="12700">
            <a:noFill/>
            <a:miter lim="800000"/>
            <a:headEnd/>
            <a:tailEnd type="none" w="med" len="lg"/>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rtl="0" eaLnBrk="0" fontAlgn="base" hangingPunct="0">
        <a:lnSpc>
          <a:spcPts val="3400"/>
        </a:lnSpc>
        <a:spcBef>
          <a:spcPct val="0"/>
        </a:spcBef>
        <a:spcAft>
          <a:spcPct val="0"/>
        </a:spcAft>
        <a:defRPr sz="2600">
          <a:solidFill>
            <a:schemeClr val="tx1"/>
          </a:solidFill>
          <a:latin typeface="+mj-lt"/>
          <a:ea typeface="+mj-ea"/>
          <a:cs typeface="+mj-cs"/>
        </a:defRPr>
      </a:lvl1pPr>
      <a:lvl2pPr algn="l" rtl="0" eaLnBrk="0" fontAlgn="base" hangingPunct="0">
        <a:lnSpc>
          <a:spcPts val="3400"/>
        </a:lnSpc>
        <a:spcBef>
          <a:spcPct val="0"/>
        </a:spcBef>
        <a:spcAft>
          <a:spcPct val="0"/>
        </a:spcAft>
        <a:defRPr sz="2600">
          <a:solidFill>
            <a:schemeClr val="tx1"/>
          </a:solidFill>
          <a:latin typeface="Polo" pitchFamily="2" charset="0"/>
        </a:defRPr>
      </a:lvl2pPr>
      <a:lvl3pPr algn="l" rtl="0" eaLnBrk="0" fontAlgn="base" hangingPunct="0">
        <a:lnSpc>
          <a:spcPts val="3400"/>
        </a:lnSpc>
        <a:spcBef>
          <a:spcPct val="0"/>
        </a:spcBef>
        <a:spcAft>
          <a:spcPct val="0"/>
        </a:spcAft>
        <a:defRPr sz="2600">
          <a:solidFill>
            <a:schemeClr val="tx1"/>
          </a:solidFill>
          <a:latin typeface="Polo" pitchFamily="2" charset="0"/>
        </a:defRPr>
      </a:lvl3pPr>
      <a:lvl4pPr algn="l" rtl="0" eaLnBrk="0" fontAlgn="base" hangingPunct="0">
        <a:lnSpc>
          <a:spcPts val="3400"/>
        </a:lnSpc>
        <a:spcBef>
          <a:spcPct val="0"/>
        </a:spcBef>
        <a:spcAft>
          <a:spcPct val="0"/>
        </a:spcAft>
        <a:defRPr sz="2600">
          <a:solidFill>
            <a:schemeClr val="tx1"/>
          </a:solidFill>
          <a:latin typeface="Polo" pitchFamily="2" charset="0"/>
        </a:defRPr>
      </a:lvl4pPr>
      <a:lvl5pPr algn="l" rtl="0" eaLnBrk="0" fontAlgn="base" hangingPunct="0">
        <a:lnSpc>
          <a:spcPts val="3400"/>
        </a:lnSpc>
        <a:spcBef>
          <a:spcPct val="0"/>
        </a:spcBef>
        <a:spcAft>
          <a:spcPct val="0"/>
        </a:spcAft>
        <a:defRPr sz="2600">
          <a:solidFill>
            <a:schemeClr val="tx1"/>
          </a:solidFill>
          <a:latin typeface="Polo" pitchFamily="2" charset="0"/>
        </a:defRPr>
      </a:lvl5pPr>
      <a:lvl6pPr marL="457200" algn="l" rtl="0" fontAlgn="base">
        <a:lnSpc>
          <a:spcPts val="3400"/>
        </a:lnSpc>
        <a:spcBef>
          <a:spcPct val="0"/>
        </a:spcBef>
        <a:spcAft>
          <a:spcPct val="0"/>
        </a:spcAft>
        <a:defRPr sz="2600">
          <a:solidFill>
            <a:schemeClr val="tx1"/>
          </a:solidFill>
          <a:latin typeface="Polo" pitchFamily="2" charset="0"/>
        </a:defRPr>
      </a:lvl6pPr>
      <a:lvl7pPr marL="914400" algn="l" rtl="0" fontAlgn="base">
        <a:lnSpc>
          <a:spcPts val="3400"/>
        </a:lnSpc>
        <a:spcBef>
          <a:spcPct val="0"/>
        </a:spcBef>
        <a:spcAft>
          <a:spcPct val="0"/>
        </a:spcAft>
        <a:defRPr sz="2600">
          <a:solidFill>
            <a:schemeClr val="tx1"/>
          </a:solidFill>
          <a:latin typeface="Polo" pitchFamily="2" charset="0"/>
        </a:defRPr>
      </a:lvl7pPr>
      <a:lvl8pPr marL="1371600" algn="l" rtl="0" fontAlgn="base">
        <a:lnSpc>
          <a:spcPts val="3400"/>
        </a:lnSpc>
        <a:spcBef>
          <a:spcPct val="0"/>
        </a:spcBef>
        <a:spcAft>
          <a:spcPct val="0"/>
        </a:spcAft>
        <a:defRPr sz="2600">
          <a:solidFill>
            <a:schemeClr val="tx1"/>
          </a:solidFill>
          <a:latin typeface="Polo" pitchFamily="2" charset="0"/>
        </a:defRPr>
      </a:lvl8pPr>
      <a:lvl9pPr marL="1828800" algn="l" rtl="0" fontAlgn="base">
        <a:lnSpc>
          <a:spcPts val="3400"/>
        </a:lnSpc>
        <a:spcBef>
          <a:spcPct val="0"/>
        </a:spcBef>
        <a:spcAft>
          <a:spcPct val="0"/>
        </a:spcAft>
        <a:defRPr sz="2600">
          <a:solidFill>
            <a:schemeClr val="tx1"/>
          </a:solidFill>
          <a:latin typeface="Polo" pitchFamily="2" charset="0"/>
        </a:defRPr>
      </a:lvl9pPr>
    </p:titleStyle>
    <p:bodyStyle>
      <a:lvl1pPr marL="342900" indent="-342900" algn="l" rtl="0" eaLnBrk="0" fontAlgn="base" hangingPunct="0">
        <a:lnSpc>
          <a:spcPts val="2600"/>
        </a:lnSpc>
        <a:spcBef>
          <a:spcPct val="0"/>
        </a:spcBef>
        <a:spcAft>
          <a:spcPct val="0"/>
        </a:spcAft>
        <a:defRPr sz="2000">
          <a:solidFill>
            <a:schemeClr val="tx1"/>
          </a:solidFill>
          <a:latin typeface="+mn-lt"/>
          <a:ea typeface="+mn-ea"/>
          <a:cs typeface="+mn-cs"/>
        </a:defRPr>
      </a:lvl1pPr>
      <a:lvl2pPr marL="207963" indent="-206375" algn="l" rtl="0" eaLnBrk="0" fontAlgn="base" hangingPunct="0">
        <a:lnSpc>
          <a:spcPts val="2600"/>
        </a:lnSpc>
        <a:spcBef>
          <a:spcPct val="0"/>
        </a:spcBef>
        <a:spcAft>
          <a:spcPct val="0"/>
        </a:spcAft>
        <a:buClr>
          <a:srgbClr val="F21C0A"/>
        </a:buClr>
        <a:buFont typeface="Wingdings" pitchFamily="2" charset="2"/>
        <a:buChar char=""/>
        <a:defRPr sz="2000">
          <a:solidFill>
            <a:schemeClr val="tx1"/>
          </a:solidFill>
          <a:latin typeface="+mn-lt"/>
        </a:defRPr>
      </a:lvl2pPr>
      <a:lvl3pPr marL="209550" indent="704850" algn="l" rtl="0" eaLnBrk="0" fontAlgn="base" hangingPunct="0">
        <a:lnSpc>
          <a:spcPts val="2600"/>
        </a:lnSpc>
        <a:spcBef>
          <a:spcPct val="0"/>
        </a:spcBef>
        <a:spcAft>
          <a:spcPct val="0"/>
        </a:spcAft>
        <a:buClr>
          <a:srgbClr val="F21C0A"/>
        </a:buClr>
        <a:buFont typeface="Wingdings" pitchFamily="2" charset="2"/>
        <a:defRPr sz="2000">
          <a:solidFill>
            <a:schemeClr val="tx1"/>
          </a:solidFill>
          <a:latin typeface="+mn-lt"/>
        </a:defRPr>
      </a:lvl3pPr>
      <a:lvl4pPr marL="412750" indent="-201613" algn="l" rtl="0" eaLnBrk="0" fontAlgn="base" hangingPunct="0">
        <a:lnSpc>
          <a:spcPts val="2600"/>
        </a:lnSpc>
        <a:spcBef>
          <a:spcPct val="0"/>
        </a:spcBef>
        <a:spcAft>
          <a:spcPct val="0"/>
        </a:spcAft>
        <a:buClr>
          <a:srgbClr val="F31C0A"/>
        </a:buClr>
        <a:buFont typeface="Wingdings" pitchFamily="2" charset="2"/>
        <a:buChar char=""/>
        <a:defRPr sz="2000">
          <a:solidFill>
            <a:schemeClr val="tx1"/>
          </a:solidFill>
          <a:latin typeface="+mn-lt"/>
        </a:defRPr>
      </a:lvl4pPr>
      <a:lvl5pPr marL="414338" indent="1414463" algn="l" rtl="0" eaLnBrk="0" fontAlgn="base" hangingPunct="0">
        <a:lnSpc>
          <a:spcPts val="2600"/>
        </a:lnSpc>
        <a:spcBef>
          <a:spcPct val="0"/>
        </a:spcBef>
        <a:spcAft>
          <a:spcPct val="0"/>
        </a:spcAft>
        <a:buClr>
          <a:srgbClr val="F21C0A"/>
        </a:buClr>
        <a:buFont typeface="Wingdings" pitchFamily="2" charset="2"/>
        <a:defRPr sz="2000">
          <a:solidFill>
            <a:schemeClr val="tx1"/>
          </a:solidFill>
          <a:latin typeface="+mn-lt"/>
        </a:defRPr>
      </a:lvl5pPr>
      <a:lvl6pPr marL="871538" algn="l" rtl="0" fontAlgn="base">
        <a:lnSpc>
          <a:spcPts val="2600"/>
        </a:lnSpc>
        <a:spcBef>
          <a:spcPct val="0"/>
        </a:spcBef>
        <a:spcAft>
          <a:spcPct val="0"/>
        </a:spcAft>
        <a:buClr>
          <a:srgbClr val="F21C0A"/>
        </a:buClr>
        <a:buFont typeface="Wingdings" pitchFamily="2" charset="2"/>
        <a:defRPr sz="2000">
          <a:solidFill>
            <a:schemeClr val="tx1"/>
          </a:solidFill>
          <a:latin typeface="+mn-lt"/>
        </a:defRPr>
      </a:lvl6pPr>
      <a:lvl7pPr marL="1328738" algn="l" rtl="0" fontAlgn="base">
        <a:lnSpc>
          <a:spcPts val="2600"/>
        </a:lnSpc>
        <a:spcBef>
          <a:spcPct val="0"/>
        </a:spcBef>
        <a:spcAft>
          <a:spcPct val="0"/>
        </a:spcAft>
        <a:buClr>
          <a:srgbClr val="F21C0A"/>
        </a:buClr>
        <a:buFont typeface="Wingdings" pitchFamily="2" charset="2"/>
        <a:defRPr sz="2000">
          <a:solidFill>
            <a:schemeClr val="tx1"/>
          </a:solidFill>
          <a:latin typeface="+mn-lt"/>
        </a:defRPr>
      </a:lvl7pPr>
      <a:lvl8pPr marL="1785938" algn="l" rtl="0" fontAlgn="base">
        <a:lnSpc>
          <a:spcPts val="2600"/>
        </a:lnSpc>
        <a:spcBef>
          <a:spcPct val="0"/>
        </a:spcBef>
        <a:spcAft>
          <a:spcPct val="0"/>
        </a:spcAft>
        <a:buClr>
          <a:srgbClr val="F21C0A"/>
        </a:buClr>
        <a:buFont typeface="Wingdings" pitchFamily="2" charset="2"/>
        <a:defRPr sz="2000">
          <a:solidFill>
            <a:schemeClr val="tx1"/>
          </a:solidFill>
          <a:latin typeface="+mn-lt"/>
        </a:defRPr>
      </a:lvl8pPr>
      <a:lvl9pPr marL="2243138" algn="l" rtl="0" fontAlgn="base">
        <a:lnSpc>
          <a:spcPts val="2600"/>
        </a:lnSpc>
        <a:spcBef>
          <a:spcPct val="0"/>
        </a:spcBef>
        <a:spcAft>
          <a:spcPct val="0"/>
        </a:spcAft>
        <a:buClr>
          <a:srgbClr val="F21C0A"/>
        </a:buClr>
        <a:buFont typeface="Wingdings" pitchFamily="2" charset="2"/>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notesSlide" Target="../notesSlides/notesSlide7.xml"/><Relationship Id="rId4"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3" Type="http://schemas.openxmlformats.org/officeDocument/2006/relationships/tags" Target="../tags/tag56.xml"/><Relationship Id="rId18" Type="http://schemas.openxmlformats.org/officeDocument/2006/relationships/tags" Target="../tags/tag61.xml"/><Relationship Id="rId26" Type="http://schemas.openxmlformats.org/officeDocument/2006/relationships/tags" Target="../tags/tag69.xml"/><Relationship Id="rId39" Type="http://schemas.openxmlformats.org/officeDocument/2006/relationships/tags" Target="../tags/tag82.xml"/><Relationship Id="rId21" Type="http://schemas.openxmlformats.org/officeDocument/2006/relationships/tags" Target="../tags/tag64.xml"/><Relationship Id="rId34" Type="http://schemas.openxmlformats.org/officeDocument/2006/relationships/tags" Target="../tags/tag77.xml"/><Relationship Id="rId42" Type="http://schemas.openxmlformats.org/officeDocument/2006/relationships/tags" Target="../tags/tag85.xml"/><Relationship Id="rId47" Type="http://schemas.openxmlformats.org/officeDocument/2006/relationships/tags" Target="../tags/tag90.xml"/><Relationship Id="rId50" Type="http://schemas.openxmlformats.org/officeDocument/2006/relationships/tags" Target="../tags/tag93.xml"/><Relationship Id="rId55" Type="http://schemas.openxmlformats.org/officeDocument/2006/relationships/oleObject" Target="../embeddings/oleObject7.bin"/><Relationship Id="rId7" Type="http://schemas.openxmlformats.org/officeDocument/2006/relationships/tags" Target="../tags/tag50.xml"/><Relationship Id="rId12" Type="http://schemas.openxmlformats.org/officeDocument/2006/relationships/tags" Target="../tags/tag55.xml"/><Relationship Id="rId17" Type="http://schemas.openxmlformats.org/officeDocument/2006/relationships/tags" Target="../tags/tag60.xml"/><Relationship Id="rId25" Type="http://schemas.openxmlformats.org/officeDocument/2006/relationships/tags" Target="../tags/tag68.xml"/><Relationship Id="rId33" Type="http://schemas.openxmlformats.org/officeDocument/2006/relationships/tags" Target="../tags/tag76.xml"/><Relationship Id="rId38" Type="http://schemas.openxmlformats.org/officeDocument/2006/relationships/tags" Target="../tags/tag81.xml"/><Relationship Id="rId46" Type="http://schemas.openxmlformats.org/officeDocument/2006/relationships/tags" Target="../tags/tag89.xml"/><Relationship Id="rId2" Type="http://schemas.openxmlformats.org/officeDocument/2006/relationships/tags" Target="../tags/tag45.xml"/><Relationship Id="rId16" Type="http://schemas.openxmlformats.org/officeDocument/2006/relationships/tags" Target="../tags/tag59.xml"/><Relationship Id="rId20" Type="http://schemas.openxmlformats.org/officeDocument/2006/relationships/tags" Target="../tags/tag63.xml"/><Relationship Id="rId29" Type="http://schemas.openxmlformats.org/officeDocument/2006/relationships/tags" Target="../tags/tag72.xml"/><Relationship Id="rId41" Type="http://schemas.openxmlformats.org/officeDocument/2006/relationships/tags" Target="../tags/tag84.xml"/><Relationship Id="rId54" Type="http://schemas.openxmlformats.org/officeDocument/2006/relationships/oleObject" Target="../embeddings/oleObject6.bin"/><Relationship Id="rId1" Type="http://schemas.openxmlformats.org/officeDocument/2006/relationships/vmlDrawing" Target="../drawings/vmlDrawing4.vml"/><Relationship Id="rId6" Type="http://schemas.openxmlformats.org/officeDocument/2006/relationships/tags" Target="../tags/tag49.xml"/><Relationship Id="rId11" Type="http://schemas.openxmlformats.org/officeDocument/2006/relationships/tags" Target="../tags/tag54.xml"/><Relationship Id="rId24" Type="http://schemas.openxmlformats.org/officeDocument/2006/relationships/tags" Target="../tags/tag67.xml"/><Relationship Id="rId32" Type="http://schemas.openxmlformats.org/officeDocument/2006/relationships/tags" Target="../tags/tag75.xml"/><Relationship Id="rId37" Type="http://schemas.openxmlformats.org/officeDocument/2006/relationships/tags" Target="../tags/tag80.xml"/><Relationship Id="rId40" Type="http://schemas.openxmlformats.org/officeDocument/2006/relationships/tags" Target="../tags/tag83.xml"/><Relationship Id="rId45" Type="http://schemas.openxmlformats.org/officeDocument/2006/relationships/tags" Target="../tags/tag88.xml"/><Relationship Id="rId53" Type="http://schemas.openxmlformats.org/officeDocument/2006/relationships/notesSlide" Target="../notesSlides/notesSlide8.xml"/><Relationship Id="rId5" Type="http://schemas.openxmlformats.org/officeDocument/2006/relationships/tags" Target="../tags/tag48.xml"/><Relationship Id="rId15" Type="http://schemas.openxmlformats.org/officeDocument/2006/relationships/tags" Target="../tags/tag58.xml"/><Relationship Id="rId23" Type="http://schemas.openxmlformats.org/officeDocument/2006/relationships/tags" Target="../tags/tag66.xml"/><Relationship Id="rId28" Type="http://schemas.openxmlformats.org/officeDocument/2006/relationships/tags" Target="../tags/tag71.xml"/><Relationship Id="rId36" Type="http://schemas.openxmlformats.org/officeDocument/2006/relationships/tags" Target="../tags/tag79.xml"/><Relationship Id="rId49" Type="http://schemas.openxmlformats.org/officeDocument/2006/relationships/tags" Target="../tags/tag92.xml"/><Relationship Id="rId10" Type="http://schemas.openxmlformats.org/officeDocument/2006/relationships/tags" Target="../tags/tag53.xml"/><Relationship Id="rId19" Type="http://schemas.openxmlformats.org/officeDocument/2006/relationships/tags" Target="../tags/tag62.xml"/><Relationship Id="rId31" Type="http://schemas.openxmlformats.org/officeDocument/2006/relationships/tags" Target="../tags/tag74.xml"/><Relationship Id="rId44" Type="http://schemas.openxmlformats.org/officeDocument/2006/relationships/tags" Target="../tags/tag87.xml"/><Relationship Id="rId52" Type="http://schemas.openxmlformats.org/officeDocument/2006/relationships/slideLayout" Target="../slideLayouts/slideLayout7.xml"/><Relationship Id="rId4" Type="http://schemas.openxmlformats.org/officeDocument/2006/relationships/tags" Target="../tags/tag47.xml"/><Relationship Id="rId9" Type="http://schemas.openxmlformats.org/officeDocument/2006/relationships/tags" Target="../tags/tag52.xml"/><Relationship Id="rId14" Type="http://schemas.openxmlformats.org/officeDocument/2006/relationships/tags" Target="../tags/tag57.xml"/><Relationship Id="rId22" Type="http://schemas.openxmlformats.org/officeDocument/2006/relationships/tags" Target="../tags/tag65.xml"/><Relationship Id="rId27" Type="http://schemas.openxmlformats.org/officeDocument/2006/relationships/tags" Target="../tags/tag70.xml"/><Relationship Id="rId30" Type="http://schemas.openxmlformats.org/officeDocument/2006/relationships/tags" Target="../tags/tag73.xml"/><Relationship Id="rId35" Type="http://schemas.openxmlformats.org/officeDocument/2006/relationships/tags" Target="../tags/tag78.xml"/><Relationship Id="rId43" Type="http://schemas.openxmlformats.org/officeDocument/2006/relationships/tags" Target="../tags/tag86.xml"/><Relationship Id="rId48" Type="http://schemas.openxmlformats.org/officeDocument/2006/relationships/tags" Target="../tags/tag91.xml"/><Relationship Id="rId56" Type="http://schemas.openxmlformats.org/officeDocument/2006/relationships/oleObject" Target="../embeddings/oleObject8.bin"/><Relationship Id="rId8" Type="http://schemas.openxmlformats.org/officeDocument/2006/relationships/tags" Target="../tags/tag51.xml"/><Relationship Id="rId51" Type="http://schemas.openxmlformats.org/officeDocument/2006/relationships/tags" Target="../tags/tag94.xml"/><Relationship Id="rId3" Type="http://schemas.openxmlformats.org/officeDocument/2006/relationships/tags" Target="../tags/tag46.xml"/></Relationships>
</file>

<file path=ppt/slides/_rels/slide13.xml.rels><?xml version="1.0" encoding="UTF-8" standalone="yes"?>
<Relationships xmlns="http://schemas.openxmlformats.org/package/2006/relationships"><Relationship Id="rId8" Type="http://schemas.openxmlformats.org/officeDocument/2006/relationships/tags" Target="../tags/tag101.xml"/><Relationship Id="rId13" Type="http://schemas.openxmlformats.org/officeDocument/2006/relationships/oleObject" Target="../embeddings/oleObject9.bin"/><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image" Target="../media/image26.jpeg"/><Relationship Id="rId2" Type="http://schemas.openxmlformats.org/officeDocument/2006/relationships/tags" Target="../tags/tag95.xml"/><Relationship Id="rId1" Type="http://schemas.openxmlformats.org/officeDocument/2006/relationships/vmlDrawing" Target="../drawings/vmlDrawing5.vml"/><Relationship Id="rId6" Type="http://schemas.openxmlformats.org/officeDocument/2006/relationships/tags" Target="../tags/tag99.xml"/><Relationship Id="rId11" Type="http://schemas.openxmlformats.org/officeDocument/2006/relationships/notesSlide" Target="../notesSlides/notesSlide9.xml"/><Relationship Id="rId5" Type="http://schemas.openxmlformats.org/officeDocument/2006/relationships/tags" Target="../tags/tag98.xml"/><Relationship Id="rId10" Type="http://schemas.openxmlformats.org/officeDocument/2006/relationships/slideLayout" Target="../slideLayouts/slideLayout7.xml"/><Relationship Id="rId4" Type="http://schemas.openxmlformats.org/officeDocument/2006/relationships/tags" Target="../tags/tag97.xml"/><Relationship Id="rId9" Type="http://schemas.openxmlformats.org/officeDocument/2006/relationships/tags" Target="../tags/tag102.xml"/></Relationships>
</file>

<file path=ppt/slides/_rels/slide14.xml.rels><?xml version="1.0" encoding="UTF-8" standalone="yes"?>
<Relationships xmlns="http://schemas.openxmlformats.org/package/2006/relationships"><Relationship Id="rId13" Type="http://schemas.openxmlformats.org/officeDocument/2006/relationships/tags" Target="../tags/tag114.xml"/><Relationship Id="rId18" Type="http://schemas.openxmlformats.org/officeDocument/2006/relationships/tags" Target="../tags/tag119.xml"/><Relationship Id="rId26" Type="http://schemas.openxmlformats.org/officeDocument/2006/relationships/tags" Target="../tags/tag127.xml"/><Relationship Id="rId39" Type="http://schemas.openxmlformats.org/officeDocument/2006/relationships/tags" Target="../tags/tag140.xml"/><Relationship Id="rId21" Type="http://schemas.openxmlformats.org/officeDocument/2006/relationships/tags" Target="../tags/tag122.xml"/><Relationship Id="rId34" Type="http://schemas.openxmlformats.org/officeDocument/2006/relationships/tags" Target="../tags/tag135.xml"/><Relationship Id="rId42" Type="http://schemas.openxmlformats.org/officeDocument/2006/relationships/tags" Target="../tags/tag143.xml"/><Relationship Id="rId47" Type="http://schemas.openxmlformats.org/officeDocument/2006/relationships/tags" Target="../tags/tag148.xml"/><Relationship Id="rId50" Type="http://schemas.openxmlformats.org/officeDocument/2006/relationships/tags" Target="../tags/tag151.xml"/><Relationship Id="rId55" Type="http://schemas.openxmlformats.org/officeDocument/2006/relationships/tags" Target="../tags/tag156.xml"/><Relationship Id="rId63" Type="http://schemas.openxmlformats.org/officeDocument/2006/relationships/oleObject" Target="../embeddings/oleObject10.bin"/><Relationship Id="rId7" Type="http://schemas.openxmlformats.org/officeDocument/2006/relationships/tags" Target="../tags/tag108.xml"/><Relationship Id="rId2" Type="http://schemas.openxmlformats.org/officeDocument/2006/relationships/tags" Target="../tags/tag103.xml"/><Relationship Id="rId16" Type="http://schemas.openxmlformats.org/officeDocument/2006/relationships/tags" Target="../tags/tag117.xml"/><Relationship Id="rId20" Type="http://schemas.openxmlformats.org/officeDocument/2006/relationships/tags" Target="../tags/tag121.xml"/><Relationship Id="rId29" Type="http://schemas.openxmlformats.org/officeDocument/2006/relationships/tags" Target="../tags/tag130.xml"/><Relationship Id="rId41" Type="http://schemas.openxmlformats.org/officeDocument/2006/relationships/tags" Target="../tags/tag142.xml"/><Relationship Id="rId54" Type="http://schemas.openxmlformats.org/officeDocument/2006/relationships/tags" Target="../tags/tag155.xml"/><Relationship Id="rId62" Type="http://schemas.openxmlformats.org/officeDocument/2006/relationships/notesSlide" Target="../notesSlides/notesSlide10.xml"/><Relationship Id="rId1" Type="http://schemas.openxmlformats.org/officeDocument/2006/relationships/vmlDrawing" Target="../drawings/vmlDrawing6.vml"/><Relationship Id="rId6" Type="http://schemas.openxmlformats.org/officeDocument/2006/relationships/tags" Target="../tags/tag107.xml"/><Relationship Id="rId11" Type="http://schemas.openxmlformats.org/officeDocument/2006/relationships/tags" Target="../tags/tag112.xml"/><Relationship Id="rId24" Type="http://schemas.openxmlformats.org/officeDocument/2006/relationships/tags" Target="../tags/tag125.xml"/><Relationship Id="rId32" Type="http://schemas.openxmlformats.org/officeDocument/2006/relationships/tags" Target="../tags/tag133.xml"/><Relationship Id="rId37" Type="http://schemas.openxmlformats.org/officeDocument/2006/relationships/tags" Target="../tags/tag138.xml"/><Relationship Id="rId40" Type="http://schemas.openxmlformats.org/officeDocument/2006/relationships/tags" Target="../tags/tag141.xml"/><Relationship Id="rId45" Type="http://schemas.openxmlformats.org/officeDocument/2006/relationships/tags" Target="../tags/tag146.xml"/><Relationship Id="rId53" Type="http://schemas.openxmlformats.org/officeDocument/2006/relationships/tags" Target="../tags/tag154.xml"/><Relationship Id="rId58" Type="http://schemas.openxmlformats.org/officeDocument/2006/relationships/tags" Target="../tags/tag159.xml"/><Relationship Id="rId5" Type="http://schemas.openxmlformats.org/officeDocument/2006/relationships/tags" Target="../tags/tag106.xml"/><Relationship Id="rId15" Type="http://schemas.openxmlformats.org/officeDocument/2006/relationships/tags" Target="../tags/tag116.xml"/><Relationship Id="rId23" Type="http://schemas.openxmlformats.org/officeDocument/2006/relationships/tags" Target="../tags/tag124.xml"/><Relationship Id="rId28" Type="http://schemas.openxmlformats.org/officeDocument/2006/relationships/tags" Target="../tags/tag129.xml"/><Relationship Id="rId36" Type="http://schemas.openxmlformats.org/officeDocument/2006/relationships/tags" Target="../tags/tag137.xml"/><Relationship Id="rId49" Type="http://schemas.openxmlformats.org/officeDocument/2006/relationships/tags" Target="../tags/tag150.xml"/><Relationship Id="rId57" Type="http://schemas.openxmlformats.org/officeDocument/2006/relationships/tags" Target="../tags/tag158.xml"/><Relationship Id="rId61" Type="http://schemas.openxmlformats.org/officeDocument/2006/relationships/slideLayout" Target="../slideLayouts/slideLayout7.xml"/><Relationship Id="rId10" Type="http://schemas.openxmlformats.org/officeDocument/2006/relationships/tags" Target="../tags/tag111.xml"/><Relationship Id="rId19" Type="http://schemas.openxmlformats.org/officeDocument/2006/relationships/tags" Target="../tags/tag120.xml"/><Relationship Id="rId31" Type="http://schemas.openxmlformats.org/officeDocument/2006/relationships/tags" Target="../tags/tag132.xml"/><Relationship Id="rId44" Type="http://schemas.openxmlformats.org/officeDocument/2006/relationships/tags" Target="../tags/tag145.xml"/><Relationship Id="rId52" Type="http://schemas.openxmlformats.org/officeDocument/2006/relationships/tags" Target="../tags/tag153.xml"/><Relationship Id="rId60" Type="http://schemas.openxmlformats.org/officeDocument/2006/relationships/tags" Target="../tags/tag161.xml"/><Relationship Id="rId4" Type="http://schemas.openxmlformats.org/officeDocument/2006/relationships/tags" Target="../tags/tag105.xml"/><Relationship Id="rId9" Type="http://schemas.openxmlformats.org/officeDocument/2006/relationships/tags" Target="../tags/tag110.xml"/><Relationship Id="rId14" Type="http://schemas.openxmlformats.org/officeDocument/2006/relationships/tags" Target="../tags/tag115.xml"/><Relationship Id="rId22" Type="http://schemas.openxmlformats.org/officeDocument/2006/relationships/tags" Target="../tags/tag123.xml"/><Relationship Id="rId27" Type="http://schemas.openxmlformats.org/officeDocument/2006/relationships/tags" Target="../tags/tag128.xml"/><Relationship Id="rId30" Type="http://schemas.openxmlformats.org/officeDocument/2006/relationships/tags" Target="../tags/tag131.xml"/><Relationship Id="rId35" Type="http://schemas.openxmlformats.org/officeDocument/2006/relationships/tags" Target="../tags/tag136.xml"/><Relationship Id="rId43" Type="http://schemas.openxmlformats.org/officeDocument/2006/relationships/tags" Target="../tags/tag144.xml"/><Relationship Id="rId48" Type="http://schemas.openxmlformats.org/officeDocument/2006/relationships/tags" Target="../tags/tag149.xml"/><Relationship Id="rId56" Type="http://schemas.openxmlformats.org/officeDocument/2006/relationships/tags" Target="../tags/tag157.xml"/><Relationship Id="rId64" Type="http://schemas.openxmlformats.org/officeDocument/2006/relationships/image" Target="../media/image27.png"/><Relationship Id="rId8" Type="http://schemas.openxmlformats.org/officeDocument/2006/relationships/tags" Target="../tags/tag109.xml"/><Relationship Id="rId51" Type="http://schemas.openxmlformats.org/officeDocument/2006/relationships/tags" Target="../tags/tag152.xml"/><Relationship Id="rId3" Type="http://schemas.openxmlformats.org/officeDocument/2006/relationships/tags" Target="../tags/tag104.xml"/><Relationship Id="rId12" Type="http://schemas.openxmlformats.org/officeDocument/2006/relationships/tags" Target="../tags/tag113.xml"/><Relationship Id="rId17" Type="http://schemas.openxmlformats.org/officeDocument/2006/relationships/tags" Target="../tags/tag118.xml"/><Relationship Id="rId25" Type="http://schemas.openxmlformats.org/officeDocument/2006/relationships/tags" Target="../tags/tag126.xml"/><Relationship Id="rId33" Type="http://schemas.openxmlformats.org/officeDocument/2006/relationships/tags" Target="../tags/tag134.xml"/><Relationship Id="rId38" Type="http://schemas.openxmlformats.org/officeDocument/2006/relationships/tags" Target="../tags/tag139.xml"/><Relationship Id="rId46" Type="http://schemas.openxmlformats.org/officeDocument/2006/relationships/tags" Target="../tags/tag147.xml"/><Relationship Id="rId59" Type="http://schemas.openxmlformats.org/officeDocument/2006/relationships/tags" Target="../tags/tag160.xml"/></Relationships>
</file>

<file path=ppt/slides/_rels/slide15.xml.rels><?xml version="1.0" encoding="UTF-8" standalone="yes"?>
<Relationships xmlns="http://schemas.openxmlformats.org/package/2006/relationships"><Relationship Id="rId8" Type="http://schemas.openxmlformats.org/officeDocument/2006/relationships/tags" Target="../tags/tag168.xml"/><Relationship Id="rId13" Type="http://schemas.openxmlformats.org/officeDocument/2006/relationships/tags" Target="../tags/tag173.xml"/><Relationship Id="rId18" Type="http://schemas.openxmlformats.org/officeDocument/2006/relationships/oleObject" Target="../embeddings/oleObject11.bin"/><Relationship Id="rId3" Type="http://schemas.openxmlformats.org/officeDocument/2006/relationships/tags" Target="../tags/tag163.xml"/><Relationship Id="rId7" Type="http://schemas.openxmlformats.org/officeDocument/2006/relationships/tags" Target="../tags/tag167.xml"/><Relationship Id="rId12" Type="http://schemas.openxmlformats.org/officeDocument/2006/relationships/tags" Target="../tags/tag172.xml"/><Relationship Id="rId17" Type="http://schemas.openxmlformats.org/officeDocument/2006/relationships/notesSlide" Target="../notesSlides/notesSlide11.xml"/><Relationship Id="rId2" Type="http://schemas.openxmlformats.org/officeDocument/2006/relationships/tags" Target="../tags/tag162.xml"/><Relationship Id="rId16"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tags" Target="../tags/tag166.xml"/><Relationship Id="rId11" Type="http://schemas.openxmlformats.org/officeDocument/2006/relationships/tags" Target="../tags/tag171.xml"/><Relationship Id="rId5" Type="http://schemas.openxmlformats.org/officeDocument/2006/relationships/tags" Target="../tags/tag165.xml"/><Relationship Id="rId15" Type="http://schemas.openxmlformats.org/officeDocument/2006/relationships/tags" Target="../tags/tag175.xml"/><Relationship Id="rId10" Type="http://schemas.openxmlformats.org/officeDocument/2006/relationships/tags" Target="../tags/tag170.xml"/><Relationship Id="rId4" Type="http://schemas.openxmlformats.org/officeDocument/2006/relationships/tags" Target="../tags/tag164.xml"/><Relationship Id="rId9" Type="http://schemas.openxmlformats.org/officeDocument/2006/relationships/tags" Target="../tags/tag169.xml"/><Relationship Id="rId14" Type="http://schemas.openxmlformats.org/officeDocument/2006/relationships/tags" Target="../tags/tag174.xml"/></Relationships>
</file>

<file path=ppt/slides/_rels/slide16.xml.rels><?xml version="1.0" encoding="UTF-8" standalone="yes"?>
<Relationships xmlns="http://schemas.openxmlformats.org/package/2006/relationships"><Relationship Id="rId8" Type="http://schemas.openxmlformats.org/officeDocument/2006/relationships/tags" Target="../tags/tag182.xml"/><Relationship Id="rId13" Type="http://schemas.openxmlformats.org/officeDocument/2006/relationships/tags" Target="../tags/tag187.xml"/><Relationship Id="rId18" Type="http://schemas.openxmlformats.org/officeDocument/2006/relationships/tags" Target="../tags/tag192.xml"/><Relationship Id="rId26" Type="http://schemas.openxmlformats.org/officeDocument/2006/relationships/tags" Target="../tags/tag200.xml"/><Relationship Id="rId39" Type="http://schemas.openxmlformats.org/officeDocument/2006/relationships/oleObject" Target="../embeddings/oleObject15.bin"/><Relationship Id="rId3" Type="http://schemas.openxmlformats.org/officeDocument/2006/relationships/tags" Target="../tags/tag177.xml"/><Relationship Id="rId21" Type="http://schemas.openxmlformats.org/officeDocument/2006/relationships/tags" Target="../tags/tag195.xml"/><Relationship Id="rId34" Type="http://schemas.openxmlformats.org/officeDocument/2006/relationships/notesSlide" Target="../notesSlides/notesSlide12.xml"/><Relationship Id="rId42" Type="http://schemas.openxmlformats.org/officeDocument/2006/relationships/oleObject" Target="../embeddings/oleObject18.bin"/><Relationship Id="rId7" Type="http://schemas.openxmlformats.org/officeDocument/2006/relationships/tags" Target="../tags/tag181.xml"/><Relationship Id="rId12" Type="http://schemas.openxmlformats.org/officeDocument/2006/relationships/tags" Target="../tags/tag186.xml"/><Relationship Id="rId17" Type="http://schemas.openxmlformats.org/officeDocument/2006/relationships/tags" Target="../tags/tag191.xml"/><Relationship Id="rId25" Type="http://schemas.openxmlformats.org/officeDocument/2006/relationships/tags" Target="../tags/tag199.xml"/><Relationship Id="rId33" Type="http://schemas.openxmlformats.org/officeDocument/2006/relationships/slideLayout" Target="../slideLayouts/slideLayout7.xml"/><Relationship Id="rId38" Type="http://schemas.openxmlformats.org/officeDocument/2006/relationships/oleObject" Target="../embeddings/oleObject14.bin"/><Relationship Id="rId2" Type="http://schemas.openxmlformats.org/officeDocument/2006/relationships/tags" Target="../tags/tag176.xml"/><Relationship Id="rId16" Type="http://schemas.openxmlformats.org/officeDocument/2006/relationships/tags" Target="../tags/tag190.xml"/><Relationship Id="rId20" Type="http://schemas.openxmlformats.org/officeDocument/2006/relationships/tags" Target="../tags/tag194.xml"/><Relationship Id="rId29" Type="http://schemas.openxmlformats.org/officeDocument/2006/relationships/tags" Target="../tags/tag203.xml"/><Relationship Id="rId41" Type="http://schemas.openxmlformats.org/officeDocument/2006/relationships/oleObject" Target="../embeddings/oleObject17.bin"/><Relationship Id="rId1" Type="http://schemas.openxmlformats.org/officeDocument/2006/relationships/vmlDrawing" Target="../drawings/vmlDrawing8.vml"/><Relationship Id="rId6" Type="http://schemas.openxmlformats.org/officeDocument/2006/relationships/tags" Target="../tags/tag180.xml"/><Relationship Id="rId11" Type="http://schemas.openxmlformats.org/officeDocument/2006/relationships/tags" Target="../tags/tag185.xml"/><Relationship Id="rId24" Type="http://schemas.openxmlformats.org/officeDocument/2006/relationships/tags" Target="../tags/tag198.xml"/><Relationship Id="rId32" Type="http://schemas.openxmlformats.org/officeDocument/2006/relationships/tags" Target="../tags/tag206.xml"/><Relationship Id="rId37" Type="http://schemas.openxmlformats.org/officeDocument/2006/relationships/oleObject" Target="../embeddings/oleObject13.bin"/><Relationship Id="rId40" Type="http://schemas.openxmlformats.org/officeDocument/2006/relationships/oleObject" Target="../embeddings/oleObject16.bin"/><Relationship Id="rId45" Type="http://schemas.openxmlformats.org/officeDocument/2006/relationships/oleObject" Target="../embeddings/oleObject21.bin"/><Relationship Id="rId5" Type="http://schemas.openxmlformats.org/officeDocument/2006/relationships/tags" Target="../tags/tag179.xml"/><Relationship Id="rId15" Type="http://schemas.openxmlformats.org/officeDocument/2006/relationships/tags" Target="../tags/tag189.xml"/><Relationship Id="rId23" Type="http://schemas.openxmlformats.org/officeDocument/2006/relationships/tags" Target="../tags/tag197.xml"/><Relationship Id="rId28" Type="http://schemas.openxmlformats.org/officeDocument/2006/relationships/tags" Target="../tags/tag202.xml"/><Relationship Id="rId36" Type="http://schemas.openxmlformats.org/officeDocument/2006/relationships/oleObject" Target="../embeddings/oleObject12.bin"/><Relationship Id="rId10" Type="http://schemas.openxmlformats.org/officeDocument/2006/relationships/tags" Target="../tags/tag184.xml"/><Relationship Id="rId19" Type="http://schemas.openxmlformats.org/officeDocument/2006/relationships/tags" Target="../tags/tag193.xml"/><Relationship Id="rId31" Type="http://schemas.openxmlformats.org/officeDocument/2006/relationships/tags" Target="../tags/tag205.xml"/><Relationship Id="rId44" Type="http://schemas.openxmlformats.org/officeDocument/2006/relationships/oleObject" Target="../embeddings/oleObject20.bin"/><Relationship Id="rId4" Type="http://schemas.openxmlformats.org/officeDocument/2006/relationships/tags" Target="../tags/tag178.xml"/><Relationship Id="rId9" Type="http://schemas.openxmlformats.org/officeDocument/2006/relationships/tags" Target="../tags/tag183.xml"/><Relationship Id="rId14" Type="http://schemas.openxmlformats.org/officeDocument/2006/relationships/tags" Target="../tags/tag188.xml"/><Relationship Id="rId22" Type="http://schemas.openxmlformats.org/officeDocument/2006/relationships/tags" Target="../tags/tag196.xml"/><Relationship Id="rId27" Type="http://schemas.openxmlformats.org/officeDocument/2006/relationships/tags" Target="../tags/tag201.xml"/><Relationship Id="rId30" Type="http://schemas.openxmlformats.org/officeDocument/2006/relationships/tags" Target="../tags/tag204.xml"/><Relationship Id="rId35" Type="http://schemas.openxmlformats.org/officeDocument/2006/relationships/image" Target="../media/image37.png"/><Relationship Id="rId43" Type="http://schemas.openxmlformats.org/officeDocument/2006/relationships/oleObject" Target="../embeddings/oleObject19.bin"/></Relationships>
</file>

<file path=ppt/slides/_rels/slide17.xml.rels><?xml version="1.0" encoding="UTF-8" standalone="yes"?>
<Relationships xmlns="http://schemas.openxmlformats.org/package/2006/relationships"><Relationship Id="rId8" Type="http://schemas.openxmlformats.org/officeDocument/2006/relationships/tags" Target="../tags/tag213.xml"/><Relationship Id="rId13" Type="http://schemas.openxmlformats.org/officeDocument/2006/relationships/tags" Target="../tags/tag218.xml"/><Relationship Id="rId18" Type="http://schemas.openxmlformats.org/officeDocument/2006/relationships/tags" Target="../tags/tag223.xml"/><Relationship Id="rId26" Type="http://schemas.openxmlformats.org/officeDocument/2006/relationships/oleObject" Target="../embeddings/oleObject25.bin"/><Relationship Id="rId3" Type="http://schemas.openxmlformats.org/officeDocument/2006/relationships/tags" Target="../tags/tag208.xml"/><Relationship Id="rId21" Type="http://schemas.openxmlformats.org/officeDocument/2006/relationships/notesSlide" Target="../notesSlides/notesSlide13.xml"/><Relationship Id="rId7" Type="http://schemas.openxmlformats.org/officeDocument/2006/relationships/tags" Target="../tags/tag212.xml"/><Relationship Id="rId12" Type="http://schemas.openxmlformats.org/officeDocument/2006/relationships/tags" Target="../tags/tag217.xml"/><Relationship Id="rId17" Type="http://schemas.openxmlformats.org/officeDocument/2006/relationships/tags" Target="../tags/tag222.xml"/><Relationship Id="rId25" Type="http://schemas.openxmlformats.org/officeDocument/2006/relationships/oleObject" Target="../embeddings/oleObject24.bin"/><Relationship Id="rId2" Type="http://schemas.openxmlformats.org/officeDocument/2006/relationships/tags" Target="../tags/tag207.xml"/><Relationship Id="rId16" Type="http://schemas.openxmlformats.org/officeDocument/2006/relationships/tags" Target="../tags/tag221.xml"/><Relationship Id="rId20" Type="http://schemas.openxmlformats.org/officeDocument/2006/relationships/slideLayout" Target="../slideLayouts/slideLayout7.xml"/><Relationship Id="rId29" Type="http://schemas.openxmlformats.org/officeDocument/2006/relationships/oleObject" Target="../embeddings/oleObject28.bin"/><Relationship Id="rId1" Type="http://schemas.openxmlformats.org/officeDocument/2006/relationships/vmlDrawing" Target="../drawings/vmlDrawing9.vml"/><Relationship Id="rId6" Type="http://schemas.openxmlformats.org/officeDocument/2006/relationships/tags" Target="../tags/tag211.xml"/><Relationship Id="rId11" Type="http://schemas.openxmlformats.org/officeDocument/2006/relationships/tags" Target="../tags/tag216.xml"/><Relationship Id="rId24" Type="http://schemas.openxmlformats.org/officeDocument/2006/relationships/oleObject" Target="../embeddings/oleObject23.bin"/><Relationship Id="rId5" Type="http://schemas.openxmlformats.org/officeDocument/2006/relationships/tags" Target="../tags/tag210.xml"/><Relationship Id="rId15" Type="http://schemas.openxmlformats.org/officeDocument/2006/relationships/tags" Target="../tags/tag220.xml"/><Relationship Id="rId23" Type="http://schemas.openxmlformats.org/officeDocument/2006/relationships/oleObject" Target="../embeddings/oleObject22.bin"/><Relationship Id="rId28" Type="http://schemas.openxmlformats.org/officeDocument/2006/relationships/oleObject" Target="../embeddings/oleObject27.bin"/><Relationship Id="rId10" Type="http://schemas.openxmlformats.org/officeDocument/2006/relationships/tags" Target="../tags/tag215.xml"/><Relationship Id="rId19" Type="http://schemas.openxmlformats.org/officeDocument/2006/relationships/tags" Target="../tags/tag224.xml"/><Relationship Id="rId31" Type="http://schemas.openxmlformats.org/officeDocument/2006/relationships/oleObject" Target="../embeddings/oleObject30.bin"/><Relationship Id="rId4" Type="http://schemas.openxmlformats.org/officeDocument/2006/relationships/tags" Target="../tags/tag209.xml"/><Relationship Id="rId9" Type="http://schemas.openxmlformats.org/officeDocument/2006/relationships/tags" Target="../tags/tag214.xml"/><Relationship Id="rId14" Type="http://schemas.openxmlformats.org/officeDocument/2006/relationships/tags" Target="../tags/tag219.xml"/><Relationship Id="rId22" Type="http://schemas.openxmlformats.org/officeDocument/2006/relationships/image" Target="../media/image37.png"/><Relationship Id="rId27" Type="http://schemas.openxmlformats.org/officeDocument/2006/relationships/oleObject" Target="../embeddings/oleObject26.bin"/><Relationship Id="rId30" Type="http://schemas.openxmlformats.org/officeDocument/2006/relationships/oleObject" Target="../embeddings/oleObject29.bin"/></Relationships>
</file>

<file path=ppt/slides/_rels/slide18.xml.rels><?xml version="1.0" encoding="UTF-8" standalone="yes"?>
<Relationships xmlns="http://schemas.openxmlformats.org/package/2006/relationships"><Relationship Id="rId8" Type="http://schemas.openxmlformats.org/officeDocument/2006/relationships/tags" Target="../tags/tag232.xml"/><Relationship Id="rId13" Type="http://schemas.openxmlformats.org/officeDocument/2006/relationships/tags" Target="../tags/tag237.xml"/><Relationship Id="rId18" Type="http://schemas.openxmlformats.org/officeDocument/2006/relationships/image" Target="../media/image48.jpeg"/><Relationship Id="rId3" Type="http://schemas.openxmlformats.org/officeDocument/2006/relationships/tags" Target="../tags/tag227.xml"/><Relationship Id="rId21" Type="http://schemas.openxmlformats.org/officeDocument/2006/relationships/image" Target="../media/image51.jpeg"/><Relationship Id="rId7" Type="http://schemas.openxmlformats.org/officeDocument/2006/relationships/tags" Target="../tags/tag231.xml"/><Relationship Id="rId12" Type="http://schemas.openxmlformats.org/officeDocument/2006/relationships/tags" Target="../tags/tag236.xml"/><Relationship Id="rId17" Type="http://schemas.openxmlformats.org/officeDocument/2006/relationships/image" Target="../media/image47.png"/><Relationship Id="rId2" Type="http://schemas.openxmlformats.org/officeDocument/2006/relationships/tags" Target="../tags/tag226.xml"/><Relationship Id="rId16" Type="http://schemas.openxmlformats.org/officeDocument/2006/relationships/image" Target="../media/image46.png"/><Relationship Id="rId20" Type="http://schemas.openxmlformats.org/officeDocument/2006/relationships/image" Target="../media/image50.jpeg"/><Relationship Id="rId1" Type="http://schemas.openxmlformats.org/officeDocument/2006/relationships/tags" Target="../tags/tag225.xml"/><Relationship Id="rId6" Type="http://schemas.openxmlformats.org/officeDocument/2006/relationships/tags" Target="../tags/tag230.xml"/><Relationship Id="rId11" Type="http://schemas.openxmlformats.org/officeDocument/2006/relationships/tags" Target="../tags/tag235.xml"/><Relationship Id="rId5" Type="http://schemas.openxmlformats.org/officeDocument/2006/relationships/tags" Target="../tags/tag229.xml"/><Relationship Id="rId15" Type="http://schemas.openxmlformats.org/officeDocument/2006/relationships/notesSlide" Target="../notesSlides/notesSlide14.xml"/><Relationship Id="rId23" Type="http://schemas.openxmlformats.org/officeDocument/2006/relationships/image" Target="../media/image53.jpeg"/><Relationship Id="rId10" Type="http://schemas.openxmlformats.org/officeDocument/2006/relationships/tags" Target="../tags/tag234.xml"/><Relationship Id="rId19" Type="http://schemas.openxmlformats.org/officeDocument/2006/relationships/image" Target="../media/image49.jpeg"/><Relationship Id="rId4" Type="http://schemas.openxmlformats.org/officeDocument/2006/relationships/tags" Target="../tags/tag228.xml"/><Relationship Id="rId9" Type="http://schemas.openxmlformats.org/officeDocument/2006/relationships/tags" Target="../tags/tag233.xml"/><Relationship Id="rId14" Type="http://schemas.openxmlformats.org/officeDocument/2006/relationships/slideLayout" Target="../slideLayouts/slideLayout7.xml"/><Relationship Id="rId22" Type="http://schemas.openxmlformats.org/officeDocument/2006/relationships/image" Target="../media/image52.jpeg"/></Relationships>
</file>

<file path=ppt/slides/_rels/slide19.xml.rels><?xml version="1.0" encoding="UTF-8" standalone="yes"?>
<Relationships xmlns="http://schemas.openxmlformats.org/package/2006/relationships"><Relationship Id="rId26" Type="http://schemas.openxmlformats.org/officeDocument/2006/relationships/tags" Target="../tags/tag262.xml"/><Relationship Id="rId21" Type="http://schemas.openxmlformats.org/officeDocument/2006/relationships/tags" Target="../tags/tag257.xml"/><Relationship Id="rId34" Type="http://schemas.openxmlformats.org/officeDocument/2006/relationships/tags" Target="../tags/tag270.xml"/><Relationship Id="rId42" Type="http://schemas.openxmlformats.org/officeDocument/2006/relationships/tags" Target="../tags/tag278.xml"/><Relationship Id="rId47" Type="http://schemas.openxmlformats.org/officeDocument/2006/relationships/tags" Target="../tags/tag283.xml"/><Relationship Id="rId50" Type="http://schemas.openxmlformats.org/officeDocument/2006/relationships/tags" Target="../tags/tag286.xml"/><Relationship Id="rId55" Type="http://schemas.openxmlformats.org/officeDocument/2006/relationships/tags" Target="../tags/tag291.xml"/><Relationship Id="rId63" Type="http://schemas.openxmlformats.org/officeDocument/2006/relationships/tags" Target="../tags/tag299.xml"/><Relationship Id="rId68" Type="http://schemas.openxmlformats.org/officeDocument/2006/relationships/tags" Target="../tags/tag304.xml"/><Relationship Id="rId76" Type="http://schemas.openxmlformats.org/officeDocument/2006/relationships/tags" Target="../tags/tag312.xml"/><Relationship Id="rId84" Type="http://schemas.openxmlformats.org/officeDocument/2006/relationships/tags" Target="../tags/tag320.xml"/><Relationship Id="rId89" Type="http://schemas.openxmlformats.org/officeDocument/2006/relationships/tags" Target="../tags/tag325.xml"/><Relationship Id="rId97" Type="http://schemas.openxmlformats.org/officeDocument/2006/relationships/image" Target="../media/image56.png"/><Relationship Id="rId7" Type="http://schemas.openxmlformats.org/officeDocument/2006/relationships/tags" Target="../tags/tag243.xml"/><Relationship Id="rId71" Type="http://schemas.openxmlformats.org/officeDocument/2006/relationships/tags" Target="../tags/tag307.xml"/><Relationship Id="rId92" Type="http://schemas.openxmlformats.org/officeDocument/2006/relationships/tags" Target="../tags/tag328.xml"/><Relationship Id="rId2" Type="http://schemas.openxmlformats.org/officeDocument/2006/relationships/tags" Target="../tags/tag238.xml"/><Relationship Id="rId16" Type="http://schemas.openxmlformats.org/officeDocument/2006/relationships/tags" Target="../tags/tag252.xml"/><Relationship Id="rId29" Type="http://schemas.openxmlformats.org/officeDocument/2006/relationships/tags" Target="../tags/tag265.xml"/><Relationship Id="rId11" Type="http://schemas.openxmlformats.org/officeDocument/2006/relationships/tags" Target="../tags/tag247.xml"/><Relationship Id="rId24" Type="http://schemas.openxmlformats.org/officeDocument/2006/relationships/tags" Target="../tags/tag260.xml"/><Relationship Id="rId32" Type="http://schemas.openxmlformats.org/officeDocument/2006/relationships/tags" Target="../tags/tag268.xml"/><Relationship Id="rId37" Type="http://schemas.openxmlformats.org/officeDocument/2006/relationships/tags" Target="../tags/tag273.xml"/><Relationship Id="rId40" Type="http://schemas.openxmlformats.org/officeDocument/2006/relationships/tags" Target="../tags/tag276.xml"/><Relationship Id="rId45" Type="http://schemas.openxmlformats.org/officeDocument/2006/relationships/tags" Target="../tags/tag281.xml"/><Relationship Id="rId53" Type="http://schemas.openxmlformats.org/officeDocument/2006/relationships/tags" Target="../tags/tag289.xml"/><Relationship Id="rId58" Type="http://schemas.openxmlformats.org/officeDocument/2006/relationships/tags" Target="../tags/tag294.xml"/><Relationship Id="rId66" Type="http://schemas.openxmlformats.org/officeDocument/2006/relationships/tags" Target="../tags/tag302.xml"/><Relationship Id="rId74" Type="http://schemas.openxmlformats.org/officeDocument/2006/relationships/tags" Target="../tags/tag310.xml"/><Relationship Id="rId79" Type="http://schemas.openxmlformats.org/officeDocument/2006/relationships/tags" Target="../tags/tag315.xml"/><Relationship Id="rId87" Type="http://schemas.openxmlformats.org/officeDocument/2006/relationships/tags" Target="../tags/tag323.xml"/><Relationship Id="rId5" Type="http://schemas.openxmlformats.org/officeDocument/2006/relationships/tags" Target="../tags/tag241.xml"/><Relationship Id="rId61" Type="http://schemas.openxmlformats.org/officeDocument/2006/relationships/tags" Target="../tags/tag297.xml"/><Relationship Id="rId82" Type="http://schemas.openxmlformats.org/officeDocument/2006/relationships/tags" Target="../tags/tag318.xml"/><Relationship Id="rId90" Type="http://schemas.openxmlformats.org/officeDocument/2006/relationships/tags" Target="../tags/tag326.xml"/><Relationship Id="rId95" Type="http://schemas.openxmlformats.org/officeDocument/2006/relationships/oleObject" Target="../embeddings/oleObject31.bin"/><Relationship Id="rId19" Type="http://schemas.openxmlformats.org/officeDocument/2006/relationships/tags" Target="../tags/tag255.xml"/><Relationship Id="rId14" Type="http://schemas.openxmlformats.org/officeDocument/2006/relationships/tags" Target="../tags/tag250.xml"/><Relationship Id="rId22" Type="http://schemas.openxmlformats.org/officeDocument/2006/relationships/tags" Target="../tags/tag258.xml"/><Relationship Id="rId27" Type="http://schemas.openxmlformats.org/officeDocument/2006/relationships/tags" Target="../tags/tag263.xml"/><Relationship Id="rId30" Type="http://schemas.openxmlformats.org/officeDocument/2006/relationships/tags" Target="../tags/tag266.xml"/><Relationship Id="rId35" Type="http://schemas.openxmlformats.org/officeDocument/2006/relationships/tags" Target="../tags/tag271.xml"/><Relationship Id="rId43" Type="http://schemas.openxmlformats.org/officeDocument/2006/relationships/tags" Target="../tags/tag279.xml"/><Relationship Id="rId48" Type="http://schemas.openxmlformats.org/officeDocument/2006/relationships/tags" Target="../tags/tag284.xml"/><Relationship Id="rId56" Type="http://schemas.openxmlformats.org/officeDocument/2006/relationships/tags" Target="../tags/tag292.xml"/><Relationship Id="rId64" Type="http://schemas.openxmlformats.org/officeDocument/2006/relationships/tags" Target="../tags/tag300.xml"/><Relationship Id="rId69" Type="http://schemas.openxmlformats.org/officeDocument/2006/relationships/tags" Target="../tags/tag305.xml"/><Relationship Id="rId77" Type="http://schemas.openxmlformats.org/officeDocument/2006/relationships/tags" Target="../tags/tag313.xml"/><Relationship Id="rId8" Type="http://schemas.openxmlformats.org/officeDocument/2006/relationships/tags" Target="../tags/tag244.xml"/><Relationship Id="rId51" Type="http://schemas.openxmlformats.org/officeDocument/2006/relationships/tags" Target="../tags/tag287.xml"/><Relationship Id="rId72" Type="http://schemas.openxmlformats.org/officeDocument/2006/relationships/tags" Target="../tags/tag308.xml"/><Relationship Id="rId80" Type="http://schemas.openxmlformats.org/officeDocument/2006/relationships/tags" Target="../tags/tag316.xml"/><Relationship Id="rId85" Type="http://schemas.openxmlformats.org/officeDocument/2006/relationships/tags" Target="../tags/tag321.xml"/><Relationship Id="rId93" Type="http://schemas.openxmlformats.org/officeDocument/2006/relationships/slideLayout" Target="../slideLayouts/slideLayout7.xml"/><Relationship Id="rId3" Type="http://schemas.openxmlformats.org/officeDocument/2006/relationships/tags" Target="../tags/tag239.xml"/><Relationship Id="rId12" Type="http://schemas.openxmlformats.org/officeDocument/2006/relationships/tags" Target="../tags/tag248.xml"/><Relationship Id="rId17" Type="http://schemas.openxmlformats.org/officeDocument/2006/relationships/tags" Target="../tags/tag253.xml"/><Relationship Id="rId25" Type="http://schemas.openxmlformats.org/officeDocument/2006/relationships/tags" Target="../tags/tag261.xml"/><Relationship Id="rId33" Type="http://schemas.openxmlformats.org/officeDocument/2006/relationships/tags" Target="../tags/tag269.xml"/><Relationship Id="rId38" Type="http://schemas.openxmlformats.org/officeDocument/2006/relationships/tags" Target="../tags/tag274.xml"/><Relationship Id="rId46" Type="http://schemas.openxmlformats.org/officeDocument/2006/relationships/tags" Target="../tags/tag282.xml"/><Relationship Id="rId59" Type="http://schemas.openxmlformats.org/officeDocument/2006/relationships/tags" Target="../tags/tag295.xml"/><Relationship Id="rId67" Type="http://schemas.openxmlformats.org/officeDocument/2006/relationships/tags" Target="../tags/tag303.xml"/><Relationship Id="rId20" Type="http://schemas.openxmlformats.org/officeDocument/2006/relationships/tags" Target="../tags/tag256.xml"/><Relationship Id="rId41" Type="http://schemas.openxmlformats.org/officeDocument/2006/relationships/tags" Target="../tags/tag277.xml"/><Relationship Id="rId54" Type="http://schemas.openxmlformats.org/officeDocument/2006/relationships/tags" Target="../tags/tag290.xml"/><Relationship Id="rId62" Type="http://schemas.openxmlformats.org/officeDocument/2006/relationships/tags" Target="../tags/tag298.xml"/><Relationship Id="rId70" Type="http://schemas.openxmlformats.org/officeDocument/2006/relationships/tags" Target="../tags/tag306.xml"/><Relationship Id="rId75" Type="http://schemas.openxmlformats.org/officeDocument/2006/relationships/tags" Target="../tags/tag311.xml"/><Relationship Id="rId83" Type="http://schemas.openxmlformats.org/officeDocument/2006/relationships/tags" Target="../tags/tag319.xml"/><Relationship Id="rId88" Type="http://schemas.openxmlformats.org/officeDocument/2006/relationships/tags" Target="../tags/tag324.xml"/><Relationship Id="rId91" Type="http://schemas.openxmlformats.org/officeDocument/2006/relationships/tags" Target="../tags/tag327.xml"/><Relationship Id="rId96" Type="http://schemas.openxmlformats.org/officeDocument/2006/relationships/oleObject" Target="../embeddings/oleObject32.bin"/><Relationship Id="rId1" Type="http://schemas.openxmlformats.org/officeDocument/2006/relationships/vmlDrawing" Target="../drawings/vmlDrawing10.vml"/><Relationship Id="rId6" Type="http://schemas.openxmlformats.org/officeDocument/2006/relationships/tags" Target="../tags/tag242.xml"/><Relationship Id="rId15" Type="http://schemas.openxmlformats.org/officeDocument/2006/relationships/tags" Target="../tags/tag251.xml"/><Relationship Id="rId23" Type="http://schemas.openxmlformats.org/officeDocument/2006/relationships/tags" Target="../tags/tag259.xml"/><Relationship Id="rId28" Type="http://schemas.openxmlformats.org/officeDocument/2006/relationships/tags" Target="../tags/tag264.xml"/><Relationship Id="rId36" Type="http://schemas.openxmlformats.org/officeDocument/2006/relationships/tags" Target="../tags/tag272.xml"/><Relationship Id="rId49" Type="http://schemas.openxmlformats.org/officeDocument/2006/relationships/tags" Target="../tags/tag285.xml"/><Relationship Id="rId57" Type="http://schemas.openxmlformats.org/officeDocument/2006/relationships/tags" Target="../tags/tag293.xml"/><Relationship Id="rId10" Type="http://schemas.openxmlformats.org/officeDocument/2006/relationships/tags" Target="../tags/tag246.xml"/><Relationship Id="rId31" Type="http://schemas.openxmlformats.org/officeDocument/2006/relationships/tags" Target="../tags/tag267.xml"/><Relationship Id="rId44" Type="http://schemas.openxmlformats.org/officeDocument/2006/relationships/tags" Target="../tags/tag280.xml"/><Relationship Id="rId52" Type="http://schemas.openxmlformats.org/officeDocument/2006/relationships/tags" Target="../tags/tag288.xml"/><Relationship Id="rId60" Type="http://schemas.openxmlformats.org/officeDocument/2006/relationships/tags" Target="../tags/tag296.xml"/><Relationship Id="rId65" Type="http://schemas.openxmlformats.org/officeDocument/2006/relationships/tags" Target="../tags/tag301.xml"/><Relationship Id="rId73" Type="http://schemas.openxmlformats.org/officeDocument/2006/relationships/tags" Target="../tags/tag309.xml"/><Relationship Id="rId78" Type="http://schemas.openxmlformats.org/officeDocument/2006/relationships/tags" Target="../tags/tag314.xml"/><Relationship Id="rId81" Type="http://schemas.openxmlformats.org/officeDocument/2006/relationships/tags" Target="../tags/tag317.xml"/><Relationship Id="rId86" Type="http://schemas.openxmlformats.org/officeDocument/2006/relationships/tags" Target="../tags/tag322.xml"/><Relationship Id="rId94" Type="http://schemas.openxmlformats.org/officeDocument/2006/relationships/notesSlide" Target="../notesSlides/notesSlide15.xml"/><Relationship Id="rId4" Type="http://schemas.openxmlformats.org/officeDocument/2006/relationships/tags" Target="../tags/tag240.xml"/><Relationship Id="rId9" Type="http://schemas.openxmlformats.org/officeDocument/2006/relationships/tags" Target="../tags/tag245.xml"/><Relationship Id="rId13" Type="http://schemas.openxmlformats.org/officeDocument/2006/relationships/tags" Target="../tags/tag249.xml"/><Relationship Id="rId18" Type="http://schemas.openxmlformats.org/officeDocument/2006/relationships/tags" Target="../tags/tag254.xml"/><Relationship Id="rId39" Type="http://schemas.openxmlformats.org/officeDocument/2006/relationships/tags" Target="../tags/tag275.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tags" Target="../tags/tag331.xml"/><Relationship Id="rId7" Type="http://schemas.openxmlformats.org/officeDocument/2006/relationships/notesSlide" Target="../notesSlides/notesSlide16.xml"/><Relationship Id="rId2" Type="http://schemas.openxmlformats.org/officeDocument/2006/relationships/tags" Target="../tags/tag330.xml"/><Relationship Id="rId1" Type="http://schemas.openxmlformats.org/officeDocument/2006/relationships/tags" Target="../tags/tag329.xml"/><Relationship Id="rId6" Type="http://schemas.openxmlformats.org/officeDocument/2006/relationships/slideLayout" Target="../slideLayouts/slideLayout7.xml"/><Relationship Id="rId5" Type="http://schemas.openxmlformats.org/officeDocument/2006/relationships/tags" Target="../tags/tag333.xml"/><Relationship Id="rId4" Type="http://schemas.openxmlformats.org/officeDocument/2006/relationships/tags" Target="../tags/tag332.xml"/></Relationships>
</file>

<file path=ppt/slides/_rels/slide21.xml.rels><?xml version="1.0" encoding="UTF-8" standalone="yes"?>
<Relationships xmlns="http://schemas.openxmlformats.org/package/2006/relationships"><Relationship Id="rId8" Type="http://schemas.openxmlformats.org/officeDocument/2006/relationships/tags" Target="../tags/tag340.xml"/><Relationship Id="rId13" Type="http://schemas.openxmlformats.org/officeDocument/2006/relationships/tags" Target="../tags/tag345.xml"/><Relationship Id="rId18" Type="http://schemas.openxmlformats.org/officeDocument/2006/relationships/tags" Target="../tags/tag350.xml"/><Relationship Id="rId3" Type="http://schemas.openxmlformats.org/officeDocument/2006/relationships/tags" Target="../tags/tag335.xml"/><Relationship Id="rId21" Type="http://schemas.openxmlformats.org/officeDocument/2006/relationships/image" Target="../media/image57.png"/><Relationship Id="rId7" Type="http://schemas.openxmlformats.org/officeDocument/2006/relationships/tags" Target="../tags/tag339.xml"/><Relationship Id="rId12" Type="http://schemas.openxmlformats.org/officeDocument/2006/relationships/tags" Target="../tags/tag344.xml"/><Relationship Id="rId17" Type="http://schemas.openxmlformats.org/officeDocument/2006/relationships/tags" Target="../tags/tag349.xml"/><Relationship Id="rId2" Type="http://schemas.openxmlformats.org/officeDocument/2006/relationships/tags" Target="../tags/tag334.xml"/><Relationship Id="rId16" Type="http://schemas.openxmlformats.org/officeDocument/2006/relationships/tags" Target="../tags/tag348.xml"/><Relationship Id="rId20" Type="http://schemas.openxmlformats.org/officeDocument/2006/relationships/notesSlide" Target="../notesSlides/notesSlide17.xml"/><Relationship Id="rId1" Type="http://schemas.openxmlformats.org/officeDocument/2006/relationships/vmlDrawing" Target="../drawings/vmlDrawing11.vml"/><Relationship Id="rId6" Type="http://schemas.openxmlformats.org/officeDocument/2006/relationships/tags" Target="../tags/tag338.xml"/><Relationship Id="rId11" Type="http://schemas.openxmlformats.org/officeDocument/2006/relationships/tags" Target="../tags/tag343.xml"/><Relationship Id="rId24" Type="http://schemas.openxmlformats.org/officeDocument/2006/relationships/image" Target="../media/image59.jpeg"/><Relationship Id="rId5" Type="http://schemas.openxmlformats.org/officeDocument/2006/relationships/tags" Target="../tags/tag337.xml"/><Relationship Id="rId15" Type="http://schemas.openxmlformats.org/officeDocument/2006/relationships/tags" Target="../tags/tag347.xml"/><Relationship Id="rId23" Type="http://schemas.openxmlformats.org/officeDocument/2006/relationships/oleObject" Target="../embeddings/oleObject33.bin"/><Relationship Id="rId10" Type="http://schemas.openxmlformats.org/officeDocument/2006/relationships/tags" Target="../tags/tag342.xml"/><Relationship Id="rId19" Type="http://schemas.openxmlformats.org/officeDocument/2006/relationships/slideLayout" Target="../slideLayouts/slideLayout7.xml"/><Relationship Id="rId4" Type="http://schemas.openxmlformats.org/officeDocument/2006/relationships/tags" Target="../tags/tag336.xml"/><Relationship Id="rId9" Type="http://schemas.openxmlformats.org/officeDocument/2006/relationships/tags" Target="../tags/tag341.xml"/><Relationship Id="rId14" Type="http://schemas.openxmlformats.org/officeDocument/2006/relationships/tags" Target="../tags/tag346.xml"/><Relationship Id="rId22" Type="http://schemas.openxmlformats.org/officeDocument/2006/relationships/image" Target="../media/image58.jpeg"/></Relationships>
</file>

<file path=ppt/slides/_rels/slide22.xml.rels><?xml version="1.0" encoding="UTF-8" standalone="yes"?>
<Relationships xmlns="http://schemas.openxmlformats.org/package/2006/relationships"><Relationship Id="rId8" Type="http://schemas.openxmlformats.org/officeDocument/2006/relationships/tags" Target="../tags/tag357.xml"/><Relationship Id="rId13" Type="http://schemas.openxmlformats.org/officeDocument/2006/relationships/tags" Target="../tags/tag362.xml"/><Relationship Id="rId18" Type="http://schemas.openxmlformats.org/officeDocument/2006/relationships/tags" Target="../tags/tag367.xml"/><Relationship Id="rId3" Type="http://schemas.openxmlformats.org/officeDocument/2006/relationships/tags" Target="../tags/tag352.xml"/><Relationship Id="rId21" Type="http://schemas.openxmlformats.org/officeDocument/2006/relationships/notesSlide" Target="../notesSlides/notesSlide18.xml"/><Relationship Id="rId7" Type="http://schemas.openxmlformats.org/officeDocument/2006/relationships/tags" Target="../tags/tag356.xml"/><Relationship Id="rId12" Type="http://schemas.openxmlformats.org/officeDocument/2006/relationships/tags" Target="../tags/tag361.xml"/><Relationship Id="rId17" Type="http://schemas.openxmlformats.org/officeDocument/2006/relationships/tags" Target="../tags/tag366.xml"/><Relationship Id="rId2" Type="http://schemas.openxmlformats.org/officeDocument/2006/relationships/tags" Target="../tags/tag351.xml"/><Relationship Id="rId16" Type="http://schemas.openxmlformats.org/officeDocument/2006/relationships/tags" Target="../tags/tag365.xml"/><Relationship Id="rId20"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tags" Target="../tags/tag355.xml"/><Relationship Id="rId11" Type="http://schemas.openxmlformats.org/officeDocument/2006/relationships/tags" Target="../tags/tag360.xml"/><Relationship Id="rId24" Type="http://schemas.openxmlformats.org/officeDocument/2006/relationships/oleObject" Target="../embeddings/oleObject34.bin"/><Relationship Id="rId5" Type="http://schemas.openxmlformats.org/officeDocument/2006/relationships/tags" Target="../tags/tag354.xml"/><Relationship Id="rId15" Type="http://schemas.openxmlformats.org/officeDocument/2006/relationships/tags" Target="../tags/tag364.xml"/><Relationship Id="rId23" Type="http://schemas.openxmlformats.org/officeDocument/2006/relationships/image" Target="../media/image61.jpeg"/><Relationship Id="rId10" Type="http://schemas.openxmlformats.org/officeDocument/2006/relationships/tags" Target="../tags/tag359.xml"/><Relationship Id="rId19" Type="http://schemas.openxmlformats.org/officeDocument/2006/relationships/tags" Target="../tags/tag368.xml"/><Relationship Id="rId4" Type="http://schemas.openxmlformats.org/officeDocument/2006/relationships/tags" Target="../tags/tag353.xml"/><Relationship Id="rId9" Type="http://schemas.openxmlformats.org/officeDocument/2006/relationships/tags" Target="../tags/tag358.xml"/><Relationship Id="rId14" Type="http://schemas.openxmlformats.org/officeDocument/2006/relationships/tags" Target="../tags/tag363.xml"/><Relationship Id="rId22" Type="http://schemas.openxmlformats.org/officeDocument/2006/relationships/image" Target="../media/image60.jpeg"/></Relationships>
</file>

<file path=ppt/slides/_rels/slide23.xml.rels><?xml version="1.0" encoding="UTF-8" standalone="yes"?>
<Relationships xmlns="http://schemas.openxmlformats.org/package/2006/relationships"><Relationship Id="rId8" Type="http://schemas.openxmlformats.org/officeDocument/2006/relationships/tags" Target="../tags/tag376.xml"/><Relationship Id="rId3" Type="http://schemas.openxmlformats.org/officeDocument/2006/relationships/tags" Target="../tags/tag371.xml"/><Relationship Id="rId7" Type="http://schemas.openxmlformats.org/officeDocument/2006/relationships/tags" Target="../tags/tag375.xml"/><Relationship Id="rId2" Type="http://schemas.openxmlformats.org/officeDocument/2006/relationships/tags" Target="../tags/tag370.xml"/><Relationship Id="rId1" Type="http://schemas.openxmlformats.org/officeDocument/2006/relationships/tags" Target="../tags/tag369.xml"/><Relationship Id="rId6" Type="http://schemas.openxmlformats.org/officeDocument/2006/relationships/tags" Target="../tags/tag374.xml"/><Relationship Id="rId5" Type="http://schemas.openxmlformats.org/officeDocument/2006/relationships/tags" Target="../tags/tag373.xml"/><Relationship Id="rId10" Type="http://schemas.openxmlformats.org/officeDocument/2006/relationships/slideLayout" Target="../slideLayouts/slideLayout7.xml"/><Relationship Id="rId4" Type="http://schemas.openxmlformats.org/officeDocument/2006/relationships/tags" Target="../tags/tag372.xml"/><Relationship Id="rId9" Type="http://schemas.openxmlformats.org/officeDocument/2006/relationships/tags" Target="../tags/tag377.xml"/></Relationships>
</file>

<file path=ppt/slides/_rels/slide24.xml.rels><?xml version="1.0" encoding="UTF-8" standalone="yes"?>
<Relationships xmlns="http://schemas.openxmlformats.org/package/2006/relationships"><Relationship Id="rId3" Type="http://schemas.openxmlformats.org/officeDocument/2006/relationships/tags" Target="../tags/tag380.xml"/><Relationship Id="rId7" Type="http://schemas.openxmlformats.org/officeDocument/2006/relationships/notesSlide" Target="../notesSlides/notesSlide19.xml"/><Relationship Id="rId2" Type="http://schemas.openxmlformats.org/officeDocument/2006/relationships/tags" Target="../tags/tag379.xml"/><Relationship Id="rId1" Type="http://schemas.openxmlformats.org/officeDocument/2006/relationships/tags" Target="../tags/tag378.xml"/><Relationship Id="rId6" Type="http://schemas.openxmlformats.org/officeDocument/2006/relationships/slideLayout" Target="../slideLayouts/slideLayout7.xml"/><Relationship Id="rId5" Type="http://schemas.openxmlformats.org/officeDocument/2006/relationships/tags" Target="../tags/tag382.xml"/><Relationship Id="rId4" Type="http://schemas.openxmlformats.org/officeDocument/2006/relationships/tags" Target="../tags/tag381.xml"/></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385.xml"/><Relationship Id="rId7" Type="http://schemas.openxmlformats.org/officeDocument/2006/relationships/tags" Target="../tags/tag389.xml"/><Relationship Id="rId2" Type="http://schemas.openxmlformats.org/officeDocument/2006/relationships/tags" Target="../tags/tag384.xml"/><Relationship Id="rId1" Type="http://schemas.openxmlformats.org/officeDocument/2006/relationships/tags" Target="../tags/tag383.xml"/><Relationship Id="rId6" Type="http://schemas.openxmlformats.org/officeDocument/2006/relationships/tags" Target="../tags/tag388.xml"/><Relationship Id="rId5" Type="http://schemas.openxmlformats.org/officeDocument/2006/relationships/tags" Target="../tags/tag387.xml"/><Relationship Id="rId4" Type="http://schemas.openxmlformats.org/officeDocument/2006/relationships/tags" Target="../tags/tag386.xml"/><Relationship Id="rId9"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3" Type="http://schemas.openxmlformats.org/officeDocument/2006/relationships/tags" Target="../tags/tag392.xml"/><Relationship Id="rId7" Type="http://schemas.openxmlformats.org/officeDocument/2006/relationships/notesSlide" Target="../notesSlides/notesSlide21.xml"/><Relationship Id="rId2" Type="http://schemas.openxmlformats.org/officeDocument/2006/relationships/tags" Target="../tags/tag391.xml"/><Relationship Id="rId1" Type="http://schemas.openxmlformats.org/officeDocument/2006/relationships/tags" Target="../tags/tag390.xml"/><Relationship Id="rId6" Type="http://schemas.openxmlformats.org/officeDocument/2006/relationships/slideLayout" Target="../slideLayouts/slideLayout7.xml"/><Relationship Id="rId5" Type="http://schemas.openxmlformats.org/officeDocument/2006/relationships/tags" Target="../tags/tag394.xml"/><Relationship Id="rId4" Type="http://schemas.openxmlformats.org/officeDocument/2006/relationships/tags" Target="../tags/tag393.xml"/></Relationships>
</file>

<file path=ppt/slides/_rels/slide27.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tags" Target="../tags/tag397.xml"/><Relationship Id="rId7" Type="http://schemas.openxmlformats.org/officeDocument/2006/relationships/image" Target="../media/image62.wmf"/><Relationship Id="rId2" Type="http://schemas.openxmlformats.org/officeDocument/2006/relationships/tags" Target="../tags/tag396.xml"/><Relationship Id="rId1" Type="http://schemas.openxmlformats.org/officeDocument/2006/relationships/tags" Target="../tags/tag395.xml"/><Relationship Id="rId6" Type="http://schemas.openxmlformats.org/officeDocument/2006/relationships/slideLayout" Target="../slideLayouts/slideLayout7.xml"/><Relationship Id="rId5" Type="http://schemas.openxmlformats.org/officeDocument/2006/relationships/tags" Target="../tags/tag399.xml"/><Relationship Id="rId4" Type="http://schemas.openxmlformats.org/officeDocument/2006/relationships/tags" Target="../tags/tag398.xml"/><Relationship Id="rId9" Type="http://schemas.openxmlformats.org/officeDocument/2006/relationships/image" Target="../media/image1.wmf"/></Relationships>
</file>

<file path=ppt/slides/_rels/slide28.xml.rels><?xml version="1.0" encoding="UTF-8" standalone="yes"?>
<Relationships xmlns="http://schemas.openxmlformats.org/package/2006/relationships"><Relationship Id="rId8" Type="http://schemas.openxmlformats.org/officeDocument/2006/relationships/tags" Target="../tags/tag406.xml"/><Relationship Id="rId13" Type="http://schemas.openxmlformats.org/officeDocument/2006/relationships/tags" Target="../tags/tag411.xml"/><Relationship Id="rId18" Type="http://schemas.openxmlformats.org/officeDocument/2006/relationships/tags" Target="../tags/tag416.xml"/><Relationship Id="rId26" Type="http://schemas.openxmlformats.org/officeDocument/2006/relationships/image" Target="../media/image66.jpeg"/><Relationship Id="rId3" Type="http://schemas.openxmlformats.org/officeDocument/2006/relationships/tags" Target="../tags/tag401.xml"/><Relationship Id="rId21" Type="http://schemas.openxmlformats.org/officeDocument/2006/relationships/tags" Target="../tags/tag419.xml"/><Relationship Id="rId7" Type="http://schemas.openxmlformats.org/officeDocument/2006/relationships/tags" Target="../tags/tag405.xml"/><Relationship Id="rId12" Type="http://schemas.openxmlformats.org/officeDocument/2006/relationships/tags" Target="../tags/tag410.xml"/><Relationship Id="rId17" Type="http://schemas.openxmlformats.org/officeDocument/2006/relationships/tags" Target="../tags/tag415.xml"/><Relationship Id="rId25" Type="http://schemas.openxmlformats.org/officeDocument/2006/relationships/image" Target="../media/image65.wmf"/><Relationship Id="rId33" Type="http://schemas.openxmlformats.org/officeDocument/2006/relationships/image" Target="../media/image72.jpeg"/><Relationship Id="rId2" Type="http://schemas.openxmlformats.org/officeDocument/2006/relationships/tags" Target="../tags/tag400.xml"/><Relationship Id="rId16" Type="http://schemas.openxmlformats.org/officeDocument/2006/relationships/tags" Target="../tags/tag414.xml"/><Relationship Id="rId20" Type="http://schemas.openxmlformats.org/officeDocument/2006/relationships/tags" Target="../tags/tag418.xml"/><Relationship Id="rId29" Type="http://schemas.openxmlformats.org/officeDocument/2006/relationships/image" Target="../media/image69.wmf"/><Relationship Id="rId1" Type="http://schemas.openxmlformats.org/officeDocument/2006/relationships/vmlDrawing" Target="../drawings/vmlDrawing13.vml"/><Relationship Id="rId6" Type="http://schemas.openxmlformats.org/officeDocument/2006/relationships/tags" Target="../tags/tag404.xml"/><Relationship Id="rId11" Type="http://schemas.openxmlformats.org/officeDocument/2006/relationships/tags" Target="../tags/tag409.xml"/><Relationship Id="rId24" Type="http://schemas.openxmlformats.org/officeDocument/2006/relationships/notesSlide" Target="../notesSlides/notesSlide22.xml"/><Relationship Id="rId32" Type="http://schemas.openxmlformats.org/officeDocument/2006/relationships/image" Target="../media/image71.wmf"/><Relationship Id="rId5" Type="http://schemas.openxmlformats.org/officeDocument/2006/relationships/tags" Target="../tags/tag403.xml"/><Relationship Id="rId15" Type="http://schemas.openxmlformats.org/officeDocument/2006/relationships/tags" Target="../tags/tag413.xml"/><Relationship Id="rId23" Type="http://schemas.openxmlformats.org/officeDocument/2006/relationships/slideLayout" Target="../slideLayouts/slideLayout7.xml"/><Relationship Id="rId28" Type="http://schemas.openxmlformats.org/officeDocument/2006/relationships/image" Target="../media/image68.jpeg"/><Relationship Id="rId10" Type="http://schemas.openxmlformats.org/officeDocument/2006/relationships/tags" Target="../tags/tag408.xml"/><Relationship Id="rId19" Type="http://schemas.openxmlformats.org/officeDocument/2006/relationships/tags" Target="../tags/tag417.xml"/><Relationship Id="rId31" Type="http://schemas.openxmlformats.org/officeDocument/2006/relationships/image" Target="../media/image70.jpeg"/><Relationship Id="rId4" Type="http://schemas.openxmlformats.org/officeDocument/2006/relationships/tags" Target="../tags/tag402.xml"/><Relationship Id="rId9" Type="http://schemas.openxmlformats.org/officeDocument/2006/relationships/tags" Target="../tags/tag407.xml"/><Relationship Id="rId14" Type="http://schemas.openxmlformats.org/officeDocument/2006/relationships/tags" Target="../tags/tag412.xml"/><Relationship Id="rId22" Type="http://schemas.openxmlformats.org/officeDocument/2006/relationships/tags" Target="../tags/tag420.xml"/><Relationship Id="rId27" Type="http://schemas.openxmlformats.org/officeDocument/2006/relationships/image" Target="../media/image67.wmf"/><Relationship Id="rId30" Type="http://schemas.openxmlformats.org/officeDocument/2006/relationships/oleObject" Target="../embeddings/oleObject35.bin"/></Relationships>
</file>

<file path=ppt/slides/_rels/slide29.xml.rels><?xml version="1.0" encoding="UTF-8" standalone="yes"?>
<Relationships xmlns="http://schemas.openxmlformats.org/package/2006/relationships"><Relationship Id="rId8" Type="http://schemas.openxmlformats.org/officeDocument/2006/relationships/tags" Target="../tags/tag427.xml"/><Relationship Id="rId13" Type="http://schemas.openxmlformats.org/officeDocument/2006/relationships/tags" Target="../tags/tag432.xml"/><Relationship Id="rId18" Type="http://schemas.openxmlformats.org/officeDocument/2006/relationships/tags" Target="../tags/tag437.xml"/><Relationship Id="rId26" Type="http://schemas.openxmlformats.org/officeDocument/2006/relationships/tags" Target="../tags/tag445.xml"/><Relationship Id="rId39" Type="http://schemas.openxmlformats.org/officeDocument/2006/relationships/tags" Target="../tags/tag458.xml"/><Relationship Id="rId3" Type="http://schemas.openxmlformats.org/officeDocument/2006/relationships/tags" Target="../tags/tag422.xml"/><Relationship Id="rId21" Type="http://schemas.openxmlformats.org/officeDocument/2006/relationships/tags" Target="../tags/tag440.xml"/><Relationship Id="rId34" Type="http://schemas.openxmlformats.org/officeDocument/2006/relationships/tags" Target="../tags/tag453.xml"/><Relationship Id="rId42" Type="http://schemas.openxmlformats.org/officeDocument/2006/relationships/tags" Target="../tags/tag461.xml"/><Relationship Id="rId47" Type="http://schemas.openxmlformats.org/officeDocument/2006/relationships/chart" Target="../charts/chart1.xml"/><Relationship Id="rId7" Type="http://schemas.openxmlformats.org/officeDocument/2006/relationships/tags" Target="../tags/tag426.xml"/><Relationship Id="rId12" Type="http://schemas.openxmlformats.org/officeDocument/2006/relationships/tags" Target="../tags/tag431.xml"/><Relationship Id="rId17" Type="http://schemas.openxmlformats.org/officeDocument/2006/relationships/tags" Target="../tags/tag436.xml"/><Relationship Id="rId25" Type="http://schemas.openxmlformats.org/officeDocument/2006/relationships/tags" Target="../tags/tag444.xml"/><Relationship Id="rId33" Type="http://schemas.openxmlformats.org/officeDocument/2006/relationships/tags" Target="../tags/tag452.xml"/><Relationship Id="rId38" Type="http://schemas.openxmlformats.org/officeDocument/2006/relationships/tags" Target="../tags/tag457.xml"/><Relationship Id="rId46" Type="http://schemas.openxmlformats.org/officeDocument/2006/relationships/image" Target="../media/image37.png"/><Relationship Id="rId2" Type="http://schemas.openxmlformats.org/officeDocument/2006/relationships/tags" Target="../tags/tag421.xml"/><Relationship Id="rId16" Type="http://schemas.openxmlformats.org/officeDocument/2006/relationships/tags" Target="../tags/tag435.xml"/><Relationship Id="rId20" Type="http://schemas.openxmlformats.org/officeDocument/2006/relationships/tags" Target="../tags/tag439.xml"/><Relationship Id="rId29" Type="http://schemas.openxmlformats.org/officeDocument/2006/relationships/tags" Target="../tags/tag448.xml"/><Relationship Id="rId41" Type="http://schemas.openxmlformats.org/officeDocument/2006/relationships/tags" Target="../tags/tag460.xml"/><Relationship Id="rId1" Type="http://schemas.openxmlformats.org/officeDocument/2006/relationships/vmlDrawing" Target="../drawings/vmlDrawing14.vml"/><Relationship Id="rId6" Type="http://schemas.openxmlformats.org/officeDocument/2006/relationships/tags" Target="../tags/tag425.xml"/><Relationship Id="rId11" Type="http://schemas.openxmlformats.org/officeDocument/2006/relationships/tags" Target="../tags/tag430.xml"/><Relationship Id="rId24" Type="http://schemas.openxmlformats.org/officeDocument/2006/relationships/tags" Target="../tags/tag443.xml"/><Relationship Id="rId32" Type="http://schemas.openxmlformats.org/officeDocument/2006/relationships/tags" Target="../tags/tag451.xml"/><Relationship Id="rId37" Type="http://schemas.openxmlformats.org/officeDocument/2006/relationships/tags" Target="../tags/tag456.xml"/><Relationship Id="rId40" Type="http://schemas.openxmlformats.org/officeDocument/2006/relationships/tags" Target="../tags/tag459.xml"/><Relationship Id="rId45" Type="http://schemas.openxmlformats.org/officeDocument/2006/relationships/oleObject" Target="../embeddings/oleObject36.bin"/><Relationship Id="rId5" Type="http://schemas.openxmlformats.org/officeDocument/2006/relationships/tags" Target="../tags/tag424.xml"/><Relationship Id="rId15" Type="http://schemas.openxmlformats.org/officeDocument/2006/relationships/tags" Target="../tags/tag434.xml"/><Relationship Id="rId23" Type="http://schemas.openxmlformats.org/officeDocument/2006/relationships/tags" Target="../tags/tag442.xml"/><Relationship Id="rId28" Type="http://schemas.openxmlformats.org/officeDocument/2006/relationships/tags" Target="../tags/tag447.xml"/><Relationship Id="rId36" Type="http://schemas.openxmlformats.org/officeDocument/2006/relationships/tags" Target="../tags/tag455.xml"/><Relationship Id="rId10" Type="http://schemas.openxmlformats.org/officeDocument/2006/relationships/tags" Target="../tags/tag429.xml"/><Relationship Id="rId19" Type="http://schemas.openxmlformats.org/officeDocument/2006/relationships/tags" Target="../tags/tag438.xml"/><Relationship Id="rId31" Type="http://schemas.openxmlformats.org/officeDocument/2006/relationships/tags" Target="../tags/tag450.xml"/><Relationship Id="rId44" Type="http://schemas.openxmlformats.org/officeDocument/2006/relationships/notesSlide" Target="../notesSlides/notesSlide23.xml"/><Relationship Id="rId4" Type="http://schemas.openxmlformats.org/officeDocument/2006/relationships/tags" Target="../tags/tag423.xml"/><Relationship Id="rId9" Type="http://schemas.openxmlformats.org/officeDocument/2006/relationships/tags" Target="../tags/tag428.xml"/><Relationship Id="rId14" Type="http://schemas.openxmlformats.org/officeDocument/2006/relationships/tags" Target="../tags/tag433.xml"/><Relationship Id="rId22" Type="http://schemas.openxmlformats.org/officeDocument/2006/relationships/tags" Target="../tags/tag441.xml"/><Relationship Id="rId27" Type="http://schemas.openxmlformats.org/officeDocument/2006/relationships/tags" Target="../tags/tag446.xml"/><Relationship Id="rId30" Type="http://schemas.openxmlformats.org/officeDocument/2006/relationships/tags" Target="../tags/tag449.xml"/><Relationship Id="rId35" Type="http://schemas.openxmlformats.org/officeDocument/2006/relationships/tags" Target="../tags/tag454.xml"/><Relationship Id="rId43"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tags" Target="../tags/tag469.xml"/><Relationship Id="rId3" Type="http://schemas.openxmlformats.org/officeDocument/2006/relationships/tags" Target="../tags/tag464.xml"/><Relationship Id="rId7" Type="http://schemas.openxmlformats.org/officeDocument/2006/relationships/tags" Target="../tags/tag468.xml"/><Relationship Id="rId2" Type="http://schemas.openxmlformats.org/officeDocument/2006/relationships/tags" Target="../tags/tag463.xml"/><Relationship Id="rId1" Type="http://schemas.openxmlformats.org/officeDocument/2006/relationships/tags" Target="../tags/tag462.xml"/><Relationship Id="rId6" Type="http://schemas.openxmlformats.org/officeDocument/2006/relationships/tags" Target="../tags/tag467.xml"/><Relationship Id="rId5" Type="http://schemas.openxmlformats.org/officeDocument/2006/relationships/tags" Target="../tags/tag466.xml"/><Relationship Id="rId10" Type="http://schemas.openxmlformats.org/officeDocument/2006/relationships/notesSlide" Target="../notesSlides/notesSlide24.xml"/><Relationship Id="rId4" Type="http://schemas.openxmlformats.org/officeDocument/2006/relationships/tags" Target="../tags/tag465.xml"/><Relationship Id="rId9"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tags" Target="../tags/tag476.xml"/><Relationship Id="rId13" Type="http://schemas.openxmlformats.org/officeDocument/2006/relationships/image" Target="../media/image74.png"/><Relationship Id="rId3" Type="http://schemas.openxmlformats.org/officeDocument/2006/relationships/tags" Target="../tags/tag471.xml"/><Relationship Id="rId7" Type="http://schemas.openxmlformats.org/officeDocument/2006/relationships/tags" Target="../tags/tag475.xml"/><Relationship Id="rId12" Type="http://schemas.openxmlformats.org/officeDocument/2006/relationships/image" Target="../media/image73.jpeg"/><Relationship Id="rId2" Type="http://schemas.openxmlformats.org/officeDocument/2006/relationships/tags" Target="../tags/tag470.xml"/><Relationship Id="rId1" Type="http://schemas.openxmlformats.org/officeDocument/2006/relationships/vmlDrawing" Target="../drawings/vmlDrawing15.vml"/><Relationship Id="rId6" Type="http://schemas.openxmlformats.org/officeDocument/2006/relationships/tags" Target="../tags/tag474.xml"/><Relationship Id="rId11" Type="http://schemas.openxmlformats.org/officeDocument/2006/relationships/notesSlide" Target="../notesSlides/notesSlide25.xml"/><Relationship Id="rId5" Type="http://schemas.openxmlformats.org/officeDocument/2006/relationships/tags" Target="../tags/tag473.xml"/><Relationship Id="rId10" Type="http://schemas.openxmlformats.org/officeDocument/2006/relationships/slideLayout" Target="../slideLayouts/slideLayout7.xml"/><Relationship Id="rId4" Type="http://schemas.openxmlformats.org/officeDocument/2006/relationships/tags" Target="../tags/tag472.xml"/><Relationship Id="rId9" Type="http://schemas.openxmlformats.org/officeDocument/2006/relationships/tags" Target="../tags/tag477.xml"/><Relationship Id="rId14" Type="http://schemas.openxmlformats.org/officeDocument/2006/relationships/oleObject" Target="../embeddings/oleObject37.bin"/></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3" Type="http://schemas.openxmlformats.org/officeDocument/2006/relationships/tags" Target="../tags/tag489.xml"/><Relationship Id="rId18" Type="http://schemas.openxmlformats.org/officeDocument/2006/relationships/tags" Target="../tags/tag494.xml"/><Relationship Id="rId26" Type="http://schemas.openxmlformats.org/officeDocument/2006/relationships/tags" Target="../tags/tag502.xml"/><Relationship Id="rId39" Type="http://schemas.openxmlformats.org/officeDocument/2006/relationships/tags" Target="../tags/tag515.xml"/><Relationship Id="rId3" Type="http://schemas.openxmlformats.org/officeDocument/2006/relationships/tags" Target="../tags/tag479.xml"/><Relationship Id="rId21" Type="http://schemas.openxmlformats.org/officeDocument/2006/relationships/tags" Target="../tags/tag497.xml"/><Relationship Id="rId34" Type="http://schemas.openxmlformats.org/officeDocument/2006/relationships/tags" Target="../tags/tag510.xml"/><Relationship Id="rId42" Type="http://schemas.openxmlformats.org/officeDocument/2006/relationships/tags" Target="../tags/tag518.xml"/><Relationship Id="rId47" Type="http://schemas.openxmlformats.org/officeDocument/2006/relationships/tags" Target="../tags/tag523.xml"/><Relationship Id="rId50" Type="http://schemas.openxmlformats.org/officeDocument/2006/relationships/oleObject" Target="../embeddings/oleObject38.bin"/><Relationship Id="rId7" Type="http://schemas.openxmlformats.org/officeDocument/2006/relationships/tags" Target="../tags/tag483.xml"/><Relationship Id="rId12" Type="http://schemas.openxmlformats.org/officeDocument/2006/relationships/tags" Target="../tags/tag488.xml"/><Relationship Id="rId17" Type="http://schemas.openxmlformats.org/officeDocument/2006/relationships/tags" Target="../tags/tag493.xml"/><Relationship Id="rId25" Type="http://schemas.openxmlformats.org/officeDocument/2006/relationships/tags" Target="../tags/tag501.xml"/><Relationship Id="rId33" Type="http://schemas.openxmlformats.org/officeDocument/2006/relationships/tags" Target="../tags/tag509.xml"/><Relationship Id="rId38" Type="http://schemas.openxmlformats.org/officeDocument/2006/relationships/tags" Target="../tags/tag514.xml"/><Relationship Id="rId46" Type="http://schemas.openxmlformats.org/officeDocument/2006/relationships/tags" Target="../tags/tag522.xml"/><Relationship Id="rId2" Type="http://schemas.openxmlformats.org/officeDocument/2006/relationships/tags" Target="../tags/tag478.xml"/><Relationship Id="rId16" Type="http://schemas.openxmlformats.org/officeDocument/2006/relationships/tags" Target="../tags/tag492.xml"/><Relationship Id="rId20" Type="http://schemas.openxmlformats.org/officeDocument/2006/relationships/tags" Target="../tags/tag496.xml"/><Relationship Id="rId29" Type="http://schemas.openxmlformats.org/officeDocument/2006/relationships/tags" Target="../tags/tag505.xml"/><Relationship Id="rId41" Type="http://schemas.openxmlformats.org/officeDocument/2006/relationships/tags" Target="../tags/tag517.xml"/><Relationship Id="rId1" Type="http://schemas.openxmlformats.org/officeDocument/2006/relationships/vmlDrawing" Target="../drawings/vmlDrawing16.vml"/><Relationship Id="rId6" Type="http://schemas.openxmlformats.org/officeDocument/2006/relationships/tags" Target="../tags/tag482.xml"/><Relationship Id="rId11" Type="http://schemas.openxmlformats.org/officeDocument/2006/relationships/tags" Target="../tags/tag487.xml"/><Relationship Id="rId24" Type="http://schemas.openxmlformats.org/officeDocument/2006/relationships/tags" Target="../tags/tag500.xml"/><Relationship Id="rId32" Type="http://schemas.openxmlformats.org/officeDocument/2006/relationships/tags" Target="../tags/tag508.xml"/><Relationship Id="rId37" Type="http://schemas.openxmlformats.org/officeDocument/2006/relationships/tags" Target="../tags/tag513.xml"/><Relationship Id="rId40" Type="http://schemas.openxmlformats.org/officeDocument/2006/relationships/tags" Target="../tags/tag516.xml"/><Relationship Id="rId45" Type="http://schemas.openxmlformats.org/officeDocument/2006/relationships/tags" Target="../tags/tag521.xml"/><Relationship Id="rId5" Type="http://schemas.openxmlformats.org/officeDocument/2006/relationships/tags" Target="../tags/tag481.xml"/><Relationship Id="rId15" Type="http://schemas.openxmlformats.org/officeDocument/2006/relationships/tags" Target="../tags/tag491.xml"/><Relationship Id="rId23" Type="http://schemas.openxmlformats.org/officeDocument/2006/relationships/tags" Target="../tags/tag499.xml"/><Relationship Id="rId28" Type="http://schemas.openxmlformats.org/officeDocument/2006/relationships/tags" Target="../tags/tag504.xml"/><Relationship Id="rId36" Type="http://schemas.openxmlformats.org/officeDocument/2006/relationships/tags" Target="../tags/tag512.xml"/><Relationship Id="rId49" Type="http://schemas.openxmlformats.org/officeDocument/2006/relationships/notesSlide" Target="../notesSlides/notesSlide26.xml"/><Relationship Id="rId10" Type="http://schemas.openxmlformats.org/officeDocument/2006/relationships/tags" Target="../tags/tag486.xml"/><Relationship Id="rId19" Type="http://schemas.openxmlformats.org/officeDocument/2006/relationships/tags" Target="../tags/tag495.xml"/><Relationship Id="rId31" Type="http://schemas.openxmlformats.org/officeDocument/2006/relationships/tags" Target="../tags/tag507.xml"/><Relationship Id="rId44" Type="http://schemas.openxmlformats.org/officeDocument/2006/relationships/tags" Target="../tags/tag520.xml"/><Relationship Id="rId4" Type="http://schemas.openxmlformats.org/officeDocument/2006/relationships/tags" Target="../tags/tag480.xml"/><Relationship Id="rId9" Type="http://schemas.openxmlformats.org/officeDocument/2006/relationships/tags" Target="../tags/tag485.xml"/><Relationship Id="rId14" Type="http://schemas.openxmlformats.org/officeDocument/2006/relationships/tags" Target="../tags/tag490.xml"/><Relationship Id="rId22" Type="http://schemas.openxmlformats.org/officeDocument/2006/relationships/tags" Target="../tags/tag498.xml"/><Relationship Id="rId27" Type="http://schemas.openxmlformats.org/officeDocument/2006/relationships/tags" Target="../tags/tag503.xml"/><Relationship Id="rId30" Type="http://schemas.openxmlformats.org/officeDocument/2006/relationships/tags" Target="../tags/tag506.xml"/><Relationship Id="rId35" Type="http://schemas.openxmlformats.org/officeDocument/2006/relationships/tags" Target="../tags/tag511.xml"/><Relationship Id="rId43" Type="http://schemas.openxmlformats.org/officeDocument/2006/relationships/tags" Target="../tags/tag519.xml"/><Relationship Id="rId48" Type="http://schemas.openxmlformats.org/officeDocument/2006/relationships/slideLayout" Target="../slideLayouts/slideLayout7.xml"/><Relationship Id="rId8" Type="http://schemas.openxmlformats.org/officeDocument/2006/relationships/tags" Target="../tags/tag484.xml"/></Relationships>
</file>

<file path=ppt/slides/_rels/slide45.xml.rels><?xml version="1.0" encoding="UTF-8" standalone="yes"?>
<Relationships xmlns="http://schemas.openxmlformats.org/package/2006/relationships"><Relationship Id="rId3" Type="http://schemas.openxmlformats.org/officeDocument/2006/relationships/tags" Target="../tags/tag525.xml"/><Relationship Id="rId2" Type="http://schemas.openxmlformats.org/officeDocument/2006/relationships/tags" Target="../tags/tag524.xml"/><Relationship Id="rId1" Type="http://schemas.openxmlformats.org/officeDocument/2006/relationships/vmlDrawing" Target="../drawings/vmlDrawing17.vml"/><Relationship Id="rId6" Type="http://schemas.openxmlformats.org/officeDocument/2006/relationships/oleObject" Target="../embeddings/oleObject39.bin"/><Relationship Id="rId5" Type="http://schemas.openxmlformats.org/officeDocument/2006/relationships/slideLayout" Target="../slideLayouts/slideLayout7.xml"/><Relationship Id="rId4" Type="http://schemas.openxmlformats.org/officeDocument/2006/relationships/tags" Target="../tags/tag52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oleObject" Target="../embeddings/oleObject1.bin"/><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14.jpeg"/><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tags" Target="../tags/tag6.xml"/><Relationship Id="rId11" Type="http://schemas.openxmlformats.org/officeDocument/2006/relationships/notesSlide" Target="../notesSlides/notesSlide2.xml"/><Relationship Id="rId5" Type="http://schemas.openxmlformats.org/officeDocument/2006/relationships/tags" Target="../tags/tag5.xml"/><Relationship Id="rId10" Type="http://schemas.openxmlformats.org/officeDocument/2006/relationships/slideLayout" Target="../slideLayouts/slideLayout7.xml"/><Relationship Id="rId4" Type="http://schemas.openxmlformats.org/officeDocument/2006/relationships/tags" Target="../tags/tag4.xml"/><Relationship Id="rId9" Type="http://schemas.openxmlformats.org/officeDocument/2006/relationships/tags" Target="../tags/tag9.xml"/></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3.xml"/><Relationship Id="rId3" Type="http://schemas.openxmlformats.org/officeDocument/2006/relationships/tags" Target="../tags/tag11.xml"/><Relationship Id="rId7" Type="http://schemas.openxmlformats.org/officeDocument/2006/relationships/slideLayout" Target="../slideLayouts/slideLayout7.xml"/><Relationship Id="rId12" Type="http://schemas.openxmlformats.org/officeDocument/2006/relationships/image" Target="../media/image17.png"/><Relationship Id="rId2" Type="http://schemas.openxmlformats.org/officeDocument/2006/relationships/tags" Target="../tags/tag10.xml"/><Relationship Id="rId1" Type="http://schemas.openxmlformats.org/officeDocument/2006/relationships/vmlDrawing" Target="../drawings/vmlDrawing2.vml"/><Relationship Id="rId6" Type="http://schemas.openxmlformats.org/officeDocument/2006/relationships/tags" Target="../tags/tag14.xml"/><Relationship Id="rId11" Type="http://schemas.openxmlformats.org/officeDocument/2006/relationships/image" Target="../media/image16.png"/><Relationship Id="rId5" Type="http://schemas.openxmlformats.org/officeDocument/2006/relationships/tags" Target="../tags/tag13.xml"/><Relationship Id="rId10"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tags" Target="../tags/tag26.xml"/><Relationship Id="rId18" Type="http://schemas.openxmlformats.org/officeDocument/2006/relationships/tags" Target="../tags/tag31.xml"/><Relationship Id="rId26" Type="http://schemas.openxmlformats.org/officeDocument/2006/relationships/tags" Target="../tags/tag39.xml"/><Relationship Id="rId3" Type="http://schemas.openxmlformats.org/officeDocument/2006/relationships/tags" Target="../tags/tag16.xml"/><Relationship Id="rId21" Type="http://schemas.openxmlformats.org/officeDocument/2006/relationships/tags" Target="../tags/tag34.xml"/><Relationship Id="rId7" Type="http://schemas.openxmlformats.org/officeDocument/2006/relationships/tags" Target="../tags/tag20.xml"/><Relationship Id="rId12" Type="http://schemas.openxmlformats.org/officeDocument/2006/relationships/tags" Target="../tags/tag25.xml"/><Relationship Id="rId17" Type="http://schemas.openxmlformats.org/officeDocument/2006/relationships/tags" Target="../tags/tag30.xml"/><Relationship Id="rId25" Type="http://schemas.openxmlformats.org/officeDocument/2006/relationships/tags" Target="../tags/tag38.xml"/><Relationship Id="rId2" Type="http://schemas.openxmlformats.org/officeDocument/2006/relationships/tags" Target="../tags/tag15.xml"/><Relationship Id="rId16" Type="http://schemas.openxmlformats.org/officeDocument/2006/relationships/tags" Target="../tags/tag29.xml"/><Relationship Id="rId20" Type="http://schemas.openxmlformats.org/officeDocument/2006/relationships/tags" Target="../tags/tag33.xml"/><Relationship Id="rId29" Type="http://schemas.openxmlformats.org/officeDocument/2006/relationships/notesSlide" Target="../notesSlides/notesSlide4.xml"/><Relationship Id="rId1" Type="http://schemas.openxmlformats.org/officeDocument/2006/relationships/vmlDrawing" Target="../drawings/vmlDrawing3.vml"/><Relationship Id="rId6" Type="http://schemas.openxmlformats.org/officeDocument/2006/relationships/tags" Target="../tags/tag19.xml"/><Relationship Id="rId11" Type="http://schemas.openxmlformats.org/officeDocument/2006/relationships/tags" Target="../tags/tag24.xml"/><Relationship Id="rId24" Type="http://schemas.openxmlformats.org/officeDocument/2006/relationships/tags" Target="../tags/tag37.xml"/><Relationship Id="rId32" Type="http://schemas.openxmlformats.org/officeDocument/2006/relationships/oleObject" Target="../embeddings/oleObject5.bin"/><Relationship Id="rId5" Type="http://schemas.openxmlformats.org/officeDocument/2006/relationships/tags" Target="../tags/tag18.xml"/><Relationship Id="rId15" Type="http://schemas.openxmlformats.org/officeDocument/2006/relationships/tags" Target="../tags/tag28.xml"/><Relationship Id="rId23" Type="http://schemas.openxmlformats.org/officeDocument/2006/relationships/tags" Target="../tags/tag36.xml"/><Relationship Id="rId28" Type="http://schemas.openxmlformats.org/officeDocument/2006/relationships/slideLayout" Target="../slideLayouts/slideLayout7.xml"/><Relationship Id="rId10" Type="http://schemas.openxmlformats.org/officeDocument/2006/relationships/tags" Target="../tags/tag23.xml"/><Relationship Id="rId19" Type="http://schemas.openxmlformats.org/officeDocument/2006/relationships/tags" Target="../tags/tag32.xml"/><Relationship Id="rId31" Type="http://schemas.openxmlformats.org/officeDocument/2006/relationships/oleObject" Target="../embeddings/oleObject4.bin"/><Relationship Id="rId4" Type="http://schemas.openxmlformats.org/officeDocument/2006/relationships/tags" Target="../tags/tag17.xml"/><Relationship Id="rId9" Type="http://schemas.openxmlformats.org/officeDocument/2006/relationships/tags" Target="../tags/tag22.xml"/><Relationship Id="rId14" Type="http://schemas.openxmlformats.org/officeDocument/2006/relationships/tags" Target="../tags/tag27.xml"/><Relationship Id="rId22" Type="http://schemas.openxmlformats.org/officeDocument/2006/relationships/tags" Target="../tags/tag35.xml"/><Relationship Id="rId27" Type="http://schemas.openxmlformats.org/officeDocument/2006/relationships/tags" Target="../tags/tag40.xml"/><Relationship Id="rId30" Type="http://schemas.openxmlformats.org/officeDocument/2006/relationships/oleObject" Target="../embeddings/oleObject3.bin"/></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1" name="Rectangle 2"/>
          <p:cNvSpPr>
            <a:spLocks noGrp="1" noChangeArrowheads="1"/>
          </p:cNvSpPr>
          <p:nvPr>
            <p:ph type="ctrTitle"/>
          </p:nvPr>
        </p:nvSpPr>
        <p:spPr/>
        <p:txBody>
          <a:bodyPr/>
          <a:lstStyle/>
          <a:p>
            <a:pPr eaLnBrk="1" hangingPunct="1"/>
            <a:r>
              <a:rPr lang="de-DE" smtClean="0"/>
              <a:t>E.ON AG</a:t>
            </a:r>
            <a:br>
              <a:rPr lang="de-DE" smtClean="0"/>
            </a:br>
            <a:r>
              <a:rPr lang="de-DE" smtClean="0"/>
              <a:t>An introduction</a:t>
            </a:r>
          </a:p>
        </p:txBody>
      </p:sp>
      <p:sp>
        <p:nvSpPr>
          <p:cNvPr id="240642" name="Rectangle 3"/>
          <p:cNvSpPr>
            <a:spLocks noGrp="1" noChangeArrowheads="1"/>
          </p:cNvSpPr>
          <p:nvPr>
            <p:ph type="subTitle" idx="1"/>
          </p:nvPr>
        </p:nvSpPr>
        <p:spPr/>
        <p:txBody>
          <a:bodyPr/>
          <a:lstStyle/>
          <a:p>
            <a:pPr marL="0" indent="0" eaLnBrk="1" hangingPunct="1">
              <a:lnSpc>
                <a:spcPct val="120000"/>
              </a:lnSpc>
            </a:pPr>
            <a:r>
              <a:rPr lang="de-DE" sz="1300" smtClean="0"/>
              <a:t>March 2009</a:t>
            </a:r>
          </a:p>
          <a:p>
            <a:pPr marL="0" indent="0" eaLnBrk="1" hangingPunct="1"/>
            <a:endParaRPr lang="de-DE" smtClean="0"/>
          </a:p>
        </p:txBody>
      </p:sp>
      <p:sp>
        <p:nvSpPr>
          <p:cNvPr id="240643" name="Rectangle 3"/>
          <p:cNvSpPr>
            <a:spLocks noChangeArrowheads="1"/>
          </p:cNvSpPr>
          <p:nvPr/>
        </p:nvSpPr>
        <p:spPr bwMode="gray">
          <a:xfrm>
            <a:off x="2484438" y="5373688"/>
            <a:ext cx="5726112" cy="989012"/>
          </a:xfrm>
          <a:prstGeom prst="rect">
            <a:avLst/>
          </a:prstGeom>
          <a:noFill/>
          <a:ln w="9525">
            <a:noFill/>
            <a:miter lim="800000"/>
            <a:headEnd/>
            <a:tailEnd/>
          </a:ln>
        </p:spPr>
        <p:txBody>
          <a:bodyPr lIns="0" tIns="0" rIns="0" bIns="0" anchor="b"/>
          <a:lstStyle/>
          <a:p>
            <a:pPr>
              <a:lnSpc>
                <a:spcPct val="120000"/>
              </a:lnSpc>
            </a:pPr>
            <a:r>
              <a:rPr lang="de-DE" b="1">
                <a:solidFill>
                  <a:schemeClr val="bg1"/>
                </a:solidFill>
              </a:rPr>
              <a:t/>
            </a:r>
            <a:br>
              <a:rPr lang="de-DE" b="1">
                <a:solidFill>
                  <a:schemeClr val="bg1"/>
                </a:solidFill>
              </a:rPr>
            </a:br>
            <a:r>
              <a:rPr lang="de-DE">
                <a:solidFill>
                  <a:schemeClr val="bg1"/>
                </a:solidFill>
              </a:rPr>
              <a:t/>
            </a:r>
            <a:br>
              <a:rPr lang="de-DE">
                <a:solidFill>
                  <a:schemeClr val="bg1"/>
                </a:solidFill>
              </a:rPr>
            </a:br>
            <a:endParaRPr lang="de-DE">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Foliennummernplatzhalter 3"/>
          <p:cNvSpPr>
            <a:spLocks noGrp="1"/>
          </p:cNvSpPr>
          <p:nvPr>
            <p:ph type="sldNum" sz="quarter" idx="10"/>
          </p:nvPr>
        </p:nvSpPr>
        <p:spPr>
          <a:noFill/>
        </p:spPr>
        <p:txBody>
          <a:bodyPr/>
          <a:lstStyle/>
          <a:p>
            <a:fld id="{041F3657-CAAC-4E17-8E57-CAAFD81AA756}" type="slidenum">
              <a:rPr smtClean="0"/>
              <a:pPr/>
              <a:t>10</a:t>
            </a:fld>
            <a:endParaRPr lang="de-DE" smtClean="0"/>
          </a:p>
        </p:txBody>
      </p:sp>
      <p:sp>
        <p:nvSpPr>
          <p:cNvPr id="32770" name="Rectangle 2"/>
          <p:cNvSpPr>
            <a:spLocks noGrp="1" noChangeArrowheads="1"/>
          </p:cNvSpPr>
          <p:nvPr>
            <p:ph type="title"/>
          </p:nvPr>
        </p:nvSpPr>
        <p:spPr/>
        <p:txBody>
          <a:bodyPr/>
          <a:lstStyle/>
          <a:p>
            <a:pPr>
              <a:lnSpc>
                <a:spcPct val="100000"/>
              </a:lnSpc>
            </a:pPr>
            <a:r>
              <a:rPr lang="de-DE" smtClean="0"/>
              <a:t>Financial crisis: Renewables sector is affected in different ways… </a:t>
            </a:r>
          </a:p>
        </p:txBody>
      </p:sp>
      <p:sp>
        <p:nvSpPr>
          <p:cNvPr id="8195" name="Rectangle 3"/>
          <p:cNvSpPr>
            <a:spLocks noGrp="1" noChangeArrowheads="1"/>
          </p:cNvSpPr>
          <p:nvPr>
            <p:ph type="body" idx="1"/>
          </p:nvPr>
        </p:nvSpPr>
        <p:spPr>
          <a:xfrm>
            <a:off x="642910" y="2071678"/>
            <a:ext cx="8215370" cy="4343400"/>
          </a:xfrm>
        </p:spPr>
        <p:txBody>
          <a:bodyPr/>
          <a:lstStyle/>
          <a:p>
            <a:pPr marL="406400" lvl="1" indent="-203200">
              <a:lnSpc>
                <a:spcPct val="100000"/>
              </a:lnSpc>
              <a:buSzPct val="100000"/>
              <a:buFont typeface="Wingdings"/>
              <a:buChar char=""/>
              <a:defRPr/>
            </a:pPr>
            <a:r>
              <a:rPr lang="en-US" sz="1700" b="1" dirty="0" smtClean="0"/>
              <a:t>Renewables growth trajectory came down in many countries:</a:t>
            </a:r>
          </a:p>
          <a:p>
            <a:pPr marL="612775" lvl="4" indent="-203200">
              <a:lnSpc>
                <a:spcPct val="100000"/>
              </a:lnSpc>
              <a:buSzPct val="100000"/>
              <a:buFont typeface="Wingdings"/>
              <a:buChar char=""/>
              <a:defRPr/>
            </a:pPr>
            <a:r>
              <a:rPr lang="en-US" sz="1700" dirty="0" smtClean="0"/>
              <a:t>Due to strongly reduced availability of credit lines plus significant increase in capital costs: negative impact on Renewables players with weak balance sheets</a:t>
            </a:r>
          </a:p>
          <a:p>
            <a:pPr marL="406400" lvl="1" indent="-203200">
              <a:lnSpc>
                <a:spcPct val="100000"/>
              </a:lnSpc>
              <a:buSzPct val="100000"/>
              <a:buFont typeface="Wingdings"/>
              <a:buChar char=""/>
              <a:defRPr/>
            </a:pPr>
            <a:r>
              <a:rPr lang="en-US" sz="1700" b="1" dirty="0" smtClean="0"/>
              <a:t>Current economic forces partially acting in opposite directions: </a:t>
            </a:r>
          </a:p>
          <a:p>
            <a:pPr marL="612775" lvl="4" indent="-203200">
              <a:lnSpc>
                <a:spcPct val="100000"/>
              </a:lnSpc>
              <a:buSzPct val="100000"/>
              <a:buFont typeface="Wingdings"/>
              <a:buChar char=""/>
              <a:defRPr/>
            </a:pPr>
            <a:r>
              <a:rPr lang="en-US" sz="1700" dirty="0" smtClean="0"/>
              <a:t>Rapidly dropping prices for fossil fuels have an impact on Renewables’ cost competitiveness  (‘grid parity’ considerations)</a:t>
            </a:r>
          </a:p>
          <a:p>
            <a:pPr marL="612775" lvl="4" indent="-203200">
              <a:lnSpc>
                <a:spcPct val="100000"/>
              </a:lnSpc>
              <a:buSzPct val="100000"/>
              <a:buFont typeface="Wingdings"/>
              <a:buChar char=""/>
              <a:defRPr/>
            </a:pPr>
            <a:r>
              <a:rPr lang="en-US" sz="1700" dirty="0" smtClean="0"/>
              <a:t>Declining electricity prices lower revenue lines in some markets (US,UK)</a:t>
            </a:r>
          </a:p>
          <a:p>
            <a:pPr marL="612775" lvl="4" indent="-203200">
              <a:lnSpc>
                <a:spcPct val="100000"/>
              </a:lnSpc>
              <a:buSzPct val="100000"/>
              <a:buFont typeface="Wingdings"/>
              <a:buChar char=""/>
              <a:defRPr/>
            </a:pPr>
            <a:r>
              <a:rPr lang="en-US" sz="1700" dirty="0" smtClean="0"/>
              <a:t>In the US the number of tax equity investors came down almost to zero</a:t>
            </a:r>
          </a:p>
          <a:p>
            <a:pPr marL="612775" lvl="4" indent="-203200">
              <a:lnSpc>
                <a:spcPct val="100000"/>
              </a:lnSpc>
              <a:buSzPct val="100000"/>
              <a:buFont typeface="Wingdings"/>
              <a:buChar char=""/>
              <a:defRPr/>
            </a:pPr>
            <a:r>
              <a:rPr lang="en-US" sz="1700" dirty="0" smtClean="0"/>
              <a:t>However, </a:t>
            </a:r>
          </a:p>
          <a:p>
            <a:pPr marL="1069975" lvl="5" indent="-203200">
              <a:lnSpc>
                <a:spcPct val="100000"/>
              </a:lnSpc>
              <a:buSzPct val="100000"/>
              <a:buFont typeface="Wingdings"/>
              <a:buChar char=""/>
              <a:defRPr/>
            </a:pPr>
            <a:r>
              <a:rPr lang="en-US" sz="1700" dirty="0" smtClean="0"/>
              <a:t>Falling commodity costs (steel, copper) affect equipment and service costs</a:t>
            </a:r>
          </a:p>
          <a:p>
            <a:pPr marL="1069975" lvl="5" indent="-203200">
              <a:lnSpc>
                <a:spcPct val="100000"/>
              </a:lnSpc>
              <a:buSzPct val="100000"/>
              <a:buFont typeface="Wingdings"/>
              <a:buChar char=""/>
              <a:defRPr/>
            </a:pPr>
            <a:r>
              <a:rPr lang="en-US" sz="1700" dirty="0" smtClean="0"/>
              <a:t>Surplus in the Renewables equipment market, i.e. wind turbines/solar panels</a:t>
            </a:r>
          </a:p>
          <a:p>
            <a:pPr marL="1069975" lvl="5" indent="-203200">
              <a:lnSpc>
                <a:spcPct val="100000"/>
              </a:lnSpc>
              <a:buSzPct val="100000"/>
              <a:buFont typeface="Wingdings"/>
              <a:buChar char=""/>
              <a:defRPr/>
            </a:pPr>
            <a:r>
              <a:rPr lang="en-US" sz="1700" dirty="0" smtClean="0"/>
              <a:t>Distressed assets coming to the market and depressed equipment costs trigger intensified ‘buy versus build’ consideration</a:t>
            </a:r>
          </a:p>
          <a:p>
            <a:pPr marL="407987" lvl="2" indent="-203200">
              <a:lnSpc>
                <a:spcPct val="100000"/>
              </a:lnSpc>
              <a:buSzPct val="100000"/>
              <a:buFont typeface="Wingdings"/>
              <a:buChar char=""/>
              <a:defRPr/>
            </a:pPr>
            <a:r>
              <a:rPr lang="en-US" sz="1700" b="1" dirty="0" smtClean="0"/>
              <a:t>Regulatory framework in the US: </a:t>
            </a:r>
            <a:endParaRPr lang="en-US" sz="1700" dirty="0" smtClean="0"/>
          </a:p>
          <a:p>
            <a:pPr marL="612775" lvl="4" indent="-203200">
              <a:lnSpc>
                <a:spcPct val="100000"/>
              </a:lnSpc>
              <a:buSzPct val="100000"/>
              <a:buFont typeface="Wingdings"/>
              <a:buChar char=""/>
              <a:defRPr/>
            </a:pPr>
            <a:r>
              <a:rPr lang="en-US" sz="1700" dirty="0" smtClean="0"/>
              <a:t>President Obama’s stimulus package: strong support of the Renewables sector, with more favorable and predictable support mechanism, e.g. taking away the tax equity issue</a:t>
            </a:r>
          </a:p>
          <a:p>
            <a:pPr marL="406400" lvl="1" indent="-203200">
              <a:lnSpc>
                <a:spcPct val="100000"/>
              </a:lnSpc>
              <a:buSzPct val="100000"/>
              <a:buFont typeface="Wingdings"/>
              <a:buChar char=""/>
              <a:defRPr/>
            </a:pPr>
            <a:endParaRPr lang="en-US" sz="1600" dirty="0" smtClean="0"/>
          </a:p>
        </p:txBody>
      </p:sp>
      <p:sp>
        <p:nvSpPr>
          <p:cNvPr id="32772" name="Fußzeilenplatzhalter 4"/>
          <p:cNvSpPr>
            <a:spLocks noGrp="1"/>
          </p:cNvSpPr>
          <p:nvPr>
            <p:ph type="ftr" sz="quarter" idx="11"/>
          </p:nvPr>
        </p:nvSpPr>
        <p:spPr>
          <a:noFill/>
        </p:spPr>
        <p:txBody>
          <a:bodyPr/>
          <a:lstStyle/>
          <a:p>
            <a:r>
              <a:rPr lang="de-DE" smtClean="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Foliennummernplatzhalter 1"/>
          <p:cNvSpPr>
            <a:spLocks noGrp="1"/>
          </p:cNvSpPr>
          <p:nvPr>
            <p:ph type="sldNum" sz="quarter" idx="10"/>
          </p:nvPr>
        </p:nvSpPr>
        <p:spPr>
          <a:noFill/>
        </p:spPr>
        <p:txBody>
          <a:bodyPr/>
          <a:lstStyle/>
          <a:p>
            <a:fld id="{A90CC816-1D69-419F-BE8E-A28CA0552314}" type="slidenum">
              <a:rPr smtClean="0"/>
              <a:pPr/>
              <a:t>11</a:t>
            </a:fld>
            <a:endParaRPr lang="de-DE" smtClean="0"/>
          </a:p>
        </p:txBody>
      </p:sp>
      <p:sp>
        <p:nvSpPr>
          <p:cNvPr id="33794" name="Fußzeilenplatzhalter 2"/>
          <p:cNvSpPr>
            <a:spLocks noGrp="1"/>
          </p:cNvSpPr>
          <p:nvPr>
            <p:ph type="ftr" sz="quarter" idx="11"/>
          </p:nvPr>
        </p:nvSpPr>
        <p:spPr>
          <a:noFill/>
        </p:spPr>
        <p:txBody>
          <a:bodyPr/>
          <a:lstStyle/>
          <a:p>
            <a:r>
              <a:rPr lang="de-DE" smtClean="0"/>
              <a:t>      </a:t>
            </a:r>
          </a:p>
        </p:txBody>
      </p:sp>
      <p:sp>
        <p:nvSpPr>
          <p:cNvPr id="33795" name="AutoShape 47"/>
          <p:cNvSpPr>
            <a:spLocks noChangeArrowheads="1"/>
          </p:cNvSpPr>
          <p:nvPr/>
        </p:nvSpPr>
        <p:spPr bwMode="auto">
          <a:xfrm>
            <a:off x="652463" y="3857625"/>
            <a:ext cx="2157412" cy="914400"/>
          </a:xfrm>
          <a:prstGeom prst="homePlate">
            <a:avLst>
              <a:gd name="adj" fmla="val 23758"/>
            </a:avLst>
          </a:prstGeom>
          <a:solidFill>
            <a:srgbClr val="E3E3E3"/>
          </a:solidFill>
          <a:ln w="9525" algn="ctr">
            <a:noFill/>
            <a:miter lim="800000"/>
            <a:headEnd/>
            <a:tailEnd/>
          </a:ln>
        </p:spPr>
        <p:txBody>
          <a:bodyPr wrap="none" anchor="ctr"/>
          <a:lstStyle/>
          <a:p>
            <a:endParaRPr lang="en-US" sz="1500">
              <a:cs typeface="Arial" charset="0"/>
            </a:endParaRPr>
          </a:p>
        </p:txBody>
      </p:sp>
      <p:sp>
        <p:nvSpPr>
          <p:cNvPr id="33796" name="AutoShape 47"/>
          <p:cNvSpPr>
            <a:spLocks noChangeArrowheads="1"/>
          </p:cNvSpPr>
          <p:nvPr/>
        </p:nvSpPr>
        <p:spPr bwMode="auto">
          <a:xfrm>
            <a:off x="652463" y="3267075"/>
            <a:ext cx="2157412" cy="520700"/>
          </a:xfrm>
          <a:prstGeom prst="homePlate">
            <a:avLst>
              <a:gd name="adj" fmla="val 43965"/>
            </a:avLst>
          </a:prstGeom>
          <a:solidFill>
            <a:srgbClr val="E3E3E3"/>
          </a:solidFill>
          <a:ln w="9525" algn="ctr">
            <a:noFill/>
            <a:miter lim="800000"/>
            <a:headEnd/>
            <a:tailEnd/>
          </a:ln>
        </p:spPr>
        <p:txBody>
          <a:bodyPr wrap="none" anchor="ctr"/>
          <a:lstStyle/>
          <a:p>
            <a:endParaRPr lang="en-US" sz="1500">
              <a:cs typeface="Arial" charset="0"/>
            </a:endParaRPr>
          </a:p>
        </p:txBody>
      </p:sp>
      <p:sp>
        <p:nvSpPr>
          <p:cNvPr id="33797" name="AutoShape 47"/>
          <p:cNvSpPr>
            <a:spLocks noChangeArrowheads="1"/>
          </p:cNvSpPr>
          <p:nvPr/>
        </p:nvSpPr>
        <p:spPr bwMode="auto">
          <a:xfrm>
            <a:off x="652463" y="2505075"/>
            <a:ext cx="2157412" cy="609600"/>
          </a:xfrm>
          <a:prstGeom prst="homePlate">
            <a:avLst>
              <a:gd name="adj" fmla="val 33293"/>
            </a:avLst>
          </a:prstGeom>
          <a:solidFill>
            <a:srgbClr val="E3E3E3"/>
          </a:solidFill>
          <a:ln w="9525" algn="ctr">
            <a:noFill/>
            <a:miter lim="800000"/>
            <a:headEnd/>
            <a:tailEnd/>
          </a:ln>
        </p:spPr>
        <p:txBody>
          <a:bodyPr wrap="none" anchor="ctr"/>
          <a:lstStyle/>
          <a:p>
            <a:endParaRPr lang="en-US" sz="1500">
              <a:cs typeface="Arial" charset="0"/>
            </a:endParaRPr>
          </a:p>
        </p:txBody>
      </p:sp>
      <p:sp>
        <p:nvSpPr>
          <p:cNvPr id="33798" name="AutoShape 47"/>
          <p:cNvSpPr>
            <a:spLocks noChangeArrowheads="1"/>
          </p:cNvSpPr>
          <p:nvPr/>
        </p:nvSpPr>
        <p:spPr bwMode="auto">
          <a:xfrm>
            <a:off x="652463" y="4838700"/>
            <a:ext cx="2157412" cy="1447800"/>
          </a:xfrm>
          <a:prstGeom prst="homePlate">
            <a:avLst>
              <a:gd name="adj" fmla="val 15067"/>
            </a:avLst>
          </a:prstGeom>
          <a:solidFill>
            <a:srgbClr val="E3E3E3"/>
          </a:solidFill>
          <a:ln w="9525" algn="ctr">
            <a:noFill/>
            <a:miter lim="800000"/>
            <a:headEnd/>
            <a:tailEnd/>
          </a:ln>
        </p:spPr>
        <p:txBody>
          <a:bodyPr wrap="none" anchor="ctr"/>
          <a:lstStyle/>
          <a:p>
            <a:endParaRPr lang="en-US" sz="1600">
              <a:cs typeface="Arial" charset="0"/>
            </a:endParaRPr>
          </a:p>
        </p:txBody>
      </p:sp>
      <p:sp>
        <p:nvSpPr>
          <p:cNvPr id="33799" name="Rectangle 26"/>
          <p:cNvSpPr>
            <a:spLocks noGrp="1" noChangeArrowheads="1"/>
          </p:cNvSpPr>
          <p:nvPr>
            <p:ph type="title" idx="4294967295"/>
          </p:nvPr>
        </p:nvSpPr>
        <p:spPr>
          <a:xfrm>
            <a:off x="573088" y="1143000"/>
            <a:ext cx="8570912" cy="533400"/>
          </a:xfrm>
        </p:spPr>
        <p:txBody>
          <a:bodyPr/>
          <a:lstStyle/>
          <a:p>
            <a:pPr eaLnBrk="1" hangingPunct="1">
              <a:lnSpc>
                <a:spcPct val="100000"/>
              </a:lnSpc>
            </a:pPr>
            <a:r>
              <a:rPr lang="en-US" smtClean="0"/>
              <a:t>…but E.ON’s fundamental market beliefs about the Renewables business remain robust </a:t>
            </a:r>
          </a:p>
        </p:txBody>
      </p:sp>
      <p:sp>
        <p:nvSpPr>
          <p:cNvPr id="33800" name="Textframe 11"/>
          <p:cNvSpPr>
            <a:spLocks noChangeArrowheads="1"/>
          </p:cNvSpPr>
          <p:nvPr>
            <p:custDataLst>
              <p:tags r:id="rId1"/>
            </p:custDataLst>
          </p:nvPr>
        </p:nvSpPr>
        <p:spPr bwMode="auto">
          <a:xfrm>
            <a:off x="581025" y="2047875"/>
            <a:ext cx="1624013" cy="244475"/>
          </a:xfrm>
          <a:prstGeom prst="rect">
            <a:avLst/>
          </a:prstGeom>
          <a:noFill/>
          <a:ln w="6350">
            <a:noFill/>
            <a:miter lim="800000"/>
            <a:headEnd/>
            <a:tailEnd/>
          </a:ln>
        </p:spPr>
        <p:txBody>
          <a:bodyPr lIns="0" tIns="0" rIns="0" bIns="0">
            <a:spAutoFit/>
          </a:bodyPr>
          <a:lstStyle/>
          <a:p>
            <a:pPr defTabSz="328613">
              <a:spcBef>
                <a:spcPct val="20000"/>
              </a:spcBef>
              <a:buClr>
                <a:srgbClr val="000000"/>
              </a:buClr>
              <a:buSzPct val="100000"/>
              <a:buFont typeface="Arial" charset="0"/>
              <a:buNone/>
            </a:pPr>
            <a:r>
              <a:rPr lang="en-US" altLang="de-DE" sz="1600" b="1">
                <a:solidFill>
                  <a:schemeClr val="bg2"/>
                </a:solidFill>
                <a:cs typeface="Arial" charset="0"/>
              </a:rPr>
              <a:t>Our market beliefs</a:t>
            </a:r>
          </a:p>
        </p:txBody>
      </p:sp>
      <p:sp>
        <p:nvSpPr>
          <p:cNvPr id="33801" name="Textframe 11"/>
          <p:cNvSpPr>
            <a:spLocks noChangeArrowheads="1"/>
          </p:cNvSpPr>
          <p:nvPr>
            <p:custDataLst>
              <p:tags r:id="rId2"/>
            </p:custDataLst>
          </p:nvPr>
        </p:nvSpPr>
        <p:spPr bwMode="auto">
          <a:xfrm>
            <a:off x="5153025" y="2047875"/>
            <a:ext cx="3165475" cy="244475"/>
          </a:xfrm>
          <a:prstGeom prst="rect">
            <a:avLst/>
          </a:prstGeom>
          <a:noFill/>
          <a:ln w="6350">
            <a:noFill/>
            <a:miter lim="800000"/>
            <a:headEnd/>
            <a:tailEnd/>
          </a:ln>
        </p:spPr>
        <p:txBody>
          <a:bodyPr lIns="0" tIns="0" rIns="0" bIns="0">
            <a:spAutoFit/>
          </a:bodyPr>
          <a:lstStyle/>
          <a:p>
            <a:pPr defTabSz="328613">
              <a:spcBef>
                <a:spcPct val="20000"/>
              </a:spcBef>
              <a:buClr>
                <a:srgbClr val="000000"/>
              </a:buClr>
              <a:buSzPct val="100000"/>
              <a:buFont typeface="Arial" charset="0"/>
              <a:buNone/>
            </a:pPr>
            <a:r>
              <a:rPr lang="en-US" altLang="de-DE" sz="1600" b="1">
                <a:solidFill>
                  <a:schemeClr val="bg2"/>
                </a:solidFill>
                <a:cs typeface="Arial" charset="0"/>
              </a:rPr>
              <a:t> E.ON position</a:t>
            </a:r>
            <a:r>
              <a:rPr lang="de-DE" altLang="de-DE" sz="1600" b="1">
                <a:solidFill>
                  <a:schemeClr val="bg2"/>
                </a:solidFill>
                <a:cs typeface="Arial" charset="0"/>
              </a:rPr>
              <a:t>ing</a:t>
            </a:r>
            <a:endParaRPr lang="en-US" altLang="de-DE" sz="1600" b="1">
              <a:solidFill>
                <a:schemeClr val="bg2"/>
              </a:solidFill>
              <a:cs typeface="Arial" charset="0"/>
            </a:endParaRPr>
          </a:p>
        </p:txBody>
      </p:sp>
      <p:sp>
        <p:nvSpPr>
          <p:cNvPr id="33802" name="Textframe 11"/>
          <p:cNvSpPr>
            <a:spLocks noChangeArrowheads="1"/>
          </p:cNvSpPr>
          <p:nvPr>
            <p:custDataLst>
              <p:tags r:id="rId3"/>
            </p:custDataLst>
          </p:nvPr>
        </p:nvSpPr>
        <p:spPr bwMode="auto">
          <a:xfrm>
            <a:off x="3011488" y="2047875"/>
            <a:ext cx="2462212" cy="492125"/>
          </a:xfrm>
          <a:prstGeom prst="rect">
            <a:avLst/>
          </a:prstGeom>
          <a:noFill/>
          <a:ln w="6350">
            <a:noFill/>
            <a:miter lim="800000"/>
            <a:headEnd/>
            <a:tailEnd/>
          </a:ln>
        </p:spPr>
        <p:txBody>
          <a:bodyPr lIns="0" tIns="0" rIns="0" bIns="0">
            <a:spAutoFit/>
          </a:bodyPr>
          <a:lstStyle/>
          <a:p>
            <a:pPr defTabSz="328613">
              <a:spcBef>
                <a:spcPct val="20000"/>
              </a:spcBef>
              <a:buClr>
                <a:srgbClr val="000000"/>
              </a:buClr>
              <a:buSzPct val="100000"/>
              <a:buFont typeface="Arial" charset="0"/>
              <a:buNone/>
            </a:pPr>
            <a:r>
              <a:rPr lang="en-US" altLang="de-DE" sz="1600" b="1">
                <a:solidFill>
                  <a:schemeClr val="bg2"/>
                </a:solidFill>
                <a:cs typeface="Arial" charset="0"/>
              </a:rPr>
              <a:t>What is needed</a:t>
            </a:r>
            <a:br>
              <a:rPr lang="en-US" altLang="de-DE" sz="1600" b="1">
                <a:solidFill>
                  <a:schemeClr val="bg2"/>
                </a:solidFill>
                <a:cs typeface="Arial" charset="0"/>
              </a:rPr>
            </a:br>
            <a:r>
              <a:rPr lang="en-US" altLang="de-DE" sz="1600" b="1">
                <a:solidFill>
                  <a:schemeClr val="bg2"/>
                </a:solidFill>
                <a:cs typeface="Arial" charset="0"/>
              </a:rPr>
              <a:t>to succeed</a:t>
            </a:r>
          </a:p>
        </p:txBody>
      </p:sp>
      <p:sp>
        <p:nvSpPr>
          <p:cNvPr id="33803" name="Line 71"/>
          <p:cNvSpPr>
            <a:spLocks noChangeShapeType="1"/>
          </p:cNvSpPr>
          <p:nvPr/>
        </p:nvSpPr>
        <p:spPr bwMode="auto">
          <a:xfrm>
            <a:off x="2952750" y="3811588"/>
            <a:ext cx="5443538" cy="0"/>
          </a:xfrm>
          <a:prstGeom prst="line">
            <a:avLst/>
          </a:prstGeom>
          <a:noFill/>
          <a:ln w="9525">
            <a:solidFill>
              <a:srgbClr val="787878"/>
            </a:solidFill>
            <a:prstDash val="lgDash"/>
            <a:round/>
            <a:headEnd/>
            <a:tailEnd/>
          </a:ln>
        </p:spPr>
        <p:txBody>
          <a:bodyPr/>
          <a:lstStyle/>
          <a:p>
            <a:endParaRPr lang="de-DE"/>
          </a:p>
        </p:txBody>
      </p:sp>
      <p:sp>
        <p:nvSpPr>
          <p:cNvPr id="33804" name="Rectangle 14"/>
          <p:cNvSpPr>
            <a:spLocks noChangeArrowheads="1"/>
          </p:cNvSpPr>
          <p:nvPr/>
        </p:nvSpPr>
        <p:spPr bwMode="gray">
          <a:xfrm>
            <a:off x="728663" y="3336925"/>
            <a:ext cx="1822450" cy="457200"/>
          </a:xfrm>
          <a:prstGeom prst="rect">
            <a:avLst/>
          </a:prstGeom>
          <a:noFill/>
          <a:ln w="28575">
            <a:noFill/>
            <a:miter lim="800000"/>
            <a:headEnd/>
            <a:tailEnd type="none" w="med" len="lg"/>
          </a:ln>
        </p:spPr>
        <p:txBody>
          <a:bodyPr lIns="0" tIns="0" rIns="0" bIns="0">
            <a:spAutoFit/>
          </a:bodyPr>
          <a:lstStyle/>
          <a:p>
            <a:pPr defTabSz="912813">
              <a:spcBef>
                <a:spcPct val="20000"/>
              </a:spcBef>
            </a:pPr>
            <a:r>
              <a:rPr lang="en-US" sz="1500" b="1">
                <a:cs typeface="Arial" charset="0"/>
              </a:rPr>
              <a:t>Shifting shape and size</a:t>
            </a:r>
          </a:p>
        </p:txBody>
      </p:sp>
      <p:sp>
        <p:nvSpPr>
          <p:cNvPr id="33805" name="Rectangle 14"/>
          <p:cNvSpPr>
            <a:spLocks noChangeArrowheads="1"/>
          </p:cNvSpPr>
          <p:nvPr/>
        </p:nvSpPr>
        <p:spPr bwMode="gray">
          <a:xfrm>
            <a:off x="3011488" y="2600325"/>
            <a:ext cx="1931987" cy="1016000"/>
          </a:xfrm>
          <a:prstGeom prst="rect">
            <a:avLst/>
          </a:prstGeom>
          <a:noFill/>
          <a:ln w="28575" algn="ctr">
            <a:noFill/>
            <a:miter lim="800000"/>
            <a:headEnd/>
            <a:tailEnd type="none" w="med" len="lg"/>
          </a:ln>
        </p:spPr>
        <p:txBody>
          <a:bodyPr lIns="0" tIns="0" rIns="0" bIns="0" anchor="ctr">
            <a:spAutoFit/>
          </a:bodyPr>
          <a:lstStyle/>
          <a:p>
            <a:pPr defTabSz="912813">
              <a:lnSpc>
                <a:spcPts val="1600"/>
              </a:lnSpc>
              <a:spcBef>
                <a:spcPts val="400"/>
              </a:spcBef>
            </a:pPr>
            <a:r>
              <a:rPr lang="en-US" sz="1600">
                <a:cs typeface="Arial" charset="0"/>
              </a:rPr>
              <a:t>Capacity and capability for large-scale projects,  political engagement, financial strength and M&amp;A capabilities</a:t>
            </a:r>
          </a:p>
        </p:txBody>
      </p:sp>
      <p:sp>
        <p:nvSpPr>
          <p:cNvPr id="33806" name="Rectangle 14"/>
          <p:cNvSpPr>
            <a:spLocks noChangeArrowheads="1"/>
          </p:cNvSpPr>
          <p:nvPr/>
        </p:nvSpPr>
        <p:spPr bwMode="auto">
          <a:xfrm>
            <a:off x="5083175" y="2693988"/>
            <a:ext cx="3787775" cy="711200"/>
          </a:xfrm>
          <a:prstGeom prst="rect">
            <a:avLst/>
          </a:prstGeom>
          <a:noFill/>
          <a:ln w="9525" algn="ctr">
            <a:noFill/>
            <a:miter lim="800000"/>
            <a:headEnd/>
            <a:tailEnd type="none" w="med" len="lg"/>
          </a:ln>
        </p:spPr>
        <p:txBody>
          <a:bodyPr lIns="0" tIns="0" rIns="0" bIns="0" anchor="ctr">
            <a:spAutoFit/>
          </a:bodyPr>
          <a:lstStyle/>
          <a:p>
            <a:pPr marL="136525" lvl="1" indent="-134938" defTabSz="1752600">
              <a:lnSpc>
                <a:spcPts val="1600"/>
              </a:lnSpc>
              <a:spcBef>
                <a:spcPts val="400"/>
              </a:spcBef>
              <a:buClr>
                <a:srgbClr val="F21C0A"/>
              </a:buClr>
              <a:buFont typeface="Wingdings" pitchFamily="2" charset="2"/>
              <a:buChar char=""/>
            </a:pPr>
            <a:r>
              <a:rPr lang="en-US" sz="1600">
                <a:cs typeface="Arial" charset="0"/>
              </a:rPr>
              <a:t>E.ON is in top position in a dozen countries</a:t>
            </a:r>
          </a:p>
          <a:p>
            <a:pPr marL="136525" lvl="1" indent="-134938" defTabSz="1752600">
              <a:lnSpc>
                <a:spcPts val="1600"/>
              </a:lnSpc>
              <a:spcBef>
                <a:spcPts val="400"/>
              </a:spcBef>
              <a:buClr>
                <a:srgbClr val="F21C0A"/>
              </a:buClr>
              <a:buFont typeface="Wingdings" pitchFamily="2" charset="2"/>
              <a:buChar char=""/>
            </a:pPr>
            <a:r>
              <a:rPr lang="en-US" altLang="de-DE" sz="1600">
                <a:cs typeface="Arial" charset="0"/>
              </a:rPr>
              <a:t>Strong financial capacity</a:t>
            </a:r>
          </a:p>
          <a:p>
            <a:pPr marL="136525" lvl="1" indent="-134938" defTabSz="1752600">
              <a:lnSpc>
                <a:spcPts val="1600"/>
              </a:lnSpc>
              <a:spcBef>
                <a:spcPts val="400"/>
              </a:spcBef>
              <a:buClr>
                <a:srgbClr val="F21C0A"/>
              </a:buClr>
              <a:buFont typeface="Wingdings" pitchFamily="2" charset="2"/>
              <a:buChar char=""/>
            </a:pPr>
            <a:r>
              <a:rPr lang="en-US" sz="1600">
                <a:cs typeface="Arial" charset="0"/>
              </a:rPr>
              <a:t>Track record of managing large transactions</a:t>
            </a:r>
          </a:p>
        </p:txBody>
      </p:sp>
      <p:sp>
        <p:nvSpPr>
          <p:cNvPr id="33807" name="Rectangle 15"/>
          <p:cNvSpPr>
            <a:spLocks noChangeArrowheads="1"/>
          </p:cNvSpPr>
          <p:nvPr/>
        </p:nvSpPr>
        <p:spPr bwMode="gray">
          <a:xfrm>
            <a:off x="728663" y="2557463"/>
            <a:ext cx="1789112" cy="457200"/>
          </a:xfrm>
          <a:prstGeom prst="rect">
            <a:avLst/>
          </a:prstGeom>
          <a:noFill/>
          <a:ln w="28575">
            <a:noFill/>
            <a:miter lim="800000"/>
            <a:headEnd/>
            <a:tailEnd type="none" w="med" len="lg"/>
          </a:ln>
        </p:spPr>
        <p:txBody>
          <a:bodyPr lIns="0" tIns="0" rIns="0" bIns="0">
            <a:spAutoFit/>
          </a:bodyPr>
          <a:lstStyle/>
          <a:p>
            <a:pPr defTabSz="912813">
              <a:spcBef>
                <a:spcPct val="20000"/>
              </a:spcBef>
            </a:pPr>
            <a:r>
              <a:rPr lang="en-US" sz="1500" b="1">
                <a:cs typeface="Arial" charset="0"/>
              </a:rPr>
              <a:t>Sustainable and material growth</a:t>
            </a:r>
          </a:p>
        </p:txBody>
      </p:sp>
      <p:sp>
        <p:nvSpPr>
          <p:cNvPr id="33808" name="Line 68"/>
          <p:cNvSpPr>
            <a:spLocks noChangeShapeType="1"/>
          </p:cNvSpPr>
          <p:nvPr/>
        </p:nvSpPr>
        <p:spPr bwMode="auto">
          <a:xfrm>
            <a:off x="2952750" y="4786313"/>
            <a:ext cx="5443538" cy="0"/>
          </a:xfrm>
          <a:prstGeom prst="line">
            <a:avLst/>
          </a:prstGeom>
          <a:noFill/>
          <a:ln w="9525">
            <a:solidFill>
              <a:srgbClr val="787878"/>
            </a:solidFill>
            <a:prstDash val="lgDash"/>
            <a:round/>
            <a:headEnd/>
            <a:tailEnd/>
          </a:ln>
        </p:spPr>
        <p:txBody>
          <a:bodyPr/>
          <a:lstStyle/>
          <a:p>
            <a:endParaRPr lang="de-DE"/>
          </a:p>
        </p:txBody>
      </p:sp>
      <p:sp>
        <p:nvSpPr>
          <p:cNvPr id="33809" name="Rectangle 17"/>
          <p:cNvSpPr>
            <a:spLocks noChangeArrowheads="1"/>
          </p:cNvSpPr>
          <p:nvPr/>
        </p:nvSpPr>
        <p:spPr bwMode="gray">
          <a:xfrm>
            <a:off x="728663" y="3930650"/>
            <a:ext cx="1963737" cy="685800"/>
          </a:xfrm>
          <a:prstGeom prst="rect">
            <a:avLst/>
          </a:prstGeom>
          <a:noFill/>
          <a:ln w="28575">
            <a:noFill/>
            <a:miter lim="800000"/>
            <a:headEnd/>
            <a:tailEnd type="none" w="med" len="lg"/>
          </a:ln>
        </p:spPr>
        <p:txBody>
          <a:bodyPr lIns="0" tIns="0" rIns="0" bIns="0">
            <a:spAutoFit/>
          </a:bodyPr>
          <a:lstStyle/>
          <a:p>
            <a:pPr defTabSz="912813">
              <a:spcBef>
                <a:spcPct val="20000"/>
              </a:spcBef>
            </a:pPr>
            <a:r>
              <a:rPr lang="en-US" sz="1500" b="1">
                <a:cs typeface="Arial" charset="0"/>
              </a:rPr>
              <a:t>Understand technology evolution for optimum portfolio management</a:t>
            </a:r>
          </a:p>
        </p:txBody>
      </p:sp>
      <p:sp>
        <p:nvSpPr>
          <p:cNvPr id="33810" name="Rectangle 17"/>
          <p:cNvSpPr>
            <a:spLocks noChangeArrowheads="1"/>
          </p:cNvSpPr>
          <p:nvPr/>
        </p:nvSpPr>
        <p:spPr bwMode="gray">
          <a:xfrm>
            <a:off x="3011488" y="3994150"/>
            <a:ext cx="1487487" cy="609600"/>
          </a:xfrm>
          <a:prstGeom prst="rect">
            <a:avLst/>
          </a:prstGeom>
          <a:noFill/>
          <a:ln w="28575" algn="ctr">
            <a:noFill/>
            <a:miter lim="800000"/>
            <a:headEnd/>
            <a:tailEnd type="none" w="med" len="lg"/>
          </a:ln>
        </p:spPr>
        <p:txBody>
          <a:bodyPr lIns="0" tIns="0" rIns="0" bIns="0" anchor="ctr">
            <a:spAutoFit/>
          </a:bodyPr>
          <a:lstStyle/>
          <a:p>
            <a:pPr defTabSz="912813">
              <a:lnSpc>
                <a:spcPts val="1600"/>
              </a:lnSpc>
              <a:spcBef>
                <a:spcPts val="400"/>
              </a:spcBef>
            </a:pPr>
            <a:r>
              <a:rPr lang="en-US" sz="1600">
                <a:cs typeface="Arial" charset="0"/>
              </a:rPr>
              <a:t>Technical capabilities and market insights</a:t>
            </a:r>
          </a:p>
        </p:txBody>
      </p:sp>
      <p:sp>
        <p:nvSpPr>
          <p:cNvPr id="33811" name="Rectangle 14"/>
          <p:cNvSpPr>
            <a:spLocks noChangeArrowheads="1"/>
          </p:cNvSpPr>
          <p:nvPr/>
        </p:nvSpPr>
        <p:spPr bwMode="auto">
          <a:xfrm>
            <a:off x="5083175" y="3862388"/>
            <a:ext cx="4010025" cy="914400"/>
          </a:xfrm>
          <a:prstGeom prst="rect">
            <a:avLst/>
          </a:prstGeom>
          <a:noFill/>
          <a:ln w="9525" algn="ctr">
            <a:noFill/>
            <a:miter lim="800000"/>
            <a:headEnd/>
            <a:tailEnd type="none" w="med" len="lg"/>
          </a:ln>
        </p:spPr>
        <p:txBody>
          <a:bodyPr lIns="0" tIns="0" rIns="0" bIns="0" anchor="ctr">
            <a:spAutoFit/>
          </a:bodyPr>
          <a:lstStyle/>
          <a:p>
            <a:pPr marL="136525" lvl="1" indent="-134938" defTabSz="1752600">
              <a:lnSpc>
                <a:spcPts val="1600"/>
              </a:lnSpc>
              <a:spcBef>
                <a:spcPts val="400"/>
              </a:spcBef>
              <a:buClr>
                <a:srgbClr val="F21C0A"/>
              </a:buClr>
              <a:buFont typeface="Wingdings" pitchFamily="2" charset="2"/>
              <a:buChar char=""/>
            </a:pPr>
            <a:r>
              <a:rPr lang="en-US" altLang="de-DE" sz="1600">
                <a:cs typeface="Arial" charset="0"/>
              </a:rPr>
              <a:t>In-depth knowledge of energy markets and technologies </a:t>
            </a:r>
          </a:p>
          <a:p>
            <a:pPr marL="136525" lvl="1" indent="-134938" defTabSz="1752600">
              <a:lnSpc>
                <a:spcPts val="1600"/>
              </a:lnSpc>
              <a:spcBef>
                <a:spcPts val="400"/>
              </a:spcBef>
              <a:buClr>
                <a:srgbClr val="F21C0A"/>
              </a:buClr>
              <a:buFont typeface="Wingdings" pitchFamily="2" charset="2"/>
              <a:buChar char=""/>
            </a:pPr>
            <a:r>
              <a:rPr lang="en-US" sz="1600">
                <a:cs typeface="Arial" charset="0"/>
              </a:rPr>
              <a:t>Strong R&amp;D function and capability</a:t>
            </a:r>
            <a:endParaRPr lang="en-US" altLang="de-DE" sz="1600">
              <a:cs typeface="Arial" charset="0"/>
            </a:endParaRPr>
          </a:p>
          <a:p>
            <a:pPr marL="136525" lvl="1" indent="-134938" defTabSz="1752600">
              <a:lnSpc>
                <a:spcPts val="1600"/>
              </a:lnSpc>
              <a:spcBef>
                <a:spcPts val="400"/>
              </a:spcBef>
              <a:buClr>
                <a:srgbClr val="F21C0A"/>
              </a:buClr>
              <a:buFont typeface="Wingdings" pitchFamily="2" charset="2"/>
              <a:buChar char=""/>
            </a:pPr>
            <a:r>
              <a:rPr lang="en-US" altLang="de-DE" sz="1600">
                <a:cs typeface="Arial" charset="0"/>
              </a:rPr>
              <a:t>JV with Sch</a:t>
            </a:r>
            <a:r>
              <a:rPr lang="de-DE" altLang="de-DE" sz="1600">
                <a:cs typeface="Arial" charset="0"/>
              </a:rPr>
              <a:t>ü</a:t>
            </a:r>
            <a:r>
              <a:rPr lang="en-US" altLang="de-DE" sz="1600">
                <a:cs typeface="Arial" charset="0"/>
              </a:rPr>
              <a:t>co, Lunar Energy and Pelamis</a:t>
            </a:r>
          </a:p>
        </p:txBody>
      </p:sp>
      <p:sp>
        <p:nvSpPr>
          <p:cNvPr id="33812" name="Rectangle 15"/>
          <p:cNvSpPr>
            <a:spLocks noChangeArrowheads="1"/>
          </p:cNvSpPr>
          <p:nvPr/>
        </p:nvSpPr>
        <p:spPr bwMode="gray">
          <a:xfrm>
            <a:off x="722313" y="5430838"/>
            <a:ext cx="2000250" cy="228600"/>
          </a:xfrm>
          <a:prstGeom prst="rect">
            <a:avLst/>
          </a:prstGeom>
          <a:noFill/>
          <a:ln w="28575">
            <a:noFill/>
            <a:miter lim="800000"/>
            <a:headEnd/>
            <a:tailEnd type="none" w="med" len="lg"/>
          </a:ln>
        </p:spPr>
        <p:txBody>
          <a:bodyPr lIns="0" tIns="0" rIns="0" bIns="0">
            <a:spAutoFit/>
          </a:bodyPr>
          <a:lstStyle/>
          <a:p>
            <a:pPr defTabSz="912813">
              <a:spcBef>
                <a:spcPct val="20000"/>
              </a:spcBef>
            </a:pPr>
            <a:r>
              <a:rPr lang="en-US" sz="1500" b="1">
                <a:cs typeface="Arial" charset="0"/>
              </a:rPr>
              <a:t>Boutique to Industrial</a:t>
            </a:r>
          </a:p>
        </p:txBody>
      </p:sp>
      <p:sp>
        <p:nvSpPr>
          <p:cNvPr id="33813" name="Rectangle 16"/>
          <p:cNvSpPr>
            <a:spLocks noChangeArrowheads="1"/>
          </p:cNvSpPr>
          <p:nvPr/>
        </p:nvSpPr>
        <p:spPr bwMode="gray">
          <a:xfrm>
            <a:off x="3011488" y="5378450"/>
            <a:ext cx="1898650" cy="406400"/>
          </a:xfrm>
          <a:prstGeom prst="rect">
            <a:avLst/>
          </a:prstGeom>
          <a:noFill/>
          <a:ln w="28575" algn="ctr">
            <a:noFill/>
            <a:miter lim="800000"/>
            <a:headEnd/>
            <a:tailEnd type="none" w="med" len="lg"/>
          </a:ln>
        </p:spPr>
        <p:txBody>
          <a:bodyPr lIns="0" tIns="0" rIns="0" bIns="0" anchor="ctr">
            <a:spAutoFit/>
          </a:bodyPr>
          <a:lstStyle/>
          <a:p>
            <a:pPr defTabSz="912813">
              <a:lnSpc>
                <a:spcPts val="1600"/>
              </a:lnSpc>
              <a:spcBef>
                <a:spcPts val="400"/>
              </a:spcBef>
            </a:pPr>
            <a:r>
              <a:rPr lang="en-US" sz="1600">
                <a:cs typeface="Arial" charset="0"/>
              </a:rPr>
              <a:t>Step change in value chain management</a:t>
            </a:r>
          </a:p>
        </p:txBody>
      </p:sp>
      <p:sp>
        <p:nvSpPr>
          <p:cNvPr id="33814" name="Rectangle 14"/>
          <p:cNvSpPr>
            <a:spLocks noChangeArrowheads="1"/>
          </p:cNvSpPr>
          <p:nvPr/>
        </p:nvSpPr>
        <p:spPr bwMode="auto">
          <a:xfrm>
            <a:off x="5083175" y="4849813"/>
            <a:ext cx="4010025" cy="1371600"/>
          </a:xfrm>
          <a:prstGeom prst="rect">
            <a:avLst/>
          </a:prstGeom>
          <a:noFill/>
          <a:ln w="9525" algn="ctr">
            <a:noFill/>
            <a:miter lim="800000"/>
            <a:headEnd/>
            <a:tailEnd type="none" w="med" len="lg"/>
          </a:ln>
        </p:spPr>
        <p:txBody>
          <a:bodyPr lIns="0" tIns="0" rIns="0" bIns="0" anchor="ctr">
            <a:spAutoFit/>
          </a:bodyPr>
          <a:lstStyle/>
          <a:p>
            <a:pPr marL="136525" lvl="1" indent="-134938" defTabSz="1752600">
              <a:lnSpc>
                <a:spcPts val="1600"/>
              </a:lnSpc>
              <a:spcBef>
                <a:spcPts val="400"/>
              </a:spcBef>
              <a:buClr>
                <a:srgbClr val="F21C0A"/>
              </a:buClr>
              <a:buFont typeface="Wingdings" pitchFamily="2" charset="2"/>
              <a:buChar char=""/>
            </a:pPr>
            <a:r>
              <a:rPr lang="en-US" altLang="de-DE" sz="1600">
                <a:cs typeface="Arial" charset="0"/>
              </a:rPr>
              <a:t>Operational excellence in running large-scale energy systems</a:t>
            </a:r>
            <a:endParaRPr lang="en-US" sz="1600">
              <a:cs typeface="Arial" charset="0"/>
            </a:endParaRPr>
          </a:p>
          <a:p>
            <a:pPr marL="136525" lvl="1" indent="-134938" defTabSz="1752600">
              <a:lnSpc>
                <a:spcPts val="1600"/>
              </a:lnSpc>
              <a:spcBef>
                <a:spcPts val="400"/>
              </a:spcBef>
              <a:buClr>
                <a:srgbClr val="F21C0A"/>
              </a:buClr>
              <a:buFont typeface="Wingdings" pitchFamily="2" charset="2"/>
              <a:buChar char=""/>
            </a:pPr>
            <a:r>
              <a:rPr lang="en-US" sz="1600">
                <a:cs typeface="Arial" charset="0"/>
              </a:rPr>
              <a:t>Deep know-how in supply chain management</a:t>
            </a:r>
          </a:p>
          <a:p>
            <a:pPr marL="136525" lvl="1" indent="-134938" defTabSz="1752600">
              <a:lnSpc>
                <a:spcPts val="1600"/>
              </a:lnSpc>
              <a:spcBef>
                <a:spcPts val="400"/>
              </a:spcBef>
              <a:buClr>
                <a:srgbClr val="F21C0A"/>
              </a:buClr>
              <a:buFont typeface="Wingdings" pitchFamily="2" charset="2"/>
              <a:buChar char=""/>
            </a:pPr>
            <a:r>
              <a:rPr lang="en-US" sz="1600">
                <a:cs typeface="Arial" charset="0"/>
              </a:rPr>
              <a:t>Extensive engineering capabilities</a:t>
            </a:r>
          </a:p>
          <a:p>
            <a:pPr marL="136525" lvl="1" indent="-134938" defTabSz="1752600">
              <a:lnSpc>
                <a:spcPts val="1600"/>
              </a:lnSpc>
              <a:spcBef>
                <a:spcPts val="400"/>
              </a:spcBef>
              <a:buClr>
                <a:srgbClr val="F21C0A"/>
              </a:buClr>
              <a:buFont typeface="Wingdings" pitchFamily="2" charset="2"/>
              <a:buChar char=""/>
            </a:pPr>
            <a:r>
              <a:rPr lang="en-US" sz="1600">
                <a:cs typeface="Arial" charset="0"/>
              </a:rPr>
              <a:t>Excellent understanding of infrastructure implications (grid management)</a:t>
            </a:r>
          </a:p>
        </p:txBody>
      </p:sp>
      <p:sp>
        <p:nvSpPr>
          <p:cNvPr id="33815" name="Rectangle 80"/>
          <p:cNvSpPr>
            <a:spLocks noChangeArrowheads="1"/>
          </p:cNvSpPr>
          <p:nvPr/>
        </p:nvSpPr>
        <p:spPr bwMode="auto">
          <a:xfrm>
            <a:off x="581025" y="4838700"/>
            <a:ext cx="71438" cy="1447800"/>
          </a:xfrm>
          <a:prstGeom prst="rect">
            <a:avLst/>
          </a:prstGeom>
          <a:solidFill>
            <a:schemeClr val="accent1"/>
          </a:solidFill>
          <a:ln w="9525">
            <a:noFill/>
            <a:miter lim="800000"/>
            <a:headEnd/>
            <a:tailEnd/>
          </a:ln>
        </p:spPr>
        <p:txBody>
          <a:bodyPr wrap="none" anchor="ctr"/>
          <a:lstStyle/>
          <a:p>
            <a:endParaRPr lang="en-US" sz="1600">
              <a:cs typeface="Arial" charset="0"/>
            </a:endParaRPr>
          </a:p>
        </p:txBody>
      </p:sp>
      <p:sp>
        <p:nvSpPr>
          <p:cNvPr id="33816" name="Rectangle 80"/>
          <p:cNvSpPr>
            <a:spLocks noChangeArrowheads="1"/>
          </p:cNvSpPr>
          <p:nvPr/>
        </p:nvSpPr>
        <p:spPr bwMode="auto">
          <a:xfrm>
            <a:off x="581025" y="2505075"/>
            <a:ext cx="71438" cy="609600"/>
          </a:xfrm>
          <a:prstGeom prst="rect">
            <a:avLst/>
          </a:prstGeom>
          <a:solidFill>
            <a:schemeClr val="accent1"/>
          </a:solidFill>
          <a:ln w="9525">
            <a:noFill/>
            <a:miter lim="800000"/>
            <a:headEnd/>
            <a:tailEnd/>
          </a:ln>
        </p:spPr>
        <p:txBody>
          <a:bodyPr wrap="none" anchor="ctr"/>
          <a:lstStyle/>
          <a:p>
            <a:endParaRPr lang="en-US" sz="1500">
              <a:cs typeface="Arial" charset="0"/>
            </a:endParaRPr>
          </a:p>
        </p:txBody>
      </p:sp>
      <p:sp>
        <p:nvSpPr>
          <p:cNvPr id="33817" name="Rectangle 80"/>
          <p:cNvSpPr>
            <a:spLocks noChangeArrowheads="1"/>
          </p:cNvSpPr>
          <p:nvPr/>
        </p:nvSpPr>
        <p:spPr bwMode="auto">
          <a:xfrm>
            <a:off x="582613" y="3267075"/>
            <a:ext cx="69850" cy="520700"/>
          </a:xfrm>
          <a:prstGeom prst="rect">
            <a:avLst/>
          </a:prstGeom>
          <a:solidFill>
            <a:schemeClr val="accent1"/>
          </a:solidFill>
          <a:ln w="9525">
            <a:noFill/>
            <a:miter lim="800000"/>
            <a:headEnd/>
            <a:tailEnd/>
          </a:ln>
        </p:spPr>
        <p:txBody>
          <a:bodyPr wrap="none" anchor="ctr"/>
          <a:lstStyle/>
          <a:p>
            <a:endParaRPr lang="en-US" sz="1500">
              <a:cs typeface="Arial" charset="0"/>
            </a:endParaRPr>
          </a:p>
        </p:txBody>
      </p:sp>
      <p:sp>
        <p:nvSpPr>
          <p:cNvPr id="33818" name="Rectangle 80"/>
          <p:cNvSpPr>
            <a:spLocks noChangeArrowheads="1"/>
          </p:cNvSpPr>
          <p:nvPr/>
        </p:nvSpPr>
        <p:spPr bwMode="auto">
          <a:xfrm>
            <a:off x="581025" y="3857625"/>
            <a:ext cx="71438" cy="914400"/>
          </a:xfrm>
          <a:prstGeom prst="rect">
            <a:avLst/>
          </a:prstGeom>
          <a:solidFill>
            <a:schemeClr val="accent1"/>
          </a:solidFill>
          <a:ln w="9525">
            <a:noFill/>
            <a:miter lim="800000"/>
            <a:headEnd/>
            <a:tailEnd/>
          </a:ln>
        </p:spPr>
        <p:txBody>
          <a:bodyPr wrap="none" anchor="ctr"/>
          <a:lstStyle/>
          <a:p>
            <a:endParaRPr lang="en-US" sz="1500">
              <a:cs typeface="Arial" charset="0"/>
            </a:endParaRPr>
          </a:p>
        </p:txBody>
      </p:sp>
      <p:sp>
        <p:nvSpPr>
          <p:cNvPr id="33819" name="Line 71"/>
          <p:cNvSpPr>
            <a:spLocks noChangeShapeType="1"/>
          </p:cNvSpPr>
          <p:nvPr/>
        </p:nvSpPr>
        <p:spPr bwMode="auto">
          <a:xfrm>
            <a:off x="2973388" y="2500313"/>
            <a:ext cx="5443537" cy="0"/>
          </a:xfrm>
          <a:prstGeom prst="line">
            <a:avLst/>
          </a:prstGeom>
          <a:noFill/>
          <a:ln w="9525">
            <a:solidFill>
              <a:srgbClr val="787878"/>
            </a:solidFill>
            <a:prstDash val="lgDash"/>
            <a:round/>
            <a:headEnd/>
            <a:tailEnd/>
          </a:ln>
        </p:spPr>
        <p:txBody>
          <a:bodyPr/>
          <a:lstStyle/>
          <a:p>
            <a:endParaRPr lang="de-DE"/>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22" name="Foliennummernplatzhalter 1"/>
          <p:cNvSpPr>
            <a:spLocks noGrp="1"/>
          </p:cNvSpPr>
          <p:nvPr>
            <p:ph type="sldNum" sz="quarter" idx="10"/>
            <p:custDataLst>
              <p:tags r:id="rId2"/>
            </p:custDataLst>
          </p:nvPr>
        </p:nvSpPr>
        <p:spPr>
          <a:noFill/>
        </p:spPr>
        <p:txBody>
          <a:bodyPr/>
          <a:lstStyle/>
          <a:p>
            <a:fld id="{2C2EA8B1-4840-42C0-8E9C-7B2CEE6D0DCB}" type="slidenum">
              <a:rPr smtClean="0"/>
              <a:pPr/>
              <a:t>12</a:t>
            </a:fld>
            <a:endParaRPr lang="de-DE" smtClean="0"/>
          </a:p>
        </p:txBody>
      </p:sp>
      <p:sp>
        <p:nvSpPr>
          <p:cNvPr id="214023" name="Fußzeilenplatzhalter 2"/>
          <p:cNvSpPr>
            <a:spLocks noGrp="1"/>
          </p:cNvSpPr>
          <p:nvPr>
            <p:ph type="ftr" sz="quarter" idx="11"/>
            <p:custDataLst>
              <p:tags r:id="rId3"/>
            </p:custDataLst>
          </p:nvPr>
        </p:nvSpPr>
        <p:spPr>
          <a:noFill/>
        </p:spPr>
        <p:txBody>
          <a:bodyPr/>
          <a:lstStyle/>
          <a:p>
            <a:r>
              <a:rPr lang="de-DE" smtClean="0"/>
              <a:t>      </a:t>
            </a:r>
          </a:p>
        </p:txBody>
      </p:sp>
      <p:sp>
        <p:nvSpPr>
          <p:cNvPr id="214024" name="AutoShape 225"/>
          <p:cNvSpPr>
            <a:spLocks noChangeArrowheads="1"/>
          </p:cNvSpPr>
          <p:nvPr>
            <p:custDataLst>
              <p:tags r:id="rId4"/>
            </p:custDataLst>
          </p:nvPr>
        </p:nvSpPr>
        <p:spPr bwMode="auto">
          <a:xfrm>
            <a:off x="3711575" y="2741613"/>
            <a:ext cx="2657475" cy="3090862"/>
          </a:xfrm>
          <a:prstGeom prst="roundRect">
            <a:avLst>
              <a:gd name="adj" fmla="val 4157"/>
            </a:avLst>
          </a:prstGeom>
          <a:noFill/>
          <a:ln w="28575" algn="ctr">
            <a:noFill/>
            <a:round/>
            <a:headEnd/>
            <a:tailEnd/>
          </a:ln>
        </p:spPr>
        <p:txBody>
          <a:bodyPr wrap="none" lIns="0" tIns="0" rIns="0" bIns="0" anchor="ctr"/>
          <a:lstStyle/>
          <a:p>
            <a:pPr algn="ctr"/>
            <a:endParaRPr lang="en-GB" sz="1600">
              <a:solidFill>
                <a:srgbClr val="000000"/>
              </a:solidFill>
              <a:cs typeface="Arial" charset="0"/>
            </a:endParaRPr>
          </a:p>
        </p:txBody>
      </p:sp>
      <p:sp>
        <p:nvSpPr>
          <p:cNvPr id="214025" name="Title 274"/>
          <p:cNvSpPr>
            <a:spLocks noGrp="1"/>
          </p:cNvSpPr>
          <p:nvPr>
            <p:ph type="title" idx="4294967295"/>
            <p:custDataLst>
              <p:tags r:id="rId5"/>
            </p:custDataLst>
          </p:nvPr>
        </p:nvSpPr>
        <p:spPr>
          <a:xfrm>
            <a:off x="560388" y="1143000"/>
            <a:ext cx="7924800" cy="533400"/>
          </a:xfrm>
        </p:spPr>
        <p:txBody>
          <a:bodyPr/>
          <a:lstStyle/>
          <a:p>
            <a:pPr eaLnBrk="1" hangingPunct="1">
              <a:lnSpc>
                <a:spcPts val="3000"/>
              </a:lnSpc>
            </a:pPr>
            <a:r>
              <a:rPr lang="en-GB" smtClean="0"/>
              <a:t>...and has set up E.ON Climate &amp; Renewables (EC&amp;R) to achieve its ambitious Renewables targets</a:t>
            </a:r>
            <a:endParaRPr lang="en-US" smtClean="0"/>
          </a:p>
        </p:txBody>
      </p:sp>
      <p:sp>
        <p:nvSpPr>
          <p:cNvPr id="214026" name="TextBox 288"/>
          <p:cNvSpPr txBox="1">
            <a:spLocks noChangeArrowheads="1"/>
          </p:cNvSpPr>
          <p:nvPr>
            <p:custDataLst>
              <p:tags r:id="rId6"/>
            </p:custDataLst>
          </p:nvPr>
        </p:nvSpPr>
        <p:spPr bwMode="auto">
          <a:xfrm>
            <a:off x="6388100" y="5511800"/>
            <a:ext cx="2224088" cy="131763"/>
          </a:xfrm>
          <a:prstGeom prst="rect">
            <a:avLst/>
          </a:prstGeom>
          <a:noFill/>
          <a:ln w="9525">
            <a:noFill/>
            <a:miter lim="800000"/>
            <a:headEnd/>
            <a:tailEnd/>
          </a:ln>
        </p:spPr>
        <p:txBody>
          <a:bodyPr lIns="0" tIns="0" rIns="0" bIns="0" anchor="b"/>
          <a:lstStyle/>
          <a:p>
            <a:pPr marL="419100" indent="-419100" algn="ctr"/>
            <a:r>
              <a:rPr lang="en-US" sz="1000">
                <a:solidFill>
                  <a:srgbClr val="000000"/>
                </a:solidFill>
                <a:cs typeface="Arial" charset="0"/>
              </a:rPr>
              <a:t>1.  Excluding Hydro (6,019 MW in 2007)</a:t>
            </a:r>
          </a:p>
        </p:txBody>
      </p:sp>
      <p:sp>
        <p:nvSpPr>
          <p:cNvPr id="214027" name="Rectangle 3"/>
          <p:cNvSpPr txBox="1">
            <a:spLocks noChangeArrowheads="1"/>
          </p:cNvSpPr>
          <p:nvPr>
            <p:custDataLst>
              <p:tags r:id="rId7"/>
            </p:custDataLst>
          </p:nvPr>
        </p:nvSpPr>
        <p:spPr bwMode="gray">
          <a:xfrm>
            <a:off x="6488113" y="2051050"/>
            <a:ext cx="2044700" cy="609600"/>
          </a:xfrm>
          <a:prstGeom prst="rect">
            <a:avLst/>
          </a:prstGeom>
          <a:noFill/>
          <a:ln w="9525">
            <a:noFill/>
            <a:miter lim="800000"/>
            <a:headEnd/>
            <a:tailEnd/>
          </a:ln>
        </p:spPr>
        <p:txBody>
          <a:bodyPr lIns="0" tIns="0" rIns="0" bIns="0">
            <a:spAutoFit/>
          </a:bodyPr>
          <a:lstStyle/>
          <a:p>
            <a:pPr algn="ctr"/>
            <a:r>
              <a:rPr lang="en-US" b="1">
                <a:cs typeface="Arial" charset="0"/>
              </a:rPr>
              <a:t>Renewables capacity (GW)</a:t>
            </a:r>
            <a:r>
              <a:rPr lang="en-US" baseline="30000">
                <a:cs typeface="Arial" charset="0"/>
              </a:rPr>
              <a:t>1</a:t>
            </a:r>
            <a:endParaRPr lang="en-US">
              <a:cs typeface="Arial" charset="0"/>
            </a:endParaRPr>
          </a:p>
        </p:txBody>
      </p:sp>
      <p:graphicFrame>
        <p:nvGraphicFramePr>
          <p:cNvPr id="214019" name="Object 254"/>
          <p:cNvGraphicFramePr>
            <a:graphicFrameLocks noChangeAspect="1"/>
          </p:cNvGraphicFramePr>
          <p:nvPr>
            <p:custDataLst>
              <p:tags r:id="rId8"/>
            </p:custDataLst>
          </p:nvPr>
        </p:nvGraphicFramePr>
        <p:xfrm>
          <a:off x="3114675" y="2678113"/>
          <a:ext cx="3392488" cy="3346450"/>
        </p:xfrm>
        <a:graphic>
          <a:graphicData uri="http://schemas.openxmlformats.org/presentationml/2006/ole">
            <p:oleObj spid="_x0000_s214019" r:id="rId54" imgW="3676207" imgH="3346994" progId="Excel.Sheet.8">
              <p:embed/>
            </p:oleObj>
          </a:graphicData>
        </a:graphic>
      </p:graphicFrame>
      <p:sp>
        <p:nvSpPr>
          <p:cNvPr id="214028" name="Text Box 7"/>
          <p:cNvSpPr txBox="1">
            <a:spLocks noChangeArrowheads="1"/>
          </p:cNvSpPr>
          <p:nvPr>
            <p:custDataLst>
              <p:tags r:id="rId9"/>
            </p:custDataLst>
          </p:nvPr>
        </p:nvSpPr>
        <p:spPr bwMode="auto">
          <a:xfrm>
            <a:off x="3116263" y="2725738"/>
            <a:ext cx="2635250" cy="212725"/>
          </a:xfrm>
          <a:prstGeom prst="rect">
            <a:avLst/>
          </a:prstGeom>
          <a:noFill/>
          <a:ln w="9525">
            <a:noFill/>
            <a:miter lim="800000"/>
            <a:headEnd/>
            <a:tailEnd/>
          </a:ln>
        </p:spPr>
        <p:txBody>
          <a:bodyPr lIns="0" tIns="0" rIns="0" bIns="0">
            <a:spAutoFit/>
          </a:bodyPr>
          <a:lstStyle/>
          <a:p>
            <a:pPr algn="ctr"/>
            <a:endParaRPr lang="en-US" sz="1400" b="1">
              <a:solidFill>
                <a:srgbClr val="F42B1C"/>
              </a:solidFill>
              <a:cs typeface="Arial" charset="0"/>
            </a:endParaRPr>
          </a:p>
        </p:txBody>
      </p:sp>
      <p:sp>
        <p:nvSpPr>
          <p:cNvPr id="214029" name="Text Box 9"/>
          <p:cNvSpPr txBox="1">
            <a:spLocks noChangeArrowheads="1"/>
          </p:cNvSpPr>
          <p:nvPr>
            <p:custDataLst>
              <p:tags r:id="rId10"/>
            </p:custDataLst>
          </p:nvPr>
        </p:nvSpPr>
        <p:spPr bwMode="gray">
          <a:xfrm>
            <a:off x="3683000" y="3352800"/>
            <a:ext cx="515938" cy="254000"/>
          </a:xfrm>
          <a:prstGeom prst="rect">
            <a:avLst/>
          </a:prstGeom>
          <a:noFill/>
          <a:ln w="9525">
            <a:noFill/>
            <a:miter lim="800000"/>
            <a:headEnd/>
            <a:tailEnd/>
          </a:ln>
        </p:spPr>
        <p:txBody>
          <a:bodyPr wrap="none" lIns="0" tIns="0" rIns="0" bIns="0">
            <a:spAutoFit/>
          </a:bodyPr>
          <a:lstStyle/>
          <a:p>
            <a:pPr algn="ctr">
              <a:lnSpc>
                <a:spcPts val="2000"/>
              </a:lnSpc>
            </a:pPr>
            <a:r>
              <a:rPr lang="en-US" sz="1600">
                <a:cs typeface="Arial" charset="0"/>
              </a:rPr>
              <a:t> </a:t>
            </a:r>
            <a:r>
              <a:rPr lang="en-US" sz="1600" b="1">
                <a:cs typeface="Arial" charset="0"/>
              </a:rPr>
              <a:t>61 GW</a:t>
            </a:r>
            <a:endParaRPr lang="en-US" sz="1600" b="1" baseline="30000">
              <a:cs typeface="Arial" charset="0"/>
            </a:endParaRPr>
          </a:p>
        </p:txBody>
      </p:sp>
      <p:sp>
        <p:nvSpPr>
          <p:cNvPr id="214030" name="Text Box 10"/>
          <p:cNvSpPr txBox="1">
            <a:spLocks noChangeArrowheads="1"/>
          </p:cNvSpPr>
          <p:nvPr>
            <p:custDataLst>
              <p:tags r:id="rId11"/>
            </p:custDataLst>
          </p:nvPr>
        </p:nvSpPr>
        <p:spPr bwMode="gray">
          <a:xfrm>
            <a:off x="5307013" y="2674938"/>
            <a:ext cx="661987" cy="254000"/>
          </a:xfrm>
          <a:prstGeom prst="rect">
            <a:avLst/>
          </a:prstGeom>
          <a:noFill/>
          <a:ln w="9525">
            <a:noFill/>
            <a:miter lim="800000"/>
            <a:headEnd/>
            <a:tailEnd/>
          </a:ln>
        </p:spPr>
        <p:txBody>
          <a:bodyPr wrap="none" lIns="0" tIns="0" rIns="0" bIns="0">
            <a:spAutoFit/>
          </a:bodyPr>
          <a:lstStyle/>
          <a:p>
            <a:pPr algn="ctr">
              <a:lnSpc>
                <a:spcPts val="2000"/>
              </a:lnSpc>
            </a:pPr>
            <a:r>
              <a:rPr lang="en-US" sz="1600">
                <a:cs typeface="Arial" charset="0"/>
              </a:rPr>
              <a:t> ~ </a:t>
            </a:r>
            <a:r>
              <a:rPr lang="en-US" sz="1600" b="1">
                <a:cs typeface="Arial" charset="0"/>
              </a:rPr>
              <a:t>90 GW</a:t>
            </a:r>
            <a:endParaRPr lang="en-US" sz="1600" b="1" baseline="30000">
              <a:cs typeface="Arial" charset="0"/>
            </a:endParaRPr>
          </a:p>
        </p:txBody>
      </p:sp>
      <p:graphicFrame>
        <p:nvGraphicFramePr>
          <p:cNvPr id="214021" name="Object 5"/>
          <p:cNvGraphicFramePr>
            <a:graphicFrameLocks noChangeAspect="1"/>
          </p:cNvGraphicFramePr>
          <p:nvPr>
            <p:custDataLst>
              <p:tags r:id="rId12"/>
            </p:custDataLst>
          </p:nvPr>
        </p:nvGraphicFramePr>
        <p:xfrm>
          <a:off x="6307138" y="2833688"/>
          <a:ext cx="2379662" cy="2425700"/>
        </p:xfrm>
        <a:graphic>
          <a:graphicData uri="http://schemas.openxmlformats.org/presentationml/2006/ole">
            <p:oleObj spid="_x0000_s214021" name="Chart" r:id="rId55" imgW="2381216" imgH="2428944" progId="MSGraph.Chart.8">
              <p:embed followColorScheme="full"/>
            </p:oleObj>
          </a:graphicData>
        </a:graphic>
      </p:graphicFrame>
      <p:sp>
        <p:nvSpPr>
          <p:cNvPr id="214031" name="Rectangle 280"/>
          <p:cNvSpPr>
            <a:spLocks noChangeArrowheads="1"/>
          </p:cNvSpPr>
          <p:nvPr>
            <p:custDataLst>
              <p:tags r:id="rId13"/>
            </p:custDataLst>
          </p:nvPr>
        </p:nvSpPr>
        <p:spPr bwMode="auto">
          <a:xfrm>
            <a:off x="7121525" y="5249863"/>
            <a:ext cx="723900" cy="244475"/>
          </a:xfrm>
          <a:prstGeom prst="rect">
            <a:avLst/>
          </a:prstGeom>
          <a:noFill/>
          <a:ln w="9525" algn="ctr">
            <a:noFill/>
            <a:round/>
            <a:headEnd/>
            <a:tailEnd/>
          </a:ln>
        </p:spPr>
        <p:txBody>
          <a:bodyPr lIns="0" tIns="0" rIns="0" bIns="0"/>
          <a:lstStyle/>
          <a:p>
            <a:pPr algn="ctr"/>
            <a:fld id="{6052E2B5-9C65-4602-9139-F2F3F4029918}" type="datetime'2''''''''''''''''0''''''''''''''1''''''''''''''0'''''''''''''">
              <a:rPr lang="de-DE" sz="1600" b="1">
                <a:solidFill>
                  <a:srgbClr val="000000"/>
                </a:solidFill>
                <a:cs typeface="Arial" charset="0"/>
                <a:sym typeface="Polo" pitchFamily="2" charset="0"/>
              </a:rPr>
              <a:pPr algn="ctr"/>
              <a:t>2010</a:t>
            </a:fld>
            <a:endParaRPr lang="en-US" sz="1600" b="1">
              <a:solidFill>
                <a:srgbClr val="000000"/>
              </a:solidFill>
              <a:cs typeface="Arial" charset="0"/>
              <a:sym typeface="Polo" pitchFamily="2" charset="0"/>
            </a:endParaRPr>
          </a:p>
        </p:txBody>
      </p:sp>
      <p:sp>
        <p:nvSpPr>
          <p:cNvPr id="214032" name="Rechteck 58"/>
          <p:cNvSpPr>
            <a:spLocks noChangeArrowheads="1"/>
          </p:cNvSpPr>
          <p:nvPr>
            <p:custDataLst>
              <p:tags r:id="rId14"/>
            </p:custDataLst>
          </p:nvPr>
        </p:nvSpPr>
        <p:spPr bwMode="auto">
          <a:xfrm>
            <a:off x="8096250" y="2705100"/>
            <a:ext cx="222250" cy="198438"/>
          </a:xfrm>
          <a:prstGeom prst="rect">
            <a:avLst/>
          </a:prstGeom>
          <a:noFill/>
          <a:ln w="12700" algn="ctr">
            <a:noFill/>
            <a:round/>
            <a:headEnd/>
            <a:tailEnd type="none" w="med" len="lg"/>
          </a:ln>
        </p:spPr>
        <p:txBody>
          <a:bodyPr wrap="none" lIns="0" tIns="0" rIns="0" bIns="0" anchor="b"/>
          <a:lstStyle/>
          <a:p>
            <a:pPr algn="ctr"/>
            <a:r>
              <a:rPr lang="de-DE" sz="1300" b="1">
                <a:sym typeface="Polo" pitchFamily="2" charset="0"/>
              </a:rPr>
              <a:t>~</a:t>
            </a:r>
            <a:fld id="{84C5197B-5459-4DA9-8C81-79298FB08409}" type="datetime'1''''''''''''''''''''''''''''''''''''''''''''0'">
              <a:rPr lang="de-DE" sz="1300" b="1">
                <a:sym typeface="Polo" pitchFamily="2" charset="0"/>
              </a:rPr>
              <a:pPr algn="ctr"/>
              <a:t>10</a:t>
            </a:fld>
            <a:endParaRPr lang="de-DE" sz="1300" b="1">
              <a:sym typeface="Polo" pitchFamily="2" charset="0"/>
            </a:endParaRPr>
          </a:p>
        </p:txBody>
      </p:sp>
      <p:sp>
        <p:nvSpPr>
          <p:cNvPr id="214033" name="Rectangle 281"/>
          <p:cNvSpPr>
            <a:spLocks noChangeArrowheads="1"/>
          </p:cNvSpPr>
          <p:nvPr>
            <p:custDataLst>
              <p:tags r:id="rId15"/>
            </p:custDataLst>
          </p:nvPr>
        </p:nvSpPr>
        <p:spPr bwMode="auto">
          <a:xfrm>
            <a:off x="6397625" y="5249863"/>
            <a:ext cx="723900" cy="244475"/>
          </a:xfrm>
          <a:prstGeom prst="rect">
            <a:avLst/>
          </a:prstGeom>
          <a:noFill/>
          <a:ln w="9525" algn="ctr">
            <a:noFill/>
            <a:round/>
            <a:headEnd/>
            <a:tailEnd/>
          </a:ln>
        </p:spPr>
        <p:txBody>
          <a:bodyPr lIns="0" tIns="0" rIns="0" bIns="0"/>
          <a:lstStyle/>
          <a:p>
            <a:pPr algn="ctr"/>
            <a:fld id="{A8B3818C-7367-428D-959B-7A623FD1D98C}" type="datetime'''''''''''''''''''''''''''2''''''''''''''''''''0''0''''''7'">
              <a:rPr lang="de-DE" sz="1600" b="1">
                <a:solidFill>
                  <a:srgbClr val="000000"/>
                </a:solidFill>
                <a:cs typeface="Arial" charset="0"/>
                <a:sym typeface="Polo" pitchFamily="2" charset="0"/>
              </a:rPr>
              <a:pPr algn="ctr"/>
              <a:t>2007</a:t>
            </a:fld>
            <a:endParaRPr lang="en-US" sz="1600" b="1">
              <a:solidFill>
                <a:srgbClr val="000000"/>
              </a:solidFill>
              <a:cs typeface="Arial" charset="0"/>
              <a:sym typeface="Polo" pitchFamily="2" charset="0"/>
            </a:endParaRPr>
          </a:p>
        </p:txBody>
      </p:sp>
      <p:sp>
        <p:nvSpPr>
          <p:cNvPr id="214034" name="Rechteck 59"/>
          <p:cNvSpPr>
            <a:spLocks noChangeArrowheads="1"/>
          </p:cNvSpPr>
          <p:nvPr>
            <p:custDataLst>
              <p:tags r:id="rId16"/>
            </p:custDataLst>
          </p:nvPr>
        </p:nvSpPr>
        <p:spPr bwMode="auto">
          <a:xfrm>
            <a:off x="7405688" y="4038600"/>
            <a:ext cx="155575" cy="198438"/>
          </a:xfrm>
          <a:prstGeom prst="rect">
            <a:avLst/>
          </a:prstGeom>
          <a:noFill/>
          <a:ln w="12700" algn="ctr">
            <a:noFill/>
            <a:round/>
            <a:headEnd/>
            <a:tailEnd type="none" w="med" len="lg"/>
          </a:ln>
        </p:spPr>
        <p:txBody>
          <a:bodyPr wrap="none" lIns="0" tIns="0" rIns="0" bIns="0" anchor="b"/>
          <a:lstStyle/>
          <a:p>
            <a:pPr algn="ctr"/>
            <a:r>
              <a:rPr lang="de-DE" sz="1300" b="1">
                <a:sym typeface="Polo" pitchFamily="2" charset="0"/>
              </a:rPr>
              <a:t>~</a:t>
            </a:r>
            <a:fld id="{8E4987DF-324B-402A-A2D6-4612995D7D8A}" type="datetime'''''''''''4'''''''''''''''''''''''''''''''''''''''">
              <a:rPr lang="de-DE" sz="1300" b="1">
                <a:sym typeface="Polo" pitchFamily="2" charset="0"/>
              </a:rPr>
              <a:pPr algn="ctr"/>
              <a:t>4</a:t>
            </a:fld>
            <a:endParaRPr lang="de-DE" sz="1300" b="1">
              <a:sym typeface="Polo" pitchFamily="2" charset="0"/>
            </a:endParaRPr>
          </a:p>
        </p:txBody>
      </p:sp>
      <p:sp>
        <p:nvSpPr>
          <p:cNvPr id="214035" name="Rectangle 278"/>
          <p:cNvSpPr>
            <a:spLocks noChangeArrowheads="1"/>
          </p:cNvSpPr>
          <p:nvPr>
            <p:custDataLst>
              <p:tags r:id="rId17"/>
            </p:custDataLst>
          </p:nvPr>
        </p:nvSpPr>
        <p:spPr bwMode="auto">
          <a:xfrm>
            <a:off x="7845425" y="5249863"/>
            <a:ext cx="723900" cy="244475"/>
          </a:xfrm>
          <a:prstGeom prst="rect">
            <a:avLst/>
          </a:prstGeom>
          <a:noFill/>
          <a:ln w="9525" algn="ctr">
            <a:noFill/>
            <a:round/>
            <a:headEnd/>
            <a:tailEnd/>
          </a:ln>
        </p:spPr>
        <p:txBody>
          <a:bodyPr lIns="0" tIns="0" rIns="0" bIns="0"/>
          <a:lstStyle/>
          <a:p>
            <a:pPr algn="ctr"/>
            <a:fld id="{3538B469-9449-4761-94C9-FAA61C60E5DD}" type="datetime'''''''20''''''''''''''''''''''''''''''''''''''''''1''''5'''">
              <a:rPr lang="de-DE" sz="1600" b="1">
                <a:solidFill>
                  <a:srgbClr val="000000"/>
                </a:solidFill>
                <a:cs typeface="Arial" charset="0"/>
                <a:sym typeface="Polo" pitchFamily="2" charset="0"/>
              </a:rPr>
              <a:pPr algn="ctr"/>
              <a:t>2015</a:t>
            </a:fld>
            <a:endParaRPr lang="en-US" sz="1600" b="1">
              <a:solidFill>
                <a:srgbClr val="000000"/>
              </a:solidFill>
              <a:cs typeface="Arial" charset="0"/>
              <a:sym typeface="Polo" pitchFamily="2" charset="0"/>
            </a:endParaRPr>
          </a:p>
        </p:txBody>
      </p:sp>
      <p:sp>
        <p:nvSpPr>
          <p:cNvPr id="214036" name="Text Box 11"/>
          <p:cNvSpPr txBox="1">
            <a:spLocks noChangeArrowheads="1"/>
          </p:cNvSpPr>
          <p:nvPr>
            <p:custDataLst>
              <p:tags r:id="rId18"/>
            </p:custDataLst>
          </p:nvPr>
        </p:nvSpPr>
        <p:spPr bwMode="gray">
          <a:xfrm>
            <a:off x="3748088" y="5299075"/>
            <a:ext cx="395287" cy="254000"/>
          </a:xfrm>
          <a:prstGeom prst="rect">
            <a:avLst/>
          </a:prstGeom>
          <a:noFill/>
          <a:ln w="9525">
            <a:noFill/>
            <a:miter lim="800000"/>
            <a:headEnd/>
            <a:tailEnd/>
          </a:ln>
        </p:spPr>
        <p:txBody>
          <a:bodyPr wrap="none" lIns="0" tIns="0" rIns="0" bIns="0">
            <a:spAutoFit/>
          </a:bodyPr>
          <a:lstStyle/>
          <a:p>
            <a:pPr algn="ctr">
              <a:lnSpc>
                <a:spcPts val="2000"/>
              </a:lnSpc>
            </a:pPr>
            <a:r>
              <a:rPr lang="en-US" sz="1600" b="1">
                <a:cs typeface="Arial" charset="0"/>
              </a:rPr>
              <a:t> 2007</a:t>
            </a:r>
            <a:endParaRPr lang="en-US" sz="1600" b="1" baseline="30000">
              <a:cs typeface="Arial" charset="0"/>
            </a:endParaRPr>
          </a:p>
        </p:txBody>
      </p:sp>
      <p:sp>
        <p:nvSpPr>
          <p:cNvPr id="214037" name="Text Box 12"/>
          <p:cNvSpPr txBox="1">
            <a:spLocks noChangeArrowheads="1"/>
          </p:cNvSpPr>
          <p:nvPr>
            <p:custDataLst>
              <p:tags r:id="rId19"/>
            </p:custDataLst>
          </p:nvPr>
        </p:nvSpPr>
        <p:spPr bwMode="gray">
          <a:xfrm>
            <a:off x="5381625" y="5299075"/>
            <a:ext cx="339725" cy="254000"/>
          </a:xfrm>
          <a:prstGeom prst="rect">
            <a:avLst/>
          </a:prstGeom>
          <a:noFill/>
          <a:ln w="9525">
            <a:noFill/>
            <a:miter lim="800000"/>
            <a:headEnd/>
            <a:tailEnd/>
          </a:ln>
        </p:spPr>
        <p:txBody>
          <a:bodyPr wrap="none" lIns="0" tIns="0" rIns="0" bIns="0">
            <a:spAutoFit/>
          </a:bodyPr>
          <a:lstStyle/>
          <a:p>
            <a:pPr algn="ctr">
              <a:lnSpc>
                <a:spcPts val="2000"/>
              </a:lnSpc>
            </a:pPr>
            <a:r>
              <a:rPr lang="en-US" sz="1600" b="1">
                <a:cs typeface="Arial" charset="0"/>
              </a:rPr>
              <a:t>2015</a:t>
            </a:r>
            <a:endParaRPr lang="en-US" sz="1600" b="1" baseline="30000">
              <a:cs typeface="Arial" charset="0"/>
            </a:endParaRPr>
          </a:p>
        </p:txBody>
      </p:sp>
      <p:sp>
        <p:nvSpPr>
          <p:cNvPr id="214038" name="Line 13"/>
          <p:cNvSpPr>
            <a:spLocks noChangeShapeType="1"/>
          </p:cNvSpPr>
          <p:nvPr>
            <p:custDataLst>
              <p:tags r:id="rId20"/>
            </p:custDataLst>
          </p:nvPr>
        </p:nvSpPr>
        <p:spPr bwMode="gray">
          <a:xfrm flipV="1">
            <a:off x="4157663" y="3505200"/>
            <a:ext cx="682625" cy="538163"/>
          </a:xfrm>
          <a:prstGeom prst="line">
            <a:avLst/>
          </a:prstGeom>
          <a:noFill/>
          <a:ln w="9525">
            <a:noFill/>
            <a:round/>
            <a:headEnd/>
            <a:tailEnd type="triangle" w="med" len="med"/>
          </a:ln>
        </p:spPr>
        <p:txBody>
          <a:bodyPr wrap="none" lIns="0" tIns="0" rIns="0" bIns="0" anchor="ctr"/>
          <a:lstStyle/>
          <a:p>
            <a:endParaRPr lang="de-DE"/>
          </a:p>
        </p:txBody>
      </p:sp>
      <p:sp>
        <p:nvSpPr>
          <p:cNvPr id="214039" name="Text 13"/>
          <p:cNvSpPr>
            <a:spLocks noChangeArrowheads="1"/>
          </p:cNvSpPr>
          <p:nvPr>
            <p:custDataLst>
              <p:tags r:id="rId21"/>
            </p:custDataLst>
          </p:nvPr>
        </p:nvSpPr>
        <p:spPr bwMode="auto">
          <a:xfrm>
            <a:off x="906463" y="6019800"/>
            <a:ext cx="7380287" cy="668338"/>
          </a:xfrm>
          <a:prstGeom prst="rect">
            <a:avLst/>
          </a:prstGeom>
          <a:solidFill>
            <a:srgbClr val="FF8F6E"/>
          </a:solidFill>
          <a:ln w="6350">
            <a:noFill/>
            <a:miter lim="800000"/>
            <a:headEnd/>
            <a:tailEnd/>
          </a:ln>
        </p:spPr>
        <p:txBody>
          <a:bodyPr wrap="none" lIns="36000" tIns="72000" rIns="36000" bIns="72000">
            <a:spAutoFit/>
          </a:bodyPr>
          <a:lstStyle/>
          <a:p>
            <a:pPr algn="ctr" defTabSz="330200"/>
            <a:r>
              <a:rPr lang="en-US" sz="1600">
                <a:cs typeface="Arial" charset="0"/>
              </a:rPr>
              <a:t>E.ON is investing about €6 bn between 2007-2010 and will decrease own CO2 emissions </a:t>
            </a:r>
          </a:p>
          <a:p>
            <a:pPr algn="ctr" defTabSz="330200"/>
            <a:r>
              <a:rPr lang="en-US" sz="1600">
                <a:cs typeface="Arial" charset="0"/>
              </a:rPr>
              <a:t>by 50% until 2030</a:t>
            </a:r>
            <a:r>
              <a:rPr lang="en-US" sz="1800">
                <a:cs typeface="Arial" charset="0"/>
              </a:rPr>
              <a:t> </a:t>
            </a:r>
          </a:p>
        </p:txBody>
      </p:sp>
      <p:sp>
        <p:nvSpPr>
          <p:cNvPr id="214040" name="Rectangle 35"/>
          <p:cNvSpPr>
            <a:spLocks noChangeArrowheads="1"/>
          </p:cNvSpPr>
          <p:nvPr>
            <p:custDataLst>
              <p:tags r:id="rId22"/>
            </p:custDataLst>
          </p:nvPr>
        </p:nvSpPr>
        <p:spPr bwMode="auto">
          <a:xfrm>
            <a:off x="560388" y="3184525"/>
            <a:ext cx="2344737" cy="644525"/>
          </a:xfrm>
          <a:prstGeom prst="rect">
            <a:avLst/>
          </a:prstGeom>
          <a:solidFill>
            <a:srgbClr val="C0C0C0">
              <a:alpha val="50195"/>
            </a:srgbClr>
          </a:solidFill>
          <a:ln w="9525" algn="ctr">
            <a:noFill/>
            <a:miter lim="800000"/>
            <a:headEnd/>
            <a:tailEnd/>
          </a:ln>
        </p:spPr>
        <p:txBody>
          <a:bodyPr anchor="ctr"/>
          <a:lstStyle/>
          <a:p>
            <a:r>
              <a:rPr lang="en-US" altLang="de-DE" sz="1400">
                <a:cs typeface="Arial" charset="0"/>
              </a:rPr>
              <a:t>Managing all existing and future </a:t>
            </a:r>
            <a:r>
              <a:rPr lang="de-DE" altLang="de-DE" sz="1400">
                <a:cs typeface="Arial" charset="0"/>
              </a:rPr>
              <a:t>renewable</a:t>
            </a:r>
            <a:r>
              <a:rPr lang="en-US" altLang="de-DE" sz="1400">
                <a:cs typeface="Arial" charset="0"/>
              </a:rPr>
              <a:t>s operations</a:t>
            </a:r>
            <a:endParaRPr lang="de-DE" sz="1400">
              <a:cs typeface="Arial" charset="0"/>
            </a:endParaRPr>
          </a:p>
        </p:txBody>
      </p:sp>
      <p:sp>
        <p:nvSpPr>
          <p:cNvPr id="214041" name="Rectangle 35"/>
          <p:cNvSpPr>
            <a:spLocks noChangeArrowheads="1"/>
          </p:cNvSpPr>
          <p:nvPr>
            <p:custDataLst>
              <p:tags r:id="rId23"/>
            </p:custDataLst>
          </p:nvPr>
        </p:nvSpPr>
        <p:spPr bwMode="auto">
          <a:xfrm>
            <a:off x="560388" y="3871913"/>
            <a:ext cx="2344737" cy="642937"/>
          </a:xfrm>
          <a:prstGeom prst="rect">
            <a:avLst/>
          </a:prstGeom>
          <a:solidFill>
            <a:srgbClr val="C0C0C0">
              <a:alpha val="50195"/>
            </a:srgbClr>
          </a:solidFill>
          <a:ln w="9525" algn="ctr">
            <a:noFill/>
            <a:miter lim="800000"/>
            <a:headEnd/>
            <a:tailEnd/>
          </a:ln>
        </p:spPr>
        <p:txBody>
          <a:bodyPr anchor="ctr"/>
          <a:lstStyle/>
          <a:p>
            <a:r>
              <a:rPr lang="en-US" sz="1400">
                <a:cs typeface="Arial" charset="0"/>
              </a:rPr>
              <a:t>Carbon sourcing (JI/CDM) for the entire E.ON Group</a:t>
            </a:r>
          </a:p>
        </p:txBody>
      </p:sp>
      <p:sp>
        <p:nvSpPr>
          <p:cNvPr id="214042" name="Rectangle 35"/>
          <p:cNvSpPr>
            <a:spLocks noChangeArrowheads="1"/>
          </p:cNvSpPr>
          <p:nvPr>
            <p:custDataLst>
              <p:tags r:id="rId24"/>
            </p:custDataLst>
          </p:nvPr>
        </p:nvSpPr>
        <p:spPr bwMode="auto">
          <a:xfrm>
            <a:off x="560388" y="4562475"/>
            <a:ext cx="2344737" cy="638175"/>
          </a:xfrm>
          <a:prstGeom prst="rect">
            <a:avLst/>
          </a:prstGeom>
          <a:solidFill>
            <a:srgbClr val="C0C0C0">
              <a:alpha val="50195"/>
            </a:srgbClr>
          </a:solidFill>
          <a:ln w="9525" algn="ctr">
            <a:noFill/>
            <a:miter lim="800000"/>
            <a:headEnd/>
            <a:tailEnd/>
          </a:ln>
        </p:spPr>
        <p:txBody>
          <a:bodyPr anchor="ctr"/>
          <a:lstStyle/>
          <a:p>
            <a:r>
              <a:rPr lang="en-US" sz="1400">
                <a:cs typeface="Arial" charset="0"/>
              </a:rPr>
              <a:t>Driving E.ON's key growth aspirations</a:t>
            </a:r>
          </a:p>
        </p:txBody>
      </p:sp>
      <p:sp>
        <p:nvSpPr>
          <p:cNvPr id="214043" name="Rectangle 35"/>
          <p:cNvSpPr>
            <a:spLocks noChangeArrowheads="1"/>
          </p:cNvSpPr>
          <p:nvPr>
            <p:custDataLst>
              <p:tags r:id="rId25"/>
            </p:custDataLst>
          </p:nvPr>
        </p:nvSpPr>
        <p:spPr bwMode="auto">
          <a:xfrm>
            <a:off x="560388" y="5248275"/>
            <a:ext cx="2344737" cy="638175"/>
          </a:xfrm>
          <a:prstGeom prst="rect">
            <a:avLst/>
          </a:prstGeom>
          <a:solidFill>
            <a:srgbClr val="C0C0C0">
              <a:alpha val="50195"/>
            </a:srgbClr>
          </a:solidFill>
          <a:ln w="9525" algn="ctr">
            <a:noFill/>
            <a:miter lim="800000"/>
            <a:headEnd/>
            <a:tailEnd/>
          </a:ln>
        </p:spPr>
        <p:txBody>
          <a:bodyPr anchor="ctr"/>
          <a:lstStyle/>
          <a:p>
            <a:r>
              <a:rPr lang="en-US" sz="1400">
                <a:cs typeface="Arial" charset="0"/>
              </a:rPr>
              <a:t>Spearheading E.ON's activities in emerging markets</a:t>
            </a:r>
          </a:p>
        </p:txBody>
      </p:sp>
      <p:sp>
        <p:nvSpPr>
          <p:cNvPr id="214044" name="Rectangle 3"/>
          <p:cNvSpPr txBox="1">
            <a:spLocks noChangeArrowheads="1"/>
          </p:cNvSpPr>
          <p:nvPr>
            <p:custDataLst>
              <p:tags r:id="rId26"/>
            </p:custDataLst>
          </p:nvPr>
        </p:nvSpPr>
        <p:spPr bwMode="gray">
          <a:xfrm>
            <a:off x="1017588" y="2051050"/>
            <a:ext cx="1409700" cy="304800"/>
          </a:xfrm>
          <a:prstGeom prst="rect">
            <a:avLst/>
          </a:prstGeom>
          <a:noFill/>
          <a:ln w="9525">
            <a:noFill/>
            <a:miter lim="800000"/>
            <a:headEnd/>
            <a:tailEnd/>
          </a:ln>
        </p:spPr>
        <p:txBody>
          <a:bodyPr lIns="0" tIns="0" rIns="0" bIns="0">
            <a:spAutoFit/>
          </a:bodyPr>
          <a:lstStyle/>
          <a:p>
            <a:pPr algn="ctr"/>
            <a:r>
              <a:rPr lang="en-US" b="1">
                <a:cs typeface="Arial" charset="0"/>
              </a:rPr>
              <a:t>EC&amp;R remit</a:t>
            </a:r>
            <a:endParaRPr lang="en-US">
              <a:cs typeface="Arial" charset="0"/>
            </a:endParaRPr>
          </a:p>
        </p:txBody>
      </p:sp>
      <p:sp>
        <p:nvSpPr>
          <p:cNvPr id="214045" name="Line 34"/>
          <p:cNvSpPr>
            <a:spLocks noChangeShapeType="1"/>
          </p:cNvSpPr>
          <p:nvPr>
            <p:custDataLst>
              <p:tags r:id="rId27"/>
            </p:custDataLst>
          </p:nvPr>
        </p:nvSpPr>
        <p:spPr bwMode="auto">
          <a:xfrm flipV="1">
            <a:off x="4524375" y="4497388"/>
            <a:ext cx="704850" cy="152400"/>
          </a:xfrm>
          <a:prstGeom prst="line">
            <a:avLst/>
          </a:prstGeom>
          <a:noFill/>
          <a:ln w="19050">
            <a:solidFill>
              <a:schemeClr val="bg2"/>
            </a:solidFill>
            <a:prstDash val="lgDash"/>
            <a:round/>
            <a:headEnd/>
            <a:tailEnd/>
          </a:ln>
        </p:spPr>
        <p:txBody>
          <a:bodyPr/>
          <a:lstStyle/>
          <a:p>
            <a:endParaRPr lang="de-DE"/>
          </a:p>
        </p:txBody>
      </p:sp>
      <p:sp>
        <p:nvSpPr>
          <p:cNvPr id="214046" name="Rectangle 36"/>
          <p:cNvSpPr>
            <a:spLocks noChangeArrowheads="1"/>
          </p:cNvSpPr>
          <p:nvPr>
            <p:custDataLst>
              <p:tags r:id="rId28"/>
            </p:custDataLst>
          </p:nvPr>
        </p:nvSpPr>
        <p:spPr bwMode="auto">
          <a:xfrm>
            <a:off x="6070600" y="4979988"/>
            <a:ext cx="422275" cy="304800"/>
          </a:xfrm>
          <a:prstGeom prst="rect">
            <a:avLst/>
          </a:prstGeom>
          <a:solidFill>
            <a:schemeClr val="bg1"/>
          </a:solidFill>
          <a:ln w="9525">
            <a:noFill/>
            <a:miter lim="800000"/>
            <a:headEnd/>
            <a:tailEnd/>
          </a:ln>
        </p:spPr>
        <p:txBody>
          <a:bodyPr wrap="none" anchor="ctr"/>
          <a:lstStyle/>
          <a:p>
            <a:endParaRPr lang="en-GB">
              <a:cs typeface="Arial" charset="0"/>
            </a:endParaRPr>
          </a:p>
        </p:txBody>
      </p:sp>
      <p:sp>
        <p:nvSpPr>
          <p:cNvPr id="214047" name="Text Box 37"/>
          <p:cNvSpPr txBox="1">
            <a:spLocks noChangeArrowheads="1"/>
          </p:cNvSpPr>
          <p:nvPr>
            <p:custDataLst>
              <p:tags r:id="rId29"/>
            </p:custDataLst>
          </p:nvPr>
        </p:nvSpPr>
        <p:spPr bwMode="auto">
          <a:xfrm>
            <a:off x="5346700" y="3276600"/>
            <a:ext cx="763588" cy="274638"/>
          </a:xfrm>
          <a:prstGeom prst="rect">
            <a:avLst/>
          </a:prstGeom>
          <a:noFill/>
          <a:ln w="9525">
            <a:noFill/>
            <a:miter lim="800000"/>
            <a:headEnd/>
            <a:tailEnd/>
          </a:ln>
        </p:spPr>
        <p:txBody>
          <a:bodyPr>
            <a:spAutoFit/>
          </a:bodyPr>
          <a:lstStyle/>
          <a:p>
            <a:pPr>
              <a:spcBef>
                <a:spcPct val="50000"/>
              </a:spcBef>
            </a:pPr>
            <a:r>
              <a:rPr lang="en-US" sz="1200" b="1">
                <a:cs typeface="Arial" charset="0"/>
              </a:rPr>
              <a:t> ~ 40%</a:t>
            </a:r>
            <a:endParaRPr lang="de-DE" sz="1200" b="1">
              <a:cs typeface="Arial" charset="0"/>
            </a:endParaRPr>
          </a:p>
        </p:txBody>
      </p:sp>
      <p:sp>
        <p:nvSpPr>
          <p:cNvPr id="214048" name="Text Box 38"/>
          <p:cNvSpPr txBox="1">
            <a:spLocks noChangeArrowheads="1"/>
          </p:cNvSpPr>
          <p:nvPr>
            <p:custDataLst>
              <p:tags r:id="rId30"/>
            </p:custDataLst>
          </p:nvPr>
        </p:nvSpPr>
        <p:spPr bwMode="auto">
          <a:xfrm>
            <a:off x="5335588" y="4040188"/>
            <a:ext cx="763587" cy="274637"/>
          </a:xfrm>
          <a:prstGeom prst="rect">
            <a:avLst/>
          </a:prstGeom>
          <a:noFill/>
          <a:ln w="9525">
            <a:noFill/>
            <a:miter lim="800000"/>
            <a:headEnd/>
            <a:tailEnd/>
          </a:ln>
        </p:spPr>
        <p:txBody>
          <a:bodyPr>
            <a:spAutoFit/>
          </a:bodyPr>
          <a:lstStyle/>
          <a:p>
            <a:pPr>
              <a:spcBef>
                <a:spcPct val="50000"/>
              </a:spcBef>
            </a:pPr>
            <a:r>
              <a:rPr lang="en-US" sz="1200" b="1">
                <a:solidFill>
                  <a:schemeClr val="bg1"/>
                </a:solidFill>
                <a:cs typeface="Arial" charset="0"/>
              </a:rPr>
              <a:t> ~ 30%</a:t>
            </a:r>
            <a:endParaRPr lang="de-DE" sz="1200" b="1">
              <a:solidFill>
                <a:schemeClr val="bg1"/>
              </a:solidFill>
              <a:cs typeface="Arial" charset="0"/>
            </a:endParaRPr>
          </a:p>
        </p:txBody>
      </p:sp>
      <p:sp>
        <p:nvSpPr>
          <p:cNvPr id="214049" name="Text Box 39"/>
          <p:cNvSpPr txBox="1">
            <a:spLocks noChangeArrowheads="1"/>
          </p:cNvSpPr>
          <p:nvPr>
            <p:custDataLst>
              <p:tags r:id="rId31"/>
            </p:custDataLst>
          </p:nvPr>
        </p:nvSpPr>
        <p:spPr bwMode="auto">
          <a:xfrm>
            <a:off x="5276850" y="4421188"/>
            <a:ext cx="763588" cy="336550"/>
          </a:xfrm>
          <a:prstGeom prst="rect">
            <a:avLst/>
          </a:prstGeom>
          <a:noFill/>
          <a:ln w="9525">
            <a:noFill/>
            <a:miter lim="800000"/>
            <a:headEnd/>
            <a:tailEnd/>
          </a:ln>
        </p:spPr>
        <p:txBody>
          <a:bodyPr>
            <a:spAutoFit/>
          </a:bodyPr>
          <a:lstStyle/>
          <a:p>
            <a:pPr>
              <a:spcBef>
                <a:spcPct val="50000"/>
              </a:spcBef>
            </a:pPr>
            <a:r>
              <a:rPr lang="en-US" sz="1600" b="1">
                <a:solidFill>
                  <a:schemeClr val="bg1"/>
                </a:solidFill>
                <a:cs typeface="Arial" charset="0"/>
              </a:rPr>
              <a:t> ~ 11%</a:t>
            </a:r>
            <a:endParaRPr lang="de-DE" sz="1600" b="1">
              <a:solidFill>
                <a:schemeClr val="bg1"/>
              </a:solidFill>
              <a:cs typeface="Arial" charset="0"/>
            </a:endParaRPr>
          </a:p>
        </p:txBody>
      </p:sp>
      <p:sp>
        <p:nvSpPr>
          <p:cNvPr id="214050" name="Text Box 40"/>
          <p:cNvSpPr txBox="1">
            <a:spLocks noChangeArrowheads="1"/>
          </p:cNvSpPr>
          <p:nvPr>
            <p:custDataLst>
              <p:tags r:id="rId32"/>
            </p:custDataLst>
          </p:nvPr>
        </p:nvSpPr>
        <p:spPr bwMode="auto">
          <a:xfrm>
            <a:off x="5405438" y="4681538"/>
            <a:ext cx="763587" cy="274637"/>
          </a:xfrm>
          <a:prstGeom prst="rect">
            <a:avLst/>
          </a:prstGeom>
          <a:noFill/>
          <a:ln w="9525">
            <a:noFill/>
            <a:miter lim="800000"/>
            <a:headEnd/>
            <a:tailEnd/>
          </a:ln>
        </p:spPr>
        <p:txBody>
          <a:bodyPr>
            <a:spAutoFit/>
          </a:bodyPr>
          <a:lstStyle/>
          <a:p>
            <a:pPr>
              <a:spcBef>
                <a:spcPct val="50000"/>
              </a:spcBef>
            </a:pPr>
            <a:r>
              <a:rPr lang="en-US" sz="1200" b="1">
                <a:cs typeface="Arial" charset="0"/>
              </a:rPr>
              <a:t> ~ 7%</a:t>
            </a:r>
            <a:endParaRPr lang="de-DE" sz="1200" b="1">
              <a:cs typeface="Arial" charset="0"/>
            </a:endParaRPr>
          </a:p>
        </p:txBody>
      </p:sp>
      <p:sp>
        <p:nvSpPr>
          <p:cNvPr id="214051" name="Text Box 41"/>
          <p:cNvSpPr txBox="1">
            <a:spLocks noChangeArrowheads="1"/>
          </p:cNvSpPr>
          <p:nvPr>
            <p:custDataLst>
              <p:tags r:id="rId33"/>
            </p:custDataLst>
          </p:nvPr>
        </p:nvSpPr>
        <p:spPr bwMode="auto">
          <a:xfrm>
            <a:off x="5346700" y="4956175"/>
            <a:ext cx="763588" cy="274638"/>
          </a:xfrm>
          <a:prstGeom prst="rect">
            <a:avLst/>
          </a:prstGeom>
          <a:noFill/>
          <a:ln w="9525">
            <a:noFill/>
            <a:miter lim="800000"/>
            <a:headEnd/>
            <a:tailEnd/>
          </a:ln>
        </p:spPr>
        <p:txBody>
          <a:bodyPr>
            <a:spAutoFit/>
          </a:bodyPr>
          <a:lstStyle/>
          <a:p>
            <a:pPr>
              <a:spcBef>
                <a:spcPct val="50000"/>
              </a:spcBef>
            </a:pPr>
            <a:r>
              <a:rPr lang="en-US" sz="1200" b="1">
                <a:solidFill>
                  <a:schemeClr val="bg1"/>
                </a:solidFill>
                <a:cs typeface="Arial" charset="0"/>
              </a:rPr>
              <a:t> ~ 12%</a:t>
            </a:r>
            <a:endParaRPr lang="de-DE" sz="1200" b="1">
              <a:solidFill>
                <a:schemeClr val="bg1"/>
              </a:solidFill>
              <a:cs typeface="Arial" charset="0"/>
            </a:endParaRPr>
          </a:p>
        </p:txBody>
      </p:sp>
      <p:sp>
        <p:nvSpPr>
          <p:cNvPr id="214052" name="Text Box 42"/>
          <p:cNvSpPr txBox="1">
            <a:spLocks noChangeArrowheads="1"/>
          </p:cNvSpPr>
          <p:nvPr>
            <p:custDataLst>
              <p:tags r:id="rId34"/>
            </p:custDataLst>
          </p:nvPr>
        </p:nvSpPr>
        <p:spPr bwMode="auto">
          <a:xfrm>
            <a:off x="3783013" y="3810000"/>
            <a:ext cx="458787" cy="274638"/>
          </a:xfrm>
          <a:prstGeom prst="rect">
            <a:avLst/>
          </a:prstGeom>
          <a:noFill/>
          <a:ln w="9525">
            <a:noFill/>
            <a:miter lim="800000"/>
            <a:headEnd/>
            <a:tailEnd/>
          </a:ln>
        </p:spPr>
        <p:txBody>
          <a:bodyPr>
            <a:spAutoFit/>
          </a:bodyPr>
          <a:lstStyle/>
          <a:p>
            <a:pPr>
              <a:spcBef>
                <a:spcPct val="50000"/>
              </a:spcBef>
            </a:pPr>
            <a:r>
              <a:rPr lang="en-US" sz="1200" b="1">
                <a:cs typeface="Arial" charset="0"/>
              </a:rPr>
              <a:t>35%</a:t>
            </a:r>
            <a:endParaRPr lang="de-DE" sz="1200" b="1">
              <a:cs typeface="Arial" charset="0"/>
            </a:endParaRPr>
          </a:p>
        </p:txBody>
      </p:sp>
      <p:sp>
        <p:nvSpPr>
          <p:cNvPr id="214053" name="Text Box 43"/>
          <p:cNvSpPr txBox="1">
            <a:spLocks noChangeArrowheads="1"/>
          </p:cNvSpPr>
          <p:nvPr>
            <p:custDataLst>
              <p:tags r:id="rId35"/>
            </p:custDataLst>
          </p:nvPr>
        </p:nvSpPr>
        <p:spPr bwMode="auto">
          <a:xfrm>
            <a:off x="3765550" y="4375150"/>
            <a:ext cx="687388" cy="274638"/>
          </a:xfrm>
          <a:prstGeom prst="rect">
            <a:avLst/>
          </a:prstGeom>
          <a:noFill/>
          <a:ln w="9525">
            <a:noFill/>
            <a:miter lim="800000"/>
            <a:headEnd/>
            <a:tailEnd/>
          </a:ln>
        </p:spPr>
        <p:txBody>
          <a:bodyPr>
            <a:spAutoFit/>
          </a:bodyPr>
          <a:lstStyle/>
          <a:p>
            <a:pPr>
              <a:spcBef>
                <a:spcPct val="50000"/>
              </a:spcBef>
            </a:pPr>
            <a:r>
              <a:rPr lang="en-US" sz="1200" b="1">
                <a:solidFill>
                  <a:schemeClr val="bg1"/>
                </a:solidFill>
                <a:cs typeface="Arial" charset="0"/>
              </a:rPr>
              <a:t>34%</a:t>
            </a:r>
            <a:endParaRPr lang="de-DE" sz="1200" b="1">
              <a:solidFill>
                <a:schemeClr val="bg1"/>
              </a:solidFill>
              <a:cs typeface="Arial" charset="0"/>
            </a:endParaRPr>
          </a:p>
        </p:txBody>
      </p:sp>
      <p:sp>
        <p:nvSpPr>
          <p:cNvPr id="214054" name="Text Box 45"/>
          <p:cNvSpPr txBox="1">
            <a:spLocks noChangeArrowheads="1"/>
          </p:cNvSpPr>
          <p:nvPr>
            <p:custDataLst>
              <p:tags r:id="rId36"/>
            </p:custDataLst>
          </p:nvPr>
        </p:nvSpPr>
        <p:spPr bwMode="auto">
          <a:xfrm>
            <a:off x="3748088" y="4681538"/>
            <a:ext cx="763587" cy="274637"/>
          </a:xfrm>
          <a:prstGeom prst="rect">
            <a:avLst/>
          </a:prstGeom>
          <a:noFill/>
          <a:ln w="9525">
            <a:noFill/>
            <a:miter lim="800000"/>
            <a:headEnd/>
            <a:tailEnd/>
          </a:ln>
        </p:spPr>
        <p:txBody>
          <a:bodyPr>
            <a:spAutoFit/>
          </a:bodyPr>
          <a:lstStyle/>
          <a:p>
            <a:pPr>
              <a:spcBef>
                <a:spcPct val="50000"/>
              </a:spcBef>
            </a:pPr>
            <a:r>
              <a:rPr lang="en-US" sz="1200" b="1">
                <a:cs typeface="Arial" charset="0"/>
              </a:rPr>
              <a:t>11%</a:t>
            </a:r>
            <a:endParaRPr lang="de-DE" sz="1200" b="1">
              <a:cs typeface="Arial" charset="0"/>
            </a:endParaRPr>
          </a:p>
        </p:txBody>
      </p:sp>
      <p:sp>
        <p:nvSpPr>
          <p:cNvPr id="214055" name="Text Box 46"/>
          <p:cNvSpPr txBox="1">
            <a:spLocks noChangeArrowheads="1"/>
          </p:cNvSpPr>
          <p:nvPr>
            <p:custDataLst>
              <p:tags r:id="rId37"/>
            </p:custDataLst>
          </p:nvPr>
        </p:nvSpPr>
        <p:spPr bwMode="auto">
          <a:xfrm>
            <a:off x="3748088" y="4956175"/>
            <a:ext cx="458787" cy="274638"/>
          </a:xfrm>
          <a:prstGeom prst="rect">
            <a:avLst/>
          </a:prstGeom>
          <a:noFill/>
          <a:ln w="9525">
            <a:noFill/>
            <a:miter lim="800000"/>
            <a:headEnd/>
            <a:tailEnd/>
          </a:ln>
        </p:spPr>
        <p:txBody>
          <a:bodyPr>
            <a:spAutoFit/>
          </a:bodyPr>
          <a:lstStyle/>
          <a:p>
            <a:pPr>
              <a:spcBef>
                <a:spcPct val="50000"/>
              </a:spcBef>
            </a:pPr>
            <a:r>
              <a:rPr lang="en-US" sz="1200" b="1">
                <a:solidFill>
                  <a:schemeClr val="bg1"/>
                </a:solidFill>
                <a:cs typeface="Arial" charset="0"/>
              </a:rPr>
              <a:t>18%</a:t>
            </a:r>
            <a:endParaRPr lang="de-DE" sz="1200" b="1">
              <a:solidFill>
                <a:schemeClr val="bg1"/>
              </a:solidFill>
              <a:cs typeface="Arial" charset="0"/>
            </a:endParaRPr>
          </a:p>
        </p:txBody>
      </p:sp>
      <p:sp>
        <p:nvSpPr>
          <p:cNvPr id="214056" name="Line 49"/>
          <p:cNvSpPr>
            <a:spLocks noChangeShapeType="1"/>
          </p:cNvSpPr>
          <p:nvPr>
            <p:custDataLst>
              <p:tags r:id="rId38"/>
            </p:custDataLst>
          </p:nvPr>
        </p:nvSpPr>
        <p:spPr bwMode="auto">
          <a:xfrm>
            <a:off x="4524375" y="4725988"/>
            <a:ext cx="704850" cy="0"/>
          </a:xfrm>
          <a:prstGeom prst="line">
            <a:avLst/>
          </a:prstGeom>
          <a:noFill/>
          <a:ln w="19050">
            <a:solidFill>
              <a:schemeClr val="bg2"/>
            </a:solidFill>
            <a:prstDash val="lgDash"/>
            <a:round/>
            <a:headEnd/>
            <a:tailEnd/>
          </a:ln>
        </p:spPr>
        <p:txBody>
          <a:bodyPr/>
          <a:lstStyle/>
          <a:p>
            <a:endParaRPr lang="de-DE"/>
          </a:p>
        </p:txBody>
      </p:sp>
      <p:sp>
        <p:nvSpPr>
          <p:cNvPr id="214057" name="Rectangle 35"/>
          <p:cNvSpPr>
            <a:spLocks noChangeArrowheads="1"/>
          </p:cNvSpPr>
          <p:nvPr>
            <p:custDataLst>
              <p:tags r:id="rId39"/>
            </p:custDataLst>
          </p:nvPr>
        </p:nvSpPr>
        <p:spPr bwMode="auto">
          <a:xfrm>
            <a:off x="560388" y="2424113"/>
            <a:ext cx="2344737" cy="719137"/>
          </a:xfrm>
          <a:prstGeom prst="rect">
            <a:avLst/>
          </a:prstGeom>
          <a:solidFill>
            <a:srgbClr val="C0C0C0">
              <a:alpha val="50195"/>
            </a:srgbClr>
          </a:solidFill>
          <a:ln w="9525" algn="ctr">
            <a:noFill/>
            <a:miter lim="800000"/>
            <a:headEnd/>
            <a:tailEnd/>
          </a:ln>
        </p:spPr>
        <p:txBody>
          <a:bodyPr anchor="ctr"/>
          <a:lstStyle/>
          <a:p>
            <a:r>
              <a:rPr lang="en-US" sz="1400">
                <a:cs typeface="Arial" charset="0"/>
              </a:rPr>
              <a:t>Setting strategy, portfolio and the investment plan for renewables</a:t>
            </a:r>
          </a:p>
        </p:txBody>
      </p:sp>
      <p:sp>
        <p:nvSpPr>
          <p:cNvPr id="214058" name="Arc 92"/>
          <p:cNvSpPr>
            <a:spLocks/>
          </p:cNvSpPr>
          <p:nvPr>
            <p:custDataLst>
              <p:tags r:id="rId40"/>
            </p:custDataLst>
          </p:nvPr>
        </p:nvSpPr>
        <p:spPr bwMode="auto">
          <a:xfrm rot="-582929">
            <a:off x="3959225" y="2741613"/>
            <a:ext cx="1479550" cy="1504950"/>
          </a:xfrm>
          <a:custGeom>
            <a:avLst/>
            <a:gdLst>
              <a:gd name="T0" fmla="*/ 0 w 25781"/>
              <a:gd name="T1" fmla="*/ 2147483647 h 21600"/>
              <a:gd name="T2" fmla="*/ 2147483647 w 25781"/>
              <a:gd name="T3" fmla="*/ 2147483647 h 21600"/>
              <a:gd name="T4" fmla="*/ 2147483647 w 25781"/>
              <a:gd name="T5" fmla="*/ 2147483647 h 21600"/>
              <a:gd name="T6" fmla="*/ 0 60000 65536"/>
              <a:gd name="T7" fmla="*/ 0 60000 65536"/>
              <a:gd name="T8" fmla="*/ 0 60000 65536"/>
              <a:gd name="T9" fmla="*/ 0 w 25781"/>
              <a:gd name="T10" fmla="*/ 0 h 21600"/>
              <a:gd name="T11" fmla="*/ 25781 w 25781"/>
              <a:gd name="T12" fmla="*/ 21600 h 21600"/>
            </a:gdLst>
            <a:ahLst/>
            <a:cxnLst>
              <a:cxn ang="T6">
                <a:pos x="T0" y="T1"/>
              </a:cxn>
              <a:cxn ang="T7">
                <a:pos x="T2" y="T3"/>
              </a:cxn>
              <a:cxn ang="T8">
                <a:pos x="T4" y="T5"/>
              </a:cxn>
            </a:cxnLst>
            <a:rect l="T9" t="T10" r="T11" b="T12"/>
            <a:pathLst>
              <a:path w="25781" h="21600" fill="none" extrusionOk="0">
                <a:moveTo>
                  <a:pt x="-1" y="6747"/>
                </a:moveTo>
                <a:cubicBezTo>
                  <a:pt x="4078" y="2440"/>
                  <a:pt x="9750" y="-1"/>
                  <a:pt x="15683" y="0"/>
                </a:cubicBezTo>
                <a:cubicBezTo>
                  <a:pt x="19202" y="0"/>
                  <a:pt x="22669" y="860"/>
                  <a:pt x="25781" y="2505"/>
                </a:cubicBezTo>
              </a:path>
              <a:path w="25781" h="21600" stroke="0" extrusionOk="0">
                <a:moveTo>
                  <a:pt x="-1" y="6747"/>
                </a:moveTo>
                <a:cubicBezTo>
                  <a:pt x="4078" y="2440"/>
                  <a:pt x="9750" y="-1"/>
                  <a:pt x="15683" y="0"/>
                </a:cubicBezTo>
                <a:cubicBezTo>
                  <a:pt x="19202" y="0"/>
                  <a:pt x="22669" y="860"/>
                  <a:pt x="25781" y="2505"/>
                </a:cubicBezTo>
                <a:lnTo>
                  <a:pt x="15683" y="21600"/>
                </a:lnTo>
                <a:close/>
              </a:path>
            </a:pathLst>
          </a:custGeom>
          <a:noFill/>
          <a:ln w="28575">
            <a:solidFill>
              <a:schemeClr val="bg2"/>
            </a:solidFill>
            <a:round/>
            <a:headEnd/>
            <a:tailEnd type="triangle" w="med" len="med"/>
          </a:ln>
        </p:spPr>
        <p:txBody>
          <a:bodyPr wrap="none" anchor="ctr"/>
          <a:lstStyle/>
          <a:p>
            <a:endParaRPr lang="en-US">
              <a:cs typeface="Arial" charset="0"/>
            </a:endParaRPr>
          </a:p>
        </p:txBody>
      </p:sp>
      <p:sp>
        <p:nvSpPr>
          <p:cNvPr id="214059" name="Oval 93"/>
          <p:cNvSpPr>
            <a:spLocks noChangeArrowheads="1"/>
          </p:cNvSpPr>
          <p:nvPr>
            <p:custDataLst>
              <p:tags r:id="rId41"/>
            </p:custDataLst>
          </p:nvPr>
        </p:nvSpPr>
        <p:spPr bwMode="auto">
          <a:xfrm>
            <a:off x="3967163" y="2873375"/>
            <a:ext cx="622300" cy="314325"/>
          </a:xfrm>
          <a:prstGeom prst="ellipse">
            <a:avLst/>
          </a:prstGeom>
          <a:solidFill>
            <a:schemeClr val="accent1"/>
          </a:solidFill>
          <a:ln w="9525">
            <a:noFill/>
            <a:round/>
            <a:headEnd/>
            <a:tailEnd/>
          </a:ln>
        </p:spPr>
        <p:txBody>
          <a:bodyPr wrap="none" anchor="ctr"/>
          <a:lstStyle/>
          <a:p>
            <a:pPr algn="ctr"/>
            <a:r>
              <a:rPr lang="de-DE" sz="1600" b="1">
                <a:solidFill>
                  <a:schemeClr val="bg1"/>
                </a:solidFill>
                <a:cs typeface="Arial" charset="0"/>
              </a:rPr>
              <a:t>50%</a:t>
            </a:r>
            <a:endParaRPr lang="en-US" sz="1600" b="1">
              <a:solidFill>
                <a:schemeClr val="bg1"/>
              </a:solidFill>
              <a:cs typeface="Arial" charset="0"/>
            </a:endParaRPr>
          </a:p>
        </p:txBody>
      </p:sp>
      <p:grpSp>
        <p:nvGrpSpPr>
          <p:cNvPr id="214060" name="Legend"/>
          <p:cNvGrpSpPr>
            <a:grpSpLocks/>
          </p:cNvGrpSpPr>
          <p:nvPr>
            <p:custDataLst>
              <p:tags r:id="rId42"/>
            </p:custDataLst>
          </p:nvPr>
        </p:nvGrpSpPr>
        <p:grpSpPr bwMode="auto">
          <a:xfrm>
            <a:off x="3609975" y="5603875"/>
            <a:ext cx="669925" cy="123825"/>
            <a:chOff x="461962" y="6159723"/>
            <a:chExt cx="745100" cy="213543"/>
          </a:xfrm>
        </p:grpSpPr>
        <p:sp>
          <p:nvSpPr>
            <p:cNvPr id="214075" name="LegendIcon"/>
            <p:cNvSpPr>
              <a:spLocks noChangeArrowheads="1"/>
            </p:cNvSpPr>
            <p:nvPr/>
          </p:nvSpPr>
          <p:spPr bwMode="auto">
            <a:xfrm>
              <a:off x="461962" y="6159723"/>
              <a:ext cx="214745" cy="145101"/>
            </a:xfrm>
            <a:prstGeom prst="rect">
              <a:avLst/>
            </a:prstGeom>
            <a:solidFill>
              <a:schemeClr val="accent1"/>
            </a:solidFill>
            <a:ln w="9525" algn="ctr">
              <a:noFill/>
              <a:round/>
              <a:headEnd/>
              <a:tailEnd/>
            </a:ln>
          </p:spPr>
          <p:txBody>
            <a:bodyPr lIns="0" tIns="0" rIns="0" bIns="0" anchor="ctr"/>
            <a:lstStyle/>
            <a:p>
              <a:pPr algn="ctr"/>
              <a:endParaRPr lang="en-US" sz="1600">
                <a:solidFill>
                  <a:srgbClr val="000000"/>
                </a:solidFill>
                <a:cs typeface="Arial" charset="0"/>
              </a:endParaRPr>
            </a:p>
          </p:txBody>
        </p:sp>
        <p:sp>
          <p:nvSpPr>
            <p:cNvPr id="214076" name="LegendText"/>
            <p:cNvSpPr txBox="1">
              <a:spLocks noChangeArrowheads="1"/>
            </p:cNvSpPr>
            <p:nvPr/>
          </p:nvSpPr>
          <p:spPr bwMode="auto">
            <a:xfrm>
              <a:off x="697856" y="6162461"/>
              <a:ext cx="509206" cy="210805"/>
            </a:xfrm>
            <a:prstGeom prst="rect">
              <a:avLst/>
            </a:prstGeom>
            <a:noFill/>
            <a:ln w="9525">
              <a:noFill/>
              <a:miter lim="800000"/>
              <a:headEnd/>
              <a:tailEnd/>
            </a:ln>
          </p:spPr>
          <p:txBody>
            <a:bodyPr wrap="none" lIns="0" tIns="0" rIns="0" bIns="0" anchor="b">
              <a:spAutoFit/>
            </a:bodyPr>
            <a:lstStyle/>
            <a:p>
              <a:r>
                <a:rPr lang="de-DE" sz="800">
                  <a:solidFill>
                    <a:srgbClr val="000000"/>
                  </a:solidFill>
                  <a:cs typeface="Arial" charset="0"/>
                </a:rPr>
                <a:t>Renewables</a:t>
              </a:r>
            </a:p>
          </p:txBody>
        </p:sp>
      </p:grpSp>
      <p:grpSp>
        <p:nvGrpSpPr>
          <p:cNvPr id="214061" name="Legend"/>
          <p:cNvGrpSpPr>
            <a:grpSpLocks/>
          </p:cNvGrpSpPr>
          <p:nvPr>
            <p:custDataLst>
              <p:tags r:id="rId43"/>
            </p:custDataLst>
          </p:nvPr>
        </p:nvGrpSpPr>
        <p:grpSpPr bwMode="auto">
          <a:xfrm>
            <a:off x="3609975" y="5751513"/>
            <a:ext cx="361950" cy="123825"/>
            <a:chOff x="508974" y="6156969"/>
            <a:chExt cx="405395" cy="213545"/>
          </a:xfrm>
        </p:grpSpPr>
        <p:sp>
          <p:nvSpPr>
            <p:cNvPr id="214073" name="LegendIcon"/>
            <p:cNvSpPr>
              <a:spLocks noChangeArrowheads="1"/>
            </p:cNvSpPr>
            <p:nvPr/>
          </p:nvSpPr>
          <p:spPr bwMode="auto">
            <a:xfrm>
              <a:off x="508974" y="6159500"/>
              <a:ext cx="215901" cy="144462"/>
            </a:xfrm>
            <a:prstGeom prst="rect">
              <a:avLst/>
            </a:prstGeom>
            <a:solidFill>
              <a:schemeClr val="bg1"/>
            </a:solidFill>
            <a:ln w="9525" algn="ctr">
              <a:solidFill>
                <a:schemeClr val="tx1"/>
              </a:solidFill>
              <a:round/>
              <a:headEnd/>
              <a:tailEnd/>
            </a:ln>
          </p:spPr>
          <p:txBody>
            <a:bodyPr lIns="0" tIns="0" rIns="0" bIns="0" anchor="ctr"/>
            <a:lstStyle/>
            <a:p>
              <a:pPr algn="ctr"/>
              <a:endParaRPr lang="en-US" sz="1600">
                <a:solidFill>
                  <a:srgbClr val="000000"/>
                </a:solidFill>
                <a:cs typeface="Arial" charset="0"/>
              </a:endParaRPr>
            </a:p>
          </p:txBody>
        </p:sp>
        <p:sp>
          <p:nvSpPr>
            <p:cNvPr id="214074" name="LegendText"/>
            <p:cNvSpPr txBox="1">
              <a:spLocks noChangeArrowheads="1"/>
            </p:cNvSpPr>
            <p:nvPr/>
          </p:nvSpPr>
          <p:spPr bwMode="auto">
            <a:xfrm>
              <a:off x="755958" y="6156969"/>
              <a:ext cx="158411" cy="213545"/>
            </a:xfrm>
            <a:prstGeom prst="rect">
              <a:avLst/>
            </a:prstGeom>
            <a:noFill/>
            <a:ln w="9525">
              <a:noFill/>
              <a:miter lim="800000"/>
              <a:headEnd/>
              <a:tailEnd/>
            </a:ln>
          </p:spPr>
          <p:txBody>
            <a:bodyPr wrap="none" lIns="0" tIns="0" rIns="0" bIns="0" anchor="b">
              <a:spAutoFit/>
            </a:bodyPr>
            <a:lstStyle/>
            <a:p>
              <a:r>
                <a:rPr lang="de-DE" sz="800">
                  <a:solidFill>
                    <a:srgbClr val="000000"/>
                  </a:solidFill>
                  <a:cs typeface="Arial" charset="0"/>
                </a:rPr>
                <a:t>Gas</a:t>
              </a:r>
            </a:p>
          </p:txBody>
        </p:sp>
      </p:grpSp>
      <p:grpSp>
        <p:nvGrpSpPr>
          <p:cNvPr id="214062" name="Legend"/>
          <p:cNvGrpSpPr>
            <a:grpSpLocks/>
          </p:cNvGrpSpPr>
          <p:nvPr>
            <p:custDataLst>
              <p:tags r:id="rId44"/>
            </p:custDataLst>
          </p:nvPr>
        </p:nvGrpSpPr>
        <p:grpSpPr bwMode="auto">
          <a:xfrm>
            <a:off x="4384675" y="5753100"/>
            <a:ext cx="387350" cy="122238"/>
            <a:chOff x="508974" y="6159500"/>
            <a:chExt cx="431552" cy="211014"/>
          </a:xfrm>
        </p:grpSpPr>
        <p:sp>
          <p:nvSpPr>
            <p:cNvPr id="214071" name="LegendIcon"/>
            <p:cNvSpPr>
              <a:spLocks noChangeArrowheads="1"/>
            </p:cNvSpPr>
            <p:nvPr/>
          </p:nvSpPr>
          <p:spPr bwMode="auto">
            <a:xfrm>
              <a:off x="508974" y="6159500"/>
              <a:ext cx="215901" cy="144462"/>
            </a:xfrm>
            <a:prstGeom prst="rect">
              <a:avLst/>
            </a:prstGeom>
            <a:solidFill>
              <a:srgbClr val="4D4D4D"/>
            </a:solidFill>
            <a:ln w="9525" algn="ctr">
              <a:noFill/>
              <a:round/>
              <a:headEnd/>
              <a:tailEnd/>
            </a:ln>
          </p:spPr>
          <p:txBody>
            <a:bodyPr lIns="0" tIns="0" rIns="0" bIns="0" anchor="ctr"/>
            <a:lstStyle/>
            <a:p>
              <a:pPr algn="ctr"/>
              <a:endParaRPr lang="en-US" sz="1600">
                <a:solidFill>
                  <a:srgbClr val="000000"/>
                </a:solidFill>
                <a:cs typeface="Arial" charset="0"/>
              </a:endParaRPr>
            </a:p>
          </p:txBody>
        </p:sp>
        <p:sp>
          <p:nvSpPr>
            <p:cNvPr id="214072" name="LegendText"/>
            <p:cNvSpPr txBox="1">
              <a:spLocks noChangeArrowheads="1"/>
            </p:cNvSpPr>
            <p:nvPr/>
          </p:nvSpPr>
          <p:spPr bwMode="auto">
            <a:xfrm>
              <a:off x="755809" y="6159500"/>
              <a:ext cx="184717" cy="211014"/>
            </a:xfrm>
            <a:prstGeom prst="rect">
              <a:avLst/>
            </a:prstGeom>
            <a:noFill/>
            <a:ln w="9525">
              <a:noFill/>
              <a:miter lim="800000"/>
              <a:headEnd/>
              <a:tailEnd/>
            </a:ln>
          </p:spPr>
          <p:txBody>
            <a:bodyPr wrap="none" lIns="0" tIns="0" rIns="0" bIns="0" anchor="b">
              <a:spAutoFit/>
            </a:bodyPr>
            <a:lstStyle/>
            <a:p>
              <a:r>
                <a:rPr lang="de-DE" sz="800">
                  <a:solidFill>
                    <a:srgbClr val="000000"/>
                  </a:solidFill>
                  <a:cs typeface="Arial" charset="0"/>
                </a:rPr>
                <a:t>Coal</a:t>
              </a:r>
            </a:p>
          </p:txBody>
        </p:sp>
      </p:grpSp>
      <p:grpSp>
        <p:nvGrpSpPr>
          <p:cNvPr id="214063" name="Legend"/>
          <p:cNvGrpSpPr>
            <a:grpSpLocks/>
          </p:cNvGrpSpPr>
          <p:nvPr>
            <p:custDataLst>
              <p:tags r:id="rId45"/>
            </p:custDataLst>
          </p:nvPr>
        </p:nvGrpSpPr>
        <p:grpSpPr bwMode="auto">
          <a:xfrm>
            <a:off x="5068888" y="5753100"/>
            <a:ext cx="509587" cy="122238"/>
            <a:chOff x="508974" y="6159500"/>
            <a:chExt cx="568861" cy="211014"/>
          </a:xfrm>
        </p:grpSpPr>
        <p:sp>
          <p:nvSpPr>
            <p:cNvPr id="214069" name="LegendIcon"/>
            <p:cNvSpPr>
              <a:spLocks noChangeArrowheads="1"/>
            </p:cNvSpPr>
            <p:nvPr/>
          </p:nvSpPr>
          <p:spPr bwMode="auto">
            <a:xfrm>
              <a:off x="508974" y="6159500"/>
              <a:ext cx="215901" cy="144462"/>
            </a:xfrm>
            <a:prstGeom prst="rect">
              <a:avLst/>
            </a:prstGeom>
            <a:solidFill>
              <a:srgbClr val="C0C0C0"/>
            </a:solidFill>
            <a:ln w="9525" algn="ctr">
              <a:noFill/>
              <a:round/>
              <a:headEnd/>
              <a:tailEnd/>
            </a:ln>
          </p:spPr>
          <p:txBody>
            <a:bodyPr lIns="0" tIns="0" rIns="0" bIns="0" anchor="ctr"/>
            <a:lstStyle/>
            <a:p>
              <a:pPr algn="ctr"/>
              <a:endParaRPr lang="en-US" sz="1600">
                <a:solidFill>
                  <a:srgbClr val="000000"/>
                </a:solidFill>
                <a:cs typeface="Arial" charset="0"/>
              </a:endParaRPr>
            </a:p>
          </p:txBody>
        </p:sp>
        <p:sp>
          <p:nvSpPr>
            <p:cNvPr id="214070" name="LegendText"/>
            <p:cNvSpPr txBox="1">
              <a:spLocks noChangeArrowheads="1"/>
            </p:cNvSpPr>
            <p:nvPr/>
          </p:nvSpPr>
          <p:spPr bwMode="auto">
            <a:xfrm>
              <a:off x="755807" y="6159500"/>
              <a:ext cx="322028" cy="211014"/>
            </a:xfrm>
            <a:prstGeom prst="rect">
              <a:avLst/>
            </a:prstGeom>
            <a:noFill/>
            <a:ln w="9525">
              <a:noFill/>
              <a:miter lim="800000"/>
              <a:headEnd/>
              <a:tailEnd/>
            </a:ln>
          </p:spPr>
          <p:txBody>
            <a:bodyPr wrap="none" lIns="0" tIns="0" rIns="0" bIns="0" anchor="b">
              <a:spAutoFit/>
            </a:bodyPr>
            <a:lstStyle/>
            <a:p>
              <a:r>
                <a:rPr lang="de-DE" sz="800">
                  <a:solidFill>
                    <a:srgbClr val="000000"/>
                  </a:solidFill>
                  <a:cs typeface="Arial" charset="0"/>
                </a:rPr>
                <a:t>Nuclear</a:t>
              </a:r>
            </a:p>
          </p:txBody>
        </p:sp>
      </p:grpSp>
      <p:sp>
        <p:nvSpPr>
          <p:cNvPr id="214064" name="LegendIcon"/>
          <p:cNvSpPr>
            <a:spLocks noChangeArrowheads="1"/>
          </p:cNvSpPr>
          <p:nvPr>
            <p:custDataLst>
              <p:tags r:id="rId46"/>
            </p:custDataLst>
          </p:nvPr>
        </p:nvSpPr>
        <p:spPr bwMode="auto">
          <a:xfrm>
            <a:off x="4384675" y="5605463"/>
            <a:ext cx="193675" cy="84137"/>
          </a:xfrm>
          <a:prstGeom prst="rect">
            <a:avLst/>
          </a:prstGeom>
          <a:solidFill>
            <a:srgbClr val="EAEAEA"/>
          </a:solidFill>
          <a:ln w="9525" algn="ctr">
            <a:noFill/>
            <a:round/>
            <a:headEnd/>
            <a:tailEnd/>
          </a:ln>
        </p:spPr>
        <p:txBody>
          <a:bodyPr lIns="0" tIns="0" rIns="0" bIns="0" anchor="ctr"/>
          <a:lstStyle/>
          <a:p>
            <a:pPr algn="ctr"/>
            <a:endParaRPr lang="en-US" sz="1600">
              <a:solidFill>
                <a:srgbClr val="000000"/>
              </a:solidFill>
              <a:cs typeface="Arial" charset="0"/>
            </a:endParaRPr>
          </a:p>
        </p:txBody>
      </p:sp>
      <p:sp>
        <p:nvSpPr>
          <p:cNvPr id="214065" name="LegendText"/>
          <p:cNvSpPr txBox="1">
            <a:spLocks noChangeArrowheads="1"/>
          </p:cNvSpPr>
          <p:nvPr>
            <p:custDataLst>
              <p:tags r:id="rId47"/>
            </p:custDataLst>
          </p:nvPr>
        </p:nvSpPr>
        <p:spPr bwMode="auto">
          <a:xfrm>
            <a:off x="4605338" y="5605463"/>
            <a:ext cx="465137" cy="122237"/>
          </a:xfrm>
          <a:prstGeom prst="rect">
            <a:avLst/>
          </a:prstGeom>
          <a:noFill/>
          <a:ln w="9525">
            <a:noFill/>
            <a:miter lim="800000"/>
            <a:headEnd/>
            <a:tailEnd/>
          </a:ln>
        </p:spPr>
        <p:txBody>
          <a:bodyPr wrap="none" lIns="0" tIns="0" rIns="0" bIns="0" anchor="b">
            <a:spAutoFit/>
          </a:bodyPr>
          <a:lstStyle/>
          <a:p>
            <a:r>
              <a:rPr lang="de-DE" sz="800">
                <a:solidFill>
                  <a:srgbClr val="000000"/>
                </a:solidFill>
                <a:cs typeface="Arial" charset="0"/>
              </a:rPr>
              <a:t>Large Hydro</a:t>
            </a:r>
          </a:p>
        </p:txBody>
      </p:sp>
      <p:sp>
        <p:nvSpPr>
          <p:cNvPr id="214066" name="Rectangle 3"/>
          <p:cNvSpPr txBox="1">
            <a:spLocks noChangeArrowheads="1"/>
          </p:cNvSpPr>
          <p:nvPr>
            <p:custDataLst>
              <p:tags r:id="rId48"/>
            </p:custDataLst>
          </p:nvPr>
        </p:nvSpPr>
        <p:spPr bwMode="gray">
          <a:xfrm>
            <a:off x="3678238" y="2051050"/>
            <a:ext cx="2044700" cy="609600"/>
          </a:xfrm>
          <a:prstGeom prst="rect">
            <a:avLst/>
          </a:prstGeom>
          <a:noFill/>
          <a:ln w="9525">
            <a:noFill/>
            <a:miter lim="800000"/>
            <a:headEnd/>
            <a:tailEnd/>
          </a:ln>
        </p:spPr>
        <p:txBody>
          <a:bodyPr lIns="0" tIns="0" rIns="0" bIns="0">
            <a:spAutoFit/>
          </a:bodyPr>
          <a:lstStyle/>
          <a:p>
            <a:pPr algn="ctr"/>
            <a:r>
              <a:rPr lang="en-US" b="1">
                <a:cs typeface="Arial" charset="0"/>
              </a:rPr>
              <a:t>E.ON’s generation portfolio</a:t>
            </a:r>
            <a:endParaRPr lang="en-US">
              <a:cs typeface="Arial" charset="0"/>
            </a:endParaRPr>
          </a:p>
        </p:txBody>
      </p:sp>
      <p:sp>
        <p:nvSpPr>
          <p:cNvPr id="214067" name="Text Box 44"/>
          <p:cNvSpPr txBox="1">
            <a:spLocks noChangeArrowheads="1"/>
          </p:cNvSpPr>
          <p:nvPr>
            <p:custDataLst>
              <p:tags r:id="rId49"/>
            </p:custDataLst>
          </p:nvPr>
        </p:nvSpPr>
        <p:spPr bwMode="auto">
          <a:xfrm>
            <a:off x="4260850" y="4573588"/>
            <a:ext cx="381000" cy="274637"/>
          </a:xfrm>
          <a:prstGeom prst="rect">
            <a:avLst/>
          </a:prstGeom>
          <a:noFill/>
          <a:ln w="9525">
            <a:noFill/>
            <a:miter lim="800000"/>
            <a:headEnd/>
            <a:tailEnd/>
          </a:ln>
        </p:spPr>
        <p:txBody>
          <a:bodyPr>
            <a:spAutoFit/>
          </a:bodyPr>
          <a:lstStyle/>
          <a:p>
            <a:pPr>
              <a:spcBef>
                <a:spcPct val="50000"/>
              </a:spcBef>
            </a:pPr>
            <a:r>
              <a:rPr lang="en-US" sz="1200" b="1">
                <a:cs typeface="Arial" charset="0"/>
              </a:rPr>
              <a:t>2%</a:t>
            </a:r>
            <a:endParaRPr lang="de-DE" sz="1200" b="1">
              <a:cs typeface="Arial" charset="0"/>
            </a:endParaRPr>
          </a:p>
        </p:txBody>
      </p:sp>
      <p:graphicFrame>
        <p:nvGraphicFramePr>
          <p:cNvPr id="214018" name="Rectangle 245" hidden="1"/>
          <p:cNvGraphicFramePr>
            <a:graphicFrameLocks/>
          </p:cNvGraphicFramePr>
          <p:nvPr>
            <p:custDataLst>
              <p:tags r:id="rId50"/>
            </p:custDataLst>
          </p:nvPr>
        </p:nvGraphicFramePr>
        <p:xfrm>
          <a:off x="0" y="0"/>
          <a:ext cx="146050" cy="158750"/>
        </p:xfrm>
        <a:graphic>
          <a:graphicData uri="http://schemas.openxmlformats.org/presentationml/2006/ole">
            <p:oleObj spid="_x0000_s214018" r:id="rId56" imgW="0" imgH="0" progId="">
              <p:embed/>
            </p:oleObj>
          </a:graphicData>
        </a:graphic>
      </p:graphicFrame>
      <p:sp>
        <p:nvSpPr>
          <p:cNvPr id="214068" name="Rectangle 278" hidden="1"/>
          <p:cNvSpPr>
            <a:spLocks noChangeArrowheads="1"/>
          </p:cNvSpPr>
          <p:nvPr>
            <p:custDataLst>
              <p:tags r:id="rId51"/>
            </p:custDataLst>
          </p:nvPr>
        </p:nvSpPr>
        <p:spPr bwMode="auto">
          <a:xfrm>
            <a:off x="0" y="0"/>
            <a:ext cx="146050" cy="158750"/>
          </a:xfrm>
          <a:prstGeom prst="rect">
            <a:avLst/>
          </a:prstGeom>
          <a:solidFill>
            <a:schemeClr val="accent1"/>
          </a:solidFill>
          <a:ln w="9525">
            <a:solidFill>
              <a:schemeClr val="tx1"/>
            </a:solidFill>
            <a:miter lim="800000"/>
            <a:headEnd/>
            <a:tailEnd/>
          </a:ln>
        </p:spPr>
        <p:txBody>
          <a:bodyPr wrap="none" lIns="0" tIns="0" rIns="0" bIns="0" anchor="ctr"/>
          <a:lstStyle/>
          <a:p>
            <a:pPr algn="ctr"/>
            <a:endParaRPr lang="en-US" sz="1300">
              <a:solidFill>
                <a:srgbClr val="000000"/>
              </a:solidFill>
              <a:cs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Foliennummernplatzhalter 1"/>
          <p:cNvSpPr>
            <a:spLocks noGrp="1"/>
          </p:cNvSpPr>
          <p:nvPr>
            <p:ph type="sldNum" sz="quarter" idx="10"/>
          </p:nvPr>
        </p:nvSpPr>
        <p:spPr>
          <a:noFill/>
        </p:spPr>
        <p:txBody>
          <a:bodyPr/>
          <a:lstStyle/>
          <a:p>
            <a:fld id="{F3DCDF00-332C-417F-8A28-D2A3D1335A74}" type="slidenum">
              <a:rPr smtClean="0"/>
              <a:pPr/>
              <a:t>13</a:t>
            </a:fld>
            <a:endParaRPr lang="de-DE" smtClean="0"/>
          </a:p>
        </p:txBody>
      </p:sp>
      <p:sp>
        <p:nvSpPr>
          <p:cNvPr id="7172" name="Fußzeilenplatzhalter 2"/>
          <p:cNvSpPr>
            <a:spLocks noGrp="1"/>
          </p:cNvSpPr>
          <p:nvPr>
            <p:ph type="ftr" sz="quarter" idx="11"/>
          </p:nvPr>
        </p:nvSpPr>
        <p:spPr>
          <a:noFill/>
        </p:spPr>
        <p:txBody>
          <a:bodyPr/>
          <a:lstStyle/>
          <a:p>
            <a:r>
              <a:rPr lang="de-DE" smtClean="0"/>
              <a:t>      </a:t>
            </a:r>
          </a:p>
        </p:txBody>
      </p:sp>
      <p:pic>
        <p:nvPicPr>
          <p:cNvPr id="7173" name="Picture 4" descr="Unbenannt-1"/>
          <p:cNvPicPr>
            <a:picLocks noChangeAspect="1" noChangeArrowheads="1"/>
          </p:cNvPicPr>
          <p:nvPr>
            <p:custDataLst>
              <p:tags r:id="rId2"/>
            </p:custDataLst>
          </p:nvPr>
        </p:nvPicPr>
        <p:blipFill>
          <a:blip r:embed="rId12">
            <a:lum bright="10000"/>
            <a:grayscl/>
          </a:blip>
          <a:srcRect t="3842" b="10648"/>
          <a:stretch>
            <a:fillRect/>
          </a:stretch>
        </p:blipFill>
        <p:spPr bwMode="auto">
          <a:xfrm>
            <a:off x="0" y="990600"/>
            <a:ext cx="9144000" cy="5867400"/>
          </a:xfrm>
          <a:prstGeom prst="rect">
            <a:avLst/>
          </a:prstGeom>
          <a:noFill/>
          <a:ln w="9525">
            <a:noFill/>
            <a:miter lim="800000"/>
            <a:headEnd/>
            <a:tailEnd/>
          </a:ln>
        </p:spPr>
      </p:pic>
      <p:sp>
        <p:nvSpPr>
          <p:cNvPr id="872452" name="Rectangle 9"/>
          <p:cNvSpPr>
            <a:spLocks noChangeArrowheads="1"/>
          </p:cNvSpPr>
          <p:nvPr>
            <p:custDataLst>
              <p:tags r:id="rId3"/>
            </p:custDataLst>
          </p:nvPr>
        </p:nvSpPr>
        <p:spPr bwMode="auto">
          <a:xfrm>
            <a:off x="2263775" y="2395538"/>
            <a:ext cx="6599238" cy="463550"/>
          </a:xfrm>
          <a:prstGeom prst="rect">
            <a:avLst/>
          </a:prstGeom>
          <a:solidFill>
            <a:schemeClr val="accent3">
              <a:lumMod val="85000"/>
            </a:schemeClr>
          </a:solidFill>
          <a:ln w="3175" algn="ctr">
            <a:noFill/>
            <a:miter lim="800000"/>
            <a:headEnd/>
            <a:tailEnd/>
          </a:ln>
        </p:spPr>
        <p:txBody>
          <a:bodyPr wrap="none" lIns="0" tIns="0" rIns="0" bIns="0" anchor="ctr"/>
          <a:lstStyle/>
          <a:p>
            <a:pPr algn="ctr">
              <a:defRPr/>
            </a:pPr>
            <a:endParaRPr lang="en-GB" sz="1600" b="1">
              <a:cs typeface="Arial" pitchFamily="34" charset="0"/>
            </a:endParaRPr>
          </a:p>
        </p:txBody>
      </p:sp>
      <p:sp>
        <p:nvSpPr>
          <p:cNvPr id="7175" name="Rectangle 11"/>
          <p:cNvSpPr>
            <a:spLocks noChangeArrowheads="1"/>
          </p:cNvSpPr>
          <p:nvPr>
            <p:custDataLst>
              <p:tags r:id="rId4"/>
            </p:custDataLst>
          </p:nvPr>
        </p:nvSpPr>
        <p:spPr bwMode="gray">
          <a:xfrm>
            <a:off x="2389188" y="2490788"/>
            <a:ext cx="4856162" cy="244475"/>
          </a:xfrm>
          <a:prstGeom prst="rect">
            <a:avLst/>
          </a:prstGeom>
          <a:noFill/>
          <a:ln w="9525">
            <a:noFill/>
            <a:miter lim="800000"/>
            <a:headEnd/>
            <a:tailEnd/>
          </a:ln>
        </p:spPr>
        <p:txBody>
          <a:bodyPr lIns="0" tIns="0" rIns="0" bIns="0">
            <a:spAutoFit/>
          </a:bodyPr>
          <a:lstStyle/>
          <a:p>
            <a:pPr marL="322263" lvl="1" indent="-320675">
              <a:spcBef>
                <a:spcPct val="100000"/>
              </a:spcBef>
              <a:buClr>
                <a:srgbClr val="000000"/>
              </a:buClr>
              <a:buFont typeface="Wingdings" pitchFamily="2" charset="2"/>
              <a:buNone/>
              <a:tabLst>
                <a:tab pos="6904038" algn="l"/>
                <a:tab pos="8467725" algn="r"/>
              </a:tabLst>
            </a:pPr>
            <a:r>
              <a:rPr lang="en-US" sz="1600" b="1">
                <a:cs typeface="Arial" charset="0"/>
              </a:rPr>
              <a:t>The renewables business – our core beliefs</a:t>
            </a:r>
          </a:p>
        </p:txBody>
      </p:sp>
      <p:sp>
        <p:nvSpPr>
          <p:cNvPr id="7176" name="Rectangle 23"/>
          <p:cNvSpPr>
            <a:spLocks noChangeArrowheads="1"/>
          </p:cNvSpPr>
          <p:nvPr>
            <p:custDataLst>
              <p:tags r:id="rId5"/>
            </p:custDataLst>
          </p:nvPr>
        </p:nvSpPr>
        <p:spPr bwMode="auto">
          <a:xfrm>
            <a:off x="2263775" y="3114675"/>
            <a:ext cx="6599238" cy="1533525"/>
          </a:xfrm>
          <a:prstGeom prst="rect">
            <a:avLst/>
          </a:prstGeom>
          <a:solidFill>
            <a:srgbClr val="FF0000"/>
          </a:solidFill>
          <a:ln w="3175" algn="ctr">
            <a:noFill/>
            <a:miter lim="800000"/>
            <a:headEnd/>
            <a:tailEnd/>
          </a:ln>
        </p:spPr>
        <p:txBody>
          <a:bodyPr wrap="none" lIns="0" tIns="0" rIns="0" bIns="0" anchor="ctr"/>
          <a:lstStyle/>
          <a:p>
            <a:pPr algn="ctr"/>
            <a:endParaRPr lang="en-GB" sz="1600" b="1">
              <a:solidFill>
                <a:schemeClr val="bg1"/>
              </a:solidFill>
              <a:cs typeface="Arial" charset="0"/>
            </a:endParaRPr>
          </a:p>
        </p:txBody>
      </p:sp>
      <p:sp>
        <p:nvSpPr>
          <p:cNvPr id="7177" name="Rectangle 25"/>
          <p:cNvSpPr>
            <a:spLocks noChangeArrowheads="1"/>
          </p:cNvSpPr>
          <p:nvPr>
            <p:custDataLst>
              <p:tags r:id="rId6"/>
            </p:custDataLst>
          </p:nvPr>
        </p:nvSpPr>
        <p:spPr bwMode="gray">
          <a:xfrm>
            <a:off x="2389188" y="3209925"/>
            <a:ext cx="6402387" cy="1206500"/>
          </a:xfrm>
          <a:prstGeom prst="rect">
            <a:avLst/>
          </a:prstGeom>
          <a:noFill/>
          <a:ln w="9525">
            <a:noFill/>
            <a:miter lim="800000"/>
            <a:headEnd/>
            <a:tailEnd/>
          </a:ln>
        </p:spPr>
        <p:txBody>
          <a:bodyPr lIns="0" tIns="0" rIns="0" bIns="0">
            <a:spAutoFit/>
          </a:bodyPr>
          <a:lstStyle/>
          <a:p>
            <a:pPr marL="322263" lvl="1" indent="-320675">
              <a:spcBef>
                <a:spcPts val="600"/>
              </a:spcBef>
              <a:buClr>
                <a:srgbClr val="000000"/>
              </a:buClr>
              <a:tabLst>
                <a:tab pos="6904038" algn="l"/>
                <a:tab pos="8467725" algn="r"/>
              </a:tabLst>
            </a:pPr>
            <a:r>
              <a:rPr lang="en-US" sz="1600" b="1">
                <a:solidFill>
                  <a:schemeClr val="bg1"/>
                </a:solidFill>
                <a:cs typeface="Arial" charset="0"/>
              </a:rPr>
              <a:t>E.ON Climate &amp; Renewables – our strategic principles and aspiration</a:t>
            </a:r>
          </a:p>
          <a:p>
            <a:pPr marL="322263" lvl="1" indent="-320675">
              <a:spcBef>
                <a:spcPts val="600"/>
              </a:spcBef>
              <a:buClr>
                <a:srgbClr val="000000"/>
              </a:buClr>
              <a:buFontTx/>
              <a:buChar char="-"/>
              <a:tabLst>
                <a:tab pos="6904038" algn="l"/>
                <a:tab pos="8467725" algn="r"/>
              </a:tabLst>
            </a:pPr>
            <a:r>
              <a:rPr lang="en-US" sz="1600" b="1">
                <a:solidFill>
                  <a:schemeClr val="bg1"/>
                </a:solidFill>
                <a:cs typeface="Arial" charset="0"/>
              </a:rPr>
              <a:t>Where we play</a:t>
            </a:r>
          </a:p>
          <a:p>
            <a:pPr marL="322263" lvl="1" indent="-320675">
              <a:spcBef>
                <a:spcPts val="600"/>
              </a:spcBef>
              <a:buClr>
                <a:srgbClr val="000000"/>
              </a:buClr>
              <a:buFontTx/>
              <a:buChar char="-"/>
              <a:tabLst>
                <a:tab pos="6904038" algn="l"/>
                <a:tab pos="8467725" algn="r"/>
              </a:tabLst>
            </a:pPr>
            <a:r>
              <a:rPr lang="en-US" sz="1600" b="1">
                <a:solidFill>
                  <a:schemeClr val="bg1"/>
                </a:solidFill>
                <a:cs typeface="Arial" charset="0"/>
              </a:rPr>
              <a:t>How we compete</a:t>
            </a:r>
          </a:p>
          <a:p>
            <a:pPr marL="322263" lvl="1" indent="-320675">
              <a:spcBef>
                <a:spcPts val="600"/>
              </a:spcBef>
              <a:buClr>
                <a:srgbClr val="000000"/>
              </a:buClr>
              <a:buFontTx/>
              <a:buChar char="-"/>
              <a:tabLst>
                <a:tab pos="6904038" algn="l"/>
                <a:tab pos="8467725" algn="r"/>
              </a:tabLst>
            </a:pPr>
            <a:r>
              <a:rPr lang="en-US" sz="1600" b="1">
                <a:solidFill>
                  <a:schemeClr val="bg1"/>
                </a:solidFill>
                <a:cs typeface="Arial" charset="0"/>
              </a:rPr>
              <a:t>How we are organized</a:t>
            </a:r>
          </a:p>
        </p:txBody>
      </p:sp>
      <p:sp>
        <p:nvSpPr>
          <p:cNvPr id="7178" name="Rectangle 27"/>
          <p:cNvSpPr>
            <a:spLocks noChangeArrowheads="1"/>
          </p:cNvSpPr>
          <p:nvPr>
            <p:custDataLst>
              <p:tags r:id="rId7"/>
            </p:custDataLst>
          </p:nvPr>
        </p:nvSpPr>
        <p:spPr bwMode="auto">
          <a:xfrm>
            <a:off x="2263775" y="4876800"/>
            <a:ext cx="6599238" cy="463550"/>
          </a:xfrm>
          <a:prstGeom prst="rect">
            <a:avLst/>
          </a:prstGeom>
          <a:solidFill>
            <a:srgbClr val="DDDDDD"/>
          </a:solidFill>
          <a:ln w="3175" algn="ctr">
            <a:noFill/>
            <a:miter lim="800000"/>
            <a:headEnd/>
            <a:tailEnd/>
          </a:ln>
        </p:spPr>
        <p:txBody>
          <a:bodyPr wrap="none" lIns="0" tIns="0" rIns="0" bIns="0" anchor="ctr"/>
          <a:lstStyle/>
          <a:p>
            <a:pPr algn="ctr"/>
            <a:endParaRPr lang="en-GB" sz="1600" b="1">
              <a:cs typeface="Arial" charset="0"/>
            </a:endParaRPr>
          </a:p>
        </p:txBody>
      </p:sp>
      <p:sp>
        <p:nvSpPr>
          <p:cNvPr id="7179" name="Rectangle 29"/>
          <p:cNvSpPr>
            <a:spLocks noChangeArrowheads="1"/>
          </p:cNvSpPr>
          <p:nvPr>
            <p:custDataLst>
              <p:tags r:id="rId8"/>
            </p:custDataLst>
          </p:nvPr>
        </p:nvSpPr>
        <p:spPr bwMode="gray">
          <a:xfrm>
            <a:off x="2389188" y="4959350"/>
            <a:ext cx="4333875" cy="244475"/>
          </a:xfrm>
          <a:prstGeom prst="rect">
            <a:avLst/>
          </a:prstGeom>
          <a:noFill/>
          <a:ln w="9525">
            <a:noFill/>
            <a:miter lim="800000"/>
            <a:headEnd/>
            <a:tailEnd/>
          </a:ln>
        </p:spPr>
        <p:txBody>
          <a:bodyPr lIns="0" tIns="0" rIns="0" bIns="0">
            <a:spAutoFit/>
          </a:bodyPr>
          <a:lstStyle/>
          <a:p>
            <a:pPr marL="322263" lvl="1" indent="-320675">
              <a:spcBef>
                <a:spcPct val="100000"/>
              </a:spcBef>
              <a:buClr>
                <a:srgbClr val="000000"/>
              </a:buClr>
              <a:buFont typeface="Wingdings" pitchFamily="2" charset="2"/>
              <a:buNone/>
              <a:tabLst>
                <a:tab pos="6904038" algn="l"/>
                <a:tab pos="8467725" algn="r"/>
              </a:tabLst>
            </a:pPr>
            <a:r>
              <a:rPr lang="en-US" sz="1600" b="1">
                <a:cs typeface="Arial" charset="0"/>
              </a:rPr>
              <a:t>Summary</a:t>
            </a:r>
          </a:p>
        </p:txBody>
      </p:sp>
      <p:graphicFrame>
        <p:nvGraphicFramePr>
          <p:cNvPr id="7170" name="Rectangle 2" hidden="1"/>
          <p:cNvGraphicFramePr>
            <a:graphicFrameLocks/>
          </p:cNvGraphicFramePr>
          <p:nvPr>
            <p:custDataLst>
              <p:tags r:id="rId9"/>
            </p:custDataLst>
          </p:nvPr>
        </p:nvGraphicFramePr>
        <p:xfrm>
          <a:off x="0" y="0"/>
          <a:ext cx="146050" cy="158750"/>
        </p:xfrm>
        <a:graphic>
          <a:graphicData uri="http://schemas.openxmlformats.org/presentationml/2006/ole">
            <p:oleObj spid="_x0000_s7170" r:id="rId13" imgW="0" imgH="0" progId="">
              <p:embed/>
            </p:oleObj>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Rectangle 2" hidden="1"/>
          <p:cNvGraphicFramePr>
            <a:graphicFrameLocks/>
          </p:cNvGraphicFramePr>
          <p:nvPr>
            <p:custDataLst>
              <p:tags r:id="rId2"/>
            </p:custDataLst>
          </p:nvPr>
        </p:nvGraphicFramePr>
        <p:xfrm>
          <a:off x="0" y="0"/>
          <a:ext cx="146050" cy="158750"/>
        </p:xfrm>
        <a:graphic>
          <a:graphicData uri="http://schemas.openxmlformats.org/presentationml/2006/ole">
            <p:oleObj spid="_x0000_s8194" r:id="rId63" imgW="0" imgH="0" progId="">
              <p:embed/>
            </p:oleObj>
          </a:graphicData>
        </a:graphic>
      </p:graphicFrame>
      <p:pic>
        <p:nvPicPr>
          <p:cNvPr id="8195" name="Picture 80"/>
          <p:cNvPicPr>
            <a:picLocks noChangeAspect="1" noChangeArrowheads="1"/>
          </p:cNvPicPr>
          <p:nvPr/>
        </p:nvPicPr>
        <p:blipFill>
          <a:blip r:embed="rId64"/>
          <a:srcRect l="1358" r="44696" b="4465"/>
          <a:stretch>
            <a:fillRect/>
          </a:stretch>
        </p:blipFill>
        <p:spPr bwMode="auto">
          <a:xfrm>
            <a:off x="1157288" y="3009900"/>
            <a:ext cx="2736850" cy="3013075"/>
          </a:xfrm>
          <a:prstGeom prst="rect">
            <a:avLst/>
          </a:prstGeom>
          <a:noFill/>
          <a:ln w="9525">
            <a:noFill/>
            <a:miter lim="800000"/>
            <a:headEnd/>
            <a:tailEnd/>
          </a:ln>
        </p:spPr>
      </p:pic>
      <p:pic>
        <p:nvPicPr>
          <p:cNvPr id="8196" name="Picture 80"/>
          <p:cNvPicPr>
            <a:picLocks noChangeAspect="1" noChangeArrowheads="1"/>
          </p:cNvPicPr>
          <p:nvPr/>
        </p:nvPicPr>
        <p:blipFill>
          <a:blip r:embed="rId64"/>
          <a:srcRect l="80093" t="-10086" r="1720" b="16483"/>
          <a:stretch>
            <a:fillRect/>
          </a:stretch>
        </p:blipFill>
        <p:spPr bwMode="auto">
          <a:xfrm>
            <a:off x="7318375" y="1447800"/>
            <a:ext cx="1111250" cy="3108325"/>
          </a:xfrm>
          <a:prstGeom prst="rect">
            <a:avLst/>
          </a:prstGeom>
          <a:noFill/>
          <a:ln w="9525">
            <a:noFill/>
            <a:miter lim="800000"/>
            <a:headEnd/>
            <a:tailEnd/>
          </a:ln>
        </p:spPr>
      </p:pic>
      <p:pic>
        <p:nvPicPr>
          <p:cNvPr id="8197" name="Picture 80"/>
          <p:cNvPicPr>
            <a:picLocks noChangeAspect="1" noChangeArrowheads="1"/>
          </p:cNvPicPr>
          <p:nvPr/>
        </p:nvPicPr>
        <p:blipFill>
          <a:blip r:embed="rId64"/>
          <a:srcRect t="35832" r="41295"/>
          <a:stretch>
            <a:fillRect/>
          </a:stretch>
        </p:blipFill>
        <p:spPr bwMode="auto">
          <a:xfrm>
            <a:off x="3946525" y="2744788"/>
            <a:ext cx="3127375" cy="2130425"/>
          </a:xfrm>
          <a:prstGeom prst="rect">
            <a:avLst/>
          </a:prstGeom>
          <a:noFill/>
          <a:ln w="9525">
            <a:noFill/>
            <a:miter lim="800000"/>
            <a:headEnd/>
            <a:tailEnd/>
          </a:ln>
        </p:spPr>
      </p:pic>
      <p:pic>
        <p:nvPicPr>
          <p:cNvPr id="8198" name="Picture 80"/>
          <p:cNvPicPr>
            <a:picLocks noChangeAspect="1" noChangeArrowheads="1"/>
          </p:cNvPicPr>
          <p:nvPr/>
        </p:nvPicPr>
        <p:blipFill>
          <a:blip r:embed="rId64"/>
          <a:srcRect l="80093" t="-10086" r="1186" b="16483"/>
          <a:stretch>
            <a:fillRect/>
          </a:stretch>
        </p:blipFill>
        <p:spPr bwMode="auto">
          <a:xfrm>
            <a:off x="6880225" y="1900238"/>
            <a:ext cx="996950" cy="3108325"/>
          </a:xfrm>
          <a:prstGeom prst="rect">
            <a:avLst/>
          </a:prstGeom>
          <a:noFill/>
          <a:ln w="9525">
            <a:noFill/>
            <a:miter lim="800000"/>
            <a:headEnd/>
            <a:tailEnd/>
          </a:ln>
        </p:spPr>
      </p:pic>
      <p:sp>
        <p:nvSpPr>
          <p:cNvPr id="8199" name="Rectangle 81"/>
          <p:cNvSpPr>
            <a:spLocks noChangeArrowheads="1"/>
          </p:cNvSpPr>
          <p:nvPr/>
        </p:nvSpPr>
        <p:spPr bwMode="auto">
          <a:xfrm>
            <a:off x="3851275" y="4498975"/>
            <a:ext cx="4578350" cy="1525588"/>
          </a:xfrm>
          <a:prstGeom prst="rect">
            <a:avLst/>
          </a:prstGeom>
          <a:solidFill>
            <a:srgbClr val="C0C0C0"/>
          </a:solidFill>
          <a:ln w="9525">
            <a:noFill/>
            <a:miter lim="800000"/>
            <a:headEnd/>
            <a:tailEnd/>
          </a:ln>
        </p:spPr>
        <p:txBody>
          <a:bodyPr wrap="none" anchor="ctr"/>
          <a:lstStyle/>
          <a:p>
            <a:pPr algn="ctr"/>
            <a:endParaRPr lang="en-US">
              <a:cs typeface="Arial" charset="0"/>
            </a:endParaRPr>
          </a:p>
        </p:txBody>
      </p:sp>
      <p:pic>
        <p:nvPicPr>
          <p:cNvPr id="8200" name="Picture 80"/>
          <p:cNvPicPr>
            <a:picLocks noChangeAspect="1" noChangeArrowheads="1"/>
          </p:cNvPicPr>
          <p:nvPr/>
        </p:nvPicPr>
        <p:blipFill>
          <a:blip r:embed="rId64"/>
          <a:srcRect l="54395" t="10522" r="16861" b="28670"/>
          <a:stretch>
            <a:fillRect/>
          </a:stretch>
        </p:blipFill>
        <p:spPr bwMode="auto">
          <a:xfrm>
            <a:off x="3848100" y="3322638"/>
            <a:ext cx="1477963" cy="1944687"/>
          </a:xfrm>
          <a:prstGeom prst="rect">
            <a:avLst/>
          </a:prstGeom>
          <a:noFill/>
          <a:ln w="9525">
            <a:noFill/>
            <a:miter lim="800000"/>
            <a:headEnd/>
            <a:tailEnd/>
          </a:ln>
        </p:spPr>
      </p:pic>
      <p:sp>
        <p:nvSpPr>
          <p:cNvPr id="8201" name="Rectangle 223"/>
          <p:cNvSpPr>
            <a:spLocks noChangeArrowheads="1"/>
          </p:cNvSpPr>
          <p:nvPr>
            <p:custDataLst>
              <p:tags r:id="rId3"/>
            </p:custDataLst>
          </p:nvPr>
        </p:nvSpPr>
        <p:spPr bwMode="auto">
          <a:xfrm>
            <a:off x="3381375" y="2503488"/>
            <a:ext cx="803275" cy="1354137"/>
          </a:xfrm>
          <a:prstGeom prst="rect">
            <a:avLst/>
          </a:prstGeom>
          <a:solidFill>
            <a:srgbClr val="FF8F6E"/>
          </a:solidFill>
          <a:ln w="9525" algn="ctr">
            <a:noFill/>
            <a:round/>
            <a:headEnd/>
            <a:tailEnd/>
          </a:ln>
        </p:spPr>
        <p:txBody>
          <a:bodyPr lIns="45720" rIns="45720" anchor="ctr"/>
          <a:lstStyle/>
          <a:p>
            <a:pPr algn="ctr">
              <a:lnSpc>
                <a:spcPct val="90000"/>
              </a:lnSpc>
            </a:pPr>
            <a:r>
              <a:rPr lang="en-US" sz="1100" b="1">
                <a:cs typeface="Arial" charset="0"/>
              </a:rPr>
              <a:t>US</a:t>
            </a:r>
            <a:r>
              <a:rPr lang="en-US" sz="1100">
                <a:cs typeface="Arial" charset="0"/>
              </a:rPr>
              <a:t> </a:t>
            </a:r>
          </a:p>
          <a:p>
            <a:pPr algn="ctr">
              <a:lnSpc>
                <a:spcPct val="90000"/>
              </a:lnSpc>
            </a:pPr>
            <a:r>
              <a:rPr lang="en-US" sz="1100">
                <a:cs typeface="Arial" charset="0"/>
              </a:rPr>
              <a:t>Roscoe and Champion wind farms</a:t>
            </a:r>
          </a:p>
          <a:p>
            <a:pPr algn="ctr">
              <a:lnSpc>
                <a:spcPct val="90000"/>
              </a:lnSpc>
            </a:pPr>
            <a:endParaRPr lang="en-US" sz="1100">
              <a:cs typeface="Arial" charset="0"/>
            </a:endParaRPr>
          </a:p>
          <a:p>
            <a:pPr algn="ctr">
              <a:lnSpc>
                <a:spcPct val="90000"/>
              </a:lnSpc>
            </a:pPr>
            <a:r>
              <a:rPr lang="en-US" sz="1100" b="1">
                <a:cs typeface="Arial" charset="0"/>
              </a:rPr>
              <a:t>Germany</a:t>
            </a:r>
            <a:r>
              <a:rPr lang="en-US" sz="1100">
                <a:cs typeface="Arial" charset="0"/>
              </a:rPr>
              <a:t> Schwandorf biogas plant</a:t>
            </a:r>
          </a:p>
        </p:txBody>
      </p:sp>
      <p:sp>
        <p:nvSpPr>
          <p:cNvPr id="8202" name="Rectangle 221"/>
          <p:cNvSpPr>
            <a:spLocks noChangeArrowheads="1"/>
          </p:cNvSpPr>
          <p:nvPr>
            <p:custDataLst>
              <p:tags r:id="rId4"/>
            </p:custDataLst>
          </p:nvPr>
        </p:nvSpPr>
        <p:spPr bwMode="auto">
          <a:xfrm>
            <a:off x="4381500" y="2503488"/>
            <a:ext cx="879475" cy="860425"/>
          </a:xfrm>
          <a:prstGeom prst="rect">
            <a:avLst/>
          </a:prstGeom>
          <a:solidFill>
            <a:srgbClr val="FF8F6E"/>
          </a:solidFill>
          <a:ln w="9525" algn="ctr">
            <a:noFill/>
            <a:round/>
            <a:headEnd/>
            <a:tailEnd/>
          </a:ln>
        </p:spPr>
        <p:txBody>
          <a:bodyPr lIns="45720" rIns="45720" anchor="ctr"/>
          <a:lstStyle/>
          <a:p>
            <a:pPr algn="ctr">
              <a:lnSpc>
                <a:spcPct val="90000"/>
              </a:lnSpc>
            </a:pPr>
            <a:r>
              <a:rPr lang="en-US" sz="1100" b="1">
                <a:cs typeface="Arial" charset="0"/>
              </a:rPr>
              <a:t>France &amp; Italy</a:t>
            </a:r>
          </a:p>
          <a:p>
            <a:pPr algn="ctr">
              <a:lnSpc>
                <a:spcPct val="90000"/>
              </a:lnSpc>
            </a:pPr>
            <a:r>
              <a:rPr lang="en-US" sz="1100">
                <a:cs typeface="Arial" charset="0"/>
              </a:rPr>
              <a:t>Integration of former Endesa assets</a:t>
            </a:r>
          </a:p>
        </p:txBody>
      </p:sp>
      <p:sp>
        <p:nvSpPr>
          <p:cNvPr id="8203" name="Rectangle 221"/>
          <p:cNvSpPr>
            <a:spLocks noChangeArrowheads="1"/>
          </p:cNvSpPr>
          <p:nvPr>
            <p:custDataLst>
              <p:tags r:id="rId5"/>
            </p:custDataLst>
          </p:nvPr>
        </p:nvSpPr>
        <p:spPr bwMode="auto">
          <a:xfrm>
            <a:off x="5381625" y="2503488"/>
            <a:ext cx="1116013" cy="1289050"/>
          </a:xfrm>
          <a:prstGeom prst="rect">
            <a:avLst/>
          </a:prstGeom>
          <a:solidFill>
            <a:srgbClr val="FF8F6E"/>
          </a:solidFill>
          <a:ln w="9525" algn="ctr">
            <a:noFill/>
            <a:round/>
            <a:headEnd/>
            <a:tailEnd/>
          </a:ln>
        </p:spPr>
        <p:txBody>
          <a:bodyPr lIns="45720" rIns="45720" anchor="ctr"/>
          <a:lstStyle/>
          <a:p>
            <a:pPr algn="ctr">
              <a:lnSpc>
                <a:spcPct val="90000"/>
              </a:lnSpc>
            </a:pPr>
            <a:r>
              <a:rPr lang="en-US" sz="1100" b="1">
                <a:cs typeface="Arial" charset="0"/>
              </a:rPr>
              <a:t>Portugal</a:t>
            </a:r>
          </a:p>
          <a:p>
            <a:pPr algn="ctr">
              <a:lnSpc>
                <a:spcPct val="90000"/>
              </a:lnSpc>
            </a:pPr>
            <a:r>
              <a:rPr lang="en-US" sz="1100">
                <a:cs typeface="Arial" charset="0"/>
              </a:rPr>
              <a:t>Alto de Folgorosa and SEE</a:t>
            </a:r>
            <a:br>
              <a:rPr lang="en-US" sz="1100">
                <a:cs typeface="Arial" charset="0"/>
              </a:rPr>
            </a:br>
            <a:r>
              <a:rPr lang="en-US" sz="1100">
                <a:cs typeface="Arial" charset="0"/>
              </a:rPr>
              <a:t>wind farms</a:t>
            </a:r>
          </a:p>
          <a:p>
            <a:pPr algn="ctr">
              <a:lnSpc>
                <a:spcPct val="90000"/>
              </a:lnSpc>
            </a:pPr>
            <a:endParaRPr lang="en-US" sz="1100">
              <a:cs typeface="Arial" charset="0"/>
            </a:endParaRPr>
          </a:p>
          <a:p>
            <a:pPr algn="ctr">
              <a:lnSpc>
                <a:spcPct val="90000"/>
              </a:lnSpc>
            </a:pPr>
            <a:r>
              <a:rPr lang="en-US" sz="1100" b="1">
                <a:cs typeface="Arial" charset="0"/>
              </a:rPr>
              <a:t>US</a:t>
            </a:r>
            <a:r>
              <a:rPr lang="en-US" sz="1100">
                <a:cs typeface="Arial" charset="0"/>
              </a:rPr>
              <a:t> </a:t>
            </a:r>
          </a:p>
          <a:p>
            <a:pPr algn="ctr">
              <a:lnSpc>
                <a:spcPct val="90000"/>
              </a:lnSpc>
            </a:pPr>
            <a:r>
              <a:rPr lang="en-US" sz="1100">
                <a:cs typeface="Arial" charset="0"/>
              </a:rPr>
              <a:t>Panther Creek wind farm</a:t>
            </a:r>
          </a:p>
        </p:txBody>
      </p:sp>
      <p:grpSp>
        <p:nvGrpSpPr>
          <p:cNvPr id="8204" name="Group 83"/>
          <p:cNvGrpSpPr>
            <a:grpSpLocks/>
          </p:cNvGrpSpPr>
          <p:nvPr/>
        </p:nvGrpSpPr>
        <p:grpSpPr bwMode="auto">
          <a:xfrm>
            <a:off x="911225" y="4084638"/>
            <a:ext cx="57150" cy="411162"/>
            <a:chOff x="331" y="3094"/>
            <a:chExt cx="48" cy="316"/>
          </a:xfrm>
        </p:grpSpPr>
        <p:sp>
          <p:nvSpPr>
            <p:cNvPr id="8307" name="Line 81"/>
            <p:cNvSpPr>
              <a:spLocks noChangeShapeType="1"/>
            </p:cNvSpPr>
            <p:nvPr/>
          </p:nvSpPr>
          <p:spPr bwMode="auto">
            <a:xfrm>
              <a:off x="331" y="3410"/>
              <a:ext cx="48" cy="0"/>
            </a:xfrm>
            <a:prstGeom prst="line">
              <a:avLst/>
            </a:prstGeom>
            <a:noFill/>
            <a:ln w="9525">
              <a:solidFill>
                <a:schemeClr val="tx1"/>
              </a:solidFill>
              <a:round/>
              <a:headEnd/>
              <a:tailEnd/>
            </a:ln>
          </p:spPr>
          <p:txBody>
            <a:bodyPr/>
            <a:lstStyle/>
            <a:p>
              <a:endParaRPr lang="de-DE"/>
            </a:p>
          </p:txBody>
        </p:sp>
        <p:sp>
          <p:nvSpPr>
            <p:cNvPr id="8308" name="Line 82"/>
            <p:cNvSpPr>
              <a:spLocks noChangeShapeType="1"/>
            </p:cNvSpPr>
            <p:nvPr/>
          </p:nvSpPr>
          <p:spPr bwMode="auto">
            <a:xfrm>
              <a:off x="331" y="3094"/>
              <a:ext cx="48" cy="0"/>
            </a:xfrm>
            <a:prstGeom prst="line">
              <a:avLst/>
            </a:prstGeom>
            <a:noFill/>
            <a:ln w="9525">
              <a:solidFill>
                <a:schemeClr val="tx1"/>
              </a:solidFill>
              <a:round/>
              <a:headEnd/>
              <a:tailEnd/>
            </a:ln>
          </p:spPr>
          <p:txBody>
            <a:bodyPr/>
            <a:lstStyle/>
            <a:p>
              <a:endParaRPr lang="de-DE"/>
            </a:p>
          </p:txBody>
        </p:sp>
      </p:grpSp>
      <p:grpSp>
        <p:nvGrpSpPr>
          <p:cNvPr id="8205" name="Group 84"/>
          <p:cNvGrpSpPr>
            <a:grpSpLocks/>
          </p:cNvGrpSpPr>
          <p:nvPr/>
        </p:nvGrpSpPr>
        <p:grpSpPr bwMode="auto">
          <a:xfrm>
            <a:off x="911225" y="3671888"/>
            <a:ext cx="57150" cy="411162"/>
            <a:chOff x="331" y="3094"/>
            <a:chExt cx="48" cy="316"/>
          </a:xfrm>
        </p:grpSpPr>
        <p:sp>
          <p:nvSpPr>
            <p:cNvPr id="8305" name="Line 85"/>
            <p:cNvSpPr>
              <a:spLocks noChangeShapeType="1"/>
            </p:cNvSpPr>
            <p:nvPr/>
          </p:nvSpPr>
          <p:spPr bwMode="auto">
            <a:xfrm>
              <a:off x="331" y="3410"/>
              <a:ext cx="48" cy="0"/>
            </a:xfrm>
            <a:prstGeom prst="line">
              <a:avLst/>
            </a:prstGeom>
            <a:noFill/>
            <a:ln w="9525">
              <a:solidFill>
                <a:schemeClr val="tx1"/>
              </a:solidFill>
              <a:round/>
              <a:headEnd/>
              <a:tailEnd/>
            </a:ln>
          </p:spPr>
          <p:txBody>
            <a:bodyPr/>
            <a:lstStyle/>
            <a:p>
              <a:endParaRPr lang="de-DE"/>
            </a:p>
          </p:txBody>
        </p:sp>
        <p:sp>
          <p:nvSpPr>
            <p:cNvPr id="8306" name="Line 86"/>
            <p:cNvSpPr>
              <a:spLocks noChangeShapeType="1"/>
            </p:cNvSpPr>
            <p:nvPr/>
          </p:nvSpPr>
          <p:spPr bwMode="auto">
            <a:xfrm>
              <a:off x="331" y="3094"/>
              <a:ext cx="48" cy="0"/>
            </a:xfrm>
            <a:prstGeom prst="line">
              <a:avLst/>
            </a:prstGeom>
            <a:noFill/>
            <a:ln w="9525">
              <a:solidFill>
                <a:schemeClr val="tx1"/>
              </a:solidFill>
              <a:round/>
              <a:headEnd/>
              <a:tailEnd/>
            </a:ln>
          </p:spPr>
          <p:txBody>
            <a:bodyPr/>
            <a:lstStyle/>
            <a:p>
              <a:endParaRPr lang="de-DE"/>
            </a:p>
          </p:txBody>
        </p:sp>
      </p:grpSp>
      <p:grpSp>
        <p:nvGrpSpPr>
          <p:cNvPr id="8206" name="Group 87"/>
          <p:cNvGrpSpPr>
            <a:grpSpLocks/>
          </p:cNvGrpSpPr>
          <p:nvPr/>
        </p:nvGrpSpPr>
        <p:grpSpPr bwMode="auto">
          <a:xfrm>
            <a:off x="911225" y="3257550"/>
            <a:ext cx="57150" cy="412750"/>
            <a:chOff x="331" y="3094"/>
            <a:chExt cx="48" cy="316"/>
          </a:xfrm>
        </p:grpSpPr>
        <p:sp>
          <p:nvSpPr>
            <p:cNvPr id="8303" name="Line 88"/>
            <p:cNvSpPr>
              <a:spLocks noChangeShapeType="1"/>
            </p:cNvSpPr>
            <p:nvPr/>
          </p:nvSpPr>
          <p:spPr bwMode="auto">
            <a:xfrm>
              <a:off x="331" y="3410"/>
              <a:ext cx="48" cy="0"/>
            </a:xfrm>
            <a:prstGeom prst="line">
              <a:avLst/>
            </a:prstGeom>
            <a:noFill/>
            <a:ln w="9525">
              <a:solidFill>
                <a:schemeClr val="tx1"/>
              </a:solidFill>
              <a:round/>
              <a:headEnd/>
              <a:tailEnd/>
            </a:ln>
          </p:spPr>
          <p:txBody>
            <a:bodyPr/>
            <a:lstStyle/>
            <a:p>
              <a:endParaRPr lang="de-DE"/>
            </a:p>
          </p:txBody>
        </p:sp>
        <p:sp>
          <p:nvSpPr>
            <p:cNvPr id="8304" name="Line 89"/>
            <p:cNvSpPr>
              <a:spLocks noChangeShapeType="1"/>
            </p:cNvSpPr>
            <p:nvPr/>
          </p:nvSpPr>
          <p:spPr bwMode="auto">
            <a:xfrm>
              <a:off x="331" y="3094"/>
              <a:ext cx="48" cy="0"/>
            </a:xfrm>
            <a:prstGeom prst="line">
              <a:avLst/>
            </a:prstGeom>
            <a:noFill/>
            <a:ln w="9525">
              <a:solidFill>
                <a:schemeClr val="tx1"/>
              </a:solidFill>
              <a:round/>
              <a:headEnd/>
              <a:tailEnd/>
            </a:ln>
          </p:spPr>
          <p:txBody>
            <a:bodyPr/>
            <a:lstStyle/>
            <a:p>
              <a:endParaRPr lang="de-DE"/>
            </a:p>
          </p:txBody>
        </p:sp>
      </p:grpSp>
      <p:grpSp>
        <p:nvGrpSpPr>
          <p:cNvPr id="8207" name="Group 90"/>
          <p:cNvGrpSpPr>
            <a:grpSpLocks/>
          </p:cNvGrpSpPr>
          <p:nvPr/>
        </p:nvGrpSpPr>
        <p:grpSpPr bwMode="auto">
          <a:xfrm>
            <a:off x="909638" y="2846388"/>
            <a:ext cx="57150" cy="411162"/>
            <a:chOff x="331" y="3094"/>
            <a:chExt cx="48" cy="316"/>
          </a:xfrm>
        </p:grpSpPr>
        <p:sp>
          <p:nvSpPr>
            <p:cNvPr id="8301" name="Line 91"/>
            <p:cNvSpPr>
              <a:spLocks noChangeShapeType="1"/>
            </p:cNvSpPr>
            <p:nvPr/>
          </p:nvSpPr>
          <p:spPr bwMode="auto">
            <a:xfrm>
              <a:off x="331" y="3410"/>
              <a:ext cx="48" cy="0"/>
            </a:xfrm>
            <a:prstGeom prst="line">
              <a:avLst/>
            </a:prstGeom>
            <a:noFill/>
            <a:ln w="9525">
              <a:solidFill>
                <a:schemeClr val="tx1"/>
              </a:solidFill>
              <a:round/>
              <a:headEnd/>
              <a:tailEnd/>
            </a:ln>
          </p:spPr>
          <p:txBody>
            <a:bodyPr/>
            <a:lstStyle/>
            <a:p>
              <a:endParaRPr lang="de-DE"/>
            </a:p>
          </p:txBody>
        </p:sp>
        <p:sp>
          <p:nvSpPr>
            <p:cNvPr id="8302" name="Line 92"/>
            <p:cNvSpPr>
              <a:spLocks noChangeShapeType="1"/>
            </p:cNvSpPr>
            <p:nvPr/>
          </p:nvSpPr>
          <p:spPr bwMode="auto">
            <a:xfrm>
              <a:off x="331" y="3094"/>
              <a:ext cx="48" cy="0"/>
            </a:xfrm>
            <a:prstGeom prst="line">
              <a:avLst/>
            </a:prstGeom>
            <a:noFill/>
            <a:ln w="9525">
              <a:solidFill>
                <a:schemeClr val="tx1"/>
              </a:solidFill>
              <a:round/>
              <a:headEnd/>
              <a:tailEnd/>
            </a:ln>
          </p:spPr>
          <p:txBody>
            <a:bodyPr/>
            <a:lstStyle/>
            <a:p>
              <a:endParaRPr lang="de-DE"/>
            </a:p>
          </p:txBody>
        </p:sp>
      </p:grpSp>
      <p:grpSp>
        <p:nvGrpSpPr>
          <p:cNvPr id="8208" name="Group 93"/>
          <p:cNvGrpSpPr>
            <a:grpSpLocks/>
          </p:cNvGrpSpPr>
          <p:nvPr/>
        </p:nvGrpSpPr>
        <p:grpSpPr bwMode="auto">
          <a:xfrm>
            <a:off x="909638" y="2433638"/>
            <a:ext cx="57150" cy="411162"/>
            <a:chOff x="331" y="3094"/>
            <a:chExt cx="48" cy="316"/>
          </a:xfrm>
        </p:grpSpPr>
        <p:sp>
          <p:nvSpPr>
            <p:cNvPr id="8299" name="Line 94"/>
            <p:cNvSpPr>
              <a:spLocks noChangeShapeType="1"/>
            </p:cNvSpPr>
            <p:nvPr/>
          </p:nvSpPr>
          <p:spPr bwMode="auto">
            <a:xfrm>
              <a:off x="331" y="3410"/>
              <a:ext cx="48" cy="0"/>
            </a:xfrm>
            <a:prstGeom prst="line">
              <a:avLst/>
            </a:prstGeom>
            <a:noFill/>
            <a:ln w="9525">
              <a:solidFill>
                <a:schemeClr val="tx1"/>
              </a:solidFill>
              <a:round/>
              <a:headEnd/>
              <a:tailEnd/>
            </a:ln>
          </p:spPr>
          <p:txBody>
            <a:bodyPr/>
            <a:lstStyle/>
            <a:p>
              <a:endParaRPr lang="de-DE"/>
            </a:p>
          </p:txBody>
        </p:sp>
        <p:sp>
          <p:nvSpPr>
            <p:cNvPr id="8300" name="Line 95"/>
            <p:cNvSpPr>
              <a:spLocks noChangeShapeType="1"/>
            </p:cNvSpPr>
            <p:nvPr/>
          </p:nvSpPr>
          <p:spPr bwMode="auto">
            <a:xfrm>
              <a:off x="331" y="3094"/>
              <a:ext cx="48" cy="0"/>
            </a:xfrm>
            <a:prstGeom prst="line">
              <a:avLst/>
            </a:prstGeom>
            <a:noFill/>
            <a:ln w="9525">
              <a:solidFill>
                <a:schemeClr val="tx1"/>
              </a:solidFill>
              <a:round/>
              <a:headEnd/>
              <a:tailEnd/>
            </a:ln>
          </p:spPr>
          <p:txBody>
            <a:bodyPr/>
            <a:lstStyle/>
            <a:p>
              <a:endParaRPr lang="de-DE"/>
            </a:p>
          </p:txBody>
        </p:sp>
      </p:grpSp>
      <p:grpSp>
        <p:nvGrpSpPr>
          <p:cNvPr id="8209" name="Group 96"/>
          <p:cNvGrpSpPr>
            <a:grpSpLocks/>
          </p:cNvGrpSpPr>
          <p:nvPr/>
        </p:nvGrpSpPr>
        <p:grpSpPr bwMode="auto">
          <a:xfrm>
            <a:off x="909638" y="2019300"/>
            <a:ext cx="57150" cy="411163"/>
            <a:chOff x="331" y="3094"/>
            <a:chExt cx="48" cy="316"/>
          </a:xfrm>
        </p:grpSpPr>
        <p:sp>
          <p:nvSpPr>
            <p:cNvPr id="8297" name="Line 97"/>
            <p:cNvSpPr>
              <a:spLocks noChangeShapeType="1"/>
            </p:cNvSpPr>
            <p:nvPr/>
          </p:nvSpPr>
          <p:spPr bwMode="auto">
            <a:xfrm>
              <a:off x="331" y="3410"/>
              <a:ext cx="48" cy="0"/>
            </a:xfrm>
            <a:prstGeom prst="line">
              <a:avLst/>
            </a:prstGeom>
            <a:noFill/>
            <a:ln w="9525">
              <a:solidFill>
                <a:schemeClr val="tx1"/>
              </a:solidFill>
              <a:round/>
              <a:headEnd/>
              <a:tailEnd/>
            </a:ln>
          </p:spPr>
          <p:txBody>
            <a:bodyPr/>
            <a:lstStyle/>
            <a:p>
              <a:endParaRPr lang="de-DE"/>
            </a:p>
          </p:txBody>
        </p:sp>
        <p:sp>
          <p:nvSpPr>
            <p:cNvPr id="8298" name="Line 98"/>
            <p:cNvSpPr>
              <a:spLocks noChangeShapeType="1"/>
            </p:cNvSpPr>
            <p:nvPr/>
          </p:nvSpPr>
          <p:spPr bwMode="auto">
            <a:xfrm>
              <a:off x="331" y="3094"/>
              <a:ext cx="48" cy="0"/>
            </a:xfrm>
            <a:prstGeom prst="line">
              <a:avLst/>
            </a:prstGeom>
            <a:noFill/>
            <a:ln w="9525">
              <a:solidFill>
                <a:schemeClr val="tx1"/>
              </a:solidFill>
              <a:round/>
              <a:headEnd/>
              <a:tailEnd/>
            </a:ln>
          </p:spPr>
          <p:txBody>
            <a:bodyPr/>
            <a:lstStyle/>
            <a:p>
              <a:endParaRPr lang="de-DE"/>
            </a:p>
          </p:txBody>
        </p:sp>
      </p:grpSp>
      <p:cxnSp>
        <p:nvCxnSpPr>
          <p:cNvPr id="8210" name="AutoShape 116"/>
          <p:cNvCxnSpPr>
            <a:cxnSpLocks noChangeShapeType="1"/>
            <a:stCxn id="8201" idx="2"/>
            <a:endCxn id="8266" idx="0"/>
          </p:cNvCxnSpPr>
          <p:nvPr/>
        </p:nvCxnSpPr>
        <p:spPr bwMode="auto">
          <a:xfrm rot="16200000" flipH="1">
            <a:off x="3103563" y="4537075"/>
            <a:ext cx="2160588" cy="801687"/>
          </a:xfrm>
          <a:prstGeom prst="bentConnector3">
            <a:avLst>
              <a:gd name="adj1" fmla="val 50000"/>
            </a:avLst>
          </a:prstGeom>
          <a:noFill/>
          <a:ln w="19050">
            <a:solidFill>
              <a:schemeClr val="bg2"/>
            </a:solidFill>
            <a:miter lim="800000"/>
            <a:headEnd/>
            <a:tailEnd/>
          </a:ln>
        </p:spPr>
      </p:cxnSp>
      <p:sp>
        <p:nvSpPr>
          <p:cNvPr id="8211" name="Textfeld 115"/>
          <p:cNvSpPr txBox="1">
            <a:spLocks noChangeArrowheads="1"/>
          </p:cNvSpPr>
          <p:nvPr/>
        </p:nvSpPr>
        <p:spPr bwMode="auto">
          <a:xfrm>
            <a:off x="409575" y="3538538"/>
            <a:ext cx="550863" cy="225425"/>
          </a:xfrm>
          <a:prstGeom prst="rect">
            <a:avLst/>
          </a:prstGeom>
          <a:noFill/>
          <a:ln w="9525">
            <a:noFill/>
            <a:miter lim="800000"/>
            <a:headEnd/>
            <a:tailEnd/>
          </a:ln>
        </p:spPr>
        <p:txBody>
          <a:bodyPr>
            <a:spAutoFit/>
          </a:bodyPr>
          <a:lstStyle/>
          <a:p>
            <a:pPr algn="r"/>
            <a:r>
              <a:rPr lang="en-US" sz="1200">
                <a:cs typeface="Arial" charset="0"/>
              </a:rPr>
              <a:t>1,400</a:t>
            </a:r>
          </a:p>
        </p:txBody>
      </p:sp>
      <p:sp>
        <p:nvSpPr>
          <p:cNvPr id="8212" name="Textfeld 116"/>
          <p:cNvSpPr txBox="1">
            <a:spLocks noChangeArrowheads="1"/>
          </p:cNvSpPr>
          <p:nvPr/>
        </p:nvSpPr>
        <p:spPr bwMode="auto">
          <a:xfrm>
            <a:off x="392113" y="3121025"/>
            <a:ext cx="550862" cy="225425"/>
          </a:xfrm>
          <a:prstGeom prst="rect">
            <a:avLst/>
          </a:prstGeom>
          <a:noFill/>
          <a:ln w="9525">
            <a:noFill/>
            <a:miter lim="800000"/>
            <a:headEnd/>
            <a:tailEnd/>
          </a:ln>
        </p:spPr>
        <p:txBody>
          <a:bodyPr>
            <a:spAutoFit/>
          </a:bodyPr>
          <a:lstStyle/>
          <a:p>
            <a:pPr algn="r"/>
            <a:r>
              <a:rPr lang="en-US" sz="1200">
                <a:cs typeface="Arial" charset="0"/>
              </a:rPr>
              <a:t>1,600</a:t>
            </a:r>
          </a:p>
        </p:txBody>
      </p:sp>
      <p:sp>
        <p:nvSpPr>
          <p:cNvPr id="8213" name="Textfeld 117"/>
          <p:cNvSpPr txBox="1">
            <a:spLocks noChangeArrowheads="1"/>
          </p:cNvSpPr>
          <p:nvPr/>
        </p:nvSpPr>
        <p:spPr bwMode="auto">
          <a:xfrm>
            <a:off x="388938" y="2717800"/>
            <a:ext cx="549275" cy="225425"/>
          </a:xfrm>
          <a:prstGeom prst="rect">
            <a:avLst/>
          </a:prstGeom>
          <a:noFill/>
          <a:ln w="9525">
            <a:noFill/>
            <a:miter lim="800000"/>
            <a:headEnd/>
            <a:tailEnd/>
          </a:ln>
        </p:spPr>
        <p:txBody>
          <a:bodyPr>
            <a:spAutoFit/>
          </a:bodyPr>
          <a:lstStyle/>
          <a:p>
            <a:pPr algn="r"/>
            <a:r>
              <a:rPr lang="en-US" sz="1200">
                <a:cs typeface="Arial" charset="0"/>
              </a:rPr>
              <a:t>1,800</a:t>
            </a:r>
          </a:p>
        </p:txBody>
      </p:sp>
      <p:sp>
        <p:nvSpPr>
          <p:cNvPr id="8214" name="Textfeld 118"/>
          <p:cNvSpPr txBox="1">
            <a:spLocks noChangeArrowheads="1"/>
          </p:cNvSpPr>
          <p:nvPr/>
        </p:nvSpPr>
        <p:spPr bwMode="auto">
          <a:xfrm>
            <a:off x="384175" y="2297113"/>
            <a:ext cx="550863" cy="225425"/>
          </a:xfrm>
          <a:prstGeom prst="rect">
            <a:avLst/>
          </a:prstGeom>
          <a:noFill/>
          <a:ln w="9525">
            <a:noFill/>
            <a:miter lim="800000"/>
            <a:headEnd/>
            <a:tailEnd/>
          </a:ln>
        </p:spPr>
        <p:txBody>
          <a:bodyPr>
            <a:spAutoFit/>
          </a:bodyPr>
          <a:lstStyle/>
          <a:p>
            <a:pPr algn="r"/>
            <a:r>
              <a:rPr lang="en-US" sz="1200">
                <a:cs typeface="Arial" charset="0"/>
              </a:rPr>
              <a:t>2,000</a:t>
            </a:r>
          </a:p>
        </p:txBody>
      </p:sp>
      <p:sp>
        <p:nvSpPr>
          <p:cNvPr id="8215" name="Textfeld 119"/>
          <p:cNvSpPr txBox="1">
            <a:spLocks noChangeArrowheads="1"/>
          </p:cNvSpPr>
          <p:nvPr/>
        </p:nvSpPr>
        <p:spPr bwMode="auto">
          <a:xfrm>
            <a:off x="409575" y="3949700"/>
            <a:ext cx="550863" cy="225425"/>
          </a:xfrm>
          <a:prstGeom prst="rect">
            <a:avLst/>
          </a:prstGeom>
          <a:noFill/>
          <a:ln w="9525">
            <a:noFill/>
            <a:miter lim="800000"/>
            <a:headEnd/>
            <a:tailEnd/>
          </a:ln>
        </p:spPr>
        <p:txBody>
          <a:bodyPr>
            <a:spAutoFit/>
          </a:bodyPr>
          <a:lstStyle/>
          <a:p>
            <a:pPr algn="r"/>
            <a:r>
              <a:rPr lang="en-US" sz="1200">
                <a:cs typeface="Arial" charset="0"/>
              </a:rPr>
              <a:t>1,200</a:t>
            </a:r>
          </a:p>
        </p:txBody>
      </p:sp>
      <p:sp>
        <p:nvSpPr>
          <p:cNvPr id="8216" name="Textfeld 118"/>
          <p:cNvSpPr txBox="1">
            <a:spLocks noChangeArrowheads="1"/>
          </p:cNvSpPr>
          <p:nvPr/>
        </p:nvSpPr>
        <p:spPr bwMode="auto">
          <a:xfrm>
            <a:off x="388938" y="1884363"/>
            <a:ext cx="550862" cy="225425"/>
          </a:xfrm>
          <a:prstGeom prst="rect">
            <a:avLst/>
          </a:prstGeom>
          <a:noFill/>
          <a:ln w="9525">
            <a:noFill/>
            <a:miter lim="800000"/>
            <a:headEnd/>
            <a:tailEnd/>
          </a:ln>
        </p:spPr>
        <p:txBody>
          <a:bodyPr>
            <a:spAutoFit/>
          </a:bodyPr>
          <a:lstStyle/>
          <a:p>
            <a:pPr algn="r"/>
            <a:r>
              <a:rPr lang="en-US" sz="1200">
                <a:cs typeface="Arial" charset="0"/>
              </a:rPr>
              <a:t>2,200</a:t>
            </a:r>
          </a:p>
        </p:txBody>
      </p:sp>
      <p:sp>
        <p:nvSpPr>
          <p:cNvPr id="8217" name="Textfeld 119"/>
          <p:cNvSpPr txBox="1">
            <a:spLocks noChangeArrowheads="1"/>
          </p:cNvSpPr>
          <p:nvPr/>
        </p:nvSpPr>
        <p:spPr bwMode="auto">
          <a:xfrm>
            <a:off x="409575" y="4364038"/>
            <a:ext cx="550863" cy="225425"/>
          </a:xfrm>
          <a:prstGeom prst="rect">
            <a:avLst/>
          </a:prstGeom>
          <a:noFill/>
          <a:ln w="9525">
            <a:noFill/>
            <a:miter lim="800000"/>
            <a:headEnd/>
            <a:tailEnd/>
          </a:ln>
        </p:spPr>
        <p:txBody>
          <a:bodyPr>
            <a:spAutoFit/>
          </a:bodyPr>
          <a:lstStyle/>
          <a:p>
            <a:pPr algn="r"/>
            <a:r>
              <a:rPr lang="en-US" sz="1200">
                <a:cs typeface="Arial" charset="0"/>
              </a:rPr>
              <a:t>1,000</a:t>
            </a:r>
          </a:p>
        </p:txBody>
      </p:sp>
      <p:cxnSp>
        <p:nvCxnSpPr>
          <p:cNvPr id="8218" name="Gewinkelte Verbindung 133"/>
          <p:cNvCxnSpPr>
            <a:cxnSpLocks noChangeShapeType="1"/>
            <a:stCxn id="8203" idx="2"/>
          </p:cNvCxnSpPr>
          <p:nvPr/>
        </p:nvCxnSpPr>
        <p:spPr bwMode="auto">
          <a:xfrm rot="16200000" flipH="1">
            <a:off x="5176838" y="4554538"/>
            <a:ext cx="2225675" cy="701675"/>
          </a:xfrm>
          <a:prstGeom prst="bentConnector3">
            <a:avLst>
              <a:gd name="adj1" fmla="val 24662"/>
            </a:avLst>
          </a:prstGeom>
          <a:noFill/>
          <a:ln w="19050">
            <a:solidFill>
              <a:schemeClr val="bg2"/>
            </a:solidFill>
            <a:miter lim="800000"/>
            <a:headEnd/>
            <a:tailEnd/>
          </a:ln>
        </p:spPr>
      </p:cxnSp>
      <p:cxnSp>
        <p:nvCxnSpPr>
          <p:cNvPr id="8219" name="Gewinkelte Verbindung 134"/>
          <p:cNvCxnSpPr>
            <a:cxnSpLocks noChangeShapeType="1"/>
            <a:stCxn id="8202" idx="2"/>
          </p:cNvCxnSpPr>
          <p:nvPr/>
        </p:nvCxnSpPr>
        <p:spPr bwMode="auto">
          <a:xfrm rot="16200000" flipH="1">
            <a:off x="4061619" y="4123532"/>
            <a:ext cx="2654300" cy="1135062"/>
          </a:xfrm>
          <a:prstGeom prst="bentConnector3">
            <a:avLst>
              <a:gd name="adj1" fmla="val 47560"/>
            </a:avLst>
          </a:prstGeom>
          <a:noFill/>
          <a:ln w="19050">
            <a:solidFill>
              <a:schemeClr val="bg2"/>
            </a:solidFill>
            <a:miter lim="800000"/>
            <a:headEnd/>
            <a:tailEnd/>
          </a:ln>
        </p:spPr>
      </p:cxnSp>
      <p:sp>
        <p:nvSpPr>
          <p:cNvPr id="8220" name="Rectangle 221"/>
          <p:cNvSpPr>
            <a:spLocks noChangeArrowheads="1"/>
          </p:cNvSpPr>
          <p:nvPr>
            <p:custDataLst>
              <p:tags r:id="rId6"/>
            </p:custDataLst>
          </p:nvPr>
        </p:nvSpPr>
        <p:spPr bwMode="auto">
          <a:xfrm>
            <a:off x="3881438" y="4003675"/>
            <a:ext cx="841375" cy="644525"/>
          </a:xfrm>
          <a:prstGeom prst="rect">
            <a:avLst/>
          </a:prstGeom>
          <a:solidFill>
            <a:srgbClr val="FF8F6E"/>
          </a:solidFill>
          <a:ln w="9525" algn="ctr">
            <a:noFill/>
            <a:round/>
            <a:headEnd/>
            <a:tailEnd/>
          </a:ln>
        </p:spPr>
        <p:txBody>
          <a:bodyPr lIns="45720" rIns="45720" anchor="ctr"/>
          <a:lstStyle/>
          <a:p>
            <a:pPr algn="ctr">
              <a:lnSpc>
                <a:spcPct val="90000"/>
              </a:lnSpc>
            </a:pPr>
            <a:r>
              <a:rPr lang="en-US" sz="1100" b="1">
                <a:cs typeface="Arial" charset="0"/>
              </a:rPr>
              <a:t>Nordic</a:t>
            </a:r>
          </a:p>
          <a:p>
            <a:pPr algn="ctr">
              <a:lnSpc>
                <a:spcPct val="90000"/>
              </a:lnSpc>
            </a:pPr>
            <a:r>
              <a:rPr lang="en-US" sz="1100">
                <a:cs typeface="Arial" charset="0"/>
              </a:rPr>
              <a:t>Approval for Rödsand 2 wind farm</a:t>
            </a:r>
          </a:p>
        </p:txBody>
      </p:sp>
      <p:cxnSp>
        <p:nvCxnSpPr>
          <p:cNvPr id="8221" name="Gewinkelte Verbindung 141"/>
          <p:cNvCxnSpPr>
            <a:cxnSpLocks noChangeShapeType="1"/>
          </p:cNvCxnSpPr>
          <p:nvPr/>
        </p:nvCxnSpPr>
        <p:spPr bwMode="auto">
          <a:xfrm rot="16200000" flipH="1">
            <a:off x="3951287" y="5040313"/>
            <a:ext cx="1370013" cy="585788"/>
          </a:xfrm>
          <a:prstGeom prst="bentConnector3">
            <a:avLst>
              <a:gd name="adj1" fmla="val 15528"/>
            </a:avLst>
          </a:prstGeom>
          <a:noFill/>
          <a:ln w="19050">
            <a:solidFill>
              <a:schemeClr val="bg2"/>
            </a:solidFill>
            <a:miter lim="800000"/>
            <a:headEnd/>
            <a:tailEnd/>
          </a:ln>
        </p:spPr>
      </p:cxnSp>
      <p:sp>
        <p:nvSpPr>
          <p:cNvPr id="8222" name="Rectangle 221"/>
          <p:cNvSpPr>
            <a:spLocks noChangeArrowheads="1"/>
          </p:cNvSpPr>
          <p:nvPr>
            <p:custDataLst>
              <p:tags r:id="rId7"/>
            </p:custDataLst>
          </p:nvPr>
        </p:nvSpPr>
        <p:spPr bwMode="auto">
          <a:xfrm>
            <a:off x="6569075" y="3646488"/>
            <a:ext cx="827088" cy="585787"/>
          </a:xfrm>
          <a:prstGeom prst="rect">
            <a:avLst/>
          </a:prstGeom>
          <a:solidFill>
            <a:srgbClr val="FF8F6E"/>
          </a:solidFill>
          <a:ln w="9525" algn="ctr">
            <a:noFill/>
            <a:round/>
            <a:headEnd/>
            <a:tailEnd/>
          </a:ln>
        </p:spPr>
        <p:txBody>
          <a:bodyPr lIns="45720" rIns="45720" anchor="ctr"/>
          <a:lstStyle/>
          <a:p>
            <a:pPr algn="ctr">
              <a:lnSpc>
                <a:spcPct val="90000"/>
              </a:lnSpc>
            </a:pPr>
            <a:r>
              <a:rPr lang="en-US" sz="1100" b="1">
                <a:cs typeface="Arial" charset="0"/>
              </a:rPr>
              <a:t>Global</a:t>
            </a:r>
          </a:p>
          <a:p>
            <a:pPr algn="ctr">
              <a:lnSpc>
                <a:spcPct val="90000"/>
              </a:lnSpc>
            </a:pPr>
            <a:r>
              <a:rPr lang="en-US" sz="1100" b="1">
                <a:cs typeface="Arial" charset="0"/>
              </a:rPr>
              <a:t>Partnership</a:t>
            </a:r>
            <a:r>
              <a:rPr lang="en-US" sz="1100">
                <a:cs typeface="Arial" charset="0"/>
              </a:rPr>
              <a:t> with Masdar</a:t>
            </a:r>
          </a:p>
        </p:txBody>
      </p:sp>
      <p:cxnSp>
        <p:nvCxnSpPr>
          <p:cNvPr id="8223" name="Gewinkelte Verbindung 175"/>
          <p:cNvCxnSpPr>
            <a:cxnSpLocks noChangeShapeType="1"/>
            <a:stCxn id="8222" idx="2"/>
          </p:cNvCxnSpPr>
          <p:nvPr/>
        </p:nvCxnSpPr>
        <p:spPr bwMode="auto">
          <a:xfrm rot="5400000">
            <a:off x="6088856" y="5125244"/>
            <a:ext cx="1785938" cy="0"/>
          </a:xfrm>
          <a:prstGeom prst="bentConnector3">
            <a:avLst>
              <a:gd name="adj1" fmla="val 50000"/>
            </a:avLst>
          </a:prstGeom>
          <a:noFill/>
          <a:ln w="19050">
            <a:solidFill>
              <a:schemeClr val="bg2"/>
            </a:solidFill>
            <a:miter lim="800000"/>
            <a:headEnd/>
            <a:tailEnd/>
          </a:ln>
        </p:spPr>
      </p:cxnSp>
      <p:sp>
        <p:nvSpPr>
          <p:cNvPr id="8224" name="Rectangle 221"/>
          <p:cNvSpPr>
            <a:spLocks noChangeArrowheads="1"/>
          </p:cNvSpPr>
          <p:nvPr>
            <p:custDataLst>
              <p:tags r:id="rId8"/>
            </p:custDataLst>
          </p:nvPr>
        </p:nvSpPr>
        <p:spPr bwMode="auto">
          <a:xfrm>
            <a:off x="7453313" y="3646488"/>
            <a:ext cx="928687" cy="714375"/>
          </a:xfrm>
          <a:prstGeom prst="rect">
            <a:avLst/>
          </a:prstGeom>
          <a:solidFill>
            <a:srgbClr val="FF8F6E"/>
          </a:solidFill>
          <a:ln w="9525" algn="ctr">
            <a:noFill/>
            <a:round/>
            <a:headEnd/>
            <a:tailEnd/>
          </a:ln>
        </p:spPr>
        <p:txBody>
          <a:bodyPr lIns="45720" rIns="45720" anchor="ctr"/>
          <a:lstStyle/>
          <a:p>
            <a:pPr algn="ctr">
              <a:lnSpc>
                <a:spcPct val="90000"/>
              </a:lnSpc>
            </a:pPr>
            <a:r>
              <a:rPr lang="en-US" sz="1100" b="1">
                <a:cs typeface="Arial" charset="0"/>
              </a:rPr>
              <a:t>US</a:t>
            </a:r>
            <a:r>
              <a:rPr lang="en-US" sz="1100">
                <a:cs typeface="Arial" charset="0"/>
              </a:rPr>
              <a:t> </a:t>
            </a:r>
          </a:p>
          <a:p>
            <a:pPr algn="ctr">
              <a:lnSpc>
                <a:spcPct val="90000"/>
              </a:lnSpc>
            </a:pPr>
            <a:r>
              <a:rPr lang="en-US" sz="1100">
                <a:cs typeface="Arial" charset="0"/>
              </a:rPr>
              <a:t>Panther Creek (Phase II) wind farm</a:t>
            </a:r>
          </a:p>
        </p:txBody>
      </p:sp>
      <p:cxnSp>
        <p:nvCxnSpPr>
          <p:cNvPr id="8225" name="Gewinkelte Verbindung 187"/>
          <p:cNvCxnSpPr>
            <a:cxnSpLocks noChangeShapeType="1"/>
            <a:stCxn id="8224" idx="2"/>
          </p:cNvCxnSpPr>
          <p:nvPr/>
        </p:nvCxnSpPr>
        <p:spPr bwMode="auto">
          <a:xfrm rot="5400000">
            <a:off x="6963569" y="5064919"/>
            <a:ext cx="1657350" cy="249238"/>
          </a:xfrm>
          <a:prstGeom prst="bentConnector3">
            <a:avLst>
              <a:gd name="adj1" fmla="val 13819"/>
            </a:avLst>
          </a:prstGeom>
          <a:noFill/>
          <a:ln w="19050">
            <a:solidFill>
              <a:schemeClr val="bg2"/>
            </a:solidFill>
            <a:miter lim="800000"/>
            <a:headEnd/>
            <a:tailEnd/>
          </a:ln>
        </p:spPr>
      </p:cxnSp>
      <p:sp>
        <p:nvSpPr>
          <p:cNvPr id="8226" name="Rectangle 221"/>
          <p:cNvSpPr>
            <a:spLocks noChangeArrowheads="1"/>
          </p:cNvSpPr>
          <p:nvPr>
            <p:custDataLst>
              <p:tags r:id="rId9"/>
            </p:custDataLst>
          </p:nvPr>
        </p:nvSpPr>
        <p:spPr bwMode="auto">
          <a:xfrm>
            <a:off x="8001000" y="2503488"/>
            <a:ext cx="922338" cy="641350"/>
          </a:xfrm>
          <a:prstGeom prst="rect">
            <a:avLst/>
          </a:prstGeom>
          <a:solidFill>
            <a:srgbClr val="FF8F6E"/>
          </a:solidFill>
          <a:ln w="9525" algn="ctr">
            <a:noFill/>
            <a:round/>
            <a:headEnd/>
            <a:tailEnd/>
          </a:ln>
        </p:spPr>
        <p:txBody>
          <a:bodyPr lIns="45720" rIns="45720" anchor="ctr"/>
          <a:lstStyle/>
          <a:p>
            <a:pPr algn="ctr">
              <a:lnSpc>
                <a:spcPct val="90000"/>
              </a:lnSpc>
            </a:pPr>
            <a:r>
              <a:rPr lang="en-US" sz="1300" b="1">
                <a:cs typeface="Arial" charset="0"/>
              </a:rPr>
              <a:t>US</a:t>
            </a:r>
            <a:r>
              <a:rPr lang="en-US" sz="1300">
                <a:cs typeface="Arial" charset="0"/>
              </a:rPr>
              <a:t> </a:t>
            </a:r>
          </a:p>
          <a:p>
            <a:pPr algn="ctr">
              <a:lnSpc>
                <a:spcPct val="90000"/>
              </a:lnSpc>
            </a:pPr>
            <a:r>
              <a:rPr lang="en-US" sz="1300">
                <a:cs typeface="Arial" charset="0"/>
              </a:rPr>
              <a:t>Pyron wind farm</a:t>
            </a:r>
          </a:p>
        </p:txBody>
      </p:sp>
      <p:cxnSp>
        <p:nvCxnSpPr>
          <p:cNvPr id="8227" name="Gewinkelte Verbindung 195"/>
          <p:cNvCxnSpPr>
            <a:cxnSpLocks noChangeShapeType="1"/>
            <a:stCxn id="8226" idx="2"/>
            <a:endCxn id="8288" idx="0"/>
          </p:cNvCxnSpPr>
          <p:nvPr/>
        </p:nvCxnSpPr>
        <p:spPr bwMode="auto">
          <a:xfrm rot="5400000">
            <a:off x="6798470" y="4355306"/>
            <a:ext cx="2874962" cy="454025"/>
          </a:xfrm>
          <a:prstGeom prst="bentConnector3">
            <a:avLst>
              <a:gd name="adj1" fmla="val 50000"/>
            </a:avLst>
          </a:prstGeom>
          <a:noFill/>
          <a:ln w="19050">
            <a:solidFill>
              <a:schemeClr val="bg2"/>
            </a:solidFill>
            <a:miter lim="800000"/>
            <a:headEnd/>
            <a:tailEnd/>
          </a:ln>
        </p:spPr>
      </p:cxnSp>
      <p:sp>
        <p:nvSpPr>
          <p:cNvPr id="8228" name="Rectangle 112"/>
          <p:cNvSpPr>
            <a:spLocks noChangeArrowheads="1"/>
          </p:cNvSpPr>
          <p:nvPr/>
        </p:nvSpPr>
        <p:spPr bwMode="auto">
          <a:xfrm>
            <a:off x="1162050" y="5715000"/>
            <a:ext cx="6505575" cy="312738"/>
          </a:xfrm>
          <a:prstGeom prst="rect">
            <a:avLst/>
          </a:prstGeom>
          <a:solidFill>
            <a:srgbClr val="777777">
              <a:alpha val="74901"/>
            </a:srgbClr>
          </a:solidFill>
          <a:ln w="9525">
            <a:noFill/>
            <a:miter lim="800000"/>
            <a:headEnd/>
            <a:tailEnd/>
          </a:ln>
        </p:spPr>
        <p:txBody>
          <a:bodyPr wrap="none" anchor="ctr"/>
          <a:lstStyle/>
          <a:p>
            <a:pPr algn="ctr"/>
            <a:r>
              <a:rPr lang="en-US" b="1">
                <a:solidFill>
                  <a:srgbClr val="C0C0C0"/>
                </a:solidFill>
                <a:cs typeface="Arial" charset="0"/>
              </a:rPr>
              <a:t>Start up activities</a:t>
            </a:r>
          </a:p>
        </p:txBody>
      </p:sp>
      <p:cxnSp>
        <p:nvCxnSpPr>
          <p:cNvPr id="8229" name="Straight Arrow Connector 56"/>
          <p:cNvCxnSpPr>
            <a:cxnSpLocks noChangeShapeType="1"/>
          </p:cNvCxnSpPr>
          <p:nvPr>
            <p:custDataLst>
              <p:tags r:id="rId10"/>
            </p:custDataLst>
          </p:nvPr>
        </p:nvCxnSpPr>
        <p:spPr bwMode="auto">
          <a:xfrm>
            <a:off x="866775" y="6027738"/>
            <a:ext cx="7685088" cy="0"/>
          </a:xfrm>
          <a:prstGeom prst="straightConnector1">
            <a:avLst/>
          </a:prstGeom>
          <a:noFill/>
          <a:ln w="9525" algn="ctr">
            <a:solidFill>
              <a:schemeClr val="tx1"/>
            </a:solidFill>
            <a:round/>
            <a:headEnd/>
            <a:tailEnd type="triangle" w="med" len="med"/>
          </a:ln>
        </p:spPr>
      </p:cxnSp>
      <p:sp>
        <p:nvSpPr>
          <p:cNvPr id="8230" name="Oval 8"/>
          <p:cNvSpPr>
            <a:spLocks noChangeArrowheads="1"/>
          </p:cNvSpPr>
          <p:nvPr>
            <p:custDataLst>
              <p:tags r:id="rId11"/>
            </p:custDataLst>
          </p:nvPr>
        </p:nvSpPr>
        <p:spPr bwMode="auto">
          <a:xfrm>
            <a:off x="1114425" y="6026150"/>
            <a:ext cx="93663" cy="101600"/>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31" name="Oval 8"/>
          <p:cNvSpPr>
            <a:spLocks noChangeArrowheads="1"/>
          </p:cNvSpPr>
          <p:nvPr>
            <p:custDataLst>
              <p:tags r:id="rId12"/>
            </p:custDataLst>
          </p:nvPr>
        </p:nvSpPr>
        <p:spPr bwMode="auto">
          <a:xfrm>
            <a:off x="1458913" y="6026150"/>
            <a:ext cx="90487" cy="101600"/>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32" name="Oval 8"/>
          <p:cNvSpPr>
            <a:spLocks noChangeArrowheads="1"/>
          </p:cNvSpPr>
          <p:nvPr>
            <p:custDataLst>
              <p:tags r:id="rId13"/>
            </p:custDataLst>
          </p:nvPr>
        </p:nvSpPr>
        <p:spPr bwMode="auto">
          <a:xfrm>
            <a:off x="1798638" y="6026150"/>
            <a:ext cx="92075" cy="101600"/>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33" name="Oval 8"/>
          <p:cNvSpPr>
            <a:spLocks noChangeArrowheads="1"/>
          </p:cNvSpPr>
          <p:nvPr>
            <p:custDataLst>
              <p:tags r:id="rId14"/>
            </p:custDataLst>
          </p:nvPr>
        </p:nvSpPr>
        <p:spPr bwMode="auto">
          <a:xfrm>
            <a:off x="2141538" y="6026150"/>
            <a:ext cx="92075" cy="101600"/>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34" name="Oval 8"/>
          <p:cNvSpPr>
            <a:spLocks noChangeArrowheads="1"/>
          </p:cNvSpPr>
          <p:nvPr>
            <p:custDataLst>
              <p:tags r:id="rId15"/>
            </p:custDataLst>
          </p:nvPr>
        </p:nvSpPr>
        <p:spPr bwMode="auto">
          <a:xfrm>
            <a:off x="2484438" y="6026150"/>
            <a:ext cx="90487" cy="101600"/>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35" name="Oval 8"/>
          <p:cNvSpPr>
            <a:spLocks noChangeArrowheads="1"/>
          </p:cNvSpPr>
          <p:nvPr>
            <p:custDataLst>
              <p:tags r:id="rId16"/>
            </p:custDataLst>
          </p:nvPr>
        </p:nvSpPr>
        <p:spPr bwMode="auto">
          <a:xfrm>
            <a:off x="3167063" y="6026150"/>
            <a:ext cx="92075" cy="101600"/>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36" name="Oval 8"/>
          <p:cNvSpPr>
            <a:spLocks noChangeArrowheads="1"/>
          </p:cNvSpPr>
          <p:nvPr>
            <p:custDataLst>
              <p:tags r:id="rId17"/>
            </p:custDataLst>
          </p:nvPr>
        </p:nvSpPr>
        <p:spPr bwMode="auto">
          <a:xfrm>
            <a:off x="3509963" y="6026150"/>
            <a:ext cx="92075" cy="101600"/>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37" name="Text Box 9"/>
          <p:cNvSpPr txBox="1">
            <a:spLocks noChangeArrowheads="1"/>
          </p:cNvSpPr>
          <p:nvPr>
            <p:custDataLst>
              <p:tags r:id="rId18"/>
            </p:custDataLst>
          </p:nvPr>
        </p:nvSpPr>
        <p:spPr bwMode="auto">
          <a:xfrm>
            <a:off x="1062038" y="6161088"/>
            <a:ext cx="231775" cy="149225"/>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May </a:t>
            </a:r>
          </a:p>
        </p:txBody>
      </p:sp>
      <p:sp>
        <p:nvSpPr>
          <p:cNvPr id="8238" name="Text Box 9"/>
          <p:cNvSpPr txBox="1">
            <a:spLocks noChangeArrowheads="1"/>
          </p:cNvSpPr>
          <p:nvPr>
            <p:custDataLst>
              <p:tags r:id="rId19"/>
            </p:custDataLst>
          </p:nvPr>
        </p:nvSpPr>
        <p:spPr bwMode="auto">
          <a:xfrm>
            <a:off x="1416050" y="6161088"/>
            <a:ext cx="206375" cy="149225"/>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June</a:t>
            </a:r>
          </a:p>
        </p:txBody>
      </p:sp>
      <p:sp>
        <p:nvSpPr>
          <p:cNvPr id="8239" name="Text Box 9"/>
          <p:cNvSpPr txBox="1">
            <a:spLocks noChangeArrowheads="1"/>
          </p:cNvSpPr>
          <p:nvPr>
            <p:custDataLst>
              <p:tags r:id="rId20"/>
            </p:custDataLst>
          </p:nvPr>
        </p:nvSpPr>
        <p:spPr bwMode="auto">
          <a:xfrm>
            <a:off x="1766888" y="6161088"/>
            <a:ext cx="166687" cy="149225"/>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July</a:t>
            </a:r>
          </a:p>
        </p:txBody>
      </p:sp>
      <p:sp>
        <p:nvSpPr>
          <p:cNvPr id="8240" name="Text Box 9"/>
          <p:cNvSpPr txBox="1">
            <a:spLocks noChangeArrowheads="1"/>
          </p:cNvSpPr>
          <p:nvPr>
            <p:custDataLst>
              <p:tags r:id="rId21"/>
            </p:custDataLst>
          </p:nvPr>
        </p:nvSpPr>
        <p:spPr bwMode="auto">
          <a:xfrm>
            <a:off x="2797175" y="6164263"/>
            <a:ext cx="180975" cy="149225"/>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Oct.</a:t>
            </a:r>
          </a:p>
        </p:txBody>
      </p:sp>
      <p:sp>
        <p:nvSpPr>
          <p:cNvPr id="8241" name="Text Box 9"/>
          <p:cNvSpPr txBox="1">
            <a:spLocks noChangeArrowheads="1"/>
          </p:cNvSpPr>
          <p:nvPr>
            <p:custDataLst>
              <p:tags r:id="rId22"/>
            </p:custDataLst>
          </p:nvPr>
        </p:nvSpPr>
        <p:spPr bwMode="auto">
          <a:xfrm>
            <a:off x="3119438" y="6164263"/>
            <a:ext cx="204787" cy="149225"/>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Nov.</a:t>
            </a:r>
          </a:p>
        </p:txBody>
      </p:sp>
      <p:sp>
        <p:nvSpPr>
          <p:cNvPr id="8242" name="Text Box 9"/>
          <p:cNvSpPr txBox="1">
            <a:spLocks noChangeArrowheads="1"/>
          </p:cNvSpPr>
          <p:nvPr>
            <p:custDataLst>
              <p:tags r:id="rId23"/>
            </p:custDataLst>
          </p:nvPr>
        </p:nvSpPr>
        <p:spPr bwMode="auto">
          <a:xfrm>
            <a:off x="3479800" y="6164263"/>
            <a:ext cx="200025" cy="149225"/>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Dec.</a:t>
            </a:r>
          </a:p>
        </p:txBody>
      </p:sp>
      <p:sp>
        <p:nvSpPr>
          <p:cNvPr id="8243" name="Text Box 9"/>
          <p:cNvSpPr txBox="1">
            <a:spLocks noChangeArrowheads="1"/>
          </p:cNvSpPr>
          <p:nvPr>
            <p:custDataLst>
              <p:tags r:id="rId24"/>
            </p:custDataLst>
          </p:nvPr>
        </p:nvSpPr>
        <p:spPr bwMode="auto">
          <a:xfrm>
            <a:off x="2098675" y="6161088"/>
            <a:ext cx="207963" cy="149225"/>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Aug.</a:t>
            </a:r>
          </a:p>
        </p:txBody>
      </p:sp>
      <p:sp>
        <p:nvSpPr>
          <p:cNvPr id="8244" name="Text Box 9"/>
          <p:cNvSpPr txBox="1">
            <a:spLocks noChangeArrowheads="1"/>
          </p:cNvSpPr>
          <p:nvPr>
            <p:custDataLst>
              <p:tags r:id="rId25"/>
            </p:custDataLst>
          </p:nvPr>
        </p:nvSpPr>
        <p:spPr bwMode="auto">
          <a:xfrm>
            <a:off x="2422525" y="6164263"/>
            <a:ext cx="239713" cy="149225"/>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Sept.</a:t>
            </a:r>
          </a:p>
        </p:txBody>
      </p:sp>
      <p:sp>
        <p:nvSpPr>
          <p:cNvPr id="8245" name="Text Box 9"/>
          <p:cNvSpPr txBox="1">
            <a:spLocks noChangeArrowheads="1"/>
          </p:cNvSpPr>
          <p:nvPr>
            <p:custDataLst>
              <p:tags r:id="rId26"/>
            </p:custDataLst>
          </p:nvPr>
        </p:nvSpPr>
        <p:spPr bwMode="auto">
          <a:xfrm>
            <a:off x="962025" y="6354763"/>
            <a:ext cx="366713" cy="174625"/>
          </a:xfrm>
          <a:prstGeom prst="rect">
            <a:avLst/>
          </a:prstGeom>
          <a:solidFill>
            <a:schemeClr val="bg1"/>
          </a:solidFill>
          <a:ln w="3175" algn="ctr">
            <a:noFill/>
            <a:miter lim="800000"/>
            <a:headEnd/>
            <a:tailEnd/>
          </a:ln>
        </p:spPr>
        <p:txBody>
          <a:bodyPr lIns="0" tIns="0" rIns="0" bIns="0">
            <a:spAutoFit/>
          </a:bodyPr>
          <a:lstStyle/>
          <a:p>
            <a:pPr algn="ctr" defTabSz="912813"/>
            <a:r>
              <a:rPr lang="en-US" sz="1400" b="1">
                <a:cs typeface="Arial" charset="0"/>
              </a:rPr>
              <a:t>2007</a:t>
            </a:r>
          </a:p>
        </p:txBody>
      </p:sp>
      <p:sp>
        <p:nvSpPr>
          <p:cNvPr id="8246" name="Line 78"/>
          <p:cNvSpPr>
            <a:spLocks noChangeShapeType="1"/>
          </p:cNvSpPr>
          <p:nvPr/>
        </p:nvSpPr>
        <p:spPr bwMode="auto">
          <a:xfrm flipH="1" flipV="1">
            <a:off x="962025" y="1825625"/>
            <a:ext cx="12700" cy="4197350"/>
          </a:xfrm>
          <a:prstGeom prst="line">
            <a:avLst/>
          </a:prstGeom>
          <a:noFill/>
          <a:ln w="9525">
            <a:solidFill>
              <a:schemeClr val="tx1"/>
            </a:solidFill>
            <a:round/>
            <a:headEnd/>
            <a:tailEnd type="triangle" w="med" len="med"/>
          </a:ln>
        </p:spPr>
        <p:txBody>
          <a:bodyPr/>
          <a:lstStyle/>
          <a:p>
            <a:endParaRPr lang="de-DE"/>
          </a:p>
        </p:txBody>
      </p:sp>
      <p:sp>
        <p:nvSpPr>
          <p:cNvPr id="8247" name="Rectangle 215"/>
          <p:cNvSpPr>
            <a:spLocks noChangeArrowheads="1"/>
          </p:cNvSpPr>
          <p:nvPr>
            <p:custDataLst>
              <p:tags r:id="rId27"/>
            </p:custDataLst>
          </p:nvPr>
        </p:nvSpPr>
        <p:spPr bwMode="auto">
          <a:xfrm>
            <a:off x="1196975" y="3756025"/>
            <a:ext cx="938213" cy="989013"/>
          </a:xfrm>
          <a:prstGeom prst="rect">
            <a:avLst/>
          </a:prstGeom>
          <a:solidFill>
            <a:srgbClr val="FF8F6E"/>
          </a:solidFill>
          <a:ln w="9525" algn="ctr">
            <a:noFill/>
            <a:round/>
            <a:headEnd/>
            <a:tailEnd/>
          </a:ln>
        </p:spPr>
        <p:txBody>
          <a:bodyPr lIns="45720" tIns="72000" rIns="45720" bIns="72000" anchor="ctr"/>
          <a:lstStyle/>
          <a:p>
            <a:pPr algn="ctr">
              <a:lnSpc>
                <a:spcPct val="90000"/>
              </a:lnSpc>
            </a:pPr>
            <a:r>
              <a:rPr lang="en-US" sz="1100" b="1">
                <a:cs typeface="Arial" charset="0"/>
              </a:rPr>
              <a:t>Spain</a:t>
            </a:r>
            <a:r>
              <a:rPr lang="en-US" sz="1100">
                <a:cs typeface="Arial" charset="0"/>
              </a:rPr>
              <a:t> Acquisition of E2-I</a:t>
            </a:r>
          </a:p>
          <a:p>
            <a:pPr algn="ctr">
              <a:lnSpc>
                <a:spcPct val="90000"/>
              </a:lnSpc>
            </a:pPr>
            <a:r>
              <a:rPr lang="en-US" sz="1100" b="1">
                <a:cs typeface="Arial" charset="0"/>
              </a:rPr>
              <a:t>Germany</a:t>
            </a:r>
            <a:r>
              <a:rPr lang="en-US" sz="1100">
                <a:cs typeface="Arial" charset="0"/>
              </a:rPr>
              <a:t> </a:t>
            </a:r>
          </a:p>
          <a:p>
            <a:pPr algn="ctr">
              <a:lnSpc>
                <a:spcPct val="90000"/>
              </a:lnSpc>
            </a:pPr>
            <a:r>
              <a:rPr lang="en-US" sz="1100">
                <a:cs typeface="Arial" charset="0"/>
              </a:rPr>
              <a:t>Solar JV with Schüco</a:t>
            </a:r>
          </a:p>
        </p:txBody>
      </p:sp>
      <p:sp>
        <p:nvSpPr>
          <p:cNvPr id="8248" name="Rectangle 217"/>
          <p:cNvSpPr>
            <a:spLocks noChangeArrowheads="1"/>
          </p:cNvSpPr>
          <p:nvPr>
            <p:custDataLst>
              <p:tags r:id="rId28"/>
            </p:custDataLst>
          </p:nvPr>
        </p:nvSpPr>
        <p:spPr bwMode="auto">
          <a:xfrm>
            <a:off x="1238250" y="2503488"/>
            <a:ext cx="820738" cy="642937"/>
          </a:xfrm>
          <a:prstGeom prst="rect">
            <a:avLst/>
          </a:prstGeom>
          <a:solidFill>
            <a:srgbClr val="FF8F6E"/>
          </a:solidFill>
          <a:ln w="9525" algn="ctr">
            <a:noFill/>
            <a:round/>
            <a:headEnd/>
            <a:tailEnd/>
          </a:ln>
        </p:spPr>
        <p:txBody>
          <a:bodyPr lIns="45720" rIns="45720" anchor="ctr"/>
          <a:lstStyle/>
          <a:p>
            <a:pPr algn="ctr">
              <a:lnSpc>
                <a:spcPct val="90000"/>
              </a:lnSpc>
            </a:pPr>
            <a:r>
              <a:rPr lang="en-US" sz="1100" b="1">
                <a:cs typeface="Arial" charset="0"/>
              </a:rPr>
              <a:t>North America</a:t>
            </a:r>
          </a:p>
          <a:p>
            <a:pPr algn="ctr">
              <a:lnSpc>
                <a:spcPct val="90000"/>
              </a:lnSpc>
            </a:pPr>
            <a:r>
              <a:rPr lang="en-US" sz="1100">
                <a:cs typeface="Arial" charset="0"/>
              </a:rPr>
              <a:t>Acquisition of Airtricity</a:t>
            </a:r>
            <a:endParaRPr lang="en-US" sz="1100" b="1">
              <a:cs typeface="Arial" charset="0"/>
            </a:endParaRPr>
          </a:p>
        </p:txBody>
      </p:sp>
      <p:sp>
        <p:nvSpPr>
          <p:cNvPr id="8249" name="Rectangle 219"/>
          <p:cNvSpPr>
            <a:spLocks noChangeArrowheads="1"/>
          </p:cNvSpPr>
          <p:nvPr>
            <p:custDataLst>
              <p:tags r:id="rId29"/>
            </p:custDataLst>
          </p:nvPr>
        </p:nvSpPr>
        <p:spPr bwMode="auto">
          <a:xfrm>
            <a:off x="2095500" y="2503488"/>
            <a:ext cx="928688" cy="642937"/>
          </a:xfrm>
          <a:prstGeom prst="rect">
            <a:avLst/>
          </a:prstGeom>
          <a:solidFill>
            <a:srgbClr val="FF8F6E"/>
          </a:solidFill>
          <a:ln w="9525" algn="ctr">
            <a:noFill/>
            <a:round/>
            <a:headEnd/>
            <a:tailEnd/>
          </a:ln>
        </p:spPr>
        <p:txBody>
          <a:bodyPr lIns="45720" rIns="45720" anchor="ctr"/>
          <a:lstStyle/>
          <a:p>
            <a:pPr algn="ctr">
              <a:lnSpc>
                <a:spcPct val="90000"/>
              </a:lnSpc>
            </a:pPr>
            <a:r>
              <a:rPr lang="en-US" sz="1100" b="1">
                <a:cs typeface="Arial" charset="0"/>
              </a:rPr>
              <a:t>UK</a:t>
            </a:r>
            <a:r>
              <a:rPr lang="en-US" sz="1100">
                <a:cs typeface="Arial" charset="0"/>
              </a:rPr>
              <a:t> </a:t>
            </a:r>
          </a:p>
          <a:p>
            <a:pPr algn="ctr">
              <a:lnSpc>
                <a:spcPct val="90000"/>
              </a:lnSpc>
            </a:pPr>
            <a:r>
              <a:rPr lang="en-US" sz="1100">
                <a:cs typeface="Arial" charset="0"/>
              </a:rPr>
              <a:t>Steven's Croft biomass plant</a:t>
            </a:r>
          </a:p>
        </p:txBody>
      </p:sp>
      <p:grpSp>
        <p:nvGrpSpPr>
          <p:cNvPr id="8250" name="Group 83"/>
          <p:cNvGrpSpPr>
            <a:grpSpLocks/>
          </p:cNvGrpSpPr>
          <p:nvPr/>
        </p:nvGrpSpPr>
        <p:grpSpPr bwMode="auto">
          <a:xfrm>
            <a:off x="915988" y="5326063"/>
            <a:ext cx="57150" cy="411162"/>
            <a:chOff x="331" y="3094"/>
            <a:chExt cx="48" cy="316"/>
          </a:xfrm>
        </p:grpSpPr>
        <p:sp>
          <p:nvSpPr>
            <p:cNvPr id="8295" name="Line 81"/>
            <p:cNvSpPr>
              <a:spLocks noChangeShapeType="1"/>
            </p:cNvSpPr>
            <p:nvPr/>
          </p:nvSpPr>
          <p:spPr bwMode="auto">
            <a:xfrm>
              <a:off x="331" y="3410"/>
              <a:ext cx="48" cy="0"/>
            </a:xfrm>
            <a:prstGeom prst="line">
              <a:avLst/>
            </a:prstGeom>
            <a:noFill/>
            <a:ln w="9525">
              <a:solidFill>
                <a:schemeClr val="tx1"/>
              </a:solidFill>
              <a:round/>
              <a:headEnd/>
              <a:tailEnd/>
            </a:ln>
          </p:spPr>
          <p:txBody>
            <a:bodyPr/>
            <a:lstStyle/>
            <a:p>
              <a:endParaRPr lang="de-DE"/>
            </a:p>
          </p:txBody>
        </p:sp>
        <p:sp>
          <p:nvSpPr>
            <p:cNvPr id="8296" name="Line 82"/>
            <p:cNvSpPr>
              <a:spLocks noChangeShapeType="1"/>
            </p:cNvSpPr>
            <p:nvPr/>
          </p:nvSpPr>
          <p:spPr bwMode="auto">
            <a:xfrm>
              <a:off x="331" y="3094"/>
              <a:ext cx="48" cy="0"/>
            </a:xfrm>
            <a:prstGeom prst="line">
              <a:avLst/>
            </a:prstGeom>
            <a:noFill/>
            <a:ln w="9525">
              <a:solidFill>
                <a:schemeClr val="tx1"/>
              </a:solidFill>
              <a:round/>
              <a:headEnd/>
              <a:tailEnd/>
            </a:ln>
          </p:spPr>
          <p:txBody>
            <a:bodyPr/>
            <a:lstStyle/>
            <a:p>
              <a:endParaRPr lang="de-DE"/>
            </a:p>
          </p:txBody>
        </p:sp>
      </p:grpSp>
      <p:grpSp>
        <p:nvGrpSpPr>
          <p:cNvPr id="8251" name="Group 84"/>
          <p:cNvGrpSpPr>
            <a:grpSpLocks/>
          </p:cNvGrpSpPr>
          <p:nvPr/>
        </p:nvGrpSpPr>
        <p:grpSpPr bwMode="auto">
          <a:xfrm>
            <a:off x="915988" y="4913313"/>
            <a:ext cx="57150" cy="411162"/>
            <a:chOff x="331" y="3094"/>
            <a:chExt cx="48" cy="316"/>
          </a:xfrm>
        </p:grpSpPr>
        <p:sp>
          <p:nvSpPr>
            <p:cNvPr id="8293" name="Line 85"/>
            <p:cNvSpPr>
              <a:spLocks noChangeShapeType="1"/>
            </p:cNvSpPr>
            <p:nvPr/>
          </p:nvSpPr>
          <p:spPr bwMode="auto">
            <a:xfrm>
              <a:off x="331" y="3410"/>
              <a:ext cx="48" cy="0"/>
            </a:xfrm>
            <a:prstGeom prst="line">
              <a:avLst/>
            </a:prstGeom>
            <a:noFill/>
            <a:ln w="9525">
              <a:solidFill>
                <a:schemeClr val="tx1"/>
              </a:solidFill>
              <a:round/>
              <a:headEnd/>
              <a:tailEnd/>
            </a:ln>
          </p:spPr>
          <p:txBody>
            <a:bodyPr/>
            <a:lstStyle/>
            <a:p>
              <a:endParaRPr lang="de-DE"/>
            </a:p>
          </p:txBody>
        </p:sp>
        <p:sp>
          <p:nvSpPr>
            <p:cNvPr id="8294" name="Line 86"/>
            <p:cNvSpPr>
              <a:spLocks noChangeShapeType="1"/>
            </p:cNvSpPr>
            <p:nvPr/>
          </p:nvSpPr>
          <p:spPr bwMode="auto">
            <a:xfrm>
              <a:off x="331" y="3094"/>
              <a:ext cx="48" cy="0"/>
            </a:xfrm>
            <a:prstGeom prst="line">
              <a:avLst/>
            </a:prstGeom>
            <a:noFill/>
            <a:ln w="9525">
              <a:solidFill>
                <a:schemeClr val="tx1"/>
              </a:solidFill>
              <a:round/>
              <a:headEnd/>
              <a:tailEnd/>
            </a:ln>
          </p:spPr>
          <p:txBody>
            <a:bodyPr/>
            <a:lstStyle/>
            <a:p>
              <a:endParaRPr lang="de-DE"/>
            </a:p>
          </p:txBody>
        </p:sp>
      </p:grpSp>
      <p:sp>
        <p:nvSpPr>
          <p:cNvPr id="8252" name="Line 88"/>
          <p:cNvSpPr>
            <a:spLocks noChangeShapeType="1"/>
          </p:cNvSpPr>
          <p:nvPr/>
        </p:nvSpPr>
        <p:spPr bwMode="auto">
          <a:xfrm>
            <a:off x="915988" y="4911725"/>
            <a:ext cx="57150" cy="0"/>
          </a:xfrm>
          <a:prstGeom prst="line">
            <a:avLst/>
          </a:prstGeom>
          <a:noFill/>
          <a:ln w="9525">
            <a:solidFill>
              <a:schemeClr val="tx1"/>
            </a:solidFill>
            <a:round/>
            <a:headEnd/>
            <a:tailEnd/>
          </a:ln>
        </p:spPr>
        <p:txBody>
          <a:bodyPr/>
          <a:lstStyle/>
          <a:p>
            <a:endParaRPr lang="de-DE"/>
          </a:p>
        </p:txBody>
      </p:sp>
      <p:sp>
        <p:nvSpPr>
          <p:cNvPr id="8253" name="Line 98"/>
          <p:cNvSpPr>
            <a:spLocks noChangeShapeType="1"/>
          </p:cNvSpPr>
          <p:nvPr/>
        </p:nvSpPr>
        <p:spPr bwMode="auto">
          <a:xfrm>
            <a:off x="914400" y="3260725"/>
            <a:ext cx="57150" cy="0"/>
          </a:xfrm>
          <a:prstGeom prst="line">
            <a:avLst/>
          </a:prstGeom>
          <a:noFill/>
          <a:ln w="9525">
            <a:solidFill>
              <a:schemeClr val="tx1"/>
            </a:solidFill>
            <a:round/>
            <a:headEnd/>
            <a:tailEnd/>
          </a:ln>
        </p:spPr>
        <p:txBody>
          <a:bodyPr/>
          <a:lstStyle/>
          <a:p>
            <a:endParaRPr lang="de-DE"/>
          </a:p>
        </p:txBody>
      </p:sp>
      <p:cxnSp>
        <p:nvCxnSpPr>
          <p:cNvPr id="8254" name="AutoShape 108"/>
          <p:cNvCxnSpPr>
            <a:cxnSpLocks noChangeShapeType="1"/>
          </p:cNvCxnSpPr>
          <p:nvPr/>
        </p:nvCxnSpPr>
        <p:spPr bwMode="auto">
          <a:xfrm rot="16200000" flipH="1">
            <a:off x="1296195" y="5123656"/>
            <a:ext cx="1281112" cy="523875"/>
          </a:xfrm>
          <a:prstGeom prst="bentConnector3">
            <a:avLst>
              <a:gd name="adj1" fmla="val 50000"/>
            </a:avLst>
          </a:prstGeom>
          <a:noFill/>
          <a:ln w="19050">
            <a:solidFill>
              <a:schemeClr val="bg2"/>
            </a:solidFill>
            <a:miter lim="800000"/>
            <a:headEnd/>
            <a:tailEnd/>
          </a:ln>
        </p:spPr>
      </p:cxnSp>
      <p:cxnSp>
        <p:nvCxnSpPr>
          <p:cNvPr id="8255" name="AutoShape 112"/>
          <p:cNvCxnSpPr>
            <a:cxnSpLocks noChangeShapeType="1"/>
            <a:stCxn id="8248" idx="2"/>
            <a:endCxn id="8256" idx="0"/>
          </p:cNvCxnSpPr>
          <p:nvPr/>
        </p:nvCxnSpPr>
        <p:spPr bwMode="auto">
          <a:xfrm rot="16200000" flipH="1">
            <a:off x="821531" y="3972719"/>
            <a:ext cx="2879725" cy="1227138"/>
          </a:xfrm>
          <a:prstGeom prst="bentConnector3">
            <a:avLst>
              <a:gd name="adj1" fmla="val 17736"/>
            </a:avLst>
          </a:prstGeom>
          <a:noFill/>
          <a:ln w="19050">
            <a:solidFill>
              <a:schemeClr val="bg2"/>
            </a:solidFill>
            <a:miter lim="800000"/>
            <a:headEnd/>
            <a:tailEnd/>
          </a:ln>
        </p:spPr>
      </p:cxnSp>
      <p:sp>
        <p:nvSpPr>
          <p:cNvPr id="8256" name="Oval 8"/>
          <p:cNvSpPr>
            <a:spLocks noChangeArrowheads="1"/>
          </p:cNvSpPr>
          <p:nvPr>
            <p:custDataLst>
              <p:tags r:id="rId30"/>
            </p:custDataLst>
          </p:nvPr>
        </p:nvSpPr>
        <p:spPr bwMode="auto">
          <a:xfrm>
            <a:off x="2825750" y="6026150"/>
            <a:ext cx="92075" cy="101600"/>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cxnSp>
        <p:nvCxnSpPr>
          <p:cNvPr id="8257" name="AutoShape 114"/>
          <p:cNvCxnSpPr>
            <a:cxnSpLocks noChangeShapeType="1"/>
            <a:stCxn id="8249" idx="2"/>
            <a:endCxn id="8235" idx="0"/>
          </p:cNvCxnSpPr>
          <p:nvPr/>
        </p:nvCxnSpPr>
        <p:spPr bwMode="auto">
          <a:xfrm rot="16200000" flipH="1">
            <a:off x="1448594" y="4256881"/>
            <a:ext cx="2879725" cy="658813"/>
          </a:xfrm>
          <a:prstGeom prst="bentConnector3">
            <a:avLst>
              <a:gd name="adj1" fmla="val 13162"/>
            </a:avLst>
          </a:prstGeom>
          <a:noFill/>
          <a:ln w="19050">
            <a:solidFill>
              <a:schemeClr val="bg2"/>
            </a:solidFill>
            <a:miter lim="800000"/>
            <a:headEnd/>
            <a:tailEnd/>
          </a:ln>
        </p:spPr>
      </p:cxnSp>
      <p:sp>
        <p:nvSpPr>
          <p:cNvPr id="8258" name="Textfeld 115"/>
          <p:cNvSpPr txBox="1">
            <a:spLocks noChangeArrowheads="1"/>
          </p:cNvSpPr>
          <p:nvPr/>
        </p:nvSpPr>
        <p:spPr bwMode="auto">
          <a:xfrm>
            <a:off x="455613" y="4778375"/>
            <a:ext cx="490537" cy="225425"/>
          </a:xfrm>
          <a:prstGeom prst="rect">
            <a:avLst/>
          </a:prstGeom>
          <a:noFill/>
          <a:ln w="9525">
            <a:noFill/>
            <a:miter lim="800000"/>
            <a:headEnd/>
            <a:tailEnd/>
          </a:ln>
        </p:spPr>
        <p:txBody>
          <a:bodyPr>
            <a:spAutoFit/>
          </a:bodyPr>
          <a:lstStyle/>
          <a:p>
            <a:pPr algn="r"/>
            <a:r>
              <a:rPr lang="en-US" sz="1200">
                <a:cs typeface="Arial" charset="0"/>
              </a:rPr>
              <a:t>800</a:t>
            </a:r>
          </a:p>
        </p:txBody>
      </p:sp>
      <p:sp>
        <p:nvSpPr>
          <p:cNvPr id="8259" name="Textfeld 119"/>
          <p:cNvSpPr txBox="1">
            <a:spLocks noChangeArrowheads="1"/>
          </p:cNvSpPr>
          <p:nvPr/>
        </p:nvSpPr>
        <p:spPr bwMode="auto">
          <a:xfrm>
            <a:off x="455613" y="5194300"/>
            <a:ext cx="490537" cy="225425"/>
          </a:xfrm>
          <a:prstGeom prst="rect">
            <a:avLst/>
          </a:prstGeom>
          <a:noFill/>
          <a:ln w="9525">
            <a:noFill/>
            <a:miter lim="800000"/>
            <a:headEnd/>
            <a:tailEnd/>
          </a:ln>
        </p:spPr>
        <p:txBody>
          <a:bodyPr>
            <a:spAutoFit/>
          </a:bodyPr>
          <a:lstStyle/>
          <a:p>
            <a:pPr algn="r"/>
            <a:r>
              <a:rPr lang="en-US" sz="1200">
                <a:cs typeface="Arial" charset="0"/>
              </a:rPr>
              <a:t>600</a:t>
            </a:r>
          </a:p>
        </p:txBody>
      </p:sp>
      <p:sp>
        <p:nvSpPr>
          <p:cNvPr id="8260" name="Textfeld 119"/>
          <p:cNvSpPr txBox="1">
            <a:spLocks noChangeArrowheads="1"/>
          </p:cNvSpPr>
          <p:nvPr/>
        </p:nvSpPr>
        <p:spPr bwMode="auto">
          <a:xfrm>
            <a:off x="455613" y="5610225"/>
            <a:ext cx="490537" cy="225425"/>
          </a:xfrm>
          <a:prstGeom prst="rect">
            <a:avLst/>
          </a:prstGeom>
          <a:noFill/>
          <a:ln w="9525">
            <a:noFill/>
            <a:miter lim="800000"/>
            <a:headEnd/>
            <a:tailEnd/>
          </a:ln>
        </p:spPr>
        <p:txBody>
          <a:bodyPr>
            <a:spAutoFit/>
          </a:bodyPr>
          <a:lstStyle/>
          <a:p>
            <a:pPr algn="r"/>
            <a:r>
              <a:rPr lang="en-US" sz="1200">
                <a:cs typeface="Arial" charset="0"/>
              </a:rPr>
              <a:t>400</a:t>
            </a:r>
          </a:p>
        </p:txBody>
      </p:sp>
      <p:sp>
        <p:nvSpPr>
          <p:cNvPr id="8261" name="Oval 20"/>
          <p:cNvSpPr>
            <a:spLocks noChangeArrowheads="1"/>
          </p:cNvSpPr>
          <p:nvPr>
            <p:custDataLst>
              <p:tags r:id="rId31"/>
            </p:custDataLst>
          </p:nvPr>
        </p:nvSpPr>
        <p:spPr bwMode="auto">
          <a:xfrm>
            <a:off x="4879975" y="6018213"/>
            <a:ext cx="90488" cy="103187"/>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62" name="Oval 8"/>
          <p:cNvSpPr>
            <a:spLocks noChangeArrowheads="1"/>
          </p:cNvSpPr>
          <p:nvPr>
            <p:custDataLst>
              <p:tags r:id="rId32"/>
            </p:custDataLst>
          </p:nvPr>
        </p:nvSpPr>
        <p:spPr bwMode="auto">
          <a:xfrm>
            <a:off x="6592888" y="6018213"/>
            <a:ext cx="92075" cy="103187"/>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63" name="Oval 8"/>
          <p:cNvSpPr>
            <a:spLocks noChangeArrowheads="1"/>
          </p:cNvSpPr>
          <p:nvPr>
            <p:custDataLst>
              <p:tags r:id="rId33"/>
            </p:custDataLst>
          </p:nvPr>
        </p:nvSpPr>
        <p:spPr bwMode="auto">
          <a:xfrm>
            <a:off x="7277100" y="6018213"/>
            <a:ext cx="93663" cy="103187"/>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64" name="Oval 8"/>
          <p:cNvSpPr>
            <a:spLocks noChangeArrowheads="1"/>
          </p:cNvSpPr>
          <p:nvPr>
            <p:custDataLst>
              <p:tags r:id="rId34"/>
            </p:custDataLst>
          </p:nvPr>
        </p:nvSpPr>
        <p:spPr bwMode="auto">
          <a:xfrm>
            <a:off x="7620000" y="6018213"/>
            <a:ext cx="92075" cy="103187"/>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65" name="Oval 8"/>
          <p:cNvSpPr>
            <a:spLocks noChangeArrowheads="1"/>
          </p:cNvSpPr>
          <p:nvPr>
            <p:custDataLst>
              <p:tags r:id="rId35"/>
            </p:custDataLst>
          </p:nvPr>
        </p:nvSpPr>
        <p:spPr bwMode="auto">
          <a:xfrm>
            <a:off x="4195763" y="6018213"/>
            <a:ext cx="92075" cy="103187"/>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66" name="Oval 8"/>
          <p:cNvSpPr>
            <a:spLocks noChangeArrowheads="1"/>
          </p:cNvSpPr>
          <p:nvPr>
            <p:custDataLst>
              <p:tags r:id="rId36"/>
            </p:custDataLst>
          </p:nvPr>
        </p:nvSpPr>
        <p:spPr bwMode="auto">
          <a:xfrm>
            <a:off x="4538663" y="6018213"/>
            <a:ext cx="90487" cy="103187"/>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67" name="Text Box 9"/>
          <p:cNvSpPr txBox="1">
            <a:spLocks noChangeArrowheads="1"/>
          </p:cNvSpPr>
          <p:nvPr>
            <p:custDataLst>
              <p:tags r:id="rId37"/>
            </p:custDataLst>
          </p:nvPr>
        </p:nvSpPr>
        <p:spPr bwMode="auto">
          <a:xfrm>
            <a:off x="4783138" y="6156325"/>
            <a:ext cx="242887" cy="150813"/>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April</a:t>
            </a:r>
          </a:p>
        </p:txBody>
      </p:sp>
      <p:sp>
        <p:nvSpPr>
          <p:cNvPr id="8268" name="Text Box 9"/>
          <p:cNvSpPr txBox="1">
            <a:spLocks noChangeArrowheads="1"/>
          </p:cNvSpPr>
          <p:nvPr>
            <p:custDataLst>
              <p:tags r:id="rId38"/>
            </p:custDataLst>
          </p:nvPr>
        </p:nvSpPr>
        <p:spPr bwMode="auto">
          <a:xfrm>
            <a:off x="6904038" y="6156325"/>
            <a:ext cx="180975" cy="149225"/>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Oct.</a:t>
            </a:r>
          </a:p>
        </p:txBody>
      </p:sp>
      <p:sp>
        <p:nvSpPr>
          <p:cNvPr id="8269" name="Text Box 9"/>
          <p:cNvSpPr txBox="1">
            <a:spLocks noChangeArrowheads="1"/>
          </p:cNvSpPr>
          <p:nvPr>
            <p:custDataLst>
              <p:tags r:id="rId39"/>
            </p:custDataLst>
          </p:nvPr>
        </p:nvSpPr>
        <p:spPr bwMode="auto">
          <a:xfrm>
            <a:off x="7226300" y="6156325"/>
            <a:ext cx="204788" cy="149225"/>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Nov.</a:t>
            </a:r>
          </a:p>
        </p:txBody>
      </p:sp>
      <p:sp>
        <p:nvSpPr>
          <p:cNvPr id="8270" name="Text Box 9"/>
          <p:cNvSpPr txBox="1">
            <a:spLocks noChangeArrowheads="1"/>
          </p:cNvSpPr>
          <p:nvPr>
            <p:custDataLst>
              <p:tags r:id="rId40"/>
            </p:custDataLst>
          </p:nvPr>
        </p:nvSpPr>
        <p:spPr bwMode="auto">
          <a:xfrm>
            <a:off x="7586663" y="6156325"/>
            <a:ext cx="200025" cy="149225"/>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Dec.</a:t>
            </a:r>
          </a:p>
        </p:txBody>
      </p:sp>
      <p:sp>
        <p:nvSpPr>
          <p:cNvPr id="8271" name="Text Box 9"/>
          <p:cNvSpPr txBox="1">
            <a:spLocks noChangeArrowheads="1"/>
          </p:cNvSpPr>
          <p:nvPr>
            <p:custDataLst>
              <p:tags r:id="rId41"/>
            </p:custDataLst>
          </p:nvPr>
        </p:nvSpPr>
        <p:spPr bwMode="auto">
          <a:xfrm>
            <a:off x="7945438" y="6156325"/>
            <a:ext cx="171450" cy="149225"/>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Jan.</a:t>
            </a:r>
          </a:p>
        </p:txBody>
      </p:sp>
      <p:sp>
        <p:nvSpPr>
          <p:cNvPr id="8272" name="Text Box 9"/>
          <p:cNvSpPr txBox="1">
            <a:spLocks noChangeArrowheads="1"/>
          </p:cNvSpPr>
          <p:nvPr>
            <p:custDataLst>
              <p:tags r:id="rId42"/>
            </p:custDataLst>
          </p:nvPr>
        </p:nvSpPr>
        <p:spPr bwMode="auto">
          <a:xfrm>
            <a:off x="4437063" y="6156325"/>
            <a:ext cx="214312" cy="149225"/>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Mar.</a:t>
            </a:r>
          </a:p>
        </p:txBody>
      </p:sp>
      <p:sp>
        <p:nvSpPr>
          <p:cNvPr id="8273" name="Text Box 9"/>
          <p:cNvSpPr txBox="1">
            <a:spLocks noChangeArrowheads="1"/>
          </p:cNvSpPr>
          <p:nvPr>
            <p:custDataLst>
              <p:tags r:id="rId43"/>
            </p:custDataLst>
          </p:nvPr>
        </p:nvSpPr>
        <p:spPr bwMode="auto">
          <a:xfrm>
            <a:off x="6529388" y="6156325"/>
            <a:ext cx="239712" cy="149225"/>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Sept.</a:t>
            </a:r>
          </a:p>
        </p:txBody>
      </p:sp>
      <p:sp>
        <p:nvSpPr>
          <p:cNvPr id="8274" name="Text Box 9"/>
          <p:cNvSpPr txBox="1">
            <a:spLocks noChangeArrowheads="1"/>
          </p:cNvSpPr>
          <p:nvPr>
            <p:custDataLst>
              <p:tags r:id="rId44"/>
            </p:custDataLst>
          </p:nvPr>
        </p:nvSpPr>
        <p:spPr bwMode="auto">
          <a:xfrm>
            <a:off x="7875588" y="6342063"/>
            <a:ext cx="368300" cy="177800"/>
          </a:xfrm>
          <a:prstGeom prst="rect">
            <a:avLst/>
          </a:prstGeom>
          <a:solidFill>
            <a:schemeClr val="bg1"/>
          </a:solidFill>
          <a:ln w="3175" algn="ctr">
            <a:noFill/>
            <a:miter lim="800000"/>
            <a:headEnd/>
            <a:tailEnd/>
          </a:ln>
        </p:spPr>
        <p:txBody>
          <a:bodyPr lIns="0" tIns="0" rIns="0" bIns="0">
            <a:spAutoFit/>
          </a:bodyPr>
          <a:lstStyle/>
          <a:p>
            <a:pPr algn="ctr" defTabSz="912813"/>
            <a:r>
              <a:rPr lang="en-US" sz="1400" b="1">
                <a:cs typeface="Arial" charset="0"/>
              </a:rPr>
              <a:t>2009</a:t>
            </a:r>
          </a:p>
        </p:txBody>
      </p:sp>
      <p:sp>
        <p:nvSpPr>
          <p:cNvPr id="8275" name="Text Box 9"/>
          <p:cNvSpPr txBox="1">
            <a:spLocks noChangeArrowheads="1"/>
          </p:cNvSpPr>
          <p:nvPr>
            <p:custDataLst>
              <p:tags r:id="rId45"/>
            </p:custDataLst>
          </p:nvPr>
        </p:nvSpPr>
        <p:spPr bwMode="auto">
          <a:xfrm>
            <a:off x="3692525" y="6342063"/>
            <a:ext cx="369888" cy="174625"/>
          </a:xfrm>
          <a:prstGeom prst="rect">
            <a:avLst/>
          </a:prstGeom>
          <a:solidFill>
            <a:schemeClr val="bg1"/>
          </a:solidFill>
          <a:ln w="3175" algn="ctr">
            <a:noFill/>
            <a:miter lim="800000"/>
            <a:headEnd/>
            <a:tailEnd/>
          </a:ln>
        </p:spPr>
        <p:txBody>
          <a:bodyPr lIns="0" tIns="0" rIns="0" bIns="0">
            <a:spAutoFit/>
          </a:bodyPr>
          <a:lstStyle/>
          <a:p>
            <a:pPr algn="ctr" defTabSz="912813"/>
            <a:r>
              <a:rPr lang="en-US" sz="1400" b="1">
                <a:cs typeface="Arial" charset="0"/>
              </a:rPr>
              <a:t>2008</a:t>
            </a:r>
          </a:p>
        </p:txBody>
      </p:sp>
      <p:sp>
        <p:nvSpPr>
          <p:cNvPr id="8276" name="Oval 8"/>
          <p:cNvSpPr>
            <a:spLocks noChangeArrowheads="1"/>
          </p:cNvSpPr>
          <p:nvPr>
            <p:custDataLst>
              <p:tags r:id="rId46"/>
            </p:custDataLst>
          </p:nvPr>
        </p:nvSpPr>
        <p:spPr bwMode="auto">
          <a:xfrm>
            <a:off x="5221288" y="6018213"/>
            <a:ext cx="93662" cy="103187"/>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77" name="Oval 8"/>
          <p:cNvSpPr>
            <a:spLocks noChangeArrowheads="1"/>
          </p:cNvSpPr>
          <p:nvPr>
            <p:custDataLst>
              <p:tags r:id="rId47"/>
            </p:custDataLst>
          </p:nvPr>
        </p:nvSpPr>
        <p:spPr bwMode="auto">
          <a:xfrm>
            <a:off x="5565775" y="6018213"/>
            <a:ext cx="90488" cy="103187"/>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78" name="Oval 8"/>
          <p:cNvSpPr>
            <a:spLocks noChangeArrowheads="1"/>
          </p:cNvSpPr>
          <p:nvPr>
            <p:custDataLst>
              <p:tags r:id="rId48"/>
            </p:custDataLst>
          </p:nvPr>
        </p:nvSpPr>
        <p:spPr bwMode="auto">
          <a:xfrm>
            <a:off x="5907088" y="6018213"/>
            <a:ext cx="93662" cy="103187"/>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600">
              <a:cs typeface="Arial" charset="0"/>
            </a:endParaRPr>
          </a:p>
        </p:txBody>
      </p:sp>
      <p:sp>
        <p:nvSpPr>
          <p:cNvPr id="8279" name="Oval 8"/>
          <p:cNvSpPr>
            <a:spLocks noChangeArrowheads="1"/>
          </p:cNvSpPr>
          <p:nvPr>
            <p:custDataLst>
              <p:tags r:id="rId49"/>
            </p:custDataLst>
          </p:nvPr>
        </p:nvSpPr>
        <p:spPr bwMode="auto">
          <a:xfrm>
            <a:off x="6249988" y="6018213"/>
            <a:ext cx="93662" cy="103187"/>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600">
              <a:cs typeface="Arial" charset="0"/>
            </a:endParaRPr>
          </a:p>
        </p:txBody>
      </p:sp>
      <p:sp>
        <p:nvSpPr>
          <p:cNvPr id="8280" name="Text Box 9"/>
          <p:cNvSpPr txBox="1">
            <a:spLocks noChangeArrowheads="1"/>
          </p:cNvSpPr>
          <p:nvPr>
            <p:custDataLst>
              <p:tags r:id="rId50"/>
            </p:custDataLst>
          </p:nvPr>
        </p:nvSpPr>
        <p:spPr bwMode="auto">
          <a:xfrm>
            <a:off x="5159375" y="6156325"/>
            <a:ext cx="225425" cy="150813"/>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May</a:t>
            </a:r>
          </a:p>
        </p:txBody>
      </p:sp>
      <p:sp>
        <p:nvSpPr>
          <p:cNvPr id="8281" name="Text Box 9"/>
          <p:cNvSpPr txBox="1">
            <a:spLocks noChangeArrowheads="1"/>
          </p:cNvSpPr>
          <p:nvPr>
            <p:custDataLst>
              <p:tags r:id="rId51"/>
            </p:custDataLst>
          </p:nvPr>
        </p:nvSpPr>
        <p:spPr bwMode="auto">
          <a:xfrm>
            <a:off x="5513388" y="6156325"/>
            <a:ext cx="228600" cy="150813"/>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June</a:t>
            </a:r>
          </a:p>
        </p:txBody>
      </p:sp>
      <p:sp>
        <p:nvSpPr>
          <p:cNvPr id="8282" name="Text Box 9"/>
          <p:cNvSpPr txBox="1">
            <a:spLocks noChangeArrowheads="1"/>
          </p:cNvSpPr>
          <p:nvPr>
            <p:custDataLst>
              <p:tags r:id="rId52"/>
            </p:custDataLst>
          </p:nvPr>
        </p:nvSpPr>
        <p:spPr bwMode="auto">
          <a:xfrm>
            <a:off x="5862638" y="6156325"/>
            <a:ext cx="184150" cy="150813"/>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July</a:t>
            </a:r>
          </a:p>
        </p:txBody>
      </p:sp>
      <p:sp>
        <p:nvSpPr>
          <p:cNvPr id="8283" name="Text Box 9"/>
          <p:cNvSpPr txBox="1">
            <a:spLocks noChangeArrowheads="1"/>
          </p:cNvSpPr>
          <p:nvPr>
            <p:custDataLst>
              <p:tags r:id="rId53"/>
            </p:custDataLst>
          </p:nvPr>
        </p:nvSpPr>
        <p:spPr bwMode="auto">
          <a:xfrm>
            <a:off x="6208713" y="6156325"/>
            <a:ext cx="209550" cy="149225"/>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Aug.</a:t>
            </a:r>
          </a:p>
        </p:txBody>
      </p:sp>
      <p:sp>
        <p:nvSpPr>
          <p:cNvPr id="8284" name="Text Box 9"/>
          <p:cNvSpPr txBox="1">
            <a:spLocks noChangeArrowheads="1"/>
          </p:cNvSpPr>
          <p:nvPr>
            <p:custDataLst>
              <p:tags r:id="rId54"/>
            </p:custDataLst>
          </p:nvPr>
        </p:nvSpPr>
        <p:spPr bwMode="auto">
          <a:xfrm>
            <a:off x="4106863" y="6156325"/>
            <a:ext cx="193675" cy="149225"/>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Feb.</a:t>
            </a:r>
          </a:p>
        </p:txBody>
      </p:sp>
      <p:sp>
        <p:nvSpPr>
          <p:cNvPr id="8285" name="Oval 8"/>
          <p:cNvSpPr>
            <a:spLocks noChangeArrowheads="1"/>
          </p:cNvSpPr>
          <p:nvPr>
            <p:custDataLst>
              <p:tags r:id="rId55"/>
            </p:custDataLst>
          </p:nvPr>
        </p:nvSpPr>
        <p:spPr bwMode="auto">
          <a:xfrm>
            <a:off x="6934200" y="6018213"/>
            <a:ext cx="93663" cy="103187"/>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86" name="Oval 8"/>
          <p:cNvSpPr>
            <a:spLocks noChangeArrowheads="1"/>
          </p:cNvSpPr>
          <p:nvPr>
            <p:custDataLst>
              <p:tags r:id="rId56"/>
            </p:custDataLst>
          </p:nvPr>
        </p:nvSpPr>
        <p:spPr bwMode="auto">
          <a:xfrm>
            <a:off x="3852863" y="6019800"/>
            <a:ext cx="92075" cy="103188"/>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87" name="Text Box 9"/>
          <p:cNvSpPr txBox="1">
            <a:spLocks noChangeArrowheads="1"/>
          </p:cNvSpPr>
          <p:nvPr>
            <p:custDataLst>
              <p:tags r:id="rId57"/>
            </p:custDataLst>
          </p:nvPr>
        </p:nvSpPr>
        <p:spPr bwMode="auto">
          <a:xfrm>
            <a:off x="3792538" y="6157913"/>
            <a:ext cx="173037" cy="149225"/>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Jan.</a:t>
            </a:r>
          </a:p>
        </p:txBody>
      </p:sp>
      <p:sp>
        <p:nvSpPr>
          <p:cNvPr id="8288" name="Oval 8"/>
          <p:cNvSpPr>
            <a:spLocks noChangeArrowheads="1"/>
          </p:cNvSpPr>
          <p:nvPr>
            <p:custDataLst>
              <p:tags r:id="rId58"/>
            </p:custDataLst>
          </p:nvPr>
        </p:nvSpPr>
        <p:spPr bwMode="auto">
          <a:xfrm>
            <a:off x="7962900" y="6019800"/>
            <a:ext cx="92075" cy="103188"/>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
        <p:nvSpPr>
          <p:cNvPr id="8289" name="Textfeld 118"/>
          <p:cNvSpPr txBox="1">
            <a:spLocks noChangeArrowheads="1"/>
          </p:cNvSpPr>
          <p:nvPr/>
        </p:nvSpPr>
        <p:spPr bwMode="auto">
          <a:xfrm>
            <a:off x="981075" y="1763713"/>
            <a:ext cx="1166813" cy="379412"/>
          </a:xfrm>
          <a:prstGeom prst="rect">
            <a:avLst/>
          </a:prstGeom>
          <a:noFill/>
          <a:ln w="9525">
            <a:noFill/>
            <a:miter lim="800000"/>
            <a:headEnd/>
            <a:tailEnd/>
          </a:ln>
        </p:spPr>
        <p:txBody>
          <a:bodyPr>
            <a:spAutoFit/>
          </a:bodyPr>
          <a:lstStyle/>
          <a:p>
            <a:r>
              <a:rPr lang="en-US" sz="1200">
                <a:cs typeface="Arial" charset="0"/>
              </a:rPr>
              <a:t>EC&amp;R installed capacity (MW)</a:t>
            </a:r>
          </a:p>
        </p:txBody>
      </p:sp>
      <p:sp>
        <p:nvSpPr>
          <p:cNvPr id="228" name="Rectangle 75"/>
          <p:cNvSpPr txBox="1">
            <a:spLocks noChangeArrowheads="1"/>
          </p:cNvSpPr>
          <p:nvPr/>
        </p:nvSpPr>
        <p:spPr bwMode="gray">
          <a:xfrm>
            <a:off x="573088" y="1143000"/>
            <a:ext cx="7927975" cy="571500"/>
          </a:xfrm>
          <a:prstGeom prst="rect">
            <a:avLst/>
          </a:prstGeom>
          <a:noFill/>
          <a:ln w="9525">
            <a:noFill/>
            <a:miter lim="800000"/>
            <a:headEnd/>
            <a:tailEnd/>
          </a:ln>
        </p:spPr>
        <p:txBody>
          <a:bodyPr lIns="0" tIns="0" rIns="0" bIns="0"/>
          <a:lstStyle/>
          <a:p>
            <a:pPr>
              <a:lnSpc>
                <a:spcPts val="3400"/>
              </a:lnSpc>
              <a:defRPr/>
            </a:pPr>
            <a:r>
              <a:rPr lang="en-US" sz="2600" kern="0" dirty="0">
                <a:latin typeface="+mj-lt"/>
                <a:ea typeface="+mj-ea"/>
                <a:cs typeface="+mj-cs"/>
              </a:rPr>
              <a:t>Continues growth: </a:t>
            </a:r>
            <a:r>
              <a:rPr lang="en-US" sz="2600" kern="0" dirty="0">
                <a:latin typeface="+mj-lt"/>
                <a:ea typeface="+mj-ea"/>
                <a:cs typeface="+mj-cs"/>
              </a:rPr>
              <a:t>2.23 </a:t>
            </a:r>
            <a:r>
              <a:rPr lang="en-US" sz="2600" kern="0" dirty="0">
                <a:latin typeface="+mj-lt"/>
                <a:ea typeface="+mj-ea"/>
                <a:cs typeface="+mj-cs"/>
              </a:rPr>
              <a:t>GW installed capacity globally</a:t>
            </a:r>
          </a:p>
        </p:txBody>
      </p:sp>
      <p:sp>
        <p:nvSpPr>
          <p:cNvPr id="8291" name="Text Box 9"/>
          <p:cNvSpPr txBox="1">
            <a:spLocks noChangeArrowheads="1"/>
          </p:cNvSpPr>
          <p:nvPr>
            <p:custDataLst>
              <p:tags r:id="rId59"/>
            </p:custDataLst>
          </p:nvPr>
        </p:nvSpPr>
        <p:spPr bwMode="auto">
          <a:xfrm>
            <a:off x="8258175" y="6156325"/>
            <a:ext cx="260350" cy="184150"/>
          </a:xfrm>
          <a:prstGeom prst="rect">
            <a:avLst/>
          </a:prstGeom>
          <a:noFill/>
          <a:ln w="3175" algn="ctr">
            <a:noFill/>
            <a:miter lim="800000"/>
            <a:headEnd/>
            <a:tailEnd/>
          </a:ln>
        </p:spPr>
        <p:txBody>
          <a:bodyPr wrap="none" lIns="0" tIns="0" rIns="0" bIns="0">
            <a:spAutoFit/>
          </a:bodyPr>
          <a:lstStyle/>
          <a:p>
            <a:pPr algn="ctr" defTabSz="912813"/>
            <a:r>
              <a:rPr lang="en-US" sz="1200">
                <a:cs typeface="Arial" charset="0"/>
              </a:rPr>
              <a:t>Feb.</a:t>
            </a:r>
          </a:p>
        </p:txBody>
      </p:sp>
      <p:sp>
        <p:nvSpPr>
          <p:cNvPr id="8292" name="Oval 8"/>
          <p:cNvSpPr>
            <a:spLocks noChangeArrowheads="1"/>
          </p:cNvSpPr>
          <p:nvPr>
            <p:custDataLst>
              <p:tags r:id="rId60"/>
            </p:custDataLst>
          </p:nvPr>
        </p:nvSpPr>
        <p:spPr bwMode="auto">
          <a:xfrm>
            <a:off x="8275638" y="6019800"/>
            <a:ext cx="92075" cy="103188"/>
          </a:xfrm>
          <a:prstGeom prst="ellipse">
            <a:avLst/>
          </a:prstGeom>
          <a:solidFill>
            <a:schemeClr val="accent1"/>
          </a:solidFill>
          <a:ln w="28575" algn="ctr">
            <a:solidFill>
              <a:schemeClr val="hlink"/>
            </a:solidFill>
            <a:round/>
            <a:headEnd/>
            <a:tailEnd/>
          </a:ln>
        </p:spPr>
        <p:txBody>
          <a:bodyPr wrap="none" lIns="0" tIns="0" rIns="0" bIns="0" anchor="ctr"/>
          <a:lstStyle/>
          <a:p>
            <a:pPr algn="ctr" defTabSz="912813"/>
            <a:endParaRPr lang="en-US" sz="1000">
              <a:cs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Foliennummernplatzhalter 1"/>
          <p:cNvSpPr>
            <a:spLocks noGrp="1"/>
          </p:cNvSpPr>
          <p:nvPr>
            <p:ph type="sldNum" sz="quarter" idx="10"/>
          </p:nvPr>
        </p:nvSpPr>
        <p:spPr>
          <a:noFill/>
        </p:spPr>
        <p:txBody>
          <a:bodyPr/>
          <a:lstStyle/>
          <a:p>
            <a:fld id="{450BC5D7-E513-45D7-A93F-064FAAF99417}" type="slidenum">
              <a:rPr smtClean="0"/>
              <a:pPr/>
              <a:t>15</a:t>
            </a:fld>
            <a:endParaRPr lang="de-DE" smtClean="0"/>
          </a:p>
        </p:txBody>
      </p:sp>
      <p:sp>
        <p:nvSpPr>
          <p:cNvPr id="9220" name="Fußzeilenplatzhalter 2"/>
          <p:cNvSpPr>
            <a:spLocks noGrp="1"/>
          </p:cNvSpPr>
          <p:nvPr>
            <p:ph type="ftr" sz="quarter" idx="11"/>
          </p:nvPr>
        </p:nvSpPr>
        <p:spPr>
          <a:noFill/>
        </p:spPr>
        <p:txBody>
          <a:bodyPr/>
          <a:lstStyle/>
          <a:p>
            <a:r>
              <a:rPr lang="de-DE" smtClean="0"/>
              <a:t>      </a:t>
            </a:r>
          </a:p>
        </p:txBody>
      </p:sp>
      <p:sp>
        <p:nvSpPr>
          <p:cNvPr id="9221" name="Rectangle 26"/>
          <p:cNvSpPr>
            <a:spLocks/>
          </p:cNvSpPr>
          <p:nvPr>
            <p:custDataLst>
              <p:tags r:id="rId2"/>
            </p:custDataLst>
          </p:nvPr>
        </p:nvSpPr>
        <p:spPr bwMode="auto">
          <a:xfrm>
            <a:off x="561975" y="2746375"/>
            <a:ext cx="2657475" cy="3049588"/>
          </a:xfrm>
          <a:prstGeom prst="rect">
            <a:avLst/>
          </a:prstGeom>
          <a:solidFill>
            <a:srgbClr val="C0C0C0"/>
          </a:solidFill>
          <a:ln w="9525" algn="ctr">
            <a:noFill/>
            <a:round/>
            <a:headEnd/>
            <a:tailEnd/>
          </a:ln>
        </p:spPr>
        <p:txBody>
          <a:bodyPr lIns="0" tIns="0" rIns="0" bIns="0" anchor="ctr"/>
          <a:lstStyle/>
          <a:p>
            <a:pPr algn="ctr"/>
            <a:endParaRPr lang="en-US" sz="1400">
              <a:cs typeface="Arial" charset="0"/>
            </a:endParaRPr>
          </a:p>
        </p:txBody>
      </p:sp>
      <p:sp>
        <p:nvSpPr>
          <p:cNvPr id="9222" name="Rectangle 27"/>
          <p:cNvSpPr>
            <a:spLocks/>
          </p:cNvSpPr>
          <p:nvPr>
            <p:custDataLst>
              <p:tags r:id="rId3"/>
            </p:custDataLst>
          </p:nvPr>
        </p:nvSpPr>
        <p:spPr bwMode="auto">
          <a:xfrm>
            <a:off x="3317875" y="2757488"/>
            <a:ext cx="2655888" cy="3038475"/>
          </a:xfrm>
          <a:prstGeom prst="rect">
            <a:avLst/>
          </a:prstGeom>
          <a:solidFill>
            <a:srgbClr val="C0C0C0"/>
          </a:solidFill>
          <a:ln w="9525" algn="ctr">
            <a:noFill/>
            <a:round/>
            <a:headEnd/>
            <a:tailEnd/>
          </a:ln>
        </p:spPr>
        <p:txBody>
          <a:bodyPr lIns="0" tIns="0" rIns="0" bIns="0" anchor="ctr"/>
          <a:lstStyle/>
          <a:p>
            <a:pPr algn="ctr"/>
            <a:endParaRPr lang="en-US" sz="1400">
              <a:cs typeface="Arial" charset="0"/>
            </a:endParaRPr>
          </a:p>
        </p:txBody>
      </p:sp>
      <p:sp>
        <p:nvSpPr>
          <p:cNvPr id="9223" name="Rectangle 28"/>
          <p:cNvSpPr>
            <a:spLocks/>
          </p:cNvSpPr>
          <p:nvPr>
            <p:custDataLst>
              <p:tags r:id="rId4"/>
            </p:custDataLst>
          </p:nvPr>
        </p:nvSpPr>
        <p:spPr bwMode="auto">
          <a:xfrm>
            <a:off x="6080125" y="2746375"/>
            <a:ext cx="2657475" cy="3049588"/>
          </a:xfrm>
          <a:prstGeom prst="rect">
            <a:avLst/>
          </a:prstGeom>
          <a:solidFill>
            <a:srgbClr val="C0C0C0"/>
          </a:solidFill>
          <a:ln w="9525" algn="ctr">
            <a:noFill/>
            <a:round/>
            <a:headEnd/>
            <a:tailEnd/>
          </a:ln>
        </p:spPr>
        <p:txBody>
          <a:bodyPr lIns="0" tIns="0" rIns="0" bIns="0" anchor="ctr"/>
          <a:lstStyle/>
          <a:p>
            <a:pPr algn="ctr"/>
            <a:endParaRPr lang="en-US" sz="1400">
              <a:cs typeface="Arial" charset="0"/>
            </a:endParaRPr>
          </a:p>
        </p:txBody>
      </p:sp>
      <p:sp>
        <p:nvSpPr>
          <p:cNvPr id="9224" name="AutoShape 7"/>
          <p:cNvSpPr>
            <a:spLocks noChangeArrowheads="1"/>
          </p:cNvSpPr>
          <p:nvPr>
            <p:custDataLst>
              <p:tags r:id="rId5"/>
            </p:custDataLst>
          </p:nvPr>
        </p:nvSpPr>
        <p:spPr bwMode="auto">
          <a:xfrm rot="-5400000">
            <a:off x="4415631" y="-2080418"/>
            <a:ext cx="473075" cy="8154988"/>
          </a:xfrm>
          <a:prstGeom prst="chevron">
            <a:avLst>
              <a:gd name="adj" fmla="val 100000"/>
            </a:avLst>
          </a:prstGeom>
          <a:solidFill>
            <a:srgbClr val="F21C0A"/>
          </a:solidFill>
          <a:ln w="22225">
            <a:solidFill>
              <a:schemeClr val="hlink"/>
            </a:solidFill>
            <a:miter lim="800000"/>
            <a:headEnd/>
            <a:tailEnd/>
          </a:ln>
        </p:spPr>
        <p:txBody>
          <a:bodyPr vert="eaVert" wrap="none" lIns="0" tIns="0" rIns="0" bIns="0" anchor="ctr"/>
          <a:lstStyle/>
          <a:p>
            <a:pPr algn="ctr"/>
            <a:endParaRPr lang="en-US">
              <a:cs typeface="Arial" charset="0"/>
            </a:endParaRPr>
          </a:p>
        </p:txBody>
      </p:sp>
      <p:sp>
        <p:nvSpPr>
          <p:cNvPr id="9225" name="Line 8"/>
          <p:cNvSpPr>
            <a:spLocks noChangeShapeType="1"/>
          </p:cNvSpPr>
          <p:nvPr>
            <p:custDataLst>
              <p:tags r:id="rId6"/>
            </p:custDataLst>
          </p:nvPr>
        </p:nvSpPr>
        <p:spPr bwMode="auto">
          <a:xfrm flipV="1">
            <a:off x="573088" y="2605088"/>
            <a:ext cx="8156575" cy="42862"/>
          </a:xfrm>
          <a:custGeom>
            <a:avLst/>
            <a:gdLst>
              <a:gd name="T0" fmla="*/ 0 w 5595"/>
              <a:gd name="T1" fmla="*/ 0 h 1"/>
              <a:gd name="T2" fmla="*/ 2147483647 w 5595"/>
              <a:gd name="T3" fmla="*/ 0 h 1"/>
              <a:gd name="T4" fmla="*/ 0 60000 65536"/>
              <a:gd name="T5" fmla="*/ 0 60000 65536"/>
              <a:gd name="T6" fmla="*/ 0 w 5595"/>
              <a:gd name="T7" fmla="*/ 0 h 1"/>
              <a:gd name="T8" fmla="*/ 5595 w 5595"/>
              <a:gd name="T9" fmla="*/ 1 h 1"/>
            </a:gdLst>
            <a:ahLst/>
            <a:cxnLst>
              <a:cxn ang="T4">
                <a:pos x="T0" y="T1"/>
              </a:cxn>
              <a:cxn ang="T5">
                <a:pos x="T2" y="T3"/>
              </a:cxn>
            </a:cxnLst>
            <a:rect l="T6" t="T7" r="T8" b="T9"/>
            <a:pathLst>
              <a:path w="5595" h="1">
                <a:moveTo>
                  <a:pt x="0" y="0"/>
                </a:moveTo>
                <a:lnTo>
                  <a:pt x="5595" y="0"/>
                </a:lnTo>
              </a:path>
            </a:pathLst>
          </a:custGeom>
          <a:noFill/>
          <a:ln w="22225">
            <a:solidFill>
              <a:schemeClr val="hlink"/>
            </a:solidFill>
            <a:round/>
            <a:headEnd/>
            <a:tailEnd/>
          </a:ln>
        </p:spPr>
        <p:txBody>
          <a:bodyPr rot="10800000" wrap="none" lIns="0" tIns="0" rIns="0" bIns="0" anchor="ctr"/>
          <a:lstStyle/>
          <a:p>
            <a:pPr algn="ctr"/>
            <a:endParaRPr lang="en-US">
              <a:cs typeface="Arial" charset="0"/>
            </a:endParaRPr>
          </a:p>
        </p:txBody>
      </p:sp>
      <p:sp>
        <p:nvSpPr>
          <p:cNvPr id="9226" name="Rectangle 10"/>
          <p:cNvSpPr>
            <a:spLocks noChangeArrowheads="1"/>
          </p:cNvSpPr>
          <p:nvPr>
            <p:custDataLst>
              <p:tags r:id="rId7"/>
            </p:custDataLst>
          </p:nvPr>
        </p:nvSpPr>
        <p:spPr bwMode="auto">
          <a:xfrm>
            <a:off x="625475" y="2825750"/>
            <a:ext cx="1782763" cy="247650"/>
          </a:xfrm>
          <a:prstGeom prst="rect">
            <a:avLst/>
          </a:prstGeom>
          <a:noFill/>
          <a:ln w="6350">
            <a:noFill/>
            <a:miter lim="800000"/>
            <a:headEnd/>
            <a:tailEnd/>
          </a:ln>
        </p:spPr>
        <p:txBody>
          <a:bodyPr lIns="0" tIns="0" rIns="0" bIns="0" anchor="ctr">
            <a:spAutoFit/>
          </a:bodyPr>
          <a:lstStyle/>
          <a:p>
            <a:pPr eaLnBrk="0" hangingPunct="0">
              <a:lnSpc>
                <a:spcPct val="90000"/>
              </a:lnSpc>
              <a:buFont typeface="Polo" pitchFamily="2" charset="0"/>
              <a:buNone/>
            </a:pPr>
            <a:r>
              <a:rPr lang="en-US" sz="1800" b="1">
                <a:ea typeface="新細明體"/>
                <a:cs typeface="Arial" charset="0"/>
              </a:rPr>
              <a:t>1. Where we play</a:t>
            </a:r>
          </a:p>
        </p:txBody>
      </p:sp>
      <p:sp>
        <p:nvSpPr>
          <p:cNvPr id="9227" name="Rectangle 11"/>
          <p:cNvSpPr>
            <a:spLocks noChangeArrowheads="1"/>
          </p:cNvSpPr>
          <p:nvPr>
            <p:custDataLst>
              <p:tags r:id="rId8"/>
            </p:custDataLst>
          </p:nvPr>
        </p:nvSpPr>
        <p:spPr bwMode="auto">
          <a:xfrm>
            <a:off x="3394075" y="2847975"/>
            <a:ext cx="1893888" cy="247650"/>
          </a:xfrm>
          <a:prstGeom prst="rect">
            <a:avLst/>
          </a:prstGeom>
          <a:noFill/>
          <a:ln w="6350">
            <a:noFill/>
            <a:miter lim="800000"/>
            <a:headEnd/>
            <a:tailEnd/>
          </a:ln>
        </p:spPr>
        <p:txBody>
          <a:bodyPr lIns="0" tIns="0" rIns="0" bIns="0" anchor="ctr">
            <a:spAutoFit/>
          </a:bodyPr>
          <a:lstStyle/>
          <a:p>
            <a:pPr eaLnBrk="0" hangingPunct="0">
              <a:lnSpc>
                <a:spcPct val="90000"/>
              </a:lnSpc>
              <a:buFont typeface="Polo" pitchFamily="2" charset="0"/>
              <a:buNone/>
            </a:pPr>
            <a:r>
              <a:rPr lang="en-US" sz="1800" b="1">
                <a:ea typeface="新細明體"/>
                <a:cs typeface="Arial" charset="0"/>
              </a:rPr>
              <a:t>2. How we compete</a:t>
            </a:r>
          </a:p>
        </p:txBody>
      </p:sp>
      <p:sp>
        <p:nvSpPr>
          <p:cNvPr id="9228" name="Rectangle 12"/>
          <p:cNvSpPr>
            <a:spLocks noChangeArrowheads="1"/>
          </p:cNvSpPr>
          <p:nvPr>
            <p:custDataLst>
              <p:tags r:id="rId9"/>
            </p:custDataLst>
          </p:nvPr>
        </p:nvSpPr>
        <p:spPr bwMode="auto">
          <a:xfrm>
            <a:off x="6122988" y="2840038"/>
            <a:ext cx="2640012" cy="247650"/>
          </a:xfrm>
          <a:prstGeom prst="rect">
            <a:avLst/>
          </a:prstGeom>
          <a:noFill/>
          <a:ln w="6350">
            <a:noFill/>
            <a:miter lim="800000"/>
            <a:headEnd/>
            <a:tailEnd/>
          </a:ln>
        </p:spPr>
        <p:txBody>
          <a:bodyPr lIns="0" tIns="0" rIns="0" bIns="0" anchor="ctr">
            <a:spAutoFit/>
          </a:bodyPr>
          <a:lstStyle/>
          <a:p>
            <a:pPr eaLnBrk="0" hangingPunct="0">
              <a:lnSpc>
                <a:spcPct val="90000"/>
              </a:lnSpc>
              <a:buFont typeface="Polo" pitchFamily="2" charset="0"/>
              <a:buNone/>
            </a:pPr>
            <a:r>
              <a:rPr lang="en-US" sz="1800" b="1">
                <a:ea typeface="新細明體"/>
                <a:cs typeface="Arial" charset="0"/>
              </a:rPr>
              <a:t>3. How we are organized</a:t>
            </a:r>
          </a:p>
        </p:txBody>
      </p:sp>
      <p:sp>
        <p:nvSpPr>
          <p:cNvPr id="9229" name="Text Box 20"/>
          <p:cNvSpPr txBox="1">
            <a:spLocks noChangeArrowheads="1"/>
          </p:cNvSpPr>
          <p:nvPr>
            <p:custDataLst>
              <p:tags r:id="rId10"/>
            </p:custDataLst>
          </p:nvPr>
        </p:nvSpPr>
        <p:spPr bwMode="auto">
          <a:xfrm>
            <a:off x="638175" y="3197225"/>
            <a:ext cx="2066925" cy="2144713"/>
          </a:xfrm>
          <a:prstGeom prst="rect">
            <a:avLst/>
          </a:prstGeom>
          <a:noFill/>
          <a:ln w="6350" algn="ctr">
            <a:noFill/>
            <a:miter lim="800000"/>
            <a:headEnd/>
            <a:tailEnd/>
          </a:ln>
        </p:spPr>
        <p:txBody>
          <a:bodyPr lIns="0" tIns="0" rIns="0" bIns="0">
            <a:spAutoFit/>
          </a:bodyPr>
          <a:lstStyle/>
          <a:p>
            <a:pPr marL="168275" lvl="1" indent="-166688">
              <a:lnSpc>
                <a:spcPct val="85000"/>
              </a:lnSpc>
              <a:spcBef>
                <a:spcPct val="20000"/>
              </a:spcBef>
              <a:spcAft>
                <a:spcPts val="200"/>
              </a:spcAft>
              <a:buFontTx/>
              <a:buChar char="•"/>
            </a:pPr>
            <a:r>
              <a:rPr lang="en-US" sz="1600">
                <a:ea typeface="新細明體"/>
                <a:cs typeface="Arial" charset="0"/>
              </a:rPr>
              <a:t>In principle a global footprint</a:t>
            </a:r>
          </a:p>
          <a:p>
            <a:pPr marL="168275" lvl="1" indent="-166688">
              <a:lnSpc>
                <a:spcPct val="85000"/>
              </a:lnSpc>
              <a:spcBef>
                <a:spcPct val="20000"/>
              </a:spcBef>
              <a:spcAft>
                <a:spcPts val="200"/>
              </a:spcAft>
              <a:buFontTx/>
              <a:buChar char="•"/>
            </a:pPr>
            <a:r>
              <a:rPr lang="en-US" sz="1600">
                <a:ea typeface="新細明體"/>
                <a:cs typeface="Arial" charset="0"/>
              </a:rPr>
              <a:t>Highly selective in markets </a:t>
            </a:r>
          </a:p>
          <a:p>
            <a:pPr marL="168275" lvl="1" indent="-166688">
              <a:lnSpc>
                <a:spcPct val="85000"/>
              </a:lnSpc>
              <a:spcBef>
                <a:spcPct val="20000"/>
              </a:spcBef>
              <a:spcAft>
                <a:spcPts val="200"/>
              </a:spcAft>
              <a:buFontTx/>
              <a:buChar char="•"/>
            </a:pPr>
            <a:r>
              <a:rPr lang="en-US" sz="1600">
                <a:ea typeface="新細明體"/>
                <a:cs typeface="Arial" charset="0"/>
              </a:rPr>
              <a:t>Scalable technologies only</a:t>
            </a:r>
          </a:p>
          <a:p>
            <a:pPr marL="342900" lvl="2" indent="-173038">
              <a:lnSpc>
                <a:spcPct val="85000"/>
              </a:lnSpc>
              <a:spcBef>
                <a:spcPct val="20000"/>
              </a:spcBef>
              <a:buFont typeface="Polo" pitchFamily="2" charset="0"/>
              <a:buChar char="–"/>
            </a:pPr>
            <a:r>
              <a:rPr lang="en-US" sz="1600">
                <a:ea typeface="新細明體"/>
                <a:cs typeface="Arial" charset="0"/>
              </a:rPr>
              <a:t>Scalable </a:t>
            </a:r>
            <a:r>
              <a:rPr lang="en-US" sz="1600" i="1">
                <a:ea typeface="新細明體"/>
                <a:cs typeface="Arial" charset="0"/>
              </a:rPr>
              <a:t>already</a:t>
            </a:r>
            <a:r>
              <a:rPr lang="en-US" sz="1600">
                <a:ea typeface="新細明體"/>
                <a:cs typeface="Arial" charset="0"/>
              </a:rPr>
              <a:t> or</a:t>
            </a:r>
          </a:p>
          <a:p>
            <a:pPr marL="342900" lvl="2" indent="-173038">
              <a:lnSpc>
                <a:spcPct val="85000"/>
              </a:lnSpc>
              <a:spcBef>
                <a:spcPct val="20000"/>
              </a:spcBef>
              <a:buFont typeface="Polo" pitchFamily="2" charset="0"/>
              <a:buChar char="–"/>
            </a:pPr>
            <a:r>
              <a:rPr lang="en-US" sz="1600">
                <a:ea typeface="新細明體"/>
                <a:cs typeface="Arial" charset="0"/>
              </a:rPr>
              <a:t>Scalable </a:t>
            </a:r>
            <a:r>
              <a:rPr lang="en-US" sz="1600" i="1">
                <a:ea typeface="新細明體"/>
                <a:cs typeface="Arial" charset="0"/>
              </a:rPr>
              <a:t>in the future</a:t>
            </a:r>
            <a:endParaRPr lang="en-US" sz="1600">
              <a:ea typeface="新細明體"/>
              <a:cs typeface="Arial" charset="0"/>
            </a:endParaRPr>
          </a:p>
        </p:txBody>
      </p:sp>
      <p:sp>
        <p:nvSpPr>
          <p:cNvPr id="9230" name="Text Box 21"/>
          <p:cNvSpPr txBox="1">
            <a:spLocks noChangeArrowheads="1"/>
          </p:cNvSpPr>
          <p:nvPr>
            <p:custDataLst>
              <p:tags r:id="rId11"/>
            </p:custDataLst>
          </p:nvPr>
        </p:nvSpPr>
        <p:spPr bwMode="auto">
          <a:xfrm>
            <a:off x="3394075" y="3184525"/>
            <a:ext cx="2552700" cy="1754188"/>
          </a:xfrm>
          <a:prstGeom prst="rect">
            <a:avLst/>
          </a:prstGeom>
          <a:noFill/>
          <a:ln w="6350" algn="ctr">
            <a:noFill/>
            <a:miter lim="800000"/>
            <a:headEnd/>
            <a:tailEnd/>
          </a:ln>
        </p:spPr>
        <p:txBody>
          <a:bodyPr lIns="0" tIns="0" rIns="0" bIns="0">
            <a:spAutoFit/>
          </a:bodyPr>
          <a:lstStyle/>
          <a:p>
            <a:pPr marL="168275" lvl="1" indent="-166688">
              <a:lnSpc>
                <a:spcPct val="85000"/>
              </a:lnSpc>
              <a:spcBef>
                <a:spcPct val="20000"/>
              </a:spcBef>
              <a:spcAft>
                <a:spcPts val="200"/>
              </a:spcAft>
              <a:buFontTx/>
              <a:buChar char="•"/>
            </a:pPr>
            <a:r>
              <a:rPr lang="en-US" sz="1600">
                <a:ea typeface="新細明體"/>
                <a:cs typeface="Arial" charset="0"/>
              </a:rPr>
              <a:t>Superior value chain management</a:t>
            </a:r>
          </a:p>
          <a:p>
            <a:pPr marL="168275" lvl="1" indent="-166688">
              <a:lnSpc>
                <a:spcPct val="85000"/>
              </a:lnSpc>
              <a:spcBef>
                <a:spcPct val="20000"/>
              </a:spcBef>
              <a:spcAft>
                <a:spcPts val="200"/>
              </a:spcAft>
              <a:buFontTx/>
              <a:buChar char="•"/>
            </a:pPr>
            <a:r>
              <a:rPr lang="en-US" sz="1600">
                <a:ea typeface="新細明體"/>
                <a:cs typeface="Arial" charset="0"/>
              </a:rPr>
              <a:t>First class assets and locations</a:t>
            </a:r>
          </a:p>
          <a:p>
            <a:pPr marL="168275" lvl="1" indent="-166688">
              <a:lnSpc>
                <a:spcPct val="85000"/>
              </a:lnSpc>
              <a:spcBef>
                <a:spcPct val="20000"/>
              </a:spcBef>
              <a:spcAft>
                <a:spcPts val="200"/>
              </a:spcAft>
              <a:buFontTx/>
              <a:buChar char="•"/>
            </a:pPr>
            <a:r>
              <a:rPr lang="en-US" sz="1600">
                <a:ea typeface="新細明體"/>
                <a:cs typeface="Arial" charset="0"/>
              </a:rPr>
              <a:t>Collaborative partnerships</a:t>
            </a:r>
          </a:p>
          <a:p>
            <a:pPr marL="168275" lvl="1" indent="-166688">
              <a:lnSpc>
                <a:spcPct val="85000"/>
              </a:lnSpc>
              <a:spcBef>
                <a:spcPct val="20000"/>
              </a:spcBef>
              <a:spcAft>
                <a:spcPts val="200"/>
              </a:spcAft>
              <a:buFontTx/>
              <a:buChar char="•"/>
            </a:pPr>
            <a:r>
              <a:rPr lang="en-US" sz="1600">
                <a:ea typeface="新細明體"/>
                <a:cs typeface="Arial" charset="0"/>
              </a:rPr>
              <a:t>Up the technology game </a:t>
            </a:r>
          </a:p>
          <a:p>
            <a:pPr marL="168275" lvl="1" indent="-166688">
              <a:lnSpc>
                <a:spcPct val="85000"/>
              </a:lnSpc>
              <a:spcBef>
                <a:spcPct val="20000"/>
              </a:spcBef>
              <a:spcAft>
                <a:spcPts val="200"/>
              </a:spcAft>
              <a:buFontTx/>
              <a:buChar char="•"/>
            </a:pPr>
            <a:r>
              <a:rPr lang="en-US" sz="1600">
                <a:ea typeface="新細明體"/>
                <a:cs typeface="Arial" charset="0"/>
              </a:rPr>
              <a:t>Uncompromising in safety</a:t>
            </a:r>
          </a:p>
        </p:txBody>
      </p:sp>
      <p:sp>
        <p:nvSpPr>
          <p:cNvPr id="9231" name="Text Box 22"/>
          <p:cNvSpPr txBox="1">
            <a:spLocks noChangeArrowheads="1"/>
          </p:cNvSpPr>
          <p:nvPr>
            <p:custDataLst>
              <p:tags r:id="rId12"/>
            </p:custDataLst>
          </p:nvPr>
        </p:nvSpPr>
        <p:spPr bwMode="auto">
          <a:xfrm>
            <a:off x="6143625" y="3184525"/>
            <a:ext cx="2501900" cy="2276475"/>
          </a:xfrm>
          <a:prstGeom prst="rect">
            <a:avLst/>
          </a:prstGeom>
          <a:noFill/>
          <a:ln w="6350" algn="ctr">
            <a:noFill/>
            <a:miter lim="800000"/>
            <a:headEnd/>
            <a:tailEnd/>
          </a:ln>
        </p:spPr>
        <p:txBody>
          <a:bodyPr lIns="0" tIns="0" rIns="0" bIns="0">
            <a:spAutoFit/>
          </a:bodyPr>
          <a:lstStyle/>
          <a:p>
            <a:pPr marL="168275" lvl="1" indent="-166688">
              <a:lnSpc>
                <a:spcPct val="85000"/>
              </a:lnSpc>
              <a:spcBef>
                <a:spcPct val="10000"/>
              </a:spcBef>
              <a:spcAft>
                <a:spcPts val="200"/>
              </a:spcAft>
              <a:buFontTx/>
              <a:buChar char="•"/>
            </a:pPr>
            <a:r>
              <a:rPr lang="en-US" sz="1600">
                <a:ea typeface="新細明體"/>
                <a:cs typeface="Arial" charset="0"/>
              </a:rPr>
              <a:t>Flexible and agile organization</a:t>
            </a:r>
          </a:p>
          <a:p>
            <a:pPr marL="168275" lvl="1" indent="-166688">
              <a:lnSpc>
                <a:spcPct val="85000"/>
              </a:lnSpc>
              <a:spcBef>
                <a:spcPct val="10000"/>
              </a:spcBef>
              <a:spcAft>
                <a:spcPts val="200"/>
              </a:spcAft>
              <a:buFontTx/>
              <a:buChar char="•"/>
            </a:pPr>
            <a:r>
              <a:rPr lang="en-US" sz="1600">
                <a:ea typeface="新細明體"/>
                <a:cs typeface="Arial" charset="0"/>
              </a:rPr>
              <a:t>Centralized key functions support empowered decentralized team</a:t>
            </a:r>
          </a:p>
          <a:p>
            <a:pPr marL="168275" lvl="1" indent="-166688">
              <a:lnSpc>
                <a:spcPct val="85000"/>
              </a:lnSpc>
              <a:spcBef>
                <a:spcPct val="10000"/>
              </a:spcBef>
              <a:spcAft>
                <a:spcPts val="200"/>
              </a:spcAft>
              <a:buFontTx/>
              <a:buChar char="•"/>
            </a:pPr>
            <a:r>
              <a:rPr lang="en-US" sz="1600">
                <a:ea typeface="新細明體"/>
                <a:cs typeface="Arial" charset="0"/>
              </a:rPr>
              <a:t>Diverse and experienced workforce </a:t>
            </a:r>
          </a:p>
          <a:p>
            <a:pPr marL="168275" lvl="1" indent="-166688">
              <a:lnSpc>
                <a:spcPct val="85000"/>
              </a:lnSpc>
              <a:spcBef>
                <a:spcPct val="10000"/>
              </a:spcBef>
              <a:spcAft>
                <a:spcPts val="200"/>
              </a:spcAft>
              <a:buFontTx/>
              <a:buChar char="•"/>
            </a:pPr>
            <a:r>
              <a:rPr lang="en-US" sz="1600">
                <a:ea typeface="新細明體"/>
                <a:cs typeface="Arial" charset="0"/>
              </a:rPr>
              <a:t>Strong performance drive</a:t>
            </a:r>
          </a:p>
          <a:p>
            <a:pPr marL="168275" lvl="1" indent="-166688">
              <a:lnSpc>
                <a:spcPct val="85000"/>
              </a:lnSpc>
              <a:spcBef>
                <a:spcPct val="10000"/>
              </a:spcBef>
              <a:spcAft>
                <a:spcPts val="200"/>
              </a:spcAft>
              <a:buFontTx/>
              <a:buChar char="•"/>
            </a:pPr>
            <a:r>
              <a:rPr lang="en-US" sz="1600">
                <a:ea typeface="新細明體"/>
                <a:cs typeface="Arial" charset="0"/>
              </a:rPr>
              <a:t>Full leverage of E.ON skills and capabilities</a:t>
            </a:r>
          </a:p>
        </p:txBody>
      </p:sp>
      <p:sp>
        <p:nvSpPr>
          <p:cNvPr id="9232" name="Text10"/>
          <p:cNvSpPr>
            <a:spLocks noChangeArrowheads="1"/>
          </p:cNvSpPr>
          <p:nvPr>
            <p:custDataLst>
              <p:tags r:id="rId13"/>
            </p:custDataLst>
          </p:nvPr>
        </p:nvSpPr>
        <p:spPr bwMode="auto">
          <a:xfrm>
            <a:off x="754063" y="2344738"/>
            <a:ext cx="7770812" cy="246062"/>
          </a:xfrm>
          <a:prstGeom prst="rect">
            <a:avLst/>
          </a:prstGeom>
          <a:noFill/>
          <a:ln w="6350">
            <a:noFill/>
            <a:miter lim="800000"/>
            <a:headEnd/>
            <a:tailEnd/>
          </a:ln>
        </p:spPr>
        <p:txBody>
          <a:bodyPr lIns="0" tIns="0" rIns="0" bIns="0">
            <a:spAutoFit/>
          </a:bodyPr>
          <a:lstStyle/>
          <a:p>
            <a:pPr algn="ctr" defTabSz="330200">
              <a:lnSpc>
                <a:spcPct val="80000"/>
              </a:lnSpc>
            </a:pPr>
            <a:r>
              <a:rPr lang="en-US" altLang="zh-HK">
                <a:solidFill>
                  <a:srgbClr val="F21C0A"/>
                </a:solidFill>
                <a:ea typeface="新細明體"/>
                <a:cs typeface="Arial" charset="0"/>
              </a:rPr>
              <a:t>Shaping the next phase of the industry as a leading global player</a:t>
            </a:r>
          </a:p>
        </p:txBody>
      </p:sp>
      <p:sp>
        <p:nvSpPr>
          <p:cNvPr id="9233" name="Text10"/>
          <p:cNvSpPr>
            <a:spLocks noChangeArrowheads="1"/>
          </p:cNvSpPr>
          <p:nvPr>
            <p:custDataLst>
              <p:tags r:id="rId14"/>
            </p:custDataLst>
          </p:nvPr>
        </p:nvSpPr>
        <p:spPr bwMode="auto">
          <a:xfrm>
            <a:off x="757238" y="2085975"/>
            <a:ext cx="7816850" cy="244475"/>
          </a:xfrm>
          <a:prstGeom prst="rect">
            <a:avLst/>
          </a:prstGeom>
          <a:noFill/>
          <a:ln w="6350">
            <a:noFill/>
            <a:miter lim="800000"/>
            <a:headEnd/>
            <a:tailEnd/>
          </a:ln>
        </p:spPr>
        <p:txBody>
          <a:bodyPr lIns="0" tIns="0" rIns="0" bIns="0">
            <a:spAutoFit/>
          </a:bodyPr>
          <a:lstStyle/>
          <a:p>
            <a:pPr algn="ctr" defTabSz="330200">
              <a:lnSpc>
                <a:spcPct val="80000"/>
              </a:lnSpc>
            </a:pPr>
            <a:r>
              <a:rPr lang="en-US" altLang="zh-HK">
                <a:solidFill>
                  <a:srgbClr val="F21C0A"/>
                </a:solidFill>
                <a:ea typeface="新細明體"/>
                <a:cs typeface="Arial" charset="0"/>
              </a:rPr>
              <a:t>E.ON Climate &amp; Renewables</a:t>
            </a:r>
          </a:p>
        </p:txBody>
      </p:sp>
      <p:graphicFrame>
        <p:nvGraphicFramePr>
          <p:cNvPr id="9218" name="Rectangle 15" hidden="1"/>
          <p:cNvGraphicFramePr>
            <a:graphicFrameLocks/>
          </p:cNvGraphicFramePr>
          <p:nvPr>
            <p:custDataLst>
              <p:tags r:id="rId15"/>
            </p:custDataLst>
          </p:nvPr>
        </p:nvGraphicFramePr>
        <p:xfrm>
          <a:off x="0" y="0"/>
          <a:ext cx="146050" cy="158750"/>
        </p:xfrm>
        <a:graphic>
          <a:graphicData uri="http://schemas.openxmlformats.org/presentationml/2006/ole">
            <p:oleObj spid="_x0000_s9218" r:id="rId18" imgW="0" imgH="0" progId="">
              <p:embed/>
            </p:oleObj>
          </a:graphicData>
        </a:graphic>
      </p:graphicFrame>
      <p:sp>
        <p:nvSpPr>
          <p:cNvPr id="9234" name="Title 1"/>
          <p:cNvSpPr>
            <a:spLocks noGrp="1"/>
          </p:cNvSpPr>
          <p:nvPr>
            <p:ph type="title" idx="4294967295"/>
          </p:nvPr>
        </p:nvSpPr>
        <p:spPr>
          <a:xfrm>
            <a:off x="574675" y="1130300"/>
            <a:ext cx="7974013" cy="401638"/>
          </a:xfrm>
        </p:spPr>
        <p:txBody>
          <a:bodyPr/>
          <a:lstStyle/>
          <a:p>
            <a:pPr eaLnBrk="1" hangingPunct="1"/>
            <a:r>
              <a:rPr lang="en-GB" smtClean="0"/>
              <a:t>Strategic principles and aspiration</a:t>
            </a:r>
          </a:p>
        </p:txBody>
      </p:sp>
      <p:sp>
        <p:nvSpPr>
          <p:cNvPr id="9235" name="Line 17"/>
          <p:cNvSpPr>
            <a:spLocks noChangeShapeType="1"/>
          </p:cNvSpPr>
          <p:nvPr/>
        </p:nvSpPr>
        <p:spPr bwMode="auto">
          <a:xfrm>
            <a:off x="573088" y="5867400"/>
            <a:ext cx="8156575" cy="0"/>
          </a:xfrm>
          <a:prstGeom prst="line">
            <a:avLst/>
          </a:prstGeom>
          <a:noFill/>
          <a:ln w="25400">
            <a:solidFill>
              <a:schemeClr val="hlink"/>
            </a:solidFill>
            <a:round/>
            <a:headEnd/>
            <a:tailEnd/>
          </a:ln>
        </p:spPr>
        <p:txBody>
          <a:bodyPr/>
          <a:lstStyle/>
          <a:p>
            <a:endParaRPr lang="de-DE"/>
          </a:p>
        </p:txBody>
      </p:sp>
      <p:sp>
        <p:nvSpPr>
          <p:cNvPr id="9236" name="Text Box 18"/>
          <p:cNvSpPr txBox="1">
            <a:spLocks noChangeArrowheads="1"/>
          </p:cNvSpPr>
          <p:nvPr/>
        </p:nvSpPr>
        <p:spPr bwMode="gray">
          <a:xfrm>
            <a:off x="555625" y="6024563"/>
            <a:ext cx="8172450" cy="304800"/>
          </a:xfrm>
          <a:prstGeom prst="rect">
            <a:avLst/>
          </a:prstGeom>
          <a:noFill/>
          <a:ln w="12700">
            <a:noFill/>
            <a:miter lim="800000"/>
            <a:headEnd/>
            <a:tailEnd type="none" w="med" len="lg"/>
          </a:ln>
        </p:spPr>
        <p:txBody>
          <a:bodyPr lIns="0" tIns="0" rIns="0" bIns="0">
            <a:spAutoFit/>
          </a:bodyPr>
          <a:lstStyle/>
          <a:p>
            <a:pPr algn="ctr">
              <a:spcBef>
                <a:spcPct val="50000"/>
              </a:spcBef>
            </a:pPr>
            <a:r>
              <a:rPr lang="en-US">
                <a:solidFill>
                  <a:schemeClr val="bg2"/>
                </a:solidFill>
                <a:cs typeface="Arial" charset="0"/>
              </a:rPr>
              <a:t>Key theme: ‘From Boutique to Industrial’</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96" name="Group 359"/>
          <p:cNvPicPr>
            <a:picLocks noChangeArrowheads="1"/>
          </p:cNvPicPr>
          <p:nvPr>
            <p:custDataLst>
              <p:tags r:id="rId2"/>
            </p:custDataLst>
          </p:nvPr>
        </p:nvPicPr>
        <p:blipFill>
          <a:blip r:embed="rId35"/>
          <a:srcRect/>
          <a:stretch>
            <a:fillRect/>
          </a:stretch>
        </p:blipFill>
        <p:spPr bwMode="auto">
          <a:xfrm>
            <a:off x="0" y="2438400"/>
            <a:ext cx="8755063" cy="4219575"/>
          </a:xfrm>
          <a:prstGeom prst="rect">
            <a:avLst/>
          </a:prstGeom>
          <a:solidFill>
            <a:schemeClr val="bg1"/>
          </a:solidFill>
          <a:ln w="9525">
            <a:noFill/>
            <a:miter lim="800000"/>
            <a:headEnd/>
            <a:tailEnd/>
          </a:ln>
        </p:spPr>
      </p:pic>
      <p:sp>
        <p:nvSpPr>
          <p:cNvPr id="169997" name="AutoShape 218"/>
          <p:cNvSpPr>
            <a:spLocks noChangeArrowheads="1"/>
          </p:cNvSpPr>
          <p:nvPr>
            <p:custDataLst>
              <p:tags r:id="rId3"/>
            </p:custDataLst>
          </p:nvPr>
        </p:nvSpPr>
        <p:spPr bwMode="auto">
          <a:xfrm>
            <a:off x="6500813" y="3214688"/>
            <a:ext cx="2024062" cy="2857500"/>
          </a:xfrm>
          <a:prstGeom prst="roundRect">
            <a:avLst>
              <a:gd name="adj" fmla="val 0"/>
            </a:avLst>
          </a:prstGeom>
          <a:solidFill>
            <a:schemeClr val="bg1"/>
          </a:solidFill>
          <a:ln w="19050" algn="ctr">
            <a:solidFill>
              <a:srgbClr val="F21C0A"/>
            </a:solidFill>
            <a:round/>
            <a:headEnd/>
            <a:tailEnd/>
          </a:ln>
        </p:spPr>
        <p:txBody>
          <a:bodyPr wrap="none" lIns="0" tIns="0" rIns="0" bIns="0" anchor="ctr"/>
          <a:lstStyle/>
          <a:p>
            <a:pPr algn="ctr"/>
            <a:endParaRPr lang="en-GB" sz="1600">
              <a:solidFill>
                <a:srgbClr val="000000"/>
              </a:solidFill>
              <a:cs typeface="Arial" charset="0"/>
            </a:endParaRPr>
          </a:p>
        </p:txBody>
      </p:sp>
      <p:graphicFrame>
        <p:nvGraphicFramePr>
          <p:cNvPr id="169986" name="Object 2"/>
          <p:cNvGraphicFramePr>
            <a:graphicFrameLocks noChangeAspect="1"/>
          </p:cNvGraphicFramePr>
          <p:nvPr>
            <p:custDataLst>
              <p:tags r:id="rId4"/>
            </p:custDataLst>
          </p:nvPr>
        </p:nvGraphicFramePr>
        <p:xfrm>
          <a:off x="6511925" y="2786063"/>
          <a:ext cx="1274763" cy="3200400"/>
        </p:xfrm>
        <a:graphic>
          <a:graphicData uri="http://schemas.openxmlformats.org/presentationml/2006/ole">
            <p:oleObj spid="_x0000_s169986" r:id="rId36" imgW="1274174" imgH="3200677" progId="Excel.Sheet.8">
              <p:embed/>
            </p:oleObj>
          </a:graphicData>
        </a:graphic>
      </p:graphicFrame>
      <p:sp>
        <p:nvSpPr>
          <p:cNvPr id="169998" name="Foliennummernplatzhalter 1"/>
          <p:cNvSpPr>
            <a:spLocks noGrp="1"/>
          </p:cNvSpPr>
          <p:nvPr>
            <p:ph type="sldNum" sz="quarter" idx="10"/>
          </p:nvPr>
        </p:nvSpPr>
        <p:spPr>
          <a:noFill/>
        </p:spPr>
        <p:txBody>
          <a:bodyPr/>
          <a:lstStyle/>
          <a:p>
            <a:fld id="{A7192279-D80A-4546-A293-442AF57CF225}" type="slidenum">
              <a:rPr smtClean="0"/>
              <a:pPr/>
              <a:t>16</a:t>
            </a:fld>
            <a:endParaRPr lang="de-DE" smtClean="0"/>
          </a:p>
        </p:txBody>
      </p:sp>
      <p:sp>
        <p:nvSpPr>
          <p:cNvPr id="169999" name="Fußzeilenplatzhalter 2"/>
          <p:cNvSpPr>
            <a:spLocks noGrp="1"/>
          </p:cNvSpPr>
          <p:nvPr>
            <p:ph type="ftr" sz="quarter" idx="11"/>
          </p:nvPr>
        </p:nvSpPr>
        <p:spPr>
          <a:noFill/>
        </p:spPr>
        <p:txBody>
          <a:bodyPr/>
          <a:lstStyle/>
          <a:p>
            <a:r>
              <a:rPr lang="de-DE" smtClean="0"/>
              <a:t>      </a:t>
            </a:r>
          </a:p>
        </p:txBody>
      </p:sp>
      <p:sp>
        <p:nvSpPr>
          <p:cNvPr id="170000" name="Footer Placeholder 2"/>
          <p:cNvSpPr txBox="1">
            <a:spLocks noGrp="1"/>
          </p:cNvSpPr>
          <p:nvPr/>
        </p:nvSpPr>
        <p:spPr bwMode="auto">
          <a:xfrm>
            <a:off x="3048000" y="6353175"/>
            <a:ext cx="5105400" cy="152400"/>
          </a:xfrm>
          <a:prstGeom prst="rect">
            <a:avLst/>
          </a:prstGeom>
          <a:noFill/>
          <a:ln w="9525">
            <a:noFill/>
            <a:miter lim="800000"/>
            <a:headEnd/>
            <a:tailEnd/>
          </a:ln>
        </p:spPr>
        <p:txBody>
          <a:bodyPr lIns="0" tIns="0" rIns="0" bIns="0"/>
          <a:lstStyle/>
          <a:p>
            <a:pPr algn="r" eaLnBrk="0" hangingPunct="0">
              <a:lnSpc>
                <a:spcPts val="900"/>
              </a:lnSpc>
            </a:pPr>
            <a:r>
              <a:rPr lang="de-DE" sz="700" noProof="1">
                <a:cs typeface="Arial" charset="0"/>
              </a:rPr>
              <a:t>      </a:t>
            </a:r>
          </a:p>
        </p:txBody>
      </p:sp>
      <p:sp>
        <p:nvSpPr>
          <p:cNvPr id="170001" name="Title 1"/>
          <p:cNvSpPr>
            <a:spLocks noGrp="1"/>
          </p:cNvSpPr>
          <p:nvPr>
            <p:ph type="title" idx="4294967295"/>
            <p:custDataLst>
              <p:tags r:id="rId5"/>
            </p:custDataLst>
          </p:nvPr>
        </p:nvSpPr>
        <p:spPr>
          <a:xfrm>
            <a:off x="573088" y="1143000"/>
            <a:ext cx="8299450" cy="533400"/>
          </a:xfrm>
        </p:spPr>
        <p:txBody>
          <a:bodyPr/>
          <a:lstStyle/>
          <a:p>
            <a:pPr eaLnBrk="1" hangingPunct="1"/>
            <a:r>
              <a:rPr lang="en-US" smtClean="0"/>
              <a:t>Focus on the most attractive markets: current footprint</a:t>
            </a:r>
            <a:endParaRPr lang="en-US" i="1" smtClean="0">
              <a:solidFill>
                <a:srgbClr val="33CC33"/>
              </a:solidFill>
            </a:endParaRPr>
          </a:p>
        </p:txBody>
      </p:sp>
      <p:sp>
        <p:nvSpPr>
          <p:cNvPr id="170002" name="Rectangle 438"/>
          <p:cNvSpPr>
            <a:spLocks noChangeArrowheads="1"/>
          </p:cNvSpPr>
          <p:nvPr>
            <p:custDataLst>
              <p:tags r:id="rId6"/>
            </p:custDataLst>
          </p:nvPr>
        </p:nvSpPr>
        <p:spPr bwMode="auto">
          <a:xfrm>
            <a:off x="1187450" y="3862388"/>
            <a:ext cx="669925" cy="404812"/>
          </a:xfrm>
          <a:prstGeom prst="rect">
            <a:avLst/>
          </a:prstGeom>
          <a:noFill/>
          <a:ln w="9525" algn="ctr">
            <a:noFill/>
            <a:round/>
            <a:headEnd/>
            <a:tailEnd/>
          </a:ln>
        </p:spPr>
        <p:txBody>
          <a:bodyPr lIns="0" tIns="0" rIns="0" bIns="0"/>
          <a:lstStyle/>
          <a:p>
            <a:pPr algn="ctr"/>
            <a:r>
              <a:rPr lang="en-US" sz="1400" b="1">
                <a:cs typeface="Arial" charset="0"/>
                <a:sym typeface="Polo" pitchFamily="2" charset="0"/>
              </a:rPr>
              <a:t>North America</a:t>
            </a:r>
          </a:p>
        </p:txBody>
      </p:sp>
      <p:sp>
        <p:nvSpPr>
          <p:cNvPr id="170003" name="Rectangle 443"/>
          <p:cNvSpPr>
            <a:spLocks noChangeArrowheads="1"/>
          </p:cNvSpPr>
          <p:nvPr>
            <p:custDataLst>
              <p:tags r:id="rId7"/>
            </p:custDataLst>
          </p:nvPr>
        </p:nvSpPr>
        <p:spPr bwMode="auto">
          <a:xfrm>
            <a:off x="4078288" y="2789238"/>
            <a:ext cx="225425" cy="203200"/>
          </a:xfrm>
          <a:prstGeom prst="rect">
            <a:avLst/>
          </a:prstGeom>
          <a:noFill/>
          <a:ln w="9525" algn="ctr">
            <a:noFill/>
            <a:round/>
            <a:headEnd/>
            <a:tailEnd/>
          </a:ln>
        </p:spPr>
        <p:txBody>
          <a:bodyPr lIns="0" tIns="0" rIns="0" bIns="0"/>
          <a:lstStyle/>
          <a:p>
            <a:pPr algn="ctr"/>
            <a:fld id="{131AA9D3-C96C-478C-A102-98CD78A51429}" type="datetime'''''''''''''''''''U''''''''''''''''''''''''''K'''''''''''">
              <a:rPr lang="en-US" sz="1400" b="1">
                <a:cs typeface="Arial" charset="0"/>
                <a:sym typeface="Polo" pitchFamily="2" charset="0"/>
              </a:rPr>
              <a:pPr algn="ctr"/>
              <a:t>UK</a:t>
            </a:fld>
            <a:endParaRPr lang="en-US" sz="1400" b="1">
              <a:cs typeface="Arial" charset="0"/>
              <a:sym typeface="Polo" pitchFamily="2" charset="0"/>
            </a:endParaRPr>
          </a:p>
        </p:txBody>
      </p:sp>
      <p:sp>
        <p:nvSpPr>
          <p:cNvPr id="170004" name="Rectangle 445"/>
          <p:cNvSpPr>
            <a:spLocks noChangeArrowheads="1"/>
          </p:cNvSpPr>
          <p:nvPr>
            <p:custDataLst>
              <p:tags r:id="rId8"/>
            </p:custDataLst>
          </p:nvPr>
        </p:nvSpPr>
        <p:spPr bwMode="auto">
          <a:xfrm>
            <a:off x="3924300" y="4508500"/>
            <a:ext cx="428625" cy="203200"/>
          </a:xfrm>
          <a:prstGeom prst="rect">
            <a:avLst/>
          </a:prstGeom>
          <a:noFill/>
          <a:ln w="9525" algn="ctr">
            <a:noFill/>
            <a:round/>
            <a:headEnd/>
            <a:tailEnd/>
          </a:ln>
        </p:spPr>
        <p:txBody>
          <a:bodyPr lIns="0" tIns="0" rIns="0" bIns="0"/>
          <a:lstStyle/>
          <a:p>
            <a:pPr algn="ctr"/>
            <a:endParaRPr lang="en-US" sz="1400" b="1">
              <a:cs typeface="Arial" charset="0"/>
              <a:sym typeface="Polo" pitchFamily="2" charset="0"/>
            </a:endParaRPr>
          </a:p>
        </p:txBody>
      </p:sp>
      <p:sp>
        <p:nvSpPr>
          <p:cNvPr id="170005" name="Textframe 20"/>
          <p:cNvSpPr>
            <a:spLocks noChangeArrowheads="1"/>
          </p:cNvSpPr>
          <p:nvPr>
            <p:custDataLst>
              <p:tags r:id="rId9"/>
            </p:custDataLst>
          </p:nvPr>
        </p:nvSpPr>
        <p:spPr bwMode="auto">
          <a:xfrm>
            <a:off x="5053013" y="2316163"/>
            <a:ext cx="950912" cy="384175"/>
          </a:xfrm>
          <a:prstGeom prst="rect">
            <a:avLst/>
          </a:prstGeom>
          <a:noFill/>
          <a:ln w="6350">
            <a:noFill/>
            <a:miter lim="800000"/>
            <a:headEnd/>
            <a:tailEnd/>
          </a:ln>
        </p:spPr>
        <p:txBody>
          <a:bodyPr lIns="0" tIns="0" rIns="0" bIns="0">
            <a:spAutoFit/>
          </a:bodyPr>
          <a:lstStyle/>
          <a:p>
            <a:pPr marL="111125" lvl="1" indent="-111125" defTabSz="330200">
              <a:lnSpc>
                <a:spcPct val="90000"/>
              </a:lnSpc>
              <a:buSzPct val="100000"/>
              <a:buFont typeface="Arial" charset="0"/>
              <a:buChar char="•"/>
            </a:pPr>
            <a:endParaRPr lang="en-US" altLang="de-DE" sz="1400">
              <a:cs typeface="Arial" charset="0"/>
            </a:endParaRPr>
          </a:p>
          <a:p>
            <a:pPr marL="111125" lvl="1" indent="-111125" defTabSz="330200">
              <a:lnSpc>
                <a:spcPct val="90000"/>
              </a:lnSpc>
              <a:buSzPct val="100000"/>
              <a:buFont typeface="Arial" charset="0"/>
              <a:buChar char="•"/>
            </a:pPr>
            <a:endParaRPr lang="en-US" altLang="de-DE" sz="1400">
              <a:cs typeface="Arial" charset="0"/>
            </a:endParaRPr>
          </a:p>
        </p:txBody>
      </p:sp>
      <p:sp>
        <p:nvSpPr>
          <p:cNvPr id="170006" name="Rectangle 500"/>
          <p:cNvSpPr>
            <a:spLocks noChangeArrowheads="1"/>
          </p:cNvSpPr>
          <p:nvPr>
            <p:custDataLst>
              <p:tags r:id="rId10"/>
            </p:custDataLst>
          </p:nvPr>
        </p:nvSpPr>
        <p:spPr bwMode="gray">
          <a:xfrm>
            <a:off x="7194550" y="3551238"/>
            <a:ext cx="352425" cy="198437"/>
          </a:xfrm>
          <a:prstGeom prst="rect">
            <a:avLst/>
          </a:prstGeom>
          <a:noFill/>
          <a:ln w="9525" algn="ctr">
            <a:noFill/>
            <a:round/>
            <a:headEnd/>
            <a:tailEnd/>
          </a:ln>
        </p:spPr>
        <p:txBody>
          <a:bodyPr wrap="none" lIns="25400" tIns="0" rIns="25400" bIns="0" anchor="ctr"/>
          <a:lstStyle/>
          <a:p>
            <a:pPr algn="ctr"/>
            <a:r>
              <a:rPr lang="de-DE" sz="1300">
                <a:cs typeface="Arial" charset="0"/>
                <a:sym typeface="Polo" pitchFamily="2" charset="0"/>
              </a:rPr>
              <a:t>90</a:t>
            </a:r>
            <a:endParaRPr lang="en-US" sz="1300">
              <a:cs typeface="Arial" charset="0"/>
              <a:sym typeface="Polo" pitchFamily="2" charset="0"/>
            </a:endParaRPr>
          </a:p>
        </p:txBody>
      </p:sp>
      <p:sp>
        <p:nvSpPr>
          <p:cNvPr id="170007" name="Rectangle 503"/>
          <p:cNvSpPr>
            <a:spLocks noChangeArrowheads="1"/>
          </p:cNvSpPr>
          <p:nvPr>
            <p:custDataLst>
              <p:tags r:id="rId11"/>
            </p:custDataLst>
          </p:nvPr>
        </p:nvSpPr>
        <p:spPr bwMode="auto">
          <a:xfrm>
            <a:off x="6788150" y="4643438"/>
            <a:ext cx="352425" cy="198437"/>
          </a:xfrm>
          <a:prstGeom prst="rect">
            <a:avLst/>
          </a:prstGeom>
          <a:noFill/>
          <a:ln w="9525" algn="ctr">
            <a:noFill/>
            <a:round/>
            <a:headEnd/>
            <a:tailEnd/>
          </a:ln>
        </p:spPr>
        <p:txBody>
          <a:bodyPr wrap="none" lIns="25400" tIns="0" rIns="25400" bIns="0" anchor="ctr"/>
          <a:lstStyle/>
          <a:p>
            <a:pPr algn="ctr"/>
            <a:r>
              <a:rPr lang="de-DE" sz="1300">
                <a:cs typeface="Arial" charset="0"/>
                <a:sym typeface="Polo" pitchFamily="2" charset="0"/>
              </a:rPr>
              <a:t>2,140</a:t>
            </a:r>
            <a:endParaRPr lang="en-US" sz="1300">
              <a:cs typeface="Arial" charset="0"/>
              <a:sym typeface="Polo" pitchFamily="2" charset="0"/>
            </a:endParaRPr>
          </a:p>
        </p:txBody>
      </p:sp>
      <p:graphicFrame>
        <p:nvGraphicFramePr>
          <p:cNvPr id="169987" name="Object 3"/>
          <p:cNvGraphicFramePr>
            <a:graphicFrameLocks noChangeAspect="1"/>
          </p:cNvGraphicFramePr>
          <p:nvPr>
            <p:custDataLst>
              <p:tags r:id="rId12"/>
            </p:custDataLst>
          </p:nvPr>
        </p:nvGraphicFramePr>
        <p:xfrm>
          <a:off x="1190625" y="2330450"/>
          <a:ext cx="1276350" cy="1527175"/>
        </p:xfrm>
        <a:graphic>
          <a:graphicData uri="http://schemas.openxmlformats.org/presentationml/2006/ole">
            <p:oleObj spid="_x0000_s169987" r:id="rId37" imgW="1280271" imgH="1530229" progId="Excel.Sheet.8">
              <p:embed/>
            </p:oleObj>
          </a:graphicData>
        </a:graphic>
      </p:graphicFrame>
      <p:sp>
        <p:nvSpPr>
          <p:cNvPr id="170008" name="Rectangle 440"/>
          <p:cNvSpPr>
            <a:spLocks noChangeArrowheads="1"/>
          </p:cNvSpPr>
          <p:nvPr/>
        </p:nvSpPr>
        <p:spPr bwMode="auto">
          <a:xfrm>
            <a:off x="1400175" y="2151063"/>
            <a:ext cx="233363" cy="212725"/>
          </a:xfrm>
          <a:prstGeom prst="rect">
            <a:avLst/>
          </a:prstGeom>
          <a:noFill/>
          <a:ln w="9525" algn="ctr">
            <a:noFill/>
            <a:round/>
            <a:headEnd/>
            <a:tailEnd/>
          </a:ln>
        </p:spPr>
        <p:txBody>
          <a:bodyPr wrap="none" lIns="0" tIns="0" rIns="0" bIns="0" anchor="b"/>
          <a:lstStyle/>
          <a:p>
            <a:pPr algn="ctr"/>
            <a:r>
              <a:rPr lang="de-DE" sz="1400" b="1">
                <a:cs typeface="Arial" charset="0"/>
                <a:sym typeface="Polo" pitchFamily="2" charset="0"/>
              </a:rPr>
              <a:t>1,140</a:t>
            </a:r>
          </a:p>
        </p:txBody>
      </p:sp>
      <p:graphicFrame>
        <p:nvGraphicFramePr>
          <p:cNvPr id="169988" name="Object 96"/>
          <p:cNvGraphicFramePr>
            <a:graphicFrameLocks noChangeAspect="1"/>
          </p:cNvGraphicFramePr>
          <p:nvPr/>
        </p:nvGraphicFramePr>
        <p:xfrm>
          <a:off x="3857625" y="1292225"/>
          <a:ext cx="1276350" cy="1527175"/>
        </p:xfrm>
        <a:graphic>
          <a:graphicData uri="http://schemas.openxmlformats.org/presentationml/2006/ole">
            <p:oleObj spid="_x0000_s169988" r:id="rId38" imgW="1274174" imgH="1530229" progId="Excel.Sheet.8">
              <p:embed/>
            </p:oleObj>
          </a:graphicData>
        </a:graphic>
      </p:graphicFrame>
      <p:sp>
        <p:nvSpPr>
          <p:cNvPr id="170009" name="Rectangle 445"/>
          <p:cNvSpPr>
            <a:spLocks noChangeArrowheads="1"/>
          </p:cNvSpPr>
          <p:nvPr>
            <p:custDataLst>
              <p:tags r:id="rId13"/>
            </p:custDataLst>
          </p:nvPr>
        </p:nvSpPr>
        <p:spPr bwMode="auto">
          <a:xfrm>
            <a:off x="4054475" y="1951038"/>
            <a:ext cx="233363" cy="212725"/>
          </a:xfrm>
          <a:prstGeom prst="rect">
            <a:avLst/>
          </a:prstGeom>
          <a:noFill/>
          <a:ln w="9525" algn="ctr">
            <a:noFill/>
            <a:round/>
            <a:headEnd/>
            <a:tailEnd/>
          </a:ln>
        </p:spPr>
        <p:txBody>
          <a:bodyPr wrap="none" lIns="0" tIns="0" rIns="0" bIns="0" anchor="b"/>
          <a:lstStyle/>
          <a:p>
            <a:pPr algn="ctr"/>
            <a:r>
              <a:rPr lang="de-DE" sz="1400" b="1">
                <a:cs typeface="Arial" charset="0"/>
                <a:sym typeface="Polo" pitchFamily="2" charset="0"/>
              </a:rPr>
              <a:t>250</a:t>
            </a:r>
          </a:p>
        </p:txBody>
      </p:sp>
      <p:graphicFrame>
        <p:nvGraphicFramePr>
          <p:cNvPr id="169989" name="Object 5"/>
          <p:cNvGraphicFramePr>
            <a:graphicFrameLocks noChangeAspect="1"/>
          </p:cNvGraphicFramePr>
          <p:nvPr>
            <p:custDataLst>
              <p:tags r:id="rId14"/>
            </p:custDataLst>
          </p:nvPr>
        </p:nvGraphicFramePr>
        <p:xfrm>
          <a:off x="3937000" y="4051300"/>
          <a:ext cx="1285875" cy="1536700"/>
        </p:xfrm>
        <a:graphic>
          <a:graphicData uri="http://schemas.openxmlformats.org/presentationml/2006/ole">
            <p:oleObj spid="_x0000_s169989" r:id="rId39" imgW="1286367" imgH="1536325" progId="Excel.Sheet.8">
              <p:embed/>
            </p:oleObj>
          </a:graphicData>
        </a:graphic>
      </p:graphicFrame>
      <p:sp>
        <p:nvSpPr>
          <p:cNvPr id="170010" name="Rectangle 448"/>
          <p:cNvSpPr>
            <a:spLocks noChangeArrowheads="1"/>
          </p:cNvSpPr>
          <p:nvPr>
            <p:custDataLst>
              <p:tags r:id="rId15"/>
            </p:custDataLst>
          </p:nvPr>
        </p:nvSpPr>
        <p:spPr bwMode="auto">
          <a:xfrm>
            <a:off x="3990975" y="3706813"/>
            <a:ext cx="230188" cy="212725"/>
          </a:xfrm>
          <a:prstGeom prst="rect">
            <a:avLst/>
          </a:prstGeom>
          <a:noFill/>
          <a:ln w="9525" algn="ctr">
            <a:noFill/>
            <a:round/>
            <a:headEnd/>
            <a:tailEnd/>
          </a:ln>
        </p:spPr>
        <p:txBody>
          <a:bodyPr wrap="none" lIns="0" tIns="0" rIns="0" bIns="0" anchor="b"/>
          <a:lstStyle/>
          <a:p>
            <a:pPr algn="ctr"/>
            <a:endParaRPr lang="en-US" sz="1400" b="1">
              <a:cs typeface="Arial" charset="0"/>
              <a:sym typeface="Polo" pitchFamily="2" charset="0"/>
            </a:endParaRPr>
          </a:p>
        </p:txBody>
      </p:sp>
      <p:graphicFrame>
        <p:nvGraphicFramePr>
          <p:cNvPr id="169990" name="Object 6"/>
          <p:cNvGraphicFramePr>
            <a:graphicFrameLocks noChangeAspect="1"/>
          </p:cNvGraphicFramePr>
          <p:nvPr>
            <p:custDataLst>
              <p:tags r:id="rId16"/>
            </p:custDataLst>
          </p:nvPr>
        </p:nvGraphicFramePr>
        <p:xfrm>
          <a:off x="4279900" y="3276600"/>
          <a:ext cx="1277938" cy="1527175"/>
        </p:xfrm>
        <a:graphic>
          <a:graphicData uri="http://schemas.openxmlformats.org/presentationml/2006/ole">
            <p:oleObj spid="_x0000_s169990" r:id="rId40" imgW="1280271" imgH="1524132" progId="Excel.Sheet.8">
              <p:embed/>
            </p:oleObj>
          </a:graphicData>
        </a:graphic>
      </p:graphicFrame>
      <p:sp>
        <p:nvSpPr>
          <p:cNvPr id="170011" name="Rectangle 455"/>
          <p:cNvSpPr>
            <a:spLocks noChangeArrowheads="1"/>
          </p:cNvSpPr>
          <p:nvPr>
            <p:custDataLst>
              <p:tags r:id="rId17"/>
            </p:custDataLst>
          </p:nvPr>
        </p:nvSpPr>
        <p:spPr bwMode="auto">
          <a:xfrm>
            <a:off x="4479925" y="4056063"/>
            <a:ext cx="233363" cy="212725"/>
          </a:xfrm>
          <a:prstGeom prst="rect">
            <a:avLst/>
          </a:prstGeom>
          <a:noFill/>
          <a:ln w="9525" algn="ctr">
            <a:noFill/>
            <a:round/>
            <a:headEnd/>
            <a:tailEnd/>
          </a:ln>
        </p:spPr>
        <p:txBody>
          <a:bodyPr wrap="none" lIns="0" tIns="0" rIns="0" bIns="0" anchor="b"/>
          <a:lstStyle/>
          <a:p>
            <a:pPr algn="ctr"/>
            <a:r>
              <a:rPr lang="de-DE" sz="1400" b="1">
                <a:cs typeface="Arial" charset="0"/>
                <a:sym typeface="Polo" pitchFamily="2" charset="0"/>
              </a:rPr>
              <a:t>190</a:t>
            </a:r>
          </a:p>
        </p:txBody>
      </p:sp>
      <p:sp>
        <p:nvSpPr>
          <p:cNvPr id="170012" name="Text Box 9"/>
          <p:cNvSpPr txBox="1">
            <a:spLocks noChangeArrowheads="1"/>
          </p:cNvSpPr>
          <p:nvPr>
            <p:custDataLst>
              <p:tags r:id="rId18"/>
            </p:custDataLst>
          </p:nvPr>
        </p:nvSpPr>
        <p:spPr bwMode="auto">
          <a:xfrm>
            <a:off x="7512050" y="3576638"/>
            <a:ext cx="1000125" cy="387350"/>
          </a:xfrm>
          <a:prstGeom prst="rect">
            <a:avLst/>
          </a:prstGeom>
          <a:noFill/>
          <a:ln w="3175" algn="ctr">
            <a:noFill/>
            <a:miter lim="800000"/>
            <a:headEnd/>
            <a:tailEnd/>
          </a:ln>
        </p:spPr>
        <p:txBody>
          <a:bodyPr lIns="0" tIns="0" rIns="0" bIns="0">
            <a:spAutoFit/>
          </a:bodyPr>
          <a:lstStyle/>
          <a:p>
            <a:pPr>
              <a:lnSpc>
                <a:spcPct val="90000"/>
              </a:lnSpc>
            </a:pPr>
            <a:r>
              <a:rPr lang="en-US" sz="1400">
                <a:cs typeface="Arial" charset="0"/>
              </a:rPr>
              <a:t>Other </a:t>
            </a:r>
          </a:p>
          <a:p>
            <a:pPr>
              <a:lnSpc>
                <a:spcPct val="90000"/>
              </a:lnSpc>
            </a:pPr>
            <a:r>
              <a:rPr lang="en-US" sz="1400">
                <a:cs typeface="Arial" charset="0"/>
              </a:rPr>
              <a:t>Renewables</a:t>
            </a:r>
          </a:p>
        </p:txBody>
      </p:sp>
      <p:sp>
        <p:nvSpPr>
          <p:cNvPr id="170013" name="Text Box 9"/>
          <p:cNvSpPr txBox="1">
            <a:spLocks noChangeArrowheads="1"/>
          </p:cNvSpPr>
          <p:nvPr>
            <p:custDataLst>
              <p:tags r:id="rId19"/>
            </p:custDataLst>
          </p:nvPr>
        </p:nvSpPr>
        <p:spPr bwMode="auto">
          <a:xfrm>
            <a:off x="7512050" y="4632325"/>
            <a:ext cx="403225" cy="215900"/>
          </a:xfrm>
          <a:prstGeom prst="rect">
            <a:avLst/>
          </a:prstGeom>
          <a:noFill/>
          <a:ln w="3175" algn="ctr">
            <a:noFill/>
            <a:miter lim="800000"/>
            <a:headEnd/>
            <a:tailEnd/>
          </a:ln>
        </p:spPr>
        <p:txBody>
          <a:bodyPr lIns="0" tIns="0" rIns="0" bIns="0">
            <a:spAutoFit/>
          </a:bodyPr>
          <a:lstStyle/>
          <a:p>
            <a:r>
              <a:rPr lang="en-US" sz="1400">
                <a:cs typeface="Arial" charset="0"/>
              </a:rPr>
              <a:t>Wind</a:t>
            </a:r>
          </a:p>
        </p:txBody>
      </p:sp>
      <p:sp>
        <p:nvSpPr>
          <p:cNvPr id="170014" name="Text 13"/>
          <p:cNvSpPr>
            <a:spLocks noChangeArrowheads="1"/>
          </p:cNvSpPr>
          <p:nvPr>
            <p:custDataLst>
              <p:tags r:id="rId20"/>
            </p:custDataLst>
          </p:nvPr>
        </p:nvSpPr>
        <p:spPr bwMode="auto">
          <a:xfrm>
            <a:off x="531813" y="1600200"/>
            <a:ext cx="5307012" cy="246063"/>
          </a:xfrm>
          <a:prstGeom prst="rect">
            <a:avLst/>
          </a:prstGeom>
          <a:noFill/>
          <a:ln w="6350">
            <a:noFill/>
            <a:miter lim="800000"/>
            <a:headEnd/>
            <a:tailEnd/>
          </a:ln>
        </p:spPr>
        <p:txBody>
          <a:bodyPr lIns="0" tIns="0" rIns="0" bIns="0">
            <a:spAutoFit/>
          </a:bodyPr>
          <a:lstStyle/>
          <a:p>
            <a:pPr defTabSz="330200"/>
            <a:r>
              <a:rPr lang="en-US" altLang="de-DE" sz="1600">
                <a:cs typeface="Arial" charset="0"/>
              </a:rPr>
              <a:t> Installed Renewables capacity as of March 2009 (MW)*</a:t>
            </a:r>
          </a:p>
        </p:txBody>
      </p:sp>
      <p:graphicFrame>
        <p:nvGraphicFramePr>
          <p:cNvPr id="169991" name="Rectangle 8" hidden="1"/>
          <p:cNvGraphicFramePr>
            <a:graphicFrameLocks/>
          </p:cNvGraphicFramePr>
          <p:nvPr>
            <p:custDataLst>
              <p:tags r:id="rId21"/>
            </p:custDataLst>
          </p:nvPr>
        </p:nvGraphicFramePr>
        <p:xfrm>
          <a:off x="-1588" y="0"/>
          <a:ext cx="146051" cy="158750"/>
        </p:xfrm>
        <a:graphic>
          <a:graphicData uri="http://schemas.openxmlformats.org/presentationml/2006/ole">
            <p:oleObj spid="_x0000_s169991" r:id="rId41" imgW="0" imgH="0" progId="">
              <p:embed/>
            </p:oleObj>
          </a:graphicData>
        </a:graphic>
      </p:graphicFrame>
      <p:sp>
        <p:nvSpPr>
          <p:cNvPr id="170015" name="Rectangle 371" hidden="1"/>
          <p:cNvSpPr>
            <a:spLocks noChangeArrowheads="1"/>
          </p:cNvSpPr>
          <p:nvPr>
            <p:custDataLst>
              <p:tags r:id="rId22"/>
            </p:custDataLst>
          </p:nvPr>
        </p:nvSpPr>
        <p:spPr bwMode="auto">
          <a:xfrm>
            <a:off x="-1588" y="0"/>
            <a:ext cx="146051" cy="158750"/>
          </a:xfrm>
          <a:prstGeom prst="rect">
            <a:avLst/>
          </a:prstGeom>
          <a:solidFill>
            <a:schemeClr val="accent1"/>
          </a:solidFill>
          <a:ln w="9525" algn="ctr">
            <a:solidFill>
              <a:schemeClr val="hlink"/>
            </a:solidFill>
            <a:round/>
            <a:headEnd/>
            <a:tailEnd/>
          </a:ln>
        </p:spPr>
        <p:txBody>
          <a:bodyPr wrap="none" lIns="0" tIns="0" rIns="0" bIns="0" anchor="ctr"/>
          <a:lstStyle/>
          <a:p>
            <a:pPr algn="ctr"/>
            <a:r>
              <a:rPr lang="en-US" sz="1400" b="1">
                <a:cs typeface="Arial" charset="0"/>
                <a:sym typeface="Polo" pitchFamily="2" charset="0"/>
              </a:rPr>
              <a:t>226</a:t>
            </a:r>
          </a:p>
        </p:txBody>
      </p:sp>
      <p:graphicFrame>
        <p:nvGraphicFramePr>
          <p:cNvPr id="169992" name="Object 9"/>
          <p:cNvGraphicFramePr>
            <a:graphicFrameLocks noChangeAspect="1"/>
          </p:cNvGraphicFramePr>
          <p:nvPr/>
        </p:nvGraphicFramePr>
        <p:xfrm>
          <a:off x="5484813" y="2601913"/>
          <a:ext cx="1277937" cy="1527175"/>
        </p:xfrm>
        <a:graphic>
          <a:graphicData uri="http://schemas.openxmlformats.org/presentationml/2006/ole">
            <p:oleObj spid="_x0000_s169992" r:id="rId42" imgW="1274174" imgH="1524132" progId="Excel.Sheet.8">
              <p:embed/>
            </p:oleObj>
          </a:graphicData>
        </a:graphic>
      </p:graphicFrame>
      <p:sp>
        <p:nvSpPr>
          <p:cNvPr id="170016" name="Text Box 66"/>
          <p:cNvSpPr txBox="1">
            <a:spLocks noChangeArrowheads="1"/>
          </p:cNvSpPr>
          <p:nvPr/>
        </p:nvSpPr>
        <p:spPr bwMode="gray">
          <a:xfrm>
            <a:off x="5629275" y="3159125"/>
            <a:ext cx="352425" cy="215900"/>
          </a:xfrm>
          <a:prstGeom prst="rect">
            <a:avLst/>
          </a:prstGeom>
          <a:noFill/>
          <a:ln w="12700">
            <a:noFill/>
            <a:miter lim="800000"/>
            <a:headEnd/>
            <a:tailEnd type="none" w="med" len="lg"/>
          </a:ln>
        </p:spPr>
        <p:txBody>
          <a:bodyPr lIns="0" tIns="0" rIns="0" bIns="0">
            <a:spAutoFit/>
          </a:bodyPr>
          <a:lstStyle/>
          <a:p>
            <a:pPr algn="ctr">
              <a:spcBef>
                <a:spcPct val="50000"/>
              </a:spcBef>
            </a:pPr>
            <a:r>
              <a:rPr lang="de-DE" sz="1400" b="1">
                <a:cs typeface="Arial" charset="0"/>
              </a:rPr>
              <a:t>280</a:t>
            </a:r>
          </a:p>
        </p:txBody>
      </p:sp>
      <p:sp>
        <p:nvSpPr>
          <p:cNvPr id="170017" name="Freeform 67"/>
          <p:cNvSpPr>
            <a:spLocks/>
          </p:cNvSpPr>
          <p:nvPr/>
        </p:nvSpPr>
        <p:spPr bwMode="gray">
          <a:xfrm flipH="1">
            <a:off x="4572000" y="3581400"/>
            <a:ext cx="1057275" cy="74613"/>
          </a:xfrm>
          <a:custGeom>
            <a:avLst/>
            <a:gdLst>
              <a:gd name="T0" fmla="*/ 2147483647 w 563"/>
              <a:gd name="T1" fmla="*/ 0 h 161"/>
              <a:gd name="T2" fmla="*/ 0 w 563"/>
              <a:gd name="T3" fmla="*/ 2147483647 h 161"/>
              <a:gd name="T4" fmla="*/ 0 60000 65536"/>
              <a:gd name="T5" fmla="*/ 0 60000 65536"/>
              <a:gd name="T6" fmla="*/ 0 w 563"/>
              <a:gd name="T7" fmla="*/ 0 h 161"/>
              <a:gd name="T8" fmla="*/ 563 w 563"/>
              <a:gd name="T9" fmla="*/ 161 h 161"/>
            </a:gdLst>
            <a:ahLst/>
            <a:cxnLst>
              <a:cxn ang="T4">
                <a:pos x="T0" y="T1"/>
              </a:cxn>
              <a:cxn ang="T5">
                <a:pos x="T2" y="T3"/>
              </a:cxn>
            </a:cxnLst>
            <a:rect l="T6" t="T7" r="T8" b="T9"/>
            <a:pathLst>
              <a:path w="563" h="161">
                <a:moveTo>
                  <a:pt x="563" y="0"/>
                </a:moveTo>
                <a:lnTo>
                  <a:pt x="0" y="161"/>
                </a:lnTo>
              </a:path>
            </a:pathLst>
          </a:custGeom>
          <a:noFill/>
          <a:ln w="12700">
            <a:solidFill>
              <a:schemeClr val="hlink"/>
            </a:solidFill>
            <a:round/>
            <a:headEnd/>
            <a:tailEnd type="none" w="med" len="lg"/>
          </a:ln>
        </p:spPr>
        <p:txBody>
          <a:bodyPr wrap="none" lIns="0" tIns="0" rIns="0" bIns="0" anchor="ctr"/>
          <a:lstStyle/>
          <a:p>
            <a:pPr algn="ctr"/>
            <a:endParaRPr lang="en-GB">
              <a:cs typeface="Arial" charset="0"/>
            </a:endParaRPr>
          </a:p>
        </p:txBody>
      </p:sp>
      <p:sp>
        <p:nvSpPr>
          <p:cNvPr id="170018" name="Text Box 68"/>
          <p:cNvSpPr txBox="1">
            <a:spLocks noChangeArrowheads="1"/>
          </p:cNvSpPr>
          <p:nvPr/>
        </p:nvSpPr>
        <p:spPr bwMode="gray">
          <a:xfrm>
            <a:off x="5627688" y="4130675"/>
            <a:ext cx="352425" cy="212725"/>
          </a:xfrm>
          <a:prstGeom prst="rect">
            <a:avLst/>
          </a:prstGeom>
          <a:noFill/>
          <a:ln w="12700">
            <a:noFill/>
            <a:miter lim="800000"/>
            <a:headEnd/>
            <a:tailEnd type="none" w="med" len="lg"/>
          </a:ln>
        </p:spPr>
        <p:txBody>
          <a:bodyPr lIns="0" tIns="0" rIns="0" bIns="0">
            <a:spAutoFit/>
          </a:bodyPr>
          <a:lstStyle/>
          <a:p>
            <a:pPr algn="ctr">
              <a:spcBef>
                <a:spcPct val="50000"/>
              </a:spcBef>
            </a:pPr>
            <a:r>
              <a:rPr lang="de-DE" sz="1400" b="1">
                <a:cs typeface="Arial" charset="0"/>
              </a:rPr>
              <a:t>Italy</a:t>
            </a:r>
          </a:p>
        </p:txBody>
      </p:sp>
      <p:sp>
        <p:nvSpPr>
          <p:cNvPr id="170019" name="Text Box 70"/>
          <p:cNvSpPr txBox="1">
            <a:spLocks noChangeArrowheads="1"/>
          </p:cNvSpPr>
          <p:nvPr/>
        </p:nvSpPr>
        <p:spPr bwMode="gray">
          <a:xfrm>
            <a:off x="5207000" y="2295525"/>
            <a:ext cx="434975" cy="212725"/>
          </a:xfrm>
          <a:prstGeom prst="rect">
            <a:avLst/>
          </a:prstGeom>
          <a:noFill/>
          <a:ln w="12700">
            <a:noFill/>
            <a:miter lim="800000"/>
            <a:headEnd/>
            <a:tailEnd type="none" w="med" len="lg"/>
          </a:ln>
        </p:spPr>
        <p:txBody>
          <a:bodyPr wrap="none" lIns="0" tIns="0" rIns="0" bIns="0">
            <a:spAutoFit/>
          </a:bodyPr>
          <a:lstStyle/>
          <a:p>
            <a:pPr algn="ctr"/>
            <a:r>
              <a:rPr lang="de-DE" sz="1400" b="1">
                <a:cs typeface="Arial" charset="0"/>
              </a:rPr>
              <a:t>Nordic</a:t>
            </a:r>
          </a:p>
        </p:txBody>
      </p:sp>
      <p:graphicFrame>
        <p:nvGraphicFramePr>
          <p:cNvPr id="169993" name="Object 10"/>
          <p:cNvGraphicFramePr>
            <a:graphicFrameLocks noChangeAspect="1"/>
          </p:cNvGraphicFramePr>
          <p:nvPr/>
        </p:nvGraphicFramePr>
        <p:xfrm>
          <a:off x="3013075" y="2371725"/>
          <a:ext cx="1277938" cy="1527175"/>
        </p:xfrm>
        <a:graphic>
          <a:graphicData uri="http://schemas.openxmlformats.org/presentationml/2006/ole">
            <p:oleObj spid="_x0000_s169993" r:id="rId43" imgW="1280271" imgH="1530229" progId="Excel.Sheet.8">
              <p:embed/>
            </p:oleObj>
          </a:graphicData>
        </a:graphic>
      </p:graphicFrame>
      <p:sp>
        <p:nvSpPr>
          <p:cNvPr id="170020" name="Line 73"/>
          <p:cNvSpPr>
            <a:spLocks noChangeShapeType="1"/>
          </p:cNvSpPr>
          <p:nvPr/>
        </p:nvSpPr>
        <p:spPr bwMode="gray">
          <a:xfrm flipH="1">
            <a:off x="3656013" y="3594100"/>
            <a:ext cx="422275" cy="76200"/>
          </a:xfrm>
          <a:prstGeom prst="line">
            <a:avLst/>
          </a:prstGeom>
          <a:noFill/>
          <a:ln w="12700">
            <a:solidFill>
              <a:schemeClr val="accent2"/>
            </a:solidFill>
            <a:round/>
            <a:headEnd/>
            <a:tailEnd type="none" w="med" len="lg"/>
          </a:ln>
        </p:spPr>
        <p:txBody>
          <a:bodyPr wrap="none" lIns="0" tIns="0" rIns="0" bIns="0" anchor="ctr"/>
          <a:lstStyle/>
          <a:p>
            <a:endParaRPr lang="de-DE"/>
          </a:p>
        </p:txBody>
      </p:sp>
      <p:sp>
        <p:nvSpPr>
          <p:cNvPr id="170021" name="Text Box 74"/>
          <p:cNvSpPr txBox="1">
            <a:spLocks noChangeArrowheads="1"/>
          </p:cNvSpPr>
          <p:nvPr/>
        </p:nvSpPr>
        <p:spPr bwMode="gray">
          <a:xfrm>
            <a:off x="3117850" y="2984500"/>
            <a:ext cx="423863" cy="215900"/>
          </a:xfrm>
          <a:prstGeom prst="rect">
            <a:avLst/>
          </a:prstGeom>
          <a:noFill/>
          <a:ln w="12700">
            <a:noFill/>
            <a:miter lim="800000"/>
            <a:headEnd/>
            <a:tailEnd type="none" w="med" len="lg"/>
          </a:ln>
        </p:spPr>
        <p:txBody>
          <a:bodyPr lIns="0" tIns="0" rIns="0" bIns="0">
            <a:spAutoFit/>
          </a:bodyPr>
          <a:lstStyle/>
          <a:p>
            <a:pPr algn="ctr">
              <a:spcBef>
                <a:spcPct val="50000"/>
              </a:spcBef>
            </a:pPr>
            <a:r>
              <a:rPr lang="de-DE" sz="1400" b="1">
                <a:cs typeface="Arial" charset="0"/>
              </a:rPr>
              <a:t>280</a:t>
            </a:r>
          </a:p>
        </p:txBody>
      </p:sp>
      <p:sp>
        <p:nvSpPr>
          <p:cNvPr id="170022" name="Text Box 76"/>
          <p:cNvSpPr txBox="1">
            <a:spLocks noChangeArrowheads="1"/>
          </p:cNvSpPr>
          <p:nvPr/>
        </p:nvSpPr>
        <p:spPr bwMode="gray">
          <a:xfrm>
            <a:off x="3092450" y="3889375"/>
            <a:ext cx="561975" cy="212725"/>
          </a:xfrm>
          <a:prstGeom prst="rect">
            <a:avLst/>
          </a:prstGeom>
          <a:noFill/>
          <a:ln w="12700">
            <a:noFill/>
            <a:miter lim="800000"/>
            <a:headEnd/>
            <a:tailEnd type="none" w="med" len="lg"/>
          </a:ln>
        </p:spPr>
        <p:txBody>
          <a:bodyPr lIns="0" tIns="0" rIns="0" bIns="0">
            <a:spAutoFit/>
          </a:bodyPr>
          <a:lstStyle/>
          <a:p>
            <a:pPr algn="ctr">
              <a:spcBef>
                <a:spcPct val="50000"/>
              </a:spcBef>
            </a:pPr>
            <a:r>
              <a:rPr lang="de-DE" sz="1400" b="1">
                <a:cs typeface="Arial" charset="0"/>
              </a:rPr>
              <a:t>Iberia</a:t>
            </a:r>
          </a:p>
        </p:txBody>
      </p:sp>
      <p:sp>
        <p:nvSpPr>
          <p:cNvPr id="170023" name="Line 82"/>
          <p:cNvSpPr>
            <a:spLocks noChangeShapeType="1"/>
          </p:cNvSpPr>
          <p:nvPr/>
        </p:nvSpPr>
        <p:spPr bwMode="gray">
          <a:xfrm>
            <a:off x="4502150" y="3363913"/>
            <a:ext cx="69850" cy="600075"/>
          </a:xfrm>
          <a:prstGeom prst="line">
            <a:avLst/>
          </a:prstGeom>
          <a:noFill/>
          <a:ln w="12700">
            <a:solidFill>
              <a:schemeClr val="accent2"/>
            </a:solidFill>
            <a:round/>
            <a:headEnd/>
            <a:tailEnd type="none" w="med" len="lg"/>
          </a:ln>
        </p:spPr>
        <p:txBody>
          <a:bodyPr wrap="none" lIns="0" tIns="0" rIns="0" bIns="0" anchor="ctr"/>
          <a:lstStyle/>
          <a:p>
            <a:endParaRPr lang="de-DE"/>
          </a:p>
        </p:txBody>
      </p:sp>
      <p:sp>
        <p:nvSpPr>
          <p:cNvPr id="170024" name="Line 87"/>
          <p:cNvSpPr>
            <a:spLocks noChangeShapeType="1"/>
          </p:cNvSpPr>
          <p:nvPr/>
        </p:nvSpPr>
        <p:spPr bwMode="gray">
          <a:xfrm flipH="1">
            <a:off x="4149725" y="2976563"/>
            <a:ext cx="42863" cy="269875"/>
          </a:xfrm>
          <a:prstGeom prst="line">
            <a:avLst/>
          </a:prstGeom>
          <a:noFill/>
          <a:ln w="12700">
            <a:solidFill>
              <a:schemeClr val="folHlink"/>
            </a:solidFill>
            <a:round/>
            <a:headEnd/>
            <a:tailEnd type="none" w="med" len="lg"/>
          </a:ln>
        </p:spPr>
        <p:txBody>
          <a:bodyPr wrap="none" lIns="0" tIns="0" rIns="0" bIns="0" anchor="ctr"/>
          <a:lstStyle/>
          <a:p>
            <a:endParaRPr lang="de-DE"/>
          </a:p>
        </p:txBody>
      </p:sp>
      <p:sp>
        <p:nvSpPr>
          <p:cNvPr id="170025" name="Line 88"/>
          <p:cNvSpPr>
            <a:spLocks noChangeShapeType="1"/>
          </p:cNvSpPr>
          <p:nvPr/>
        </p:nvSpPr>
        <p:spPr bwMode="gray">
          <a:xfrm flipH="1">
            <a:off x="4502150" y="2525713"/>
            <a:ext cx="774700" cy="609600"/>
          </a:xfrm>
          <a:prstGeom prst="line">
            <a:avLst/>
          </a:prstGeom>
          <a:noFill/>
          <a:ln w="12700">
            <a:solidFill>
              <a:schemeClr val="folHlink"/>
            </a:solidFill>
            <a:round/>
            <a:headEnd/>
            <a:tailEnd type="none" w="med" len="lg"/>
          </a:ln>
        </p:spPr>
        <p:txBody>
          <a:bodyPr wrap="none" lIns="0" tIns="0" rIns="0" bIns="0" anchor="ctr"/>
          <a:lstStyle/>
          <a:p>
            <a:endParaRPr lang="de-DE"/>
          </a:p>
        </p:txBody>
      </p:sp>
      <p:graphicFrame>
        <p:nvGraphicFramePr>
          <p:cNvPr id="169994" name="Object 12"/>
          <p:cNvGraphicFramePr>
            <a:graphicFrameLocks noChangeAspect="1"/>
          </p:cNvGraphicFramePr>
          <p:nvPr/>
        </p:nvGraphicFramePr>
        <p:xfrm>
          <a:off x="4430713" y="838200"/>
          <a:ext cx="1277937" cy="1527175"/>
        </p:xfrm>
        <a:graphic>
          <a:graphicData uri="http://schemas.openxmlformats.org/presentationml/2006/ole">
            <p:oleObj spid="_x0000_s169994" r:id="rId44" imgW="1274174" imgH="1524132" progId="Excel.Sheet.8">
              <p:embed/>
            </p:oleObj>
          </a:graphicData>
        </a:graphic>
      </p:graphicFrame>
      <p:sp>
        <p:nvSpPr>
          <p:cNvPr id="170026" name="Text Box 91"/>
          <p:cNvSpPr txBox="1">
            <a:spLocks noChangeArrowheads="1"/>
          </p:cNvSpPr>
          <p:nvPr/>
        </p:nvSpPr>
        <p:spPr bwMode="gray">
          <a:xfrm>
            <a:off x="5543550" y="5676900"/>
            <a:ext cx="655638" cy="430213"/>
          </a:xfrm>
          <a:prstGeom prst="rect">
            <a:avLst/>
          </a:prstGeom>
          <a:noFill/>
          <a:ln w="12700">
            <a:noFill/>
            <a:miter lim="800000"/>
            <a:headEnd/>
            <a:tailEnd type="none" w="med" len="lg"/>
          </a:ln>
        </p:spPr>
        <p:txBody>
          <a:bodyPr lIns="0" tIns="0" rIns="0" bIns="0">
            <a:spAutoFit/>
          </a:bodyPr>
          <a:lstStyle/>
          <a:p>
            <a:pPr algn="ctr">
              <a:spcBef>
                <a:spcPct val="50000"/>
              </a:spcBef>
            </a:pPr>
            <a:r>
              <a:rPr lang="de-DE" sz="1400" b="1">
                <a:cs typeface="Arial" charset="0"/>
              </a:rPr>
              <a:t>Europe (others)</a:t>
            </a:r>
          </a:p>
        </p:txBody>
      </p:sp>
      <p:graphicFrame>
        <p:nvGraphicFramePr>
          <p:cNvPr id="169995" name="Object 13"/>
          <p:cNvGraphicFramePr>
            <a:graphicFrameLocks noChangeAspect="1"/>
          </p:cNvGraphicFramePr>
          <p:nvPr>
            <p:custDataLst>
              <p:tags r:id="rId23"/>
            </p:custDataLst>
          </p:nvPr>
        </p:nvGraphicFramePr>
        <p:xfrm>
          <a:off x="5554663" y="4148138"/>
          <a:ext cx="1277937" cy="1527175"/>
        </p:xfrm>
        <a:graphic>
          <a:graphicData uri="http://schemas.openxmlformats.org/presentationml/2006/ole">
            <p:oleObj spid="_x0000_s169995" r:id="rId45" imgW="1280271" imgH="1530229" progId="Excel.Sheet.8">
              <p:embed/>
            </p:oleObj>
          </a:graphicData>
        </a:graphic>
      </p:graphicFrame>
      <p:sp>
        <p:nvSpPr>
          <p:cNvPr id="170027" name="Text Box 92"/>
          <p:cNvSpPr txBox="1">
            <a:spLocks noChangeArrowheads="1"/>
          </p:cNvSpPr>
          <p:nvPr/>
        </p:nvSpPr>
        <p:spPr bwMode="gray">
          <a:xfrm>
            <a:off x="5684838" y="5229225"/>
            <a:ext cx="352425" cy="215900"/>
          </a:xfrm>
          <a:prstGeom prst="rect">
            <a:avLst/>
          </a:prstGeom>
          <a:noFill/>
          <a:ln w="12700">
            <a:noFill/>
            <a:miter lim="800000"/>
            <a:headEnd/>
            <a:tailEnd type="none" w="med" len="lg"/>
          </a:ln>
        </p:spPr>
        <p:txBody>
          <a:bodyPr lIns="0" tIns="0" rIns="0" bIns="0">
            <a:spAutoFit/>
          </a:bodyPr>
          <a:lstStyle/>
          <a:p>
            <a:pPr algn="ctr">
              <a:spcBef>
                <a:spcPct val="50000"/>
              </a:spcBef>
            </a:pPr>
            <a:r>
              <a:rPr lang="de-DE" sz="1400" b="1">
                <a:cs typeface="Arial" charset="0"/>
              </a:rPr>
              <a:t>40</a:t>
            </a:r>
          </a:p>
        </p:txBody>
      </p:sp>
      <p:grpSp>
        <p:nvGrpSpPr>
          <p:cNvPr id="170028" name="Group 62"/>
          <p:cNvGrpSpPr>
            <a:grpSpLocks/>
          </p:cNvGrpSpPr>
          <p:nvPr/>
        </p:nvGrpSpPr>
        <p:grpSpPr bwMode="auto">
          <a:xfrm>
            <a:off x="8307388" y="1139825"/>
            <a:ext cx="703262" cy="457200"/>
            <a:chOff x="582613" y="1760538"/>
            <a:chExt cx="8883650" cy="4106862"/>
          </a:xfrm>
        </p:grpSpPr>
        <p:sp>
          <p:nvSpPr>
            <p:cNvPr id="59" name="Rectangle 26"/>
            <p:cNvSpPr>
              <a:spLocks/>
            </p:cNvSpPr>
            <p:nvPr>
              <p:custDataLst>
                <p:tags r:id="rId28"/>
              </p:custDataLst>
            </p:nvPr>
          </p:nvSpPr>
          <p:spPr bwMode="auto">
            <a:xfrm>
              <a:off x="602660" y="2744478"/>
              <a:ext cx="2887690" cy="3051627"/>
            </a:xfrm>
            <a:prstGeom prst="rect">
              <a:avLst/>
            </a:prstGeom>
            <a:solidFill>
              <a:schemeClr val="accent3">
                <a:lumMod val="50000"/>
              </a:schemeClr>
            </a:solidFill>
            <a:ln w="9525" algn="ctr">
              <a:noFill/>
              <a:round/>
              <a:headEnd/>
              <a:tailEnd/>
            </a:ln>
          </p:spPr>
          <p:txBody>
            <a:bodyPr lIns="0" tIns="0" rIns="0" bIns="0" anchor="ctr"/>
            <a:lstStyle/>
            <a:p>
              <a:pPr algn="ctr">
                <a:defRPr/>
              </a:pPr>
              <a:r>
                <a:rPr lang="en-US" sz="1400">
                  <a:solidFill>
                    <a:schemeClr val="bg1"/>
                  </a:solidFill>
                </a:rPr>
                <a:t>1</a:t>
              </a:r>
            </a:p>
          </p:txBody>
        </p:sp>
        <p:sp>
          <p:nvSpPr>
            <p:cNvPr id="170040" name="Rectangle 27"/>
            <p:cNvSpPr>
              <a:spLocks/>
            </p:cNvSpPr>
            <p:nvPr>
              <p:custDataLst>
                <p:tags r:id="rId29"/>
              </p:custDataLst>
            </p:nvPr>
          </p:nvSpPr>
          <p:spPr bwMode="auto">
            <a:xfrm>
              <a:off x="3579813" y="2741613"/>
              <a:ext cx="2879725" cy="3054350"/>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170041" name="Rectangle 28"/>
            <p:cNvSpPr>
              <a:spLocks/>
            </p:cNvSpPr>
            <p:nvPr>
              <p:custDataLst>
                <p:tags r:id="rId30"/>
              </p:custDataLst>
            </p:nvPr>
          </p:nvSpPr>
          <p:spPr bwMode="auto">
            <a:xfrm>
              <a:off x="6586538" y="2746375"/>
              <a:ext cx="2879725" cy="3049588"/>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170042" name="AutoShape 7"/>
            <p:cNvSpPr>
              <a:spLocks noChangeArrowheads="1"/>
            </p:cNvSpPr>
            <p:nvPr>
              <p:custDataLst>
                <p:tags r:id="rId31"/>
              </p:custDataLst>
            </p:nvPr>
          </p:nvSpPr>
          <p:spPr bwMode="auto">
            <a:xfrm rot="-5400000">
              <a:off x="4777582" y="-2432844"/>
              <a:ext cx="482600" cy="8869363"/>
            </a:xfrm>
            <a:prstGeom prst="chevron">
              <a:avLst>
                <a:gd name="adj" fmla="val 100000"/>
              </a:avLst>
            </a:prstGeom>
            <a:solidFill>
              <a:srgbClr val="F21C0A"/>
            </a:solidFill>
            <a:ln w="22225">
              <a:solidFill>
                <a:schemeClr val="hlink"/>
              </a:solidFill>
              <a:miter lim="800000"/>
              <a:headEnd/>
              <a:tailEnd/>
            </a:ln>
          </p:spPr>
          <p:txBody>
            <a:bodyPr rot="10800000" wrap="none" lIns="0" tIns="0" rIns="0" bIns="0" anchor="ctr"/>
            <a:lstStyle/>
            <a:p>
              <a:pPr algn="ctr"/>
              <a:endParaRPr lang="en-US">
                <a:solidFill>
                  <a:schemeClr val="bg1"/>
                </a:solidFill>
                <a:cs typeface="Arial" charset="0"/>
              </a:endParaRPr>
            </a:p>
          </p:txBody>
        </p:sp>
        <p:sp>
          <p:nvSpPr>
            <p:cNvPr id="170043" name="Line 8"/>
            <p:cNvSpPr>
              <a:spLocks noChangeShapeType="1"/>
            </p:cNvSpPr>
            <p:nvPr>
              <p:custDataLst>
                <p:tags r:id="rId32"/>
              </p:custDataLst>
            </p:nvPr>
          </p:nvSpPr>
          <p:spPr bwMode="auto">
            <a:xfrm>
              <a:off x="582613" y="2647950"/>
              <a:ext cx="8882062" cy="1588"/>
            </a:xfrm>
            <a:custGeom>
              <a:avLst/>
              <a:gdLst>
                <a:gd name="T0" fmla="*/ 0 w 5595"/>
                <a:gd name="T1" fmla="*/ 0 h 1"/>
                <a:gd name="T2" fmla="*/ 2147483647 w 5595"/>
                <a:gd name="T3" fmla="*/ 0 h 1"/>
                <a:gd name="T4" fmla="*/ 0 60000 65536"/>
                <a:gd name="T5" fmla="*/ 0 60000 65536"/>
                <a:gd name="T6" fmla="*/ 0 w 5595"/>
                <a:gd name="T7" fmla="*/ 0 h 1"/>
                <a:gd name="T8" fmla="*/ 5595 w 5595"/>
                <a:gd name="T9" fmla="*/ 1 h 1"/>
              </a:gdLst>
              <a:ahLst/>
              <a:cxnLst>
                <a:cxn ang="T4">
                  <a:pos x="T0" y="T1"/>
                </a:cxn>
                <a:cxn ang="T5">
                  <a:pos x="T2" y="T3"/>
                </a:cxn>
              </a:cxnLst>
              <a:rect l="T6" t="T7" r="T8" b="T9"/>
              <a:pathLst>
                <a:path w="5595" h="1">
                  <a:moveTo>
                    <a:pt x="0" y="0"/>
                  </a:moveTo>
                  <a:lnTo>
                    <a:pt x="5595" y="0"/>
                  </a:lnTo>
                </a:path>
              </a:pathLst>
            </a:custGeom>
            <a:noFill/>
            <a:ln w="22225">
              <a:solidFill>
                <a:schemeClr val="hlink"/>
              </a:solidFill>
              <a:round/>
              <a:headEnd/>
              <a:tailEnd/>
            </a:ln>
          </p:spPr>
          <p:txBody>
            <a:bodyPr wrap="none" lIns="0" tIns="0" rIns="0" bIns="0" anchor="ctr"/>
            <a:lstStyle/>
            <a:p>
              <a:pPr algn="ctr"/>
              <a:endParaRPr lang="en-GB">
                <a:solidFill>
                  <a:schemeClr val="bg1"/>
                </a:solidFill>
                <a:cs typeface="Arial" charset="0"/>
              </a:endParaRPr>
            </a:p>
          </p:txBody>
        </p:sp>
        <p:sp>
          <p:nvSpPr>
            <p:cNvPr id="170044" name="Line 17"/>
            <p:cNvSpPr>
              <a:spLocks noChangeShapeType="1"/>
            </p:cNvSpPr>
            <p:nvPr/>
          </p:nvSpPr>
          <p:spPr bwMode="auto">
            <a:xfrm>
              <a:off x="582613" y="5867400"/>
              <a:ext cx="8874125" cy="0"/>
            </a:xfrm>
            <a:prstGeom prst="line">
              <a:avLst/>
            </a:prstGeom>
            <a:noFill/>
            <a:ln w="25400">
              <a:solidFill>
                <a:schemeClr val="hlink"/>
              </a:solidFill>
              <a:round/>
              <a:headEnd/>
              <a:tailEnd/>
            </a:ln>
          </p:spPr>
          <p:txBody>
            <a:bodyPr/>
            <a:lstStyle/>
            <a:p>
              <a:endParaRPr lang="de-DE"/>
            </a:p>
          </p:txBody>
        </p:sp>
      </p:grpSp>
      <p:sp>
        <p:nvSpPr>
          <p:cNvPr id="170029" name="Text Box 71"/>
          <p:cNvSpPr txBox="1">
            <a:spLocks noChangeArrowheads="1"/>
          </p:cNvSpPr>
          <p:nvPr/>
        </p:nvSpPr>
        <p:spPr bwMode="gray">
          <a:xfrm>
            <a:off x="5246688" y="1928813"/>
            <a:ext cx="282575" cy="215900"/>
          </a:xfrm>
          <a:prstGeom prst="rect">
            <a:avLst/>
          </a:prstGeom>
          <a:noFill/>
          <a:ln w="12700">
            <a:noFill/>
            <a:miter lim="800000"/>
            <a:headEnd/>
            <a:tailEnd type="none" w="med" len="lg"/>
          </a:ln>
        </p:spPr>
        <p:txBody>
          <a:bodyPr lIns="0" tIns="0" rIns="0" bIns="0">
            <a:spAutoFit/>
          </a:bodyPr>
          <a:lstStyle/>
          <a:p>
            <a:pPr algn="ctr">
              <a:spcBef>
                <a:spcPct val="50000"/>
              </a:spcBef>
            </a:pPr>
            <a:r>
              <a:rPr lang="de-DE" sz="1400" b="1">
                <a:cs typeface="Arial" charset="0"/>
              </a:rPr>
              <a:t>50</a:t>
            </a:r>
          </a:p>
        </p:txBody>
      </p:sp>
      <p:sp>
        <p:nvSpPr>
          <p:cNvPr id="93" name="Rectangle 436"/>
          <p:cNvSpPr>
            <a:spLocks noChangeArrowheads="1"/>
          </p:cNvSpPr>
          <p:nvPr>
            <p:custDataLst>
              <p:tags r:id="rId24"/>
            </p:custDataLst>
          </p:nvPr>
        </p:nvSpPr>
        <p:spPr bwMode="auto">
          <a:xfrm rot="20701102">
            <a:off x="1285875" y="3082925"/>
            <a:ext cx="433388" cy="46038"/>
          </a:xfrm>
          <a:prstGeom prst="rect">
            <a:avLst/>
          </a:prstGeom>
          <a:solidFill>
            <a:schemeClr val="bg1">
              <a:lumMod val="85000"/>
            </a:schemeClr>
          </a:solidFill>
          <a:ln w="9525" algn="ctr">
            <a:noFill/>
            <a:round/>
            <a:headEnd/>
            <a:tailEnd/>
          </a:ln>
        </p:spPr>
        <p:txBody>
          <a:bodyPr lIns="0" tIns="0" rIns="0" bIns="0" anchor="ctr"/>
          <a:lstStyle/>
          <a:p>
            <a:pPr algn="ctr">
              <a:defRPr/>
            </a:pPr>
            <a:endParaRPr lang="en-US" sz="1600">
              <a:cs typeface="Arial" charset="0"/>
            </a:endParaRPr>
          </a:p>
        </p:txBody>
      </p:sp>
      <p:cxnSp>
        <p:nvCxnSpPr>
          <p:cNvPr id="170031" name="Straight Connector 418"/>
          <p:cNvCxnSpPr>
            <a:cxnSpLocks noChangeShapeType="1"/>
          </p:cNvCxnSpPr>
          <p:nvPr/>
        </p:nvCxnSpPr>
        <p:spPr bwMode="auto">
          <a:xfrm flipV="1">
            <a:off x="1249363" y="3001963"/>
            <a:ext cx="528637" cy="141287"/>
          </a:xfrm>
          <a:prstGeom prst="line">
            <a:avLst/>
          </a:prstGeom>
          <a:noFill/>
          <a:ln w="9525" algn="ctr">
            <a:solidFill>
              <a:schemeClr val="tx1"/>
            </a:solidFill>
            <a:round/>
            <a:headEnd/>
            <a:tailEnd/>
          </a:ln>
        </p:spPr>
      </p:cxnSp>
      <p:grpSp>
        <p:nvGrpSpPr>
          <p:cNvPr id="170032" name="Gruppieren 98"/>
          <p:cNvGrpSpPr>
            <a:grpSpLocks/>
          </p:cNvGrpSpPr>
          <p:nvPr/>
        </p:nvGrpSpPr>
        <p:grpSpPr bwMode="auto">
          <a:xfrm>
            <a:off x="7118350" y="3551238"/>
            <a:ext cx="144463" cy="142875"/>
            <a:chOff x="7321548" y="3214688"/>
            <a:chExt cx="144462" cy="142875"/>
          </a:xfrm>
        </p:grpSpPr>
        <p:cxnSp>
          <p:nvCxnSpPr>
            <p:cNvPr id="101" name="Gerade Verbindung 100"/>
            <p:cNvCxnSpPr/>
            <p:nvPr/>
          </p:nvCxnSpPr>
          <p:spPr bwMode="auto">
            <a:xfrm>
              <a:off x="7321548" y="3286125"/>
              <a:ext cx="142874" cy="1588"/>
            </a:xfrm>
            <a:prstGeom prst="line">
              <a:avLst/>
            </a:prstGeom>
            <a:ln>
              <a:headEnd type="none" w="med" len="med"/>
              <a:tailEnd type="none" w="med" len="lg"/>
            </a:ln>
          </p:spPr>
          <p:style>
            <a:lnRef idx="1">
              <a:schemeClr val="dk1"/>
            </a:lnRef>
            <a:fillRef idx="0">
              <a:schemeClr val="dk1"/>
            </a:fillRef>
            <a:effectRef idx="0">
              <a:schemeClr val="dk1"/>
            </a:effectRef>
            <a:fontRef idx="minor">
              <a:schemeClr val="tx1"/>
            </a:fontRef>
          </p:style>
        </p:cxnSp>
        <p:cxnSp>
          <p:nvCxnSpPr>
            <p:cNvPr id="106" name="Gerade Verbindung 105"/>
            <p:cNvCxnSpPr/>
            <p:nvPr/>
          </p:nvCxnSpPr>
          <p:spPr bwMode="auto">
            <a:xfrm rot="5400000">
              <a:off x="7393778" y="3285332"/>
              <a:ext cx="142875" cy="1588"/>
            </a:xfrm>
            <a:prstGeom prst="line">
              <a:avLst/>
            </a:prstGeom>
            <a:ln>
              <a:headEnd type="none" w="med" len="med"/>
              <a:tailEnd type="none" w="med" len="lg"/>
            </a:ln>
          </p:spPr>
          <p:style>
            <a:lnRef idx="1">
              <a:schemeClr val="dk1"/>
            </a:lnRef>
            <a:fillRef idx="0">
              <a:schemeClr val="dk1"/>
            </a:fillRef>
            <a:effectRef idx="0">
              <a:schemeClr val="dk1"/>
            </a:effectRef>
            <a:fontRef idx="minor">
              <a:schemeClr val="tx1"/>
            </a:fontRef>
          </p:style>
        </p:cxnSp>
      </p:grpSp>
      <p:sp>
        <p:nvSpPr>
          <p:cNvPr id="495" name="Textframe 20"/>
          <p:cNvSpPr>
            <a:spLocks noChangeArrowheads="1"/>
          </p:cNvSpPr>
          <p:nvPr>
            <p:custDataLst>
              <p:tags r:id="rId25"/>
            </p:custDataLst>
          </p:nvPr>
        </p:nvSpPr>
        <p:spPr bwMode="auto">
          <a:xfrm>
            <a:off x="4246563" y="4814888"/>
            <a:ext cx="747712" cy="193675"/>
          </a:xfrm>
          <a:prstGeom prst="rect">
            <a:avLst/>
          </a:prstGeom>
          <a:noFill/>
          <a:ln w="6350">
            <a:noFill/>
            <a:miter lim="800000"/>
            <a:headEnd/>
            <a:tailEnd/>
          </a:ln>
          <a:effectLst/>
        </p:spPr>
        <p:txBody>
          <a:bodyPr lIns="0" tIns="0" rIns="0" bIns="0">
            <a:spAutoFit/>
          </a:bodyPr>
          <a:lstStyle>
            <a:defPPr>
              <a:defRPr lang="de-DE"/>
            </a:defPPr>
            <a:lvl1pPr algn="l" rtl="0" fontAlgn="base">
              <a:spcBef>
                <a:spcPct val="0"/>
              </a:spcBef>
              <a:spcAft>
                <a:spcPct val="0"/>
              </a:spcAft>
              <a:defRPr sz="1300" b="1" kern="1200">
                <a:solidFill>
                  <a:schemeClr val="tx1"/>
                </a:solidFill>
                <a:latin typeface="Arial" charset="0"/>
                <a:ea typeface="+mn-ea"/>
                <a:cs typeface="+mn-cs"/>
              </a:defRPr>
            </a:lvl1pPr>
            <a:lvl2pPr marL="457200" algn="l" rtl="0" fontAlgn="base">
              <a:spcBef>
                <a:spcPct val="0"/>
              </a:spcBef>
              <a:spcAft>
                <a:spcPct val="0"/>
              </a:spcAft>
              <a:defRPr sz="1300" b="1" kern="1200">
                <a:solidFill>
                  <a:schemeClr val="tx1"/>
                </a:solidFill>
                <a:latin typeface="Arial" charset="0"/>
                <a:ea typeface="+mn-ea"/>
                <a:cs typeface="+mn-cs"/>
              </a:defRPr>
            </a:lvl2pPr>
            <a:lvl3pPr marL="914400" algn="l" rtl="0" fontAlgn="base">
              <a:spcBef>
                <a:spcPct val="0"/>
              </a:spcBef>
              <a:spcAft>
                <a:spcPct val="0"/>
              </a:spcAft>
              <a:defRPr sz="1300" b="1" kern="1200">
                <a:solidFill>
                  <a:schemeClr val="tx1"/>
                </a:solidFill>
                <a:latin typeface="Arial" charset="0"/>
                <a:ea typeface="+mn-ea"/>
                <a:cs typeface="+mn-cs"/>
              </a:defRPr>
            </a:lvl3pPr>
            <a:lvl4pPr marL="1371600" algn="l" rtl="0" fontAlgn="base">
              <a:spcBef>
                <a:spcPct val="0"/>
              </a:spcBef>
              <a:spcAft>
                <a:spcPct val="0"/>
              </a:spcAft>
              <a:defRPr sz="1300" b="1" kern="1200">
                <a:solidFill>
                  <a:schemeClr val="tx1"/>
                </a:solidFill>
                <a:latin typeface="Arial" charset="0"/>
                <a:ea typeface="+mn-ea"/>
                <a:cs typeface="+mn-cs"/>
              </a:defRPr>
            </a:lvl4pPr>
            <a:lvl5pPr marL="1828800" algn="l" rtl="0" fontAlgn="base">
              <a:spcBef>
                <a:spcPct val="0"/>
              </a:spcBef>
              <a:spcAft>
                <a:spcPct val="0"/>
              </a:spcAft>
              <a:defRPr sz="1300" b="1" kern="1200">
                <a:solidFill>
                  <a:schemeClr val="tx1"/>
                </a:solidFill>
                <a:latin typeface="Arial" charset="0"/>
                <a:ea typeface="+mn-ea"/>
                <a:cs typeface="+mn-cs"/>
              </a:defRPr>
            </a:lvl5pPr>
            <a:lvl6pPr marL="2286000" algn="l" defTabSz="914400" rtl="0" eaLnBrk="1" latinLnBrk="0" hangingPunct="1">
              <a:defRPr sz="1300" b="1" kern="1200">
                <a:solidFill>
                  <a:schemeClr val="tx1"/>
                </a:solidFill>
                <a:latin typeface="Arial" charset="0"/>
                <a:ea typeface="+mn-ea"/>
                <a:cs typeface="+mn-cs"/>
              </a:defRPr>
            </a:lvl6pPr>
            <a:lvl7pPr marL="2743200" algn="l" defTabSz="914400" rtl="0" eaLnBrk="1" latinLnBrk="0" hangingPunct="1">
              <a:defRPr sz="1300" b="1" kern="1200">
                <a:solidFill>
                  <a:schemeClr val="tx1"/>
                </a:solidFill>
                <a:latin typeface="Arial" charset="0"/>
                <a:ea typeface="+mn-ea"/>
                <a:cs typeface="+mn-cs"/>
              </a:defRPr>
            </a:lvl7pPr>
            <a:lvl8pPr marL="3200400" algn="l" defTabSz="914400" rtl="0" eaLnBrk="1" latinLnBrk="0" hangingPunct="1">
              <a:defRPr sz="1300" b="1" kern="1200">
                <a:solidFill>
                  <a:schemeClr val="tx1"/>
                </a:solidFill>
                <a:latin typeface="Arial" charset="0"/>
                <a:ea typeface="+mn-ea"/>
                <a:cs typeface="+mn-cs"/>
              </a:defRPr>
            </a:lvl8pPr>
            <a:lvl9pPr marL="3657600" algn="l" defTabSz="914400" rtl="0" eaLnBrk="1" latinLnBrk="0" hangingPunct="1">
              <a:defRPr sz="1300" b="1" kern="1200">
                <a:solidFill>
                  <a:schemeClr val="tx1"/>
                </a:solidFill>
                <a:latin typeface="Arial" charset="0"/>
                <a:ea typeface="+mn-ea"/>
                <a:cs typeface="+mn-cs"/>
              </a:defRPr>
            </a:lvl9pPr>
          </a:lstStyle>
          <a:p>
            <a:pPr algn="ctr" defTabSz="330200">
              <a:lnSpc>
                <a:spcPct val="90000"/>
              </a:lnSpc>
              <a:buSzPct val="100000"/>
              <a:buFont typeface=""/>
              <a:buNone/>
              <a:defRPr/>
            </a:pPr>
            <a:r>
              <a:rPr lang="en-US" altLang="de-DE" sz="1400" smtClean="0">
                <a:latin typeface="+mn-lt"/>
              </a:rPr>
              <a:t>Germany</a:t>
            </a:r>
            <a:endParaRPr lang="en-US" altLang="de-DE" sz="1400">
              <a:latin typeface="+mn-lt"/>
            </a:endParaRPr>
          </a:p>
        </p:txBody>
      </p:sp>
      <p:cxnSp>
        <p:nvCxnSpPr>
          <p:cNvPr id="170034" name="Straight Connector 418"/>
          <p:cNvCxnSpPr>
            <a:cxnSpLocks noChangeShapeType="1"/>
          </p:cNvCxnSpPr>
          <p:nvPr>
            <p:custDataLst>
              <p:tags r:id="rId26"/>
            </p:custDataLst>
          </p:nvPr>
        </p:nvCxnSpPr>
        <p:spPr bwMode="auto">
          <a:xfrm flipV="1">
            <a:off x="1258888" y="3049588"/>
            <a:ext cx="528637" cy="141287"/>
          </a:xfrm>
          <a:prstGeom prst="line">
            <a:avLst/>
          </a:prstGeom>
          <a:noFill/>
          <a:ln w="9525" algn="ctr">
            <a:solidFill>
              <a:schemeClr val="tx1"/>
            </a:solidFill>
            <a:round/>
            <a:headEnd/>
            <a:tailEnd/>
          </a:ln>
        </p:spPr>
      </p:cxnSp>
      <p:sp>
        <p:nvSpPr>
          <p:cNvPr id="170035" name="Text Box 94"/>
          <p:cNvSpPr txBox="1">
            <a:spLocks noChangeArrowheads="1"/>
          </p:cNvSpPr>
          <p:nvPr/>
        </p:nvSpPr>
        <p:spPr bwMode="auto">
          <a:xfrm>
            <a:off x="4419600" y="6415088"/>
            <a:ext cx="3938588" cy="246062"/>
          </a:xfrm>
          <a:prstGeom prst="rect">
            <a:avLst/>
          </a:prstGeom>
          <a:noFill/>
          <a:ln w="9525">
            <a:noFill/>
            <a:miter lim="800000"/>
            <a:headEnd/>
            <a:tailEnd/>
          </a:ln>
        </p:spPr>
        <p:txBody>
          <a:bodyPr>
            <a:spAutoFit/>
          </a:bodyPr>
          <a:lstStyle/>
          <a:p>
            <a:pPr>
              <a:spcBef>
                <a:spcPct val="50000"/>
              </a:spcBef>
            </a:pPr>
            <a:r>
              <a:rPr lang="en-US" sz="1000">
                <a:cs typeface="Arial" charset="0"/>
              </a:rPr>
              <a:t>* E.ON Equity MW (Figures rounded), excluding large Hydro. Source E.ON</a:t>
            </a:r>
          </a:p>
        </p:txBody>
      </p:sp>
      <p:sp>
        <p:nvSpPr>
          <p:cNvPr id="170036" name="Rectangle 440"/>
          <p:cNvSpPr>
            <a:spLocks noChangeArrowheads="1"/>
          </p:cNvSpPr>
          <p:nvPr>
            <p:custDataLst>
              <p:tags r:id="rId27"/>
            </p:custDataLst>
          </p:nvPr>
        </p:nvSpPr>
        <p:spPr bwMode="auto">
          <a:xfrm>
            <a:off x="6840538" y="3336925"/>
            <a:ext cx="233362" cy="212725"/>
          </a:xfrm>
          <a:prstGeom prst="rect">
            <a:avLst/>
          </a:prstGeom>
          <a:noFill/>
          <a:ln w="9525" algn="ctr">
            <a:noFill/>
            <a:round/>
            <a:headEnd/>
            <a:tailEnd/>
          </a:ln>
        </p:spPr>
        <p:txBody>
          <a:bodyPr wrap="none" lIns="0" tIns="0" rIns="0" bIns="0" anchor="b"/>
          <a:lstStyle/>
          <a:p>
            <a:pPr algn="ctr"/>
            <a:r>
              <a:rPr lang="de-DE" sz="1400" b="1">
                <a:cs typeface="Arial" charset="0"/>
                <a:sym typeface="Polo" pitchFamily="2" charset="0"/>
              </a:rPr>
              <a:t>2,230</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95" name="Group 359"/>
          <p:cNvPicPr>
            <a:picLocks noChangeArrowheads="1"/>
          </p:cNvPicPr>
          <p:nvPr>
            <p:custDataLst>
              <p:tags r:id="rId2"/>
            </p:custDataLst>
          </p:nvPr>
        </p:nvPicPr>
        <p:blipFill>
          <a:blip r:embed="rId22"/>
          <a:srcRect/>
          <a:stretch>
            <a:fillRect/>
          </a:stretch>
        </p:blipFill>
        <p:spPr bwMode="auto">
          <a:xfrm>
            <a:off x="0" y="2409825"/>
            <a:ext cx="8755063" cy="4219575"/>
          </a:xfrm>
          <a:prstGeom prst="rect">
            <a:avLst/>
          </a:prstGeom>
          <a:solidFill>
            <a:schemeClr val="bg1"/>
          </a:solidFill>
          <a:ln w="9525">
            <a:noFill/>
            <a:miter lim="800000"/>
            <a:headEnd/>
            <a:tailEnd/>
          </a:ln>
        </p:spPr>
      </p:pic>
      <p:graphicFrame>
        <p:nvGraphicFramePr>
          <p:cNvPr id="93193" name="Object 9"/>
          <p:cNvGraphicFramePr>
            <a:graphicFrameLocks/>
          </p:cNvGraphicFramePr>
          <p:nvPr/>
        </p:nvGraphicFramePr>
        <p:xfrm>
          <a:off x="4994275" y="4879975"/>
          <a:ext cx="909638" cy="869950"/>
        </p:xfrm>
        <a:graphic>
          <a:graphicData uri="http://schemas.openxmlformats.org/presentationml/2006/ole">
            <p:oleObj spid="_x0000_s93193" name="Worksheet" r:id="rId23" imgW="908383" imgH="865707" progId="Excel.Sheet.8">
              <p:embed/>
            </p:oleObj>
          </a:graphicData>
        </a:graphic>
      </p:graphicFrame>
      <p:sp>
        <p:nvSpPr>
          <p:cNvPr id="93196" name="Foliennummernplatzhalter 1"/>
          <p:cNvSpPr>
            <a:spLocks noGrp="1"/>
          </p:cNvSpPr>
          <p:nvPr>
            <p:ph type="sldNum" sz="quarter" idx="10"/>
          </p:nvPr>
        </p:nvSpPr>
        <p:spPr>
          <a:noFill/>
        </p:spPr>
        <p:txBody>
          <a:bodyPr/>
          <a:lstStyle/>
          <a:p>
            <a:fld id="{FD057935-68D2-40C9-A3F3-07D61FE5166E}" type="slidenum">
              <a:rPr smtClean="0"/>
              <a:pPr/>
              <a:t>17</a:t>
            </a:fld>
            <a:endParaRPr lang="de-DE" smtClean="0"/>
          </a:p>
        </p:txBody>
      </p:sp>
      <p:sp>
        <p:nvSpPr>
          <p:cNvPr id="93197" name="Fußzeilenplatzhalter 2"/>
          <p:cNvSpPr>
            <a:spLocks noGrp="1"/>
          </p:cNvSpPr>
          <p:nvPr>
            <p:ph type="ftr" sz="quarter" idx="11"/>
          </p:nvPr>
        </p:nvSpPr>
        <p:spPr>
          <a:noFill/>
        </p:spPr>
        <p:txBody>
          <a:bodyPr/>
          <a:lstStyle/>
          <a:p>
            <a:r>
              <a:rPr lang="de-DE" smtClean="0"/>
              <a:t>      </a:t>
            </a:r>
          </a:p>
        </p:txBody>
      </p:sp>
      <p:sp>
        <p:nvSpPr>
          <p:cNvPr id="93198" name="Footer Placeholder 2"/>
          <p:cNvSpPr txBox="1">
            <a:spLocks noGrp="1"/>
          </p:cNvSpPr>
          <p:nvPr/>
        </p:nvSpPr>
        <p:spPr bwMode="auto">
          <a:xfrm>
            <a:off x="3048000" y="6334125"/>
            <a:ext cx="5105400" cy="152400"/>
          </a:xfrm>
          <a:prstGeom prst="rect">
            <a:avLst/>
          </a:prstGeom>
          <a:noFill/>
          <a:ln w="9525">
            <a:noFill/>
            <a:miter lim="800000"/>
            <a:headEnd/>
            <a:tailEnd/>
          </a:ln>
        </p:spPr>
        <p:txBody>
          <a:bodyPr lIns="0" tIns="0" rIns="0" bIns="0"/>
          <a:lstStyle/>
          <a:p>
            <a:pPr algn="r" eaLnBrk="0" hangingPunct="0">
              <a:lnSpc>
                <a:spcPts val="900"/>
              </a:lnSpc>
            </a:pPr>
            <a:r>
              <a:rPr lang="de-DE" sz="700" noProof="1">
                <a:cs typeface="Arial" charset="0"/>
              </a:rPr>
              <a:t>      </a:t>
            </a:r>
          </a:p>
        </p:txBody>
      </p:sp>
      <p:sp>
        <p:nvSpPr>
          <p:cNvPr id="495" name="Textframe 20"/>
          <p:cNvSpPr>
            <a:spLocks noChangeArrowheads="1"/>
          </p:cNvSpPr>
          <p:nvPr>
            <p:custDataLst>
              <p:tags r:id="rId3"/>
            </p:custDataLst>
          </p:nvPr>
        </p:nvSpPr>
        <p:spPr bwMode="auto">
          <a:xfrm>
            <a:off x="3805238" y="5195888"/>
            <a:ext cx="747712" cy="193675"/>
          </a:xfrm>
          <a:prstGeom prst="rect">
            <a:avLst/>
          </a:prstGeom>
          <a:noFill/>
          <a:ln w="6350">
            <a:noFill/>
            <a:miter lim="800000"/>
            <a:headEnd/>
            <a:tailEnd/>
          </a:ln>
          <a:effectLst/>
        </p:spPr>
        <p:txBody>
          <a:bodyPr lIns="0" tIns="0" rIns="0" bIns="0">
            <a:spAutoFit/>
          </a:bodyPr>
          <a:lstStyle>
            <a:defPPr>
              <a:defRPr lang="de-DE"/>
            </a:defPPr>
            <a:lvl1pPr algn="l" rtl="0" fontAlgn="base">
              <a:spcBef>
                <a:spcPct val="0"/>
              </a:spcBef>
              <a:spcAft>
                <a:spcPct val="0"/>
              </a:spcAft>
              <a:defRPr sz="1300" b="1" kern="1200">
                <a:solidFill>
                  <a:schemeClr val="tx1"/>
                </a:solidFill>
                <a:latin typeface="Arial" charset="0"/>
                <a:ea typeface="+mn-ea"/>
                <a:cs typeface="+mn-cs"/>
              </a:defRPr>
            </a:lvl1pPr>
            <a:lvl2pPr marL="457200" algn="l" rtl="0" fontAlgn="base">
              <a:spcBef>
                <a:spcPct val="0"/>
              </a:spcBef>
              <a:spcAft>
                <a:spcPct val="0"/>
              </a:spcAft>
              <a:defRPr sz="1300" b="1" kern="1200">
                <a:solidFill>
                  <a:schemeClr val="tx1"/>
                </a:solidFill>
                <a:latin typeface="Arial" charset="0"/>
                <a:ea typeface="+mn-ea"/>
                <a:cs typeface="+mn-cs"/>
              </a:defRPr>
            </a:lvl2pPr>
            <a:lvl3pPr marL="914400" algn="l" rtl="0" fontAlgn="base">
              <a:spcBef>
                <a:spcPct val="0"/>
              </a:spcBef>
              <a:spcAft>
                <a:spcPct val="0"/>
              </a:spcAft>
              <a:defRPr sz="1300" b="1" kern="1200">
                <a:solidFill>
                  <a:schemeClr val="tx1"/>
                </a:solidFill>
                <a:latin typeface="Arial" charset="0"/>
                <a:ea typeface="+mn-ea"/>
                <a:cs typeface="+mn-cs"/>
              </a:defRPr>
            </a:lvl3pPr>
            <a:lvl4pPr marL="1371600" algn="l" rtl="0" fontAlgn="base">
              <a:spcBef>
                <a:spcPct val="0"/>
              </a:spcBef>
              <a:spcAft>
                <a:spcPct val="0"/>
              </a:spcAft>
              <a:defRPr sz="1300" b="1" kern="1200">
                <a:solidFill>
                  <a:schemeClr val="tx1"/>
                </a:solidFill>
                <a:latin typeface="Arial" charset="0"/>
                <a:ea typeface="+mn-ea"/>
                <a:cs typeface="+mn-cs"/>
              </a:defRPr>
            </a:lvl4pPr>
            <a:lvl5pPr marL="1828800" algn="l" rtl="0" fontAlgn="base">
              <a:spcBef>
                <a:spcPct val="0"/>
              </a:spcBef>
              <a:spcAft>
                <a:spcPct val="0"/>
              </a:spcAft>
              <a:defRPr sz="1300" b="1" kern="1200">
                <a:solidFill>
                  <a:schemeClr val="tx1"/>
                </a:solidFill>
                <a:latin typeface="Arial" charset="0"/>
                <a:ea typeface="+mn-ea"/>
                <a:cs typeface="+mn-cs"/>
              </a:defRPr>
            </a:lvl5pPr>
            <a:lvl6pPr marL="2286000" algn="l" defTabSz="914400" rtl="0" eaLnBrk="1" latinLnBrk="0" hangingPunct="1">
              <a:defRPr sz="1300" b="1" kern="1200">
                <a:solidFill>
                  <a:schemeClr val="tx1"/>
                </a:solidFill>
                <a:latin typeface="Arial" charset="0"/>
                <a:ea typeface="+mn-ea"/>
                <a:cs typeface="+mn-cs"/>
              </a:defRPr>
            </a:lvl6pPr>
            <a:lvl7pPr marL="2743200" algn="l" defTabSz="914400" rtl="0" eaLnBrk="1" latinLnBrk="0" hangingPunct="1">
              <a:defRPr sz="1300" b="1" kern="1200">
                <a:solidFill>
                  <a:schemeClr val="tx1"/>
                </a:solidFill>
                <a:latin typeface="Arial" charset="0"/>
                <a:ea typeface="+mn-ea"/>
                <a:cs typeface="+mn-cs"/>
              </a:defRPr>
            </a:lvl7pPr>
            <a:lvl8pPr marL="3200400" algn="l" defTabSz="914400" rtl="0" eaLnBrk="1" latinLnBrk="0" hangingPunct="1">
              <a:defRPr sz="1300" b="1" kern="1200">
                <a:solidFill>
                  <a:schemeClr val="tx1"/>
                </a:solidFill>
                <a:latin typeface="Arial" charset="0"/>
                <a:ea typeface="+mn-ea"/>
                <a:cs typeface="+mn-cs"/>
              </a:defRPr>
            </a:lvl8pPr>
            <a:lvl9pPr marL="3657600" algn="l" defTabSz="914400" rtl="0" eaLnBrk="1" latinLnBrk="0" hangingPunct="1">
              <a:defRPr sz="1300" b="1" kern="1200">
                <a:solidFill>
                  <a:schemeClr val="tx1"/>
                </a:solidFill>
                <a:latin typeface="Arial" charset="0"/>
                <a:ea typeface="+mn-ea"/>
                <a:cs typeface="+mn-cs"/>
              </a:defRPr>
            </a:lvl9pPr>
          </a:lstStyle>
          <a:p>
            <a:pPr algn="ctr" defTabSz="330200">
              <a:lnSpc>
                <a:spcPct val="90000"/>
              </a:lnSpc>
              <a:buSzPct val="100000"/>
              <a:buFont typeface=""/>
              <a:buNone/>
              <a:defRPr/>
            </a:pPr>
            <a:r>
              <a:rPr lang="en-US" altLang="de-DE" sz="1400" dirty="0" smtClean="0">
                <a:latin typeface="+mn-lt"/>
              </a:rPr>
              <a:t>Germany</a:t>
            </a:r>
            <a:endParaRPr lang="en-US" altLang="de-DE" sz="1400" dirty="0">
              <a:latin typeface="+mn-lt"/>
            </a:endParaRPr>
          </a:p>
        </p:txBody>
      </p:sp>
      <p:graphicFrame>
        <p:nvGraphicFramePr>
          <p:cNvPr id="93186" name="Object 3"/>
          <p:cNvGraphicFramePr>
            <a:graphicFrameLocks/>
          </p:cNvGraphicFramePr>
          <p:nvPr/>
        </p:nvGraphicFramePr>
        <p:xfrm>
          <a:off x="3625850" y="4040188"/>
          <a:ext cx="1087438" cy="1260475"/>
        </p:xfrm>
        <a:graphic>
          <a:graphicData uri="http://schemas.openxmlformats.org/presentationml/2006/ole">
            <p:oleObj spid="_x0000_s93186" r:id="rId24" imgW="1085182" imgH="1261981" progId="Excel.Sheet.8">
              <p:embed/>
            </p:oleObj>
          </a:graphicData>
        </a:graphic>
      </p:graphicFrame>
      <p:sp>
        <p:nvSpPr>
          <p:cNvPr id="93200" name="Title 1"/>
          <p:cNvSpPr>
            <a:spLocks noGrp="1"/>
          </p:cNvSpPr>
          <p:nvPr>
            <p:ph type="title" idx="4294967295"/>
            <p:custDataLst>
              <p:tags r:id="rId4"/>
            </p:custDataLst>
          </p:nvPr>
        </p:nvSpPr>
        <p:spPr>
          <a:xfrm>
            <a:off x="571500" y="1143000"/>
            <a:ext cx="7689850" cy="533400"/>
          </a:xfrm>
        </p:spPr>
        <p:txBody>
          <a:bodyPr/>
          <a:lstStyle/>
          <a:p>
            <a:pPr eaLnBrk="1" hangingPunct="1"/>
            <a:r>
              <a:rPr lang="en-US" smtClean="0"/>
              <a:t>Focus on the most attractive markets: project pipeline</a:t>
            </a:r>
          </a:p>
        </p:txBody>
      </p:sp>
      <p:sp>
        <p:nvSpPr>
          <p:cNvPr id="93201" name="Rectangle 438"/>
          <p:cNvSpPr>
            <a:spLocks noChangeArrowheads="1"/>
          </p:cNvSpPr>
          <p:nvPr>
            <p:custDataLst>
              <p:tags r:id="rId5"/>
            </p:custDataLst>
          </p:nvPr>
        </p:nvSpPr>
        <p:spPr bwMode="auto">
          <a:xfrm>
            <a:off x="823913" y="3757613"/>
            <a:ext cx="735012" cy="404812"/>
          </a:xfrm>
          <a:prstGeom prst="rect">
            <a:avLst/>
          </a:prstGeom>
          <a:noFill/>
          <a:ln w="9525" algn="ctr">
            <a:noFill/>
            <a:round/>
            <a:headEnd/>
            <a:tailEnd/>
          </a:ln>
        </p:spPr>
        <p:txBody>
          <a:bodyPr lIns="0" tIns="0" rIns="0" bIns="0"/>
          <a:lstStyle/>
          <a:p>
            <a:pPr algn="ctr"/>
            <a:r>
              <a:rPr lang="de-DE" sz="1400" b="1">
                <a:cs typeface="Arial" charset="0"/>
                <a:sym typeface="Polo" pitchFamily="2" charset="0"/>
              </a:rPr>
              <a:t>North America</a:t>
            </a:r>
            <a:endParaRPr lang="en-US" sz="1400" b="1">
              <a:cs typeface="Arial" charset="0"/>
              <a:sym typeface="Polo" pitchFamily="2" charset="0"/>
            </a:endParaRPr>
          </a:p>
        </p:txBody>
      </p:sp>
      <p:sp>
        <p:nvSpPr>
          <p:cNvPr id="93202" name="Rectangle 443"/>
          <p:cNvSpPr>
            <a:spLocks noChangeArrowheads="1"/>
          </p:cNvSpPr>
          <p:nvPr>
            <p:custDataLst>
              <p:tags r:id="rId6"/>
            </p:custDataLst>
          </p:nvPr>
        </p:nvSpPr>
        <p:spPr bwMode="auto">
          <a:xfrm>
            <a:off x="3865563" y="2705100"/>
            <a:ext cx="393700" cy="228600"/>
          </a:xfrm>
          <a:prstGeom prst="rect">
            <a:avLst/>
          </a:prstGeom>
          <a:noFill/>
          <a:ln w="9525" algn="ctr">
            <a:noFill/>
            <a:round/>
            <a:headEnd/>
            <a:tailEnd/>
          </a:ln>
        </p:spPr>
        <p:txBody>
          <a:bodyPr lIns="0" tIns="0" rIns="0" bIns="0"/>
          <a:lstStyle/>
          <a:p>
            <a:pPr algn="ctr"/>
            <a:fld id="{6E3751B7-E64E-4B24-91BA-1C768FC3F3AB}" type="datetime'''''''''''''''''''U''''''''''''''''''''''''''K'''''''''''">
              <a:rPr lang="en-US" sz="1400" b="1">
                <a:cs typeface="Arial" charset="0"/>
                <a:sym typeface="Polo" pitchFamily="2" charset="0"/>
              </a:rPr>
              <a:pPr algn="ctr"/>
              <a:t>UK</a:t>
            </a:fld>
            <a:endParaRPr lang="en-US" sz="1400" b="1">
              <a:cs typeface="Arial" charset="0"/>
              <a:sym typeface="Polo" pitchFamily="2" charset="0"/>
            </a:endParaRPr>
          </a:p>
        </p:txBody>
      </p:sp>
      <p:sp>
        <p:nvSpPr>
          <p:cNvPr id="93203" name="Textframe 20"/>
          <p:cNvSpPr>
            <a:spLocks noChangeArrowheads="1"/>
          </p:cNvSpPr>
          <p:nvPr>
            <p:custDataLst>
              <p:tags r:id="rId7"/>
            </p:custDataLst>
          </p:nvPr>
        </p:nvSpPr>
        <p:spPr bwMode="auto">
          <a:xfrm>
            <a:off x="5054600" y="2644775"/>
            <a:ext cx="950913" cy="384175"/>
          </a:xfrm>
          <a:prstGeom prst="rect">
            <a:avLst/>
          </a:prstGeom>
          <a:noFill/>
          <a:ln w="6350">
            <a:noFill/>
            <a:miter lim="800000"/>
            <a:headEnd/>
            <a:tailEnd/>
          </a:ln>
        </p:spPr>
        <p:txBody>
          <a:bodyPr lIns="0" tIns="0" rIns="0" bIns="0">
            <a:spAutoFit/>
          </a:bodyPr>
          <a:lstStyle/>
          <a:p>
            <a:pPr marL="111125" lvl="1" indent="-111125" defTabSz="330200">
              <a:lnSpc>
                <a:spcPct val="90000"/>
              </a:lnSpc>
              <a:buSzPct val="100000"/>
              <a:buFont typeface="Arial" charset="0"/>
              <a:buChar char="•"/>
            </a:pPr>
            <a:endParaRPr lang="en-US" altLang="de-DE" sz="1400">
              <a:cs typeface="Arial" charset="0"/>
            </a:endParaRPr>
          </a:p>
          <a:p>
            <a:pPr marL="111125" lvl="1" indent="-111125" defTabSz="330200">
              <a:lnSpc>
                <a:spcPct val="90000"/>
              </a:lnSpc>
              <a:buSzPct val="100000"/>
              <a:buFont typeface="Arial" charset="0"/>
              <a:buChar char="•"/>
            </a:pPr>
            <a:endParaRPr lang="en-US" altLang="de-DE" sz="1400">
              <a:cs typeface="Arial" charset="0"/>
            </a:endParaRPr>
          </a:p>
        </p:txBody>
      </p:sp>
      <p:sp>
        <p:nvSpPr>
          <p:cNvPr id="93204" name="Rectangle 445"/>
          <p:cNvSpPr>
            <a:spLocks noChangeArrowheads="1"/>
          </p:cNvSpPr>
          <p:nvPr>
            <p:custDataLst>
              <p:tags r:id="rId8"/>
            </p:custDataLst>
          </p:nvPr>
        </p:nvSpPr>
        <p:spPr bwMode="auto">
          <a:xfrm>
            <a:off x="3937000" y="1749425"/>
            <a:ext cx="233363" cy="212725"/>
          </a:xfrm>
          <a:prstGeom prst="rect">
            <a:avLst/>
          </a:prstGeom>
          <a:noFill/>
          <a:ln w="9525" algn="ctr">
            <a:noFill/>
            <a:round/>
            <a:headEnd/>
            <a:tailEnd/>
          </a:ln>
        </p:spPr>
        <p:txBody>
          <a:bodyPr wrap="none" lIns="0" tIns="0" rIns="0" bIns="0" anchor="b"/>
          <a:lstStyle/>
          <a:p>
            <a:pPr algn="ctr"/>
            <a:endParaRPr lang="en-US" sz="1400" b="1">
              <a:cs typeface="Arial" charset="0"/>
              <a:sym typeface="Polo" pitchFamily="2" charset="0"/>
            </a:endParaRPr>
          </a:p>
        </p:txBody>
      </p:sp>
      <p:sp>
        <p:nvSpPr>
          <p:cNvPr id="93205" name="Rectangle 448"/>
          <p:cNvSpPr>
            <a:spLocks noChangeArrowheads="1"/>
          </p:cNvSpPr>
          <p:nvPr>
            <p:custDataLst>
              <p:tags r:id="rId9"/>
            </p:custDataLst>
          </p:nvPr>
        </p:nvSpPr>
        <p:spPr bwMode="auto">
          <a:xfrm>
            <a:off x="3990975" y="3590925"/>
            <a:ext cx="231775" cy="212725"/>
          </a:xfrm>
          <a:prstGeom prst="rect">
            <a:avLst/>
          </a:prstGeom>
          <a:noFill/>
          <a:ln w="9525" algn="ctr">
            <a:noFill/>
            <a:round/>
            <a:headEnd/>
            <a:tailEnd/>
          </a:ln>
        </p:spPr>
        <p:txBody>
          <a:bodyPr wrap="none" lIns="0" tIns="0" rIns="0" bIns="0" anchor="b"/>
          <a:lstStyle/>
          <a:p>
            <a:pPr algn="ctr"/>
            <a:endParaRPr lang="en-US" sz="1400" b="1">
              <a:cs typeface="Arial" charset="0"/>
              <a:sym typeface="Polo" pitchFamily="2" charset="0"/>
            </a:endParaRPr>
          </a:p>
        </p:txBody>
      </p:sp>
      <p:graphicFrame>
        <p:nvGraphicFramePr>
          <p:cNvPr id="93187" name="Rectangle 4" hidden="1"/>
          <p:cNvGraphicFramePr>
            <a:graphicFrameLocks/>
          </p:cNvGraphicFramePr>
          <p:nvPr>
            <p:custDataLst>
              <p:tags r:id="rId10"/>
            </p:custDataLst>
          </p:nvPr>
        </p:nvGraphicFramePr>
        <p:xfrm>
          <a:off x="0" y="0"/>
          <a:ext cx="146050" cy="158750"/>
        </p:xfrm>
        <a:graphic>
          <a:graphicData uri="http://schemas.openxmlformats.org/presentationml/2006/ole">
            <p:oleObj spid="_x0000_s93187" r:id="rId25" imgW="0" imgH="0" progId="">
              <p:embed/>
            </p:oleObj>
          </a:graphicData>
        </a:graphic>
      </p:graphicFrame>
      <p:sp>
        <p:nvSpPr>
          <p:cNvPr id="93206" name="Rectangle 371" hidden="1"/>
          <p:cNvSpPr>
            <a:spLocks noChangeArrowheads="1"/>
          </p:cNvSpPr>
          <p:nvPr>
            <p:custDataLst>
              <p:tags r:id="rId11"/>
            </p:custDataLst>
          </p:nvPr>
        </p:nvSpPr>
        <p:spPr bwMode="auto">
          <a:xfrm>
            <a:off x="0" y="0"/>
            <a:ext cx="146050" cy="158750"/>
          </a:xfrm>
          <a:prstGeom prst="rect">
            <a:avLst/>
          </a:prstGeom>
          <a:solidFill>
            <a:schemeClr val="accent1"/>
          </a:solidFill>
          <a:ln w="9525" algn="ctr">
            <a:solidFill>
              <a:schemeClr val="hlink"/>
            </a:solidFill>
            <a:round/>
            <a:headEnd/>
            <a:tailEnd/>
          </a:ln>
        </p:spPr>
        <p:txBody>
          <a:bodyPr wrap="none" lIns="0" tIns="0" rIns="0" bIns="0" anchor="ctr"/>
          <a:lstStyle/>
          <a:p>
            <a:pPr algn="ctr"/>
            <a:r>
              <a:rPr lang="en-US" sz="1400" b="1">
                <a:cs typeface="Arial" charset="0"/>
                <a:sym typeface="Polo" pitchFamily="2" charset="0"/>
              </a:rPr>
              <a:t>226</a:t>
            </a:r>
          </a:p>
        </p:txBody>
      </p:sp>
      <p:sp>
        <p:nvSpPr>
          <p:cNvPr id="93207" name="Freeform 54"/>
          <p:cNvSpPr>
            <a:spLocks/>
          </p:cNvSpPr>
          <p:nvPr/>
        </p:nvSpPr>
        <p:spPr bwMode="gray">
          <a:xfrm flipH="1">
            <a:off x="4572000" y="3478213"/>
            <a:ext cx="703263" cy="493712"/>
          </a:xfrm>
          <a:custGeom>
            <a:avLst/>
            <a:gdLst>
              <a:gd name="T0" fmla="*/ 2147483647 w 563"/>
              <a:gd name="T1" fmla="*/ 0 h 161"/>
              <a:gd name="T2" fmla="*/ 0 w 563"/>
              <a:gd name="T3" fmla="*/ 2147483647 h 161"/>
              <a:gd name="T4" fmla="*/ 0 60000 65536"/>
              <a:gd name="T5" fmla="*/ 0 60000 65536"/>
              <a:gd name="T6" fmla="*/ 0 w 563"/>
              <a:gd name="T7" fmla="*/ 0 h 161"/>
              <a:gd name="T8" fmla="*/ 563 w 563"/>
              <a:gd name="T9" fmla="*/ 161 h 161"/>
            </a:gdLst>
            <a:ahLst/>
            <a:cxnLst>
              <a:cxn ang="T4">
                <a:pos x="T0" y="T1"/>
              </a:cxn>
              <a:cxn ang="T5">
                <a:pos x="T2" y="T3"/>
              </a:cxn>
            </a:cxnLst>
            <a:rect l="T6" t="T7" r="T8" b="T9"/>
            <a:pathLst>
              <a:path w="563" h="161">
                <a:moveTo>
                  <a:pt x="563" y="0"/>
                </a:moveTo>
                <a:lnTo>
                  <a:pt x="0" y="161"/>
                </a:lnTo>
              </a:path>
            </a:pathLst>
          </a:custGeom>
          <a:noFill/>
          <a:ln w="12700">
            <a:solidFill>
              <a:schemeClr val="hlink"/>
            </a:solidFill>
            <a:round/>
            <a:headEnd/>
            <a:tailEnd type="none" w="med" len="lg"/>
          </a:ln>
        </p:spPr>
        <p:txBody>
          <a:bodyPr wrap="none" lIns="0" tIns="0" rIns="0" bIns="0" anchor="ctr"/>
          <a:lstStyle/>
          <a:p>
            <a:pPr algn="ctr"/>
            <a:endParaRPr lang="en-US">
              <a:cs typeface="Arial" charset="0"/>
            </a:endParaRPr>
          </a:p>
        </p:txBody>
      </p:sp>
      <p:sp>
        <p:nvSpPr>
          <p:cNvPr id="93208" name="Text Box 55"/>
          <p:cNvSpPr txBox="1">
            <a:spLocks noChangeArrowheads="1"/>
          </p:cNvSpPr>
          <p:nvPr/>
        </p:nvSpPr>
        <p:spPr bwMode="gray">
          <a:xfrm>
            <a:off x="5200650" y="4518025"/>
            <a:ext cx="354013" cy="212725"/>
          </a:xfrm>
          <a:prstGeom prst="rect">
            <a:avLst/>
          </a:prstGeom>
          <a:noFill/>
          <a:ln w="12700">
            <a:noFill/>
            <a:miter lim="800000"/>
            <a:headEnd/>
            <a:tailEnd type="none" w="med" len="lg"/>
          </a:ln>
        </p:spPr>
        <p:txBody>
          <a:bodyPr lIns="0" tIns="0" rIns="0" bIns="0">
            <a:spAutoFit/>
          </a:bodyPr>
          <a:lstStyle/>
          <a:p>
            <a:pPr algn="ctr">
              <a:spcBef>
                <a:spcPct val="50000"/>
              </a:spcBef>
            </a:pPr>
            <a:r>
              <a:rPr lang="de-DE" sz="1400" b="1">
                <a:cs typeface="Arial" charset="0"/>
              </a:rPr>
              <a:t>Italy</a:t>
            </a:r>
          </a:p>
        </p:txBody>
      </p:sp>
      <p:sp>
        <p:nvSpPr>
          <p:cNvPr id="93209" name="Text Box 57"/>
          <p:cNvSpPr txBox="1">
            <a:spLocks noChangeArrowheads="1"/>
          </p:cNvSpPr>
          <p:nvPr/>
        </p:nvSpPr>
        <p:spPr bwMode="gray">
          <a:xfrm>
            <a:off x="5194300" y="2778125"/>
            <a:ext cx="438150" cy="212725"/>
          </a:xfrm>
          <a:prstGeom prst="rect">
            <a:avLst/>
          </a:prstGeom>
          <a:noFill/>
          <a:ln w="12700">
            <a:noFill/>
            <a:miter lim="800000"/>
            <a:headEnd/>
            <a:tailEnd type="none" w="med" len="lg"/>
          </a:ln>
        </p:spPr>
        <p:txBody>
          <a:bodyPr wrap="none" lIns="0" tIns="0" rIns="0" bIns="0">
            <a:spAutoFit/>
          </a:bodyPr>
          <a:lstStyle/>
          <a:p>
            <a:pPr algn="ctr"/>
            <a:r>
              <a:rPr lang="de-DE" sz="1400" b="1">
                <a:cs typeface="Arial" charset="0"/>
              </a:rPr>
              <a:t>Nordic</a:t>
            </a:r>
          </a:p>
        </p:txBody>
      </p:sp>
      <p:sp>
        <p:nvSpPr>
          <p:cNvPr id="93210" name="Line 60"/>
          <p:cNvSpPr>
            <a:spLocks noChangeShapeType="1"/>
          </p:cNvSpPr>
          <p:nvPr/>
        </p:nvSpPr>
        <p:spPr bwMode="gray">
          <a:xfrm flipH="1" flipV="1">
            <a:off x="3725863" y="3324225"/>
            <a:ext cx="354012" cy="190500"/>
          </a:xfrm>
          <a:prstGeom prst="line">
            <a:avLst/>
          </a:prstGeom>
          <a:noFill/>
          <a:ln w="12700">
            <a:solidFill>
              <a:schemeClr val="accent2"/>
            </a:solidFill>
            <a:round/>
            <a:headEnd/>
            <a:tailEnd type="none" w="med" len="lg"/>
          </a:ln>
        </p:spPr>
        <p:txBody>
          <a:bodyPr wrap="none" lIns="0" tIns="0" rIns="0" bIns="0" anchor="ctr"/>
          <a:lstStyle/>
          <a:p>
            <a:endParaRPr lang="de-DE"/>
          </a:p>
        </p:txBody>
      </p:sp>
      <p:sp>
        <p:nvSpPr>
          <p:cNvPr id="93211" name="Text Box 62"/>
          <p:cNvSpPr txBox="1">
            <a:spLocks noChangeArrowheads="1"/>
          </p:cNvSpPr>
          <p:nvPr/>
        </p:nvSpPr>
        <p:spPr bwMode="gray">
          <a:xfrm>
            <a:off x="3016250" y="3382963"/>
            <a:ext cx="563563" cy="215900"/>
          </a:xfrm>
          <a:prstGeom prst="rect">
            <a:avLst/>
          </a:prstGeom>
          <a:noFill/>
          <a:ln w="12700">
            <a:noFill/>
            <a:miter lim="800000"/>
            <a:headEnd/>
            <a:tailEnd type="none" w="med" len="lg"/>
          </a:ln>
        </p:spPr>
        <p:txBody>
          <a:bodyPr lIns="0" tIns="0" rIns="0" bIns="0">
            <a:spAutoFit/>
          </a:bodyPr>
          <a:lstStyle/>
          <a:p>
            <a:pPr algn="ctr">
              <a:spcBef>
                <a:spcPct val="50000"/>
              </a:spcBef>
            </a:pPr>
            <a:r>
              <a:rPr lang="de-DE" sz="1400" b="1">
                <a:cs typeface="Arial" charset="0"/>
              </a:rPr>
              <a:t>Iberia</a:t>
            </a:r>
          </a:p>
        </p:txBody>
      </p:sp>
      <p:sp>
        <p:nvSpPr>
          <p:cNvPr id="93212" name="Text Box 81"/>
          <p:cNvSpPr txBox="1">
            <a:spLocks noChangeArrowheads="1"/>
          </p:cNvSpPr>
          <p:nvPr/>
        </p:nvSpPr>
        <p:spPr bwMode="gray">
          <a:xfrm>
            <a:off x="5032375" y="5653088"/>
            <a:ext cx="774700" cy="430212"/>
          </a:xfrm>
          <a:prstGeom prst="rect">
            <a:avLst/>
          </a:prstGeom>
          <a:noFill/>
          <a:ln w="12700">
            <a:noFill/>
            <a:miter lim="800000"/>
            <a:headEnd/>
            <a:tailEnd type="none" w="med" len="lg"/>
          </a:ln>
        </p:spPr>
        <p:txBody>
          <a:bodyPr lIns="0" tIns="0" rIns="0" bIns="0">
            <a:spAutoFit/>
          </a:bodyPr>
          <a:lstStyle/>
          <a:p>
            <a:pPr algn="ctr">
              <a:spcBef>
                <a:spcPct val="50000"/>
              </a:spcBef>
            </a:pPr>
            <a:r>
              <a:rPr lang="de-DE" sz="1400" b="1">
                <a:cs typeface="Arial" charset="0"/>
              </a:rPr>
              <a:t>Europe (others)</a:t>
            </a:r>
          </a:p>
        </p:txBody>
      </p:sp>
      <p:graphicFrame>
        <p:nvGraphicFramePr>
          <p:cNvPr id="93188" name="Object 5"/>
          <p:cNvGraphicFramePr>
            <a:graphicFrameLocks/>
          </p:cNvGraphicFramePr>
          <p:nvPr/>
        </p:nvGraphicFramePr>
        <p:xfrm>
          <a:off x="2809875" y="2219325"/>
          <a:ext cx="963613" cy="1257300"/>
        </p:xfrm>
        <a:graphic>
          <a:graphicData uri="http://schemas.openxmlformats.org/presentationml/2006/ole">
            <p:oleObj spid="_x0000_s93188" r:id="rId26" imgW="963251" imgH="1255885" progId="Excel.Sheet.8">
              <p:embed/>
            </p:oleObj>
          </a:graphicData>
        </a:graphic>
      </p:graphicFrame>
      <p:graphicFrame>
        <p:nvGraphicFramePr>
          <p:cNvPr id="93189" name="Object 6"/>
          <p:cNvGraphicFramePr>
            <a:graphicFrameLocks/>
          </p:cNvGraphicFramePr>
          <p:nvPr/>
        </p:nvGraphicFramePr>
        <p:xfrm>
          <a:off x="3586163" y="1558925"/>
          <a:ext cx="962025" cy="1266825"/>
        </p:xfrm>
        <a:graphic>
          <a:graphicData uri="http://schemas.openxmlformats.org/presentationml/2006/ole">
            <p:oleObj spid="_x0000_s93189" r:id="rId27" imgW="963251" imgH="1268078" progId="Excel.Sheet.8">
              <p:embed/>
            </p:oleObj>
          </a:graphicData>
        </a:graphic>
      </p:graphicFrame>
      <p:graphicFrame>
        <p:nvGraphicFramePr>
          <p:cNvPr id="93190" name="Object 7"/>
          <p:cNvGraphicFramePr>
            <a:graphicFrameLocks/>
          </p:cNvGraphicFramePr>
          <p:nvPr/>
        </p:nvGraphicFramePr>
        <p:xfrm>
          <a:off x="4924425" y="1609725"/>
          <a:ext cx="962025" cy="1266825"/>
        </p:xfrm>
        <a:graphic>
          <a:graphicData uri="http://schemas.openxmlformats.org/presentationml/2006/ole">
            <p:oleObj spid="_x0000_s93190" r:id="rId28" imgW="963251" imgH="1268078" progId="Excel.Sheet.8">
              <p:embed/>
            </p:oleObj>
          </a:graphicData>
        </a:graphic>
      </p:graphicFrame>
      <p:graphicFrame>
        <p:nvGraphicFramePr>
          <p:cNvPr id="93191" name="Object 8"/>
          <p:cNvGraphicFramePr>
            <a:graphicFrameLocks/>
          </p:cNvGraphicFramePr>
          <p:nvPr/>
        </p:nvGraphicFramePr>
        <p:xfrm>
          <a:off x="4905375" y="3376613"/>
          <a:ext cx="952500" cy="1257300"/>
        </p:xfrm>
        <a:graphic>
          <a:graphicData uri="http://schemas.openxmlformats.org/presentationml/2006/ole">
            <p:oleObj spid="_x0000_s93191" r:id="rId29" imgW="951058" imgH="1255885" progId="Excel.Sheet.8">
              <p:embed/>
            </p:oleObj>
          </a:graphicData>
        </a:graphic>
      </p:graphicFrame>
      <p:sp>
        <p:nvSpPr>
          <p:cNvPr id="93213" name="Line 89"/>
          <p:cNvSpPr>
            <a:spLocks noChangeShapeType="1"/>
          </p:cNvSpPr>
          <p:nvPr/>
        </p:nvSpPr>
        <p:spPr bwMode="gray">
          <a:xfrm flipH="1">
            <a:off x="4256088" y="3311525"/>
            <a:ext cx="211137" cy="839788"/>
          </a:xfrm>
          <a:prstGeom prst="line">
            <a:avLst/>
          </a:prstGeom>
          <a:noFill/>
          <a:ln w="12700">
            <a:solidFill>
              <a:schemeClr val="hlink"/>
            </a:solidFill>
            <a:round/>
            <a:headEnd/>
            <a:tailEnd type="none" w="med" len="lg"/>
          </a:ln>
        </p:spPr>
        <p:txBody>
          <a:bodyPr wrap="none" lIns="0" tIns="0" rIns="0" bIns="0" anchor="ctr"/>
          <a:lstStyle/>
          <a:p>
            <a:endParaRPr lang="de-DE"/>
          </a:p>
        </p:txBody>
      </p:sp>
      <p:graphicFrame>
        <p:nvGraphicFramePr>
          <p:cNvPr id="93192" name="Object 10"/>
          <p:cNvGraphicFramePr>
            <a:graphicFrameLocks/>
          </p:cNvGraphicFramePr>
          <p:nvPr/>
        </p:nvGraphicFramePr>
        <p:xfrm>
          <a:off x="695325" y="1720850"/>
          <a:ext cx="963613" cy="2105025"/>
        </p:xfrm>
        <a:graphic>
          <a:graphicData uri="http://schemas.openxmlformats.org/presentationml/2006/ole">
            <p:oleObj spid="_x0000_s93192" name="Worksheet" r:id="rId30" imgW="963251" imgH="2109399" progId="Excel.Sheet.8">
              <p:embed/>
            </p:oleObj>
          </a:graphicData>
        </a:graphic>
      </p:graphicFrame>
      <p:sp>
        <p:nvSpPr>
          <p:cNvPr id="93214" name="Line 92"/>
          <p:cNvSpPr>
            <a:spLocks noChangeShapeType="1"/>
          </p:cNvSpPr>
          <p:nvPr/>
        </p:nvSpPr>
        <p:spPr bwMode="gray">
          <a:xfrm flipV="1">
            <a:off x="838200" y="2776538"/>
            <a:ext cx="561975" cy="306387"/>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93215" name="AutoShape 96"/>
          <p:cNvSpPr>
            <a:spLocks noChangeArrowheads="1"/>
          </p:cNvSpPr>
          <p:nvPr/>
        </p:nvSpPr>
        <p:spPr bwMode="gray">
          <a:xfrm rot="9284398">
            <a:off x="768350" y="2852738"/>
            <a:ext cx="774700" cy="76200"/>
          </a:xfrm>
          <a:prstGeom prst="parallelogram">
            <a:avLst>
              <a:gd name="adj" fmla="val 234633"/>
            </a:avLst>
          </a:prstGeom>
          <a:solidFill>
            <a:schemeClr val="bg1"/>
          </a:solidFill>
          <a:ln w="12700">
            <a:solidFill>
              <a:schemeClr val="bg1"/>
            </a:solidFill>
            <a:miter lim="800000"/>
            <a:headEnd/>
            <a:tailEnd type="none" w="med" len="lg"/>
          </a:ln>
        </p:spPr>
        <p:txBody>
          <a:bodyPr rot="10800000" wrap="none" lIns="0" tIns="0" rIns="0" bIns="0" anchor="ctr"/>
          <a:lstStyle/>
          <a:p>
            <a:pPr algn="ctr"/>
            <a:endParaRPr lang="en-US">
              <a:solidFill>
                <a:schemeClr val="bg1"/>
              </a:solidFill>
              <a:cs typeface="Arial" charset="0"/>
            </a:endParaRPr>
          </a:p>
        </p:txBody>
      </p:sp>
      <p:sp>
        <p:nvSpPr>
          <p:cNvPr id="93216" name="Line 97"/>
          <p:cNvSpPr>
            <a:spLocks noChangeShapeType="1"/>
          </p:cNvSpPr>
          <p:nvPr/>
        </p:nvSpPr>
        <p:spPr bwMode="gray">
          <a:xfrm flipH="1">
            <a:off x="838200" y="2690813"/>
            <a:ext cx="633413" cy="306387"/>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93217" name="Line 99"/>
          <p:cNvSpPr>
            <a:spLocks noChangeShapeType="1"/>
          </p:cNvSpPr>
          <p:nvPr/>
        </p:nvSpPr>
        <p:spPr bwMode="gray">
          <a:xfrm flipH="1">
            <a:off x="838200" y="2776538"/>
            <a:ext cx="633413" cy="306387"/>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93218" name="Line 101"/>
          <p:cNvSpPr>
            <a:spLocks noChangeShapeType="1"/>
          </p:cNvSpPr>
          <p:nvPr/>
        </p:nvSpPr>
        <p:spPr bwMode="gray">
          <a:xfrm>
            <a:off x="4079875" y="2971800"/>
            <a:ext cx="69850" cy="238125"/>
          </a:xfrm>
          <a:prstGeom prst="line">
            <a:avLst/>
          </a:prstGeom>
          <a:noFill/>
          <a:ln w="12700">
            <a:solidFill>
              <a:schemeClr val="bg2"/>
            </a:solidFill>
            <a:round/>
            <a:headEnd/>
            <a:tailEnd type="none" w="med" len="lg"/>
          </a:ln>
        </p:spPr>
        <p:txBody>
          <a:bodyPr wrap="none" lIns="0" tIns="0" rIns="0" bIns="0" anchor="ctr"/>
          <a:lstStyle/>
          <a:p>
            <a:endParaRPr lang="de-DE"/>
          </a:p>
        </p:txBody>
      </p:sp>
      <p:sp>
        <p:nvSpPr>
          <p:cNvPr id="93219" name="Text Box 102"/>
          <p:cNvSpPr txBox="1">
            <a:spLocks noChangeArrowheads="1"/>
          </p:cNvSpPr>
          <p:nvPr/>
        </p:nvSpPr>
        <p:spPr bwMode="gray">
          <a:xfrm>
            <a:off x="930275" y="2074863"/>
            <a:ext cx="481013" cy="215900"/>
          </a:xfrm>
          <a:prstGeom prst="rect">
            <a:avLst/>
          </a:prstGeom>
          <a:noFill/>
          <a:ln w="12700">
            <a:noFill/>
            <a:miter lim="800000"/>
            <a:headEnd/>
            <a:tailEnd type="none" w="med" len="lg"/>
          </a:ln>
        </p:spPr>
        <p:txBody>
          <a:bodyPr lIns="0" tIns="0" rIns="0" bIns="0">
            <a:spAutoFit/>
          </a:bodyPr>
          <a:lstStyle/>
          <a:p>
            <a:pPr algn="ctr">
              <a:spcBef>
                <a:spcPct val="50000"/>
              </a:spcBef>
            </a:pPr>
            <a:r>
              <a:rPr lang="de-DE" sz="1400" b="1">
                <a:cs typeface="Arial" charset="0"/>
              </a:rPr>
              <a:t>6,400</a:t>
            </a:r>
          </a:p>
        </p:txBody>
      </p:sp>
      <p:sp>
        <p:nvSpPr>
          <p:cNvPr id="93220" name="Text Box 103"/>
          <p:cNvSpPr txBox="1">
            <a:spLocks noChangeArrowheads="1"/>
          </p:cNvSpPr>
          <p:nvPr/>
        </p:nvSpPr>
        <p:spPr bwMode="gray">
          <a:xfrm>
            <a:off x="3849688" y="1800225"/>
            <a:ext cx="685800" cy="215900"/>
          </a:xfrm>
          <a:prstGeom prst="rect">
            <a:avLst/>
          </a:prstGeom>
          <a:noFill/>
          <a:ln w="12700">
            <a:noFill/>
            <a:miter lim="800000"/>
            <a:headEnd/>
            <a:tailEnd type="none" w="med" len="lg"/>
          </a:ln>
        </p:spPr>
        <p:txBody>
          <a:bodyPr lIns="0" tIns="0" rIns="0" bIns="0">
            <a:spAutoFit/>
          </a:bodyPr>
          <a:lstStyle/>
          <a:p>
            <a:pPr>
              <a:spcBef>
                <a:spcPct val="50000"/>
              </a:spcBef>
            </a:pPr>
            <a:r>
              <a:rPr lang="de-DE" sz="1400" b="1">
                <a:cs typeface="Arial" charset="0"/>
              </a:rPr>
              <a:t>2,670</a:t>
            </a:r>
          </a:p>
        </p:txBody>
      </p:sp>
      <p:sp>
        <p:nvSpPr>
          <p:cNvPr id="93221" name="Text Box 104"/>
          <p:cNvSpPr txBox="1">
            <a:spLocks noChangeArrowheads="1"/>
          </p:cNvSpPr>
          <p:nvPr/>
        </p:nvSpPr>
        <p:spPr bwMode="gray">
          <a:xfrm>
            <a:off x="3060700" y="2759075"/>
            <a:ext cx="431800" cy="215900"/>
          </a:xfrm>
          <a:prstGeom prst="rect">
            <a:avLst/>
          </a:prstGeom>
          <a:noFill/>
          <a:ln w="12700">
            <a:noFill/>
            <a:miter lim="800000"/>
            <a:headEnd/>
            <a:tailEnd type="none" w="med" len="lg"/>
          </a:ln>
        </p:spPr>
        <p:txBody>
          <a:bodyPr lIns="0" tIns="0" rIns="0" bIns="0">
            <a:spAutoFit/>
          </a:bodyPr>
          <a:lstStyle/>
          <a:p>
            <a:pPr algn="ctr">
              <a:spcBef>
                <a:spcPct val="50000"/>
              </a:spcBef>
            </a:pPr>
            <a:r>
              <a:rPr lang="de-DE" sz="1400" b="1">
                <a:cs typeface="Arial" charset="0"/>
              </a:rPr>
              <a:t>820</a:t>
            </a:r>
          </a:p>
        </p:txBody>
      </p:sp>
      <p:sp>
        <p:nvSpPr>
          <p:cNvPr id="93222" name="Text Box 105"/>
          <p:cNvSpPr txBox="1">
            <a:spLocks noChangeArrowheads="1"/>
          </p:cNvSpPr>
          <p:nvPr/>
        </p:nvSpPr>
        <p:spPr bwMode="gray">
          <a:xfrm>
            <a:off x="3963988" y="4259263"/>
            <a:ext cx="423862" cy="215900"/>
          </a:xfrm>
          <a:prstGeom prst="rect">
            <a:avLst/>
          </a:prstGeom>
          <a:noFill/>
          <a:ln w="12700">
            <a:noFill/>
            <a:miter lim="800000"/>
            <a:headEnd/>
            <a:tailEnd type="none" w="med" len="lg"/>
          </a:ln>
        </p:spPr>
        <p:txBody>
          <a:bodyPr lIns="0" tIns="0" rIns="0" bIns="0">
            <a:spAutoFit/>
          </a:bodyPr>
          <a:lstStyle/>
          <a:p>
            <a:pPr algn="ctr">
              <a:spcBef>
                <a:spcPct val="50000"/>
              </a:spcBef>
            </a:pPr>
            <a:r>
              <a:rPr lang="de-DE" sz="1400" b="1">
                <a:cs typeface="Arial" charset="0"/>
              </a:rPr>
              <a:t>1,680</a:t>
            </a:r>
          </a:p>
        </p:txBody>
      </p:sp>
      <p:sp>
        <p:nvSpPr>
          <p:cNvPr id="93223" name="Text Box 106"/>
          <p:cNvSpPr txBox="1">
            <a:spLocks noChangeArrowheads="1"/>
          </p:cNvSpPr>
          <p:nvPr/>
        </p:nvSpPr>
        <p:spPr bwMode="gray">
          <a:xfrm>
            <a:off x="5135563" y="4956175"/>
            <a:ext cx="563562" cy="215900"/>
          </a:xfrm>
          <a:prstGeom prst="rect">
            <a:avLst/>
          </a:prstGeom>
          <a:noFill/>
          <a:ln w="12700">
            <a:noFill/>
            <a:miter lim="800000"/>
            <a:headEnd/>
            <a:tailEnd type="none" w="med" len="lg"/>
          </a:ln>
        </p:spPr>
        <p:txBody>
          <a:bodyPr lIns="0" tIns="0" rIns="0" bIns="0">
            <a:spAutoFit/>
          </a:bodyPr>
          <a:lstStyle/>
          <a:p>
            <a:pPr algn="ctr">
              <a:spcBef>
                <a:spcPct val="50000"/>
              </a:spcBef>
            </a:pPr>
            <a:r>
              <a:rPr lang="de-DE" sz="1400" b="1">
                <a:cs typeface="Arial" charset="0"/>
              </a:rPr>
              <a:t>560</a:t>
            </a:r>
          </a:p>
        </p:txBody>
      </p:sp>
      <p:sp>
        <p:nvSpPr>
          <p:cNvPr id="93224" name="Rectangle 108"/>
          <p:cNvSpPr>
            <a:spLocks noChangeArrowheads="1"/>
          </p:cNvSpPr>
          <p:nvPr/>
        </p:nvSpPr>
        <p:spPr bwMode="gray">
          <a:xfrm>
            <a:off x="5283200" y="2109788"/>
            <a:ext cx="373063" cy="215900"/>
          </a:xfrm>
          <a:prstGeom prst="rect">
            <a:avLst/>
          </a:prstGeom>
          <a:noFill/>
          <a:ln w="12700">
            <a:noFill/>
            <a:miter lim="800000"/>
            <a:headEnd/>
            <a:tailEnd type="none" w="med" len="lg"/>
          </a:ln>
        </p:spPr>
        <p:txBody>
          <a:bodyPr wrap="none" lIns="0" tIns="0" rIns="0" bIns="0">
            <a:spAutoFit/>
          </a:bodyPr>
          <a:lstStyle/>
          <a:p>
            <a:pPr algn="ctr">
              <a:spcBef>
                <a:spcPct val="50000"/>
              </a:spcBef>
            </a:pPr>
            <a:r>
              <a:rPr lang="de-DE" sz="1400" b="1">
                <a:cs typeface="Arial" charset="0"/>
              </a:rPr>
              <a:t>1,640</a:t>
            </a:r>
          </a:p>
        </p:txBody>
      </p:sp>
      <p:sp>
        <p:nvSpPr>
          <p:cNvPr id="93225" name="Text Box 110"/>
          <p:cNvSpPr txBox="1">
            <a:spLocks noChangeArrowheads="1"/>
          </p:cNvSpPr>
          <p:nvPr/>
        </p:nvSpPr>
        <p:spPr bwMode="gray">
          <a:xfrm>
            <a:off x="5199063" y="4027488"/>
            <a:ext cx="282575" cy="215900"/>
          </a:xfrm>
          <a:prstGeom prst="rect">
            <a:avLst/>
          </a:prstGeom>
          <a:noFill/>
          <a:ln w="12700">
            <a:noFill/>
            <a:miter lim="800000"/>
            <a:headEnd/>
            <a:tailEnd type="none" w="med" len="lg"/>
          </a:ln>
        </p:spPr>
        <p:txBody>
          <a:bodyPr lIns="0" tIns="0" rIns="0" bIns="0">
            <a:spAutoFit/>
          </a:bodyPr>
          <a:lstStyle/>
          <a:p>
            <a:pPr algn="ctr">
              <a:spcBef>
                <a:spcPct val="50000"/>
              </a:spcBef>
            </a:pPr>
            <a:r>
              <a:rPr lang="de-DE" sz="1400" b="1">
                <a:cs typeface="Arial" charset="0"/>
              </a:rPr>
              <a:t>440</a:t>
            </a:r>
          </a:p>
        </p:txBody>
      </p:sp>
      <p:sp>
        <p:nvSpPr>
          <p:cNvPr id="93226" name="Line 160"/>
          <p:cNvSpPr>
            <a:spLocks noChangeShapeType="1"/>
          </p:cNvSpPr>
          <p:nvPr/>
        </p:nvSpPr>
        <p:spPr bwMode="gray">
          <a:xfrm flipH="1">
            <a:off x="4572000" y="2828925"/>
            <a:ext cx="422275" cy="228600"/>
          </a:xfrm>
          <a:prstGeom prst="line">
            <a:avLst/>
          </a:prstGeom>
          <a:noFill/>
          <a:ln w="12700">
            <a:solidFill>
              <a:schemeClr val="folHlink"/>
            </a:solidFill>
            <a:round/>
            <a:headEnd/>
            <a:tailEnd type="none" w="med" len="lg"/>
          </a:ln>
        </p:spPr>
        <p:txBody>
          <a:bodyPr wrap="none" lIns="0" tIns="0" rIns="0" bIns="0" anchor="ctr"/>
          <a:lstStyle/>
          <a:p>
            <a:endParaRPr lang="de-DE"/>
          </a:p>
        </p:txBody>
      </p:sp>
      <p:grpSp>
        <p:nvGrpSpPr>
          <p:cNvPr id="93227" name="Group 62"/>
          <p:cNvGrpSpPr>
            <a:grpSpLocks/>
          </p:cNvGrpSpPr>
          <p:nvPr/>
        </p:nvGrpSpPr>
        <p:grpSpPr bwMode="auto">
          <a:xfrm>
            <a:off x="8307388" y="1139825"/>
            <a:ext cx="703262" cy="457200"/>
            <a:chOff x="582613" y="1760538"/>
            <a:chExt cx="8883650" cy="4106862"/>
          </a:xfrm>
        </p:grpSpPr>
        <p:sp>
          <p:nvSpPr>
            <p:cNvPr id="60" name="Rectangle 26"/>
            <p:cNvSpPr>
              <a:spLocks/>
            </p:cNvSpPr>
            <p:nvPr>
              <p:custDataLst>
                <p:tags r:id="rId15"/>
              </p:custDataLst>
            </p:nvPr>
          </p:nvSpPr>
          <p:spPr bwMode="auto">
            <a:xfrm>
              <a:off x="602660" y="2744478"/>
              <a:ext cx="2887690" cy="3051627"/>
            </a:xfrm>
            <a:prstGeom prst="rect">
              <a:avLst/>
            </a:prstGeom>
            <a:solidFill>
              <a:schemeClr val="accent3">
                <a:lumMod val="50000"/>
              </a:schemeClr>
            </a:solidFill>
            <a:ln w="9525" algn="ctr">
              <a:noFill/>
              <a:round/>
              <a:headEnd/>
              <a:tailEnd/>
            </a:ln>
          </p:spPr>
          <p:txBody>
            <a:bodyPr lIns="0" tIns="0" rIns="0" bIns="0" anchor="ctr"/>
            <a:lstStyle/>
            <a:p>
              <a:pPr algn="ctr">
                <a:defRPr/>
              </a:pPr>
              <a:r>
                <a:rPr lang="en-US" sz="1400">
                  <a:solidFill>
                    <a:schemeClr val="bg1"/>
                  </a:solidFill>
                </a:rPr>
                <a:t>1</a:t>
              </a:r>
            </a:p>
          </p:txBody>
        </p:sp>
        <p:sp>
          <p:nvSpPr>
            <p:cNvPr id="93250" name="Rectangle 27"/>
            <p:cNvSpPr>
              <a:spLocks/>
            </p:cNvSpPr>
            <p:nvPr>
              <p:custDataLst>
                <p:tags r:id="rId16"/>
              </p:custDataLst>
            </p:nvPr>
          </p:nvSpPr>
          <p:spPr bwMode="auto">
            <a:xfrm>
              <a:off x="3579813" y="2741613"/>
              <a:ext cx="2879725" cy="3054350"/>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93251" name="Rectangle 28"/>
            <p:cNvSpPr>
              <a:spLocks/>
            </p:cNvSpPr>
            <p:nvPr>
              <p:custDataLst>
                <p:tags r:id="rId17"/>
              </p:custDataLst>
            </p:nvPr>
          </p:nvSpPr>
          <p:spPr bwMode="auto">
            <a:xfrm>
              <a:off x="6586538" y="2746375"/>
              <a:ext cx="2879725" cy="3049588"/>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93252" name="AutoShape 7"/>
            <p:cNvSpPr>
              <a:spLocks noChangeArrowheads="1"/>
            </p:cNvSpPr>
            <p:nvPr>
              <p:custDataLst>
                <p:tags r:id="rId18"/>
              </p:custDataLst>
            </p:nvPr>
          </p:nvSpPr>
          <p:spPr bwMode="auto">
            <a:xfrm rot="-5400000">
              <a:off x="4777582" y="-2432844"/>
              <a:ext cx="482600" cy="8869363"/>
            </a:xfrm>
            <a:prstGeom prst="chevron">
              <a:avLst>
                <a:gd name="adj" fmla="val 100000"/>
              </a:avLst>
            </a:prstGeom>
            <a:solidFill>
              <a:srgbClr val="F21C0A"/>
            </a:solidFill>
            <a:ln w="22225">
              <a:solidFill>
                <a:schemeClr val="hlink"/>
              </a:solidFill>
              <a:miter lim="800000"/>
              <a:headEnd/>
              <a:tailEnd/>
            </a:ln>
          </p:spPr>
          <p:txBody>
            <a:bodyPr rot="10800000" wrap="none" lIns="0" tIns="0" rIns="0" bIns="0" anchor="ctr"/>
            <a:lstStyle/>
            <a:p>
              <a:pPr algn="ctr"/>
              <a:endParaRPr lang="en-US">
                <a:solidFill>
                  <a:schemeClr val="bg1"/>
                </a:solidFill>
                <a:cs typeface="Arial" charset="0"/>
              </a:endParaRPr>
            </a:p>
          </p:txBody>
        </p:sp>
        <p:sp>
          <p:nvSpPr>
            <p:cNvPr id="93253" name="Line 8"/>
            <p:cNvSpPr>
              <a:spLocks noChangeShapeType="1"/>
            </p:cNvSpPr>
            <p:nvPr>
              <p:custDataLst>
                <p:tags r:id="rId19"/>
              </p:custDataLst>
            </p:nvPr>
          </p:nvSpPr>
          <p:spPr bwMode="auto">
            <a:xfrm>
              <a:off x="582613" y="2647950"/>
              <a:ext cx="8882062" cy="1588"/>
            </a:xfrm>
            <a:custGeom>
              <a:avLst/>
              <a:gdLst>
                <a:gd name="T0" fmla="*/ 0 w 5595"/>
                <a:gd name="T1" fmla="*/ 0 h 1"/>
                <a:gd name="T2" fmla="*/ 2147483647 w 5595"/>
                <a:gd name="T3" fmla="*/ 0 h 1"/>
                <a:gd name="T4" fmla="*/ 0 60000 65536"/>
                <a:gd name="T5" fmla="*/ 0 60000 65536"/>
                <a:gd name="T6" fmla="*/ 0 w 5595"/>
                <a:gd name="T7" fmla="*/ 0 h 1"/>
                <a:gd name="T8" fmla="*/ 5595 w 5595"/>
                <a:gd name="T9" fmla="*/ 1 h 1"/>
              </a:gdLst>
              <a:ahLst/>
              <a:cxnLst>
                <a:cxn ang="T4">
                  <a:pos x="T0" y="T1"/>
                </a:cxn>
                <a:cxn ang="T5">
                  <a:pos x="T2" y="T3"/>
                </a:cxn>
              </a:cxnLst>
              <a:rect l="T6" t="T7" r="T8" b="T9"/>
              <a:pathLst>
                <a:path w="5595" h="1">
                  <a:moveTo>
                    <a:pt x="0" y="0"/>
                  </a:moveTo>
                  <a:lnTo>
                    <a:pt x="5595" y="0"/>
                  </a:lnTo>
                </a:path>
              </a:pathLst>
            </a:custGeom>
            <a:noFill/>
            <a:ln w="22225">
              <a:solidFill>
                <a:schemeClr val="hlink"/>
              </a:solidFill>
              <a:round/>
              <a:headEnd/>
              <a:tailEnd/>
            </a:ln>
          </p:spPr>
          <p:txBody>
            <a:bodyPr wrap="none" lIns="0" tIns="0" rIns="0" bIns="0" anchor="ctr"/>
            <a:lstStyle/>
            <a:p>
              <a:pPr algn="ctr"/>
              <a:endParaRPr lang="en-US">
                <a:solidFill>
                  <a:schemeClr val="bg1"/>
                </a:solidFill>
                <a:cs typeface="Arial" charset="0"/>
              </a:endParaRPr>
            </a:p>
          </p:txBody>
        </p:sp>
        <p:sp>
          <p:nvSpPr>
            <p:cNvPr id="93254" name="Line 17"/>
            <p:cNvSpPr>
              <a:spLocks noChangeShapeType="1"/>
            </p:cNvSpPr>
            <p:nvPr/>
          </p:nvSpPr>
          <p:spPr bwMode="auto">
            <a:xfrm>
              <a:off x="582613" y="5867400"/>
              <a:ext cx="8874125" cy="0"/>
            </a:xfrm>
            <a:prstGeom prst="line">
              <a:avLst/>
            </a:prstGeom>
            <a:noFill/>
            <a:ln w="25400">
              <a:solidFill>
                <a:schemeClr val="hlink"/>
              </a:solidFill>
              <a:round/>
              <a:headEnd/>
              <a:tailEnd/>
            </a:ln>
          </p:spPr>
          <p:txBody>
            <a:bodyPr/>
            <a:lstStyle/>
            <a:p>
              <a:endParaRPr lang="de-DE"/>
            </a:p>
          </p:txBody>
        </p:sp>
      </p:grpSp>
      <p:sp>
        <p:nvSpPr>
          <p:cNvPr id="1071146" name="Textfeld 67"/>
          <p:cNvSpPr txBox="1">
            <a:spLocks noChangeArrowheads="1"/>
          </p:cNvSpPr>
          <p:nvPr/>
        </p:nvSpPr>
        <p:spPr bwMode="auto">
          <a:xfrm>
            <a:off x="500063" y="6505575"/>
            <a:ext cx="7807325" cy="260350"/>
          </a:xfrm>
          <a:prstGeom prst="rect">
            <a:avLst/>
          </a:prstGeom>
          <a:solidFill>
            <a:schemeClr val="accent3">
              <a:lumMod val="85000"/>
            </a:schemeClr>
          </a:solidFill>
          <a:ln w="9525">
            <a:noFill/>
            <a:miter lim="800000"/>
            <a:headEnd/>
            <a:tailEnd/>
          </a:ln>
        </p:spPr>
        <p:txBody>
          <a:bodyPr>
            <a:spAutoFit/>
          </a:bodyPr>
          <a:lstStyle/>
          <a:p>
            <a:pPr>
              <a:defRPr/>
            </a:pPr>
            <a:r>
              <a:rPr lang="en-US" sz="1100" b="1">
                <a:cs typeface="Arial" pitchFamily="34" charset="0"/>
              </a:rPr>
              <a:t>In addition, there is another 5,000 MW of identified sites (origination) whose likelihood of success cannot yet be evaluated</a:t>
            </a:r>
            <a:endParaRPr lang="de-DE" sz="1100" b="1">
              <a:cs typeface="Arial" pitchFamily="34" charset="0"/>
            </a:endParaRPr>
          </a:p>
        </p:txBody>
      </p:sp>
      <p:sp>
        <p:nvSpPr>
          <p:cNvPr id="93229" name="AutoShape 218"/>
          <p:cNvSpPr>
            <a:spLocks noChangeArrowheads="1"/>
          </p:cNvSpPr>
          <p:nvPr>
            <p:custDataLst>
              <p:tags r:id="rId12"/>
            </p:custDataLst>
          </p:nvPr>
        </p:nvSpPr>
        <p:spPr bwMode="auto">
          <a:xfrm>
            <a:off x="6122988" y="1698625"/>
            <a:ext cx="2606675" cy="4625975"/>
          </a:xfrm>
          <a:prstGeom prst="roundRect">
            <a:avLst>
              <a:gd name="adj" fmla="val 0"/>
            </a:avLst>
          </a:prstGeom>
          <a:noFill/>
          <a:ln w="19050" algn="ctr">
            <a:solidFill>
              <a:srgbClr val="F21C0A"/>
            </a:solidFill>
            <a:round/>
            <a:headEnd/>
            <a:tailEnd/>
          </a:ln>
        </p:spPr>
        <p:txBody>
          <a:bodyPr wrap="none" lIns="0" tIns="0" rIns="0" bIns="0" anchor="ctr"/>
          <a:lstStyle/>
          <a:p>
            <a:pPr algn="ctr"/>
            <a:endParaRPr lang="en-GB" sz="1600">
              <a:solidFill>
                <a:srgbClr val="000000"/>
              </a:solidFill>
              <a:cs typeface="Arial" charset="0"/>
            </a:endParaRPr>
          </a:p>
        </p:txBody>
      </p:sp>
      <p:sp useBgFill="1">
        <p:nvSpPr>
          <p:cNvPr id="93230" name="Rectangle 436"/>
          <p:cNvSpPr>
            <a:spLocks noChangeArrowheads="1"/>
          </p:cNvSpPr>
          <p:nvPr>
            <p:custDataLst>
              <p:tags r:id="rId13"/>
            </p:custDataLst>
          </p:nvPr>
        </p:nvSpPr>
        <p:spPr bwMode="auto">
          <a:xfrm rot="-898898">
            <a:off x="6891338" y="5021263"/>
            <a:ext cx="534987" cy="57150"/>
          </a:xfrm>
          <a:prstGeom prst="rect">
            <a:avLst/>
          </a:prstGeom>
          <a:ln w="9525" algn="ctr">
            <a:noFill/>
            <a:round/>
            <a:headEnd/>
            <a:tailEnd/>
          </a:ln>
        </p:spPr>
        <p:txBody>
          <a:bodyPr lIns="0" tIns="0" rIns="0" bIns="0" anchor="ctr"/>
          <a:lstStyle/>
          <a:p>
            <a:pPr algn="ctr"/>
            <a:endParaRPr lang="en-US" sz="1600">
              <a:cs typeface="Arial" charset="0"/>
            </a:endParaRPr>
          </a:p>
        </p:txBody>
      </p:sp>
      <p:sp>
        <p:nvSpPr>
          <p:cNvPr id="93231" name="Text Box 145"/>
          <p:cNvSpPr txBox="1">
            <a:spLocks noChangeArrowheads="1"/>
          </p:cNvSpPr>
          <p:nvPr/>
        </p:nvSpPr>
        <p:spPr bwMode="gray">
          <a:xfrm>
            <a:off x="7034213" y="5670550"/>
            <a:ext cx="820737" cy="212725"/>
          </a:xfrm>
          <a:prstGeom prst="rect">
            <a:avLst/>
          </a:prstGeom>
          <a:noFill/>
          <a:ln w="12700">
            <a:noFill/>
            <a:miter lim="800000"/>
            <a:headEnd/>
            <a:tailEnd type="none" w="med" len="lg"/>
          </a:ln>
        </p:spPr>
        <p:txBody>
          <a:bodyPr lIns="0" tIns="0" rIns="0" bIns="0">
            <a:spAutoFit/>
          </a:bodyPr>
          <a:lstStyle/>
          <a:p>
            <a:pPr>
              <a:spcBef>
                <a:spcPct val="50000"/>
              </a:spcBef>
            </a:pPr>
            <a:r>
              <a:rPr lang="de-DE" sz="1400" b="1">
                <a:cs typeface="Arial" charset="0"/>
              </a:rPr>
              <a:t>Operation</a:t>
            </a:r>
          </a:p>
        </p:txBody>
      </p:sp>
      <p:sp>
        <p:nvSpPr>
          <p:cNvPr id="93232" name="Text Box 146"/>
          <p:cNvSpPr txBox="1">
            <a:spLocks noChangeArrowheads="1"/>
          </p:cNvSpPr>
          <p:nvPr/>
        </p:nvSpPr>
        <p:spPr bwMode="gray">
          <a:xfrm>
            <a:off x="7034213" y="5243513"/>
            <a:ext cx="968375" cy="214312"/>
          </a:xfrm>
          <a:prstGeom prst="rect">
            <a:avLst/>
          </a:prstGeom>
          <a:noFill/>
          <a:ln w="12700">
            <a:noFill/>
            <a:miter lim="800000"/>
            <a:headEnd/>
            <a:tailEnd type="none" w="med" len="lg"/>
          </a:ln>
        </p:spPr>
        <p:txBody>
          <a:bodyPr lIns="0" tIns="0" rIns="0" bIns="0">
            <a:spAutoFit/>
          </a:bodyPr>
          <a:lstStyle/>
          <a:p>
            <a:pPr>
              <a:spcBef>
                <a:spcPct val="50000"/>
              </a:spcBef>
            </a:pPr>
            <a:r>
              <a:rPr lang="de-DE" sz="1400" b="1">
                <a:cs typeface="Arial" charset="0"/>
              </a:rPr>
              <a:t>Construction</a:t>
            </a:r>
          </a:p>
        </p:txBody>
      </p:sp>
      <p:sp>
        <p:nvSpPr>
          <p:cNvPr id="93233" name="Text Box 152"/>
          <p:cNvSpPr txBox="1">
            <a:spLocks noChangeArrowheads="1"/>
          </p:cNvSpPr>
          <p:nvPr/>
        </p:nvSpPr>
        <p:spPr bwMode="gray">
          <a:xfrm>
            <a:off x="7104063" y="2436813"/>
            <a:ext cx="1625600" cy="641350"/>
          </a:xfrm>
          <a:prstGeom prst="rect">
            <a:avLst/>
          </a:prstGeom>
          <a:noFill/>
          <a:ln w="12700">
            <a:noFill/>
            <a:miter lim="800000"/>
            <a:headEnd/>
            <a:tailEnd type="none" w="med" len="lg"/>
          </a:ln>
        </p:spPr>
        <p:txBody>
          <a:bodyPr lIns="0" tIns="0" rIns="0" bIns="0">
            <a:spAutoFit/>
          </a:bodyPr>
          <a:lstStyle/>
          <a:p>
            <a:pPr>
              <a:spcBef>
                <a:spcPct val="50000"/>
              </a:spcBef>
            </a:pPr>
            <a:r>
              <a:rPr lang="de-DE" sz="1000">
                <a:cs typeface="Arial" charset="0"/>
              </a:rPr>
              <a:t>Probability of success 20%</a:t>
            </a:r>
          </a:p>
          <a:p>
            <a:pPr>
              <a:buFont typeface="Arial" charset="0"/>
              <a:buChar char="•"/>
            </a:pPr>
            <a:r>
              <a:rPr lang="en-US" sz="800">
                <a:cs typeface="Arial" charset="0"/>
              </a:rPr>
              <a:t> No absolute showstoppers are known</a:t>
            </a:r>
          </a:p>
          <a:p>
            <a:pPr>
              <a:buFont typeface="Arial" charset="0"/>
              <a:buChar char="•"/>
            </a:pPr>
            <a:r>
              <a:rPr lang="en-US" sz="800">
                <a:cs typeface="Arial" charset="0"/>
              </a:rPr>
              <a:t> Reasonable chance that key steps concerning permits and grid connection will be successfully taken</a:t>
            </a:r>
            <a:endParaRPr lang="de-DE" sz="800">
              <a:cs typeface="Arial" charset="0"/>
            </a:endParaRPr>
          </a:p>
        </p:txBody>
      </p:sp>
      <p:sp>
        <p:nvSpPr>
          <p:cNvPr id="93234" name="Text Box 171"/>
          <p:cNvSpPr txBox="1">
            <a:spLocks noChangeArrowheads="1"/>
          </p:cNvSpPr>
          <p:nvPr/>
        </p:nvSpPr>
        <p:spPr bwMode="gray">
          <a:xfrm>
            <a:off x="6962775" y="2209800"/>
            <a:ext cx="985838" cy="212725"/>
          </a:xfrm>
          <a:prstGeom prst="rect">
            <a:avLst/>
          </a:prstGeom>
          <a:noFill/>
          <a:ln w="12700">
            <a:noFill/>
            <a:miter lim="800000"/>
            <a:headEnd/>
            <a:tailEnd type="none" w="med" len="lg"/>
          </a:ln>
        </p:spPr>
        <p:txBody>
          <a:bodyPr lIns="0" tIns="0" rIns="0" bIns="0">
            <a:spAutoFit/>
          </a:bodyPr>
          <a:lstStyle/>
          <a:p>
            <a:pPr algn="r">
              <a:spcBef>
                <a:spcPct val="50000"/>
              </a:spcBef>
            </a:pPr>
            <a:r>
              <a:rPr lang="de-DE" sz="1400" b="1">
                <a:cs typeface="Arial" charset="0"/>
              </a:rPr>
              <a:t>Development</a:t>
            </a:r>
          </a:p>
        </p:txBody>
      </p:sp>
      <p:sp>
        <p:nvSpPr>
          <p:cNvPr id="93235" name="Text Box 152"/>
          <p:cNvSpPr txBox="1">
            <a:spLocks noChangeArrowheads="1"/>
          </p:cNvSpPr>
          <p:nvPr/>
        </p:nvSpPr>
        <p:spPr bwMode="gray">
          <a:xfrm>
            <a:off x="7102475" y="3579813"/>
            <a:ext cx="1546225" cy="703262"/>
          </a:xfrm>
          <a:prstGeom prst="rect">
            <a:avLst/>
          </a:prstGeom>
          <a:noFill/>
          <a:ln w="12700">
            <a:noFill/>
            <a:miter lim="800000"/>
            <a:headEnd/>
            <a:tailEnd type="none" w="med" len="lg"/>
          </a:ln>
        </p:spPr>
        <p:txBody>
          <a:bodyPr lIns="0" tIns="0" rIns="0" bIns="0">
            <a:spAutoFit/>
          </a:bodyPr>
          <a:lstStyle/>
          <a:p>
            <a:pPr>
              <a:spcBef>
                <a:spcPct val="50000"/>
              </a:spcBef>
            </a:pPr>
            <a:r>
              <a:rPr lang="de-DE" sz="1000">
                <a:cs typeface="Arial" charset="0"/>
              </a:rPr>
              <a:t>Probability of success 50%</a:t>
            </a:r>
          </a:p>
          <a:p>
            <a:pPr>
              <a:buFont typeface="Arial" charset="0"/>
              <a:buChar char="•"/>
            </a:pPr>
            <a:r>
              <a:rPr lang="en-US" sz="800">
                <a:cs typeface="Arial" charset="0"/>
              </a:rPr>
              <a:t> Key steps concerning permits and grid connection have been successfully taken or are about to be successfully taken</a:t>
            </a:r>
            <a:endParaRPr lang="de-DE" sz="800">
              <a:cs typeface="Arial" charset="0"/>
            </a:endParaRPr>
          </a:p>
          <a:p>
            <a:pPr>
              <a:spcBef>
                <a:spcPct val="50000"/>
              </a:spcBef>
            </a:pPr>
            <a:endParaRPr lang="de-DE" sz="800">
              <a:cs typeface="Arial" charset="0"/>
            </a:endParaRPr>
          </a:p>
        </p:txBody>
      </p:sp>
      <p:sp>
        <p:nvSpPr>
          <p:cNvPr id="93236" name="Text Box 99"/>
          <p:cNvSpPr txBox="1">
            <a:spLocks noChangeArrowheads="1"/>
          </p:cNvSpPr>
          <p:nvPr/>
        </p:nvSpPr>
        <p:spPr bwMode="auto">
          <a:xfrm>
            <a:off x="6429375" y="3419475"/>
            <a:ext cx="381000" cy="182563"/>
          </a:xfrm>
          <a:prstGeom prst="rect">
            <a:avLst/>
          </a:prstGeom>
          <a:noFill/>
          <a:ln w="9525">
            <a:noFill/>
            <a:miter lim="800000"/>
            <a:headEnd/>
            <a:tailEnd/>
          </a:ln>
        </p:spPr>
        <p:txBody>
          <a:bodyPr>
            <a:spAutoFit/>
          </a:bodyPr>
          <a:lstStyle/>
          <a:p>
            <a:pPr>
              <a:spcBef>
                <a:spcPct val="50000"/>
              </a:spcBef>
            </a:pPr>
            <a:endParaRPr lang="en-US" sz="600">
              <a:cs typeface="Arial" charset="0"/>
            </a:endParaRPr>
          </a:p>
        </p:txBody>
      </p:sp>
      <p:sp>
        <p:nvSpPr>
          <p:cNvPr id="93237" name="Text Box 104"/>
          <p:cNvSpPr txBox="1">
            <a:spLocks noChangeArrowheads="1"/>
          </p:cNvSpPr>
          <p:nvPr/>
        </p:nvSpPr>
        <p:spPr bwMode="auto">
          <a:xfrm>
            <a:off x="6429375" y="5919788"/>
            <a:ext cx="533400" cy="244475"/>
          </a:xfrm>
          <a:prstGeom prst="rect">
            <a:avLst/>
          </a:prstGeom>
          <a:noFill/>
          <a:ln w="9525">
            <a:noFill/>
            <a:miter lim="800000"/>
            <a:headEnd/>
            <a:tailEnd/>
          </a:ln>
        </p:spPr>
        <p:txBody>
          <a:bodyPr>
            <a:spAutoFit/>
          </a:bodyPr>
          <a:lstStyle/>
          <a:p>
            <a:pPr>
              <a:spcBef>
                <a:spcPct val="50000"/>
              </a:spcBef>
            </a:pPr>
            <a:r>
              <a:rPr lang="de-DE" sz="1000">
                <a:solidFill>
                  <a:schemeClr val="bg1"/>
                </a:solidFill>
                <a:cs typeface="Arial" charset="0"/>
              </a:rPr>
              <a:t>1,774</a:t>
            </a:r>
          </a:p>
        </p:txBody>
      </p:sp>
      <p:sp>
        <p:nvSpPr>
          <p:cNvPr id="93238" name="Text Box 152"/>
          <p:cNvSpPr txBox="1">
            <a:spLocks noChangeArrowheads="1"/>
          </p:cNvSpPr>
          <p:nvPr/>
        </p:nvSpPr>
        <p:spPr bwMode="gray">
          <a:xfrm>
            <a:off x="7105650" y="4425950"/>
            <a:ext cx="1624013" cy="885825"/>
          </a:xfrm>
          <a:prstGeom prst="rect">
            <a:avLst/>
          </a:prstGeom>
          <a:noFill/>
          <a:ln w="12700">
            <a:noFill/>
            <a:miter lim="800000"/>
            <a:headEnd/>
            <a:tailEnd type="none" w="med" len="lg"/>
          </a:ln>
        </p:spPr>
        <p:txBody>
          <a:bodyPr lIns="0" tIns="0" rIns="0" bIns="0">
            <a:spAutoFit/>
          </a:bodyPr>
          <a:lstStyle/>
          <a:p>
            <a:pPr>
              <a:spcBef>
                <a:spcPct val="50000"/>
              </a:spcBef>
            </a:pPr>
            <a:r>
              <a:rPr lang="de-DE" sz="1000">
                <a:cs typeface="Arial" charset="0"/>
              </a:rPr>
              <a:t>Probability of success 90%</a:t>
            </a:r>
          </a:p>
          <a:p>
            <a:pPr>
              <a:buFont typeface="Arial" charset="0"/>
              <a:buChar char="•"/>
            </a:pPr>
            <a:r>
              <a:rPr lang="de-DE" sz="800">
                <a:ea typeface="Calibri" pitchFamily="34" charset="0"/>
                <a:cs typeface="Times New Roman" pitchFamily="18" charset="0"/>
              </a:rPr>
              <a:t> Re</a:t>
            </a:r>
            <a:r>
              <a:rPr lang="en-US" sz="800">
                <a:ea typeface="Calibri" pitchFamily="34" charset="0"/>
                <a:cs typeface="Times New Roman" pitchFamily="18" charset="0"/>
              </a:rPr>
              <a:t>ady or nearly ready to build</a:t>
            </a:r>
          </a:p>
          <a:p>
            <a:pPr>
              <a:buFont typeface="Arial" charset="0"/>
              <a:buChar char="•"/>
            </a:pPr>
            <a:r>
              <a:rPr lang="en-US" sz="800">
                <a:ea typeface="Calibri" pitchFamily="34" charset="0"/>
                <a:cs typeface="Times New Roman" pitchFamily="18" charset="0"/>
              </a:rPr>
              <a:t> All permits received or about to be received</a:t>
            </a:r>
          </a:p>
          <a:p>
            <a:pPr>
              <a:buFont typeface="Arial" charset="0"/>
              <a:buChar char="•"/>
            </a:pPr>
            <a:r>
              <a:rPr lang="en-US" sz="800">
                <a:ea typeface="Calibri" pitchFamily="34" charset="0"/>
                <a:cs typeface="Times New Roman" pitchFamily="18" charset="0"/>
              </a:rPr>
              <a:t> Economic viability proven</a:t>
            </a:r>
          </a:p>
          <a:p>
            <a:pPr>
              <a:buFont typeface="Arial" charset="0"/>
              <a:buChar char="•"/>
            </a:pPr>
            <a:r>
              <a:rPr lang="en-US" sz="800">
                <a:ea typeface="Calibri" pitchFamily="34" charset="0"/>
                <a:cs typeface="Times New Roman" pitchFamily="18" charset="0"/>
              </a:rPr>
              <a:t> Appropriate turbines available</a:t>
            </a:r>
            <a:r>
              <a:rPr lang="de-DE" sz="800">
                <a:cs typeface="Arial" charset="0"/>
              </a:rPr>
              <a:t/>
            </a:r>
            <a:br>
              <a:rPr lang="de-DE" sz="800">
                <a:cs typeface="Arial" charset="0"/>
              </a:rPr>
            </a:br>
            <a:endParaRPr lang="de-DE" sz="800">
              <a:cs typeface="Arial" charset="0"/>
            </a:endParaRPr>
          </a:p>
        </p:txBody>
      </p:sp>
      <p:graphicFrame>
        <p:nvGraphicFramePr>
          <p:cNvPr id="93194" name="Diagramm 64"/>
          <p:cNvGraphicFramePr>
            <a:graphicFrameLocks/>
          </p:cNvGraphicFramePr>
          <p:nvPr/>
        </p:nvGraphicFramePr>
        <p:xfrm>
          <a:off x="5757863" y="1847850"/>
          <a:ext cx="1743075" cy="4581525"/>
        </p:xfrm>
        <a:graphic>
          <a:graphicData uri="http://schemas.openxmlformats.org/presentationml/2006/ole">
            <p:oleObj spid="_x0000_s93194" name="Chart" r:id="rId31" imgW="1752735" imgH="4581490" progId="Excel.Sheet.8">
              <p:embed/>
            </p:oleObj>
          </a:graphicData>
        </a:graphic>
      </p:graphicFrame>
      <p:sp>
        <p:nvSpPr>
          <p:cNvPr id="93239" name="Textfeld 80"/>
          <p:cNvSpPr txBox="1">
            <a:spLocks noChangeArrowheads="1"/>
          </p:cNvSpPr>
          <p:nvPr/>
        </p:nvSpPr>
        <p:spPr bwMode="auto">
          <a:xfrm>
            <a:off x="6192838" y="1795463"/>
            <a:ext cx="914400" cy="338137"/>
          </a:xfrm>
          <a:prstGeom prst="rect">
            <a:avLst/>
          </a:prstGeom>
          <a:noFill/>
          <a:ln w="9525">
            <a:noFill/>
            <a:miter lim="800000"/>
            <a:headEnd/>
            <a:tailEnd/>
          </a:ln>
        </p:spPr>
        <p:txBody>
          <a:bodyPr>
            <a:spAutoFit/>
          </a:bodyPr>
          <a:lstStyle/>
          <a:p>
            <a:r>
              <a:rPr lang="de-DE" sz="1600" b="1">
                <a:cs typeface="Arial" charset="0"/>
              </a:rPr>
              <a:t>14,210</a:t>
            </a:r>
          </a:p>
        </p:txBody>
      </p:sp>
      <p:cxnSp>
        <p:nvCxnSpPr>
          <p:cNvPr id="93240" name="Gerade Verbindung 78"/>
          <p:cNvCxnSpPr>
            <a:cxnSpLocks noChangeShapeType="1"/>
          </p:cNvCxnSpPr>
          <p:nvPr/>
        </p:nvCxnSpPr>
        <p:spPr bwMode="auto">
          <a:xfrm rot="5400000" flipH="1" flipV="1">
            <a:off x="6750050" y="4762500"/>
            <a:ext cx="381000" cy="304800"/>
          </a:xfrm>
          <a:prstGeom prst="line">
            <a:avLst/>
          </a:prstGeom>
          <a:noFill/>
          <a:ln w="12700" algn="ctr">
            <a:solidFill>
              <a:schemeClr val="tx1"/>
            </a:solidFill>
            <a:round/>
            <a:headEnd/>
            <a:tailEnd type="none" w="med" len="lg"/>
          </a:ln>
        </p:spPr>
      </p:cxnSp>
      <p:cxnSp>
        <p:nvCxnSpPr>
          <p:cNvPr id="93241" name="Gerade Verbindung 83"/>
          <p:cNvCxnSpPr>
            <a:cxnSpLocks noChangeShapeType="1"/>
          </p:cNvCxnSpPr>
          <p:nvPr/>
        </p:nvCxnSpPr>
        <p:spPr bwMode="auto">
          <a:xfrm rot="5400000" flipH="1" flipV="1">
            <a:off x="6711950" y="3962400"/>
            <a:ext cx="457200" cy="304800"/>
          </a:xfrm>
          <a:prstGeom prst="line">
            <a:avLst/>
          </a:prstGeom>
          <a:noFill/>
          <a:ln w="12700" algn="ctr">
            <a:solidFill>
              <a:schemeClr val="tx1"/>
            </a:solidFill>
            <a:round/>
            <a:headEnd/>
            <a:tailEnd type="none" w="med" len="lg"/>
          </a:ln>
        </p:spPr>
      </p:cxnSp>
      <p:cxnSp>
        <p:nvCxnSpPr>
          <p:cNvPr id="93242" name="Gerade Verbindung 85"/>
          <p:cNvCxnSpPr>
            <a:cxnSpLocks noChangeShapeType="1"/>
          </p:cNvCxnSpPr>
          <p:nvPr/>
        </p:nvCxnSpPr>
        <p:spPr bwMode="auto">
          <a:xfrm rot="5400000" flipH="1" flipV="1">
            <a:off x="6673850" y="2857500"/>
            <a:ext cx="533400" cy="304800"/>
          </a:xfrm>
          <a:prstGeom prst="line">
            <a:avLst/>
          </a:prstGeom>
          <a:noFill/>
          <a:ln w="12700" algn="ctr">
            <a:solidFill>
              <a:schemeClr val="tx1"/>
            </a:solidFill>
            <a:round/>
            <a:headEnd/>
            <a:tailEnd type="none" w="med" len="lg"/>
          </a:ln>
        </p:spPr>
      </p:cxnSp>
      <p:sp>
        <p:nvSpPr>
          <p:cNvPr id="93243" name="Text Box 110"/>
          <p:cNvSpPr txBox="1">
            <a:spLocks noChangeArrowheads="1"/>
          </p:cNvSpPr>
          <p:nvPr/>
        </p:nvSpPr>
        <p:spPr bwMode="auto">
          <a:xfrm>
            <a:off x="6262688" y="2741613"/>
            <a:ext cx="635000" cy="276225"/>
          </a:xfrm>
          <a:prstGeom prst="rect">
            <a:avLst/>
          </a:prstGeom>
          <a:noFill/>
          <a:ln w="9525">
            <a:noFill/>
            <a:miter lim="800000"/>
            <a:headEnd/>
            <a:tailEnd/>
          </a:ln>
        </p:spPr>
        <p:txBody>
          <a:bodyPr>
            <a:spAutoFit/>
          </a:bodyPr>
          <a:lstStyle/>
          <a:p>
            <a:pPr algn="ctr">
              <a:spcBef>
                <a:spcPct val="50000"/>
              </a:spcBef>
            </a:pPr>
            <a:r>
              <a:rPr lang="de-DE" sz="1200">
                <a:cs typeface="Arial" charset="0"/>
              </a:rPr>
              <a:t>4,700</a:t>
            </a:r>
          </a:p>
        </p:txBody>
      </p:sp>
      <p:sp>
        <p:nvSpPr>
          <p:cNvPr id="93244" name="Text Box 111"/>
          <p:cNvSpPr txBox="1">
            <a:spLocks noChangeArrowheads="1"/>
          </p:cNvSpPr>
          <p:nvPr/>
        </p:nvSpPr>
        <p:spPr bwMode="auto">
          <a:xfrm>
            <a:off x="6262688" y="4298950"/>
            <a:ext cx="635000" cy="274638"/>
          </a:xfrm>
          <a:prstGeom prst="rect">
            <a:avLst/>
          </a:prstGeom>
          <a:noFill/>
          <a:ln w="9525">
            <a:noFill/>
            <a:miter lim="800000"/>
            <a:headEnd/>
            <a:tailEnd/>
          </a:ln>
        </p:spPr>
        <p:txBody>
          <a:bodyPr>
            <a:spAutoFit/>
          </a:bodyPr>
          <a:lstStyle/>
          <a:p>
            <a:pPr algn="ctr">
              <a:spcBef>
                <a:spcPct val="50000"/>
              </a:spcBef>
            </a:pPr>
            <a:r>
              <a:rPr lang="de-DE" sz="1200">
                <a:cs typeface="Arial" charset="0"/>
              </a:rPr>
              <a:t>5,010</a:t>
            </a:r>
          </a:p>
        </p:txBody>
      </p:sp>
      <p:sp>
        <p:nvSpPr>
          <p:cNvPr id="93245" name="Text Box 112"/>
          <p:cNvSpPr txBox="1">
            <a:spLocks noChangeArrowheads="1"/>
          </p:cNvSpPr>
          <p:nvPr/>
        </p:nvSpPr>
        <p:spPr bwMode="auto">
          <a:xfrm>
            <a:off x="6262688" y="5233988"/>
            <a:ext cx="635000" cy="274637"/>
          </a:xfrm>
          <a:prstGeom prst="rect">
            <a:avLst/>
          </a:prstGeom>
          <a:noFill/>
          <a:ln w="9525">
            <a:noFill/>
            <a:miter lim="800000"/>
            <a:headEnd/>
            <a:tailEnd/>
          </a:ln>
        </p:spPr>
        <p:txBody>
          <a:bodyPr>
            <a:spAutoFit/>
          </a:bodyPr>
          <a:lstStyle/>
          <a:p>
            <a:pPr algn="ctr">
              <a:spcBef>
                <a:spcPct val="50000"/>
              </a:spcBef>
            </a:pPr>
            <a:r>
              <a:rPr lang="de-DE" sz="1200">
                <a:solidFill>
                  <a:schemeClr val="bg1"/>
                </a:solidFill>
                <a:cs typeface="Arial" charset="0"/>
              </a:rPr>
              <a:t>1,150</a:t>
            </a:r>
          </a:p>
        </p:txBody>
      </p:sp>
      <p:sp>
        <p:nvSpPr>
          <p:cNvPr id="93246" name="Text Box 113"/>
          <p:cNvSpPr txBox="1">
            <a:spLocks noChangeArrowheads="1"/>
          </p:cNvSpPr>
          <p:nvPr/>
        </p:nvSpPr>
        <p:spPr bwMode="auto">
          <a:xfrm>
            <a:off x="6242050" y="5673725"/>
            <a:ext cx="635000" cy="274638"/>
          </a:xfrm>
          <a:prstGeom prst="rect">
            <a:avLst/>
          </a:prstGeom>
          <a:noFill/>
          <a:ln w="9525">
            <a:noFill/>
            <a:miter lim="800000"/>
            <a:headEnd/>
            <a:tailEnd/>
          </a:ln>
        </p:spPr>
        <p:txBody>
          <a:bodyPr>
            <a:spAutoFit/>
          </a:bodyPr>
          <a:lstStyle/>
          <a:p>
            <a:pPr algn="ctr">
              <a:spcBef>
                <a:spcPct val="50000"/>
              </a:spcBef>
            </a:pPr>
            <a:r>
              <a:rPr lang="de-DE" sz="1200">
                <a:cs typeface="Arial" charset="0"/>
              </a:rPr>
              <a:t>2,230</a:t>
            </a:r>
          </a:p>
        </p:txBody>
      </p:sp>
      <p:sp>
        <p:nvSpPr>
          <p:cNvPr id="93247" name="Text 13"/>
          <p:cNvSpPr>
            <a:spLocks noChangeArrowheads="1"/>
          </p:cNvSpPr>
          <p:nvPr>
            <p:custDataLst>
              <p:tags r:id="rId14"/>
            </p:custDataLst>
          </p:nvPr>
        </p:nvSpPr>
        <p:spPr bwMode="auto">
          <a:xfrm>
            <a:off x="531813" y="1600200"/>
            <a:ext cx="5307012" cy="246063"/>
          </a:xfrm>
          <a:prstGeom prst="rect">
            <a:avLst/>
          </a:prstGeom>
          <a:noFill/>
          <a:ln w="6350">
            <a:noFill/>
            <a:miter lim="800000"/>
            <a:headEnd/>
            <a:tailEnd/>
          </a:ln>
        </p:spPr>
        <p:txBody>
          <a:bodyPr lIns="0" tIns="0" rIns="0" bIns="0">
            <a:spAutoFit/>
          </a:bodyPr>
          <a:lstStyle/>
          <a:p>
            <a:pPr defTabSz="330200"/>
            <a:r>
              <a:rPr lang="en-US" altLang="de-DE" sz="1600">
                <a:cs typeface="Arial" charset="0"/>
              </a:rPr>
              <a:t> Figures as of March 2009 (MW)</a:t>
            </a:r>
          </a:p>
        </p:txBody>
      </p:sp>
      <p:sp>
        <p:nvSpPr>
          <p:cNvPr id="93248" name="Text Box 111"/>
          <p:cNvSpPr txBox="1">
            <a:spLocks noChangeArrowheads="1"/>
          </p:cNvSpPr>
          <p:nvPr/>
        </p:nvSpPr>
        <p:spPr bwMode="auto">
          <a:xfrm>
            <a:off x="6262688" y="4940300"/>
            <a:ext cx="635000" cy="274638"/>
          </a:xfrm>
          <a:prstGeom prst="rect">
            <a:avLst/>
          </a:prstGeom>
          <a:noFill/>
          <a:ln w="9525">
            <a:noFill/>
            <a:miter lim="800000"/>
            <a:headEnd/>
            <a:tailEnd/>
          </a:ln>
        </p:spPr>
        <p:txBody>
          <a:bodyPr>
            <a:spAutoFit/>
          </a:bodyPr>
          <a:lstStyle/>
          <a:p>
            <a:pPr algn="ctr">
              <a:spcBef>
                <a:spcPct val="50000"/>
              </a:spcBef>
            </a:pPr>
            <a:r>
              <a:rPr lang="de-DE" sz="1200">
                <a:cs typeface="Arial" charset="0"/>
              </a:rPr>
              <a:t>1,120</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7" name="Foliennummernplatzhalter 1"/>
          <p:cNvSpPr>
            <a:spLocks noGrp="1"/>
          </p:cNvSpPr>
          <p:nvPr>
            <p:ph type="sldNum" sz="quarter" idx="10"/>
          </p:nvPr>
        </p:nvSpPr>
        <p:spPr>
          <a:noFill/>
        </p:spPr>
        <p:txBody>
          <a:bodyPr/>
          <a:lstStyle/>
          <a:p>
            <a:fld id="{BAFCA6BA-0322-4047-9FDF-0C58C6F58D14}" type="slidenum">
              <a:rPr smtClean="0"/>
              <a:pPr/>
              <a:t>18</a:t>
            </a:fld>
            <a:endParaRPr lang="de-DE" smtClean="0"/>
          </a:p>
        </p:txBody>
      </p:sp>
      <p:sp>
        <p:nvSpPr>
          <p:cNvPr id="229378" name="Fußzeilenplatzhalter 2"/>
          <p:cNvSpPr>
            <a:spLocks noGrp="1"/>
          </p:cNvSpPr>
          <p:nvPr>
            <p:ph type="ftr" sz="quarter" idx="11"/>
          </p:nvPr>
        </p:nvSpPr>
        <p:spPr>
          <a:noFill/>
        </p:spPr>
        <p:txBody>
          <a:bodyPr/>
          <a:lstStyle/>
          <a:p>
            <a:r>
              <a:rPr lang="de-DE" smtClean="0"/>
              <a:t>      </a:t>
            </a:r>
          </a:p>
        </p:txBody>
      </p:sp>
      <p:sp>
        <p:nvSpPr>
          <p:cNvPr id="229379" name="AutoShape 75"/>
          <p:cNvSpPr>
            <a:spLocks noChangeArrowheads="1"/>
          </p:cNvSpPr>
          <p:nvPr/>
        </p:nvSpPr>
        <p:spPr bwMode="auto">
          <a:xfrm>
            <a:off x="6715125" y="1825625"/>
            <a:ext cx="2084388" cy="622300"/>
          </a:xfrm>
          <a:prstGeom prst="chevron">
            <a:avLst>
              <a:gd name="adj" fmla="val 20981"/>
            </a:avLst>
          </a:prstGeom>
          <a:solidFill>
            <a:srgbClr val="E3E3E3"/>
          </a:solidFill>
          <a:ln w="9525" algn="ctr">
            <a:noFill/>
            <a:miter lim="800000"/>
            <a:headEnd/>
            <a:tailEnd/>
          </a:ln>
        </p:spPr>
        <p:txBody>
          <a:bodyPr wrap="none" anchor="ctr"/>
          <a:lstStyle/>
          <a:p>
            <a:pPr algn="ctr"/>
            <a:endParaRPr lang="en-GB">
              <a:cs typeface="Arial" charset="0"/>
            </a:endParaRPr>
          </a:p>
        </p:txBody>
      </p:sp>
      <p:sp>
        <p:nvSpPr>
          <p:cNvPr id="229380" name="Line 25"/>
          <p:cNvSpPr>
            <a:spLocks noChangeShapeType="1"/>
          </p:cNvSpPr>
          <p:nvPr/>
        </p:nvSpPr>
        <p:spPr bwMode="auto">
          <a:xfrm>
            <a:off x="1789113" y="6407150"/>
            <a:ext cx="1587" cy="26988"/>
          </a:xfrm>
          <a:prstGeom prst="line">
            <a:avLst/>
          </a:prstGeom>
          <a:noFill/>
          <a:ln w="0">
            <a:solidFill>
              <a:srgbClr val="000000"/>
            </a:solidFill>
            <a:round/>
            <a:headEnd/>
            <a:tailEnd/>
          </a:ln>
        </p:spPr>
        <p:txBody>
          <a:bodyPr/>
          <a:lstStyle/>
          <a:p>
            <a:endParaRPr lang="de-DE"/>
          </a:p>
        </p:txBody>
      </p:sp>
      <p:sp>
        <p:nvSpPr>
          <p:cNvPr id="229381" name="AutoShape 71"/>
          <p:cNvSpPr>
            <a:spLocks noChangeArrowheads="1"/>
          </p:cNvSpPr>
          <p:nvPr/>
        </p:nvSpPr>
        <p:spPr bwMode="auto">
          <a:xfrm>
            <a:off x="595313" y="4522788"/>
            <a:ext cx="1695450" cy="2030412"/>
          </a:xfrm>
          <a:prstGeom prst="homePlate">
            <a:avLst>
              <a:gd name="adj" fmla="val 10139"/>
            </a:avLst>
          </a:prstGeom>
          <a:solidFill>
            <a:srgbClr val="E3E3E3"/>
          </a:solidFill>
          <a:ln w="9525" algn="ctr">
            <a:noFill/>
            <a:miter lim="800000"/>
            <a:headEnd/>
            <a:tailEnd/>
          </a:ln>
        </p:spPr>
        <p:txBody>
          <a:bodyPr wrap="none" anchor="ctr"/>
          <a:lstStyle/>
          <a:p>
            <a:pPr marL="180975" indent="-180975"/>
            <a:endParaRPr lang="en-GB" sz="1400">
              <a:cs typeface="Arial" charset="0"/>
            </a:endParaRPr>
          </a:p>
        </p:txBody>
      </p:sp>
      <p:pic>
        <p:nvPicPr>
          <p:cNvPr id="301066" name="Picture 10"/>
          <p:cNvPicPr>
            <a:picLocks noChangeAspect="1" noChangeArrowheads="1"/>
          </p:cNvPicPr>
          <p:nvPr>
            <p:custDataLst>
              <p:tags r:id="rId1"/>
            </p:custDataLst>
          </p:nvPr>
        </p:nvPicPr>
        <p:blipFill>
          <a:blip r:embed="rId16"/>
          <a:srcRect/>
          <a:stretch>
            <a:fillRect/>
          </a:stretch>
        </p:blipFill>
        <p:spPr bwMode="auto">
          <a:xfrm>
            <a:off x="735013" y="5029200"/>
            <a:ext cx="1249362" cy="137160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29383" name="AutoShape 71"/>
          <p:cNvSpPr>
            <a:spLocks noChangeArrowheads="1"/>
          </p:cNvSpPr>
          <p:nvPr/>
        </p:nvSpPr>
        <p:spPr bwMode="auto">
          <a:xfrm>
            <a:off x="595313" y="2617788"/>
            <a:ext cx="1695450" cy="1828800"/>
          </a:xfrm>
          <a:prstGeom prst="homePlate">
            <a:avLst>
              <a:gd name="adj" fmla="val 8801"/>
            </a:avLst>
          </a:prstGeom>
          <a:solidFill>
            <a:srgbClr val="E3E3E3"/>
          </a:solidFill>
          <a:ln w="9525" algn="ctr">
            <a:noFill/>
            <a:miter lim="800000"/>
            <a:headEnd/>
            <a:tailEnd/>
          </a:ln>
        </p:spPr>
        <p:txBody>
          <a:bodyPr wrap="none" anchor="ctr"/>
          <a:lstStyle/>
          <a:p>
            <a:pPr marL="180975" indent="-180975"/>
            <a:endParaRPr lang="en-GB" sz="1400">
              <a:cs typeface="Arial" charset="0"/>
            </a:endParaRPr>
          </a:p>
        </p:txBody>
      </p:sp>
      <p:sp>
        <p:nvSpPr>
          <p:cNvPr id="229384" name="Rectangle 54"/>
          <p:cNvSpPr>
            <a:spLocks noChangeArrowheads="1"/>
          </p:cNvSpPr>
          <p:nvPr/>
        </p:nvSpPr>
        <p:spPr bwMode="auto">
          <a:xfrm>
            <a:off x="344488" y="4572000"/>
            <a:ext cx="1774825" cy="425450"/>
          </a:xfrm>
          <a:prstGeom prst="rect">
            <a:avLst/>
          </a:prstGeom>
          <a:noFill/>
          <a:ln w="9525">
            <a:noFill/>
            <a:miter lim="800000"/>
            <a:headEnd/>
            <a:tailEnd/>
          </a:ln>
        </p:spPr>
        <p:txBody>
          <a:bodyPr anchor="ctr">
            <a:spAutoFit/>
          </a:bodyPr>
          <a:lstStyle/>
          <a:p>
            <a:pPr marL="203200" indent="-203200">
              <a:lnSpc>
                <a:spcPct val="90000"/>
              </a:lnSpc>
              <a:spcBef>
                <a:spcPct val="20000"/>
              </a:spcBef>
              <a:buClr>
                <a:srgbClr val="F21C0A"/>
              </a:buClr>
              <a:buSzPct val="100000"/>
              <a:buFont typeface="Wingdings" pitchFamily="2" charset="2"/>
              <a:buNone/>
            </a:pPr>
            <a:r>
              <a:rPr lang="en-US" sz="1200">
                <a:cs typeface="Arial" charset="0"/>
              </a:rPr>
              <a:t>	</a:t>
            </a:r>
            <a:r>
              <a:rPr lang="en-US" sz="1200" b="1">
                <a:cs typeface="Arial" charset="0"/>
              </a:rPr>
              <a:t>Deep dive technology analysis</a:t>
            </a:r>
          </a:p>
        </p:txBody>
      </p:sp>
      <p:sp>
        <p:nvSpPr>
          <p:cNvPr id="229385" name="Rectangle 62"/>
          <p:cNvSpPr>
            <a:spLocks noChangeArrowheads="1"/>
          </p:cNvSpPr>
          <p:nvPr/>
        </p:nvSpPr>
        <p:spPr bwMode="gray">
          <a:xfrm>
            <a:off x="571500" y="1143000"/>
            <a:ext cx="7924800" cy="533400"/>
          </a:xfrm>
          <a:prstGeom prst="rect">
            <a:avLst/>
          </a:prstGeom>
          <a:noFill/>
          <a:ln w="9525">
            <a:noFill/>
            <a:miter lim="800000"/>
            <a:headEnd/>
            <a:tailEnd/>
          </a:ln>
        </p:spPr>
        <p:txBody>
          <a:bodyPr lIns="0" tIns="0" rIns="0" bIns="0"/>
          <a:lstStyle/>
          <a:p>
            <a:pPr eaLnBrk="0" hangingPunct="0">
              <a:lnSpc>
                <a:spcPts val="3400"/>
              </a:lnSpc>
            </a:pPr>
            <a:r>
              <a:rPr lang="de-DE" sz="2600">
                <a:cs typeface="Arial" charset="0"/>
              </a:rPr>
              <a:t>Portfolio management: focus on promising technologies</a:t>
            </a:r>
            <a:endParaRPr lang="en-US" sz="2600">
              <a:cs typeface="Arial" charset="0"/>
            </a:endParaRPr>
          </a:p>
        </p:txBody>
      </p:sp>
      <p:sp>
        <p:nvSpPr>
          <p:cNvPr id="229386" name="Rectangle 54"/>
          <p:cNvSpPr>
            <a:spLocks noChangeArrowheads="1"/>
          </p:cNvSpPr>
          <p:nvPr/>
        </p:nvSpPr>
        <p:spPr bwMode="auto">
          <a:xfrm>
            <a:off x="587375" y="2601913"/>
            <a:ext cx="1695450" cy="1800225"/>
          </a:xfrm>
          <a:prstGeom prst="rect">
            <a:avLst/>
          </a:prstGeom>
          <a:noFill/>
          <a:ln w="9525">
            <a:noFill/>
            <a:miter lim="800000"/>
            <a:headEnd/>
            <a:tailEnd/>
          </a:ln>
        </p:spPr>
        <p:txBody>
          <a:bodyPr anchor="ctr">
            <a:spAutoFit/>
          </a:bodyPr>
          <a:lstStyle/>
          <a:p>
            <a:pPr marL="203200" indent="-203200">
              <a:lnSpc>
                <a:spcPct val="85000"/>
              </a:lnSpc>
              <a:spcBef>
                <a:spcPts val="200"/>
              </a:spcBef>
              <a:buClr>
                <a:srgbClr val="F21C0A"/>
              </a:buClr>
              <a:buSzPct val="100000"/>
              <a:buFont typeface="Wingdings" pitchFamily="2" charset="2"/>
              <a:buNone/>
            </a:pPr>
            <a:r>
              <a:rPr lang="en-US" sz="1200" b="1">
                <a:cs typeface="Arial" charset="0"/>
              </a:rPr>
              <a:t>EC&amp;R technology</a:t>
            </a:r>
          </a:p>
          <a:p>
            <a:pPr marL="203200" indent="-203200">
              <a:lnSpc>
                <a:spcPct val="85000"/>
              </a:lnSpc>
              <a:spcBef>
                <a:spcPts val="200"/>
              </a:spcBef>
              <a:buClr>
                <a:srgbClr val="F21C0A"/>
              </a:buClr>
              <a:buSzPct val="100000"/>
              <a:buFont typeface="Wingdings" pitchFamily="2" charset="2"/>
              <a:buNone/>
            </a:pPr>
            <a:r>
              <a:rPr lang="en-US" sz="1200" b="1">
                <a:cs typeface="Arial" charset="0"/>
              </a:rPr>
              <a:t>selection criteria</a:t>
            </a:r>
          </a:p>
          <a:p>
            <a:pPr marL="203200" indent="-203200">
              <a:lnSpc>
                <a:spcPct val="85000"/>
              </a:lnSpc>
              <a:spcBef>
                <a:spcPts val="200"/>
              </a:spcBef>
              <a:buClr>
                <a:srgbClr val="F21C0A"/>
              </a:buClr>
              <a:buSzPct val="100000"/>
              <a:buFont typeface="Wingdings" pitchFamily="2" charset="2"/>
              <a:buChar char=""/>
            </a:pPr>
            <a:r>
              <a:rPr lang="en-US" sz="1200">
                <a:cs typeface="Arial" charset="0"/>
              </a:rPr>
              <a:t>Scalability</a:t>
            </a:r>
          </a:p>
          <a:p>
            <a:pPr marL="203200" indent="-203200">
              <a:lnSpc>
                <a:spcPct val="85000"/>
              </a:lnSpc>
              <a:spcBef>
                <a:spcPts val="200"/>
              </a:spcBef>
              <a:buClr>
                <a:srgbClr val="F21C0A"/>
              </a:buClr>
              <a:buSzPct val="100000"/>
              <a:buFont typeface="Wingdings" pitchFamily="2" charset="2"/>
              <a:buChar char=""/>
            </a:pPr>
            <a:r>
              <a:rPr lang="en-US" sz="1200">
                <a:cs typeface="Arial" charset="0"/>
              </a:rPr>
              <a:t>Growth potential</a:t>
            </a:r>
          </a:p>
          <a:p>
            <a:pPr marL="203200" indent="-203200">
              <a:lnSpc>
                <a:spcPct val="85000"/>
              </a:lnSpc>
              <a:spcBef>
                <a:spcPts val="200"/>
              </a:spcBef>
              <a:buClr>
                <a:srgbClr val="F21C0A"/>
              </a:buClr>
              <a:buSzPct val="100000"/>
              <a:buFont typeface="Wingdings" pitchFamily="2" charset="2"/>
              <a:buChar char=""/>
            </a:pPr>
            <a:r>
              <a:rPr lang="en-US" sz="1200">
                <a:cs typeface="Arial" charset="0"/>
              </a:rPr>
              <a:t>Financial attractiveness</a:t>
            </a:r>
          </a:p>
          <a:p>
            <a:pPr marL="203200" indent="-203200">
              <a:lnSpc>
                <a:spcPct val="85000"/>
              </a:lnSpc>
              <a:spcBef>
                <a:spcPts val="200"/>
              </a:spcBef>
              <a:buClr>
                <a:srgbClr val="F21C0A"/>
              </a:buClr>
              <a:buSzPct val="100000"/>
              <a:buFont typeface="Wingdings" pitchFamily="2" charset="2"/>
              <a:buChar char=""/>
            </a:pPr>
            <a:r>
              <a:rPr lang="en-US" sz="1200">
                <a:cs typeface="Arial" charset="0"/>
              </a:rPr>
              <a:t>Wider E.ON Group interest</a:t>
            </a:r>
          </a:p>
          <a:p>
            <a:pPr marL="203200" indent="-203200">
              <a:lnSpc>
                <a:spcPct val="85000"/>
              </a:lnSpc>
              <a:spcBef>
                <a:spcPts val="200"/>
              </a:spcBef>
              <a:buClr>
                <a:srgbClr val="F21C0A"/>
              </a:buClr>
              <a:buSzPct val="100000"/>
              <a:buFont typeface="Wingdings" pitchFamily="2" charset="2"/>
              <a:buChar char=""/>
            </a:pPr>
            <a:r>
              <a:rPr lang="en-US" sz="1200">
                <a:cs typeface="Arial" charset="0"/>
              </a:rPr>
              <a:t>Closeness to E.ON capabilities</a:t>
            </a:r>
          </a:p>
        </p:txBody>
      </p:sp>
      <p:sp>
        <p:nvSpPr>
          <p:cNvPr id="229387" name="AutoShape 74"/>
          <p:cNvSpPr>
            <a:spLocks noChangeArrowheads="1"/>
          </p:cNvSpPr>
          <p:nvPr/>
        </p:nvSpPr>
        <p:spPr bwMode="auto">
          <a:xfrm>
            <a:off x="2335213" y="1828800"/>
            <a:ext cx="2462212" cy="622300"/>
          </a:xfrm>
          <a:prstGeom prst="homePlate">
            <a:avLst>
              <a:gd name="adj" fmla="val 21010"/>
            </a:avLst>
          </a:prstGeom>
          <a:solidFill>
            <a:srgbClr val="E3E3E3"/>
          </a:solidFill>
          <a:ln w="9525" algn="ctr">
            <a:noFill/>
            <a:miter lim="800000"/>
            <a:headEnd/>
            <a:tailEnd/>
          </a:ln>
        </p:spPr>
        <p:txBody>
          <a:bodyPr wrap="none" anchor="ctr"/>
          <a:lstStyle/>
          <a:p>
            <a:pPr algn="ctr"/>
            <a:endParaRPr lang="en-GB">
              <a:cs typeface="Arial" charset="0"/>
            </a:endParaRPr>
          </a:p>
        </p:txBody>
      </p:sp>
      <p:sp>
        <p:nvSpPr>
          <p:cNvPr id="229388" name="AutoShape 75"/>
          <p:cNvSpPr>
            <a:spLocks noChangeArrowheads="1"/>
          </p:cNvSpPr>
          <p:nvPr/>
        </p:nvSpPr>
        <p:spPr bwMode="auto">
          <a:xfrm>
            <a:off x="4713288" y="1825625"/>
            <a:ext cx="2084387" cy="622300"/>
          </a:xfrm>
          <a:prstGeom prst="chevron">
            <a:avLst>
              <a:gd name="adj" fmla="val 20981"/>
            </a:avLst>
          </a:prstGeom>
          <a:solidFill>
            <a:srgbClr val="E3E3E3"/>
          </a:solidFill>
          <a:ln w="9525" algn="ctr">
            <a:noFill/>
            <a:miter lim="800000"/>
            <a:headEnd/>
            <a:tailEnd/>
          </a:ln>
        </p:spPr>
        <p:txBody>
          <a:bodyPr wrap="none" anchor="ctr"/>
          <a:lstStyle/>
          <a:p>
            <a:pPr algn="ctr"/>
            <a:endParaRPr lang="en-GB">
              <a:cs typeface="Arial" charset="0"/>
            </a:endParaRPr>
          </a:p>
        </p:txBody>
      </p:sp>
      <p:sp>
        <p:nvSpPr>
          <p:cNvPr id="229389" name="Text Box 34"/>
          <p:cNvSpPr txBox="1">
            <a:spLocks noChangeArrowheads="1"/>
          </p:cNvSpPr>
          <p:nvPr/>
        </p:nvSpPr>
        <p:spPr bwMode="gray">
          <a:xfrm>
            <a:off x="4968875" y="1889125"/>
            <a:ext cx="1430338" cy="463550"/>
          </a:xfrm>
          <a:prstGeom prst="rect">
            <a:avLst/>
          </a:prstGeom>
          <a:solidFill>
            <a:srgbClr val="E3E3E3"/>
          </a:solidFill>
          <a:ln w="12700">
            <a:noFill/>
            <a:miter lim="800000"/>
            <a:headEnd/>
            <a:tailEnd type="none" w="med" len="lg"/>
          </a:ln>
        </p:spPr>
        <p:txBody>
          <a:bodyPr lIns="0" tIns="0" rIns="0" bIns="0" anchor="ctr">
            <a:spAutoFit/>
          </a:bodyPr>
          <a:lstStyle/>
          <a:p>
            <a:pPr algn="ctr" defTabSz="912813">
              <a:lnSpc>
                <a:spcPct val="95000"/>
              </a:lnSpc>
              <a:spcBef>
                <a:spcPct val="50000"/>
              </a:spcBef>
            </a:pPr>
            <a:r>
              <a:rPr lang="en-US" sz="1600" b="1">
                <a:cs typeface="Arial" charset="0"/>
              </a:rPr>
              <a:t>First commercial</a:t>
            </a:r>
            <a:br>
              <a:rPr lang="en-US" sz="1600" b="1">
                <a:cs typeface="Arial" charset="0"/>
              </a:rPr>
            </a:br>
            <a:r>
              <a:rPr lang="en-US" sz="1600" b="1">
                <a:cs typeface="Arial" charset="0"/>
              </a:rPr>
              <a:t>plants</a:t>
            </a:r>
          </a:p>
        </p:txBody>
      </p:sp>
      <p:sp>
        <p:nvSpPr>
          <p:cNvPr id="229390" name="Text Box 34"/>
          <p:cNvSpPr txBox="1">
            <a:spLocks noChangeArrowheads="1"/>
          </p:cNvSpPr>
          <p:nvPr/>
        </p:nvSpPr>
        <p:spPr bwMode="gray">
          <a:xfrm>
            <a:off x="2667000" y="1890713"/>
            <a:ext cx="1427163" cy="471487"/>
          </a:xfrm>
          <a:prstGeom prst="rect">
            <a:avLst/>
          </a:prstGeom>
          <a:solidFill>
            <a:srgbClr val="E3E3E3"/>
          </a:solidFill>
          <a:ln w="12700">
            <a:noFill/>
            <a:miter lim="800000"/>
            <a:headEnd/>
            <a:tailEnd type="none" w="med" len="lg"/>
          </a:ln>
        </p:spPr>
        <p:txBody>
          <a:bodyPr lIns="0" tIns="0" rIns="0" bIns="0" anchor="ctr">
            <a:spAutoFit/>
          </a:bodyPr>
          <a:lstStyle/>
          <a:p>
            <a:pPr algn="ctr" defTabSz="912813">
              <a:lnSpc>
                <a:spcPct val="95000"/>
              </a:lnSpc>
              <a:spcBef>
                <a:spcPct val="50000"/>
              </a:spcBef>
            </a:pPr>
            <a:r>
              <a:rPr lang="en-US" sz="1600" b="1">
                <a:cs typeface="Arial" charset="0"/>
              </a:rPr>
              <a:t>Technology</a:t>
            </a:r>
            <a:br>
              <a:rPr lang="en-US" sz="1600" b="1">
                <a:cs typeface="Arial" charset="0"/>
              </a:rPr>
            </a:br>
            <a:r>
              <a:rPr lang="en-US" sz="1600" b="1">
                <a:cs typeface="Arial" charset="0"/>
              </a:rPr>
              <a:t>roll out</a:t>
            </a:r>
          </a:p>
        </p:txBody>
      </p:sp>
      <p:sp>
        <p:nvSpPr>
          <p:cNvPr id="229391" name="Text Box 34"/>
          <p:cNvSpPr txBox="1">
            <a:spLocks noChangeArrowheads="1"/>
          </p:cNvSpPr>
          <p:nvPr/>
        </p:nvSpPr>
        <p:spPr bwMode="gray">
          <a:xfrm>
            <a:off x="6492875" y="1892300"/>
            <a:ext cx="2447925" cy="463550"/>
          </a:xfrm>
          <a:prstGeom prst="rect">
            <a:avLst/>
          </a:prstGeom>
          <a:noFill/>
          <a:ln w="12700">
            <a:noFill/>
            <a:miter lim="800000"/>
            <a:headEnd/>
            <a:tailEnd type="none" w="med" len="lg"/>
          </a:ln>
        </p:spPr>
        <p:txBody>
          <a:bodyPr lIns="0" tIns="0" rIns="0" bIns="0" anchor="ctr">
            <a:spAutoFit/>
          </a:bodyPr>
          <a:lstStyle/>
          <a:p>
            <a:pPr algn="ctr" defTabSz="912813">
              <a:lnSpc>
                <a:spcPct val="95000"/>
              </a:lnSpc>
              <a:spcBef>
                <a:spcPct val="50000"/>
              </a:spcBef>
            </a:pPr>
            <a:r>
              <a:rPr lang="en-US" sz="1600" b="1">
                <a:cs typeface="Arial" charset="0"/>
              </a:rPr>
              <a:t>Proof-of-concept &amp;</a:t>
            </a:r>
            <a:br>
              <a:rPr lang="en-US" sz="1600" b="1">
                <a:cs typeface="Arial" charset="0"/>
              </a:rPr>
            </a:br>
            <a:r>
              <a:rPr lang="en-US" sz="1600" b="1">
                <a:cs typeface="Arial" charset="0"/>
              </a:rPr>
              <a:t>technology tracking</a:t>
            </a:r>
          </a:p>
        </p:txBody>
      </p:sp>
      <p:grpSp>
        <p:nvGrpSpPr>
          <p:cNvPr id="229392" name="Group 62"/>
          <p:cNvGrpSpPr>
            <a:grpSpLocks/>
          </p:cNvGrpSpPr>
          <p:nvPr/>
        </p:nvGrpSpPr>
        <p:grpSpPr bwMode="auto">
          <a:xfrm>
            <a:off x="8307388" y="1139825"/>
            <a:ext cx="703262" cy="457200"/>
            <a:chOff x="582613" y="1760538"/>
            <a:chExt cx="8883650" cy="4106862"/>
          </a:xfrm>
        </p:grpSpPr>
        <p:sp>
          <p:nvSpPr>
            <p:cNvPr id="42" name="Rectangle 26"/>
            <p:cNvSpPr>
              <a:spLocks/>
            </p:cNvSpPr>
            <p:nvPr>
              <p:custDataLst>
                <p:tags r:id="rId9"/>
              </p:custDataLst>
            </p:nvPr>
          </p:nvSpPr>
          <p:spPr bwMode="auto">
            <a:xfrm>
              <a:off x="602660" y="2744478"/>
              <a:ext cx="2887690" cy="3051627"/>
            </a:xfrm>
            <a:prstGeom prst="rect">
              <a:avLst/>
            </a:prstGeom>
            <a:solidFill>
              <a:schemeClr val="accent3">
                <a:lumMod val="50000"/>
              </a:schemeClr>
            </a:solidFill>
            <a:ln w="9525" algn="ctr">
              <a:noFill/>
              <a:round/>
              <a:headEnd/>
              <a:tailEnd/>
            </a:ln>
          </p:spPr>
          <p:txBody>
            <a:bodyPr lIns="0" tIns="0" rIns="0" bIns="0" anchor="ctr"/>
            <a:lstStyle/>
            <a:p>
              <a:pPr algn="ctr">
                <a:defRPr/>
              </a:pPr>
              <a:r>
                <a:rPr lang="en-US" sz="1400">
                  <a:solidFill>
                    <a:schemeClr val="bg1"/>
                  </a:solidFill>
                </a:rPr>
                <a:t>1</a:t>
              </a:r>
            </a:p>
          </p:txBody>
        </p:sp>
        <p:sp>
          <p:nvSpPr>
            <p:cNvPr id="229414" name="Rectangle 27"/>
            <p:cNvSpPr>
              <a:spLocks/>
            </p:cNvSpPr>
            <p:nvPr>
              <p:custDataLst>
                <p:tags r:id="rId10"/>
              </p:custDataLst>
            </p:nvPr>
          </p:nvSpPr>
          <p:spPr bwMode="auto">
            <a:xfrm>
              <a:off x="3579813" y="2741613"/>
              <a:ext cx="2879725" cy="3054350"/>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229415" name="Rectangle 28"/>
            <p:cNvSpPr>
              <a:spLocks/>
            </p:cNvSpPr>
            <p:nvPr>
              <p:custDataLst>
                <p:tags r:id="rId11"/>
              </p:custDataLst>
            </p:nvPr>
          </p:nvSpPr>
          <p:spPr bwMode="auto">
            <a:xfrm>
              <a:off x="6586538" y="2746375"/>
              <a:ext cx="2879725" cy="3049588"/>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229416" name="AutoShape 7"/>
            <p:cNvSpPr>
              <a:spLocks noChangeArrowheads="1"/>
            </p:cNvSpPr>
            <p:nvPr>
              <p:custDataLst>
                <p:tags r:id="rId12"/>
              </p:custDataLst>
            </p:nvPr>
          </p:nvSpPr>
          <p:spPr bwMode="auto">
            <a:xfrm rot="-5400000">
              <a:off x="4777582" y="-2432844"/>
              <a:ext cx="482600" cy="8869363"/>
            </a:xfrm>
            <a:prstGeom prst="chevron">
              <a:avLst>
                <a:gd name="adj" fmla="val 100000"/>
              </a:avLst>
            </a:prstGeom>
            <a:solidFill>
              <a:srgbClr val="F21C0A"/>
            </a:solidFill>
            <a:ln w="22225">
              <a:solidFill>
                <a:schemeClr val="hlink"/>
              </a:solidFill>
              <a:miter lim="800000"/>
              <a:headEnd/>
              <a:tailEnd/>
            </a:ln>
          </p:spPr>
          <p:txBody>
            <a:bodyPr rot="10800000" wrap="none" lIns="0" tIns="0" rIns="0" bIns="0" anchor="ctr"/>
            <a:lstStyle/>
            <a:p>
              <a:pPr algn="ctr"/>
              <a:endParaRPr lang="en-US">
                <a:solidFill>
                  <a:schemeClr val="bg1"/>
                </a:solidFill>
                <a:cs typeface="Arial" charset="0"/>
              </a:endParaRPr>
            </a:p>
          </p:txBody>
        </p:sp>
        <p:sp>
          <p:nvSpPr>
            <p:cNvPr id="229417" name="Line 8"/>
            <p:cNvSpPr>
              <a:spLocks noChangeShapeType="1"/>
            </p:cNvSpPr>
            <p:nvPr>
              <p:custDataLst>
                <p:tags r:id="rId13"/>
              </p:custDataLst>
            </p:nvPr>
          </p:nvSpPr>
          <p:spPr bwMode="auto">
            <a:xfrm>
              <a:off x="582613" y="2647950"/>
              <a:ext cx="8882062" cy="1588"/>
            </a:xfrm>
            <a:custGeom>
              <a:avLst/>
              <a:gdLst>
                <a:gd name="T0" fmla="*/ 0 w 5595"/>
                <a:gd name="T1" fmla="*/ 0 h 1"/>
                <a:gd name="T2" fmla="*/ 2147483647 w 5595"/>
                <a:gd name="T3" fmla="*/ 0 h 1"/>
                <a:gd name="T4" fmla="*/ 0 60000 65536"/>
                <a:gd name="T5" fmla="*/ 0 60000 65536"/>
                <a:gd name="T6" fmla="*/ 0 w 5595"/>
                <a:gd name="T7" fmla="*/ 0 h 1"/>
                <a:gd name="T8" fmla="*/ 5595 w 5595"/>
                <a:gd name="T9" fmla="*/ 1 h 1"/>
              </a:gdLst>
              <a:ahLst/>
              <a:cxnLst>
                <a:cxn ang="T4">
                  <a:pos x="T0" y="T1"/>
                </a:cxn>
                <a:cxn ang="T5">
                  <a:pos x="T2" y="T3"/>
                </a:cxn>
              </a:cxnLst>
              <a:rect l="T6" t="T7" r="T8" b="T9"/>
              <a:pathLst>
                <a:path w="5595" h="1">
                  <a:moveTo>
                    <a:pt x="0" y="0"/>
                  </a:moveTo>
                  <a:lnTo>
                    <a:pt x="5595" y="0"/>
                  </a:lnTo>
                </a:path>
              </a:pathLst>
            </a:custGeom>
            <a:noFill/>
            <a:ln w="22225">
              <a:solidFill>
                <a:schemeClr val="hlink"/>
              </a:solidFill>
              <a:round/>
              <a:headEnd/>
              <a:tailEnd/>
            </a:ln>
          </p:spPr>
          <p:txBody>
            <a:bodyPr wrap="none" lIns="0" tIns="0" rIns="0" bIns="0" anchor="ctr"/>
            <a:lstStyle/>
            <a:p>
              <a:pPr algn="ctr"/>
              <a:endParaRPr lang="en-GB">
                <a:solidFill>
                  <a:schemeClr val="bg1"/>
                </a:solidFill>
                <a:cs typeface="Arial" charset="0"/>
              </a:endParaRPr>
            </a:p>
          </p:txBody>
        </p:sp>
        <p:sp>
          <p:nvSpPr>
            <p:cNvPr id="229418" name="Line 17"/>
            <p:cNvSpPr>
              <a:spLocks noChangeShapeType="1"/>
            </p:cNvSpPr>
            <p:nvPr/>
          </p:nvSpPr>
          <p:spPr bwMode="auto">
            <a:xfrm>
              <a:off x="582613" y="5867400"/>
              <a:ext cx="8874125" cy="0"/>
            </a:xfrm>
            <a:prstGeom prst="line">
              <a:avLst/>
            </a:prstGeom>
            <a:noFill/>
            <a:ln w="25400">
              <a:solidFill>
                <a:schemeClr val="hlink"/>
              </a:solidFill>
              <a:round/>
              <a:headEnd/>
              <a:tailEnd/>
            </a:ln>
          </p:spPr>
          <p:txBody>
            <a:bodyPr/>
            <a:lstStyle/>
            <a:p>
              <a:endParaRPr lang="de-DE"/>
            </a:p>
          </p:txBody>
        </p:sp>
      </p:grpSp>
      <p:grpSp>
        <p:nvGrpSpPr>
          <p:cNvPr id="229393" name="Group 42"/>
          <p:cNvGrpSpPr>
            <a:grpSpLocks/>
          </p:cNvGrpSpPr>
          <p:nvPr/>
        </p:nvGrpSpPr>
        <p:grpSpPr bwMode="auto">
          <a:xfrm>
            <a:off x="2339975" y="2757488"/>
            <a:ext cx="6692900" cy="3695700"/>
            <a:chOff x="1594" y="1611"/>
            <a:chExt cx="4368" cy="2520"/>
          </a:xfrm>
        </p:grpSpPr>
        <p:sp>
          <p:nvSpPr>
            <p:cNvPr id="229394" name="AutoShape 26"/>
            <p:cNvSpPr>
              <a:spLocks noChangeArrowheads="1"/>
            </p:cNvSpPr>
            <p:nvPr/>
          </p:nvSpPr>
          <p:spPr bwMode="auto">
            <a:xfrm flipV="1">
              <a:off x="3226" y="2720"/>
              <a:ext cx="2736" cy="1411"/>
            </a:xfrm>
            <a:prstGeom prst="rtTriangle">
              <a:avLst/>
            </a:prstGeom>
            <a:solidFill>
              <a:srgbClr val="969696"/>
            </a:solidFill>
            <a:ln w="9525">
              <a:noFill/>
              <a:miter lim="800000"/>
              <a:headEnd/>
              <a:tailEnd/>
            </a:ln>
          </p:spPr>
          <p:txBody>
            <a:bodyPr rot="10800000" wrap="none" anchor="ctr"/>
            <a:lstStyle/>
            <a:p>
              <a:endParaRPr lang="en-GB" sz="1200">
                <a:solidFill>
                  <a:schemeClr val="bg1"/>
                </a:solidFill>
                <a:cs typeface="Arial" charset="0"/>
              </a:endParaRPr>
            </a:p>
          </p:txBody>
        </p:sp>
        <p:sp>
          <p:nvSpPr>
            <p:cNvPr id="229395" name="AutoShape 26"/>
            <p:cNvSpPr>
              <a:spLocks noChangeArrowheads="1"/>
            </p:cNvSpPr>
            <p:nvPr/>
          </p:nvSpPr>
          <p:spPr bwMode="auto">
            <a:xfrm>
              <a:off x="3226" y="1611"/>
              <a:ext cx="2736" cy="1108"/>
            </a:xfrm>
            <a:prstGeom prst="rtTriangle">
              <a:avLst/>
            </a:prstGeom>
            <a:solidFill>
              <a:srgbClr val="969696"/>
            </a:solidFill>
            <a:ln w="9525">
              <a:noFill/>
              <a:miter lim="800000"/>
              <a:headEnd/>
              <a:tailEnd/>
            </a:ln>
          </p:spPr>
          <p:txBody>
            <a:bodyPr wrap="none" anchor="ctr"/>
            <a:lstStyle/>
            <a:p>
              <a:endParaRPr lang="en-GB" sz="1200">
                <a:solidFill>
                  <a:schemeClr val="bg1"/>
                </a:solidFill>
                <a:cs typeface="Arial" charset="0"/>
              </a:endParaRPr>
            </a:p>
          </p:txBody>
        </p:sp>
        <p:sp>
          <p:nvSpPr>
            <p:cNvPr id="229396" name="Rectangle 27"/>
            <p:cNvSpPr>
              <a:spLocks noChangeArrowheads="1"/>
            </p:cNvSpPr>
            <p:nvPr/>
          </p:nvSpPr>
          <p:spPr bwMode="auto">
            <a:xfrm>
              <a:off x="1594" y="1615"/>
              <a:ext cx="1632" cy="2513"/>
            </a:xfrm>
            <a:prstGeom prst="rect">
              <a:avLst/>
            </a:prstGeom>
            <a:solidFill>
              <a:srgbClr val="969696"/>
            </a:solidFill>
            <a:ln w="9525">
              <a:noFill/>
              <a:miter lim="800000"/>
              <a:headEnd/>
              <a:tailEnd/>
            </a:ln>
          </p:spPr>
          <p:txBody>
            <a:bodyPr wrap="none" anchor="ctr"/>
            <a:lstStyle/>
            <a:p>
              <a:endParaRPr lang="en-GB" sz="1200">
                <a:solidFill>
                  <a:schemeClr val="bg1"/>
                </a:solidFill>
                <a:cs typeface="Arial" charset="0"/>
              </a:endParaRPr>
            </a:p>
          </p:txBody>
        </p:sp>
        <p:sp>
          <p:nvSpPr>
            <p:cNvPr id="229397" name="Rectangle 47"/>
            <p:cNvSpPr>
              <a:spLocks noChangeArrowheads="1"/>
            </p:cNvSpPr>
            <p:nvPr>
              <p:custDataLst>
                <p:tags r:id="rId2"/>
              </p:custDataLst>
            </p:nvPr>
          </p:nvSpPr>
          <p:spPr bwMode="auto">
            <a:xfrm>
              <a:off x="2303" y="3699"/>
              <a:ext cx="1008" cy="354"/>
            </a:xfrm>
            <a:prstGeom prst="rect">
              <a:avLst/>
            </a:prstGeom>
            <a:noFill/>
            <a:ln w="6350" algn="ctr">
              <a:noFill/>
              <a:miter lim="800000"/>
              <a:headEnd/>
              <a:tailEnd/>
            </a:ln>
          </p:spPr>
          <p:txBody>
            <a:bodyPr lIns="0" tIns="0" rIns="0" bIns="0">
              <a:spAutoFit/>
            </a:bodyPr>
            <a:lstStyle/>
            <a:p>
              <a:pPr defTabSz="328613">
                <a:lnSpc>
                  <a:spcPct val="95000"/>
                </a:lnSpc>
              </a:pPr>
              <a:r>
                <a:rPr lang="en-GB" sz="1200">
                  <a:solidFill>
                    <a:schemeClr val="bg1"/>
                  </a:solidFill>
                  <a:cs typeface="Arial" charset="0"/>
                </a:rPr>
                <a:t>Large biogas / bio-methane,</a:t>
              </a:r>
              <a:br>
                <a:rPr lang="en-GB" sz="1200">
                  <a:solidFill>
                    <a:schemeClr val="bg1"/>
                  </a:solidFill>
                  <a:cs typeface="Arial" charset="0"/>
                </a:rPr>
              </a:br>
              <a:r>
                <a:rPr lang="en-GB" sz="1200">
                  <a:solidFill>
                    <a:schemeClr val="bg1"/>
                  </a:solidFill>
                  <a:cs typeface="Arial" charset="0"/>
                </a:rPr>
                <a:t>Large inland biomass</a:t>
              </a:r>
            </a:p>
          </p:txBody>
        </p:sp>
        <p:sp>
          <p:nvSpPr>
            <p:cNvPr id="229398" name="Rectangle 47"/>
            <p:cNvSpPr>
              <a:spLocks noChangeArrowheads="1"/>
            </p:cNvSpPr>
            <p:nvPr>
              <p:custDataLst>
                <p:tags r:id="rId3"/>
              </p:custDataLst>
            </p:nvPr>
          </p:nvSpPr>
          <p:spPr bwMode="auto">
            <a:xfrm>
              <a:off x="2794" y="2168"/>
              <a:ext cx="336" cy="354"/>
            </a:xfrm>
            <a:prstGeom prst="rect">
              <a:avLst/>
            </a:prstGeom>
            <a:noFill/>
            <a:ln w="6350" algn="ctr">
              <a:noFill/>
              <a:miter lim="800000"/>
              <a:headEnd/>
              <a:tailEnd/>
            </a:ln>
          </p:spPr>
          <p:txBody>
            <a:bodyPr lIns="0" tIns="0" rIns="0" bIns="0">
              <a:spAutoFit/>
            </a:bodyPr>
            <a:lstStyle/>
            <a:p>
              <a:pPr defTabSz="328613">
                <a:lnSpc>
                  <a:spcPct val="95000"/>
                </a:lnSpc>
              </a:pPr>
              <a:r>
                <a:rPr lang="en-GB" sz="1200">
                  <a:solidFill>
                    <a:schemeClr val="bg1"/>
                  </a:solidFill>
                  <a:cs typeface="Arial" charset="0"/>
                </a:rPr>
                <a:t>Wind </a:t>
              </a:r>
            </a:p>
            <a:p>
              <a:pPr defTabSz="328613">
                <a:lnSpc>
                  <a:spcPct val="95000"/>
                </a:lnSpc>
              </a:pPr>
              <a:r>
                <a:rPr lang="en-GB" sz="1200">
                  <a:solidFill>
                    <a:schemeClr val="bg1"/>
                  </a:solidFill>
                  <a:cs typeface="Arial" charset="0"/>
                </a:rPr>
                <a:t>on-shore</a:t>
              </a:r>
            </a:p>
          </p:txBody>
        </p:sp>
        <p:sp>
          <p:nvSpPr>
            <p:cNvPr id="229399" name="Rectangle 47"/>
            <p:cNvSpPr>
              <a:spLocks noChangeArrowheads="1"/>
            </p:cNvSpPr>
            <p:nvPr>
              <p:custDataLst>
                <p:tags r:id="rId4"/>
              </p:custDataLst>
            </p:nvPr>
          </p:nvSpPr>
          <p:spPr bwMode="auto">
            <a:xfrm>
              <a:off x="3326" y="2585"/>
              <a:ext cx="659" cy="236"/>
            </a:xfrm>
            <a:prstGeom prst="rect">
              <a:avLst/>
            </a:prstGeom>
            <a:noFill/>
            <a:ln w="6350" algn="ctr">
              <a:noFill/>
              <a:miter lim="800000"/>
              <a:headEnd/>
              <a:tailEnd/>
            </a:ln>
          </p:spPr>
          <p:txBody>
            <a:bodyPr lIns="0" tIns="0" rIns="0" bIns="0" anchor="ctr">
              <a:spAutoFit/>
            </a:bodyPr>
            <a:lstStyle/>
            <a:p>
              <a:pPr defTabSz="328613">
                <a:lnSpc>
                  <a:spcPct val="95000"/>
                </a:lnSpc>
              </a:pPr>
              <a:r>
                <a:rPr lang="en-GB" sz="1200">
                  <a:solidFill>
                    <a:schemeClr val="bg1"/>
                  </a:solidFill>
                  <a:cs typeface="Arial" charset="0"/>
                </a:rPr>
                <a:t>Solar / thin film applications</a:t>
              </a:r>
            </a:p>
          </p:txBody>
        </p:sp>
        <p:sp>
          <p:nvSpPr>
            <p:cNvPr id="229400" name="Rectangle 47"/>
            <p:cNvSpPr>
              <a:spLocks noChangeArrowheads="1"/>
            </p:cNvSpPr>
            <p:nvPr>
              <p:custDataLst>
                <p:tags r:id="rId5"/>
              </p:custDataLst>
            </p:nvPr>
          </p:nvSpPr>
          <p:spPr bwMode="auto">
            <a:xfrm>
              <a:off x="3312" y="3375"/>
              <a:ext cx="576" cy="236"/>
            </a:xfrm>
            <a:prstGeom prst="rect">
              <a:avLst/>
            </a:prstGeom>
            <a:noFill/>
            <a:ln w="6350" algn="ctr">
              <a:noFill/>
              <a:miter lim="800000"/>
              <a:headEnd/>
              <a:tailEnd/>
            </a:ln>
          </p:spPr>
          <p:txBody>
            <a:bodyPr lIns="0" tIns="0" rIns="0" bIns="0" anchor="ctr">
              <a:spAutoFit/>
            </a:bodyPr>
            <a:lstStyle/>
            <a:p>
              <a:pPr algn="ctr" defTabSz="328613">
                <a:lnSpc>
                  <a:spcPct val="95000"/>
                </a:lnSpc>
              </a:pPr>
              <a:r>
                <a:rPr lang="en-GB" sz="1200">
                  <a:solidFill>
                    <a:schemeClr val="bg1"/>
                  </a:solidFill>
                  <a:cs typeface="Arial" charset="0"/>
                </a:rPr>
                <a:t>Large coastal </a:t>
              </a:r>
            </a:p>
            <a:p>
              <a:pPr defTabSz="328613">
                <a:lnSpc>
                  <a:spcPct val="95000"/>
                </a:lnSpc>
              </a:pPr>
              <a:r>
                <a:rPr lang="en-GB" sz="1200">
                  <a:solidFill>
                    <a:schemeClr val="bg1"/>
                  </a:solidFill>
                  <a:cs typeface="Arial" charset="0"/>
                </a:rPr>
                <a:t> biomass</a:t>
              </a:r>
            </a:p>
          </p:txBody>
        </p:sp>
        <p:sp>
          <p:nvSpPr>
            <p:cNvPr id="229401" name="Rectangle 47"/>
            <p:cNvSpPr>
              <a:spLocks noChangeArrowheads="1"/>
            </p:cNvSpPr>
            <p:nvPr>
              <p:custDataLst>
                <p:tags r:id="rId6"/>
              </p:custDataLst>
            </p:nvPr>
          </p:nvSpPr>
          <p:spPr bwMode="auto">
            <a:xfrm>
              <a:off x="4964" y="2896"/>
              <a:ext cx="608" cy="236"/>
            </a:xfrm>
            <a:prstGeom prst="rect">
              <a:avLst/>
            </a:prstGeom>
            <a:noFill/>
            <a:ln w="6350" algn="ctr">
              <a:noFill/>
              <a:miter lim="800000"/>
              <a:headEnd/>
              <a:tailEnd/>
            </a:ln>
          </p:spPr>
          <p:txBody>
            <a:bodyPr lIns="0" tIns="0" rIns="0" bIns="0" anchor="ctr">
              <a:spAutoFit/>
            </a:bodyPr>
            <a:lstStyle/>
            <a:p>
              <a:pPr defTabSz="328613">
                <a:lnSpc>
                  <a:spcPct val="95000"/>
                </a:lnSpc>
              </a:pPr>
              <a:r>
                <a:rPr lang="en-GB" sz="1200">
                  <a:solidFill>
                    <a:schemeClr val="bg1"/>
                  </a:solidFill>
                  <a:cs typeface="Arial" charset="0"/>
                </a:rPr>
                <a:t>Wave /</a:t>
              </a:r>
            </a:p>
            <a:p>
              <a:pPr defTabSz="328613">
                <a:lnSpc>
                  <a:spcPct val="95000"/>
                </a:lnSpc>
              </a:pPr>
              <a:r>
                <a:rPr lang="en-GB" sz="1200">
                  <a:solidFill>
                    <a:schemeClr val="bg1"/>
                  </a:solidFill>
                  <a:cs typeface="Arial" charset="0"/>
                </a:rPr>
                <a:t>tidal</a:t>
              </a:r>
            </a:p>
          </p:txBody>
        </p:sp>
        <p:pic>
          <p:nvPicPr>
            <p:cNvPr id="229402" name="Picture 171"/>
            <p:cNvPicPr>
              <a:picLocks noChangeAspect="1" noChangeArrowheads="1"/>
            </p:cNvPicPr>
            <p:nvPr/>
          </p:nvPicPr>
          <p:blipFill>
            <a:blip r:embed="rId17"/>
            <a:srcRect/>
            <a:stretch>
              <a:fillRect/>
            </a:stretch>
          </p:blipFill>
          <p:spPr bwMode="auto">
            <a:xfrm>
              <a:off x="4947" y="2581"/>
              <a:ext cx="288" cy="300"/>
            </a:xfrm>
            <a:prstGeom prst="rect">
              <a:avLst/>
            </a:prstGeom>
            <a:noFill/>
            <a:ln w="9525">
              <a:noFill/>
              <a:miter lim="800000"/>
              <a:headEnd/>
              <a:tailEnd/>
            </a:ln>
          </p:spPr>
        </p:pic>
        <p:sp>
          <p:nvSpPr>
            <p:cNvPr id="229403" name="Line 156"/>
            <p:cNvSpPr>
              <a:spLocks noChangeShapeType="1"/>
            </p:cNvSpPr>
            <p:nvPr/>
          </p:nvSpPr>
          <p:spPr bwMode="auto">
            <a:xfrm>
              <a:off x="3203" y="1666"/>
              <a:ext cx="0" cy="2458"/>
            </a:xfrm>
            <a:prstGeom prst="line">
              <a:avLst/>
            </a:prstGeom>
            <a:noFill/>
            <a:ln w="12700" algn="ctr">
              <a:solidFill>
                <a:schemeClr val="tx1"/>
              </a:solidFill>
              <a:prstDash val="lgDash"/>
              <a:round/>
              <a:headEnd/>
              <a:tailEnd type="none" w="med" len="lg"/>
            </a:ln>
          </p:spPr>
          <p:txBody>
            <a:bodyPr/>
            <a:lstStyle/>
            <a:p>
              <a:endParaRPr lang="de-DE"/>
            </a:p>
          </p:txBody>
        </p:sp>
        <p:pic>
          <p:nvPicPr>
            <p:cNvPr id="229404" name="Picture 52"/>
            <p:cNvPicPr>
              <a:picLocks noChangeAspect="1" noChangeArrowheads="1"/>
            </p:cNvPicPr>
            <p:nvPr/>
          </p:nvPicPr>
          <p:blipFill>
            <a:blip r:embed="rId18"/>
            <a:srcRect t="18149"/>
            <a:stretch>
              <a:fillRect/>
            </a:stretch>
          </p:blipFill>
          <p:spPr bwMode="auto">
            <a:xfrm>
              <a:off x="1726" y="3670"/>
              <a:ext cx="529" cy="411"/>
            </a:xfrm>
            <a:prstGeom prst="rect">
              <a:avLst/>
            </a:prstGeom>
            <a:noFill/>
            <a:ln w="9525">
              <a:noFill/>
              <a:miter lim="800000"/>
              <a:headEnd/>
              <a:tailEnd/>
            </a:ln>
          </p:spPr>
        </p:pic>
        <p:pic>
          <p:nvPicPr>
            <p:cNvPr id="229405" name="Picture 53"/>
            <p:cNvPicPr>
              <a:picLocks noChangeAspect="1" noChangeArrowheads="1"/>
            </p:cNvPicPr>
            <p:nvPr/>
          </p:nvPicPr>
          <p:blipFill>
            <a:blip r:embed="rId19"/>
            <a:srcRect t="14264"/>
            <a:stretch>
              <a:fillRect/>
            </a:stretch>
          </p:blipFill>
          <p:spPr bwMode="auto">
            <a:xfrm>
              <a:off x="1738" y="2955"/>
              <a:ext cx="853" cy="648"/>
            </a:xfrm>
            <a:prstGeom prst="rect">
              <a:avLst/>
            </a:prstGeom>
            <a:noFill/>
            <a:ln w="9525">
              <a:noFill/>
              <a:miter lim="800000"/>
              <a:headEnd/>
              <a:tailEnd/>
            </a:ln>
          </p:spPr>
        </p:pic>
        <p:pic>
          <p:nvPicPr>
            <p:cNvPr id="229406" name="Picture 54"/>
            <p:cNvPicPr>
              <a:picLocks noChangeAspect="1" noChangeArrowheads="1"/>
            </p:cNvPicPr>
            <p:nvPr/>
          </p:nvPicPr>
          <p:blipFill>
            <a:blip r:embed="rId20"/>
            <a:srcRect t="6805"/>
            <a:stretch>
              <a:fillRect/>
            </a:stretch>
          </p:blipFill>
          <p:spPr bwMode="auto">
            <a:xfrm>
              <a:off x="1726" y="1675"/>
              <a:ext cx="1006" cy="1205"/>
            </a:xfrm>
            <a:prstGeom prst="rect">
              <a:avLst/>
            </a:prstGeom>
            <a:noFill/>
            <a:ln w="9525">
              <a:noFill/>
              <a:miter lim="800000"/>
              <a:headEnd/>
              <a:tailEnd/>
            </a:ln>
          </p:spPr>
        </p:pic>
        <p:sp>
          <p:nvSpPr>
            <p:cNvPr id="229407" name="Rectangle 47"/>
            <p:cNvSpPr>
              <a:spLocks noChangeArrowheads="1"/>
            </p:cNvSpPr>
            <p:nvPr>
              <p:custDataLst>
                <p:tags r:id="rId7"/>
              </p:custDataLst>
            </p:nvPr>
          </p:nvSpPr>
          <p:spPr bwMode="auto">
            <a:xfrm>
              <a:off x="2639" y="3224"/>
              <a:ext cx="336" cy="354"/>
            </a:xfrm>
            <a:prstGeom prst="rect">
              <a:avLst/>
            </a:prstGeom>
            <a:noFill/>
            <a:ln w="6350" algn="ctr">
              <a:noFill/>
              <a:miter lim="800000"/>
              <a:headEnd/>
              <a:tailEnd/>
            </a:ln>
          </p:spPr>
          <p:txBody>
            <a:bodyPr lIns="0" tIns="0" rIns="0" bIns="0">
              <a:spAutoFit/>
            </a:bodyPr>
            <a:lstStyle/>
            <a:p>
              <a:pPr defTabSz="328613">
                <a:lnSpc>
                  <a:spcPct val="95000"/>
                </a:lnSpc>
              </a:pPr>
              <a:r>
                <a:rPr lang="en-GB" sz="1200">
                  <a:solidFill>
                    <a:schemeClr val="bg1"/>
                  </a:solidFill>
                  <a:cs typeface="Arial" charset="0"/>
                </a:rPr>
                <a:t>Wind </a:t>
              </a:r>
            </a:p>
            <a:p>
              <a:pPr defTabSz="328613">
                <a:lnSpc>
                  <a:spcPct val="95000"/>
                </a:lnSpc>
              </a:pPr>
              <a:r>
                <a:rPr lang="en-GB" sz="1200">
                  <a:solidFill>
                    <a:schemeClr val="bg1"/>
                  </a:solidFill>
                  <a:cs typeface="Arial" charset="0"/>
                </a:rPr>
                <a:t>off-shore</a:t>
              </a:r>
            </a:p>
          </p:txBody>
        </p:sp>
        <p:cxnSp>
          <p:nvCxnSpPr>
            <p:cNvPr id="229408" name="Gerade Verbindung 50"/>
            <p:cNvCxnSpPr>
              <a:cxnSpLocks noChangeShapeType="1"/>
            </p:cNvCxnSpPr>
            <p:nvPr/>
          </p:nvCxnSpPr>
          <p:spPr bwMode="auto">
            <a:xfrm rot="5400000">
              <a:off x="3947" y="2784"/>
              <a:ext cx="1248" cy="1"/>
            </a:xfrm>
            <a:prstGeom prst="line">
              <a:avLst/>
            </a:prstGeom>
            <a:noFill/>
            <a:ln w="12700" algn="ctr">
              <a:solidFill>
                <a:schemeClr val="tx1"/>
              </a:solidFill>
              <a:prstDash val="lgDash"/>
              <a:round/>
              <a:headEnd/>
              <a:tailEnd type="none" w="med" len="lg"/>
            </a:ln>
          </p:spPr>
        </p:cxnSp>
        <p:pic>
          <p:nvPicPr>
            <p:cNvPr id="229409" name="Picture 42" descr="thin-film-solar-array"/>
            <p:cNvPicPr>
              <a:picLocks noChangeAspect="1" noChangeArrowheads="1"/>
            </p:cNvPicPr>
            <p:nvPr/>
          </p:nvPicPr>
          <p:blipFill>
            <a:blip r:embed="rId21"/>
            <a:srcRect/>
            <a:stretch>
              <a:fillRect/>
            </a:stretch>
          </p:blipFill>
          <p:spPr bwMode="auto">
            <a:xfrm>
              <a:off x="3312" y="2112"/>
              <a:ext cx="674" cy="472"/>
            </a:xfrm>
            <a:prstGeom prst="rect">
              <a:avLst/>
            </a:prstGeom>
            <a:noFill/>
            <a:ln w="9525">
              <a:noFill/>
              <a:miter lim="800000"/>
              <a:headEnd/>
              <a:tailEnd/>
            </a:ln>
          </p:spPr>
        </p:pic>
        <p:pic>
          <p:nvPicPr>
            <p:cNvPr id="229410" name="Picture 43" descr="610x"/>
            <p:cNvPicPr>
              <a:picLocks noChangeAspect="1" noChangeArrowheads="1"/>
            </p:cNvPicPr>
            <p:nvPr/>
          </p:nvPicPr>
          <p:blipFill>
            <a:blip r:embed="rId22"/>
            <a:srcRect t="9756"/>
            <a:stretch>
              <a:fillRect/>
            </a:stretch>
          </p:blipFill>
          <p:spPr bwMode="auto">
            <a:xfrm>
              <a:off x="4178" y="2545"/>
              <a:ext cx="529" cy="376"/>
            </a:xfrm>
            <a:prstGeom prst="rect">
              <a:avLst/>
            </a:prstGeom>
            <a:noFill/>
            <a:ln w="9525">
              <a:noFill/>
              <a:miter lim="800000"/>
              <a:headEnd/>
              <a:tailEnd/>
            </a:ln>
          </p:spPr>
        </p:pic>
        <p:sp>
          <p:nvSpPr>
            <p:cNvPr id="229411" name="Rectangle 47"/>
            <p:cNvSpPr>
              <a:spLocks noChangeArrowheads="1"/>
            </p:cNvSpPr>
            <p:nvPr>
              <p:custDataLst>
                <p:tags r:id="rId8"/>
              </p:custDataLst>
            </p:nvPr>
          </p:nvSpPr>
          <p:spPr bwMode="auto">
            <a:xfrm>
              <a:off x="4178" y="2926"/>
              <a:ext cx="537" cy="118"/>
            </a:xfrm>
            <a:prstGeom prst="rect">
              <a:avLst/>
            </a:prstGeom>
            <a:noFill/>
            <a:ln w="6350" algn="ctr">
              <a:noFill/>
              <a:miter lim="800000"/>
              <a:headEnd/>
              <a:tailEnd/>
            </a:ln>
          </p:spPr>
          <p:txBody>
            <a:bodyPr lIns="0" tIns="0" rIns="0" bIns="0" anchor="ctr">
              <a:spAutoFit/>
            </a:bodyPr>
            <a:lstStyle/>
            <a:p>
              <a:pPr defTabSz="328613">
                <a:lnSpc>
                  <a:spcPct val="95000"/>
                </a:lnSpc>
              </a:pPr>
              <a:r>
                <a:rPr lang="en-GB" sz="1200">
                  <a:solidFill>
                    <a:schemeClr val="bg1"/>
                  </a:solidFill>
                  <a:cs typeface="Arial" charset="0"/>
                </a:rPr>
                <a:t>Solar / CSP</a:t>
              </a:r>
            </a:p>
          </p:txBody>
        </p:sp>
        <p:pic>
          <p:nvPicPr>
            <p:cNvPr id="229412" name="Picture 42" descr="P1 NE a 30 10 07 JPG - 1 - P1 NE a 30 10 07"/>
            <p:cNvPicPr>
              <a:picLocks noChangeAspect="1" noChangeArrowheads="1"/>
            </p:cNvPicPr>
            <p:nvPr/>
          </p:nvPicPr>
          <p:blipFill>
            <a:blip r:embed="rId23"/>
            <a:srcRect/>
            <a:stretch>
              <a:fillRect/>
            </a:stretch>
          </p:blipFill>
          <p:spPr bwMode="auto">
            <a:xfrm>
              <a:off x="3312" y="3028"/>
              <a:ext cx="529" cy="36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Foliennummernplatzhalter 1"/>
          <p:cNvSpPr>
            <a:spLocks noGrp="1"/>
          </p:cNvSpPr>
          <p:nvPr>
            <p:ph type="sldNum" sz="quarter" idx="10"/>
          </p:nvPr>
        </p:nvSpPr>
        <p:spPr>
          <a:noFill/>
        </p:spPr>
        <p:txBody>
          <a:bodyPr/>
          <a:lstStyle/>
          <a:p>
            <a:fld id="{19A9B054-32F3-4508-8EF5-4E40860C22BA}" type="slidenum">
              <a:rPr smtClean="0"/>
              <a:pPr/>
              <a:t>19</a:t>
            </a:fld>
            <a:endParaRPr lang="de-DE" smtClean="0"/>
          </a:p>
        </p:txBody>
      </p:sp>
      <p:sp>
        <p:nvSpPr>
          <p:cNvPr id="12293" name="Fußzeilenplatzhalter 2"/>
          <p:cNvSpPr>
            <a:spLocks noGrp="1"/>
          </p:cNvSpPr>
          <p:nvPr>
            <p:ph type="ftr" sz="quarter" idx="11"/>
          </p:nvPr>
        </p:nvSpPr>
        <p:spPr>
          <a:noFill/>
        </p:spPr>
        <p:txBody>
          <a:bodyPr/>
          <a:lstStyle/>
          <a:p>
            <a:r>
              <a:rPr lang="de-DE" smtClean="0"/>
              <a:t>      </a:t>
            </a:r>
          </a:p>
        </p:txBody>
      </p:sp>
      <p:sp>
        <p:nvSpPr>
          <p:cNvPr id="12294" name="Rectangle 16"/>
          <p:cNvSpPr>
            <a:spLocks noGrp="1" noChangeArrowheads="1"/>
          </p:cNvSpPr>
          <p:nvPr>
            <p:ph type="title" idx="4294967295"/>
          </p:nvPr>
        </p:nvSpPr>
        <p:spPr>
          <a:xfrm>
            <a:off x="573088" y="1143000"/>
            <a:ext cx="8042275" cy="533400"/>
          </a:xfrm>
        </p:spPr>
        <p:txBody>
          <a:bodyPr/>
          <a:lstStyle/>
          <a:p>
            <a:pPr eaLnBrk="1" hangingPunct="1"/>
            <a:r>
              <a:rPr lang="de-DE" smtClean="0"/>
              <a:t>Portfolio management: focus on the most attractive markets </a:t>
            </a:r>
          </a:p>
        </p:txBody>
      </p:sp>
      <p:sp>
        <p:nvSpPr>
          <p:cNvPr id="12295" name="Chevron 416"/>
          <p:cNvSpPr>
            <a:spLocks noChangeArrowheads="1"/>
          </p:cNvSpPr>
          <p:nvPr/>
        </p:nvSpPr>
        <p:spPr bwMode="auto">
          <a:xfrm>
            <a:off x="3516313" y="2513013"/>
            <a:ext cx="3376612" cy="4070350"/>
          </a:xfrm>
          <a:prstGeom prst="chevron">
            <a:avLst>
              <a:gd name="adj" fmla="val 10222"/>
            </a:avLst>
          </a:prstGeom>
          <a:solidFill>
            <a:schemeClr val="bg1"/>
          </a:solidFill>
          <a:ln w="12700">
            <a:solidFill>
              <a:srgbClr val="969696"/>
            </a:solidFill>
            <a:miter lim="800000"/>
            <a:headEnd/>
            <a:tailEnd type="none" w="med" len="lg"/>
          </a:ln>
        </p:spPr>
        <p:txBody>
          <a:bodyPr wrap="none" lIns="0" tIns="0" rIns="0" bIns="0" anchor="ctr"/>
          <a:lstStyle/>
          <a:p>
            <a:pPr algn="ctr"/>
            <a:endParaRPr lang="en-GB">
              <a:cs typeface="Arial" charset="0"/>
            </a:endParaRPr>
          </a:p>
        </p:txBody>
      </p:sp>
      <p:grpSp>
        <p:nvGrpSpPr>
          <p:cNvPr id="12296" name="Group 323"/>
          <p:cNvGrpSpPr>
            <a:grpSpLocks/>
          </p:cNvGrpSpPr>
          <p:nvPr/>
        </p:nvGrpSpPr>
        <p:grpSpPr bwMode="auto">
          <a:xfrm>
            <a:off x="6964363" y="3860800"/>
            <a:ext cx="1538287" cy="1293813"/>
            <a:chOff x="4037013" y="4573588"/>
            <a:chExt cx="1755775" cy="1449387"/>
          </a:xfrm>
        </p:grpSpPr>
        <p:sp>
          <p:nvSpPr>
            <p:cNvPr id="12481" name="Rectangle 41"/>
            <p:cNvSpPr>
              <a:spLocks noChangeArrowheads="1"/>
            </p:cNvSpPr>
            <p:nvPr/>
          </p:nvSpPr>
          <p:spPr bwMode="gray">
            <a:xfrm>
              <a:off x="4037013" y="4573588"/>
              <a:ext cx="1755775" cy="1449387"/>
            </a:xfrm>
            <a:prstGeom prst="rect">
              <a:avLst/>
            </a:prstGeom>
            <a:solidFill>
              <a:schemeClr val="bg1"/>
            </a:solidFill>
            <a:ln w="12700">
              <a:noFill/>
              <a:miter lim="800000"/>
              <a:headEnd/>
              <a:tailEnd type="none" w="med" len="lg"/>
            </a:ln>
          </p:spPr>
          <p:txBody>
            <a:bodyPr wrap="none" lIns="0" tIns="0" rIns="0" bIns="0" anchor="ctr"/>
            <a:lstStyle/>
            <a:p>
              <a:pPr algn="ctr"/>
              <a:endParaRPr lang="en-GB">
                <a:cs typeface="Arial" charset="0"/>
              </a:endParaRPr>
            </a:p>
          </p:txBody>
        </p:sp>
        <p:graphicFrame>
          <p:nvGraphicFramePr>
            <p:cNvPr id="12291" name="Object 18"/>
            <p:cNvGraphicFramePr>
              <a:graphicFrameLocks noChangeAspect="1"/>
            </p:cNvGraphicFramePr>
            <p:nvPr>
              <p:custDataLst>
                <p:tags r:id="rId74"/>
              </p:custDataLst>
            </p:nvPr>
          </p:nvGraphicFramePr>
          <p:xfrm>
            <a:off x="4148138" y="4641850"/>
            <a:ext cx="1546225" cy="1265238"/>
          </p:xfrm>
          <a:graphic>
            <a:graphicData uri="http://schemas.openxmlformats.org/presentationml/2006/ole">
              <p:oleObj spid="_x0000_s12291" name="Worksheet" r:id="rId95" imgW="5524500" imgH="3124200" progId="Excel.Sheet.8">
                <p:embed/>
              </p:oleObj>
            </a:graphicData>
          </a:graphic>
        </p:graphicFrame>
        <p:sp>
          <p:nvSpPr>
            <p:cNvPr id="12482" name="Text Box 8"/>
            <p:cNvSpPr txBox="1">
              <a:spLocks noChangeArrowheads="1"/>
            </p:cNvSpPr>
            <p:nvPr>
              <p:custDataLst>
                <p:tags r:id="rId75"/>
              </p:custDataLst>
            </p:nvPr>
          </p:nvSpPr>
          <p:spPr bwMode="gray">
            <a:xfrm>
              <a:off x="4703809" y="5953618"/>
              <a:ext cx="90597" cy="51573"/>
            </a:xfrm>
            <a:prstGeom prst="rect">
              <a:avLst/>
            </a:prstGeom>
            <a:noFill/>
            <a:ln w="9525">
              <a:noFill/>
              <a:miter lim="800000"/>
              <a:headEnd/>
              <a:tailEnd/>
            </a:ln>
          </p:spPr>
          <p:txBody>
            <a:bodyPr wrap="none" lIns="0" tIns="0" rIns="0" bIns="0">
              <a:spAutoFit/>
            </a:bodyPr>
            <a:lstStyle/>
            <a:p>
              <a:pPr algn="ctr" eaLnBrk="0" hangingPunct="0"/>
              <a:r>
                <a:rPr lang="en-US" sz="300" b="1">
                  <a:latin typeface="Arial" charset="0"/>
                  <a:cs typeface="Arial" charset="0"/>
                </a:rPr>
                <a:t>Risk</a:t>
              </a:r>
            </a:p>
          </p:txBody>
        </p:sp>
        <p:sp>
          <p:nvSpPr>
            <p:cNvPr id="12483" name="Text Box 19"/>
            <p:cNvSpPr txBox="1">
              <a:spLocks noChangeArrowheads="1"/>
            </p:cNvSpPr>
            <p:nvPr>
              <p:custDataLst>
                <p:tags r:id="rId76"/>
              </p:custDataLst>
            </p:nvPr>
          </p:nvSpPr>
          <p:spPr bwMode="auto">
            <a:xfrm>
              <a:off x="5231085" y="5880704"/>
              <a:ext cx="79726" cy="51573"/>
            </a:xfrm>
            <a:prstGeom prst="rect">
              <a:avLst/>
            </a:prstGeom>
            <a:noFill/>
            <a:ln w="9525">
              <a:noFill/>
              <a:miter lim="800000"/>
              <a:headEnd/>
              <a:tailEnd/>
            </a:ln>
          </p:spPr>
          <p:txBody>
            <a:bodyPr wrap="none" lIns="0" tIns="0" rIns="0" bIns="0">
              <a:spAutoFit/>
            </a:bodyPr>
            <a:lstStyle/>
            <a:p>
              <a:pPr>
                <a:spcBef>
                  <a:spcPct val="50000"/>
                </a:spcBef>
              </a:pPr>
              <a:r>
                <a:rPr lang="en-US" sz="300" b="1">
                  <a:cs typeface="Arial" charset="0"/>
                </a:rPr>
                <a:t>high</a:t>
              </a:r>
            </a:p>
          </p:txBody>
        </p:sp>
        <p:sp>
          <p:nvSpPr>
            <p:cNvPr id="12484" name="Text Box 20"/>
            <p:cNvSpPr txBox="1">
              <a:spLocks noChangeArrowheads="1"/>
            </p:cNvSpPr>
            <p:nvPr>
              <p:custDataLst>
                <p:tags r:id="rId77"/>
              </p:custDataLst>
            </p:nvPr>
          </p:nvSpPr>
          <p:spPr bwMode="auto">
            <a:xfrm>
              <a:off x="4201900" y="5880704"/>
              <a:ext cx="63418" cy="51573"/>
            </a:xfrm>
            <a:prstGeom prst="rect">
              <a:avLst/>
            </a:prstGeom>
            <a:noFill/>
            <a:ln w="9525">
              <a:noFill/>
              <a:miter lim="800000"/>
              <a:headEnd/>
              <a:tailEnd/>
            </a:ln>
          </p:spPr>
          <p:txBody>
            <a:bodyPr wrap="none" lIns="0" tIns="0" rIns="0" bIns="0">
              <a:spAutoFit/>
            </a:bodyPr>
            <a:lstStyle/>
            <a:p>
              <a:pPr>
                <a:spcBef>
                  <a:spcPct val="50000"/>
                </a:spcBef>
              </a:pPr>
              <a:r>
                <a:rPr lang="en-US" sz="300" b="1">
                  <a:cs typeface="Arial" charset="0"/>
                </a:rPr>
                <a:t>low</a:t>
              </a:r>
            </a:p>
          </p:txBody>
        </p:sp>
        <p:sp>
          <p:nvSpPr>
            <p:cNvPr id="12485" name="Text Box 21"/>
            <p:cNvSpPr txBox="1">
              <a:spLocks noChangeArrowheads="1"/>
            </p:cNvSpPr>
            <p:nvPr>
              <p:custDataLst>
                <p:tags r:id="rId78"/>
              </p:custDataLst>
            </p:nvPr>
          </p:nvSpPr>
          <p:spPr bwMode="auto">
            <a:xfrm>
              <a:off x="4114927" y="5802455"/>
              <a:ext cx="63418" cy="51573"/>
            </a:xfrm>
            <a:prstGeom prst="rect">
              <a:avLst/>
            </a:prstGeom>
            <a:noFill/>
            <a:ln w="9525">
              <a:noFill/>
              <a:miter lim="800000"/>
              <a:headEnd/>
              <a:tailEnd/>
            </a:ln>
          </p:spPr>
          <p:txBody>
            <a:bodyPr wrap="none" lIns="0" tIns="0" rIns="0" bIns="0">
              <a:spAutoFit/>
            </a:bodyPr>
            <a:lstStyle/>
            <a:p>
              <a:pPr algn="r">
                <a:spcBef>
                  <a:spcPct val="50000"/>
                </a:spcBef>
              </a:pPr>
              <a:r>
                <a:rPr lang="en-US" sz="300" b="1">
                  <a:cs typeface="Arial" charset="0"/>
                </a:rPr>
                <a:t>low</a:t>
              </a:r>
            </a:p>
          </p:txBody>
        </p:sp>
        <p:sp>
          <p:nvSpPr>
            <p:cNvPr id="12486" name="Text Box 19"/>
            <p:cNvSpPr txBox="1">
              <a:spLocks noChangeArrowheads="1"/>
            </p:cNvSpPr>
            <p:nvPr>
              <p:custDataLst>
                <p:tags r:id="rId79"/>
              </p:custDataLst>
            </p:nvPr>
          </p:nvSpPr>
          <p:spPr bwMode="auto">
            <a:xfrm>
              <a:off x="5414091" y="5151564"/>
              <a:ext cx="39863" cy="51574"/>
            </a:xfrm>
            <a:prstGeom prst="rect">
              <a:avLst/>
            </a:prstGeom>
            <a:noFill/>
            <a:ln w="9525">
              <a:noFill/>
              <a:miter lim="800000"/>
              <a:headEnd/>
              <a:tailEnd/>
            </a:ln>
          </p:spPr>
          <p:txBody>
            <a:bodyPr wrap="none" lIns="0" tIns="0" rIns="0" bIns="0">
              <a:spAutoFit/>
            </a:bodyPr>
            <a:lstStyle/>
            <a:p>
              <a:pPr>
                <a:spcBef>
                  <a:spcPct val="50000"/>
                </a:spcBef>
              </a:pPr>
              <a:r>
                <a:rPr lang="en-US" sz="300" b="1">
                  <a:solidFill>
                    <a:srgbClr val="FFCC00"/>
                  </a:solidFill>
                  <a:cs typeface="Arial" charset="0"/>
                </a:rPr>
                <a:t>59</a:t>
              </a:r>
            </a:p>
          </p:txBody>
        </p:sp>
        <p:sp>
          <p:nvSpPr>
            <p:cNvPr id="12487" name="Text Box 20"/>
            <p:cNvSpPr txBox="1">
              <a:spLocks noChangeArrowheads="1"/>
            </p:cNvSpPr>
            <p:nvPr>
              <p:custDataLst>
                <p:tags r:id="rId80"/>
              </p:custDataLst>
            </p:nvPr>
          </p:nvSpPr>
          <p:spPr bwMode="auto">
            <a:xfrm>
              <a:off x="5475698" y="5176462"/>
              <a:ext cx="39862" cy="51573"/>
            </a:xfrm>
            <a:prstGeom prst="rect">
              <a:avLst/>
            </a:prstGeom>
            <a:noFill/>
            <a:ln w="9525">
              <a:noFill/>
              <a:miter lim="800000"/>
              <a:headEnd/>
              <a:tailEnd/>
            </a:ln>
          </p:spPr>
          <p:txBody>
            <a:bodyPr wrap="none" lIns="0" tIns="0" rIns="0" bIns="0">
              <a:spAutoFit/>
            </a:bodyPr>
            <a:lstStyle/>
            <a:p>
              <a:pPr>
                <a:spcBef>
                  <a:spcPct val="50000"/>
                </a:spcBef>
              </a:pPr>
              <a:r>
                <a:rPr lang="en-US" sz="300" b="1">
                  <a:solidFill>
                    <a:srgbClr val="FFCC00"/>
                  </a:solidFill>
                  <a:cs typeface="Arial" charset="0"/>
                </a:rPr>
                <a:t>60</a:t>
              </a:r>
            </a:p>
          </p:txBody>
        </p:sp>
        <p:sp>
          <p:nvSpPr>
            <p:cNvPr id="12488" name="Text Box 21"/>
            <p:cNvSpPr txBox="1">
              <a:spLocks noChangeArrowheads="1"/>
            </p:cNvSpPr>
            <p:nvPr>
              <p:custDataLst>
                <p:tags r:id="rId81"/>
              </p:custDataLst>
            </p:nvPr>
          </p:nvSpPr>
          <p:spPr bwMode="auto">
            <a:xfrm>
              <a:off x="5348861" y="5115997"/>
              <a:ext cx="38051" cy="51573"/>
            </a:xfrm>
            <a:prstGeom prst="rect">
              <a:avLst/>
            </a:prstGeom>
            <a:noFill/>
            <a:ln w="9525">
              <a:noFill/>
              <a:miter lim="800000"/>
              <a:headEnd/>
              <a:tailEnd/>
            </a:ln>
          </p:spPr>
          <p:txBody>
            <a:bodyPr wrap="none" lIns="0" tIns="0" rIns="0" bIns="0">
              <a:spAutoFit/>
            </a:bodyPr>
            <a:lstStyle/>
            <a:p>
              <a:pPr>
                <a:spcBef>
                  <a:spcPct val="50000"/>
                </a:spcBef>
              </a:pPr>
              <a:r>
                <a:rPr lang="en-US" sz="300" b="1">
                  <a:solidFill>
                    <a:srgbClr val="FFCC00"/>
                  </a:solidFill>
                  <a:cs typeface="Arial" charset="0"/>
                </a:rPr>
                <a:t>61</a:t>
              </a:r>
            </a:p>
          </p:txBody>
        </p:sp>
        <p:sp>
          <p:nvSpPr>
            <p:cNvPr id="12489" name="Text Box 22"/>
            <p:cNvSpPr txBox="1">
              <a:spLocks noChangeArrowheads="1"/>
            </p:cNvSpPr>
            <p:nvPr>
              <p:custDataLst>
                <p:tags r:id="rId82"/>
              </p:custDataLst>
            </p:nvPr>
          </p:nvSpPr>
          <p:spPr bwMode="auto">
            <a:xfrm>
              <a:off x="5426775" y="5082207"/>
              <a:ext cx="39863" cy="51574"/>
            </a:xfrm>
            <a:prstGeom prst="rect">
              <a:avLst/>
            </a:prstGeom>
            <a:noFill/>
            <a:ln w="9525">
              <a:noFill/>
              <a:miter lim="800000"/>
              <a:headEnd/>
              <a:tailEnd/>
            </a:ln>
          </p:spPr>
          <p:txBody>
            <a:bodyPr wrap="none" lIns="0" tIns="0" rIns="0" bIns="0">
              <a:spAutoFit/>
            </a:bodyPr>
            <a:lstStyle/>
            <a:p>
              <a:pPr>
                <a:spcBef>
                  <a:spcPct val="50000"/>
                </a:spcBef>
              </a:pPr>
              <a:r>
                <a:rPr lang="en-US" sz="300" b="1">
                  <a:solidFill>
                    <a:srgbClr val="006699"/>
                  </a:solidFill>
                  <a:cs typeface="Arial" charset="0"/>
                </a:rPr>
                <a:t>65</a:t>
              </a:r>
            </a:p>
          </p:txBody>
        </p:sp>
        <p:sp>
          <p:nvSpPr>
            <p:cNvPr id="12490" name="Text Box 23"/>
            <p:cNvSpPr txBox="1">
              <a:spLocks noChangeArrowheads="1"/>
            </p:cNvSpPr>
            <p:nvPr>
              <p:custDataLst>
                <p:tags r:id="rId83"/>
              </p:custDataLst>
            </p:nvPr>
          </p:nvSpPr>
          <p:spPr bwMode="auto">
            <a:xfrm>
              <a:off x="5474773" y="5046639"/>
              <a:ext cx="36823" cy="51574"/>
            </a:xfrm>
            <a:prstGeom prst="rect">
              <a:avLst/>
            </a:prstGeom>
            <a:noFill/>
            <a:ln w="9525">
              <a:noFill/>
              <a:miter lim="800000"/>
              <a:headEnd/>
              <a:tailEnd/>
            </a:ln>
          </p:spPr>
          <p:txBody>
            <a:bodyPr wrap="none" lIns="0" tIns="0" rIns="0" bIns="0">
              <a:spAutoFit/>
            </a:bodyPr>
            <a:lstStyle/>
            <a:p>
              <a:pPr>
                <a:spcBef>
                  <a:spcPct val="50000"/>
                </a:spcBef>
              </a:pPr>
              <a:r>
                <a:rPr lang="en-US" sz="300" b="1">
                  <a:solidFill>
                    <a:srgbClr val="006699"/>
                  </a:solidFill>
                  <a:cs typeface="Arial" charset="0"/>
                </a:rPr>
                <a:t>64</a:t>
              </a:r>
            </a:p>
          </p:txBody>
        </p:sp>
        <p:sp>
          <p:nvSpPr>
            <p:cNvPr id="12491" name="Text Box 24"/>
            <p:cNvSpPr txBox="1">
              <a:spLocks noChangeArrowheads="1"/>
            </p:cNvSpPr>
            <p:nvPr>
              <p:custDataLst>
                <p:tags r:id="rId84"/>
              </p:custDataLst>
            </p:nvPr>
          </p:nvSpPr>
          <p:spPr bwMode="auto">
            <a:xfrm>
              <a:off x="5408656" y="5359636"/>
              <a:ext cx="39862" cy="51573"/>
            </a:xfrm>
            <a:prstGeom prst="rect">
              <a:avLst/>
            </a:prstGeom>
            <a:noFill/>
            <a:ln w="9525">
              <a:noFill/>
              <a:miter lim="800000"/>
              <a:headEnd/>
              <a:tailEnd/>
            </a:ln>
          </p:spPr>
          <p:txBody>
            <a:bodyPr wrap="none" lIns="0" tIns="0" rIns="0" bIns="0">
              <a:spAutoFit/>
            </a:bodyPr>
            <a:lstStyle/>
            <a:p>
              <a:pPr>
                <a:spcBef>
                  <a:spcPct val="50000"/>
                </a:spcBef>
              </a:pPr>
              <a:r>
                <a:rPr lang="en-US" sz="300" b="1">
                  <a:solidFill>
                    <a:srgbClr val="00FFFF"/>
                  </a:solidFill>
                  <a:cs typeface="Arial" charset="0"/>
                </a:rPr>
                <a:t>62</a:t>
              </a:r>
            </a:p>
          </p:txBody>
        </p:sp>
        <p:sp>
          <p:nvSpPr>
            <p:cNvPr id="12492" name="Text Box 25"/>
            <p:cNvSpPr txBox="1">
              <a:spLocks noChangeArrowheads="1"/>
            </p:cNvSpPr>
            <p:nvPr>
              <p:custDataLst>
                <p:tags r:id="rId85"/>
              </p:custDataLst>
            </p:nvPr>
          </p:nvSpPr>
          <p:spPr bwMode="auto">
            <a:xfrm>
              <a:off x="5466638" y="5359636"/>
              <a:ext cx="39863" cy="51573"/>
            </a:xfrm>
            <a:prstGeom prst="rect">
              <a:avLst/>
            </a:prstGeom>
            <a:noFill/>
            <a:ln w="9525">
              <a:noFill/>
              <a:miter lim="800000"/>
              <a:headEnd/>
              <a:tailEnd/>
            </a:ln>
          </p:spPr>
          <p:txBody>
            <a:bodyPr wrap="none" lIns="0" tIns="0" rIns="0" bIns="0">
              <a:spAutoFit/>
            </a:bodyPr>
            <a:lstStyle/>
            <a:p>
              <a:pPr>
                <a:spcBef>
                  <a:spcPct val="50000"/>
                </a:spcBef>
              </a:pPr>
              <a:r>
                <a:rPr lang="en-US" sz="300" b="1">
                  <a:solidFill>
                    <a:srgbClr val="800080"/>
                  </a:solidFill>
                  <a:cs typeface="Arial" charset="0"/>
                </a:rPr>
                <a:t>63</a:t>
              </a:r>
            </a:p>
          </p:txBody>
        </p:sp>
        <p:sp>
          <p:nvSpPr>
            <p:cNvPr id="12493" name="Text Box 18"/>
            <p:cNvSpPr txBox="1">
              <a:spLocks noChangeArrowheads="1"/>
            </p:cNvSpPr>
            <p:nvPr>
              <p:custDataLst>
                <p:tags r:id="rId86"/>
              </p:custDataLst>
            </p:nvPr>
          </p:nvSpPr>
          <p:spPr bwMode="auto">
            <a:xfrm>
              <a:off x="4104055" y="4696297"/>
              <a:ext cx="79726" cy="51573"/>
            </a:xfrm>
            <a:prstGeom prst="rect">
              <a:avLst/>
            </a:prstGeom>
            <a:noFill/>
            <a:ln w="9525">
              <a:noFill/>
              <a:miter lim="800000"/>
              <a:headEnd/>
              <a:tailEnd/>
            </a:ln>
          </p:spPr>
          <p:txBody>
            <a:bodyPr wrap="none" lIns="0" tIns="0" rIns="0" bIns="0">
              <a:spAutoFit/>
            </a:bodyPr>
            <a:lstStyle/>
            <a:p>
              <a:pPr algn="r">
                <a:spcBef>
                  <a:spcPct val="50000"/>
                </a:spcBef>
              </a:pPr>
              <a:r>
                <a:rPr lang="en-US" sz="300" b="1">
                  <a:cs typeface="Arial" charset="0"/>
                </a:rPr>
                <a:t>high</a:t>
              </a:r>
            </a:p>
          </p:txBody>
        </p:sp>
        <p:sp>
          <p:nvSpPr>
            <p:cNvPr id="12494" name="Oval 151"/>
            <p:cNvSpPr>
              <a:spLocks noChangeArrowheads="1"/>
            </p:cNvSpPr>
            <p:nvPr>
              <p:custDataLst>
                <p:tags r:id="rId87"/>
              </p:custDataLst>
            </p:nvPr>
          </p:nvSpPr>
          <p:spPr bwMode="auto">
            <a:xfrm rot="-2314552">
              <a:off x="4213225" y="4810125"/>
              <a:ext cx="604838" cy="376238"/>
            </a:xfrm>
            <a:prstGeom prst="ellipse">
              <a:avLst/>
            </a:prstGeom>
            <a:solidFill>
              <a:srgbClr val="00FF00">
                <a:alpha val="20000"/>
              </a:srgbClr>
            </a:solidFill>
            <a:ln w="9525">
              <a:noFill/>
              <a:round/>
              <a:headEnd/>
              <a:tailEnd/>
            </a:ln>
          </p:spPr>
          <p:txBody>
            <a:bodyPr wrap="none" anchor="ctr"/>
            <a:lstStyle/>
            <a:p>
              <a:endParaRPr lang="en-US" sz="1000">
                <a:cs typeface="Arial" charset="0"/>
              </a:endParaRPr>
            </a:p>
          </p:txBody>
        </p:sp>
        <p:sp>
          <p:nvSpPr>
            <p:cNvPr id="12495" name="Oval 152"/>
            <p:cNvSpPr>
              <a:spLocks noChangeArrowheads="1"/>
            </p:cNvSpPr>
            <p:nvPr/>
          </p:nvSpPr>
          <p:spPr bwMode="auto">
            <a:xfrm rot="366983">
              <a:off x="4781550" y="4754563"/>
              <a:ext cx="593725" cy="425450"/>
            </a:xfrm>
            <a:prstGeom prst="ellipse">
              <a:avLst/>
            </a:prstGeom>
            <a:solidFill>
              <a:schemeClr val="accent2">
                <a:alpha val="20000"/>
              </a:schemeClr>
            </a:solidFill>
            <a:ln w="9525">
              <a:noFill/>
              <a:round/>
              <a:headEnd/>
              <a:tailEnd/>
            </a:ln>
          </p:spPr>
          <p:txBody>
            <a:bodyPr wrap="none" anchor="ctr"/>
            <a:lstStyle/>
            <a:p>
              <a:endParaRPr lang="en-US" sz="1000">
                <a:cs typeface="Arial" charset="0"/>
              </a:endParaRPr>
            </a:p>
          </p:txBody>
        </p:sp>
        <p:sp>
          <p:nvSpPr>
            <p:cNvPr id="12496" name="Oval 153"/>
            <p:cNvSpPr>
              <a:spLocks noChangeArrowheads="1"/>
            </p:cNvSpPr>
            <p:nvPr/>
          </p:nvSpPr>
          <p:spPr bwMode="auto">
            <a:xfrm rot="-496003">
              <a:off x="4167188" y="5422900"/>
              <a:ext cx="1222375" cy="374650"/>
            </a:xfrm>
            <a:prstGeom prst="ellipse">
              <a:avLst/>
            </a:prstGeom>
            <a:solidFill>
              <a:srgbClr val="C0C0C0">
                <a:alpha val="20000"/>
              </a:srgbClr>
            </a:solidFill>
            <a:ln w="9525">
              <a:noFill/>
              <a:round/>
              <a:headEnd/>
              <a:tailEnd/>
            </a:ln>
          </p:spPr>
          <p:txBody>
            <a:bodyPr wrap="none" anchor="ctr"/>
            <a:lstStyle/>
            <a:p>
              <a:endParaRPr lang="en-US" sz="1000">
                <a:cs typeface="Arial" charset="0"/>
              </a:endParaRPr>
            </a:p>
          </p:txBody>
        </p:sp>
        <p:sp>
          <p:nvSpPr>
            <p:cNvPr id="12497" name="Oval 154"/>
            <p:cNvSpPr>
              <a:spLocks noChangeArrowheads="1"/>
            </p:cNvSpPr>
            <p:nvPr/>
          </p:nvSpPr>
          <p:spPr bwMode="auto">
            <a:xfrm rot="-875422">
              <a:off x="4260850" y="5178425"/>
              <a:ext cx="803275" cy="300038"/>
            </a:xfrm>
            <a:prstGeom prst="ellipse">
              <a:avLst/>
            </a:prstGeom>
            <a:solidFill>
              <a:srgbClr val="FFFF00">
                <a:alpha val="39999"/>
              </a:srgbClr>
            </a:solidFill>
            <a:ln w="9525">
              <a:noFill/>
              <a:round/>
              <a:headEnd/>
              <a:tailEnd/>
            </a:ln>
          </p:spPr>
          <p:txBody>
            <a:bodyPr wrap="none" anchor="ctr"/>
            <a:lstStyle/>
            <a:p>
              <a:endParaRPr lang="en-US" sz="1000">
                <a:cs typeface="Arial" charset="0"/>
              </a:endParaRPr>
            </a:p>
          </p:txBody>
        </p:sp>
        <p:sp>
          <p:nvSpPr>
            <p:cNvPr id="12498" name="Text Box 18"/>
            <p:cNvSpPr txBox="1">
              <a:spLocks noChangeArrowheads="1"/>
            </p:cNvSpPr>
            <p:nvPr>
              <p:custDataLst>
                <p:tags r:id="rId88"/>
              </p:custDataLst>
            </p:nvPr>
          </p:nvSpPr>
          <p:spPr bwMode="auto">
            <a:xfrm>
              <a:off x="4439265" y="4868801"/>
              <a:ext cx="99657" cy="51573"/>
            </a:xfrm>
            <a:prstGeom prst="rect">
              <a:avLst/>
            </a:prstGeom>
            <a:noFill/>
            <a:ln w="9525">
              <a:noFill/>
              <a:miter lim="800000"/>
              <a:headEnd/>
              <a:tailEnd/>
            </a:ln>
          </p:spPr>
          <p:txBody>
            <a:bodyPr wrap="none" lIns="0" tIns="0" rIns="0" bIns="0">
              <a:spAutoFit/>
            </a:bodyPr>
            <a:lstStyle/>
            <a:p>
              <a:pPr algn="r">
                <a:spcBef>
                  <a:spcPct val="50000"/>
                </a:spcBef>
              </a:pPr>
              <a:r>
                <a:rPr lang="en-US" sz="300" b="1">
                  <a:cs typeface="Arial" charset="0"/>
                </a:rPr>
                <a:t>Focus</a:t>
              </a:r>
            </a:p>
          </p:txBody>
        </p:sp>
        <p:sp>
          <p:nvSpPr>
            <p:cNvPr id="12499" name="Text Box 18"/>
            <p:cNvSpPr txBox="1">
              <a:spLocks noChangeArrowheads="1"/>
            </p:cNvSpPr>
            <p:nvPr>
              <p:custDataLst>
                <p:tags r:id="rId89"/>
              </p:custDataLst>
            </p:nvPr>
          </p:nvSpPr>
          <p:spPr bwMode="auto">
            <a:xfrm>
              <a:off x="5031771" y="4781660"/>
              <a:ext cx="175759" cy="103146"/>
            </a:xfrm>
            <a:prstGeom prst="rect">
              <a:avLst/>
            </a:prstGeom>
            <a:noFill/>
            <a:ln w="9525">
              <a:noFill/>
              <a:miter lim="800000"/>
              <a:headEnd/>
              <a:tailEnd/>
            </a:ln>
          </p:spPr>
          <p:txBody>
            <a:bodyPr wrap="none" lIns="0" tIns="0" rIns="0" bIns="0">
              <a:spAutoFit/>
            </a:bodyPr>
            <a:lstStyle/>
            <a:p>
              <a:pPr algn="ctr"/>
              <a:r>
                <a:rPr lang="en-US" sz="300" b="1">
                  <a:cs typeface="Arial" charset="0"/>
                </a:rPr>
                <a:t>Natural </a:t>
              </a:r>
            </a:p>
            <a:p>
              <a:pPr algn="ctr"/>
              <a:r>
                <a:rPr lang="en-US" sz="300" b="1">
                  <a:cs typeface="Arial" charset="0"/>
                </a:rPr>
                <a:t>Extension</a:t>
              </a:r>
            </a:p>
          </p:txBody>
        </p:sp>
        <p:sp>
          <p:nvSpPr>
            <p:cNvPr id="12500" name="Text Box 18"/>
            <p:cNvSpPr txBox="1">
              <a:spLocks noChangeArrowheads="1"/>
            </p:cNvSpPr>
            <p:nvPr>
              <p:custDataLst>
                <p:tags r:id="rId90"/>
              </p:custDataLst>
            </p:nvPr>
          </p:nvSpPr>
          <p:spPr bwMode="auto">
            <a:xfrm>
              <a:off x="5056333" y="5653070"/>
              <a:ext cx="185788" cy="51573"/>
            </a:xfrm>
            <a:prstGeom prst="rect">
              <a:avLst/>
            </a:prstGeom>
            <a:noFill/>
            <a:ln w="9525">
              <a:noFill/>
              <a:miter lim="800000"/>
              <a:headEnd/>
              <a:tailEnd/>
            </a:ln>
          </p:spPr>
          <p:txBody>
            <a:bodyPr lIns="0" tIns="0" rIns="0" bIns="0">
              <a:spAutoFit/>
            </a:bodyPr>
            <a:lstStyle/>
            <a:p>
              <a:pPr algn="ctr">
                <a:spcBef>
                  <a:spcPct val="50000"/>
                </a:spcBef>
              </a:pPr>
              <a:r>
                <a:rPr lang="en-US" sz="300" b="1">
                  <a:cs typeface="Arial" charset="0"/>
                </a:rPr>
                <a:t>Watch</a:t>
              </a:r>
            </a:p>
          </p:txBody>
        </p:sp>
        <p:sp>
          <p:nvSpPr>
            <p:cNvPr id="12501" name="Text Box 18"/>
            <p:cNvSpPr txBox="1">
              <a:spLocks noChangeArrowheads="1"/>
            </p:cNvSpPr>
            <p:nvPr>
              <p:custDataLst>
                <p:tags r:id="rId91"/>
              </p:custDataLst>
            </p:nvPr>
          </p:nvSpPr>
          <p:spPr bwMode="auto">
            <a:xfrm>
              <a:off x="4285250" y="5437885"/>
              <a:ext cx="333397" cy="51573"/>
            </a:xfrm>
            <a:prstGeom prst="rect">
              <a:avLst/>
            </a:prstGeom>
            <a:noFill/>
            <a:ln w="9525">
              <a:noFill/>
              <a:miter lim="800000"/>
              <a:headEnd/>
              <a:tailEnd/>
            </a:ln>
          </p:spPr>
          <p:txBody>
            <a:bodyPr wrap="none" lIns="0" tIns="0" rIns="0" bIns="0">
              <a:spAutoFit/>
            </a:bodyPr>
            <a:lstStyle/>
            <a:p>
              <a:pPr algn="r">
                <a:spcBef>
                  <a:spcPct val="50000"/>
                </a:spcBef>
              </a:pPr>
              <a:r>
                <a:rPr lang="en-US" sz="300" b="1">
                  <a:cs typeface="Arial" charset="0"/>
                </a:rPr>
                <a:t>Opportunistic Trial</a:t>
              </a:r>
            </a:p>
          </p:txBody>
        </p:sp>
        <p:sp>
          <p:nvSpPr>
            <p:cNvPr id="12502" name="Oval 159"/>
            <p:cNvSpPr>
              <a:spLocks noChangeArrowheads="1"/>
            </p:cNvSpPr>
            <p:nvPr/>
          </p:nvSpPr>
          <p:spPr bwMode="auto">
            <a:xfrm>
              <a:off x="5291138" y="5008563"/>
              <a:ext cx="320675" cy="431800"/>
            </a:xfrm>
            <a:prstGeom prst="ellipse">
              <a:avLst/>
            </a:prstGeom>
            <a:solidFill>
              <a:srgbClr val="0000FF">
                <a:alpha val="10196"/>
              </a:srgbClr>
            </a:solidFill>
            <a:ln w="9525">
              <a:noFill/>
              <a:round/>
              <a:headEnd/>
              <a:tailEnd/>
            </a:ln>
          </p:spPr>
          <p:txBody>
            <a:bodyPr wrap="none" anchor="ctr"/>
            <a:lstStyle/>
            <a:p>
              <a:endParaRPr lang="en-US" sz="1000">
                <a:cs typeface="Arial" charset="0"/>
              </a:endParaRPr>
            </a:p>
          </p:txBody>
        </p:sp>
        <p:sp>
          <p:nvSpPr>
            <p:cNvPr id="12503" name="Text Box 18"/>
            <p:cNvSpPr txBox="1">
              <a:spLocks noChangeArrowheads="1"/>
            </p:cNvSpPr>
            <p:nvPr>
              <p:custDataLst>
                <p:tags r:id="rId92"/>
              </p:custDataLst>
            </p:nvPr>
          </p:nvSpPr>
          <p:spPr bwMode="auto">
            <a:xfrm>
              <a:off x="5348861" y="5228035"/>
              <a:ext cx="210186" cy="51573"/>
            </a:xfrm>
            <a:prstGeom prst="rect">
              <a:avLst/>
            </a:prstGeom>
            <a:noFill/>
            <a:ln w="9525">
              <a:noFill/>
              <a:miter lim="800000"/>
              <a:headEnd/>
              <a:tailEnd/>
            </a:ln>
          </p:spPr>
          <p:txBody>
            <a:bodyPr wrap="none" lIns="0" tIns="0" rIns="0" bIns="0">
              <a:spAutoFit/>
            </a:bodyPr>
            <a:lstStyle/>
            <a:p>
              <a:pPr algn="ctr"/>
              <a:r>
                <a:rPr lang="en-US" sz="300" b="1">
                  <a:cs typeface="Arial" charset="0"/>
                </a:rPr>
                <a:t>Seed-Invest</a:t>
              </a:r>
            </a:p>
          </p:txBody>
        </p:sp>
      </p:grpSp>
      <p:grpSp>
        <p:nvGrpSpPr>
          <p:cNvPr id="12297" name="Group 14"/>
          <p:cNvGrpSpPr>
            <a:grpSpLocks/>
          </p:cNvGrpSpPr>
          <p:nvPr>
            <p:custDataLst>
              <p:tags r:id="rId2"/>
            </p:custDataLst>
          </p:nvPr>
        </p:nvGrpSpPr>
        <p:grpSpPr bwMode="auto">
          <a:xfrm>
            <a:off x="3938588" y="2627313"/>
            <a:ext cx="906462" cy="1089025"/>
            <a:chOff x="310" y="2184"/>
            <a:chExt cx="921" cy="826"/>
          </a:xfrm>
        </p:grpSpPr>
        <p:grpSp>
          <p:nvGrpSpPr>
            <p:cNvPr id="12434" name="Group 19"/>
            <p:cNvGrpSpPr>
              <a:grpSpLocks/>
            </p:cNvGrpSpPr>
            <p:nvPr>
              <p:custDataLst>
                <p:tags r:id="rId55"/>
              </p:custDataLst>
            </p:nvPr>
          </p:nvGrpSpPr>
          <p:grpSpPr bwMode="auto">
            <a:xfrm>
              <a:off x="939" y="2285"/>
              <a:ext cx="160" cy="180"/>
              <a:chOff x="1921" y="2847"/>
              <a:chExt cx="159" cy="180"/>
            </a:xfrm>
          </p:grpSpPr>
          <p:sp>
            <p:nvSpPr>
              <p:cNvPr id="12479" name="Rectangle 20"/>
              <p:cNvSpPr>
                <a:spLocks noChangeArrowheads="1"/>
              </p:cNvSpPr>
              <p:nvPr/>
            </p:nvSpPr>
            <p:spPr bwMode="auto">
              <a:xfrm>
                <a:off x="1921" y="2847"/>
                <a:ext cx="159" cy="180"/>
              </a:xfrm>
              <a:prstGeom prst="rect">
                <a:avLst/>
              </a:prstGeom>
              <a:solidFill>
                <a:srgbClr val="FFFF99"/>
              </a:solidFill>
              <a:ln w="9525">
                <a:noFill/>
                <a:miter lim="800000"/>
                <a:headEnd/>
                <a:tailEnd/>
              </a:ln>
            </p:spPr>
            <p:txBody>
              <a:bodyPr/>
              <a:lstStyle/>
              <a:p>
                <a:pPr algn="ctr"/>
                <a:endParaRPr lang="en-US">
                  <a:cs typeface="Arial" charset="0"/>
                </a:endParaRPr>
              </a:p>
            </p:txBody>
          </p:sp>
          <p:sp>
            <p:nvSpPr>
              <p:cNvPr id="12480" name="Rectangle 21"/>
              <p:cNvSpPr>
                <a:spLocks noChangeArrowheads="1"/>
              </p:cNvSpPr>
              <p:nvPr/>
            </p:nvSpPr>
            <p:spPr bwMode="auto">
              <a:xfrm>
                <a:off x="1921" y="2847"/>
                <a:ext cx="159" cy="180"/>
              </a:xfrm>
              <a:prstGeom prst="rect">
                <a:avLst/>
              </a:prstGeom>
              <a:noFill/>
              <a:ln w="6350" cap="rnd">
                <a:solidFill>
                  <a:srgbClr val="000000"/>
                </a:solidFill>
                <a:miter lim="800000"/>
                <a:headEnd/>
                <a:tailEnd/>
              </a:ln>
            </p:spPr>
            <p:txBody>
              <a:bodyPr/>
              <a:lstStyle/>
              <a:p>
                <a:pPr algn="ctr"/>
                <a:endParaRPr lang="en-US">
                  <a:cs typeface="Arial" charset="0"/>
                </a:endParaRPr>
              </a:p>
            </p:txBody>
          </p:sp>
        </p:grpSp>
        <p:grpSp>
          <p:nvGrpSpPr>
            <p:cNvPr id="12435" name="Group 22"/>
            <p:cNvGrpSpPr>
              <a:grpSpLocks/>
            </p:cNvGrpSpPr>
            <p:nvPr>
              <p:custDataLst>
                <p:tags r:id="rId56"/>
              </p:custDataLst>
            </p:nvPr>
          </p:nvGrpSpPr>
          <p:grpSpPr bwMode="auto">
            <a:xfrm>
              <a:off x="756" y="2240"/>
              <a:ext cx="158" cy="180"/>
              <a:chOff x="1738" y="3009"/>
              <a:chExt cx="158" cy="180"/>
            </a:xfrm>
          </p:grpSpPr>
          <p:sp>
            <p:nvSpPr>
              <p:cNvPr id="12477" name="Rectangle 23"/>
              <p:cNvSpPr>
                <a:spLocks noChangeArrowheads="1"/>
              </p:cNvSpPr>
              <p:nvPr/>
            </p:nvSpPr>
            <p:spPr bwMode="auto">
              <a:xfrm>
                <a:off x="1738" y="3009"/>
                <a:ext cx="158" cy="180"/>
              </a:xfrm>
              <a:prstGeom prst="rect">
                <a:avLst/>
              </a:prstGeom>
              <a:solidFill>
                <a:srgbClr val="FFFF99"/>
              </a:solidFill>
              <a:ln w="9525">
                <a:noFill/>
                <a:miter lim="800000"/>
                <a:headEnd/>
                <a:tailEnd/>
              </a:ln>
            </p:spPr>
            <p:txBody>
              <a:bodyPr/>
              <a:lstStyle/>
              <a:p>
                <a:pPr algn="ctr"/>
                <a:endParaRPr lang="en-US">
                  <a:cs typeface="Arial" charset="0"/>
                </a:endParaRPr>
              </a:p>
            </p:txBody>
          </p:sp>
          <p:sp>
            <p:nvSpPr>
              <p:cNvPr id="12478" name="Rectangle 24"/>
              <p:cNvSpPr>
                <a:spLocks noChangeArrowheads="1"/>
              </p:cNvSpPr>
              <p:nvPr/>
            </p:nvSpPr>
            <p:spPr bwMode="auto">
              <a:xfrm>
                <a:off x="1738" y="3009"/>
                <a:ext cx="158" cy="180"/>
              </a:xfrm>
              <a:prstGeom prst="rect">
                <a:avLst/>
              </a:prstGeom>
              <a:noFill/>
              <a:ln w="6350" cap="rnd">
                <a:solidFill>
                  <a:srgbClr val="000000"/>
                </a:solidFill>
                <a:miter lim="800000"/>
                <a:headEnd/>
                <a:tailEnd/>
              </a:ln>
            </p:spPr>
            <p:txBody>
              <a:bodyPr/>
              <a:lstStyle/>
              <a:p>
                <a:pPr algn="ctr"/>
                <a:endParaRPr lang="en-US">
                  <a:cs typeface="Arial" charset="0"/>
                </a:endParaRPr>
              </a:p>
            </p:txBody>
          </p:sp>
        </p:grpSp>
        <p:grpSp>
          <p:nvGrpSpPr>
            <p:cNvPr id="12436" name="Group 25"/>
            <p:cNvGrpSpPr>
              <a:grpSpLocks/>
            </p:cNvGrpSpPr>
            <p:nvPr>
              <p:custDataLst>
                <p:tags r:id="rId57"/>
              </p:custDataLst>
            </p:nvPr>
          </p:nvGrpSpPr>
          <p:grpSpPr bwMode="auto">
            <a:xfrm>
              <a:off x="1021" y="2230"/>
              <a:ext cx="156" cy="180"/>
              <a:chOff x="2001" y="2968"/>
              <a:chExt cx="158" cy="180"/>
            </a:xfrm>
          </p:grpSpPr>
          <p:sp>
            <p:nvSpPr>
              <p:cNvPr id="12475" name="Rectangle 26"/>
              <p:cNvSpPr>
                <a:spLocks noChangeArrowheads="1"/>
              </p:cNvSpPr>
              <p:nvPr/>
            </p:nvSpPr>
            <p:spPr bwMode="auto">
              <a:xfrm>
                <a:off x="2001" y="2968"/>
                <a:ext cx="158" cy="180"/>
              </a:xfrm>
              <a:prstGeom prst="rect">
                <a:avLst/>
              </a:prstGeom>
              <a:solidFill>
                <a:srgbClr val="FFFF99"/>
              </a:solidFill>
              <a:ln w="9525">
                <a:noFill/>
                <a:miter lim="800000"/>
                <a:headEnd/>
                <a:tailEnd/>
              </a:ln>
            </p:spPr>
            <p:txBody>
              <a:bodyPr/>
              <a:lstStyle/>
              <a:p>
                <a:pPr algn="ctr"/>
                <a:endParaRPr lang="en-US">
                  <a:cs typeface="Arial" charset="0"/>
                </a:endParaRPr>
              </a:p>
            </p:txBody>
          </p:sp>
          <p:sp>
            <p:nvSpPr>
              <p:cNvPr id="12476" name="Rectangle 27"/>
              <p:cNvSpPr>
                <a:spLocks noChangeArrowheads="1"/>
              </p:cNvSpPr>
              <p:nvPr/>
            </p:nvSpPr>
            <p:spPr bwMode="auto">
              <a:xfrm>
                <a:off x="2001" y="2968"/>
                <a:ext cx="158" cy="180"/>
              </a:xfrm>
              <a:prstGeom prst="rect">
                <a:avLst/>
              </a:prstGeom>
              <a:noFill/>
              <a:ln w="6350" cap="rnd">
                <a:solidFill>
                  <a:srgbClr val="000000"/>
                </a:solidFill>
                <a:miter lim="800000"/>
                <a:headEnd/>
                <a:tailEnd/>
              </a:ln>
            </p:spPr>
            <p:txBody>
              <a:bodyPr/>
              <a:lstStyle/>
              <a:p>
                <a:pPr algn="ctr"/>
                <a:endParaRPr lang="en-US">
                  <a:cs typeface="Arial" charset="0"/>
                </a:endParaRPr>
              </a:p>
            </p:txBody>
          </p:sp>
        </p:grpSp>
        <p:grpSp>
          <p:nvGrpSpPr>
            <p:cNvPr id="12437" name="Group 28"/>
            <p:cNvGrpSpPr>
              <a:grpSpLocks/>
            </p:cNvGrpSpPr>
            <p:nvPr>
              <p:custDataLst>
                <p:tags r:id="rId58"/>
              </p:custDataLst>
            </p:nvPr>
          </p:nvGrpSpPr>
          <p:grpSpPr bwMode="auto">
            <a:xfrm>
              <a:off x="1021" y="2737"/>
              <a:ext cx="156" cy="181"/>
              <a:chOff x="2001" y="3311"/>
              <a:chExt cx="158" cy="181"/>
            </a:xfrm>
          </p:grpSpPr>
          <p:sp>
            <p:nvSpPr>
              <p:cNvPr id="12473" name="Rectangle 29"/>
              <p:cNvSpPr>
                <a:spLocks noChangeArrowheads="1"/>
              </p:cNvSpPr>
              <p:nvPr/>
            </p:nvSpPr>
            <p:spPr bwMode="auto">
              <a:xfrm>
                <a:off x="2001" y="3311"/>
                <a:ext cx="158" cy="181"/>
              </a:xfrm>
              <a:prstGeom prst="rect">
                <a:avLst/>
              </a:prstGeom>
              <a:solidFill>
                <a:srgbClr val="FFFF99"/>
              </a:solidFill>
              <a:ln w="9525">
                <a:noFill/>
                <a:miter lim="800000"/>
                <a:headEnd/>
                <a:tailEnd/>
              </a:ln>
            </p:spPr>
            <p:txBody>
              <a:bodyPr/>
              <a:lstStyle/>
              <a:p>
                <a:pPr algn="ctr"/>
                <a:endParaRPr lang="en-US">
                  <a:cs typeface="Arial" charset="0"/>
                </a:endParaRPr>
              </a:p>
            </p:txBody>
          </p:sp>
          <p:sp>
            <p:nvSpPr>
              <p:cNvPr id="12474" name="Rectangle 30"/>
              <p:cNvSpPr>
                <a:spLocks noChangeArrowheads="1"/>
              </p:cNvSpPr>
              <p:nvPr/>
            </p:nvSpPr>
            <p:spPr bwMode="auto">
              <a:xfrm>
                <a:off x="2001" y="3311"/>
                <a:ext cx="158" cy="181"/>
              </a:xfrm>
              <a:prstGeom prst="rect">
                <a:avLst/>
              </a:prstGeom>
              <a:noFill/>
              <a:ln w="6350" cap="rnd">
                <a:solidFill>
                  <a:srgbClr val="000000"/>
                </a:solidFill>
                <a:miter lim="800000"/>
                <a:headEnd/>
                <a:tailEnd/>
              </a:ln>
            </p:spPr>
            <p:txBody>
              <a:bodyPr/>
              <a:lstStyle/>
              <a:p>
                <a:pPr algn="ctr"/>
                <a:endParaRPr lang="en-US">
                  <a:cs typeface="Arial" charset="0"/>
                </a:endParaRPr>
              </a:p>
            </p:txBody>
          </p:sp>
        </p:grpSp>
        <p:grpSp>
          <p:nvGrpSpPr>
            <p:cNvPr id="12438" name="Group 31"/>
            <p:cNvGrpSpPr>
              <a:grpSpLocks/>
            </p:cNvGrpSpPr>
            <p:nvPr>
              <p:custDataLst>
                <p:tags r:id="rId59"/>
              </p:custDataLst>
            </p:nvPr>
          </p:nvGrpSpPr>
          <p:grpSpPr bwMode="auto">
            <a:xfrm>
              <a:off x="787" y="2784"/>
              <a:ext cx="158" cy="180"/>
              <a:chOff x="1769" y="3358"/>
              <a:chExt cx="158" cy="180"/>
            </a:xfrm>
          </p:grpSpPr>
          <p:sp>
            <p:nvSpPr>
              <p:cNvPr id="12471" name="Rectangle 32"/>
              <p:cNvSpPr>
                <a:spLocks noChangeArrowheads="1"/>
              </p:cNvSpPr>
              <p:nvPr/>
            </p:nvSpPr>
            <p:spPr bwMode="auto">
              <a:xfrm>
                <a:off x="1769" y="3358"/>
                <a:ext cx="158" cy="180"/>
              </a:xfrm>
              <a:prstGeom prst="rect">
                <a:avLst/>
              </a:prstGeom>
              <a:solidFill>
                <a:srgbClr val="FFFF99"/>
              </a:solidFill>
              <a:ln w="9525">
                <a:noFill/>
                <a:miter lim="800000"/>
                <a:headEnd/>
                <a:tailEnd/>
              </a:ln>
            </p:spPr>
            <p:txBody>
              <a:bodyPr/>
              <a:lstStyle/>
              <a:p>
                <a:pPr algn="ctr"/>
                <a:endParaRPr lang="en-US">
                  <a:cs typeface="Arial" charset="0"/>
                </a:endParaRPr>
              </a:p>
            </p:txBody>
          </p:sp>
          <p:sp>
            <p:nvSpPr>
              <p:cNvPr id="12472" name="Rectangle 33"/>
              <p:cNvSpPr>
                <a:spLocks noChangeArrowheads="1"/>
              </p:cNvSpPr>
              <p:nvPr/>
            </p:nvSpPr>
            <p:spPr bwMode="auto">
              <a:xfrm>
                <a:off x="1769" y="3358"/>
                <a:ext cx="158" cy="180"/>
              </a:xfrm>
              <a:prstGeom prst="rect">
                <a:avLst/>
              </a:prstGeom>
              <a:noFill/>
              <a:ln w="6350" cap="rnd">
                <a:solidFill>
                  <a:srgbClr val="000000"/>
                </a:solidFill>
                <a:miter lim="800000"/>
                <a:headEnd/>
                <a:tailEnd/>
              </a:ln>
            </p:spPr>
            <p:txBody>
              <a:bodyPr/>
              <a:lstStyle/>
              <a:p>
                <a:pPr algn="ctr"/>
                <a:endParaRPr lang="en-US">
                  <a:cs typeface="Arial" charset="0"/>
                </a:endParaRPr>
              </a:p>
            </p:txBody>
          </p:sp>
        </p:grpSp>
        <p:grpSp>
          <p:nvGrpSpPr>
            <p:cNvPr id="12439" name="Group 34"/>
            <p:cNvGrpSpPr>
              <a:grpSpLocks/>
            </p:cNvGrpSpPr>
            <p:nvPr>
              <p:custDataLst>
                <p:tags r:id="rId60"/>
              </p:custDataLst>
            </p:nvPr>
          </p:nvGrpSpPr>
          <p:grpSpPr bwMode="auto">
            <a:xfrm>
              <a:off x="940" y="2573"/>
              <a:ext cx="159" cy="180"/>
              <a:chOff x="1922" y="3147"/>
              <a:chExt cx="158" cy="180"/>
            </a:xfrm>
          </p:grpSpPr>
          <p:sp>
            <p:nvSpPr>
              <p:cNvPr id="12469" name="Rectangle 35"/>
              <p:cNvSpPr>
                <a:spLocks noChangeArrowheads="1"/>
              </p:cNvSpPr>
              <p:nvPr/>
            </p:nvSpPr>
            <p:spPr bwMode="auto">
              <a:xfrm>
                <a:off x="1922" y="3147"/>
                <a:ext cx="158" cy="180"/>
              </a:xfrm>
              <a:prstGeom prst="rect">
                <a:avLst/>
              </a:prstGeom>
              <a:solidFill>
                <a:srgbClr val="FFFF99"/>
              </a:solidFill>
              <a:ln w="9525">
                <a:noFill/>
                <a:miter lim="800000"/>
                <a:headEnd/>
                <a:tailEnd/>
              </a:ln>
            </p:spPr>
            <p:txBody>
              <a:bodyPr/>
              <a:lstStyle/>
              <a:p>
                <a:pPr algn="ctr"/>
                <a:endParaRPr lang="en-US">
                  <a:cs typeface="Arial" charset="0"/>
                </a:endParaRPr>
              </a:p>
            </p:txBody>
          </p:sp>
          <p:sp>
            <p:nvSpPr>
              <p:cNvPr id="12470" name="Rectangle 36"/>
              <p:cNvSpPr>
                <a:spLocks noChangeArrowheads="1"/>
              </p:cNvSpPr>
              <p:nvPr/>
            </p:nvSpPr>
            <p:spPr bwMode="auto">
              <a:xfrm>
                <a:off x="1922" y="3147"/>
                <a:ext cx="158" cy="180"/>
              </a:xfrm>
              <a:prstGeom prst="rect">
                <a:avLst/>
              </a:prstGeom>
              <a:noFill/>
              <a:ln w="6350" cap="rnd">
                <a:solidFill>
                  <a:srgbClr val="000000"/>
                </a:solidFill>
                <a:miter lim="800000"/>
                <a:headEnd/>
                <a:tailEnd/>
              </a:ln>
            </p:spPr>
            <p:txBody>
              <a:bodyPr/>
              <a:lstStyle/>
              <a:p>
                <a:pPr algn="ctr"/>
                <a:endParaRPr lang="en-US">
                  <a:cs typeface="Arial" charset="0"/>
                </a:endParaRPr>
              </a:p>
            </p:txBody>
          </p:sp>
        </p:grpSp>
        <p:grpSp>
          <p:nvGrpSpPr>
            <p:cNvPr id="12440" name="Group 37"/>
            <p:cNvGrpSpPr>
              <a:grpSpLocks/>
            </p:cNvGrpSpPr>
            <p:nvPr>
              <p:custDataLst>
                <p:tags r:id="rId61"/>
              </p:custDataLst>
            </p:nvPr>
          </p:nvGrpSpPr>
          <p:grpSpPr bwMode="auto">
            <a:xfrm>
              <a:off x="701" y="2631"/>
              <a:ext cx="159" cy="181"/>
              <a:chOff x="1683" y="3205"/>
              <a:chExt cx="159" cy="181"/>
            </a:xfrm>
          </p:grpSpPr>
          <p:sp>
            <p:nvSpPr>
              <p:cNvPr id="12467" name="Rectangle 38"/>
              <p:cNvSpPr>
                <a:spLocks noChangeArrowheads="1"/>
              </p:cNvSpPr>
              <p:nvPr/>
            </p:nvSpPr>
            <p:spPr bwMode="auto">
              <a:xfrm>
                <a:off x="1683" y="3205"/>
                <a:ext cx="159" cy="181"/>
              </a:xfrm>
              <a:prstGeom prst="rect">
                <a:avLst/>
              </a:prstGeom>
              <a:solidFill>
                <a:srgbClr val="FFFF99"/>
              </a:solidFill>
              <a:ln w="9525">
                <a:noFill/>
                <a:miter lim="800000"/>
                <a:headEnd/>
                <a:tailEnd/>
              </a:ln>
            </p:spPr>
            <p:txBody>
              <a:bodyPr/>
              <a:lstStyle/>
              <a:p>
                <a:pPr algn="ctr"/>
                <a:endParaRPr lang="en-US">
                  <a:cs typeface="Arial" charset="0"/>
                </a:endParaRPr>
              </a:p>
            </p:txBody>
          </p:sp>
          <p:sp>
            <p:nvSpPr>
              <p:cNvPr id="12468" name="Rectangle 39"/>
              <p:cNvSpPr>
                <a:spLocks noChangeArrowheads="1"/>
              </p:cNvSpPr>
              <p:nvPr/>
            </p:nvSpPr>
            <p:spPr bwMode="auto">
              <a:xfrm>
                <a:off x="1683" y="3205"/>
                <a:ext cx="159" cy="181"/>
              </a:xfrm>
              <a:prstGeom prst="rect">
                <a:avLst/>
              </a:prstGeom>
              <a:noFill/>
              <a:ln w="6350" cap="rnd">
                <a:solidFill>
                  <a:srgbClr val="000000"/>
                </a:solidFill>
                <a:miter lim="800000"/>
                <a:headEnd/>
                <a:tailEnd/>
              </a:ln>
            </p:spPr>
            <p:txBody>
              <a:bodyPr/>
              <a:lstStyle/>
              <a:p>
                <a:pPr algn="ctr"/>
                <a:endParaRPr lang="en-US">
                  <a:cs typeface="Arial" charset="0"/>
                </a:endParaRPr>
              </a:p>
            </p:txBody>
          </p:sp>
        </p:grpSp>
        <p:grpSp>
          <p:nvGrpSpPr>
            <p:cNvPr id="12441" name="Group 40"/>
            <p:cNvGrpSpPr>
              <a:grpSpLocks/>
            </p:cNvGrpSpPr>
            <p:nvPr>
              <p:custDataLst>
                <p:tags r:id="rId62"/>
              </p:custDataLst>
            </p:nvPr>
          </p:nvGrpSpPr>
          <p:grpSpPr bwMode="auto">
            <a:xfrm>
              <a:off x="594" y="2268"/>
              <a:ext cx="159" cy="180"/>
              <a:chOff x="1576" y="2830"/>
              <a:chExt cx="159" cy="180"/>
            </a:xfrm>
          </p:grpSpPr>
          <p:sp>
            <p:nvSpPr>
              <p:cNvPr id="12465" name="Rectangle 41"/>
              <p:cNvSpPr>
                <a:spLocks noChangeArrowheads="1"/>
              </p:cNvSpPr>
              <p:nvPr/>
            </p:nvSpPr>
            <p:spPr bwMode="auto">
              <a:xfrm>
                <a:off x="1576" y="2830"/>
                <a:ext cx="159" cy="180"/>
              </a:xfrm>
              <a:prstGeom prst="rect">
                <a:avLst/>
              </a:prstGeom>
              <a:solidFill>
                <a:srgbClr val="FFFF99"/>
              </a:solidFill>
              <a:ln w="9525">
                <a:noFill/>
                <a:miter lim="800000"/>
                <a:headEnd/>
                <a:tailEnd/>
              </a:ln>
            </p:spPr>
            <p:txBody>
              <a:bodyPr/>
              <a:lstStyle/>
              <a:p>
                <a:pPr algn="ctr"/>
                <a:endParaRPr lang="en-US">
                  <a:cs typeface="Arial" charset="0"/>
                </a:endParaRPr>
              </a:p>
            </p:txBody>
          </p:sp>
          <p:sp>
            <p:nvSpPr>
              <p:cNvPr id="12466" name="Rectangle 42"/>
              <p:cNvSpPr>
                <a:spLocks noChangeArrowheads="1"/>
              </p:cNvSpPr>
              <p:nvPr/>
            </p:nvSpPr>
            <p:spPr bwMode="auto">
              <a:xfrm>
                <a:off x="1576" y="2830"/>
                <a:ext cx="159" cy="180"/>
              </a:xfrm>
              <a:prstGeom prst="rect">
                <a:avLst/>
              </a:prstGeom>
              <a:noFill/>
              <a:ln w="6350" cap="rnd">
                <a:solidFill>
                  <a:srgbClr val="000000"/>
                </a:solidFill>
                <a:miter lim="800000"/>
                <a:headEnd/>
                <a:tailEnd/>
              </a:ln>
            </p:spPr>
            <p:txBody>
              <a:bodyPr/>
              <a:lstStyle/>
              <a:p>
                <a:pPr algn="ctr"/>
                <a:endParaRPr lang="en-US">
                  <a:cs typeface="Arial" charset="0"/>
                </a:endParaRPr>
              </a:p>
            </p:txBody>
          </p:sp>
        </p:grpSp>
        <p:grpSp>
          <p:nvGrpSpPr>
            <p:cNvPr id="12442" name="Group 43"/>
            <p:cNvGrpSpPr>
              <a:grpSpLocks/>
            </p:cNvGrpSpPr>
            <p:nvPr>
              <p:custDataLst>
                <p:tags r:id="rId63"/>
              </p:custDataLst>
            </p:nvPr>
          </p:nvGrpSpPr>
          <p:grpSpPr bwMode="auto">
            <a:xfrm>
              <a:off x="411" y="2254"/>
              <a:ext cx="158" cy="180"/>
              <a:chOff x="1393" y="2992"/>
              <a:chExt cx="158" cy="180"/>
            </a:xfrm>
          </p:grpSpPr>
          <p:sp>
            <p:nvSpPr>
              <p:cNvPr id="12463" name="Rectangle 44"/>
              <p:cNvSpPr>
                <a:spLocks noChangeArrowheads="1"/>
              </p:cNvSpPr>
              <p:nvPr/>
            </p:nvSpPr>
            <p:spPr bwMode="auto">
              <a:xfrm>
                <a:off x="1393" y="2992"/>
                <a:ext cx="158" cy="180"/>
              </a:xfrm>
              <a:prstGeom prst="rect">
                <a:avLst/>
              </a:prstGeom>
              <a:solidFill>
                <a:srgbClr val="FFFF99"/>
              </a:solidFill>
              <a:ln w="9525">
                <a:noFill/>
                <a:miter lim="800000"/>
                <a:headEnd/>
                <a:tailEnd/>
              </a:ln>
            </p:spPr>
            <p:txBody>
              <a:bodyPr/>
              <a:lstStyle/>
              <a:p>
                <a:pPr algn="ctr"/>
                <a:endParaRPr lang="en-US">
                  <a:cs typeface="Arial" charset="0"/>
                </a:endParaRPr>
              </a:p>
            </p:txBody>
          </p:sp>
          <p:sp>
            <p:nvSpPr>
              <p:cNvPr id="12464" name="Rectangle 45"/>
              <p:cNvSpPr>
                <a:spLocks noChangeArrowheads="1"/>
              </p:cNvSpPr>
              <p:nvPr/>
            </p:nvSpPr>
            <p:spPr bwMode="auto">
              <a:xfrm>
                <a:off x="1393" y="2992"/>
                <a:ext cx="158" cy="180"/>
              </a:xfrm>
              <a:prstGeom prst="rect">
                <a:avLst/>
              </a:prstGeom>
              <a:noFill/>
              <a:ln w="6350" cap="rnd">
                <a:solidFill>
                  <a:srgbClr val="000000"/>
                </a:solidFill>
                <a:miter lim="800000"/>
                <a:headEnd/>
                <a:tailEnd/>
              </a:ln>
            </p:spPr>
            <p:txBody>
              <a:bodyPr/>
              <a:lstStyle/>
              <a:p>
                <a:pPr algn="ctr"/>
                <a:endParaRPr lang="en-US">
                  <a:cs typeface="Arial" charset="0"/>
                </a:endParaRPr>
              </a:p>
            </p:txBody>
          </p:sp>
        </p:grpSp>
        <p:grpSp>
          <p:nvGrpSpPr>
            <p:cNvPr id="12443" name="Group 46"/>
            <p:cNvGrpSpPr>
              <a:grpSpLocks/>
            </p:cNvGrpSpPr>
            <p:nvPr>
              <p:custDataLst>
                <p:tags r:id="rId64"/>
              </p:custDataLst>
            </p:nvPr>
          </p:nvGrpSpPr>
          <p:grpSpPr bwMode="auto">
            <a:xfrm>
              <a:off x="462" y="2213"/>
              <a:ext cx="156" cy="180"/>
              <a:chOff x="1656" y="2951"/>
              <a:chExt cx="158" cy="180"/>
            </a:xfrm>
          </p:grpSpPr>
          <p:sp>
            <p:nvSpPr>
              <p:cNvPr id="12461" name="Rectangle 47"/>
              <p:cNvSpPr>
                <a:spLocks noChangeArrowheads="1"/>
              </p:cNvSpPr>
              <p:nvPr/>
            </p:nvSpPr>
            <p:spPr bwMode="auto">
              <a:xfrm>
                <a:off x="1656" y="2951"/>
                <a:ext cx="158" cy="180"/>
              </a:xfrm>
              <a:prstGeom prst="rect">
                <a:avLst/>
              </a:prstGeom>
              <a:solidFill>
                <a:srgbClr val="FFFF99"/>
              </a:solidFill>
              <a:ln w="9525">
                <a:noFill/>
                <a:miter lim="800000"/>
                <a:headEnd/>
                <a:tailEnd/>
              </a:ln>
            </p:spPr>
            <p:txBody>
              <a:bodyPr/>
              <a:lstStyle/>
              <a:p>
                <a:pPr algn="ctr"/>
                <a:endParaRPr lang="en-US">
                  <a:cs typeface="Arial" charset="0"/>
                </a:endParaRPr>
              </a:p>
            </p:txBody>
          </p:sp>
          <p:sp>
            <p:nvSpPr>
              <p:cNvPr id="12462" name="Rectangle 48"/>
              <p:cNvSpPr>
                <a:spLocks noChangeArrowheads="1"/>
              </p:cNvSpPr>
              <p:nvPr/>
            </p:nvSpPr>
            <p:spPr bwMode="auto">
              <a:xfrm>
                <a:off x="1656" y="2951"/>
                <a:ext cx="158" cy="180"/>
              </a:xfrm>
              <a:prstGeom prst="rect">
                <a:avLst/>
              </a:prstGeom>
              <a:noFill/>
              <a:ln w="6350" cap="rnd">
                <a:solidFill>
                  <a:srgbClr val="000000"/>
                </a:solidFill>
                <a:miter lim="800000"/>
                <a:headEnd/>
                <a:tailEnd/>
              </a:ln>
            </p:spPr>
            <p:txBody>
              <a:bodyPr/>
              <a:lstStyle/>
              <a:p>
                <a:pPr algn="ctr"/>
                <a:endParaRPr lang="en-US">
                  <a:cs typeface="Arial" charset="0"/>
                </a:endParaRPr>
              </a:p>
            </p:txBody>
          </p:sp>
        </p:grpSp>
        <p:grpSp>
          <p:nvGrpSpPr>
            <p:cNvPr id="12444" name="Group 49"/>
            <p:cNvGrpSpPr>
              <a:grpSpLocks/>
            </p:cNvGrpSpPr>
            <p:nvPr>
              <p:custDataLst>
                <p:tags r:id="rId65"/>
              </p:custDataLst>
            </p:nvPr>
          </p:nvGrpSpPr>
          <p:grpSpPr bwMode="auto">
            <a:xfrm>
              <a:off x="483" y="2647"/>
              <a:ext cx="158" cy="181"/>
              <a:chOff x="1656" y="3294"/>
              <a:chExt cx="158" cy="181"/>
            </a:xfrm>
          </p:grpSpPr>
          <p:sp>
            <p:nvSpPr>
              <p:cNvPr id="12459" name="Rectangle 50"/>
              <p:cNvSpPr>
                <a:spLocks noChangeArrowheads="1"/>
              </p:cNvSpPr>
              <p:nvPr/>
            </p:nvSpPr>
            <p:spPr bwMode="auto">
              <a:xfrm>
                <a:off x="1656" y="3294"/>
                <a:ext cx="158" cy="181"/>
              </a:xfrm>
              <a:prstGeom prst="rect">
                <a:avLst/>
              </a:prstGeom>
              <a:solidFill>
                <a:srgbClr val="FFFF99"/>
              </a:solidFill>
              <a:ln w="9525">
                <a:noFill/>
                <a:miter lim="800000"/>
                <a:headEnd/>
                <a:tailEnd/>
              </a:ln>
            </p:spPr>
            <p:txBody>
              <a:bodyPr/>
              <a:lstStyle/>
              <a:p>
                <a:pPr algn="ctr"/>
                <a:endParaRPr lang="en-US">
                  <a:cs typeface="Arial" charset="0"/>
                </a:endParaRPr>
              </a:p>
            </p:txBody>
          </p:sp>
          <p:sp>
            <p:nvSpPr>
              <p:cNvPr id="12460" name="Rectangle 51"/>
              <p:cNvSpPr>
                <a:spLocks noChangeArrowheads="1"/>
              </p:cNvSpPr>
              <p:nvPr/>
            </p:nvSpPr>
            <p:spPr bwMode="auto">
              <a:xfrm>
                <a:off x="1656" y="3294"/>
                <a:ext cx="158" cy="181"/>
              </a:xfrm>
              <a:prstGeom prst="rect">
                <a:avLst/>
              </a:prstGeom>
              <a:noFill/>
              <a:ln w="6350" cap="rnd">
                <a:solidFill>
                  <a:srgbClr val="000000"/>
                </a:solidFill>
                <a:miter lim="800000"/>
                <a:headEnd/>
                <a:tailEnd/>
              </a:ln>
            </p:spPr>
            <p:txBody>
              <a:bodyPr/>
              <a:lstStyle/>
              <a:p>
                <a:pPr algn="ctr"/>
                <a:endParaRPr lang="en-US">
                  <a:cs typeface="Arial" charset="0"/>
                </a:endParaRPr>
              </a:p>
            </p:txBody>
          </p:sp>
        </p:grpSp>
        <p:grpSp>
          <p:nvGrpSpPr>
            <p:cNvPr id="12445" name="Group 52"/>
            <p:cNvGrpSpPr>
              <a:grpSpLocks/>
            </p:cNvGrpSpPr>
            <p:nvPr>
              <p:custDataLst>
                <p:tags r:id="rId66"/>
              </p:custDataLst>
            </p:nvPr>
          </p:nvGrpSpPr>
          <p:grpSpPr bwMode="auto">
            <a:xfrm>
              <a:off x="443" y="2767"/>
              <a:ext cx="157" cy="180"/>
              <a:chOff x="1424" y="3341"/>
              <a:chExt cx="158" cy="180"/>
            </a:xfrm>
          </p:grpSpPr>
          <p:sp>
            <p:nvSpPr>
              <p:cNvPr id="12457" name="Rectangle 53"/>
              <p:cNvSpPr>
                <a:spLocks noChangeArrowheads="1"/>
              </p:cNvSpPr>
              <p:nvPr/>
            </p:nvSpPr>
            <p:spPr bwMode="auto">
              <a:xfrm>
                <a:off x="1424" y="3341"/>
                <a:ext cx="158" cy="180"/>
              </a:xfrm>
              <a:prstGeom prst="rect">
                <a:avLst/>
              </a:prstGeom>
              <a:solidFill>
                <a:srgbClr val="FFFF99"/>
              </a:solidFill>
              <a:ln w="9525">
                <a:noFill/>
                <a:miter lim="800000"/>
                <a:headEnd/>
                <a:tailEnd/>
              </a:ln>
            </p:spPr>
            <p:txBody>
              <a:bodyPr/>
              <a:lstStyle/>
              <a:p>
                <a:pPr algn="ctr"/>
                <a:endParaRPr lang="en-US">
                  <a:cs typeface="Arial" charset="0"/>
                </a:endParaRPr>
              </a:p>
            </p:txBody>
          </p:sp>
          <p:sp>
            <p:nvSpPr>
              <p:cNvPr id="12458" name="Rectangle 54"/>
              <p:cNvSpPr>
                <a:spLocks noChangeArrowheads="1"/>
              </p:cNvSpPr>
              <p:nvPr/>
            </p:nvSpPr>
            <p:spPr bwMode="auto">
              <a:xfrm>
                <a:off x="1424" y="3341"/>
                <a:ext cx="158" cy="180"/>
              </a:xfrm>
              <a:prstGeom prst="rect">
                <a:avLst/>
              </a:prstGeom>
              <a:noFill/>
              <a:ln w="6350" cap="rnd">
                <a:solidFill>
                  <a:srgbClr val="000000"/>
                </a:solidFill>
                <a:miter lim="800000"/>
                <a:headEnd/>
                <a:tailEnd/>
              </a:ln>
            </p:spPr>
            <p:txBody>
              <a:bodyPr/>
              <a:lstStyle/>
              <a:p>
                <a:pPr algn="ctr"/>
                <a:endParaRPr lang="en-US">
                  <a:cs typeface="Arial" charset="0"/>
                </a:endParaRPr>
              </a:p>
            </p:txBody>
          </p:sp>
        </p:grpSp>
        <p:grpSp>
          <p:nvGrpSpPr>
            <p:cNvPr id="12446" name="Group 55"/>
            <p:cNvGrpSpPr>
              <a:grpSpLocks/>
            </p:cNvGrpSpPr>
            <p:nvPr>
              <p:custDataLst>
                <p:tags r:id="rId67"/>
              </p:custDataLst>
            </p:nvPr>
          </p:nvGrpSpPr>
          <p:grpSpPr bwMode="auto">
            <a:xfrm>
              <a:off x="595" y="2392"/>
              <a:ext cx="158" cy="180"/>
              <a:chOff x="1577" y="3130"/>
              <a:chExt cx="158" cy="180"/>
            </a:xfrm>
          </p:grpSpPr>
          <p:sp>
            <p:nvSpPr>
              <p:cNvPr id="12455" name="Rectangle 56"/>
              <p:cNvSpPr>
                <a:spLocks noChangeArrowheads="1"/>
              </p:cNvSpPr>
              <p:nvPr/>
            </p:nvSpPr>
            <p:spPr bwMode="auto">
              <a:xfrm>
                <a:off x="1577" y="3130"/>
                <a:ext cx="158" cy="180"/>
              </a:xfrm>
              <a:prstGeom prst="rect">
                <a:avLst/>
              </a:prstGeom>
              <a:solidFill>
                <a:srgbClr val="FFFF99"/>
              </a:solidFill>
              <a:ln w="9525">
                <a:noFill/>
                <a:miter lim="800000"/>
                <a:headEnd/>
                <a:tailEnd/>
              </a:ln>
            </p:spPr>
            <p:txBody>
              <a:bodyPr/>
              <a:lstStyle/>
              <a:p>
                <a:pPr algn="ctr"/>
                <a:endParaRPr lang="en-US">
                  <a:cs typeface="Arial" charset="0"/>
                </a:endParaRPr>
              </a:p>
            </p:txBody>
          </p:sp>
          <p:sp>
            <p:nvSpPr>
              <p:cNvPr id="12456" name="Rectangle 57"/>
              <p:cNvSpPr>
                <a:spLocks noChangeArrowheads="1"/>
              </p:cNvSpPr>
              <p:nvPr/>
            </p:nvSpPr>
            <p:spPr bwMode="auto">
              <a:xfrm>
                <a:off x="1577" y="3130"/>
                <a:ext cx="158" cy="180"/>
              </a:xfrm>
              <a:prstGeom prst="rect">
                <a:avLst/>
              </a:prstGeom>
              <a:noFill/>
              <a:ln w="6350" cap="rnd">
                <a:solidFill>
                  <a:srgbClr val="000000"/>
                </a:solidFill>
                <a:miter lim="800000"/>
                <a:headEnd/>
                <a:tailEnd/>
              </a:ln>
            </p:spPr>
            <p:txBody>
              <a:bodyPr/>
              <a:lstStyle/>
              <a:p>
                <a:pPr algn="ctr"/>
                <a:endParaRPr lang="en-US">
                  <a:cs typeface="Arial" charset="0"/>
                </a:endParaRPr>
              </a:p>
            </p:txBody>
          </p:sp>
        </p:grpSp>
        <p:grpSp>
          <p:nvGrpSpPr>
            <p:cNvPr id="12447" name="Group 58"/>
            <p:cNvGrpSpPr>
              <a:grpSpLocks/>
            </p:cNvGrpSpPr>
            <p:nvPr>
              <p:custDataLst>
                <p:tags r:id="rId68"/>
              </p:custDataLst>
            </p:nvPr>
          </p:nvGrpSpPr>
          <p:grpSpPr bwMode="auto">
            <a:xfrm>
              <a:off x="358" y="2614"/>
              <a:ext cx="157" cy="181"/>
              <a:chOff x="1338" y="3188"/>
              <a:chExt cx="159" cy="181"/>
            </a:xfrm>
          </p:grpSpPr>
          <p:sp>
            <p:nvSpPr>
              <p:cNvPr id="12453" name="Rectangle 59"/>
              <p:cNvSpPr>
                <a:spLocks noChangeArrowheads="1"/>
              </p:cNvSpPr>
              <p:nvPr/>
            </p:nvSpPr>
            <p:spPr bwMode="auto">
              <a:xfrm>
                <a:off x="1338" y="3188"/>
                <a:ext cx="159" cy="181"/>
              </a:xfrm>
              <a:prstGeom prst="rect">
                <a:avLst/>
              </a:prstGeom>
              <a:solidFill>
                <a:srgbClr val="FFFF99"/>
              </a:solidFill>
              <a:ln w="9525">
                <a:noFill/>
                <a:miter lim="800000"/>
                <a:headEnd/>
                <a:tailEnd/>
              </a:ln>
            </p:spPr>
            <p:txBody>
              <a:bodyPr/>
              <a:lstStyle/>
              <a:p>
                <a:pPr algn="ctr"/>
                <a:endParaRPr lang="en-US">
                  <a:cs typeface="Arial" charset="0"/>
                </a:endParaRPr>
              </a:p>
            </p:txBody>
          </p:sp>
          <p:sp>
            <p:nvSpPr>
              <p:cNvPr id="12454" name="Rectangle 60"/>
              <p:cNvSpPr>
                <a:spLocks noChangeArrowheads="1"/>
              </p:cNvSpPr>
              <p:nvPr/>
            </p:nvSpPr>
            <p:spPr bwMode="auto">
              <a:xfrm>
                <a:off x="1338" y="3188"/>
                <a:ext cx="159" cy="181"/>
              </a:xfrm>
              <a:prstGeom prst="rect">
                <a:avLst/>
              </a:prstGeom>
              <a:noFill/>
              <a:ln w="6350" cap="rnd">
                <a:solidFill>
                  <a:srgbClr val="000000"/>
                </a:solidFill>
                <a:miter lim="800000"/>
                <a:headEnd/>
                <a:tailEnd/>
              </a:ln>
            </p:spPr>
            <p:txBody>
              <a:bodyPr/>
              <a:lstStyle/>
              <a:p>
                <a:pPr algn="ctr"/>
                <a:endParaRPr lang="en-US">
                  <a:cs typeface="Arial" charset="0"/>
                </a:endParaRPr>
              </a:p>
            </p:txBody>
          </p:sp>
        </p:grpSp>
        <p:sp>
          <p:nvSpPr>
            <p:cNvPr id="12448" name="Oval 61"/>
            <p:cNvSpPr>
              <a:spLocks noChangeArrowheads="1"/>
            </p:cNvSpPr>
            <p:nvPr>
              <p:custDataLst>
                <p:tags r:id="rId69"/>
              </p:custDataLst>
            </p:nvPr>
          </p:nvSpPr>
          <p:spPr bwMode="gray">
            <a:xfrm rot="1448473">
              <a:off x="914" y="2184"/>
              <a:ext cx="317" cy="347"/>
            </a:xfrm>
            <a:prstGeom prst="ellipse">
              <a:avLst/>
            </a:prstGeom>
            <a:noFill/>
            <a:ln w="28575" algn="ctr">
              <a:solidFill>
                <a:schemeClr val="bg2"/>
              </a:solidFill>
              <a:round/>
              <a:headEnd/>
              <a:tailEnd/>
            </a:ln>
          </p:spPr>
          <p:txBody>
            <a:bodyPr wrap="none" lIns="36000" tIns="36000" rIns="36000" bIns="36000" anchor="ctr"/>
            <a:lstStyle/>
            <a:p>
              <a:pPr algn="ctr"/>
              <a:endParaRPr lang="en-US">
                <a:cs typeface="Arial" charset="0"/>
              </a:endParaRPr>
            </a:p>
          </p:txBody>
        </p:sp>
        <p:sp>
          <p:nvSpPr>
            <p:cNvPr id="12449" name="Oval 62"/>
            <p:cNvSpPr>
              <a:spLocks noChangeArrowheads="1"/>
            </p:cNvSpPr>
            <p:nvPr>
              <p:custDataLst>
                <p:tags r:id="rId70"/>
              </p:custDataLst>
            </p:nvPr>
          </p:nvSpPr>
          <p:spPr bwMode="gray">
            <a:xfrm rot="1448473">
              <a:off x="348" y="2200"/>
              <a:ext cx="504" cy="347"/>
            </a:xfrm>
            <a:prstGeom prst="ellipse">
              <a:avLst/>
            </a:prstGeom>
            <a:noFill/>
            <a:ln w="28575" algn="ctr">
              <a:solidFill>
                <a:schemeClr val="bg2"/>
              </a:solidFill>
              <a:round/>
              <a:headEnd/>
              <a:tailEnd/>
            </a:ln>
          </p:spPr>
          <p:txBody>
            <a:bodyPr wrap="none" lIns="36000" tIns="36000" rIns="36000" bIns="36000" anchor="ctr"/>
            <a:lstStyle/>
            <a:p>
              <a:pPr algn="ctr"/>
              <a:endParaRPr lang="en-US">
                <a:cs typeface="Arial" charset="0"/>
              </a:endParaRPr>
            </a:p>
          </p:txBody>
        </p:sp>
        <p:sp>
          <p:nvSpPr>
            <p:cNvPr id="12450" name="Oval 63"/>
            <p:cNvSpPr>
              <a:spLocks noChangeArrowheads="1"/>
            </p:cNvSpPr>
            <p:nvPr>
              <p:custDataLst>
                <p:tags r:id="rId71"/>
              </p:custDataLst>
            </p:nvPr>
          </p:nvSpPr>
          <p:spPr bwMode="gray">
            <a:xfrm rot="1448473">
              <a:off x="310" y="2601"/>
              <a:ext cx="377" cy="347"/>
            </a:xfrm>
            <a:prstGeom prst="ellipse">
              <a:avLst/>
            </a:prstGeom>
            <a:noFill/>
            <a:ln w="28575" algn="ctr">
              <a:solidFill>
                <a:schemeClr val="bg2"/>
              </a:solidFill>
              <a:round/>
              <a:headEnd/>
              <a:tailEnd/>
            </a:ln>
          </p:spPr>
          <p:txBody>
            <a:bodyPr wrap="none" lIns="36000" tIns="36000" rIns="36000" bIns="36000" anchor="ctr"/>
            <a:lstStyle/>
            <a:p>
              <a:pPr algn="ctr"/>
              <a:endParaRPr lang="en-US">
                <a:cs typeface="Arial" charset="0"/>
              </a:endParaRPr>
            </a:p>
          </p:txBody>
        </p:sp>
        <p:sp>
          <p:nvSpPr>
            <p:cNvPr id="12451" name="Oval 64"/>
            <p:cNvSpPr>
              <a:spLocks noChangeArrowheads="1"/>
            </p:cNvSpPr>
            <p:nvPr>
              <p:custDataLst>
                <p:tags r:id="rId72"/>
              </p:custDataLst>
            </p:nvPr>
          </p:nvSpPr>
          <p:spPr bwMode="gray">
            <a:xfrm rot="3221093">
              <a:off x="612" y="2709"/>
              <a:ext cx="377" cy="225"/>
            </a:xfrm>
            <a:prstGeom prst="ellipse">
              <a:avLst/>
            </a:prstGeom>
            <a:noFill/>
            <a:ln w="28575" algn="ctr">
              <a:solidFill>
                <a:schemeClr val="bg2"/>
              </a:solidFill>
              <a:round/>
              <a:headEnd/>
              <a:tailEnd/>
            </a:ln>
          </p:spPr>
          <p:txBody>
            <a:bodyPr rot="10800000" vert="eaVert" wrap="none" lIns="36000" tIns="36000" rIns="36000" bIns="36000" anchor="ctr"/>
            <a:lstStyle/>
            <a:p>
              <a:pPr algn="ctr"/>
              <a:endParaRPr lang="en-US">
                <a:cs typeface="Arial" charset="0"/>
              </a:endParaRPr>
            </a:p>
          </p:txBody>
        </p:sp>
        <p:sp>
          <p:nvSpPr>
            <p:cNvPr id="12452" name="Oval 65"/>
            <p:cNvSpPr>
              <a:spLocks noChangeArrowheads="1"/>
            </p:cNvSpPr>
            <p:nvPr>
              <p:custDataLst>
                <p:tags r:id="rId73"/>
              </p:custDataLst>
            </p:nvPr>
          </p:nvSpPr>
          <p:spPr bwMode="gray">
            <a:xfrm rot="3221093">
              <a:off x="890" y="2640"/>
              <a:ext cx="377" cy="225"/>
            </a:xfrm>
            <a:prstGeom prst="ellipse">
              <a:avLst/>
            </a:prstGeom>
            <a:noFill/>
            <a:ln w="28575" algn="ctr">
              <a:solidFill>
                <a:schemeClr val="bg2"/>
              </a:solidFill>
              <a:round/>
              <a:headEnd/>
              <a:tailEnd/>
            </a:ln>
          </p:spPr>
          <p:txBody>
            <a:bodyPr rot="10800000" vert="eaVert" wrap="none" lIns="36000" tIns="36000" rIns="36000" bIns="36000" anchor="ctr"/>
            <a:lstStyle/>
            <a:p>
              <a:pPr algn="ctr"/>
              <a:endParaRPr lang="en-US">
                <a:cs typeface="Arial" charset="0"/>
              </a:endParaRPr>
            </a:p>
          </p:txBody>
        </p:sp>
      </p:grpSp>
      <p:sp>
        <p:nvSpPr>
          <p:cNvPr id="12298" name="Rectangle 116"/>
          <p:cNvSpPr>
            <a:spLocks noChangeArrowheads="1"/>
          </p:cNvSpPr>
          <p:nvPr>
            <p:custDataLst>
              <p:tags r:id="rId3"/>
            </p:custDataLst>
          </p:nvPr>
        </p:nvSpPr>
        <p:spPr bwMode="auto">
          <a:xfrm>
            <a:off x="5064125" y="2693988"/>
            <a:ext cx="1970088" cy="1103312"/>
          </a:xfrm>
          <a:prstGeom prst="rect">
            <a:avLst/>
          </a:prstGeom>
          <a:noFill/>
          <a:ln w="9525" algn="ctr">
            <a:noFill/>
            <a:miter lim="800000"/>
            <a:headEnd/>
            <a:tailEnd/>
          </a:ln>
        </p:spPr>
        <p:txBody>
          <a:bodyPr lIns="0" tIns="0" rIns="0" bIns="0">
            <a:spAutoFit/>
          </a:bodyPr>
          <a:lstStyle/>
          <a:p>
            <a:pPr marL="207963" lvl="1" indent="-206375">
              <a:lnSpc>
                <a:spcPct val="90000"/>
              </a:lnSpc>
              <a:buClr>
                <a:srgbClr val="F21C0A"/>
              </a:buClr>
              <a:buFont typeface="Wingdings" pitchFamily="2" charset="2"/>
              <a:buChar char=""/>
            </a:pPr>
            <a:r>
              <a:rPr lang="de-DE" sz="1600">
                <a:cs typeface="Arial" charset="0"/>
              </a:rPr>
              <a:t>Technology/ </a:t>
            </a:r>
            <a:br>
              <a:rPr lang="de-DE" sz="1600">
                <a:cs typeface="Arial" charset="0"/>
              </a:rPr>
            </a:br>
            <a:r>
              <a:rPr lang="de-DE" sz="1600">
                <a:cs typeface="Arial" charset="0"/>
              </a:rPr>
              <a:t>country </a:t>
            </a:r>
            <a:br>
              <a:rPr lang="de-DE" sz="1600">
                <a:cs typeface="Arial" charset="0"/>
              </a:rPr>
            </a:br>
            <a:r>
              <a:rPr lang="de-DE" sz="1600">
                <a:cs typeface="Arial" charset="0"/>
              </a:rPr>
              <a:t>combinations</a:t>
            </a:r>
          </a:p>
          <a:p>
            <a:pPr marL="207963" lvl="1" indent="-206375">
              <a:lnSpc>
                <a:spcPct val="90000"/>
              </a:lnSpc>
              <a:buClr>
                <a:srgbClr val="F21C0A"/>
              </a:buClr>
            </a:pPr>
            <a:endParaRPr lang="de-DE" sz="1600">
              <a:cs typeface="Arial" charset="0"/>
            </a:endParaRPr>
          </a:p>
          <a:p>
            <a:pPr marL="207963" lvl="1" indent="-206375">
              <a:lnSpc>
                <a:spcPct val="90000"/>
              </a:lnSpc>
              <a:buClr>
                <a:srgbClr val="F21C0A"/>
              </a:buClr>
              <a:buFont typeface="Wingdings" pitchFamily="2" charset="2"/>
              <a:buChar char=""/>
            </a:pPr>
            <a:endParaRPr lang="en-US" sz="1600">
              <a:cs typeface="Arial" charset="0"/>
            </a:endParaRPr>
          </a:p>
        </p:txBody>
      </p:sp>
      <p:grpSp>
        <p:nvGrpSpPr>
          <p:cNvPr id="12299" name="Group 3"/>
          <p:cNvGrpSpPr>
            <a:grpSpLocks/>
          </p:cNvGrpSpPr>
          <p:nvPr/>
        </p:nvGrpSpPr>
        <p:grpSpPr bwMode="auto">
          <a:xfrm>
            <a:off x="3938588" y="3994150"/>
            <a:ext cx="1125537" cy="1047750"/>
            <a:chOff x="416" y="1227"/>
            <a:chExt cx="5408" cy="2805"/>
          </a:xfrm>
        </p:grpSpPr>
        <p:sp>
          <p:nvSpPr>
            <p:cNvPr id="12397" name="AutoShape 6"/>
            <p:cNvSpPr>
              <a:spLocks noChangeArrowheads="1"/>
            </p:cNvSpPr>
            <p:nvPr/>
          </p:nvSpPr>
          <p:spPr bwMode="gray">
            <a:xfrm rot="5400000">
              <a:off x="1432" y="1052"/>
              <a:ext cx="408" cy="1549"/>
            </a:xfrm>
            <a:prstGeom prst="homePlate">
              <a:avLst>
                <a:gd name="adj" fmla="val 25000"/>
              </a:avLst>
            </a:prstGeom>
            <a:solidFill>
              <a:schemeClr val="bg2"/>
            </a:solidFill>
            <a:ln w="12700">
              <a:solidFill>
                <a:schemeClr val="tx1"/>
              </a:solidFill>
              <a:miter lim="800000"/>
              <a:headEnd/>
              <a:tailEnd type="none" w="med" len="lg"/>
            </a:ln>
          </p:spPr>
          <p:txBody>
            <a:bodyPr rot="10800000" vert="eaVert" wrap="none" lIns="0" tIns="0" rIns="0" bIns="0" anchor="ctr"/>
            <a:lstStyle/>
            <a:p>
              <a:pPr algn="ctr"/>
              <a:r>
                <a:rPr lang="en-US" sz="300" b="1">
                  <a:solidFill>
                    <a:schemeClr val="bg1"/>
                  </a:solidFill>
                  <a:cs typeface="Arial" charset="0"/>
                </a:rPr>
                <a:t>Market Attractiveness (MA)</a:t>
              </a:r>
            </a:p>
          </p:txBody>
        </p:sp>
        <p:sp>
          <p:nvSpPr>
            <p:cNvPr id="12398" name="AutoShape 7"/>
            <p:cNvSpPr>
              <a:spLocks noChangeArrowheads="1"/>
            </p:cNvSpPr>
            <p:nvPr/>
          </p:nvSpPr>
          <p:spPr bwMode="gray">
            <a:xfrm rot="5400000">
              <a:off x="4379" y="1052"/>
              <a:ext cx="408" cy="1549"/>
            </a:xfrm>
            <a:prstGeom prst="homePlate">
              <a:avLst>
                <a:gd name="adj" fmla="val 25000"/>
              </a:avLst>
            </a:prstGeom>
            <a:solidFill>
              <a:schemeClr val="bg2"/>
            </a:solidFill>
            <a:ln w="12700">
              <a:solidFill>
                <a:schemeClr val="tx1"/>
              </a:solidFill>
              <a:miter lim="800000"/>
              <a:headEnd/>
              <a:tailEnd type="none" w="med" len="lg"/>
            </a:ln>
          </p:spPr>
          <p:txBody>
            <a:bodyPr rot="10800000" vert="eaVert" wrap="none" lIns="0" tIns="0" rIns="0" bIns="0" anchor="ctr"/>
            <a:lstStyle/>
            <a:p>
              <a:pPr algn="ctr"/>
              <a:r>
                <a:rPr lang="en-US" sz="300" b="1">
                  <a:solidFill>
                    <a:schemeClr val="bg1"/>
                  </a:solidFill>
                  <a:cs typeface="Arial" charset="0"/>
                </a:rPr>
                <a:t>E.ON’s Capability</a:t>
              </a:r>
            </a:p>
          </p:txBody>
        </p:sp>
        <p:sp>
          <p:nvSpPr>
            <p:cNvPr id="12399" name="AutoShape 8"/>
            <p:cNvSpPr>
              <a:spLocks noChangeArrowheads="1"/>
            </p:cNvSpPr>
            <p:nvPr/>
          </p:nvSpPr>
          <p:spPr bwMode="gray">
            <a:xfrm rot="5400000">
              <a:off x="2884" y="656"/>
              <a:ext cx="408" cy="1549"/>
            </a:xfrm>
            <a:prstGeom prst="homePlate">
              <a:avLst>
                <a:gd name="adj" fmla="val 25000"/>
              </a:avLst>
            </a:prstGeom>
            <a:solidFill>
              <a:schemeClr val="bg2"/>
            </a:solidFill>
            <a:ln w="12700">
              <a:solidFill>
                <a:schemeClr val="tx1"/>
              </a:solidFill>
              <a:miter lim="800000"/>
              <a:headEnd/>
              <a:tailEnd type="none" w="med" len="lg"/>
            </a:ln>
          </p:spPr>
          <p:txBody>
            <a:bodyPr rot="10800000" vert="eaVert" wrap="none" lIns="0" tIns="0" rIns="0" bIns="0" anchor="ctr"/>
            <a:lstStyle/>
            <a:p>
              <a:pPr algn="ctr"/>
              <a:r>
                <a:rPr lang="en-US" sz="300" b="1">
                  <a:solidFill>
                    <a:schemeClr val="bg1"/>
                  </a:solidFill>
                  <a:cs typeface="Arial" charset="0"/>
                </a:rPr>
                <a:t>Attractiveness to E.ON</a:t>
              </a:r>
            </a:p>
          </p:txBody>
        </p:sp>
        <p:cxnSp>
          <p:nvCxnSpPr>
            <p:cNvPr id="12400" name="AutoShape 9"/>
            <p:cNvCxnSpPr>
              <a:cxnSpLocks noChangeShapeType="1"/>
              <a:stCxn id="12399" idx="2"/>
              <a:endCxn id="12397" idx="1"/>
            </p:cNvCxnSpPr>
            <p:nvPr/>
          </p:nvCxnSpPr>
          <p:spPr bwMode="gray">
            <a:xfrm rot="10800000" flipV="1">
              <a:off x="1636" y="1381"/>
              <a:ext cx="678" cy="243"/>
            </a:xfrm>
            <a:prstGeom prst="bentConnector2">
              <a:avLst/>
            </a:prstGeom>
            <a:noFill/>
            <a:ln w="38100">
              <a:solidFill>
                <a:srgbClr val="B4B4B4"/>
              </a:solidFill>
              <a:miter lim="800000"/>
              <a:headEnd/>
              <a:tailEnd/>
            </a:ln>
          </p:spPr>
        </p:cxnSp>
        <p:sp>
          <p:nvSpPr>
            <p:cNvPr id="12401" name="Rectangle 10"/>
            <p:cNvSpPr>
              <a:spLocks noChangeArrowheads="1"/>
            </p:cNvSpPr>
            <p:nvPr/>
          </p:nvSpPr>
          <p:spPr bwMode="gray">
            <a:xfrm rot="5400000">
              <a:off x="618" y="2008"/>
              <a:ext cx="264" cy="668"/>
            </a:xfrm>
            <a:prstGeom prst="rect">
              <a:avLst/>
            </a:prstGeom>
            <a:solidFill>
              <a:srgbClr val="FFFF00"/>
            </a:solidFill>
            <a:ln w="12700">
              <a:solidFill>
                <a:schemeClr val="tx1"/>
              </a:solidFill>
              <a:miter lim="800000"/>
              <a:headEnd/>
              <a:tailEnd type="none" w="med" len="lg"/>
            </a:ln>
          </p:spPr>
          <p:txBody>
            <a:bodyPr rot="10800000" vert="eaVert" lIns="0" tIns="0" rIns="0" bIns="0" anchor="ctr"/>
            <a:lstStyle/>
            <a:p>
              <a:pPr algn="ctr"/>
              <a:r>
                <a:rPr lang="en-US" sz="200" b="1">
                  <a:cs typeface="Arial" charset="0"/>
                </a:rPr>
                <a:t>Market</a:t>
              </a:r>
            </a:p>
            <a:p>
              <a:pPr algn="ctr"/>
              <a:r>
                <a:rPr lang="en-US" sz="200" b="1">
                  <a:cs typeface="Arial" charset="0"/>
                </a:rPr>
                <a:t>Size</a:t>
              </a:r>
            </a:p>
          </p:txBody>
        </p:sp>
        <p:sp>
          <p:nvSpPr>
            <p:cNvPr id="12402" name="Rectangle 11"/>
            <p:cNvSpPr>
              <a:spLocks noChangeArrowheads="1"/>
            </p:cNvSpPr>
            <p:nvPr/>
          </p:nvSpPr>
          <p:spPr bwMode="gray">
            <a:xfrm rot="5400000">
              <a:off x="1504" y="2008"/>
              <a:ext cx="264" cy="668"/>
            </a:xfrm>
            <a:prstGeom prst="rect">
              <a:avLst/>
            </a:prstGeom>
            <a:solidFill>
              <a:srgbClr val="FFFF00"/>
            </a:solidFill>
            <a:ln w="12700">
              <a:solidFill>
                <a:schemeClr val="tx1"/>
              </a:solidFill>
              <a:miter lim="800000"/>
              <a:headEnd/>
              <a:tailEnd type="none" w="med" len="lg"/>
            </a:ln>
          </p:spPr>
          <p:txBody>
            <a:bodyPr rot="10800000" vert="eaVert" lIns="0" tIns="0" rIns="0" bIns="0" anchor="ctr"/>
            <a:lstStyle/>
            <a:p>
              <a:pPr algn="ctr"/>
              <a:r>
                <a:rPr lang="en-US" sz="200" b="1">
                  <a:cs typeface="Arial" charset="0"/>
                </a:rPr>
                <a:t>Market Growth</a:t>
              </a:r>
            </a:p>
          </p:txBody>
        </p:sp>
        <p:sp>
          <p:nvSpPr>
            <p:cNvPr id="12403" name="Rectangle 12"/>
            <p:cNvSpPr>
              <a:spLocks noChangeArrowheads="1"/>
            </p:cNvSpPr>
            <p:nvPr/>
          </p:nvSpPr>
          <p:spPr bwMode="gray">
            <a:xfrm rot="5400000">
              <a:off x="2390" y="2008"/>
              <a:ext cx="264" cy="668"/>
            </a:xfrm>
            <a:prstGeom prst="rect">
              <a:avLst/>
            </a:prstGeom>
            <a:solidFill>
              <a:srgbClr val="EAEAEA"/>
            </a:solidFill>
            <a:ln w="12700">
              <a:solidFill>
                <a:schemeClr val="tx1"/>
              </a:solidFill>
              <a:miter lim="800000"/>
              <a:headEnd/>
              <a:tailEnd type="none" w="med" len="lg"/>
            </a:ln>
          </p:spPr>
          <p:txBody>
            <a:bodyPr rot="10800000" vert="eaVert" lIns="0" tIns="0" rIns="0" bIns="0" anchor="ctr"/>
            <a:lstStyle/>
            <a:p>
              <a:pPr algn="ctr"/>
              <a:r>
                <a:rPr lang="en-US" sz="200" b="1">
                  <a:cs typeface="Arial" charset="0"/>
                </a:rPr>
                <a:t>EBIT</a:t>
              </a:r>
            </a:p>
            <a:p>
              <a:pPr algn="ctr"/>
              <a:r>
                <a:rPr lang="en-US" sz="200" b="1">
                  <a:cs typeface="Arial" charset="0"/>
                </a:rPr>
                <a:t>Impact</a:t>
              </a:r>
            </a:p>
          </p:txBody>
        </p:sp>
        <p:sp>
          <p:nvSpPr>
            <p:cNvPr id="12404" name="Rectangle 13"/>
            <p:cNvSpPr>
              <a:spLocks noChangeArrowheads="1"/>
            </p:cNvSpPr>
            <p:nvPr/>
          </p:nvSpPr>
          <p:spPr bwMode="gray">
            <a:xfrm rot="5400000">
              <a:off x="1074" y="2535"/>
              <a:ext cx="264" cy="668"/>
            </a:xfrm>
            <a:prstGeom prst="rect">
              <a:avLst/>
            </a:prstGeom>
            <a:solidFill>
              <a:srgbClr val="FFFF00"/>
            </a:solidFill>
            <a:ln w="12700">
              <a:solidFill>
                <a:schemeClr val="tx1"/>
              </a:solidFill>
              <a:miter lim="800000"/>
              <a:headEnd/>
              <a:tailEnd type="none" w="med" len="lg"/>
            </a:ln>
          </p:spPr>
          <p:txBody>
            <a:bodyPr rot="10800000" vert="eaVert" lIns="0" tIns="0" rIns="0" bIns="0" anchor="ctr"/>
            <a:lstStyle/>
            <a:p>
              <a:pPr algn="ctr"/>
              <a:r>
                <a:rPr lang="de-DE" sz="200" b="1">
                  <a:cs typeface="Arial" charset="0"/>
                </a:rPr>
                <a:t>Incentive Premium</a:t>
              </a:r>
              <a:endParaRPr lang="en-US" sz="200" b="1">
                <a:cs typeface="Arial" charset="0"/>
              </a:endParaRPr>
            </a:p>
          </p:txBody>
        </p:sp>
        <p:sp>
          <p:nvSpPr>
            <p:cNvPr id="12405" name="Rectangle 14"/>
            <p:cNvSpPr>
              <a:spLocks noChangeArrowheads="1"/>
            </p:cNvSpPr>
            <p:nvPr/>
          </p:nvSpPr>
          <p:spPr bwMode="gray">
            <a:xfrm rot="5400000">
              <a:off x="1950" y="2535"/>
              <a:ext cx="264" cy="668"/>
            </a:xfrm>
            <a:prstGeom prst="rect">
              <a:avLst/>
            </a:prstGeom>
            <a:solidFill>
              <a:srgbClr val="FFFF00"/>
            </a:solidFill>
            <a:ln w="12700">
              <a:solidFill>
                <a:schemeClr val="tx1"/>
              </a:solidFill>
              <a:miter lim="800000"/>
              <a:headEnd/>
              <a:tailEnd type="none" w="med" len="lg"/>
            </a:ln>
          </p:spPr>
          <p:txBody>
            <a:bodyPr rot="10800000" vert="eaVert" lIns="0" tIns="0" rIns="0" bIns="0" anchor="ctr"/>
            <a:lstStyle/>
            <a:p>
              <a:pPr algn="ctr"/>
              <a:r>
                <a:rPr lang="de-DE" sz="200" b="1">
                  <a:cs typeface="Arial" charset="0"/>
                </a:rPr>
                <a:t>Grid Parity</a:t>
              </a:r>
              <a:endParaRPr lang="en-US" sz="200" b="1">
                <a:cs typeface="Arial" charset="0"/>
              </a:endParaRPr>
            </a:p>
          </p:txBody>
        </p:sp>
        <p:sp>
          <p:nvSpPr>
            <p:cNvPr id="12406" name="Rectangle 15"/>
            <p:cNvSpPr>
              <a:spLocks noChangeArrowheads="1"/>
            </p:cNvSpPr>
            <p:nvPr/>
          </p:nvSpPr>
          <p:spPr bwMode="gray">
            <a:xfrm rot="5400000">
              <a:off x="1504" y="3034"/>
              <a:ext cx="264" cy="668"/>
            </a:xfrm>
            <a:prstGeom prst="rect">
              <a:avLst/>
            </a:prstGeom>
            <a:solidFill>
              <a:srgbClr val="EAEAEA"/>
            </a:solidFill>
            <a:ln w="12700">
              <a:solidFill>
                <a:schemeClr val="tx1"/>
              </a:solidFill>
              <a:miter lim="800000"/>
              <a:headEnd/>
              <a:tailEnd type="none" w="med" len="lg"/>
            </a:ln>
          </p:spPr>
          <p:txBody>
            <a:bodyPr rot="10800000" vert="eaVert" lIns="0" tIns="0" rIns="0" bIns="0" anchor="ctr"/>
            <a:lstStyle/>
            <a:p>
              <a:pPr algn="ctr"/>
              <a:r>
                <a:rPr lang="de-DE" sz="200" b="1">
                  <a:cs typeface="Arial" charset="0"/>
                </a:rPr>
                <a:t>Wholesale Price</a:t>
              </a:r>
              <a:endParaRPr lang="en-US" sz="200" b="1">
                <a:cs typeface="Arial" charset="0"/>
              </a:endParaRPr>
            </a:p>
          </p:txBody>
        </p:sp>
        <p:sp>
          <p:nvSpPr>
            <p:cNvPr id="12407" name="Rectangle 16"/>
            <p:cNvSpPr>
              <a:spLocks noChangeArrowheads="1"/>
            </p:cNvSpPr>
            <p:nvPr/>
          </p:nvSpPr>
          <p:spPr bwMode="gray">
            <a:xfrm rot="5400000">
              <a:off x="683" y="3034"/>
              <a:ext cx="264" cy="668"/>
            </a:xfrm>
            <a:prstGeom prst="rect">
              <a:avLst/>
            </a:prstGeom>
            <a:solidFill>
              <a:srgbClr val="EAEAEA"/>
            </a:solidFill>
            <a:ln w="12700">
              <a:solidFill>
                <a:schemeClr val="tx1"/>
              </a:solidFill>
              <a:miter lim="800000"/>
              <a:headEnd/>
              <a:tailEnd type="none" w="med" len="lg"/>
            </a:ln>
          </p:spPr>
          <p:txBody>
            <a:bodyPr rot="10800000" vert="eaVert" lIns="0" tIns="0" rIns="0" bIns="0" anchor="ctr"/>
            <a:lstStyle/>
            <a:p>
              <a:pPr algn="ctr"/>
              <a:r>
                <a:rPr lang="de-DE" sz="200" b="1">
                  <a:cs typeface="Arial" charset="0"/>
                </a:rPr>
                <a:t>Incentive</a:t>
              </a:r>
            </a:p>
            <a:p>
              <a:pPr algn="ctr"/>
              <a:r>
                <a:rPr lang="de-DE" sz="200" b="1">
                  <a:cs typeface="Arial" charset="0"/>
                </a:rPr>
                <a:t>level</a:t>
              </a:r>
              <a:endParaRPr lang="en-US" sz="200" b="1">
                <a:cs typeface="Arial" charset="0"/>
              </a:endParaRPr>
            </a:p>
          </p:txBody>
        </p:sp>
        <p:sp>
          <p:nvSpPr>
            <p:cNvPr id="12408" name="Rectangle 17"/>
            <p:cNvSpPr>
              <a:spLocks noChangeArrowheads="1"/>
            </p:cNvSpPr>
            <p:nvPr/>
          </p:nvSpPr>
          <p:spPr bwMode="gray">
            <a:xfrm rot="5400000">
              <a:off x="2317" y="3034"/>
              <a:ext cx="264" cy="668"/>
            </a:xfrm>
            <a:prstGeom prst="rect">
              <a:avLst/>
            </a:prstGeom>
            <a:solidFill>
              <a:srgbClr val="EAEAEA"/>
            </a:solidFill>
            <a:ln w="12700">
              <a:solidFill>
                <a:schemeClr val="tx1"/>
              </a:solidFill>
              <a:miter lim="800000"/>
              <a:headEnd/>
              <a:tailEnd type="none" w="med" len="lg"/>
            </a:ln>
          </p:spPr>
          <p:txBody>
            <a:bodyPr rot="10800000" vert="eaVert" lIns="0" tIns="0" rIns="0" bIns="0" anchor="ctr"/>
            <a:lstStyle/>
            <a:p>
              <a:pPr algn="ctr"/>
              <a:r>
                <a:rPr lang="de-DE" sz="200" b="1">
                  <a:cs typeface="Arial" charset="0"/>
                </a:rPr>
                <a:t>Annualized Full Cost</a:t>
              </a:r>
              <a:endParaRPr lang="en-US" sz="200" b="1">
                <a:cs typeface="Arial" charset="0"/>
              </a:endParaRPr>
            </a:p>
          </p:txBody>
        </p:sp>
        <p:sp>
          <p:nvSpPr>
            <p:cNvPr id="12409" name="Rectangle 18"/>
            <p:cNvSpPr>
              <a:spLocks noChangeArrowheads="1"/>
            </p:cNvSpPr>
            <p:nvPr/>
          </p:nvSpPr>
          <p:spPr bwMode="gray">
            <a:xfrm rot="5400000">
              <a:off x="1505" y="3566"/>
              <a:ext cx="264" cy="668"/>
            </a:xfrm>
            <a:prstGeom prst="rect">
              <a:avLst/>
            </a:prstGeom>
            <a:solidFill>
              <a:srgbClr val="EAEAEA"/>
            </a:solidFill>
            <a:ln w="12700">
              <a:solidFill>
                <a:schemeClr val="tx1"/>
              </a:solidFill>
              <a:miter lim="800000"/>
              <a:headEnd/>
              <a:tailEnd type="none" w="med" len="lg"/>
            </a:ln>
          </p:spPr>
          <p:txBody>
            <a:bodyPr rot="10800000" vert="eaVert" lIns="0" tIns="0" rIns="0" bIns="0" anchor="ctr"/>
            <a:lstStyle/>
            <a:p>
              <a:pPr algn="ctr"/>
              <a:r>
                <a:rPr lang="de-DE" sz="200" b="1">
                  <a:cs typeface="Arial" charset="0"/>
                </a:rPr>
                <a:t>Opex</a:t>
              </a:r>
              <a:endParaRPr lang="en-US" sz="200" b="1">
                <a:cs typeface="Arial" charset="0"/>
              </a:endParaRPr>
            </a:p>
          </p:txBody>
        </p:sp>
        <p:sp>
          <p:nvSpPr>
            <p:cNvPr id="12410" name="Rectangle 19"/>
            <p:cNvSpPr>
              <a:spLocks noChangeArrowheads="1"/>
            </p:cNvSpPr>
            <p:nvPr/>
          </p:nvSpPr>
          <p:spPr bwMode="gray">
            <a:xfrm rot="5400000">
              <a:off x="684" y="3566"/>
              <a:ext cx="264" cy="668"/>
            </a:xfrm>
            <a:prstGeom prst="rect">
              <a:avLst/>
            </a:prstGeom>
            <a:solidFill>
              <a:srgbClr val="EAEAEA"/>
            </a:solidFill>
            <a:ln w="12700">
              <a:solidFill>
                <a:schemeClr val="tx1"/>
              </a:solidFill>
              <a:miter lim="800000"/>
              <a:headEnd/>
              <a:tailEnd type="none" w="med" len="lg"/>
            </a:ln>
          </p:spPr>
          <p:txBody>
            <a:bodyPr rot="10800000" vert="eaVert" lIns="0" tIns="0" rIns="0" bIns="0" anchor="ctr"/>
            <a:lstStyle/>
            <a:p>
              <a:pPr algn="ctr"/>
              <a:r>
                <a:rPr lang="de-DE" sz="200" b="1">
                  <a:cs typeface="Arial" charset="0"/>
                </a:rPr>
                <a:t>Capex</a:t>
              </a:r>
              <a:endParaRPr lang="en-US" sz="200" b="1">
                <a:cs typeface="Arial" charset="0"/>
              </a:endParaRPr>
            </a:p>
          </p:txBody>
        </p:sp>
        <p:sp>
          <p:nvSpPr>
            <p:cNvPr id="12411" name="Rectangle 20"/>
            <p:cNvSpPr>
              <a:spLocks noChangeArrowheads="1"/>
            </p:cNvSpPr>
            <p:nvPr/>
          </p:nvSpPr>
          <p:spPr bwMode="gray">
            <a:xfrm rot="5400000">
              <a:off x="2317" y="3566"/>
              <a:ext cx="264" cy="668"/>
            </a:xfrm>
            <a:prstGeom prst="rect">
              <a:avLst/>
            </a:prstGeom>
            <a:solidFill>
              <a:srgbClr val="EAEAEA"/>
            </a:solidFill>
            <a:ln w="12700">
              <a:solidFill>
                <a:schemeClr val="tx1"/>
              </a:solidFill>
              <a:miter lim="800000"/>
              <a:headEnd/>
              <a:tailEnd type="none" w="med" len="lg"/>
            </a:ln>
          </p:spPr>
          <p:txBody>
            <a:bodyPr rot="10800000" vert="eaVert" lIns="0" tIns="0" rIns="0" bIns="0" anchor="ctr"/>
            <a:lstStyle/>
            <a:p>
              <a:pPr algn="ctr"/>
              <a:r>
                <a:rPr lang="de-DE" sz="200" b="1">
                  <a:cs typeface="Arial" charset="0"/>
                </a:rPr>
                <a:t>Load Factors</a:t>
              </a:r>
              <a:endParaRPr lang="en-US" sz="200" b="1">
                <a:cs typeface="Arial" charset="0"/>
              </a:endParaRPr>
            </a:p>
          </p:txBody>
        </p:sp>
        <p:cxnSp>
          <p:nvCxnSpPr>
            <p:cNvPr id="12412" name="AutoShape 21"/>
            <p:cNvCxnSpPr>
              <a:cxnSpLocks noChangeShapeType="1"/>
              <a:stCxn id="12399" idx="0"/>
              <a:endCxn id="12398" idx="1"/>
            </p:cNvCxnSpPr>
            <p:nvPr/>
          </p:nvCxnSpPr>
          <p:spPr bwMode="gray">
            <a:xfrm>
              <a:off x="3863" y="1381"/>
              <a:ext cx="720" cy="243"/>
            </a:xfrm>
            <a:prstGeom prst="bentConnector2">
              <a:avLst/>
            </a:prstGeom>
            <a:noFill/>
            <a:ln w="38100">
              <a:solidFill>
                <a:srgbClr val="B4B4B4"/>
              </a:solidFill>
              <a:miter lim="800000"/>
              <a:headEnd/>
              <a:tailEnd/>
            </a:ln>
          </p:spPr>
        </p:cxnSp>
        <p:cxnSp>
          <p:nvCxnSpPr>
            <p:cNvPr id="12413" name="AutoShape 22"/>
            <p:cNvCxnSpPr>
              <a:cxnSpLocks noChangeShapeType="1"/>
              <a:stCxn id="12397" idx="3"/>
              <a:endCxn id="12401" idx="1"/>
            </p:cNvCxnSpPr>
            <p:nvPr/>
          </p:nvCxnSpPr>
          <p:spPr bwMode="gray">
            <a:xfrm rot="5400000">
              <a:off x="1104" y="1678"/>
              <a:ext cx="178" cy="886"/>
            </a:xfrm>
            <a:prstGeom prst="bentConnector3">
              <a:avLst>
                <a:gd name="adj1" fmla="val 49440"/>
              </a:avLst>
            </a:prstGeom>
            <a:noFill/>
            <a:ln w="38100">
              <a:solidFill>
                <a:srgbClr val="B4B4B4"/>
              </a:solidFill>
              <a:miter lim="800000"/>
              <a:headEnd/>
              <a:tailEnd/>
            </a:ln>
          </p:spPr>
        </p:cxnSp>
        <p:cxnSp>
          <p:nvCxnSpPr>
            <p:cNvPr id="12414" name="AutoShape 23"/>
            <p:cNvCxnSpPr>
              <a:cxnSpLocks noChangeShapeType="1"/>
              <a:stCxn id="12397" idx="3"/>
              <a:endCxn id="12402" idx="1"/>
            </p:cNvCxnSpPr>
            <p:nvPr/>
          </p:nvCxnSpPr>
          <p:spPr bwMode="gray">
            <a:xfrm rot="5400000">
              <a:off x="1547" y="2121"/>
              <a:ext cx="178" cy="0"/>
            </a:xfrm>
            <a:prstGeom prst="straightConnector1">
              <a:avLst/>
            </a:prstGeom>
            <a:noFill/>
            <a:ln w="38100">
              <a:solidFill>
                <a:srgbClr val="B4B4B4"/>
              </a:solidFill>
              <a:round/>
              <a:headEnd/>
              <a:tailEnd/>
            </a:ln>
          </p:spPr>
        </p:cxnSp>
        <p:cxnSp>
          <p:nvCxnSpPr>
            <p:cNvPr id="12415" name="AutoShape 24"/>
            <p:cNvCxnSpPr>
              <a:cxnSpLocks noChangeShapeType="1"/>
              <a:stCxn id="12397" idx="3"/>
              <a:endCxn id="12403" idx="1"/>
            </p:cNvCxnSpPr>
            <p:nvPr/>
          </p:nvCxnSpPr>
          <p:spPr bwMode="gray">
            <a:xfrm rot="16200000" flipH="1">
              <a:off x="1990" y="1678"/>
              <a:ext cx="178" cy="886"/>
            </a:xfrm>
            <a:prstGeom prst="bentConnector3">
              <a:avLst>
                <a:gd name="adj1" fmla="val 49440"/>
              </a:avLst>
            </a:prstGeom>
            <a:noFill/>
            <a:ln w="38100">
              <a:solidFill>
                <a:srgbClr val="B4B4B4"/>
              </a:solidFill>
              <a:miter lim="800000"/>
              <a:headEnd/>
              <a:tailEnd/>
            </a:ln>
          </p:spPr>
        </p:cxnSp>
        <p:cxnSp>
          <p:nvCxnSpPr>
            <p:cNvPr id="12416" name="AutoShape 25"/>
            <p:cNvCxnSpPr>
              <a:cxnSpLocks noChangeShapeType="1"/>
              <a:stCxn id="12403" idx="3"/>
              <a:endCxn id="12404" idx="1"/>
            </p:cNvCxnSpPr>
            <p:nvPr/>
          </p:nvCxnSpPr>
          <p:spPr bwMode="gray">
            <a:xfrm rot="5400000">
              <a:off x="1732" y="1948"/>
              <a:ext cx="263" cy="1316"/>
            </a:xfrm>
            <a:prstGeom prst="bentConnector3">
              <a:avLst>
                <a:gd name="adj1" fmla="val 49810"/>
              </a:avLst>
            </a:prstGeom>
            <a:noFill/>
            <a:ln w="38100">
              <a:solidFill>
                <a:srgbClr val="B4B4B4"/>
              </a:solidFill>
              <a:miter lim="800000"/>
              <a:headEnd/>
              <a:tailEnd/>
            </a:ln>
          </p:spPr>
        </p:cxnSp>
        <p:cxnSp>
          <p:nvCxnSpPr>
            <p:cNvPr id="12417" name="AutoShape 27"/>
            <p:cNvCxnSpPr>
              <a:cxnSpLocks noChangeShapeType="1"/>
              <a:stCxn id="12404" idx="3"/>
              <a:endCxn id="12407" idx="1"/>
            </p:cNvCxnSpPr>
            <p:nvPr/>
          </p:nvCxnSpPr>
          <p:spPr bwMode="gray">
            <a:xfrm rot="5400000">
              <a:off x="893" y="2923"/>
              <a:ext cx="235" cy="391"/>
            </a:xfrm>
            <a:prstGeom prst="bentConnector3">
              <a:avLst>
                <a:gd name="adj1" fmla="val 49787"/>
              </a:avLst>
            </a:prstGeom>
            <a:noFill/>
            <a:ln w="38100">
              <a:solidFill>
                <a:srgbClr val="B4B4B4"/>
              </a:solidFill>
              <a:miter lim="800000"/>
              <a:headEnd/>
              <a:tailEnd/>
            </a:ln>
          </p:spPr>
        </p:cxnSp>
        <p:cxnSp>
          <p:nvCxnSpPr>
            <p:cNvPr id="12418" name="AutoShape 28"/>
            <p:cNvCxnSpPr>
              <a:cxnSpLocks noChangeShapeType="1"/>
              <a:stCxn id="12404" idx="3"/>
              <a:endCxn id="12406" idx="1"/>
            </p:cNvCxnSpPr>
            <p:nvPr/>
          </p:nvCxnSpPr>
          <p:spPr bwMode="gray">
            <a:xfrm rot="16200000" flipH="1">
              <a:off x="1303" y="2904"/>
              <a:ext cx="235" cy="430"/>
            </a:xfrm>
            <a:prstGeom prst="bentConnector3">
              <a:avLst>
                <a:gd name="adj1" fmla="val 49787"/>
              </a:avLst>
            </a:prstGeom>
            <a:noFill/>
            <a:ln w="38100">
              <a:solidFill>
                <a:srgbClr val="B4B4B4"/>
              </a:solidFill>
              <a:miter lim="800000"/>
              <a:headEnd/>
              <a:tailEnd/>
            </a:ln>
          </p:spPr>
        </p:cxnSp>
        <p:cxnSp>
          <p:nvCxnSpPr>
            <p:cNvPr id="12419" name="AutoShape 29"/>
            <p:cNvCxnSpPr>
              <a:cxnSpLocks noChangeShapeType="1"/>
              <a:stCxn id="12405" idx="3"/>
              <a:endCxn id="12406" idx="1"/>
            </p:cNvCxnSpPr>
            <p:nvPr/>
          </p:nvCxnSpPr>
          <p:spPr bwMode="gray">
            <a:xfrm rot="5400000">
              <a:off x="1741" y="2896"/>
              <a:ext cx="235" cy="446"/>
            </a:xfrm>
            <a:prstGeom prst="bentConnector3">
              <a:avLst>
                <a:gd name="adj1" fmla="val 49787"/>
              </a:avLst>
            </a:prstGeom>
            <a:noFill/>
            <a:ln w="38100">
              <a:solidFill>
                <a:srgbClr val="B4B4B4"/>
              </a:solidFill>
              <a:miter lim="800000"/>
              <a:headEnd/>
              <a:tailEnd/>
            </a:ln>
          </p:spPr>
        </p:cxnSp>
        <p:cxnSp>
          <p:nvCxnSpPr>
            <p:cNvPr id="12420" name="AutoShape 30"/>
            <p:cNvCxnSpPr>
              <a:cxnSpLocks noChangeShapeType="1"/>
              <a:stCxn id="12405" idx="3"/>
              <a:endCxn id="12408" idx="1"/>
            </p:cNvCxnSpPr>
            <p:nvPr/>
          </p:nvCxnSpPr>
          <p:spPr bwMode="gray">
            <a:xfrm rot="16200000" flipH="1">
              <a:off x="2148" y="2935"/>
              <a:ext cx="235" cy="367"/>
            </a:xfrm>
            <a:prstGeom prst="bentConnector3">
              <a:avLst>
                <a:gd name="adj1" fmla="val 49787"/>
              </a:avLst>
            </a:prstGeom>
            <a:noFill/>
            <a:ln w="38100">
              <a:solidFill>
                <a:srgbClr val="B4B4B4"/>
              </a:solidFill>
              <a:miter lim="800000"/>
              <a:headEnd/>
              <a:tailEnd/>
            </a:ln>
          </p:spPr>
        </p:cxnSp>
        <p:cxnSp>
          <p:nvCxnSpPr>
            <p:cNvPr id="12421" name="AutoShape 31"/>
            <p:cNvCxnSpPr>
              <a:cxnSpLocks noChangeShapeType="1"/>
              <a:stCxn id="12408" idx="3"/>
              <a:endCxn id="12411" idx="1"/>
            </p:cNvCxnSpPr>
            <p:nvPr/>
          </p:nvCxnSpPr>
          <p:spPr bwMode="gray">
            <a:xfrm rot="5400000">
              <a:off x="2315" y="3634"/>
              <a:ext cx="268" cy="0"/>
            </a:xfrm>
            <a:prstGeom prst="straightConnector1">
              <a:avLst/>
            </a:prstGeom>
            <a:noFill/>
            <a:ln w="38100">
              <a:solidFill>
                <a:srgbClr val="B4B4B4"/>
              </a:solidFill>
              <a:round/>
              <a:headEnd/>
              <a:tailEnd/>
            </a:ln>
          </p:spPr>
        </p:cxnSp>
        <p:cxnSp>
          <p:nvCxnSpPr>
            <p:cNvPr id="12422" name="AutoShape 32"/>
            <p:cNvCxnSpPr>
              <a:cxnSpLocks noChangeShapeType="1"/>
              <a:stCxn id="12408" idx="3"/>
              <a:endCxn id="12409" idx="1"/>
            </p:cNvCxnSpPr>
            <p:nvPr/>
          </p:nvCxnSpPr>
          <p:spPr bwMode="gray">
            <a:xfrm rot="5400000">
              <a:off x="1909" y="3228"/>
              <a:ext cx="268" cy="812"/>
            </a:xfrm>
            <a:prstGeom prst="bentConnector3">
              <a:avLst>
                <a:gd name="adj1" fmla="val 50000"/>
              </a:avLst>
            </a:prstGeom>
            <a:noFill/>
            <a:ln w="38100">
              <a:solidFill>
                <a:srgbClr val="B4B4B4"/>
              </a:solidFill>
              <a:miter lim="800000"/>
              <a:headEnd/>
              <a:tailEnd/>
            </a:ln>
          </p:spPr>
        </p:cxnSp>
        <p:cxnSp>
          <p:nvCxnSpPr>
            <p:cNvPr id="12423" name="AutoShape 33"/>
            <p:cNvCxnSpPr>
              <a:cxnSpLocks noChangeShapeType="1"/>
              <a:stCxn id="12408" idx="3"/>
              <a:endCxn id="12410" idx="1"/>
            </p:cNvCxnSpPr>
            <p:nvPr/>
          </p:nvCxnSpPr>
          <p:spPr bwMode="gray">
            <a:xfrm rot="5400000">
              <a:off x="1499" y="2817"/>
              <a:ext cx="268" cy="1633"/>
            </a:xfrm>
            <a:prstGeom prst="bentConnector3">
              <a:avLst>
                <a:gd name="adj1" fmla="val 50000"/>
              </a:avLst>
            </a:prstGeom>
            <a:noFill/>
            <a:ln w="38100">
              <a:solidFill>
                <a:srgbClr val="B4B4B4"/>
              </a:solidFill>
              <a:miter lim="800000"/>
              <a:headEnd/>
              <a:tailEnd/>
            </a:ln>
          </p:spPr>
        </p:cxnSp>
        <p:sp>
          <p:nvSpPr>
            <p:cNvPr id="12424" name="Rectangle 35"/>
            <p:cNvSpPr>
              <a:spLocks noChangeArrowheads="1"/>
            </p:cNvSpPr>
            <p:nvPr/>
          </p:nvSpPr>
          <p:spPr bwMode="gray">
            <a:xfrm rot="5400000">
              <a:off x="3586" y="2009"/>
              <a:ext cx="264" cy="668"/>
            </a:xfrm>
            <a:prstGeom prst="rect">
              <a:avLst/>
            </a:prstGeom>
            <a:solidFill>
              <a:srgbClr val="FFFF00"/>
            </a:solidFill>
            <a:ln w="12700">
              <a:solidFill>
                <a:schemeClr val="tx1"/>
              </a:solidFill>
              <a:miter lim="800000"/>
              <a:headEnd/>
              <a:tailEnd type="none" w="med" len="lg"/>
            </a:ln>
          </p:spPr>
          <p:txBody>
            <a:bodyPr rot="10800000" vert="eaVert" lIns="0" tIns="0" rIns="0" bIns="0" anchor="ctr"/>
            <a:lstStyle/>
            <a:p>
              <a:pPr algn="ctr"/>
              <a:r>
                <a:rPr lang="en-US" sz="200" b="1">
                  <a:cs typeface="Arial" charset="0"/>
                </a:rPr>
                <a:t>Market Driving</a:t>
              </a:r>
            </a:p>
            <a:p>
              <a:pPr algn="ctr"/>
              <a:r>
                <a:rPr lang="en-US" sz="200" b="1">
                  <a:cs typeface="Arial" charset="0"/>
                </a:rPr>
                <a:t>Capabilities</a:t>
              </a:r>
            </a:p>
          </p:txBody>
        </p:sp>
        <p:sp>
          <p:nvSpPr>
            <p:cNvPr id="12425" name="Rectangle 36"/>
            <p:cNvSpPr>
              <a:spLocks noChangeArrowheads="1"/>
            </p:cNvSpPr>
            <p:nvPr/>
          </p:nvSpPr>
          <p:spPr bwMode="gray">
            <a:xfrm rot="5400000">
              <a:off x="4454" y="2009"/>
              <a:ext cx="264" cy="668"/>
            </a:xfrm>
            <a:prstGeom prst="rect">
              <a:avLst/>
            </a:prstGeom>
            <a:solidFill>
              <a:srgbClr val="FFFF00"/>
            </a:solidFill>
            <a:ln w="12700">
              <a:solidFill>
                <a:schemeClr val="tx1"/>
              </a:solidFill>
              <a:miter lim="800000"/>
              <a:headEnd/>
              <a:tailEnd type="none" w="med" len="lg"/>
            </a:ln>
          </p:spPr>
          <p:txBody>
            <a:bodyPr rot="10800000" vert="eaVert" lIns="0" tIns="0" rIns="0" bIns="0" anchor="ctr"/>
            <a:lstStyle/>
            <a:p>
              <a:pPr algn="ctr"/>
              <a:r>
                <a:rPr lang="en-US" sz="200" b="1">
                  <a:cs typeface="Arial" charset="0"/>
                </a:rPr>
                <a:t>Technical</a:t>
              </a:r>
            </a:p>
            <a:p>
              <a:pPr algn="ctr"/>
              <a:r>
                <a:rPr lang="en-US" sz="200" b="1">
                  <a:cs typeface="Arial" charset="0"/>
                </a:rPr>
                <a:t>Expertise</a:t>
              </a:r>
            </a:p>
          </p:txBody>
        </p:sp>
        <p:sp>
          <p:nvSpPr>
            <p:cNvPr id="12426" name="Rectangle 37"/>
            <p:cNvSpPr>
              <a:spLocks noChangeArrowheads="1"/>
            </p:cNvSpPr>
            <p:nvPr/>
          </p:nvSpPr>
          <p:spPr bwMode="gray">
            <a:xfrm rot="5400000">
              <a:off x="5358" y="2009"/>
              <a:ext cx="264" cy="668"/>
            </a:xfrm>
            <a:prstGeom prst="rect">
              <a:avLst/>
            </a:prstGeom>
            <a:solidFill>
              <a:srgbClr val="FFFF00"/>
            </a:solidFill>
            <a:ln w="12700">
              <a:solidFill>
                <a:schemeClr val="tx1"/>
              </a:solidFill>
              <a:miter lim="800000"/>
              <a:headEnd/>
              <a:tailEnd type="none" w="med" len="lg"/>
            </a:ln>
          </p:spPr>
          <p:txBody>
            <a:bodyPr rot="10800000" vert="eaVert" lIns="0" tIns="0" rIns="0" bIns="0" anchor="ctr"/>
            <a:lstStyle/>
            <a:p>
              <a:pPr algn="ctr"/>
              <a:r>
                <a:rPr lang="en-US" sz="200" b="1">
                  <a:cs typeface="Arial" charset="0"/>
                </a:rPr>
                <a:t>Linkage Effects</a:t>
              </a:r>
            </a:p>
          </p:txBody>
        </p:sp>
        <p:sp>
          <p:nvSpPr>
            <p:cNvPr id="12427" name="Rectangle 38"/>
            <p:cNvSpPr>
              <a:spLocks noChangeArrowheads="1"/>
            </p:cNvSpPr>
            <p:nvPr/>
          </p:nvSpPr>
          <p:spPr bwMode="gray">
            <a:xfrm rot="5400000">
              <a:off x="3586" y="2535"/>
              <a:ext cx="264" cy="668"/>
            </a:xfrm>
            <a:prstGeom prst="rect">
              <a:avLst/>
            </a:prstGeom>
            <a:solidFill>
              <a:srgbClr val="EAEAEA"/>
            </a:solidFill>
            <a:ln w="12700">
              <a:solidFill>
                <a:schemeClr val="tx1"/>
              </a:solidFill>
              <a:miter lim="800000"/>
              <a:headEnd/>
              <a:tailEnd type="none" w="med" len="lg"/>
            </a:ln>
          </p:spPr>
          <p:txBody>
            <a:bodyPr rot="10800000" vert="eaVert" lIns="0" tIns="0" rIns="0" bIns="0" anchor="ctr"/>
            <a:lstStyle/>
            <a:p>
              <a:pPr algn="ctr"/>
              <a:r>
                <a:rPr lang="en-US" sz="200" b="1">
                  <a:cs typeface="Arial" charset="0"/>
                </a:rPr>
                <a:t>E.ON Market Share in Country</a:t>
              </a:r>
            </a:p>
          </p:txBody>
        </p:sp>
        <p:sp>
          <p:nvSpPr>
            <p:cNvPr id="12428" name="Rectangle 39"/>
            <p:cNvSpPr>
              <a:spLocks noChangeArrowheads="1"/>
            </p:cNvSpPr>
            <p:nvPr/>
          </p:nvSpPr>
          <p:spPr bwMode="gray">
            <a:xfrm rot="5400000">
              <a:off x="4451" y="2535"/>
              <a:ext cx="264" cy="668"/>
            </a:xfrm>
            <a:prstGeom prst="rect">
              <a:avLst/>
            </a:prstGeom>
            <a:solidFill>
              <a:srgbClr val="EAEAEA"/>
            </a:solidFill>
            <a:ln w="12700">
              <a:solidFill>
                <a:schemeClr val="tx1"/>
              </a:solidFill>
              <a:miter lim="800000"/>
              <a:headEnd/>
              <a:tailEnd type="none" w="med" len="lg"/>
            </a:ln>
          </p:spPr>
          <p:txBody>
            <a:bodyPr rot="10800000" vert="eaVert" lIns="0" tIns="0" rIns="0" bIns="0" anchor="ctr"/>
            <a:lstStyle/>
            <a:p>
              <a:pPr algn="ctr"/>
              <a:r>
                <a:rPr lang="en-US" sz="200" b="1">
                  <a:cs typeface="Arial" charset="0"/>
                </a:rPr>
                <a:t>EC&amp;R Asset Presence in Region</a:t>
              </a:r>
            </a:p>
          </p:txBody>
        </p:sp>
        <p:cxnSp>
          <p:nvCxnSpPr>
            <p:cNvPr id="12429" name="AutoShape 30"/>
            <p:cNvCxnSpPr>
              <a:cxnSpLocks noChangeShapeType="1"/>
              <a:stCxn id="12424" idx="3"/>
              <a:endCxn id="12427" idx="1"/>
            </p:cNvCxnSpPr>
            <p:nvPr/>
          </p:nvCxnSpPr>
          <p:spPr bwMode="gray">
            <a:xfrm rot="5400000">
              <a:off x="3587" y="2606"/>
              <a:ext cx="262" cy="0"/>
            </a:xfrm>
            <a:prstGeom prst="straightConnector1">
              <a:avLst/>
            </a:prstGeom>
            <a:noFill/>
            <a:ln w="38100">
              <a:solidFill>
                <a:srgbClr val="B4B4B4"/>
              </a:solidFill>
              <a:round/>
              <a:headEnd/>
              <a:tailEnd/>
            </a:ln>
          </p:spPr>
        </p:cxnSp>
        <p:cxnSp>
          <p:nvCxnSpPr>
            <p:cNvPr id="12430" name="AutoShape 30"/>
            <p:cNvCxnSpPr>
              <a:cxnSpLocks noChangeShapeType="1"/>
              <a:stCxn id="12424" idx="3"/>
              <a:endCxn id="12428" idx="1"/>
            </p:cNvCxnSpPr>
            <p:nvPr/>
          </p:nvCxnSpPr>
          <p:spPr bwMode="gray">
            <a:xfrm rot="16200000" flipH="1">
              <a:off x="4020" y="2173"/>
              <a:ext cx="262" cy="865"/>
            </a:xfrm>
            <a:prstGeom prst="bentConnector3">
              <a:avLst>
                <a:gd name="adj1" fmla="val 50000"/>
              </a:avLst>
            </a:prstGeom>
            <a:noFill/>
            <a:ln w="38100">
              <a:solidFill>
                <a:srgbClr val="B4B4B4"/>
              </a:solidFill>
              <a:miter lim="800000"/>
              <a:headEnd/>
              <a:tailEnd/>
            </a:ln>
          </p:spPr>
        </p:cxnSp>
        <p:cxnSp>
          <p:nvCxnSpPr>
            <p:cNvPr id="12431" name="AutoShape 24"/>
            <p:cNvCxnSpPr>
              <a:cxnSpLocks noChangeShapeType="1"/>
              <a:stCxn id="12398" idx="3"/>
              <a:endCxn id="12426" idx="1"/>
            </p:cNvCxnSpPr>
            <p:nvPr/>
          </p:nvCxnSpPr>
          <p:spPr bwMode="gray">
            <a:xfrm rot="16200000" flipH="1">
              <a:off x="4947" y="1668"/>
              <a:ext cx="179" cy="907"/>
            </a:xfrm>
            <a:prstGeom prst="bentConnector3">
              <a:avLst>
                <a:gd name="adj1" fmla="val 49722"/>
              </a:avLst>
            </a:prstGeom>
            <a:noFill/>
            <a:ln w="38100">
              <a:solidFill>
                <a:srgbClr val="B4B4B4"/>
              </a:solidFill>
              <a:miter lim="800000"/>
              <a:headEnd/>
              <a:tailEnd/>
            </a:ln>
          </p:spPr>
        </p:cxnSp>
        <p:cxnSp>
          <p:nvCxnSpPr>
            <p:cNvPr id="12432" name="AutoShape 24"/>
            <p:cNvCxnSpPr>
              <a:cxnSpLocks noChangeShapeType="1"/>
              <a:stCxn id="12398" idx="3"/>
              <a:endCxn id="12425" idx="1"/>
            </p:cNvCxnSpPr>
            <p:nvPr/>
          </p:nvCxnSpPr>
          <p:spPr bwMode="gray">
            <a:xfrm rot="16200000" flipH="1">
              <a:off x="4495" y="2120"/>
              <a:ext cx="179" cy="3"/>
            </a:xfrm>
            <a:prstGeom prst="bentConnector3">
              <a:avLst>
                <a:gd name="adj1" fmla="val 49722"/>
              </a:avLst>
            </a:prstGeom>
            <a:noFill/>
            <a:ln w="38100">
              <a:solidFill>
                <a:srgbClr val="B4B4B4"/>
              </a:solidFill>
              <a:miter lim="800000"/>
              <a:headEnd/>
              <a:tailEnd/>
            </a:ln>
          </p:spPr>
        </p:cxnSp>
        <p:cxnSp>
          <p:nvCxnSpPr>
            <p:cNvPr id="12433" name="AutoShape 24"/>
            <p:cNvCxnSpPr>
              <a:cxnSpLocks noChangeShapeType="1"/>
              <a:stCxn id="12398" idx="3"/>
              <a:endCxn id="12424" idx="1"/>
            </p:cNvCxnSpPr>
            <p:nvPr/>
          </p:nvCxnSpPr>
          <p:spPr bwMode="gray">
            <a:xfrm rot="5400000">
              <a:off x="4061" y="1689"/>
              <a:ext cx="179" cy="865"/>
            </a:xfrm>
            <a:prstGeom prst="bentConnector3">
              <a:avLst>
                <a:gd name="adj1" fmla="val 49722"/>
              </a:avLst>
            </a:prstGeom>
            <a:noFill/>
            <a:ln w="38100">
              <a:solidFill>
                <a:srgbClr val="B4B4B4"/>
              </a:solidFill>
              <a:miter lim="800000"/>
              <a:headEnd/>
              <a:tailEnd/>
            </a:ln>
          </p:spPr>
        </p:cxnSp>
      </p:grpSp>
      <p:sp>
        <p:nvSpPr>
          <p:cNvPr id="12300" name="Rectangle 118"/>
          <p:cNvSpPr>
            <a:spLocks noChangeArrowheads="1"/>
          </p:cNvSpPr>
          <p:nvPr>
            <p:custDataLst>
              <p:tags r:id="rId4"/>
            </p:custDataLst>
          </p:nvPr>
        </p:nvSpPr>
        <p:spPr bwMode="auto">
          <a:xfrm>
            <a:off x="5064125" y="5387975"/>
            <a:ext cx="1762125" cy="1103313"/>
          </a:xfrm>
          <a:prstGeom prst="rect">
            <a:avLst/>
          </a:prstGeom>
          <a:noFill/>
          <a:ln w="9525" algn="ctr">
            <a:noFill/>
            <a:miter lim="800000"/>
            <a:headEnd/>
            <a:tailEnd/>
          </a:ln>
        </p:spPr>
        <p:txBody>
          <a:bodyPr lIns="0" tIns="0" rIns="0" bIns="0">
            <a:spAutoFit/>
          </a:bodyPr>
          <a:lstStyle/>
          <a:p>
            <a:pPr marL="207963" lvl="1" indent="-206375">
              <a:lnSpc>
                <a:spcPct val="90000"/>
              </a:lnSpc>
              <a:buClr>
                <a:srgbClr val="F21C0A"/>
              </a:buClr>
              <a:buFont typeface="Wingdings" pitchFamily="2" charset="2"/>
              <a:buChar char=""/>
            </a:pPr>
            <a:r>
              <a:rPr lang="en-US" sz="1600">
                <a:cs typeface="Arial" charset="0"/>
              </a:rPr>
              <a:t>Various scenarios forecasts in 2015, and 2020</a:t>
            </a:r>
          </a:p>
          <a:p>
            <a:pPr marL="207963" lvl="1" indent="-206375">
              <a:lnSpc>
                <a:spcPct val="90000"/>
              </a:lnSpc>
              <a:buClr>
                <a:srgbClr val="F21C0A"/>
              </a:buClr>
              <a:buFont typeface="Wingdings" pitchFamily="2" charset="2"/>
              <a:buChar char=""/>
            </a:pPr>
            <a:endParaRPr lang="en-US" sz="1600">
              <a:cs typeface="Arial" charset="0"/>
            </a:endParaRPr>
          </a:p>
          <a:p>
            <a:pPr marL="207963" lvl="1" indent="-206375">
              <a:lnSpc>
                <a:spcPct val="90000"/>
              </a:lnSpc>
              <a:buClr>
                <a:srgbClr val="F21C0A"/>
              </a:buClr>
              <a:buFont typeface="Wingdings" pitchFamily="2" charset="2"/>
              <a:buChar char=""/>
            </a:pPr>
            <a:endParaRPr lang="en-US" sz="1600">
              <a:cs typeface="Arial" charset="0"/>
            </a:endParaRPr>
          </a:p>
        </p:txBody>
      </p:sp>
      <p:sp>
        <p:nvSpPr>
          <p:cNvPr id="12301" name="TextBox 197"/>
          <p:cNvSpPr txBox="1">
            <a:spLocks noChangeArrowheads="1"/>
          </p:cNvSpPr>
          <p:nvPr/>
        </p:nvSpPr>
        <p:spPr bwMode="auto">
          <a:xfrm>
            <a:off x="8370888" y="3503613"/>
            <a:ext cx="492125" cy="274637"/>
          </a:xfrm>
          <a:prstGeom prst="rect">
            <a:avLst/>
          </a:prstGeom>
          <a:noFill/>
          <a:ln w="9525">
            <a:noFill/>
            <a:miter lim="800000"/>
            <a:headEnd/>
            <a:tailEnd/>
          </a:ln>
        </p:spPr>
        <p:txBody>
          <a:bodyPr>
            <a:spAutoFit/>
          </a:bodyPr>
          <a:lstStyle/>
          <a:p>
            <a:r>
              <a:rPr lang="de-DE" sz="1200">
                <a:cs typeface="Arial" charset="0"/>
              </a:rPr>
              <a:t>2010</a:t>
            </a:r>
          </a:p>
        </p:txBody>
      </p:sp>
      <p:grpSp>
        <p:nvGrpSpPr>
          <p:cNvPr id="12302" name="Group 323"/>
          <p:cNvGrpSpPr>
            <a:grpSpLocks/>
          </p:cNvGrpSpPr>
          <p:nvPr/>
        </p:nvGrpSpPr>
        <p:grpSpPr bwMode="auto">
          <a:xfrm>
            <a:off x="6962775" y="5280025"/>
            <a:ext cx="1493838" cy="1268413"/>
            <a:chOff x="4037013" y="4573588"/>
            <a:chExt cx="1755775" cy="1449387"/>
          </a:xfrm>
        </p:grpSpPr>
        <p:sp>
          <p:nvSpPr>
            <p:cNvPr id="12374" name="Rectangle 41"/>
            <p:cNvSpPr>
              <a:spLocks noChangeArrowheads="1"/>
            </p:cNvSpPr>
            <p:nvPr/>
          </p:nvSpPr>
          <p:spPr bwMode="gray">
            <a:xfrm>
              <a:off x="4037013" y="4573588"/>
              <a:ext cx="1755775" cy="1449387"/>
            </a:xfrm>
            <a:prstGeom prst="rect">
              <a:avLst/>
            </a:prstGeom>
            <a:solidFill>
              <a:schemeClr val="bg1"/>
            </a:solidFill>
            <a:ln w="12700">
              <a:noFill/>
              <a:miter lim="800000"/>
              <a:headEnd/>
              <a:tailEnd type="none" w="med" len="lg"/>
            </a:ln>
          </p:spPr>
          <p:txBody>
            <a:bodyPr wrap="none" lIns="0" tIns="0" rIns="0" bIns="0" anchor="ctr"/>
            <a:lstStyle/>
            <a:p>
              <a:pPr algn="ctr"/>
              <a:endParaRPr lang="en-GB">
                <a:cs typeface="Arial" charset="0"/>
              </a:endParaRPr>
            </a:p>
          </p:txBody>
        </p:sp>
        <p:graphicFrame>
          <p:nvGraphicFramePr>
            <p:cNvPr id="12290" name="Object 2"/>
            <p:cNvGraphicFramePr>
              <a:graphicFrameLocks noChangeAspect="1"/>
            </p:cNvGraphicFramePr>
            <p:nvPr>
              <p:custDataLst>
                <p:tags r:id="rId36"/>
              </p:custDataLst>
            </p:nvPr>
          </p:nvGraphicFramePr>
          <p:xfrm>
            <a:off x="4152345" y="4640117"/>
            <a:ext cx="1566084" cy="1216535"/>
          </p:xfrm>
          <a:graphic>
            <a:graphicData uri="http://schemas.openxmlformats.org/presentationml/2006/ole">
              <p:oleObj spid="_x0000_s12290" name="Worksheet" r:id="rId96" imgW="5257800" imgH="2133600" progId="Excel.Sheet.8">
                <p:embed/>
              </p:oleObj>
            </a:graphicData>
          </a:graphic>
        </p:graphicFrame>
        <p:sp>
          <p:nvSpPr>
            <p:cNvPr id="12375" name="Text Box 8"/>
            <p:cNvSpPr txBox="1">
              <a:spLocks noChangeArrowheads="1"/>
            </p:cNvSpPr>
            <p:nvPr>
              <p:custDataLst>
                <p:tags r:id="rId37"/>
              </p:custDataLst>
            </p:nvPr>
          </p:nvSpPr>
          <p:spPr bwMode="gray">
            <a:xfrm>
              <a:off x="4701259" y="5954043"/>
              <a:ext cx="93293" cy="52606"/>
            </a:xfrm>
            <a:prstGeom prst="rect">
              <a:avLst/>
            </a:prstGeom>
            <a:noFill/>
            <a:ln w="9525">
              <a:noFill/>
              <a:miter lim="800000"/>
              <a:headEnd/>
              <a:tailEnd/>
            </a:ln>
          </p:spPr>
          <p:txBody>
            <a:bodyPr wrap="none" lIns="0" tIns="0" rIns="0" bIns="0">
              <a:spAutoFit/>
            </a:bodyPr>
            <a:lstStyle/>
            <a:p>
              <a:pPr algn="ctr" eaLnBrk="0" hangingPunct="0"/>
              <a:r>
                <a:rPr lang="en-US" sz="300" b="1">
                  <a:latin typeface="Arial" charset="0"/>
                  <a:cs typeface="Arial" charset="0"/>
                </a:rPr>
                <a:t>Risk</a:t>
              </a:r>
            </a:p>
          </p:txBody>
        </p:sp>
        <p:sp>
          <p:nvSpPr>
            <p:cNvPr id="12376" name="Text Box 19"/>
            <p:cNvSpPr txBox="1">
              <a:spLocks noChangeArrowheads="1"/>
            </p:cNvSpPr>
            <p:nvPr>
              <p:custDataLst>
                <p:tags r:id="rId38"/>
              </p:custDataLst>
            </p:nvPr>
          </p:nvSpPr>
          <p:spPr bwMode="auto">
            <a:xfrm>
              <a:off x="5231164" y="5879669"/>
              <a:ext cx="82098" cy="52606"/>
            </a:xfrm>
            <a:prstGeom prst="rect">
              <a:avLst/>
            </a:prstGeom>
            <a:noFill/>
            <a:ln w="9525">
              <a:noFill/>
              <a:miter lim="800000"/>
              <a:headEnd/>
              <a:tailEnd/>
            </a:ln>
          </p:spPr>
          <p:txBody>
            <a:bodyPr wrap="none" lIns="0" tIns="0" rIns="0" bIns="0">
              <a:spAutoFit/>
            </a:bodyPr>
            <a:lstStyle/>
            <a:p>
              <a:pPr>
                <a:spcBef>
                  <a:spcPct val="50000"/>
                </a:spcBef>
              </a:pPr>
              <a:r>
                <a:rPr lang="en-US" sz="300" b="1">
                  <a:cs typeface="Arial" charset="0"/>
                </a:rPr>
                <a:t>high</a:t>
              </a:r>
            </a:p>
          </p:txBody>
        </p:sp>
        <p:sp>
          <p:nvSpPr>
            <p:cNvPr id="12377" name="Text Box 20"/>
            <p:cNvSpPr txBox="1">
              <a:spLocks noChangeArrowheads="1"/>
            </p:cNvSpPr>
            <p:nvPr>
              <p:custDataLst>
                <p:tags r:id="rId39"/>
              </p:custDataLst>
            </p:nvPr>
          </p:nvSpPr>
          <p:spPr bwMode="auto">
            <a:xfrm>
              <a:off x="4203075" y="5879669"/>
              <a:ext cx="65305" cy="52606"/>
            </a:xfrm>
            <a:prstGeom prst="rect">
              <a:avLst/>
            </a:prstGeom>
            <a:noFill/>
            <a:ln w="9525">
              <a:noFill/>
              <a:miter lim="800000"/>
              <a:headEnd/>
              <a:tailEnd/>
            </a:ln>
          </p:spPr>
          <p:txBody>
            <a:bodyPr wrap="none" lIns="0" tIns="0" rIns="0" bIns="0">
              <a:spAutoFit/>
            </a:bodyPr>
            <a:lstStyle/>
            <a:p>
              <a:pPr>
                <a:spcBef>
                  <a:spcPct val="50000"/>
                </a:spcBef>
              </a:pPr>
              <a:r>
                <a:rPr lang="en-US" sz="300" b="1">
                  <a:cs typeface="Arial" charset="0"/>
                </a:rPr>
                <a:t>low</a:t>
              </a:r>
            </a:p>
          </p:txBody>
        </p:sp>
        <p:sp>
          <p:nvSpPr>
            <p:cNvPr id="12378" name="Text Box 21"/>
            <p:cNvSpPr txBox="1">
              <a:spLocks noChangeArrowheads="1"/>
            </p:cNvSpPr>
            <p:nvPr>
              <p:custDataLst>
                <p:tags r:id="rId40"/>
              </p:custDataLst>
            </p:nvPr>
          </p:nvSpPr>
          <p:spPr bwMode="auto">
            <a:xfrm>
              <a:off x="4113513" y="5803481"/>
              <a:ext cx="65305" cy="52606"/>
            </a:xfrm>
            <a:prstGeom prst="rect">
              <a:avLst/>
            </a:prstGeom>
            <a:noFill/>
            <a:ln w="9525">
              <a:noFill/>
              <a:miter lim="800000"/>
              <a:headEnd/>
              <a:tailEnd/>
            </a:ln>
          </p:spPr>
          <p:txBody>
            <a:bodyPr wrap="none" lIns="0" tIns="0" rIns="0" bIns="0">
              <a:spAutoFit/>
            </a:bodyPr>
            <a:lstStyle/>
            <a:p>
              <a:pPr algn="r">
                <a:spcBef>
                  <a:spcPct val="50000"/>
                </a:spcBef>
              </a:pPr>
              <a:r>
                <a:rPr lang="en-US" sz="300" b="1">
                  <a:cs typeface="Arial" charset="0"/>
                </a:rPr>
                <a:t>low</a:t>
              </a:r>
            </a:p>
          </p:txBody>
        </p:sp>
        <p:sp>
          <p:nvSpPr>
            <p:cNvPr id="12379" name="Text Box 19"/>
            <p:cNvSpPr txBox="1">
              <a:spLocks noChangeArrowheads="1"/>
            </p:cNvSpPr>
            <p:nvPr>
              <p:custDataLst>
                <p:tags r:id="rId41"/>
              </p:custDataLst>
            </p:nvPr>
          </p:nvSpPr>
          <p:spPr bwMode="auto">
            <a:xfrm>
              <a:off x="5415884" y="5152254"/>
              <a:ext cx="41049" cy="52606"/>
            </a:xfrm>
            <a:prstGeom prst="rect">
              <a:avLst/>
            </a:prstGeom>
            <a:noFill/>
            <a:ln w="9525">
              <a:noFill/>
              <a:miter lim="800000"/>
              <a:headEnd/>
              <a:tailEnd/>
            </a:ln>
          </p:spPr>
          <p:txBody>
            <a:bodyPr wrap="none" lIns="0" tIns="0" rIns="0" bIns="0">
              <a:spAutoFit/>
            </a:bodyPr>
            <a:lstStyle/>
            <a:p>
              <a:pPr>
                <a:spcBef>
                  <a:spcPct val="50000"/>
                </a:spcBef>
              </a:pPr>
              <a:r>
                <a:rPr lang="en-US" sz="300" b="1">
                  <a:solidFill>
                    <a:srgbClr val="FFCC00"/>
                  </a:solidFill>
                  <a:cs typeface="Arial" charset="0"/>
                </a:rPr>
                <a:t>59</a:t>
              </a:r>
            </a:p>
          </p:txBody>
        </p:sp>
        <p:sp>
          <p:nvSpPr>
            <p:cNvPr id="12380" name="Text Box 20"/>
            <p:cNvSpPr txBox="1">
              <a:spLocks noChangeArrowheads="1"/>
            </p:cNvSpPr>
            <p:nvPr>
              <p:custDataLst>
                <p:tags r:id="rId42"/>
              </p:custDataLst>
            </p:nvPr>
          </p:nvSpPr>
          <p:spPr bwMode="auto">
            <a:xfrm>
              <a:off x="5475592" y="5177650"/>
              <a:ext cx="41049" cy="52606"/>
            </a:xfrm>
            <a:prstGeom prst="rect">
              <a:avLst/>
            </a:prstGeom>
            <a:noFill/>
            <a:ln w="9525">
              <a:noFill/>
              <a:miter lim="800000"/>
              <a:headEnd/>
              <a:tailEnd/>
            </a:ln>
          </p:spPr>
          <p:txBody>
            <a:bodyPr wrap="none" lIns="0" tIns="0" rIns="0" bIns="0">
              <a:spAutoFit/>
            </a:bodyPr>
            <a:lstStyle/>
            <a:p>
              <a:pPr>
                <a:spcBef>
                  <a:spcPct val="50000"/>
                </a:spcBef>
              </a:pPr>
              <a:r>
                <a:rPr lang="en-US" sz="300" b="1">
                  <a:solidFill>
                    <a:srgbClr val="FFCC00"/>
                  </a:solidFill>
                  <a:cs typeface="Arial" charset="0"/>
                </a:rPr>
                <a:t>60</a:t>
              </a:r>
            </a:p>
          </p:txBody>
        </p:sp>
        <p:sp>
          <p:nvSpPr>
            <p:cNvPr id="12381" name="Text Box 21"/>
            <p:cNvSpPr txBox="1">
              <a:spLocks noChangeArrowheads="1"/>
            </p:cNvSpPr>
            <p:nvPr>
              <p:custDataLst>
                <p:tags r:id="rId43"/>
              </p:custDataLst>
            </p:nvPr>
          </p:nvSpPr>
          <p:spPr bwMode="auto">
            <a:xfrm>
              <a:off x="5348713" y="5117788"/>
              <a:ext cx="39183" cy="52606"/>
            </a:xfrm>
            <a:prstGeom prst="rect">
              <a:avLst/>
            </a:prstGeom>
            <a:noFill/>
            <a:ln w="9525">
              <a:noFill/>
              <a:miter lim="800000"/>
              <a:headEnd/>
              <a:tailEnd/>
            </a:ln>
          </p:spPr>
          <p:txBody>
            <a:bodyPr wrap="none" lIns="0" tIns="0" rIns="0" bIns="0">
              <a:spAutoFit/>
            </a:bodyPr>
            <a:lstStyle/>
            <a:p>
              <a:pPr>
                <a:spcBef>
                  <a:spcPct val="50000"/>
                </a:spcBef>
              </a:pPr>
              <a:r>
                <a:rPr lang="en-US" sz="300" b="1">
                  <a:solidFill>
                    <a:srgbClr val="FFCC00"/>
                  </a:solidFill>
                  <a:cs typeface="Arial" charset="0"/>
                </a:rPr>
                <a:t>61</a:t>
              </a:r>
            </a:p>
          </p:txBody>
        </p:sp>
        <p:sp>
          <p:nvSpPr>
            <p:cNvPr id="12382" name="Text Box 22"/>
            <p:cNvSpPr txBox="1">
              <a:spLocks noChangeArrowheads="1"/>
            </p:cNvSpPr>
            <p:nvPr>
              <p:custDataLst>
                <p:tags r:id="rId44"/>
              </p:custDataLst>
            </p:nvPr>
          </p:nvSpPr>
          <p:spPr bwMode="auto">
            <a:xfrm>
              <a:off x="5425781" y="5081508"/>
              <a:ext cx="37907" cy="52606"/>
            </a:xfrm>
            <a:prstGeom prst="rect">
              <a:avLst/>
            </a:prstGeom>
            <a:noFill/>
            <a:ln w="9525">
              <a:noFill/>
              <a:miter lim="800000"/>
              <a:headEnd/>
              <a:tailEnd/>
            </a:ln>
          </p:spPr>
          <p:txBody>
            <a:bodyPr wrap="none" lIns="0" tIns="0" rIns="0" bIns="0">
              <a:spAutoFit/>
            </a:bodyPr>
            <a:lstStyle/>
            <a:p>
              <a:pPr>
                <a:spcBef>
                  <a:spcPct val="50000"/>
                </a:spcBef>
              </a:pPr>
              <a:r>
                <a:rPr lang="en-US" sz="300" b="1">
                  <a:solidFill>
                    <a:srgbClr val="006699"/>
                  </a:solidFill>
                  <a:cs typeface="Arial" charset="0"/>
                </a:rPr>
                <a:t>65</a:t>
              </a:r>
            </a:p>
          </p:txBody>
        </p:sp>
        <p:sp>
          <p:nvSpPr>
            <p:cNvPr id="12383" name="Text Box 23"/>
            <p:cNvSpPr txBox="1">
              <a:spLocks noChangeArrowheads="1"/>
            </p:cNvSpPr>
            <p:nvPr>
              <p:custDataLst>
                <p:tags r:id="rId45"/>
              </p:custDataLst>
            </p:nvPr>
          </p:nvSpPr>
          <p:spPr bwMode="auto">
            <a:xfrm>
              <a:off x="5475592" y="5045228"/>
              <a:ext cx="41049" cy="52606"/>
            </a:xfrm>
            <a:prstGeom prst="rect">
              <a:avLst/>
            </a:prstGeom>
            <a:noFill/>
            <a:ln w="9525">
              <a:noFill/>
              <a:miter lim="800000"/>
              <a:headEnd/>
              <a:tailEnd/>
            </a:ln>
          </p:spPr>
          <p:txBody>
            <a:bodyPr wrap="none" lIns="0" tIns="0" rIns="0" bIns="0">
              <a:spAutoFit/>
            </a:bodyPr>
            <a:lstStyle/>
            <a:p>
              <a:pPr>
                <a:spcBef>
                  <a:spcPct val="50000"/>
                </a:spcBef>
              </a:pPr>
              <a:r>
                <a:rPr lang="en-US" sz="300" b="1">
                  <a:solidFill>
                    <a:srgbClr val="006699"/>
                  </a:solidFill>
                  <a:cs typeface="Arial" charset="0"/>
                </a:rPr>
                <a:t>64</a:t>
              </a:r>
            </a:p>
          </p:txBody>
        </p:sp>
        <p:sp>
          <p:nvSpPr>
            <p:cNvPr id="12384" name="Text Box 24"/>
            <p:cNvSpPr txBox="1">
              <a:spLocks noChangeArrowheads="1"/>
            </p:cNvSpPr>
            <p:nvPr>
              <p:custDataLst>
                <p:tags r:id="rId46"/>
              </p:custDataLst>
            </p:nvPr>
          </p:nvSpPr>
          <p:spPr bwMode="auto">
            <a:xfrm>
              <a:off x="5408421" y="5360865"/>
              <a:ext cx="41049" cy="52606"/>
            </a:xfrm>
            <a:prstGeom prst="rect">
              <a:avLst/>
            </a:prstGeom>
            <a:noFill/>
            <a:ln w="9525">
              <a:noFill/>
              <a:miter lim="800000"/>
              <a:headEnd/>
              <a:tailEnd/>
            </a:ln>
          </p:spPr>
          <p:txBody>
            <a:bodyPr wrap="none" lIns="0" tIns="0" rIns="0" bIns="0">
              <a:spAutoFit/>
            </a:bodyPr>
            <a:lstStyle/>
            <a:p>
              <a:pPr>
                <a:spcBef>
                  <a:spcPct val="50000"/>
                </a:spcBef>
              </a:pPr>
              <a:r>
                <a:rPr lang="en-US" sz="300" b="1">
                  <a:solidFill>
                    <a:srgbClr val="00FFFF"/>
                  </a:solidFill>
                  <a:cs typeface="Arial" charset="0"/>
                </a:rPr>
                <a:t>62</a:t>
              </a:r>
            </a:p>
          </p:txBody>
        </p:sp>
        <p:sp>
          <p:nvSpPr>
            <p:cNvPr id="12385" name="Text Box 25"/>
            <p:cNvSpPr txBox="1">
              <a:spLocks noChangeArrowheads="1"/>
            </p:cNvSpPr>
            <p:nvPr>
              <p:custDataLst>
                <p:tags r:id="rId47"/>
              </p:custDataLst>
            </p:nvPr>
          </p:nvSpPr>
          <p:spPr bwMode="auto">
            <a:xfrm>
              <a:off x="5466262" y="5359051"/>
              <a:ext cx="41049" cy="52606"/>
            </a:xfrm>
            <a:prstGeom prst="rect">
              <a:avLst/>
            </a:prstGeom>
            <a:noFill/>
            <a:ln w="9525">
              <a:noFill/>
              <a:miter lim="800000"/>
              <a:headEnd/>
              <a:tailEnd/>
            </a:ln>
          </p:spPr>
          <p:txBody>
            <a:bodyPr wrap="none" lIns="0" tIns="0" rIns="0" bIns="0">
              <a:spAutoFit/>
            </a:bodyPr>
            <a:lstStyle/>
            <a:p>
              <a:pPr>
                <a:spcBef>
                  <a:spcPct val="50000"/>
                </a:spcBef>
              </a:pPr>
              <a:r>
                <a:rPr lang="en-US" sz="300" b="1">
                  <a:solidFill>
                    <a:srgbClr val="800080"/>
                  </a:solidFill>
                  <a:cs typeface="Arial" charset="0"/>
                </a:rPr>
                <a:t>63</a:t>
              </a:r>
            </a:p>
          </p:txBody>
        </p:sp>
        <p:sp>
          <p:nvSpPr>
            <p:cNvPr id="12386" name="Text Box 18"/>
            <p:cNvSpPr txBox="1">
              <a:spLocks noChangeArrowheads="1"/>
            </p:cNvSpPr>
            <p:nvPr>
              <p:custDataLst>
                <p:tags r:id="rId48"/>
              </p:custDataLst>
            </p:nvPr>
          </p:nvSpPr>
          <p:spPr bwMode="auto">
            <a:xfrm>
              <a:off x="4100452" y="4696940"/>
              <a:ext cx="82098" cy="52606"/>
            </a:xfrm>
            <a:prstGeom prst="rect">
              <a:avLst/>
            </a:prstGeom>
            <a:noFill/>
            <a:ln w="9525">
              <a:noFill/>
              <a:miter lim="800000"/>
              <a:headEnd/>
              <a:tailEnd/>
            </a:ln>
          </p:spPr>
          <p:txBody>
            <a:bodyPr wrap="none" lIns="0" tIns="0" rIns="0" bIns="0">
              <a:spAutoFit/>
            </a:bodyPr>
            <a:lstStyle/>
            <a:p>
              <a:pPr algn="r">
                <a:spcBef>
                  <a:spcPct val="50000"/>
                </a:spcBef>
              </a:pPr>
              <a:r>
                <a:rPr lang="en-US" sz="300" b="1">
                  <a:cs typeface="Arial" charset="0"/>
                </a:rPr>
                <a:t>high</a:t>
              </a:r>
            </a:p>
          </p:txBody>
        </p:sp>
        <p:sp>
          <p:nvSpPr>
            <p:cNvPr id="12387" name="Oval 151"/>
            <p:cNvSpPr>
              <a:spLocks noChangeArrowheads="1"/>
            </p:cNvSpPr>
            <p:nvPr>
              <p:custDataLst>
                <p:tags r:id="rId49"/>
              </p:custDataLst>
            </p:nvPr>
          </p:nvSpPr>
          <p:spPr bwMode="auto">
            <a:xfrm rot="-2314552">
              <a:off x="4213225" y="4810125"/>
              <a:ext cx="604838" cy="376238"/>
            </a:xfrm>
            <a:prstGeom prst="ellipse">
              <a:avLst/>
            </a:prstGeom>
            <a:solidFill>
              <a:srgbClr val="00FF00">
                <a:alpha val="20000"/>
              </a:srgbClr>
            </a:solidFill>
            <a:ln w="9525">
              <a:noFill/>
              <a:round/>
              <a:headEnd/>
              <a:tailEnd/>
            </a:ln>
          </p:spPr>
          <p:txBody>
            <a:bodyPr wrap="none" anchor="ctr"/>
            <a:lstStyle/>
            <a:p>
              <a:endParaRPr lang="en-US" sz="1000">
                <a:cs typeface="Arial" charset="0"/>
              </a:endParaRPr>
            </a:p>
          </p:txBody>
        </p:sp>
        <p:sp>
          <p:nvSpPr>
            <p:cNvPr id="12388" name="Oval 152"/>
            <p:cNvSpPr>
              <a:spLocks noChangeArrowheads="1"/>
            </p:cNvSpPr>
            <p:nvPr/>
          </p:nvSpPr>
          <p:spPr bwMode="auto">
            <a:xfrm rot="366983">
              <a:off x="4781550" y="4754563"/>
              <a:ext cx="593725" cy="425450"/>
            </a:xfrm>
            <a:prstGeom prst="ellipse">
              <a:avLst/>
            </a:prstGeom>
            <a:solidFill>
              <a:schemeClr val="accent2">
                <a:alpha val="20000"/>
              </a:schemeClr>
            </a:solidFill>
            <a:ln w="9525">
              <a:noFill/>
              <a:round/>
              <a:headEnd/>
              <a:tailEnd/>
            </a:ln>
          </p:spPr>
          <p:txBody>
            <a:bodyPr wrap="none" anchor="ctr"/>
            <a:lstStyle/>
            <a:p>
              <a:endParaRPr lang="en-US" sz="1000">
                <a:cs typeface="Arial" charset="0"/>
              </a:endParaRPr>
            </a:p>
          </p:txBody>
        </p:sp>
        <p:sp>
          <p:nvSpPr>
            <p:cNvPr id="12389" name="Oval 153"/>
            <p:cNvSpPr>
              <a:spLocks noChangeArrowheads="1"/>
            </p:cNvSpPr>
            <p:nvPr/>
          </p:nvSpPr>
          <p:spPr bwMode="auto">
            <a:xfrm rot="-496003">
              <a:off x="4167188" y="5422900"/>
              <a:ext cx="1222375" cy="374650"/>
            </a:xfrm>
            <a:prstGeom prst="ellipse">
              <a:avLst/>
            </a:prstGeom>
            <a:solidFill>
              <a:srgbClr val="C0C0C0">
                <a:alpha val="20000"/>
              </a:srgbClr>
            </a:solidFill>
            <a:ln w="9525">
              <a:noFill/>
              <a:round/>
              <a:headEnd/>
              <a:tailEnd/>
            </a:ln>
          </p:spPr>
          <p:txBody>
            <a:bodyPr wrap="none" anchor="ctr"/>
            <a:lstStyle/>
            <a:p>
              <a:endParaRPr lang="en-US" sz="1000">
                <a:cs typeface="Arial" charset="0"/>
              </a:endParaRPr>
            </a:p>
          </p:txBody>
        </p:sp>
        <p:sp>
          <p:nvSpPr>
            <p:cNvPr id="12390" name="Oval 154"/>
            <p:cNvSpPr>
              <a:spLocks noChangeArrowheads="1"/>
            </p:cNvSpPr>
            <p:nvPr/>
          </p:nvSpPr>
          <p:spPr bwMode="auto">
            <a:xfrm rot="-875422">
              <a:off x="4260850" y="5178425"/>
              <a:ext cx="803275" cy="300038"/>
            </a:xfrm>
            <a:prstGeom prst="ellipse">
              <a:avLst/>
            </a:prstGeom>
            <a:solidFill>
              <a:srgbClr val="FFFF00">
                <a:alpha val="39999"/>
              </a:srgbClr>
            </a:solidFill>
            <a:ln w="9525">
              <a:noFill/>
              <a:round/>
              <a:headEnd/>
              <a:tailEnd/>
            </a:ln>
          </p:spPr>
          <p:txBody>
            <a:bodyPr wrap="none" anchor="ctr"/>
            <a:lstStyle/>
            <a:p>
              <a:endParaRPr lang="en-US" sz="1000">
                <a:cs typeface="Arial" charset="0"/>
              </a:endParaRPr>
            </a:p>
          </p:txBody>
        </p:sp>
        <p:sp>
          <p:nvSpPr>
            <p:cNvPr id="12391" name="Text Box 18"/>
            <p:cNvSpPr txBox="1">
              <a:spLocks noChangeArrowheads="1"/>
            </p:cNvSpPr>
            <p:nvPr>
              <p:custDataLst>
                <p:tags r:id="rId50"/>
              </p:custDataLst>
            </p:nvPr>
          </p:nvSpPr>
          <p:spPr bwMode="auto">
            <a:xfrm>
              <a:off x="4438173" y="4869270"/>
              <a:ext cx="102622" cy="52606"/>
            </a:xfrm>
            <a:prstGeom prst="rect">
              <a:avLst/>
            </a:prstGeom>
            <a:noFill/>
            <a:ln w="9525">
              <a:noFill/>
              <a:miter lim="800000"/>
              <a:headEnd/>
              <a:tailEnd/>
            </a:ln>
          </p:spPr>
          <p:txBody>
            <a:bodyPr wrap="none" lIns="0" tIns="0" rIns="0" bIns="0">
              <a:spAutoFit/>
            </a:bodyPr>
            <a:lstStyle/>
            <a:p>
              <a:pPr algn="r">
                <a:spcBef>
                  <a:spcPct val="50000"/>
                </a:spcBef>
              </a:pPr>
              <a:r>
                <a:rPr lang="en-US" sz="300" b="1">
                  <a:cs typeface="Arial" charset="0"/>
                </a:rPr>
                <a:t>Focus</a:t>
              </a:r>
            </a:p>
          </p:txBody>
        </p:sp>
        <p:sp>
          <p:nvSpPr>
            <p:cNvPr id="12392" name="Text Box 18"/>
            <p:cNvSpPr txBox="1">
              <a:spLocks noChangeArrowheads="1"/>
            </p:cNvSpPr>
            <p:nvPr>
              <p:custDataLst>
                <p:tags r:id="rId51"/>
              </p:custDataLst>
            </p:nvPr>
          </p:nvSpPr>
          <p:spPr bwMode="auto">
            <a:xfrm>
              <a:off x="5027785" y="4782198"/>
              <a:ext cx="180989" cy="105212"/>
            </a:xfrm>
            <a:prstGeom prst="rect">
              <a:avLst/>
            </a:prstGeom>
            <a:noFill/>
            <a:ln w="9525">
              <a:noFill/>
              <a:miter lim="800000"/>
              <a:headEnd/>
              <a:tailEnd/>
            </a:ln>
          </p:spPr>
          <p:txBody>
            <a:bodyPr wrap="none" lIns="0" tIns="0" rIns="0" bIns="0">
              <a:spAutoFit/>
            </a:bodyPr>
            <a:lstStyle/>
            <a:p>
              <a:pPr algn="ctr"/>
              <a:r>
                <a:rPr lang="en-US" sz="300" b="1">
                  <a:cs typeface="Arial" charset="0"/>
                </a:rPr>
                <a:t>Natural </a:t>
              </a:r>
            </a:p>
            <a:p>
              <a:pPr algn="ctr"/>
              <a:r>
                <a:rPr lang="en-US" sz="300" b="1">
                  <a:cs typeface="Arial" charset="0"/>
                </a:rPr>
                <a:t>Extension</a:t>
              </a:r>
            </a:p>
          </p:txBody>
        </p:sp>
        <p:sp>
          <p:nvSpPr>
            <p:cNvPr id="12393" name="Text Box 18"/>
            <p:cNvSpPr txBox="1">
              <a:spLocks noChangeArrowheads="1"/>
            </p:cNvSpPr>
            <p:nvPr>
              <p:custDataLst>
                <p:tags r:id="rId52"/>
              </p:custDataLst>
            </p:nvPr>
          </p:nvSpPr>
          <p:spPr bwMode="auto">
            <a:xfrm>
              <a:off x="5057051" y="5652919"/>
              <a:ext cx="184365" cy="52606"/>
            </a:xfrm>
            <a:prstGeom prst="rect">
              <a:avLst/>
            </a:prstGeom>
            <a:noFill/>
            <a:ln w="9525">
              <a:noFill/>
              <a:miter lim="800000"/>
              <a:headEnd/>
              <a:tailEnd/>
            </a:ln>
          </p:spPr>
          <p:txBody>
            <a:bodyPr lIns="0" tIns="0" rIns="0" bIns="0">
              <a:spAutoFit/>
            </a:bodyPr>
            <a:lstStyle/>
            <a:p>
              <a:pPr algn="ctr">
                <a:spcBef>
                  <a:spcPct val="50000"/>
                </a:spcBef>
              </a:pPr>
              <a:r>
                <a:rPr lang="en-US" sz="300" b="1">
                  <a:cs typeface="Arial" charset="0"/>
                </a:rPr>
                <a:t>Watch</a:t>
              </a:r>
            </a:p>
          </p:txBody>
        </p:sp>
        <p:sp>
          <p:nvSpPr>
            <p:cNvPr id="12394" name="Text Box 18"/>
            <p:cNvSpPr txBox="1">
              <a:spLocks noChangeArrowheads="1"/>
            </p:cNvSpPr>
            <p:nvPr>
              <p:custDataLst>
                <p:tags r:id="rId53"/>
              </p:custDataLst>
            </p:nvPr>
          </p:nvSpPr>
          <p:spPr bwMode="auto">
            <a:xfrm>
              <a:off x="4275843" y="5438867"/>
              <a:ext cx="343319" cy="52606"/>
            </a:xfrm>
            <a:prstGeom prst="rect">
              <a:avLst/>
            </a:prstGeom>
            <a:noFill/>
            <a:ln w="9525">
              <a:noFill/>
              <a:miter lim="800000"/>
              <a:headEnd/>
              <a:tailEnd/>
            </a:ln>
          </p:spPr>
          <p:txBody>
            <a:bodyPr wrap="none" lIns="0" tIns="0" rIns="0" bIns="0">
              <a:spAutoFit/>
            </a:bodyPr>
            <a:lstStyle/>
            <a:p>
              <a:pPr algn="r">
                <a:spcBef>
                  <a:spcPct val="50000"/>
                </a:spcBef>
              </a:pPr>
              <a:r>
                <a:rPr lang="en-US" sz="300" b="1">
                  <a:cs typeface="Arial" charset="0"/>
                </a:rPr>
                <a:t>Opportunistic Trial</a:t>
              </a:r>
            </a:p>
          </p:txBody>
        </p:sp>
        <p:sp>
          <p:nvSpPr>
            <p:cNvPr id="12395" name="Oval 159"/>
            <p:cNvSpPr>
              <a:spLocks noChangeArrowheads="1"/>
            </p:cNvSpPr>
            <p:nvPr/>
          </p:nvSpPr>
          <p:spPr bwMode="auto">
            <a:xfrm>
              <a:off x="5291138" y="5008563"/>
              <a:ext cx="320675" cy="431800"/>
            </a:xfrm>
            <a:prstGeom prst="ellipse">
              <a:avLst/>
            </a:prstGeom>
            <a:solidFill>
              <a:srgbClr val="0000FF">
                <a:alpha val="10196"/>
              </a:srgbClr>
            </a:solidFill>
            <a:ln w="9525">
              <a:noFill/>
              <a:round/>
              <a:headEnd/>
              <a:tailEnd/>
            </a:ln>
          </p:spPr>
          <p:txBody>
            <a:bodyPr wrap="none" anchor="ctr"/>
            <a:lstStyle/>
            <a:p>
              <a:endParaRPr lang="en-US" sz="1000">
                <a:cs typeface="Arial" charset="0"/>
              </a:endParaRPr>
            </a:p>
          </p:txBody>
        </p:sp>
        <p:sp>
          <p:nvSpPr>
            <p:cNvPr id="12396" name="Text Box 18"/>
            <p:cNvSpPr txBox="1">
              <a:spLocks noChangeArrowheads="1"/>
            </p:cNvSpPr>
            <p:nvPr>
              <p:custDataLst>
                <p:tags r:id="rId54"/>
              </p:custDataLst>
            </p:nvPr>
          </p:nvSpPr>
          <p:spPr bwMode="auto">
            <a:xfrm>
              <a:off x="5346847" y="5228442"/>
              <a:ext cx="216440" cy="52606"/>
            </a:xfrm>
            <a:prstGeom prst="rect">
              <a:avLst/>
            </a:prstGeom>
            <a:noFill/>
            <a:ln w="9525">
              <a:noFill/>
              <a:miter lim="800000"/>
              <a:headEnd/>
              <a:tailEnd/>
            </a:ln>
          </p:spPr>
          <p:txBody>
            <a:bodyPr wrap="none" lIns="0" tIns="0" rIns="0" bIns="0">
              <a:spAutoFit/>
            </a:bodyPr>
            <a:lstStyle/>
            <a:p>
              <a:pPr algn="ctr"/>
              <a:r>
                <a:rPr lang="en-US" sz="300" b="1">
                  <a:cs typeface="Arial" charset="0"/>
                </a:rPr>
                <a:t>Seed-Invest</a:t>
              </a:r>
            </a:p>
          </p:txBody>
        </p:sp>
      </p:grpSp>
      <p:sp>
        <p:nvSpPr>
          <p:cNvPr id="12303" name="Rectangle 223"/>
          <p:cNvSpPr>
            <a:spLocks noChangeArrowheads="1"/>
          </p:cNvSpPr>
          <p:nvPr/>
        </p:nvSpPr>
        <p:spPr bwMode="auto">
          <a:xfrm>
            <a:off x="6997700" y="2511425"/>
            <a:ext cx="1395413" cy="1244600"/>
          </a:xfrm>
          <a:prstGeom prst="rect">
            <a:avLst/>
          </a:prstGeom>
          <a:noFill/>
          <a:ln w="12700" algn="ctr">
            <a:solidFill>
              <a:srgbClr val="969696"/>
            </a:solidFill>
            <a:round/>
            <a:headEnd/>
            <a:tailEnd type="none" w="med" len="lg"/>
          </a:ln>
        </p:spPr>
        <p:txBody>
          <a:bodyPr wrap="none" lIns="0" tIns="0" rIns="0" bIns="0" anchor="ctr"/>
          <a:lstStyle/>
          <a:p>
            <a:pPr algn="ctr"/>
            <a:endParaRPr lang="en-GB">
              <a:cs typeface="Arial" charset="0"/>
            </a:endParaRPr>
          </a:p>
        </p:txBody>
      </p:sp>
      <p:sp>
        <p:nvSpPr>
          <p:cNvPr id="12304" name="TextBox 224"/>
          <p:cNvSpPr txBox="1">
            <a:spLocks noChangeArrowheads="1"/>
          </p:cNvSpPr>
          <p:nvPr/>
        </p:nvSpPr>
        <p:spPr bwMode="auto">
          <a:xfrm>
            <a:off x="8370888" y="4875213"/>
            <a:ext cx="492125" cy="274637"/>
          </a:xfrm>
          <a:prstGeom prst="rect">
            <a:avLst/>
          </a:prstGeom>
          <a:noFill/>
          <a:ln w="9525">
            <a:noFill/>
            <a:miter lim="800000"/>
            <a:headEnd/>
            <a:tailEnd/>
          </a:ln>
        </p:spPr>
        <p:txBody>
          <a:bodyPr>
            <a:spAutoFit/>
          </a:bodyPr>
          <a:lstStyle/>
          <a:p>
            <a:r>
              <a:rPr lang="de-DE" sz="1200">
                <a:cs typeface="Arial" charset="0"/>
              </a:rPr>
              <a:t>2015</a:t>
            </a:r>
          </a:p>
        </p:txBody>
      </p:sp>
      <p:sp>
        <p:nvSpPr>
          <p:cNvPr id="12305" name="TextBox 225"/>
          <p:cNvSpPr txBox="1">
            <a:spLocks noChangeArrowheads="1"/>
          </p:cNvSpPr>
          <p:nvPr/>
        </p:nvSpPr>
        <p:spPr bwMode="auto">
          <a:xfrm>
            <a:off x="8370888" y="6323013"/>
            <a:ext cx="492125" cy="274637"/>
          </a:xfrm>
          <a:prstGeom prst="rect">
            <a:avLst/>
          </a:prstGeom>
          <a:noFill/>
          <a:ln w="9525">
            <a:noFill/>
            <a:miter lim="800000"/>
            <a:headEnd/>
            <a:tailEnd/>
          </a:ln>
        </p:spPr>
        <p:txBody>
          <a:bodyPr>
            <a:spAutoFit/>
          </a:bodyPr>
          <a:lstStyle/>
          <a:p>
            <a:r>
              <a:rPr lang="de-DE" sz="1200">
                <a:cs typeface="Arial" charset="0"/>
              </a:rPr>
              <a:t>2020</a:t>
            </a:r>
          </a:p>
        </p:txBody>
      </p:sp>
      <p:grpSp>
        <p:nvGrpSpPr>
          <p:cNvPr id="12306" name="Group 226"/>
          <p:cNvGrpSpPr>
            <a:grpSpLocks/>
          </p:cNvGrpSpPr>
          <p:nvPr/>
        </p:nvGrpSpPr>
        <p:grpSpPr bwMode="auto">
          <a:xfrm>
            <a:off x="3868738" y="5218113"/>
            <a:ext cx="1055687" cy="1338262"/>
            <a:chOff x="2028825" y="2436813"/>
            <a:chExt cx="1552738" cy="2153358"/>
          </a:xfrm>
        </p:grpSpPr>
        <p:sp>
          <p:nvSpPr>
            <p:cNvPr id="12332" name="Text Box 14"/>
            <p:cNvSpPr txBox="1">
              <a:spLocks noChangeArrowheads="1"/>
            </p:cNvSpPr>
            <p:nvPr>
              <p:custDataLst>
                <p:tags r:id="rId12"/>
              </p:custDataLst>
            </p:nvPr>
          </p:nvSpPr>
          <p:spPr bwMode="gray">
            <a:xfrm>
              <a:off x="2325363" y="2436813"/>
              <a:ext cx="1013366" cy="97067"/>
            </a:xfrm>
            <a:prstGeom prst="rect">
              <a:avLst/>
            </a:prstGeom>
            <a:noFill/>
            <a:ln w="12700" algn="ctr">
              <a:noFill/>
              <a:miter lim="800000"/>
              <a:headEnd/>
              <a:tailEnd/>
            </a:ln>
          </p:spPr>
          <p:txBody>
            <a:bodyPr wrap="none" lIns="0" tIns="0" rIns="0" bIns="0">
              <a:spAutoFit/>
            </a:bodyPr>
            <a:lstStyle/>
            <a:p>
              <a:r>
                <a:rPr lang="en-US" sz="400" b="1">
                  <a:cs typeface="Arial" charset="0"/>
                </a:rPr>
                <a:t>Fossil Future / Unabated Growth</a:t>
              </a:r>
            </a:p>
          </p:txBody>
        </p:sp>
        <p:sp>
          <p:nvSpPr>
            <p:cNvPr id="12333" name="Objektbereich"/>
            <p:cNvSpPr>
              <a:spLocks noChangeArrowheads="1"/>
            </p:cNvSpPr>
            <p:nvPr>
              <p:custDataLst>
                <p:tags r:id="rId13"/>
              </p:custDataLst>
            </p:nvPr>
          </p:nvSpPr>
          <p:spPr bwMode="auto">
            <a:xfrm rot="-5400000">
              <a:off x="1922462" y="2751138"/>
              <a:ext cx="328613" cy="115888"/>
            </a:xfrm>
            <a:prstGeom prst="rect">
              <a:avLst/>
            </a:prstGeom>
            <a:noFill/>
            <a:ln w="9525">
              <a:noFill/>
              <a:miter lim="800000"/>
              <a:headEnd/>
              <a:tailEnd/>
            </a:ln>
          </p:spPr>
          <p:txBody>
            <a:bodyPr wrap="none" lIns="0" tIns="0" rIns="0" bIns="0" anchor="ctr"/>
            <a:lstStyle/>
            <a:p>
              <a:pPr>
                <a:lnSpc>
                  <a:spcPct val="85000"/>
                </a:lnSpc>
              </a:pPr>
              <a:r>
                <a:rPr lang="en-US" sz="400">
                  <a:cs typeface="Arial" charset="0"/>
                </a:rPr>
                <a:t>Market</a:t>
              </a:r>
            </a:p>
            <a:p>
              <a:pPr>
                <a:lnSpc>
                  <a:spcPct val="85000"/>
                </a:lnSpc>
              </a:pPr>
              <a:r>
                <a:rPr lang="en-US" sz="400">
                  <a:cs typeface="Arial" charset="0"/>
                </a:rPr>
                <a:t>Attractiveness</a:t>
              </a:r>
            </a:p>
          </p:txBody>
        </p:sp>
        <p:sp>
          <p:nvSpPr>
            <p:cNvPr id="12334" name="Objektbereich"/>
            <p:cNvSpPr>
              <a:spLocks noChangeArrowheads="1"/>
            </p:cNvSpPr>
            <p:nvPr>
              <p:custDataLst>
                <p:tags r:id="rId14"/>
              </p:custDataLst>
            </p:nvPr>
          </p:nvSpPr>
          <p:spPr bwMode="auto">
            <a:xfrm rot="-5400000">
              <a:off x="1922463" y="3451225"/>
              <a:ext cx="328612" cy="115888"/>
            </a:xfrm>
            <a:prstGeom prst="rect">
              <a:avLst/>
            </a:prstGeom>
            <a:noFill/>
            <a:ln w="9525">
              <a:noFill/>
              <a:miter lim="800000"/>
              <a:headEnd/>
              <a:tailEnd/>
            </a:ln>
          </p:spPr>
          <p:txBody>
            <a:bodyPr wrap="none" lIns="0" tIns="0" rIns="0" bIns="0" anchor="ctr"/>
            <a:lstStyle/>
            <a:p>
              <a:pPr>
                <a:lnSpc>
                  <a:spcPct val="85000"/>
                </a:lnSpc>
              </a:pPr>
              <a:r>
                <a:rPr lang="en-US" sz="400">
                  <a:cs typeface="Arial" charset="0"/>
                </a:rPr>
                <a:t>Market</a:t>
              </a:r>
            </a:p>
            <a:p>
              <a:pPr>
                <a:lnSpc>
                  <a:spcPct val="85000"/>
                </a:lnSpc>
              </a:pPr>
              <a:r>
                <a:rPr lang="en-US" sz="400">
                  <a:cs typeface="Arial" charset="0"/>
                </a:rPr>
                <a:t>Attractiveness</a:t>
              </a:r>
            </a:p>
          </p:txBody>
        </p:sp>
        <p:sp>
          <p:nvSpPr>
            <p:cNvPr id="12335" name="Objektbereich"/>
            <p:cNvSpPr>
              <a:spLocks noChangeArrowheads="1"/>
            </p:cNvSpPr>
            <p:nvPr>
              <p:custDataLst>
                <p:tags r:id="rId15"/>
              </p:custDataLst>
            </p:nvPr>
          </p:nvSpPr>
          <p:spPr bwMode="auto">
            <a:xfrm rot="-5400000">
              <a:off x="1922463" y="4105275"/>
              <a:ext cx="328612" cy="115888"/>
            </a:xfrm>
            <a:prstGeom prst="rect">
              <a:avLst/>
            </a:prstGeom>
            <a:noFill/>
            <a:ln w="9525">
              <a:noFill/>
              <a:miter lim="800000"/>
              <a:headEnd/>
              <a:tailEnd/>
            </a:ln>
          </p:spPr>
          <p:txBody>
            <a:bodyPr wrap="none" lIns="0" tIns="0" rIns="0" bIns="0" anchor="ctr"/>
            <a:lstStyle/>
            <a:p>
              <a:pPr>
                <a:lnSpc>
                  <a:spcPct val="85000"/>
                </a:lnSpc>
              </a:pPr>
              <a:r>
                <a:rPr lang="en-US" sz="400">
                  <a:cs typeface="Arial" charset="0"/>
                </a:rPr>
                <a:t>Market</a:t>
              </a:r>
            </a:p>
            <a:p>
              <a:pPr>
                <a:lnSpc>
                  <a:spcPct val="85000"/>
                </a:lnSpc>
              </a:pPr>
              <a:r>
                <a:rPr lang="en-US" sz="400">
                  <a:cs typeface="Arial" charset="0"/>
                </a:rPr>
                <a:t>Attractiveness</a:t>
              </a:r>
            </a:p>
          </p:txBody>
        </p:sp>
        <p:sp>
          <p:nvSpPr>
            <p:cNvPr id="12336" name="Text Box 51"/>
            <p:cNvSpPr txBox="1">
              <a:spLocks noChangeArrowheads="1"/>
            </p:cNvSpPr>
            <p:nvPr>
              <p:custDataLst>
                <p:tags r:id="rId16"/>
              </p:custDataLst>
            </p:nvPr>
          </p:nvSpPr>
          <p:spPr bwMode="gray">
            <a:xfrm>
              <a:off x="2631241" y="3826406"/>
              <a:ext cx="387600" cy="97067"/>
            </a:xfrm>
            <a:prstGeom prst="rect">
              <a:avLst/>
            </a:prstGeom>
            <a:noFill/>
            <a:ln w="12700" algn="ctr">
              <a:noFill/>
              <a:miter lim="800000"/>
              <a:headEnd/>
              <a:tailEnd/>
            </a:ln>
          </p:spPr>
          <p:txBody>
            <a:bodyPr wrap="none" lIns="0" tIns="0" rIns="0" bIns="0">
              <a:spAutoFit/>
            </a:bodyPr>
            <a:lstStyle/>
            <a:p>
              <a:r>
                <a:rPr lang="en-US" sz="400" b="1">
                  <a:cs typeface="Arial" charset="0"/>
                </a:rPr>
                <a:t>Green World</a:t>
              </a:r>
            </a:p>
          </p:txBody>
        </p:sp>
        <p:sp>
          <p:nvSpPr>
            <p:cNvPr id="12337" name="Rectangle 307"/>
            <p:cNvSpPr>
              <a:spLocks noChangeArrowheads="1"/>
            </p:cNvSpPr>
            <p:nvPr>
              <p:custDataLst>
                <p:tags r:id="rId17"/>
              </p:custDataLst>
            </p:nvPr>
          </p:nvSpPr>
          <p:spPr bwMode="gray">
            <a:xfrm>
              <a:off x="2201611" y="3049869"/>
              <a:ext cx="516023" cy="97067"/>
            </a:xfrm>
            <a:prstGeom prst="rect">
              <a:avLst/>
            </a:prstGeom>
            <a:noFill/>
            <a:ln w="12700" algn="ctr">
              <a:noFill/>
              <a:miter lim="800000"/>
              <a:headEnd/>
              <a:tailEnd/>
            </a:ln>
          </p:spPr>
          <p:txBody>
            <a:bodyPr wrap="none" lIns="0" tIns="0" rIns="0" bIns="0" anchor="ctr">
              <a:spAutoFit/>
            </a:bodyPr>
            <a:lstStyle/>
            <a:p>
              <a:r>
                <a:rPr lang="en-US" sz="400">
                  <a:cs typeface="Arial" charset="0"/>
                </a:rPr>
                <a:t>E.ON’s Capability</a:t>
              </a:r>
            </a:p>
          </p:txBody>
        </p:sp>
        <p:sp>
          <p:nvSpPr>
            <p:cNvPr id="12338" name="Objektbereich"/>
            <p:cNvSpPr>
              <a:spLocks noChangeArrowheads="1"/>
            </p:cNvSpPr>
            <p:nvPr>
              <p:custDataLst>
                <p:tags r:id="rId18"/>
              </p:custDataLst>
            </p:nvPr>
          </p:nvSpPr>
          <p:spPr bwMode="auto">
            <a:xfrm rot="-5400000">
              <a:off x="2728118" y="2751932"/>
              <a:ext cx="328613" cy="114300"/>
            </a:xfrm>
            <a:prstGeom prst="rect">
              <a:avLst/>
            </a:prstGeom>
            <a:noFill/>
            <a:ln w="9525">
              <a:noFill/>
              <a:miter lim="800000"/>
              <a:headEnd/>
              <a:tailEnd/>
            </a:ln>
          </p:spPr>
          <p:txBody>
            <a:bodyPr wrap="none" lIns="0" tIns="0" rIns="0" bIns="0" anchor="ctr"/>
            <a:lstStyle/>
            <a:p>
              <a:pPr>
                <a:lnSpc>
                  <a:spcPct val="85000"/>
                </a:lnSpc>
              </a:pPr>
              <a:r>
                <a:rPr lang="en-US" sz="400">
                  <a:cs typeface="Arial" charset="0"/>
                </a:rPr>
                <a:t>Market</a:t>
              </a:r>
            </a:p>
            <a:p>
              <a:pPr>
                <a:lnSpc>
                  <a:spcPct val="85000"/>
                </a:lnSpc>
              </a:pPr>
              <a:r>
                <a:rPr lang="en-US" sz="400">
                  <a:cs typeface="Arial" charset="0"/>
                </a:rPr>
                <a:t>Attractiveness</a:t>
              </a:r>
            </a:p>
          </p:txBody>
        </p:sp>
        <p:sp>
          <p:nvSpPr>
            <p:cNvPr id="12339" name="Objektbereich"/>
            <p:cNvSpPr>
              <a:spLocks noChangeArrowheads="1"/>
            </p:cNvSpPr>
            <p:nvPr>
              <p:custDataLst>
                <p:tags r:id="rId19"/>
              </p:custDataLst>
            </p:nvPr>
          </p:nvSpPr>
          <p:spPr bwMode="auto">
            <a:xfrm rot="-5400000">
              <a:off x="2728119" y="3452019"/>
              <a:ext cx="328612" cy="114300"/>
            </a:xfrm>
            <a:prstGeom prst="rect">
              <a:avLst/>
            </a:prstGeom>
            <a:noFill/>
            <a:ln w="9525">
              <a:noFill/>
              <a:miter lim="800000"/>
              <a:headEnd/>
              <a:tailEnd/>
            </a:ln>
          </p:spPr>
          <p:txBody>
            <a:bodyPr wrap="none" lIns="0" tIns="0" rIns="0" bIns="0" anchor="ctr"/>
            <a:lstStyle/>
            <a:p>
              <a:pPr>
                <a:lnSpc>
                  <a:spcPct val="85000"/>
                </a:lnSpc>
              </a:pPr>
              <a:r>
                <a:rPr lang="en-US" sz="400">
                  <a:cs typeface="Arial" charset="0"/>
                </a:rPr>
                <a:t>Market</a:t>
              </a:r>
            </a:p>
            <a:p>
              <a:pPr>
                <a:lnSpc>
                  <a:spcPct val="85000"/>
                </a:lnSpc>
              </a:pPr>
              <a:r>
                <a:rPr lang="en-US" sz="400">
                  <a:cs typeface="Arial" charset="0"/>
                </a:rPr>
                <a:t>Attractiveness</a:t>
              </a:r>
            </a:p>
          </p:txBody>
        </p:sp>
        <p:sp>
          <p:nvSpPr>
            <p:cNvPr id="12340" name="Objektbereich"/>
            <p:cNvSpPr>
              <a:spLocks noChangeArrowheads="1"/>
            </p:cNvSpPr>
            <p:nvPr>
              <p:custDataLst>
                <p:tags r:id="rId20"/>
              </p:custDataLst>
            </p:nvPr>
          </p:nvSpPr>
          <p:spPr bwMode="auto">
            <a:xfrm rot="-5400000">
              <a:off x="2728119" y="4106069"/>
              <a:ext cx="328612" cy="114300"/>
            </a:xfrm>
            <a:prstGeom prst="rect">
              <a:avLst/>
            </a:prstGeom>
            <a:noFill/>
            <a:ln w="9525">
              <a:noFill/>
              <a:miter lim="800000"/>
              <a:headEnd/>
              <a:tailEnd/>
            </a:ln>
          </p:spPr>
          <p:txBody>
            <a:bodyPr wrap="none" lIns="0" tIns="0" rIns="0" bIns="0" anchor="ctr"/>
            <a:lstStyle/>
            <a:p>
              <a:pPr>
                <a:lnSpc>
                  <a:spcPct val="85000"/>
                </a:lnSpc>
              </a:pPr>
              <a:r>
                <a:rPr lang="en-US" sz="400">
                  <a:cs typeface="Arial" charset="0"/>
                </a:rPr>
                <a:t>Market</a:t>
              </a:r>
            </a:p>
            <a:p>
              <a:pPr>
                <a:lnSpc>
                  <a:spcPct val="85000"/>
                </a:lnSpc>
              </a:pPr>
              <a:r>
                <a:rPr lang="en-US" sz="400">
                  <a:cs typeface="Arial" charset="0"/>
                </a:rPr>
                <a:t>Attractiveness</a:t>
              </a:r>
            </a:p>
          </p:txBody>
        </p:sp>
        <p:sp>
          <p:nvSpPr>
            <p:cNvPr id="12341" name="AutoShape 101"/>
            <p:cNvSpPr>
              <a:spLocks noChangeArrowheads="1"/>
            </p:cNvSpPr>
            <p:nvPr>
              <p:custDataLst>
                <p:tags r:id="rId21"/>
              </p:custDataLst>
            </p:nvPr>
          </p:nvSpPr>
          <p:spPr bwMode="gray">
            <a:xfrm rot="5400000">
              <a:off x="2659856" y="2778919"/>
              <a:ext cx="230188" cy="76200"/>
            </a:xfrm>
            <a:prstGeom prst="triangle">
              <a:avLst>
                <a:gd name="adj" fmla="val 50000"/>
              </a:avLst>
            </a:prstGeom>
            <a:solidFill>
              <a:srgbClr val="B4B4B4"/>
            </a:solidFill>
            <a:ln w="12700" algn="ctr">
              <a:solidFill>
                <a:srgbClr val="B4B4B4"/>
              </a:solidFill>
              <a:miter lim="800000"/>
              <a:headEnd/>
              <a:tailEnd/>
            </a:ln>
          </p:spPr>
          <p:txBody>
            <a:bodyPr rot="10800000" vert="eaVert" wrap="none" lIns="0" tIns="0" rIns="0" bIns="0" anchor="ctr"/>
            <a:lstStyle/>
            <a:p>
              <a:endParaRPr lang="en-US" sz="800">
                <a:cs typeface="Arial" charset="0"/>
              </a:endParaRPr>
            </a:p>
          </p:txBody>
        </p:sp>
        <p:sp>
          <p:nvSpPr>
            <p:cNvPr id="12342" name="AutoShape 102"/>
            <p:cNvSpPr>
              <a:spLocks noChangeArrowheads="1"/>
            </p:cNvSpPr>
            <p:nvPr>
              <p:custDataLst>
                <p:tags r:id="rId22"/>
              </p:custDataLst>
            </p:nvPr>
          </p:nvSpPr>
          <p:spPr bwMode="gray">
            <a:xfrm rot="5400000">
              <a:off x="2659856" y="3463132"/>
              <a:ext cx="230187" cy="76200"/>
            </a:xfrm>
            <a:prstGeom prst="triangle">
              <a:avLst>
                <a:gd name="adj" fmla="val 50000"/>
              </a:avLst>
            </a:prstGeom>
            <a:solidFill>
              <a:srgbClr val="B4B4B4"/>
            </a:solidFill>
            <a:ln w="12700" algn="ctr">
              <a:solidFill>
                <a:srgbClr val="B4B4B4"/>
              </a:solidFill>
              <a:miter lim="800000"/>
              <a:headEnd/>
              <a:tailEnd/>
            </a:ln>
          </p:spPr>
          <p:txBody>
            <a:bodyPr rot="10800000" vert="eaVert" wrap="none" lIns="0" tIns="0" rIns="0" bIns="0" anchor="ctr"/>
            <a:lstStyle/>
            <a:p>
              <a:endParaRPr lang="en-US" sz="800">
                <a:cs typeface="Arial" charset="0"/>
              </a:endParaRPr>
            </a:p>
          </p:txBody>
        </p:sp>
        <p:sp>
          <p:nvSpPr>
            <p:cNvPr id="12343" name="AutoShape 103"/>
            <p:cNvSpPr>
              <a:spLocks noChangeArrowheads="1"/>
            </p:cNvSpPr>
            <p:nvPr>
              <p:custDataLst>
                <p:tags r:id="rId23"/>
              </p:custDataLst>
            </p:nvPr>
          </p:nvSpPr>
          <p:spPr bwMode="gray">
            <a:xfrm rot="5400000">
              <a:off x="2659856" y="4148932"/>
              <a:ext cx="230187" cy="76200"/>
            </a:xfrm>
            <a:prstGeom prst="triangle">
              <a:avLst>
                <a:gd name="adj" fmla="val 50000"/>
              </a:avLst>
            </a:prstGeom>
            <a:solidFill>
              <a:srgbClr val="B4B4B4"/>
            </a:solidFill>
            <a:ln w="12700" algn="ctr">
              <a:solidFill>
                <a:srgbClr val="B4B4B4"/>
              </a:solidFill>
              <a:miter lim="800000"/>
              <a:headEnd/>
              <a:tailEnd/>
            </a:ln>
          </p:spPr>
          <p:txBody>
            <a:bodyPr rot="10800000" vert="eaVert" wrap="none" lIns="0" tIns="0" rIns="0" bIns="0" anchor="ctr"/>
            <a:lstStyle/>
            <a:p>
              <a:endParaRPr lang="en-US" sz="800">
                <a:cs typeface="Arial" charset="0"/>
              </a:endParaRPr>
            </a:p>
          </p:txBody>
        </p:sp>
        <p:sp>
          <p:nvSpPr>
            <p:cNvPr id="12344" name="Text Box 43"/>
            <p:cNvSpPr txBox="1">
              <a:spLocks noChangeArrowheads="1"/>
            </p:cNvSpPr>
            <p:nvPr>
              <p:custDataLst>
                <p:tags r:id="rId24"/>
              </p:custDataLst>
            </p:nvPr>
          </p:nvSpPr>
          <p:spPr bwMode="gray">
            <a:xfrm>
              <a:off x="2591547" y="3141827"/>
              <a:ext cx="502013" cy="97067"/>
            </a:xfrm>
            <a:prstGeom prst="rect">
              <a:avLst/>
            </a:prstGeom>
            <a:noFill/>
            <a:ln w="12700" algn="ctr">
              <a:noFill/>
              <a:miter lim="800000"/>
              <a:headEnd/>
              <a:tailEnd/>
            </a:ln>
          </p:spPr>
          <p:txBody>
            <a:bodyPr wrap="none" lIns="0" tIns="0" rIns="0" bIns="0">
              <a:spAutoFit/>
            </a:bodyPr>
            <a:lstStyle/>
            <a:p>
              <a:r>
                <a:rPr lang="en-US" sz="400" b="1">
                  <a:cs typeface="Arial" charset="0"/>
                </a:rPr>
                <a:t>Climate Concern</a:t>
              </a:r>
            </a:p>
          </p:txBody>
        </p:sp>
        <p:sp>
          <p:nvSpPr>
            <p:cNvPr id="12345" name="Text Box 14"/>
            <p:cNvSpPr txBox="1">
              <a:spLocks noChangeArrowheads="1"/>
            </p:cNvSpPr>
            <p:nvPr>
              <p:custDataLst>
                <p:tags r:id="rId25"/>
              </p:custDataLst>
            </p:nvPr>
          </p:nvSpPr>
          <p:spPr bwMode="gray">
            <a:xfrm>
              <a:off x="3151933" y="2475129"/>
              <a:ext cx="140097" cy="97067"/>
            </a:xfrm>
            <a:prstGeom prst="rect">
              <a:avLst/>
            </a:prstGeom>
            <a:noFill/>
            <a:ln w="12700" algn="ctr">
              <a:noFill/>
              <a:miter lim="800000"/>
              <a:headEnd/>
              <a:tailEnd/>
            </a:ln>
          </p:spPr>
          <p:txBody>
            <a:bodyPr wrap="none" lIns="0" tIns="0" rIns="0" bIns="0">
              <a:spAutoFit/>
            </a:bodyPr>
            <a:lstStyle/>
            <a:p>
              <a:r>
                <a:rPr lang="en-US" sz="400" b="1">
                  <a:cs typeface="Arial" charset="0"/>
                </a:rPr>
                <a:t>2020</a:t>
              </a:r>
            </a:p>
          </p:txBody>
        </p:sp>
        <p:sp>
          <p:nvSpPr>
            <p:cNvPr id="12346" name="Text Box 14"/>
            <p:cNvSpPr txBox="1">
              <a:spLocks noChangeArrowheads="1"/>
            </p:cNvSpPr>
            <p:nvPr>
              <p:custDataLst>
                <p:tags r:id="rId26"/>
              </p:custDataLst>
            </p:nvPr>
          </p:nvSpPr>
          <p:spPr bwMode="gray">
            <a:xfrm>
              <a:off x="3177618" y="3180143"/>
              <a:ext cx="140096" cy="97067"/>
            </a:xfrm>
            <a:prstGeom prst="rect">
              <a:avLst/>
            </a:prstGeom>
            <a:noFill/>
            <a:ln w="12700" algn="ctr">
              <a:noFill/>
              <a:miter lim="800000"/>
              <a:headEnd/>
              <a:tailEnd/>
            </a:ln>
          </p:spPr>
          <p:txBody>
            <a:bodyPr wrap="none" lIns="0" tIns="0" rIns="0" bIns="0">
              <a:spAutoFit/>
            </a:bodyPr>
            <a:lstStyle/>
            <a:p>
              <a:r>
                <a:rPr lang="en-US" sz="400" b="1">
                  <a:cs typeface="Arial" charset="0"/>
                </a:rPr>
                <a:t>2020</a:t>
              </a:r>
            </a:p>
          </p:txBody>
        </p:sp>
        <p:sp>
          <p:nvSpPr>
            <p:cNvPr id="12347" name="Text Box 14"/>
            <p:cNvSpPr txBox="1">
              <a:spLocks noChangeArrowheads="1"/>
            </p:cNvSpPr>
            <p:nvPr>
              <p:custDataLst>
                <p:tags r:id="rId27"/>
              </p:custDataLst>
            </p:nvPr>
          </p:nvSpPr>
          <p:spPr bwMode="gray">
            <a:xfrm>
              <a:off x="3151933" y="3836623"/>
              <a:ext cx="140097" cy="97068"/>
            </a:xfrm>
            <a:prstGeom prst="rect">
              <a:avLst/>
            </a:prstGeom>
            <a:noFill/>
            <a:ln w="12700" algn="ctr">
              <a:noFill/>
              <a:miter lim="800000"/>
              <a:headEnd/>
              <a:tailEnd/>
            </a:ln>
          </p:spPr>
          <p:txBody>
            <a:bodyPr wrap="none" lIns="0" tIns="0" rIns="0" bIns="0">
              <a:spAutoFit/>
            </a:bodyPr>
            <a:lstStyle/>
            <a:p>
              <a:r>
                <a:rPr lang="en-US" sz="400" b="1">
                  <a:cs typeface="Arial" charset="0"/>
                </a:rPr>
                <a:t>2020</a:t>
              </a:r>
            </a:p>
          </p:txBody>
        </p:sp>
        <p:sp>
          <p:nvSpPr>
            <p:cNvPr id="12348" name="Text Box 14"/>
            <p:cNvSpPr txBox="1">
              <a:spLocks noChangeArrowheads="1"/>
            </p:cNvSpPr>
            <p:nvPr>
              <p:custDataLst>
                <p:tags r:id="rId28"/>
              </p:custDataLst>
            </p:nvPr>
          </p:nvSpPr>
          <p:spPr bwMode="gray">
            <a:xfrm>
              <a:off x="2372062" y="2475129"/>
              <a:ext cx="135427" cy="97067"/>
            </a:xfrm>
            <a:prstGeom prst="rect">
              <a:avLst/>
            </a:prstGeom>
            <a:noFill/>
            <a:ln w="12700" algn="ctr">
              <a:noFill/>
              <a:miter lim="800000"/>
              <a:headEnd/>
              <a:tailEnd/>
            </a:ln>
          </p:spPr>
          <p:txBody>
            <a:bodyPr wrap="none" lIns="0" tIns="0" rIns="0" bIns="0">
              <a:spAutoFit/>
            </a:bodyPr>
            <a:lstStyle/>
            <a:p>
              <a:r>
                <a:rPr lang="en-US" sz="400" b="1">
                  <a:cs typeface="Arial" charset="0"/>
                </a:rPr>
                <a:t>2015</a:t>
              </a:r>
            </a:p>
          </p:txBody>
        </p:sp>
        <p:sp>
          <p:nvSpPr>
            <p:cNvPr id="12349" name="Text Box 14"/>
            <p:cNvSpPr txBox="1">
              <a:spLocks noChangeArrowheads="1"/>
            </p:cNvSpPr>
            <p:nvPr>
              <p:custDataLst>
                <p:tags r:id="rId29"/>
              </p:custDataLst>
            </p:nvPr>
          </p:nvSpPr>
          <p:spPr bwMode="gray">
            <a:xfrm>
              <a:off x="2372062" y="3180143"/>
              <a:ext cx="135427" cy="97067"/>
            </a:xfrm>
            <a:prstGeom prst="rect">
              <a:avLst/>
            </a:prstGeom>
            <a:noFill/>
            <a:ln w="12700" algn="ctr">
              <a:noFill/>
              <a:miter lim="800000"/>
              <a:headEnd/>
              <a:tailEnd/>
            </a:ln>
          </p:spPr>
          <p:txBody>
            <a:bodyPr wrap="none" lIns="0" tIns="0" rIns="0" bIns="0">
              <a:spAutoFit/>
            </a:bodyPr>
            <a:lstStyle/>
            <a:p>
              <a:r>
                <a:rPr lang="en-US" sz="400" b="1">
                  <a:cs typeface="Arial" charset="0"/>
                </a:rPr>
                <a:t>2015</a:t>
              </a:r>
            </a:p>
          </p:txBody>
        </p:sp>
        <p:sp>
          <p:nvSpPr>
            <p:cNvPr id="12350" name="Text Box 14"/>
            <p:cNvSpPr txBox="1">
              <a:spLocks noChangeArrowheads="1"/>
            </p:cNvSpPr>
            <p:nvPr>
              <p:custDataLst>
                <p:tags r:id="rId30"/>
              </p:custDataLst>
            </p:nvPr>
          </p:nvSpPr>
          <p:spPr bwMode="gray">
            <a:xfrm>
              <a:off x="2372062" y="3836623"/>
              <a:ext cx="135427" cy="97068"/>
            </a:xfrm>
            <a:prstGeom prst="rect">
              <a:avLst/>
            </a:prstGeom>
            <a:noFill/>
            <a:ln w="12700" algn="ctr">
              <a:noFill/>
              <a:miter lim="800000"/>
              <a:headEnd/>
              <a:tailEnd/>
            </a:ln>
          </p:spPr>
          <p:txBody>
            <a:bodyPr wrap="none" lIns="0" tIns="0" rIns="0" bIns="0">
              <a:spAutoFit/>
            </a:bodyPr>
            <a:lstStyle/>
            <a:p>
              <a:r>
                <a:rPr lang="en-US" sz="400" b="1">
                  <a:cs typeface="Arial" charset="0"/>
                </a:rPr>
                <a:t>2015</a:t>
              </a:r>
            </a:p>
          </p:txBody>
        </p:sp>
        <p:sp>
          <p:nvSpPr>
            <p:cNvPr id="12351" name="Rectangle 369"/>
            <p:cNvSpPr>
              <a:spLocks noChangeArrowheads="1"/>
            </p:cNvSpPr>
            <p:nvPr/>
          </p:nvSpPr>
          <p:spPr bwMode="gray">
            <a:xfrm>
              <a:off x="2206625" y="3979863"/>
              <a:ext cx="457200" cy="381000"/>
            </a:xfrm>
            <a:prstGeom prst="rect">
              <a:avLst/>
            </a:prstGeom>
            <a:solidFill>
              <a:srgbClr val="00FF00"/>
            </a:solidFill>
            <a:ln w="9525">
              <a:solidFill>
                <a:schemeClr val="tx1"/>
              </a:solidFill>
              <a:miter lim="800000"/>
              <a:headEnd/>
              <a:tailEnd type="none" w="med" len="lg"/>
            </a:ln>
          </p:spPr>
          <p:txBody>
            <a:bodyPr wrap="none" lIns="0" tIns="0" rIns="0" bIns="0" anchor="ctr"/>
            <a:lstStyle/>
            <a:p>
              <a:endParaRPr lang="en-GB" sz="1600">
                <a:cs typeface="Arial" charset="0"/>
              </a:endParaRPr>
            </a:p>
          </p:txBody>
        </p:sp>
        <p:sp>
          <p:nvSpPr>
            <p:cNvPr id="12352" name="Rectangle 370"/>
            <p:cNvSpPr>
              <a:spLocks noChangeArrowheads="1"/>
            </p:cNvSpPr>
            <p:nvPr/>
          </p:nvSpPr>
          <p:spPr bwMode="gray">
            <a:xfrm>
              <a:off x="3046413" y="3979863"/>
              <a:ext cx="457200" cy="381000"/>
            </a:xfrm>
            <a:prstGeom prst="rect">
              <a:avLst/>
            </a:prstGeom>
            <a:solidFill>
              <a:srgbClr val="00FF00"/>
            </a:solidFill>
            <a:ln w="9525">
              <a:solidFill>
                <a:schemeClr val="tx1"/>
              </a:solidFill>
              <a:miter lim="800000"/>
              <a:headEnd/>
              <a:tailEnd type="none" w="med" len="lg"/>
            </a:ln>
          </p:spPr>
          <p:txBody>
            <a:bodyPr wrap="none" lIns="0" tIns="0" rIns="0" bIns="0" anchor="ctr"/>
            <a:lstStyle/>
            <a:p>
              <a:endParaRPr lang="en-GB" sz="1600">
                <a:cs typeface="Arial" charset="0"/>
              </a:endParaRPr>
            </a:p>
          </p:txBody>
        </p:sp>
        <p:sp>
          <p:nvSpPr>
            <p:cNvPr id="12353" name="Rectangle 371"/>
            <p:cNvSpPr>
              <a:spLocks noChangeArrowheads="1"/>
            </p:cNvSpPr>
            <p:nvPr/>
          </p:nvSpPr>
          <p:spPr bwMode="gray">
            <a:xfrm>
              <a:off x="2206625" y="3292475"/>
              <a:ext cx="457200" cy="381000"/>
            </a:xfrm>
            <a:prstGeom prst="rect">
              <a:avLst/>
            </a:prstGeom>
            <a:solidFill>
              <a:srgbClr val="003399"/>
            </a:solidFill>
            <a:ln w="9525">
              <a:solidFill>
                <a:schemeClr val="tx1"/>
              </a:solidFill>
              <a:miter lim="800000"/>
              <a:headEnd/>
              <a:tailEnd type="none" w="med" len="lg"/>
            </a:ln>
          </p:spPr>
          <p:txBody>
            <a:bodyPr wrap="none" lIns="0" tIns="0" rIns="0" bIns="0" anchor="ctr"/>
            <a:lstStyle/>
            <a:p>
              <a:endParaRPr lang="en-GB" sz="1600">
                <a:cs typeface="Arial" charset="0"/>
              </a:endParaRPr>
            </a:p>
          </p:txBody>
        </p:sp>
        <p:sp>
          <p:nvSpPr>
            <p:cNvPr id="12354" name="Rectangle 372"/>
            <p:cNvSpPr>
              <a:spLocks noChangeArrowheads="1"/>
            </p:cNvSpPr>
            <p:nvPr/>
          </p:nvSpPr>
          <p:spPr bwMode="gray">
            <a:xfrm>
              <a:off x="3044825" y="3292475"/>
              <a:ext cx="457200" cy="381000"/>
            </a:xfrm>
            <a:prstGeom prst="rect">
              <a:avLst/>
            </a:prstGeom>
            <a:solidFill>
              <a:srgbClr val="003399"/>
            </a:solidFill>
            <a:ln w="9525">
              <a:solidFill>
                <a:schemeClr val="tx1"/>
              </a:solidFill>
              <a:miter lim="800000"/>
              <a:headEnd/>
              <a:tailEnd type="none" w="med" len="lg"/>
            </a:ln>
          </p:spPr>
          <p:txBody>
            <a:bodyPr wrap="none" lIns="0" tIns="0" rIns="0" bIns="0" anchor="ctr"/>
            <a:lstStyle/>
            <a:p>
              <a:endParaRPr lang="en-GB" sz="1600">
                <a:cs typeface="Arial" charset="0"/>
              </a:endParaRPr>
            </a:p>
          </p:txBody>
        </p:sp>
        <p:sp>
          <p:nvSpPr>
            <p:cNvPr id="12355" name="Rectangle 373"/>
            <p:cNvSpPr>
              <a:spLocks noChangeArrowheads="1"/>
            </p:cNvSpPr>
            <p:nvPr/>
          </p:nvSpPr>
          <p:spPr bwMode="gray">
            <a:xfrm>
              <a:off x="2206625" y="2605088"/>
              <a:ext cx="457200" cy="381000"/>
            </a:xfrm>
            <a:prstGeom prst="rect">
              <a:avLst/>
            </a:prstGeom>
            <a:solidFill>
              <a:srgbClr val="FFCC00"/>
            </a:solidFill>
            <a:ln w="9525">
              <a:solidFill>
                <a:schemeClr val="tx1"/>
              </a:solidFill>
              <a:miter lim="800000"/>
              <a:headEnd/>
              <a:tailEnd type="none" w="med" len="lg"/>
            </a:ln>
          </p:spPr>
          <p:txBody>
            <a:bodyPr wrap="none" lIns="0" tIns="0" rIns="0" bIns="0" anchor="ctr"/>
            <a:lstStyle/>
            <a:p>
              <a:endParaRPr lang="en-GB" sz="1600">
                <a:cs typeface="Arial" charset="0"/>
              </a:endParaRPr>
            </a:p>
          </p:txBody>
        </p:sp>
        <p:sp>
          <p:nvSpPr>
            <p:cNvPr id="12356" name="Rectangle 374"/>
            <p:cNvSpPr>
              <a:spLocks noChangeArrowheads="1"/>
            </p:cNvSpPr>
            <p:nvPr/>
          </p:nvSpPr>
          <p:spPr bwMode="gray">
            <a:xfrm>
              <a:off x="3044825" y="2605088"/>
              <a:ext cx="457200" cy="381000"/>
            </a:xfrm>
            <a:prstGeom prst="rect">
              <a:avLst/>
            </a:prstGeom>
            <a:solidFill>
              <a:srgbClr val="FFCC00"/>
            </a:solidFill>
            <a:ln w="9525">
              <a:solidFill>
                <a:schemeClr val="tx1"/>
              </a:solidFill>
              <a:miter lim="800000"/>
              <a:headEnd/>
              <a:tailEnd type="none" w="med" len="lg"/>
            </a:ln>
          </p:spPr>
          <p:txBody>
            <a:bodyPr wrap="none" lIns="0" tIns="0" rIns="0" bIns="0" anchor="ctr"/>
            <a:lstStyle/>
            <a:p>
              <a:endParaRPr lang="en-GB" sz="1600">
                <a:cs typeface="Arial" charset="0"/>
              </a:endParaRPr>
            </a:p>
          </p:txBody>
        </p:sp>
        <p:sp>
          <p:nvSpPr>
            <p:cNvPr id="12357" name="Rectangle 307"/>
            <p:cNvSpPr>
              <a:spLocks noChangeArrowheads="1"/>
            </p:cNvSpPr>
            <p:nvPr>
              <p:custDataLst>
                <p:tags r:id="rId31"/>
              </p:custDataLst>
            </p:nvPr>
          </p:nvSpPr>
          <p:spPr bwMode="gray">
            <a:xfrm>
              <a:off x="3065540" y="3060086"/>
              <a:ext cx="516023" cy="97067"/>
            </a:xfrm>
            <a:prstGeom prst="rect">
              <a:avLst/>
            </a:prstGeom>
            <a:noFill/>
            <a:ln w="12700" algn="ctr">
              <a:noFill/>
              <a:miter lim="800000"/>
              <a:headEnd/>
              <a:tailEnd/>
            </a:ln>
          </p:spPr>
          <p:txBody>
            <a:bodyPr wrap="none" lIns="0" tIns="0" rIns="0" bIns="0" anchor="ctr">
              <a:spAutoFit/>
            </a:bodyPr>
            <a:lstStyle/>
            <a:p>
              <a:r>
                <a:rPr lang="en-US" sz="400">
                  <a:cs typeface="Arial" charset="0"/>
                </a:rPr>
                <a:t>E.ON’s Capability</a:t>
              </a:r>
            </a:p>
          </p:txBody>
        </p:sp>
        <p:sp>
          <p:nvSpPr>
            <p:cNvPr id="12358" name="Rectangle 307"/>
            <p:cNvSpPr>
              <a:spLocks noChangeArrowheads="1"/>
            </p:cNvSpPr>
            <p:nvPr>
              <p:custDataLst>
                <p:tags r:id="rId32"/>
              </p:custDataLst>
            </p:nvPr>
          </p:nvSpPr>
          <p:spPr bwMode="gray">
            <a:xfrm>
              <a:off x="2206281" y="3747219"/>
              <a:ext cx="516022" cy="97068"/>
            </a:xfrm>
            <a:prstGeom prst="rect">
              <a:avLst/>
            </a:prstGeom>
            <a:noFill/>
            <a:ln w="12700" algn="ctr">
              <a:noFill/>
              <a:miter lim="800000"/>
              <a:headEnd/>
              <a:tailEnd/>
            </a:ln>
          </p:spPr>
          <p:txBody>
            <a:bodyPr wrap="none" lIns="0" tIns="0" rIns="0" bIns="0" anchor="ctr">
              <a:spAutoFit/>
            </a:bodyPr>
            <a:lstStyle/>
            <a:p>
              <a:r>
                <a:rPr lang="en-US" sz="400">
                  <a:cs typeface="Arial" charset="0"/>
                </a:rPr>
                <a:t>E.ON’s Capability</a:t>
              </a:r>
            </a:p>
          </p:txBody>
        </p:sp>
        <p:sp>
          <p:nvSpPr>
            <p:cNvPr id="12359" name="Rectangle 307"/>
            <p:cNvSpPr>
              <a:spLocks noChangeArrowheads="1"/>
            </p:cNvSpPr>
            <p:nvPr>
              <p:custDataLst>
                <p:tags r:id="rId33"/>
              </p:custDataLst>
            </p:nvPr>
          </p:nvSpPr>
          <p:spPr bwMode="gray">
            <a:xfrm>
              <a:off x="3044526" y="3747219"/>
              <a:ext cx="516023" cy="97068"/>
            </a:xfrm>
            <a:prstGeom prst="rect">
              <a:avLst/>
            </a:prstGeom>
            <a:noFill/>
            <a:ln w="12700" algn="ctr">
              <a:noFill/>
              <a:miter lim="800000"/>
              <a:headEnd/>
              <a:tailEnd/>
            </a:ln>
          </p:spPr>
          <p:txBody>
            <a:bodyPr wrap="none" lIns="0" tIns="0" rIns="0" bIns="0" anchor="ctr">
              <a:spAutoFit/>
            </a:bodyPr>
            <a:lstStyle/>
            <a:p>
              <a:r>
                <a:rPr lang="en-US" sz="400">
                  <a:cs typeface="Arial" charset="0"/>
                </a:rPr>
                <a:t>E.ON’s Capability</a:t>
              </a:r>
            </a:p>
          </p:txBody>
        </p:sp>
        <p:sp>
          <p:nvSpPr>
            <p:cNvPr id="12360" name="Rectangle 307"/>
            <p:cNvSpPr>
              <a:spLocks noChangeArrowheads="1"/>
            </p:cNvSpPr>
            <p:nvPr>
              <p:custDataLst>
                <p:tags r:id="rId34"/>
              </p:custDataLst>
            </p:nvPr>
          </p:nvSpPr>
          <p:spPr bwMode="gray">
            <a:xfrm>
              <a:off x="2224960" y="4493104"/>
              <a:ext cx="516023" cy="97067"/>
            </a:xfrm>
            <a:prstGeom prst="rect">
              <a:avLst/>
            </a:prstGeom>
            <a:noFill/>
            <a:ln w="12700" algn="ctr">
              <a:noFill/>
              <a:miter lim="800000"/>
              <a:headEnd/>
              <a:tailEnd/>
            </a:ln>
          </p:spPr>
          <p:txBody>
            <a:bodyPr wrap="none" lIns="0" tIns="0" rIns="0" bIns="0" anchor="ctr">
              <a:spAutoFit/>
            </a:bodyPr>
            <a:lstStyle/>
            <a:p>
              <a:r>
                <a:rPr lang="en-US" sz="400">
                  <a:cs typeface="Arial" charset="0"/>
                </a:rPr>
                <a:t>E.ON’s Capability</a:t>
              </a:r>
            </a:p>
          </p:txBody>
        </p:sp>
        <p:sp>
          <p:nvSpPr>
            <p:cNvPr id="12361" name="Rectangle 307"/>
            <p:cNvSpPr>
              <a:spLocks noChangeArrowheads="1"/>
            </p:cNvSpPr>
            <p:nvPr>
              <p:custDataLst>
                <p:tags r:id="rId35"/>
              </p:custDataLst>
            </p:nvPr>
          </p:nvSpPr>
          <p:spPr bwMode="gray">
            <a:xfrm>
              <a:off x="3065540" y="4493104"/>
              <a:ext cx="516023" cy="97067"/>
            </a:xfrm>
            <a:prstGeom prst="rect">
              <a:avLst/>
            </a:prstGeom>
            <a:noFill/>
            <a:ln w="12700" algn="ctr">
              <a:noFill/>
              <a:miter lim="800000"/>
              <a:headEnd/>
              <a:tailEnd/>
            </a:ln>
          </p:spPr>
          <p:txBody>
            <a:bodyPr wrap="none" lIns="0" tIns="0" rIns="0" bIns="0" anchor="ctr">
              <a:spAutoFit/>
            </a:bodyPr>
            <a:lstStyle/>
            <a:p>
              <a:r>
                <a:rPr lang="en-US" sz="400">
                  <a:cs typeface="Arial" charset="0"/>
                </a:rPr>
                <a:t>E.ON’s Capability</a:t>
              </a:r>
            </a:p>
          </p:txBody>
        </p:sp>
        <p:sp>
          <p:nvSpPr>
            <p:cNvPr id="12362" name="Oval 380"/>
            <p:cNvSpPr>
              <a:spLocks noChangeArrowheads="1"/>
            </p:cNvSpPr>
            <p:nvPr/>
          </p:nvSpPr>
          <p:spPr bwMode="gray">
            <a:xfrm>
              <a:off x="2435225" y="2681288"/>
              <a:ext cx="152400" cy="153987"/>
            </a:xfrm>
            <a:prstGeom prst="ellipse">
              <a:avLst/>
            </a:prstGeom>
            <a:noFill/>
            <a:ln w="12700">
              <a:solidFill>
                <a:srgbClr val="B4B4B4"/>
              </a:solidFill>
              <a:round/>
              <a:headEnd/>
              <a:tailEnd type="none" w="med" len="lg"/>
            </a:ln>
          </p:spPr>
          <p:txBody>
            <a:bodyPr wrap="none" lIns="0" tIns="0" rIns="0" bIns="0" anchor="ctr"/>
            <a:lstStyle/>
            <a:p>
              <a:endParaRPr lang="en-GB" sz="1600">
                <a:cs typeface="Arial" charset="0"/>
              </a:endParaRPr>
            </a:p>
          </p:txBody>
        </p:sp>
        <p:sp>
          <p:nvSpPr>
            <p:cNvPr id="12363" name="Oval 381"/>
            <p:cNvSpPr>
              <a:spLocks noChangeArrowheads="1"/>
            </p:cNvSpPr>
            <p:nvPr/>
          </p:nvSpPr>
          <p:spPr bwMode="gray">
            <a:xfrm>
              <a:off x="3275013" y="2681288"/>
              <a:ext cx="152400" cy="153987"/>
            </a:xfrm>
            <a:prstGeom prst="ellipse">
              <a:avLst/>
            </a:prstGeom>
            <a:noFill/>
            <a:ln w="12700">
              <a:solidFill>
                <a:srgbClr val="B4B4B4"/>
              </a:solidFill>
              <a:round/>
              <a:headEnd/>
              <a:tailEnd type="none" w="med" len="lg"/>
            </a:ln>
          </p:spPr>
          <p:txBody>
            <a:bodyPr wrap="none" lIns="0" tIns="0" rIns="0" bIns="0" anchor="ctr"/>
            <a:lstStyle/>
            <a:p>
              <a:endParaRPr lang="en-GB" sz="1600">
                <a:cs typeface="Arial" charset="0"/>
              </a:endParaRPr>
            </a:p>
          </p:txBody>
        </p:sp>
        <p:sp>
          <p:nvSpPr>
            <p:cNvPr id="12364" name="Oval 382"/>
            <p:cNvSpPr>
              <a:spLocks noChangeArrowheads="1"/>
            </p:cNvSpPr>
            <p:nvPr/>
          </p:nvSpPr>
          <p:spPr bwMode="gray">
            <a:xfrm>
              <a:off x="2435225" y="3443288"/>
              <a:ext cx="152400" cy="153987"/>
            </a:xfrm>
            <a:prstGeom prst="ellipse">
              <a:avLst/>
            </a:prstGeom>
            <a:noFill/>
            <a:ln w="12700">
              <a:solidFill>
                <a:srgbClr val="B4B4B4"/>
              </a:solidFill>
              <a:round/>
              <a:headEnd/>
              <a:tailEnd type="none" w="med" len="lg"/>
            </a:ln>
          </p:spPr>
          <p:txBody>
            <a:bodyPr wrap="none" lIns="0" tIns="0" rIns="0" bIns="0" anchor="ctr"/>
            <a:lstStyle/>
            <a:p>
              <a:endParaRPr lang="en-GB" sz="1600">
                <a:cs typeface="Arial" charset="0"/>
              </a:endParaRPr>
            </a:p>
          </p:txBody>
        </p:sp>
        <p:sp>
          <p:nvSpPr>
            <p:cNvPr id="12365" name="Oval 383"/>
            <p:cNvSpPr>
              <a:spLocks noChangeArrowheads="1"/>
            </p:cNvSpPr>
            <p:nvPr/>
          </p:nvSpPr>
          <p:spPr bwMode="gray">
            <a:xfrm>
              <a:off x="3275013" y="3367088"/>
              <a:ext cx="152400" cy="153987"/>
            </a:xfrm>
            <a:prstGeom prst="ellipse">
              <a:avLst/>
            </a:prstGeom>
            <a:noFill/>
            <a:ln w="12700">
              <a:solidFill>
                <a:srgbClr val="B4B4B4"/>
              </a:solidFill>
              <a:round/>
              <a:headEnd/>
              <a:tailEnd type="none" w="med" len="lg"/>
            </a:ln>
          </p:spPr>
          <p:txBody>
            <a:bodyPr wrap="none" lIns="0" tIns="0" rIns="0" bIns="0" anchor="ctr"/>
            <a:lstStyle/>
            <a:p>
              <a:endParaRPr lang="en-GB" sz="1600">
                <a:cs typeface="Arial" charset="0"/>
              </a:endParaRPr>
            </a:p>
          </p:txBody>
        </p:sp>
        <p:sp>
          <p:nvSpPr>
            <p:cNvPr id="12366" name="Oval 384"/>
            <p:cNvSpPr>
              <a:spLocks noChangeArrowheads="1"/>
            </p:cNvSpPr>
            <p:nvPr/>
          </p:nvSpPr>
          <p:spPr bwMode="gray">
            <a:xfrm>
              <a:off x="2435225" y="4130675"/>
              <a:ext cx="152400" cy="153988"/>
            </a:xfrm>
            <a:prstGeom prst="ellipse">
              <a:avLst/>
            </a:prstGeom>
            <a:noFill/>
            <a:ln w="12700">
              <a:solidFill>
                <a:srgbClr val="B4B4B4"/>
              </a:solidFill>
              <a:round/>
              <a:headEnd/>
              <a:tailEnd type="none" w="med" len="lg"/>
            </a:ln>
          </p:spPr>
          <p:txBody>
            <a:bodyPr wrap="none" lIns="0" tIns="0" rIns="0" bIns="0" anchor="ctr"/>
            <a:lstStyle/>
            <a:p>
              <a:endParaRPr lang="en-GB" sz="1600">
                <a:cs typeface="Arial" charset="0"/>
              </a:endParaRPr>
            </a:p>
          </p:txBody>
        </p:sp>
        <p:sp>
          <p:nvSpPr>
            <p:cNvPr id="12367" name="Oval 385"/>
            <p:cNvSpPr>
              <a:spLocks noChangeArrowheads="1"/>
            </p:cNvSpPr>
            <p:nvPr/>
          </p:nvSpPr>
          <p:spPr bwMode="gray">
            <a:xfrm>
              <a:off x="3198813" y="4132263"/>
              <a:ext cx="152400" cy="153987"/>
            </a:xfrm>
            <a:prstGeom prst="ellipse">
              <a:avLst/>
            </a:prstGeom>
            <a:noFill/>
            <a:ln w="12700">
              <a:solidFill>
                <a:srgbClr val="B4B4B4"/>
              </a:solidFill>
              <a:round/>
              <a:headEnd/>
              <a:tailEnd type="none" w="med" len="lg"/>
            </a:ln>
          </p:spPr>
          <p:txBody>
            <a:bodyPr wrap="none" lIns="0" tIns="0" rIns="0" bIns="0" anchor="ctr"/>
            <a:lstStyle/>
            <a:p>
              <a:endParaRPr lang="en-GB" sz="1600">
                <a:cs typeface="Arial" charset="0"/>
              </a:endParaRPr>
            </a:p>
          </p:txBody>
        </p:sp>
        <p:sp>
          <p:nvSpPr>
            <p:cNvPr id="264" name="Rectangle 388"/>
            <p:cNvSpPr>
              <a:spLocks noChangeArrowheads="1"/>
            </p:cNvSpPr>
            <p:nvPr/>
          </p:nvSpPr>
          <p:spPr bwMode="gray">
            <a:xfrm>
              <a:off x="2386071" y="2592631"/>
              <a:ext cx="207811" cy="293757"/>
            </a:xfrm>
            <a:prstGeom prst="rect">
              <a:avLst/>
            </a:prstGeom>
            <a:noFill/>
            <a:ln w="12700">
              <a:noFill/>
              <a:miter lim="800000"/>
              <a:headEnd/>
              <a:tailEnd type="none" w="med" len="lg"/>
            </a:ln>
          </p:spPr>
          <p:txBody>
            <a:bodyPr wrap="none" lIns="0" tIns="0" rIns="0" bIns="0">
              <a:spAutoFit/>
            </a:bodyPr>
            <a:lstStyle/>
            <a:p>
              <a:pPr>
                <a:defRPr/>
              </a:pPr>
              <a:r>
                <a:rPr lang="en-US" sz="1200" b="1">
                  <a:solidFill>
                    <a:schemeClr val="bg2"/>
                  </a:solidFill>
                </a:rPr>
                <a:t>A</a:t>
              </a:r>
              <a:r>
                <a:rPr lang="en-US" sz="1050" b="1">
                  <a:solidFill>
                    <a:schemeClr val="bg2"/>
                  </a:solidFill>
                </a:rPr>
                <a:t>1</a:t>
              </a:r>
            </a:p>
          </p:txBody>
        </p:sp>
        <p:sp>
          <p:nvSpPr>
            <p:cNvPr id="265" name="Rectangle 389"/>
            <p:cNvSpPr>
              <a:spLocks noChangeArrowheads="1"/>
            </p:cNvSpPr>
            <p:nvPr/>
          </p:nvSpPr>
          <p:spPr bwMode="gray">
            <a:xfrm>
              <a:off x="3228987" y="2669263"/>
              <a:ext cx="249838" cy="293757"/>
            </a:xfrm>
            <a:prstGeom prst="rect">
              <a:avLst/>
            </a:prstGeom>
            <a:noFill/>
            <a:ln w="12700">
              <a:noFill/>
              <a:miter lim="800000"/>
              <a:headEnd/>
              <a:tailEnd type="none" w="med" len="lg"/>
            </a:ln>
          </p:spPr>
          <p:txBody>
            <a:bodyPr wrap="none" lIns="0" tIns="0" rIns="0" bIns="0">
              <a:spAutoFit/>
            </a:bodyPr>
            <a:lstStyle/>
            <a:p>
              <a:pPr>
                <a:defRPr/>
              </a:pPr>
              <a:r>
                <a:rPr lang="en-US" sz="1200" b="1">
                  <a:solidFill>
                    <a:schemeClr val="bg2"/>
                  </a:solidFill>
                </a:rPr>
                <a:t>A’</a:t>
              </a:r>
              <a:r>
                <a:rPr lang="en-US" sz="1050" b="1">
                  <a:solidFill>
                    <a:schemeClr val="bg2"/>
                  </a:solidFill>
                </a:rPr>
                <a:t>1</a:t>
              </a:r>
            </a:p>
          </p:txBody>
        </p:sp>
        <p:sp>
          <p:nvSpPr>
            <p:cNvPr id="266" name="Rectangle 390"/>
            <p:cNvSpPr>
              <a:spLocks noChangeArrowheads="1"/>
            </p:cNvSpPr>
            <p:nvPr/>
          </p:nvSpPr>
          <p:spPr bwMode="gray">
            <a:xfrm>
              <a:off x="2402416" y="3353842"/>
              <a:ext cx="221819" cy="293757"/>
            </a:xfrm>
            <a:prstGeom prst="rect">
              <a:avLst/>
            </a:prstGeom>
            <a:noFill/>
            <a:ln w="12700">
              <a:noFill/>
              <a:miter lim="800000"/>
              <a:headEnd/>
              <a:tailEnd type="none" w="med" len="lg"/>
            </a:ln>
          </p:spPr>
          <p:txBody>
            <a:bodyPr wrap="none" lIns="0" tIns="0" rIns="0" bIns="0">
              <a:spAutoFit/>
            </a:bodyPr>
            <a:lstStyle/>
            <a:p>
              <a:pPr>
                <a:defRPr/>
              </a:pPr>
              <a:r>
                <a:rPr lang="en-US" sz="1200" b="1">
                  <a:solidFill>
                    <a:schemeClr val="bg2"/>
                  </a:solidFill>
                </a:rPr>
                <a:t>A</a:t>
              </a:r>
              <a:r>
                <a:rPr lang="en-US" sz="1050" b="1">
                  <a:solidFill>
                    <a:schemeClr val="bg2"/>
                  </a:solidFill>
                </a:rPr>
                <a:t>2</a:t>
              </a:r>
            </a:p>
          </p:txBody>
        </p:sp>
        <p:sp>
          <p:nvSpPr>
            <p:cNvPr id="267" name="Rectangle 391"/>
            <p:cNvSpPr>
              <a:spLocks noChangeArrowheads="1"/>
            </p:cNvSpPr>
            <p:nvPr/>
          </p:nvSpPr>
          <p:spPr bwMode="gray">
            <a:xfrm>
              <a:off x="3268680" y="3292536"/>
              <a:ext cx="263850" cy="293757"/>
            </a:xfrm>
            <a:prstGeom prst="rect">
              <a:avLst/>
            </a:prstGeom>
            <a:noFill/>
            <a:ln w="12700">
              <a:noFill/>
              <a:miter lim="800000"/>
              <a:headEnd/>
              <a:tailEnd type="none" w="med" len="lg"/>
            </a:ln>
          </p:spPr>
          <p:txBody>
            <a:bodyPr wrap="none" lIns="0" tIns="0" rIns="0" bIns="0">
              <a:spAutoFit/>
            </a:bodyPr>
            <a:lstStyle/>
            <a:p>
              <a:pPr>
                <a:defRPr/>
              </a:pPr>
              <a:r>
                <a:rPr lang="en-US" sz="1200" b="1">
                  <a:solidFill>
                    <a:schemeClr val="bg2"/>
                  </a:solidFill>
                </a:rPr>
                <a:t>A’</a:t>
              </a:r>
              <a:r>
                <a:rPr lang="en-US" sz="1050" b="1">
                  <a:solidFill>
                    <a:schemeClr val="bg2"/>
                  </a:solidFill>
                </a:rPr>
                <a:t>2</a:t>
              </a:r>
            </a:p>
          </p:txBody>
        </p:sp>
        <p:sp>
          <p:nvSpPr>
            <p:cNvPr id="268" name="Rectangle 392"/>
            <p:cNvSpPr>
              <a:spLocks noChangeArrowheads="1"/>
            </p:cNvSpPr>
            <p:nvPr/>
          </p:nvSpPr>
          <p:spPr bwMode="gray">
            <a:xfrm>
              <a:off x="2395411" y="4040976"/>
              <a:ext cx="221821" cy="293755"/>
            </a:xfrm>
            <a:prstGeom prst="rect">
              <a:avLst/>
            </a:prstGeom>
            <a:noFill/>
            <a:ln w="12700">
              <a:noFill/>
              <a:miter lim="800000"/>
              <a:headEnd/>
              <a:tailEnd type="none" w="med" len="lg"/>
            </a:ln>
          </p:spPr>
          <p:txBody>
            <a:bodyPr wrap="none" lIns="0" tIns="0" rIns="0" bIns="0">
              <a:spAutoFit/>
            </a:bodyPr>
            <a:lstStyle/>
            <a:p>
              <a:pPr>
                <a:defRPr/>
              </a:pPr>
              <a:r>
                <a:rPr lang="en-US" sz="1200" b="1">
                  <a:solidFill>
                    <a:schemeClr val="bg2"/>
                  </a:solidFill>
                </a:rPr>
                <a:t>A</a:t>
              </a:r>
              <a:r>
                <a:rPr lang="en-US" sz="1050" b="1">
                  <a:solidFill>
                    <a:schemeClr val="bg2"/>
                  </a:solidFill>
                </a:rPr>
                <a:t>3</a:t>
              </a:r>
            </a:p>
          </p:txBody>
        </p:sp>
        <p:sp>
          <p:nvSpPr>
            <p:cNvPr id="269" name="Rectangle 393"/>
            <p:cNvSpPr>
              <a:spLocks noChangeArrowheads="1"/>
            </p:cNvSpPr>
            <p:nvPr/>
          </p:nvSpPr>
          <p:spPr bwMode="gray">
            <a:xfrm>
              <a:off x="3198632" y="4117608"/>
              <a:ext cx="263850" cy="293755"/>
            </a:xfrm>
            <a:prstGeom prst="rect">
              <a:avLst/>
            </a:prstGeom>
            <a:noFill/>
            <a:ln w="12700">
              <a:noFill/>
              <a:miter lim="800000"/>
              <a:headEnd/>
              <a:tailEnd type="none" w="med" len="lg"/>
            </a:ln>
          </p:spPr>
          <p:txBody>
            <a:bodyPr wrap="none" lIns="0" tIns="0" rIns="0" bIns="0">
              <a:spAutoFit/>
            </a:bodyPr>
            <a:lstStyle/>
            <a:p>
              <a:pPr>
                <a:defRPr/>
              </a:pPr>
              <a:r>
                <a:rPr lang="en-US" sz="1200" b="1">
                  <a:solidFill>
                    <a:schemeClr val="bg2"/>
                  </a:solidFill>
                </a:rPr>
                <a:t>A’</a:t>
              </a:r>
              <a:r>
                <a:rPr lang="en-US" sz="1050" b="1">
                  <a:solidFill>
                    <a:schemeClr val="bg2"/>
                  </a:solidFill>
                </a:rPr>
                <a:t>3</a:t>
              </a:r>
            </a:p>
          </p:txBody>
        </p:sp>
      </p:grpSp>
      <p:sp>
        <p:nvSpPr>
          <p:cNvPr id="12307" name="Rectangle 269"/>
          <p:cNvSpPr>
            <a:spLocks noChangeArrowheads="1"/>
          </p:cNvSpPr>
          <p:nvPr/>
        </p:nvSpPr>
        <p:spPr bwMode="auto">
          <a:xfrm>
            <a:off x="4994275" y="4073525"/>
            <a:ext cx="1871663" cy="974725"/>
          </a:xfrm>
          <a:prstGeom prst="rect">
            <a:avLst/>
          </a:prstGeom>
          <a:noFill/>
          <a:ln w="9525">
            <a:noFill/>
            <a:miter lim="800000"/>
            <a:headEnd/>
            <a:tailEnd/>
          </a:ln>
        </p:spPr>
        <p:txBody>
          <a:bodyPr>
            <a:spAutoFit/>
          </a:bodyPr>
          <a:lstStyle/>
          <a:p>
            <a:pPr marL="207963" lvl="1" indent="-206375">
              <a:lnSpc>
                <a:spcPct val="90000"/>
              </a:lnSpc>
              <a:buClr>
                <a:srgbClr val="F21C0A"/>
              </a:buClr>
              <a:buFont typeface="Wingdings" pitchFamily="2" charset="2"/>
              <a:buChar char=""/>
            </a:pPr>
            <a:r>
              <a:rPr lang="de-DE" sz="1600">
                <a:cs typeface="Arial" charset="0"/>
              </a:rPr>
              <a:t>Market attractive-ness and E.ON capability drivers</a:t>
            </a:r>
          </a:p>
        </p:txBody>
      </p:sp>
      <p:sp>
        <p:nvSpPr>
          <p:cNvPr id="12308" name="AutoShape 71"/>
          <p:cNvSpPr>
            <a:spLocks noChangeArrowheads="1"/>
          </p:cNvSpPr>
          <p:nvPr/>
        </p:nvSpPr>
        <p:spPr bwMode="auto">
          <a:xfrm>
            <a:off x="561975" y="2513013"/>
            <a:ext cx="3025775" cy="2271712"/>
          </a:xfrm>
          <a:prstGeom prst="homePlate">
            <a:avLst>
              <a:gd name="adj" fmla="val 8991"/>
            </a:avLst>
          </a:prstGeom>
          <a:solidFill>
            <a:srgbClr val="E3E3E3"/>
          </a:solidFill>
          <a:ln w="9525" algn="ctr">
            <a:noFill/>
            <a:miter lim="800000"/>
            <a:headEnd/>
            <a:tailEnd/>
          </a:ln>
        </p:spPr>
        <p:txBody>
          <a:bodyPr wrap="none" anchor="ctr"/>
          <a:lstStyle/>
          <a:p>
            <a:pPr marL="180975" indent="-180975"/>
            <a:endParaRPr lang="en-GB" sz="1400">
              <a:cs typeface="Arial" charset="0"/>
            </a:endParaRPr>
          </a:p>
        </p:txBody>
      </p:sp>
      <p:sp>
        <p:nvSpPr>
          <p:cNvPr id="12309" name="Rectangle 54"/>
          <p:cNvSpPr>
            <a:spLocks noChangeArrowheads="1"/>
          </p:cNvSpPr>
          <p:nvPr/>
        </p:nvSpPr>
        <p:spPr bwMode="auto">
          <a:xfrm>
            <a:off x="561975" y="2801938"/>
            <a:ext cx="3448050" cy="1662112"/>
          </a:xfrm>
          <a:prstGeom prst="rect">
            <a:avLst/>
          </a:prstGeom>
          <a:noFill/>
          <a:ln w="9525">
            <a:noFill/>
            <a:miter lim="800000"/>
            <a:headEnd/>
            <a:tailEnd/>
          </a:ln>
        </p:spPr>
        <p:txBody>
          <a:bodyPr anchor="ctr">
            <a:spAutoFit/>
          </a:bodyPr>
          <a:lstStyle/>
          <a:p>
            <a:pPr marL="203200" indent="-203200">
              <a:lnSpc>
                <a:spcPct val="90000"/>
              </a:lnSpc>
              <a:spcBef>
                <a:spcPct val="20000"/>
              </a:spcBef>
              <a:buClr>
                <a:srgbClr val="F21C0A"/>
              </a:buClr>
              <a:buSzPct val="100000"/>
              <a:buFont typeface="Wingdings" pitchFamily="2" charset="2"/>
              <a:buNone/>
            </a:pPr>
            <a:r>
              <a:rPr lang="en-US" sz="1600" b="1">
                <a:cs typeface="Arial" charset="0"/>
              </a:rPr>
              <a:t>EC&amp;R portfolio criteria</a:t>
            </a:r>
          </a:p>
          <a:p>
            <a:pPr marL="203200" indent="-203200">
              <a:lnSpc>
                <a:spcPct val="90000"/>
              </a:lnSpc>
              <a:spcBef>
                <a:spcPct val="20000"/>
              </a:spcBef>
              <a:buClr>
                <a:srgbClr val="F21C0A"/>
              </a:buClr>
              <a:buSzPct val="100000"/>
              <a:buFont typeface="Wingdings" pitchFamily="2" charset="2"/>
              <a:buChar char=""/>
            </a:pPr>
            <a:r>
              <a:rPr lang="en-US" sz="1600">
                <a:cs typeface="Arial" charset="0"/>
              </a:rPr>
              <a:t>Ensure value creation</a:t>
            </a:r>
          </a:p>
          <a:p>
            <a:pPr marL="203200" indent="-203200">
              <a:lnSpc>
                <a:spcPct val="90000"/>
              </a:lnSpc>
              <a:spcBef>
                <a:spcPct val="20000"/>
              </a:spcBef>
              <a:buClr>
                <a:srgbClr val="F21C0A"/>
              </a:buClr>
              <a:buSzPct val="100000"/>
              <a:buFont typeface="Wingdings" pitchFamily="2" charset="2"/>
              <a:buChar char=""/>
            </a:pPr>
            <a:r>
              <a:rPr lang="en-US" sz="1600">
                <a:cs typeface="Arial" charset="0"/>
              </a:rPr>
              <a:t>Be robust to market changes</a:t>
            </a:r>
          </a:p>
          <a:p>
            <a:pPr marL="203200" indent="-203200">
              <a:lnSpc>
                <a:spcPct val="90000"/>
              </a:lnSpc>
              <a:spcBef>
                <a:spcPct val="20000"/>
              </a:spcBef>
              <a:buClr>
                <a:srgbClr val="F21C0A"/>
              </a:buClr>
              <a:buSzPct val="100000"/>
              <a:buFont typeface="Wingdings" pitchFamily="2" charset="2"/>
              <a:buChar char=""/>
            </a:pPr>
            <a:r>
              <a:rPr lang="en-US" sz="1600">
                <a:cs typeface="Arial" charset="0"/>
              </a:rPr>
              <a:t>Ensure E.ON license to operate</a:t>
            </a:r>
          </a:p>
          <a:p>
            <a:pPr marL="203200" indent="-203200">
              <a:lnSpc>
                <a:spcPct val="90000"/>
              </a:lnSpc>
              <a:spcBef>
                <a:spcPct val="20000"/>
              </a:spcBef>
              <a:buClr>
                <a:srgbClr val="F21C0A"/>
              </a:buClr>
              <a:buSzPct val="100000"/>
              <a:buFont typeface="Wingdings" pitchFamily="2" charset="2"/>
              <a:buChar char=""/>
            </a:pPr>
            <a:r>
              <a:rPr lang="en-US" sz="1600">
                <a:cs typeface="Arial" charset="0"/>
              </a:rPr>
              <a:t>Achieve E.ON Group renewables </a:t>
            </a:r>
          </a:p>
          <a:p>
            <a:pPr marL="203200" indent="-203200">
              <a:lnSpc>
                <a:spcPct val="90000"/>
              </a:lnSpc>
              <a:spcBef>
                <a:spcPct val="20000"/>
              </a:spcBef>
              <a:buClr>
                <a:srgbClr val="F21C0A"/>
              </a:buClr>
              <a:buSzPct val="100000"/>
            </a:pPr>
            <a:r>
              <a:rPr lang="en-US" sz="1600">
                <a:cs typeface="Arial" charset="0"/>
              </a:rPr>
              <a:t>	and carbon targets</a:t>
            </a:r>
          </a:p>
        </p:txBody>
      </p:sp>
      <p:sp>
        <p:nvSpPr>
          <p:cNvPr id="12310" name="AutoShape 71"/>
          <p:cNvSpPr>
            <a:spLocks noChangeArrowheads="1"/>
          </p:cNvSpPr>
          <p:nvPr/>
        </p:nvSpPr>
        <p:spPr bwMode="auto">
          <a:xfrm>
            <a:off x="561975" y="4878388"/>
            <a:ext cx="2952750" cy="1689100"/>
          </a:xfrm>
          <a:prstGeom prst="homePlate">
            <a:avLst>
              <a:gd name="adj" fmla="val 8247"/>
            </a:avLst>
          </a:prstGeom>
          <a:solidFill>
            <a:srgbClr val="E3E3E3"/>
          </a:solidFill>
          <a:ln w="9525" algn="ctr">
            <a:noFill/>
            <a:miter lim="800000"/>
            <a:headEnd/>
            <a:tailEnd/>
          </a:ln>
        </p:spPr>
        <p:txBody>
          <a:bodyPr wrap="none" anchor="ctr"/>
          <a:lstStyle/>
          <a:p>
            <a:pPr marL="180975" indent="-180975"/>
            <a:endParaRPr lang="en-GB" sz="1400">
              <a:cs typeface="Arial" charset="0"/>
            </a:endParaRPr>
          </a:p>
        </p:txBody>
      </p:sp>
      <p:sp>
        <p:nvSpPr>
          <p:cNvPr id="12311" name="Rectangle 54"/>
          <p:cNvSpPr>
            <a:spLocks noChangeArrowheads="1"/>
          </p:cNvSpPr>
          <p:nvPr/>
        </p:nvSpPr>
        <p:spPr bwMode="auto">
          <a:xfrm>
            <a:off x="414338" y="4905375"/>
            <a:ext cx="2749550" cy="312738"/>
          </a:xfrm>
          <a:prstGeom prst="rect">
            <a:avLst/>
          </a:prstGeom>
          <a:noFill/>
          <a:ln w="9525">
            <a:noFill/>
            <a:miter lim="800000"/>
            <a:headEnd/>
            <a:tailEnd/>
          </a:ln>
        </p:spPr>
        <p:txBody>
          <a:bodyPr anchor="ctr">
            <a:spAutoFit/>
          </a:bodyPr>
          <a:lstStyle/>
          <a:p>
            <a:pPr marL="203200" indent="-203200">
              <a:lnSpc>
                <a:spcPct val="90000"/>
              </a:lnSpc>
              <a:spcBef>
                <a:spcPct val="20000"/>
              </a:spcBef>
              <a:buClr>
                <a:srgbClr val="F21C0A"/>
              </a:buClr>
              <a:buSzPct val="100000"/>
              <a:buFont typeface="Wingdings" pitchFamily="2" charset="2"/>
              <a:buNone/>
            </a:pPr>
            <a:r>
              <a:rPr lang="en-US" sz="1600">
                <a:cs typeface="Arial" charset="0"/>
              </a:rPr>
              <a:t>	Deep dive regional analysis</a:t>
            </a:r>
          </a:p>
        </p:txBody>
      </p:sp>
      <p:sp>
        <p:nvSpPr>
          <p:cNvPr id="12312" name="Rectangle 117"/>
          <p:cNvSpPr>
            <a:spLocks noChangeArrowheads="1"/>
          </p:cNvSpPr>
          <p:nvPr>
            <p:custDataLst>
              <p:tags r:id="rId5"/>
            </p:custDataLst>
          </p:nvPr>
        </p:nvSpPr>
        <p:spPr bwMode="auto">
          <a:xfrm>
            <a:off x="504825" y="2117725"/>
            <a:ext cx="8159750" cy="447675"/>
          </a:xfrm>
          <a:prstGeom prst="rect">
            <a:avLst/>
          </a:prstGeom>
          <a:noFill/>
          <a:ln w="9525" algn="ctr">
            <a:noFill/>
            <a:miter lim="800000"/>
            <a:headEnd/>
            <a:tailEnd/>
          </a:ln>
        </p:spPr>
        <p:txBody>
          <a:bodyPr lIns="72000" tIns="72000" rIns="72000" bIns="72000">
            <a:spAutoFit/>
          </a:bodyPr>
          <a:lstStyle/>
          <a:p>
            <a:pPr marL="207963" lvl="1" indent="-206375">
              <a:buClr>
                <a:srgbClr val="F21C0A"/>
              </a:buClr>
              <a:buFont typeface="Wingdings" pitchFamily="2" charset="2"/>
              <a:buNone/>
            </a:pPr>
            <a:r>
              <a:rPr lang="en-US">
                <a:cs typeface="Arial" charset="0"/>
                <a:sym typeface="Wingdings" pitchFamily="2" charset="2"/>
              </a:rPr>
              <a:t>Constant monitoring of the most attractive market/technology combinations</a:t>
            </a:r>
            <a:endParaRPr lang="en-US">
              <a:cs typeface="Arial" charset="0"/>
            </a:endParaRPr>
          </a:p>
        </p:txBody>
      </p:sp>
      <p:pic>
        <p:nvPicPr>
          <p:cNvPr id="209" name="Picture 10"/>
          <p:cNvPicPr>
            <a:picLocks noChangeAspect="1" noChangeArrowheads="1"/>
          </p:cNvPicPr>
          <p:nvPr>
            <p:custDataLst>
              <p:tags r:id="rId6"/>
            </p:custDataLst>
          </p:nvPr>
        </p:nvPicPr>
        <p:blipFill>
          <a:blip r:embed="rId97"/>
          <a:srcRect/>
          <a:stretch>
            <a:fillRect/>
          </a:stretch>
        </p:blipFill>
        <p:spPr bwMode="auto">
          <a:xfrm>
            <a:off x="1160463" y="5205413"/>
            <a:ext cx="1439862" cy="1270000"/>
          </a:xfrm>
          <a:prstGeom prst="rect">
            <a:avLst/>
          </a:prstGeom>
          <a:noFill/>
          <a:ln w="9525">
            <a:noFill/>
            <a:miter lim="800000"/>
            <a:headEnd/>
            <a:tailEnd/>
          </a:ln>
          <a:effectLst>
            <a:outerShdw blurRad="50800" dist="38100" dir="2700000" algn="tl" rotWithShape="0">
              <a:prstClr val="black">
                <a:alpha val="40000"/>
              </a:prstClr>
            </a:outerShdw>
          </a:effectLst>
        </p:spPr>
      </p:pic>
      <p:grpSp>
        <p:nvGrpSpPr>
          <p:cNvPr id="12314" name="Group 62"/>
          <p:cNvGrpSpPr>
            <a:grpSpLocks/>
          </p:cNvGrpSpPr>
          <p:nvPr/>
        </p:nvGrpSpPr>
        <p:grpSpPr bwMode="auto">
          <a:xfrm>
            <a:off x="8307388" y="1139825"/>
            <a:ext cx="703262" cy="457200"/>
            <a:chOff x="582613" y="1760538"/>
            <a:chExt cx="8883650" cy="4106862"/>
          </a:xfrm>
        </p:grpSpPr>
        <p:sp>
          <p:nvSpPr>
            <p:cNvPr id="201" name="Rectangle 26"/>
            <p:cNvSpPr>
              <a:spLocks/>
            </p:cNvSpPr>
            <p:nvPr>
              <p:custDataLst>
                <p:tags r:id="rId7"/>
              </p:custDataLst>
            </p:nvPr>
          </p:nvSpPr>
          <p:spPr bwMode="auto">
            <a:xfrm>
              <a:off x="602660" y="2744478"/>
              <a:ext cx="2887690" cy="3051627"/>
            </a:xfrm>
            <a:prstGeom prst="rect">
              <a:avLst/>
            </a:prstGeom>
            <a:solidFill>
              <a:schemeClr val="accent3">
                <a:lumMod val="50000"/>
              </a:schemeClr>
            </a:solidFill>
            <a:ln w="9525" algn="ctr">
              <a:noFill/>
              <a:round/>
              <a:headEnd/>
              <a:tailEnd/>
            </a:ln>
          </p:spPr>
          <p:txBody>
            <a:bodyPr lIns="0" tIns="0" rIns="0" bIns="0" anchor="ctr"/>
            <a:lstStyle/>
            <a:p>
              <a:pPr algn="ctr">
                <a:defRPr/>
              </a:pPr>
              <a:r>
                <a:rPr lang="en-US" sz="1400">
                  <a:solidFill>
                    <a:schemeClr val="bg1"/>
                  </a:solidFill>
                </a:rPr>
                <a:t>1</a:t>
              </a:r>
            </a:p>
          </p:txBody>
        </p:sp>
        <p:sp>
          <p:nvSpPr>
            <p:cNvPr id="12327" name="Rectangle 27"/>
            <p:cNvSpPr>
              <a:spLocks/>
            </p:cNvSpPr>
            <p:nvPr>
              <p:custDataLst>
                <p:tags r:id="rId8"/>
              </p:custDataLst>
            </p:nvPr>
          </p:nvSpPr>
          <p:spPr bwMode="auto">
            <a:xfrm>
              <a:off x="3579813" y="2741613"/>
              <a:ext cx="2879725" cy="3054350"/>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12328" name="Rectangle 28"/>
            <p:cNvSpPr>
              <a:spLocks/>
            </p:cNvSpPr>
            <p:nvPr>
              <p:custDataLst>
                <p:tags r:id="rId9"/>
              </p:custDataLst>
            </p:nvPr>
          </p:nvSpPr>
          <p:spPr bwMode="auto">
            <a:xfrm>
              <a:off x="6586538" y="2746375"/>
              <a:ext cx="2879725" cy="3049588"/>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12329" name="AutoShape 7"/>
            <p:cNvSpPr>
              <a:spLocks noChangeArrowheads="1"/>
            </p:cNvSpPr>
            <p:nvPr>
              <p:custDataLst>
                <p:tags r:id="rId10"/>
              </p:custDataLst>
            </p:nvPr>
          </p:nvSpPr>
          <p:spPr bwMode="auto">
            <a:xfrm rot="-5400000">
              <a:off x="4777582" y="-2432844"/>
              <a:ext cx="482600" cy="8869363"/>
            </a:xfrm>
            <a:prstGeom prst="chevron">
              <a:avLst>
                <a:gd name="adj" fmla="val 100000"/>
              </a:avLst>
            </a:prstGeom>
            <a:solidFill>
              <a:srgbClr val="F21C0A"/>
            </a:solidFill>
            <a:ln w="22225">
              <a:solidFill>
                <a:schemeClr val="hlink"/>
              </a:solidFill>
              <a:miter lim="800000"/>
              <a:headEnd/>
              <a:tailEnd/>
            </a:ln>
          </p:spPr>
          <p:txBody>
            <a:bodyPr rot="10800000" wrap="none" lIns="0" tIns="0" rIns="0" bIns="0" anchor="ctr"/>
            <a:lstStyle/>
            <a:p>
              <a:pPr algn="ctr"/>
              <a:endParaRPr lang="en-US">
                <a:solidFill>
                  <a:schemeClr val="bg1"/>
                </a:solidFill>
                <a:cs typeface="Arial" charset="0"/>
              </a:endParaRPr>
            </a:p>
          </p:txBody>
        </p:sp>
        <p:sp>
          <p:nvSpPr>
            <p:cNvPr id="12330" name="Line 8"/>
            <p:cNvSpPr>
              <a:spLocks noChangeShapeType="1"/>
            </p:cNvSpPr>
            <p:nvPr>
              <p:custDataLst>
                <p:tags r:id="rId11"/>
              </p:custDataLst>
            </p:nvPr>
          </p:nvSpPr>
          <p:spPr bwMode="auto">
            <a:xfrm>
              <a:off x="582613" y="2647950"/>
              <a:ext cx="8882062" cy="1588"/>
            </a:xfrm>
            <a:custGeom>
              <a:avLst/>
              <a:gdLst>
                <a:gd name="T0" fmla="*/ 0 w 5595"/>
                <a:gd name="T1" fmla="*/ 0 h 1"/>
                <a:gd name="T2" fmla="*/ 2147483647 w 5595"/>
                <a:gd name="T3" fmla="*/ 0 h 1"/>
                <a:gd name="T4" fmla="*/ 0 60000 65536"/>
                <a:gd name="T5" fmla="*/ 0 60000 65536"/>
                <a:gd name="T6" fmla="*/ 0 w 5595"/>
                <a:gd name="T7" fmla="*/ 0 h 1"/>
                <a:gd name="T8" fmla="*/ 5595 w 5595"/>
                <a:gd name="T9" fmla="*/ 1 h 1"/>
              </a:gdLst>
              <a:ahLst/>
              <a:cxnLst>
                <a:cxn ang="T4">
                  <a:pos x="T0" y="T1"/>
                </a:cxn>
                <a:cxn ang="T5">
                  <a:pos x="T2" y="T3"/>
                </a:cxn>
              </a:cxnLst>
              <a:rect l="T6" t="T7" r="T8" b="T9"/>
              <a:pathLst>
                <a:path w="5595" h="1">
                  <a:moveTo>
                    <a:pt x="0" y="0"/>
                  </a:moveTo>
                  <a:lnTo>
                    <a:pt x="5595" y="0"/>
                  </a:lnTo>
                </a:path>
              </a:pathLst>
            </a:custGeom>
            <a:noFill/>
            <a:ln w="22225">
              <a:solidFill>
                <a:schemeClr val="hlink"/>
              </a:solidFill>
              <a:round/>
              <a:headEnd/>
              <a:tailEnd/>
            </a:ln>
          </p:spPr>
          <p:txBody>
            <a:bodyPr wrap="none" lIns="0" tIns="0" rIns="0" bIns="0" anchor="ctr"/>
            <a:lstStyle/>
            <a:p>
              <a:pPr algn="ctr"/>
              <a:endParaRPr lang="en-GB">
                <a:solidFill>
                  <a:schemeClr val="bg1"/>
                </a:solidFill>
                <a:cs typeface="Arial" charset="0"/>
              </a:endParaRPr>
            </a:p>
          </p:txBody>
        </p:sp>
        <p:sp>
          <p:nvSpPr>
            <p:cNvPr id="12331" name="Line 17"/>
            <p:cNvSpPr>
              <a:spLocks noChangeShapeType="1"/>
            </p:cNvSpPr>
            <p:nvPr/>
          </p:nvSpPr>
          <p:spPr bwMode="auto">
            <a:xfrm>
              <a:off x="582613" y="5867400"/>
              <a:ext cx="8874125" cy="0"/>
            </a:xfrm>
            <a:prstGeom prst="line">
              <a:avLst/>
            </a:prstGeom>
            <a:noFill/>
            <a:ln w="25400">
              <a:solidFill>
                <a:schemeClr val="hlink"/>
              </a:solidFill>
              <a:round/>
              <a:headEnd/>
              <a:tailEnd/>
            </a:ln>
          </p:spPr>
          <p:txBody>
            <a:bodyPr/>
            <a:lstStyle/>
            <a:p>
              <a:endParaRPr lang="de-DE"/>
            </a:p>
          </p:txBody>
        </p:sp>
      </p:grpSp>
      <p:sp>
        <p:nvSpPr>
          <p:cNvPr id="12315" name="TextBox 209"/>
          <p:cNvSpPr txBox="1">
            <a:spLocks noChangeArrowheads="1"/>
          </p:cNvSpPr>
          <p:nvPr/>
        </p:nvSpPr>
        <p:spPr bwMode="auto">
          <a:xfrm>
            <a:off x="7477125" y="3103563"/>
            <a:ext cx="985838" cy="638175"/>
          </a:xfrm>
          <a:prstGeom prst="rect">
            <a:avLst/>
          </a:prstGeom>
          <a:noFill/>
          <a:ln w="9525">
            <a:noFill/>
            <a:miter lim="800000"/>
            <a:headEnd/>
            <a:tailEnd/>
          </a:ln>
        </p:spPr>
        <p:txBody>
          <a:bodyPr>
            <a:spAutoFit/>
          </a:bodyPr>
          <a:lstStyle/>
          <a:p>
            <a:r>
              <a:rPr lang="de-DE" sz="900">
                <a:cs typeface="Arial" charset="0"/>
              </a:rPr>
              <a:t>Wind onshore/offshore</a:t>
            </a:r>
          </a:p>
          <a:p>
            <a:r>
              <a:rPr lang="de-DE" sz="900">
                <a:cs typeface="Arial" charset="0"/>
              </a:rPr>
              <a:t>~ 90%</a:t>
            </a:r>
          </a:p>
        </p:txBody>
      </p:sp>
      <p:sp>
        <p:nvSpPr>
          <p:cNvPr id="12316" name="TextBox 210"/>
          <p:cNvSpPr txBox="1">
            <a:spLocks noChangeArrowheads="1"/>
          </p:cNvSpPr>
          <p:nvPr/>
        </p:nvSpPr>
        <p:spPr bwMode="auto">
          <a:xfrm>
            <a:off x="7459663" y="2579688"/>
            <a:ext cx="925512" cy="365125"/>
          </a:xfrm>
          <a:prstGeom prst="rect">
            <a:avLst/>
          </a:prstGeom>
          <a:noFill/>
          <a:ln w="9525">
            <a:noFill/>
            <a:miter lim="800000"/>
            <a:headEnd/>
            <a:tailEnd/>
          </a:ln>
        </p:spPr>
        <p:txBody>
          <a:bodyPr>
            <a:spAutoFit/>
          </a:bodyPr>
          <a:lstStyle/>
          <a:p>
            <a:r>
              <a:rPr lang="de-DE" sz="900">
                <a:cs typeface="Arial" charset="0"/>
              </a:rPr>
              <a:t>Emerging   technologies</a:t>
            </a:r>
          </a:p>
        </p:txBody>
      </p:sp>
      <p:sp>
        <p:nvSpPr>
          <p:cNvPr id="12317" name="Rectangle 2"/>
          <p:cNvSpPr>
            <a:spLocks noChangeArrowheads="1"/>
          </p:cNvSpPr>
          <p:nvPr/>
        </p:nvSpPr>
        <p:spPr bwMode="auto">
          <a:xfrm>
            <a:off x="7061200" y="2593975"/>
            <a:ext cx="282575" cy="1060450"/>
          </a:xfrm>
          <a:prstGeom prst="rect">
            <a:avLst/>
          </a:prstGeom>
          <a:noFill/>
          <a:ln w="9525">
            <a:solidFill>
              <a:srgbClr val="969696"/>
            </a:solidFill>
            <a:miter lim="800000"/>
            <a:headEnd/>
            <a:tailEnd/>
          </a:ln>
        </p:spPr>
        <p:txBody>
          <a:bodyPr wrap="none" anchor="ctr"/>
          <a:lstStyle/>
          <a:p>
            <a:endParaRPr lang="en-US">
              <a:cs typeface="Arial" charset="0"/>
            </a:endParaRPr>
          </a:p>
        </p:txBody>
      </p:sp>
      <p:sp>
        <p:nvSpPr>
          <p:cNvPr id="12318" name="Rectangle 212"/>
          <p:cNvSpPr>
            <a:spLocks noChangeArrowheads="1"/>
          </p:cNvSpPr>
          <p:nvPr/>
        </p:nvSpPr>
        <p:spPr bwMode="auto">
          <a:xfrm>
            <a:off x="7061200" y="2665413"/>
            <a:ext cx="282575" cy="96837"/>
          </a:xfrm>
          <a:prstGeom prst="rect">
            <a:avLst/>
          </a:prstGeom>
          <a:solidFill>
            <a:srgbClr val="FF8F6E"/>
          </a:solidFill>
          <a:ln w="9525">
            <a:solidFill>
              <a:srgbClr val="969696"/>
            </a:solidFill>
            <a:miter lim="800000"/>
            <a:headEnd/>
            <a:tailEnd/>
          </a:ln>
        </p:spPr>
        <p:txBody>
          <a:bodyPr wrap="none" anchor="ctr"/>
          <a:lstStyle/>
          <a:p>
            <a:endParaRPr lang="en-US">
              <a:cs typeface="Arial" charset="0"/>
            </a:endParaRPr>
          </a:p>
        </p:txBody>
      </p:sp>
      <p:sp>
        <p:nvSpPr>
          <p:cNvPr id="12319" name="Rectangle 213"/>
          <p:cNvSpPr>
            <a:spLocks noChangeArrowheads="1"/>
          </p:cNvSpPr>
          <p:nvPr/>
        </p:nvSpPr>
        <p:spPr bwMode="auto">
          <a:xfrm>
            <a:off x="7061200" y="2894013"/>
            <a:ext cx="282575" cy="760412"/>
          </a:xfrm>
          <a:prstGeom prst="rect">
            <a:avLst/>
          </a:prstGeom>
          <a:solidFill>
            <a:srgbClr val="969696"/>
          </a:solidFill>
          <a:ln w="9525">
            <a:solidFill>
              <a:srgbClr val="969696"/>
            </a:solidFill>
            <a:miter lim="800000"/>
            <a:headEnd/>
            <a:tailEnd/>
          </a:ln>
        </p:spPr>
        <p:txBody>
          <a:bodyPr wrap="none" anchor="ctr"/>
          <a:lstStyle/>
          <a:p>
            <a:endParaRPr lang="en-US">
              <a:cs typeface="Arial" charset="0"/>
            </a:endParaRPr>
          </a:p>
        </p:txBody>
      </p:sp>
      <p:sp>
        <p:nvSpPr>
          <p:cNvPr id="12320" name="Rectangle 223"/>
          <p:cNvSpPr>
            <a:spLocks noChangeArrowheads="1"/>
          </p:cNvSpPr>
          <p:nvPr/>
        </p:nvSpPr>
        <p:spPr bwMode="auto">
          <a:xfrm>
            <a:off x="6996113" y="5338763"/>
            <a:ext cx="1381125" cy="1244600"/>
          </a:xfrm>
          <a:prstGeom prst="rect">
            <a:avLst/>
          </a:prstGeom>
          <a:noFill/>
          <a:ln w="12700" algn="ctr">
            <a:solidFill>
              <a:srgbClr val="969696"/>
            </a:solidFill>
            <a:round/>
            <a:headEnd/>
            <a:tailEnd type="none" w="med" len="lg"/>
          </a:ln>
        </p:spPr>
        <p:txBody>
          <a:bodyPr wrap="none" lIns="0" tIns="0" rIns="0" bIns="0" anchor="ctr"/>
          <a:lstStyle/>
          <a:p>
            <a:pPr algn="ctr"/>
            <a:endParaRPr lang="en-GB">
              <a:cs typeface="Arial" charset="0"/>
            </a:endParaRPr>
          </a:p>
        </p:txBody>
      </p:sp>
      <p:sp>
        <p:nvSpPr>
          <p:cNvPr id="12321" name="Rectangle 223"/>
          <p:cNvSpPr>
            <a:spLocks noChangeArrowheads="1"/>
          </p:cNvSpPr>
          <p:nvPr/>
        </p:nvSpPr>
        <p:spPr bwMode="auto">
          <a:xfrm>
            <a:off x="7002463" y="3910013"/>
            <a:ext cx="1382712" cy="1244600"/>
          </a:xfrm>
          <a:prstGeom prst="rect">
            <a:avLst/>
          </a:prstGeom>
          <a:noFill/>
          <a:ln w="12700" algn="ctr">
            <a:solidFill>
              <a:srgbClr val="969696"/>
            </a:solidFill>
            <a:round/>
            <a:headEnd/>
            <a:tailEnd type="none" w="med" len="lg"/>
          </a:ln>
        </p:spPr>
        <p:txBody>
          <a:bodyPr wrap="none" lIns="0" tIns="0" rIns="0" bIns="0" anchor="ctr"/>
          <a:lstStyle/>
          <a:p>
            <a:pPr algn="ctr"/>
            <a:endParaRPr lang="en-GB">
              <a:cs typeface="Arial" charset="0"/>
            </a:endParaRPr>
          </a:p>
        </p:txBody>
      </p:sp>
      <p:sp>
        <p:nvSpPr>
          <p:cNvPr id="12322" name="Line 222"/>
          <p:cNvSpPr>
            <a:spLocks noChangeShapeType="1"/>
          </p:cNvSpPr>
          <p:nvPr/>
        </p:nvSpPr>
        <p:spPr bwMode="auto">
          <a:xfrm>
            <a:off x="7034213" y="3663950"/>
            <a:ext cx="346075" cy="0"/>
          </a:xfrm>
          <a:prstGeom prst="line">
            <a:avLst/>
          </a:prstGeom>
          <a:noFill/>
          <a:ln w="22225">
            <a:solidFill>
              <a:srgbClr val="777777"/>
            </a:solidFill>
            <a:round/>
            <a:headEnd/>
            <a:tailEnd/>
          </a:ln>
        </p:spPr>
        <p:txBody>
          <a:bodyPr/>
          <a:lstStyle/>
          <a:p>
            <a:endParaRPr lang="de-DE"/>
          </a:p>
        </p:txBody>
      </p:sp>
      <p:sp>
        <p:nvSpPr>
          <p:cNvPr id="12323" name="Rectangle 211"/>
          <p:cNvSpPr>
            <a:spLocks noChangeArrowheads="1"/>
          </p:cNvSpPr>
          <p:nvPr/>
        </p:nvSpPr>
        <p:spPr bwMode="auto">
          <a:xfrm>
            <a:off x="7061200" y="2741613"/>
            <a:ext cx="282575" cy="152400"/>
          </a:xfrm>
          <a:prstGeom prst="rect">
            <a:avLst/>
          </a:prstGeom>
          <a:solidFill>
            <a:schemeClr val="bg2"/>
          </a:solidFill>
          <a:ln w="9525">
            <a:solidFill>
              <a:srgbClr val="969696"/>
            </a:solidFill>
            <a:miter lim="800000"/>
            <a:headEnd/>
            <a:tailEnd/>
          </a:ln>
        </p:spPr>
        <p:txBody>
          <a:bodyPr wrap="none" anchor="ctr"/>
          <a:lstStyle/>
          <a:p>
            <a:endParaRPr lang="en-US">
              <a:cs typeface="Arial" charset="0"/>
            </a:endParaRPr>
          </a:p>
        </p:txBody>
      </p:sp>
      <p:sp>
        <p:nvSpPr>
          <p:cNvPr id="12324" name="AutoShape 219"/>
          <p:cNvSpPr>
            <a:spLocks/>
          </p:cNvSpPr>
          <p:nvPr/>
        </p:nvSpPr>
        <p:spPr bwMode="auto">
          <a:xfrm>
            <a:off x="7385050" y="2592388"/>
            <a:ext cx="82550" cy="298450"/>
          </a:xfrm>
          <a:prstGeom prst="rightBrace">
            <a:avLst>
              <a:gd name="adj1" fmla="val 30128"/>
              <a:gd name="adj2" fmla="val 50000"/>
            </a:avLst>
          </a:prstGeom>
          <a:noFill/>
          <a:ln w="9525">
            <a:solidFill>
              <a:srgbClr val="808080"/>
            </a:solidFill>
            <a:round/>
            <a:headEnd/>
            <a:tailEnd/>
          </a:ln>
        </p:spPr>
        <p:txBody>
          <a:bodyPr wrap="none" anchor="ctr"/>
          <a:lstStyle/>
          <a:p>
            <a:endParaRPr lang="en-US">
              <a:cs typeface="Arial" charset="0"/>
            </a:endParaRPr>
          </a:p>
        </p:txBody>
      </p:sp>
      <p:sp>
        <p:nvSpPr>
          <p:cNvPr id="12325" name="AutoShape 219"/>
          <p:cNvSpPr>
            <a:spLocks/>
          </p:cNvSpPr>
          <p:nvPr/>
        </p:nvSpPr>
        <p:spPr bwMode="auto">
          <a:xfrm>
            <a:off x="7385050" y="2976563"/>
            <a:ext cx="71438" cy="603250"/>
          </a:xfrm>
          <a:prstGeom prst="rightBrace">
            <a:avLst>
              <a:gd name="adj1" fmla="val 29829"/>
              <a:gd name="adj2" fmla="val 50000"/>
            </a:avLst>
          </a:prstGeom>
          <a:noFill/>
          <a:ln w="9525">
            <a:solidFill>
              <a:srgbClr val="808080"/>
            </a:solidFill>
            <a:round/>
            <a:headEnd/>
            <a:tailEnd/>
          </a:ln>
        </p:spPr>
        <p:txBody>
          <a:bodyPr wrap="none" anchor="ctr"/>
          <a:lstStyle/>
          <a:p>
            <a:endParaRPr lang="en-US">
              <a:cs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5" name="Rectangle 2"/>
          <p:cNvSpPr>
            <a:spLocks noGrp="1" noChangeArrowheads="1"/>
          </p:cNvSpPr>
          <p:nvPr>
            <p:ph type="title"/>
          </p:nvPr>
        </p:nvSpPr>
        <p:spPr/>
        <p:txBody>
          <a:bodyPr/>
          <a:lstStyle/>
          <a:p>
            <a:r>
              <a:rPr lang="de-DE" smtClean="0"/>
              <a:t>E.ON Group structure</a:t>
            </a:r>
          </a:p>
        </p:txBody>
      </p:sp>
      <p:pic>
        <p:nvPicPr>
          <p:cNvPr id="251906" name="Picture 7" descr="russland"/>
          <p:cNvPicPr preferRelativeResize="0">
            <a:picLocks noChangeAspect="1" noChangeArrowheads="1"/>
          </p:cNvPicPr>
          <p:nvPr/>
        </p:nvPicPr>
        <p:blipFill>
          <a:blip r:embed="rId3"/>
          <a:srcRect/>
          <a:stretch>
            <a:fillRect/>
          </a:stretch>
        </p:blipFill>
        <p:spPr bwMode="auto">
          <a:xfrm>
            <a:off x="608013" y="3054350"/>
            <a:ext cx="1104900" cy="668338"/>
          </a:xfrm>
          <a:prstGeom prst="rect">
            <a:avLst/>
          </a:prstGeom>
          <a:noFill/>
          <a:ln w="9525">
            <a:noFill/>
            <a:miter lim="800000"/>
            <a:headEnd/>
            <a:tailEnd/>
          </a:ln>
        </p:spPr>
      </p:pic>
      <p:pic>
        <p:nvPicPr>
          <p:cNvPr id="251907" name="Picture 11" descr="gas"/>
          <p:cNvPicPr preferRelativeResize="0">
            <a:picLocks noChangeAspect="1" noChangeArrowheads="1"/>
          </p:cNvPicPr>
          <p:nvPr/>
        </p:nvPicPr>
        <p:blipFill>
          <a:blip r:embed="rId4"/>
          <a:srcRect/>
          <a:stretch>
            <a:fillRect/>
          </a:stretch>
        </p:blipFill>
        <p:spPr bwMode="auto">
          <a:xfrm>
            <a:off x="7023100" y="2139950"/>
            <a:ext cx="695325" cy="841375"/>
          </a:xfrm>
          <a:prstGeom prst="rect">
            <a:avLst/>
          </a:prstGeom>
          <a:noFill/>
          <a:ln w="9525">
            <a:noFill/>
            <a:miter lim="800000"/>
            <a:headEnd/>
            <a:tailEnd/>
          </a:ln>
        </p:spPr>
      </p:pic>
      <p:grpSp>
        <p:nvGrpSpPr>
          <p:cNvPr id="251908" name="Group 64"/>
          <p:cNvGrpSpPr>
            <a:grpSpLocks/>
          </p:cNvGrpSpPr>
          <p:nvPr/>
        </p:nvGrpSpPr>
        <p:grpSpPr bwMode="auto">
          <a:xfrm>
            <a:off x="5915025" y="4000500"/>
            <a:ext cx="1927225" cy="684213"/>
            <a:chOff x="3726" y="2372"/>
            <a:chExt cx="1214" cy="431"/>
          </a:xfrm>
        </p:grpSpPr>
        <p:sp>
          <p:nvSpPr>
            <p:cNvPr id="251963" name="Text Box 13"/>
            <p:cNvSpPr txBox="1">
              <a:spLocks noChangeArrowheads="1"/>
            </p:cNvSpPr>
            <p:nvPr/>
          </p:nvSpPr>
          <p:spPr bwMode="gray">
            <a:xfrm>
              <a:off x="3726" y="2372"/>
              <a:ext cx="1214" cy="153"/>
            </a:xfrm>
            <a:prstGeom prst="rect">
              <a:avLst/>
            </a:prstGeom>
            <a:solidFill>
              <a:schemeClr val="bg2"/>
            </a:solidFill>
            <a:ln w="9525">
              <a:solidFill>
                <a:schemeClr val="bg2"/>
              </a:solidFill>
              <a:miter lim="800000"/>
              <a:headEnd/>
              <a:tailEnd type="none" w="med" len="lg"/>
            </a:ln>
          </p:spPr>
          <p:txBody>
            <a:bodyPr lIns="71961" tIns="17991" rIns="35981" bIns="17991" anchor="ctr"/>
            <a:lstStyle/>
            <a:p>
              <a:pPr defTabSz="771525"/>
              <a:r>
                <a:rPr lang="en-US" sz="1200" b="1">
                  <a:solidFill>
                    <a:schemeClr val="bg1"/>
                  </a:solidFill>
                </a:rPr>
                <a:t>MU Nordic</a:t>
              </a:r>
            </a:p>
          </p:txBody>
        </p:sp>
        <p:sp>
          <p:nvSpPr>
            <p:cNvPr id="251964" name="Text Box 14"/>
            <p:cNvSpPr txBox="1">
              <a:spLocks noChangeArrowheads="1"/>
            </p:cNvSpPr>
            <p:nvPr/>
          </p:nvSpPr>
          <p:spPr bwMode="gray">
            <a:xfrm>
              <a:off x="3726" y="2526"/>
              <a:ext cx="1214" cy="277"/>
            </a:xfrm>
            <a:prstGeom prst="rect">
              <a:avLst/>
            </a:prstGeom>
            <a:solidFill>
              <a:schemeClr val="bg1"/>
            </a:solidFill>
            <a:ln w="9525">
              <a:solidFill>
                <a:schemeClr val="bg2"/>
              </a:solidFill>
              <a:miter lim="800000"/>
              <a:headEnd/>
              <a:tailEnd type="none" w="med" len="lg"/>
            </a:ln>
          </p:spPr>
          <p:txBody>
            <a:bodyPr lIns="71961" tIns="54000" rIns="35981" bIns="35981" anchor="ctr"/>
            <a:lstStyle/>
            <a:p>
              <a:pPr defTabSz="771525">
                <a:lnSpc>
                  <a:spcPct val="90000"/>
                </a:lnSpc>
              </a:pPr>
              <a:r>
                <a:rPr lang="en-US" sz="1000"/>
                <a:t>E.ON Nordic AB,</a:t>
              </a:r>
            </a:p>
            <a:p>
              <a:pPr defTabSz="771525">
                <a:lnSpc>
                  <a:spcPct val="90000"/>
                </a:lnSpc>
              </a:pPr>
              <a:r>
                <a:rPr lang="en-US" sz="1000"/>
                <a:t>Malmö, Sweden</a:t>
              </a:r>
            </a:p>
          </p:txBody>
        </p:sp>
      </p:grpSp>
      <p:pic>
        <p:nvPicPr>
          <p:cNvPr id="251909" name="Picture 15" descr="Nordic"/>
          <p:cNvPicPr preferRelativeResize="0">
            <a:picLocks noChangeAspect="1" noChangeArrowheads="1"/>
          </p:cNvPicPr>
          <p:nvPr/>
        </p:nvPicPr>
        <p:blipFill>
          <a:blip r:embed="rId5"/>
          <a:srcRect/>
          <a:stretch>
            <a:fillRect/>
          </a:stretch>
        </p:blipFill>
        <p:spPr bwMode="auto">
          <a:xfrm>
            <a:off x="8015288" y="3910013"/>
            <a:ext cx="525462" cy="895350"/>
          </a:xfrm>
          <a:prstGeom prst="rect">
            <a:avLst/>
          </a:prstGeom>
          <a:noFill/>
          <a:ln w="9525">
            <a:noFill/>
            <a:miter lim="800000"/>
            <a:headEnd/>
            <a:tailEnd/>
          </a:ln>
        </p:spPr>
      </p:pic>
      <p:pic>
        <p:nvPicPr>
          <p:cNvPr id="251910" name="Picture 19" descr="UK"/>
          <p:cNvPicPr preferRelativeResize="0">
            <a:picLocks noChangeAspect="1" noChangeArrowheads="1"/>
          </p:cNvPicPr>
          <p:nvPr/>
        </p:nvPicPr>
        <p:blipFill>
          <a:blip r:embed="rId6"/>
          <a:srcRect/>
          <a:stretch>
            <a:fillRect/>
          </a:stretch>
        </p:blipFill>
        <p:spPr bwMode="auto">
          <a:xfrm>
            <a:off x="7718425" y="3113088"/>
            <a:ext cx="400050" cy="715962"/>
          </a:xfrm>
          <a:prstGeom prst="rect">
            <a:avLst/>
          </a:prstGeom>
          <a:noFill/>
          <a:ln w="9525">
            <a:noFill/>
            <a:miter lim="800000"/>
            <a:headEnd/>
            <a:tailEnd/>
          </a:ln>
        </p:spPr>
      </p:pic>
      <p:pic>
        <p:nvPicPr>
          <p:cNvPr id="251911" name="Picture 24" descr="US_midwest"/>
          <p:cNvPicPr preferRelativeResize="0">
            <a:picLocks noChangeAspect="1" noChangeArrowheads="1"/>
          </p:cNvPicPr>
          <p:nvPr/>
        </p:nvPicPr>
        <p:blipFill>
          <a:blip r:embed="rId7"/>
          <a:srcRect/>
          <a:stretch>
            <a:fillRect/>
          </a:stretch>
        </p:blipFill>
        <p:spPr bwMode="auto">
          <a:xfrm>
            <a:off x="7635875" y="4964113"/>
            <a:ext cx="665163" cy="593725"/>
          </a:xfrm>
          <a:prstGeom prst="rect">
            <a:avLst/>
          </a:prstGeom>
          <a:noFill/>
          <a:ln w="9525">
            <a:noFill/>
            <a:miter lim="800000"/>
            <a:headEnd/>
            <a:tailEnd/>
          </a:ln>
        </p:spPr>
      </p:pic>
      <p:grpSp>
        <p:nvGrpSpPr>
          <p:cNvPr id="251912" name="Group 63"/>
          <p:cNvGrpSpPr>
            <a:grpSpLocks/>
          </p:cNvGrpSpPr>
          <p:nvPr/>
        </p:nvGrpSpPr>
        <p:grpSpPr bwMode="auto">
          <a:xfrm>
            <a:off x="5610225" y="4879975"/>
            <a:ext cx="1925638" cy="687388"/>
            <a:chOff x="3534" y="2926"/>
            <a:chExt cx="1213" cy="433"/>
          </a:xfrm>
        </p:grpSpPr>
        <p:sp>
          <p:nvSpPr>
            <p:cNvPr id="251961" name="Text Box 26"/>
            <p:cNvSpPr txBox="1">
              <a:spLocks noChangeArrowheads="1"/>
            </p:cNvSpPr>
            <p:nvPr/>
          </p:nvSpPr>
          <p:spPr bwMode="gray">
            <a:xfrm>
              <a:off x="3534" y="2926"/>
              <a:ext cx="1213" cy="153"/>
            </a:xfrm>
            <a:prstGeom prst="rect">
              <a:avLst/>
            </a:prstGeom>
            <a:solidFill>
              <a:schemeClr val="bg2"/>
            </a:solidFill>
            <a:ln w="9525">
              <a:solidFill>
                <a:schemeClr val="bg2"/>
              </a:solidFill>
              <a:miter lim="800000"/>
              <a:headEnd/>
              <a:tailEnd type="none" w="med" len="lg"/>
            </a:ln>
          </p:spPr>
          <p:txBody>
            <a:bodyPr lIns="71961" tIns="17991" rIns="35981" bIns="17991" anchor="ctr"/>
            <a:lstStyle/>
            <a:p>
              <a:pPr defTabSz="771525"/>
              <a:r>
                <a:rPr lang="en-US" sz="1200" b="1">
                  <a:solidFill>
                    <a:schemeClr val="bg1"/>
                  </a:solidFill>
                </a:rPr>
                <a:t>MU US Midwest</a:t>
              </a:r>
            </a:p>
          </p:txBody>
        </p:sp>
        <p:sp>
          <p:nvSpPr>
            <p:cNvPr id="251962" name="Text Box 27"/>
            <p:cNvSpPr txBox="1">
              <a:spLocks noChangeArrowheads="1"/>
            </p:cNvSpPr>
            <p:nvPr/>
          </p:nvSpPr>
          <p:spPr bwMode="gray">
            <a:xfrm>
              <a:off x="3534" y="3081"/>
              <a:ext cx="1213" cy="278"/>
            </a:xfrm>
            <a:prstGeom prst="rect">
              <a:avLst/>
            </a:prstGeom>
            <a:solidFill>
              <a:schemeClr val="bg1"/>
            </a:solidFill>
            <a:ln w="9525">
              <a:solidFill>
                <a:schemeClr val="bg2"/>
              </a:solidFill>
              <a:miter lim="800000"/>
              <a:headEnd/>
              <a:tailEnd type="none" w="med" len="lg"/>
            </a:ln>
          </p:spPr>
          <p:txBody>
            <a:bodyPr lIns="71961" tIns="54000" rIns="35981" bIns="35981" anchor="ctr"/>
            <a:lstStyle/>
            <a:p>
              <a:pPr defTabSz="771525">
                <a:lnSpc>
                  <a:spcPct val="90000"/>
                </a:lnSpc>
              </a:pPr>
              <a:r>
                <a:rPr lang="en-US" sz="1000"/>
                <a:t>E.ON U.S.LLC,</a:t>
              </a:r>
            </a:p>
            <a:p>
              <a:pPr defTabSz="771525">
                <a:lnSpc>
                  <a:spcPct val="90000"/>
                </a:lnSpc>
              </a:pPr>
              <a:r>
                <a:rPr lang="en-US" sz="1000"/>
                <a:t>Louisville, Kentucky, US</a:t>
              </a:r>
            </a:p>
          </p:txBody>
        </p:sp>
      </p:grpSp>
      <p:pic>
        <p:nvPicPr>
          <p:cNvPr id="251913" name="Picture 28" descr="EnergyTrading"/>
          <p:cNvPicPr preferRelativeResize="0">
            <a:picLocks noChangeArrowheads="1"/>
          </p:cNvPicPr>
          <p:nvPr/>
        </p:nvPicPr>
        <p:blipFill>
          <a:blip r:embed="rId8"/>
          <a:srcRect/>
          <a:stretch>
            <a:fillRect/>
          </a:stretch>
        </p:blipFill>
        <p:spPr bwMode="auto">
          <a:xfrm>
            <a:off x="7050088" y="5614988"/>
            <a:ext cx="538162" cy="876300"/>
          </a:xfrm>
          <a:prstGeom prst="rect">
            <a:avLst/>
          </a:prstGeom>
          <a:noFill/>
          <a:ln w="9525">
            <a:noFill/>
            <a:miter lim="800000"/>
            <a:headEnd/>
            <a:tailEnd/>
          </a:ln>
        </p:spPr>
      </p:pic>
      <p:grpSp>
        <p:nvGrpSpPr>
          <p:cNvPr id="251914" name="Group 62"/>
          <p:cNvGrpSpPr>
            <a:grpSpLocks/>
          </p:cNvGrpSpPr>
          <p:nvPr/>
        </p:nvGrpSpPr>
        <p:grpSpPr bwMode="auto">
          <a:xfrm>
            <a:off x="4984750" y="5762625"/>
            <a:ext cx="1927225" cy="687388"/>
            <a:chOff x="3140" y="3481"/>
            <a:chExt cx="1214" cy="433"/>
          </a:xfrm>
        </p:grpSpPr>
        <p:sp>
          <p:nvSpPr>
            <p:cNvPr id="251959" name="Text Box 30"/>
            <p:cNvSpPr txBox="1">
              <a:spLocks noChangeArrowheads="1"/>
            </p:cNvSpPr>
            <p:nvPr/>
          </p:nvSpPr>
          <p:spPr bwMode="gray">
            <a:xfrm>
              <a:off x="3140" y="3481"/>
              <a:ext cx="1214" cy="154"/>
            </a:xfrm>
            <a:prstGeom prst="rect">
              <a:avLst/>
            </a:prstGeom>
            <a:solidFill>
              <a:schemeClr val="bg2"/>
            </a:solidFill>
            <a:ln w="9525">
              <a:solidFill>
                <a:schemeClr val="bg2"/>
              </a:solidFill>
              <a:miter lim="800000"/>
              <a:headEnd/>
              <a:tailEnd type="none" w="med" len="lg"/>
            </a:ln>
          </p:spPr>
          <p:txBody>
            <a:bodyPr lIns="71961" tIns="17991" rIns="35981" bIns="17991" anchor="ctr"/>
            <a:lstStyle/>
            <a:p>
              <a:pPr defTabSz="771525"/>
              <a:r>
                <a:rPr lang="en-US" sz="1200" b="1">
                  <a:solidFill>
                    <a:schemeClr val="bg1"/>
                  </a:solidFill>
                </a:rPr>
                <a:t>MU Energy Trading</a:t>
              </a:r>
            </a:p>
          </p:txBody>
        </p:sp>
        <p:sp>
          <p:nvSpPr>
            <p:cNvPr id="251960" name="Text Box 31"/>
            <p:cNvSpPr txBox="1">
              <a:spLocks noChangeArrowheads="1"/>
            </p:cNvSpPr>
            <p:nvPr/>
          </p:nvSpPr>
          <p:spPr bwMode="gray">
            <a:xfrm>
              <a:off x="3140" y="3636"/>
              <a:ext cx="1214" cy="278"/>
            </a:xfrm>
            <a:prstGeom prst="rect">
              <a:avLst/>
            </a:prstGeom>
            <a:solidFill>
              <a:schemeClr val="bg1"/>
            </a:solidFill>
            <a:ln w="9525">
              <a:solidFill>
                <a:schemeClr val="bg2"/>
              </a:solidFill>
              <a:miter lim="800000"/>
              <a:headEnd/>
              <a:tailEnd type="none" w="med" len="lg"/>
            </a:ln>
          </p:spPr>
          <p:txBody>
            <a:bodyPr lIns="71961" tIns="54000" rIns="35981" bIns="35981" anchor="ctr"/>
            <a:lstStyle/>
            <a:p>
              <a:pPr defTabSz="771525">
                <a:lnSpc>
                  <a:spcPct val="90000"/>
                </a:lnSpc>
              </a:pPr>
              <a:r>
                <a:rPr lang="en-US" sz="1000"/>
                <a:t>E.ON Energy Trading AG,</a:t>
              </a:r>
            </a:p>
            <a:p>
              <a:pPr defTabSz="771525">
                <a:lnSpc>
                  <a:spcPct val="90000"/>
                </a:lnSpc>
              </a:pPr>
              <a:r>
                <a:rPr lang="en-US" sz="1000"/>
                <a:t>Düsseldorf, Germany</a:t>
              </a:r>
            </a:p>
          </p:txBody>
        </p:sp>
      </p:grpSp>
      <p:pic>
        <p:nvPicPr>
          <p:cNvPr id="251915" name="Picture 32" descr="italia"/>
          <p:cNvPicPr preferRelativeResize="0">
            <a:picLocks noChangeAspect="1" noChangeArrowheads="1"/>
          </p:cNvPicPr>
          <p:nvPr/>
        </p:nvPicPr>
        <p:blipFill>
          <a:blip r:embed="rId9"/>
          <a:srcRect/>
          <a:stretch>
            <a:fillRect/>
          </a:stretch>
        </p:blipFill>
        <p:spPr bwMode="auto">
          <a:xfrm>
            <a:off x="844550" y="3890963"/>
            <a:ext cx="560388" cy="827087"/>
          </a:xfrm>
          <a:prstGeom prst="rect">
            <a:avLst/>
          </a:prstGeom>
          <a:noFill/>
          <a:ln w="9525">
            <a:noFill/>
            <a:miter lim="800000"/>
            <a:headEnd/>
            <a:tailEnd/>
          </a:ln>
        </p:spPr>
      </p:pic>
      <p:grpSp>
        <p:nvGrpSpPr>
          <p:cNvPr id="251916" name="Group 61"/>
          <p:cNvGrpSpPr>
            <a:grpSpLocks/>
          </p:cNvGrpSpPr>
          <p:nvPr/>
        </p:nvGrpSpPr>
        <p:grpSpPr bwMode="auto">
          <a:xfrm>
            <a:off x="1582738" y="4000500"/>
            <a:ext cx="1925637" cy="684213"/>
            <a:chOff x="997" y="2372"/>
            <a:chExt cx="1213" cy="431"/>
          </a:xfrm>
        </p:grpSpPr>
        <p:sp>
          <p:nvSpPr>
            <p:cNvPr id="251957" name="Text Box 34"/>
            <p:cNvSpPr txBox="1">
              <a:spLocks noChangeArrowheads="1"/>
            </p:cNvSpPr>
            <p:nvPr/>
          </p:nvSpPr>
          <p:spPr bwMode="gray">
            <a:xfrm>
              <a:off x="997" y="2372"/>
              <a:ext cx="1213" cy="153"/>
            </a:xfrm>
            <a:prstGeom prst="rect">
              <a:avLst/>
            </a:prstGeom>
            <a:solidFill>
              <a:schemeClr val="bg2"/>
            </a:solidFill>
            <a:ln w="9525">
              <a:solidFill>
                <a:schemeClr val="bg2"/>
              </a:solidFill>
              <a:miter lim="800000"/>
              <a:headEnd/>
              <a:tailEnd type="none" w="med" len="lg"/>
            </a:ln>
          </p:spPr>
          <p:txBody>
            <a:bodyPr lIns="71961" tIns="17991" rIns="35981" bIns="17991" anchor="ctr"/>
            <a:lstStyle/>
            <a:p>
              <a:pPr defTabSz="771525"/>
              <a:r>
                <a:rPr lang="en-US" sz="1200" b="1">
                  <a:solidFill>
                    <a:schemeClr val="bg1"/>
                  </a:solidFill>
                </a:rPr>
                <a:t>MU Italy</a:t>
              </a:r>
            </a:p>
          </p:txBody>
        </p:sp>
        <p:sp>
          <p:nvSpPr>
            <p:cNvPr id="251958" name="Text Box 35"/>
            <p:cNvSpPr txBox="1">
              <a:spLocks noChangeArrowheads="1"/>
            </p:cNvSpPr>
            <p:nvPr/>
          </p:nvSpPr>
          <p:spPr bwMode="gray">
            <a:xfrm>
              <a:off x="997" y="2526"/>
              <a:ext cx="1213" cy="277"/>
            </a:xfrm>
            <a:prstGeom prst="rect">
              <a:avLst/>
            </a:prstGeom>
            <a:solidFill>
              <a:schemeClr val="bg1"/>
            </a:solidFill>
            <a:ln w="9525">
              <a:solidFill>
                <a:schemeClr val="bg2"/>
              </a:solidFill>
              <a:miter lim="800000"/>
              <a:headEnd/>
              <a:tailEnd type="none" w="med" len="lg"/>
            </a:ln>
          </p:spPr>
          <p:txBody>
            <a:bodyPr lIns="71961" tIns="54000" rIns="35981" bIns="35981" anchor="ctr"/>
            <a:lstStyle/>
            <a:p>
              <a:pPr defTabSz="771525">
                <a:lnSpc>
                  <a:spcPct val="90000"/>
                </a:lnSpc>
              </a:pPr>
              <a:r>
                <a:rPr lang="en-US" sz="1000"/>
                <a:t>E.ON Italia,</a:t>
              </a:r>
            </a:p>
            <a:p>
              <a:pPr defTabSz="771525">
                <a:lnSpc>
                  <a:spcPct val="90000"/>
                </a:lnSpc>
              </a:pPr>
              <a:r>
                <a:rPr lang="en-US" sz="1000"/>
                <a:t>Milan, Italy</a:t>
              </a:r>
            </a:p>
          </p:txBody>
        </p:sp>
      </p:grpSp>
      <p:pic>
        <p:nvPicPr>
          <p:cNvPr id="251917" name="Picture 36" descr="spain"/>
          <p:cNvPicPr preferRelativeResize="0">
            <a:picLocks noChangeAspect="1" noChangeArrowheads="1"/>
          </p:cNvPicPr>
          <p:nvPr/>
        </p:nvPicPr>
        <p:blipFill>
          <a:blip r:embed="rId10"/>
          <a:srcRect/>
          <a:stretch>
            <a:fillRect/>
          </a:stretch>
        </p:blipFill>
        <p:spPr bwMode="auto">
          <a:xfrm>
            <a:off x="1174750" y="4911725"/>
            <a:ext cx="555625" cy="546100"/>
          </a:xfrm>
          <a:prstGeom prst="rect">
            <a:avLst/>
          </a:prstGeom>
          <a:noFill/>
          <a:ln w="9525">
            <a:noFill/>
            <a:miter lim="800000"/>
            <a:headEnd/>
            <a:tailEnd/>
          </a:ln>
        </p:spPr>
      </p:pic>
      <p:pic>
        <p:nvPicPr>
          <p:cNvPr id="251918" name="Picture 40" descr="Climate_Renewables"/>
          <p:cNvPicPr preferRelativeResize="0">
            <a:picLocks noChangeAspect="1" noChangeArrowheads="1"/>
          </p:cNvPicPr>
          <p:nvPr/>
        </p:nvPicPr>
        <p:blipFill>
          <a:blip r:embed="rId11"/>
          <a:srcRect/>
          <a:stretch>
            <a:fillRect/>
          </a:stretch>
        </p:blipFill>
        <p:spPr bwMode="auto">
          <a:xfrm>
            <a:off x="1306513" y="5716588"/>
            <a:ext cx="1079500" cy="827087"/>
          </a:xfrm>
          <a:prstGeom prst="rect">
            <a:avLst/>
          </a:prstGeom>
          <a:noFill/>
          <a:ln w="9525">
            <a:noFill/>
            <a:miter lim="800000"/>
            <a:headEnd/>
            <a:tailEnd/>
          </a:ln>
        </p:spPr>
      </p:pic>
      <p:grpSp>
        <p:nvGrpSpPr>
          <p:cNvPr id="251919" name="Group 56"/>
          <p:cNvGrpSpPr>
            <a:grpSpLocks/>
          </p:cNvGrpSpPr>
          <p:nvPr/>
        </p:nvGrpSpPr>
        <p:grpSpPr bwMode="auto">
          <a:xfrm>
            <a:off x="2514600" y="5762625"/>
            <a:ext cx="1927225" cy="687388"/>
            <a:chOff x="1584" y="3481"/>
            <a:chExt cx="1214" cy="433"/>
          </a:xfrm>
        </p:grpSpPr>
        <p:sp>
          <p:nvSpPr>
            <p:cNvPr id="251955" name="Text Box 42"/>
            <p:cNvSpPr txBox="1">
              <a:spLocks noChangeArrowheads="1"/>
            </p:cNvSpPr>
            <p:nvPr/>
          </p:nvSpPr>
          <p:spPr bwMode="gray">
            <a:xfrm>
              <a:off x="1584" y="3481"/>
              <a:ext cx="1214" cy="154"/>
            </a:xfrm>
            <a:prstGeom prst="rect">
              <a:avLst/>
            </a:prstGeom>
            <a:solidFill>
              <a:schemeClr val="bg2"/>
            </a:solidFill>
            <a:ln w="9525">
              <a:solidFill>
                <a:schemeClr val="bg2"/>
              </a:solidFill>
              <a:miter lim="800000"/>
              <a:headEnd/>
              <a:tailEnd type="none" w="med" len="lg"/>
            </a:ln>
          </p:spPr>
          <p:txBody>
            <a:bodyPr lIns="71961" tIns="17991" rIns="35981" bIns="17991" anchor="ctr"/>
            <a:lstStyle/>
            <a:p>
              <a:pPr defTabSz="771525"/>
              <a:r>
                <a:rPr lang="en-US" sz="1200" b="1">
                  <a:solidFill>
                    <a:schemeClr val="bg1"/>
                  </a:solidFill>
                </a:rPr>
                <a:t>MU Climate &amp; Renewables</a:t>
              </a:r>
            </a:p>
          </p:txBody>
        </p:sp>
        <p:sp>
          <p:nvSpPr>
            <p:cNvPr id="251956" name="Text Box 43"/>
            <p:cNvSpPr txBox="1">
              <a:spLocks noChangeArrowheads="1"/>
            </p:cNvSpPr>
            <p:nvPr/>
          </p:nvSpPr>
          <p:spPr bwMode="gray">
            <a:xfrm>
              <a:off x="1584" y="3636"/>
              <a:ext cx="1214" cy="278"/>
            </a:xfrm>
            <a:prstGeom prst="rect">
              <a:avLst/>
            </a:prstGeom>
            <a:solidFill>
              <a:schemeClr val="bg1"/>
            </a:solidFill>
            <a:ln w="9525">
              <a:solidFill>
                <a:schemeClr val="bg2"/>
              </a:solidFill>
              <a:miter lim="800000"/>
              <a:headEnd/>
              <a:tailEnd type="none" w="med" len="lg"/>
            </a:ln>
          </p:spPr>
          <p:txBody>
            <a:bodyPr lIns="71961" tIns="54000" rIns="35981" bIns="35981" anchor="ctr"/>
            <a:lstStyle/>
            <a:p>
              <a:pPr defTabSz="771525">
                <a:lnSpc>
                  <a:spcPct val="90000"/>
                </a:lnSpc>
              </a:pPr>
              <a:r>
                <a:rPr lang="en-US" sz="1000"/>
                <a:t>E.ON Climate &amp; Renewables GmbH, Düsseldorf, Germany</a:t>
              </a:r>
            </a:p>
          </p:txBody>
        </p:sp>
      </p:grpSp>
      <p:grpSp>
        <p:nvGrpSpPr>
          <p:cNvPr id="251920" name="Group 66"/>
          <p:cNvGrpSpPr>
            <a:grpSpLocks/>
          </p:cNvGrpSpPr>
          <p:nvPr/>
        </p:nvGrpSpPr>
        <p:grpSpPr bwMode="auto">
          <a:xfrm>
            <a:off x="4984750" y="2236788"/>
            <a:ext cx="1927225" cy="687387"/>
            <a:chOff x="3140" y="1260"/>
            <a:chExt cx="1214" cy="433"/>
          </a:xfrm>
        </p:grpSpPr>
        <p:sp>
          <p:nvSpPr>
            <p:cNvPr id="251953" name="Text Box 9"/>
            <p:cNvSpPr txBox="1">
              <a:spLocks noChangeArrowheads="1"/>
            </p:cNvSpPr>
            <p:nvPr/>
          </p:nvSpPr>
          <p:spPr bwMode="gray">
            <a:xfrm>
              <a:off x="3140" y="1260"/>
              <a:ext cx="1214" cy="154"/>
            </a:xfrm>
            <a:prstGeom prst="rect">
              <a:avLst/>
            </a:prstGeom>
            <a:solidFill>
              <a:schemeClr val="bg2"/>
            </a:solidFill>
            <a:ln w="9525">
              <a:solidFill>
                <a:schemeClr val="bg2"/>
              </a:solidFill>
              <a:miter lim="800000"/>
              <a:headEnd/>
              <a:tailEnd type="none" w="med" len="lg"/>
            </a:ln>
          </p:spPr>
          <p:txBody>
            <a:bodyPr lIns="71961" tIns="17991" rIns="35981" bIns="17991" anchor="ctr"/>
            <a:lstStyle/>
            <a:p>
              <a:pPr defTabSz="771525"/>
              <a:r>
                <a:rPr lang="en-US" sz="1200" b="1">
                  <a:solidFill>
                    <a:schemeClr val="bg1"/>
                  </a:solidFill>
                </a:rPr>
                <a:t>MU Pan-European Gas</a:t>
              </a:r>
            </a:p>
          </p:txBody>
        </p:sp>
        <p:sp>
          <p:nvSpPr>
            <p:cNvPr id="251954" name="Text Box 10"/>
            <p:cNvSpPr txBox="1">
              <a:spLocks noChangeArrowheads="1"/>
            </p:cNvSpPr>
            <p:nvPr/>
          </p:nvSpPr>
          <p:spPr bwMode="gray">
            <a:xfrm>
              <a:off x="3140" y="1415"/>
              <a:ext cx="1214" cy="278"/>
            </a:xfrm>
            <a:prstGeom prst="rect">
              <a:avLst/>
            </a:prstGeom>
            <a:solidFill>
              <a:schemeClr val="bg1"/>
            </a:solidFill>
            <a:ln w="9525">
              <a:solidFill>
                <a:schemeClr val="bg2"/>
              </a:solidFill>
              <a:miter lim="800000"/>
              <a:headEnd/>
              <a:tailEnd type="none" w="med" len="lg"/>
            </a:ln>
          </p:spPr>
          <p:txBody>
            <a:bodyPr lIns="71961" tIns="54000" rIns="35981" bIns="35981" anchor="ctr"/>
            <a:lstStyle/>
            <a:p>
              <a:pPr defTabSz="771525">
                <a:lnSpc>
                  <a:spcPct val="90000"/>
                </a:lnSpc>
              </a:pPr>
              <a:r>
                <a:rPr lang="en-US" sz="1000"/>
                <a:t>E.ON Ruhrgas AG,</a:t>
              </a:r>
            </a:p>
            <a:p>
              <a:pPr defTabSz="771525">
                <a:lnSpc>
                  <a:spcPct val="90000"/>
                </a:lnSpc>
              </a:pPr>
              <a:r>
                <a:rPr lang="en-US" sz="1000"/>
                <a:t>Essen, Germany</a:t>
              </a:r>
            </a:p>
          </p:txBody>
        </p:sp>
      </p:grpSp>
      <p:grpSp>
        <p:nvGrpSpPr>
          <p:cNvPr id="251921" name="Group 60"/>
          <p:cNvGrpSpPr>
            <a:grpSpLocks/>
          </p:cNvGrpSpPr>
          <p:nvPr/>
        </p:nvGrpSpPr>
        <p:grpSpPr bwMode="auto">
          <a:xfrm>
            <a:off x="2516188" y="2239963"/>
            <a:ext cx="1925637" cy="684212"/>
            <a:chOff x="1585" y="1262"/>
            <a:chExt cx="1213" cy="431"/>
          </a:xfrm>
        </p:grpSpPr>
        <p:sp>
          <p:nvSpPr>
            <p:cNvPr id="251951" name="Text Box 21"/>
            <p:cNvSpPr txBox="1">
              <a:spLocks noChangeArrowheads="1"/>
            </p:cNvSpPr>
            <p:nvPr/>
          </p:nvSpPr>
          <p:spPr bwMode="gray">
            <a:xfrm>
              <a:off x="1585" y="1262"/>
              <a:ext cx="1213" cy="153"/>
            </a:xfrm>
            <a:prstGeom prst="rect">
              <a:avLst/>
            </a:prstGeom>
            <a:solidFill>
              <a:schemeClr val="bg2"/>
            </a:solidFill>
            <a:ln w="9525">
              <a:solidFill>
                <a:schemeClr val="bg2"/>
              </a:solidFill>
              <a:miter lim="800000"/>
              <a:headEnd/>
              <a:tailEnd type="none" w="med" len="lg"/>
            </a:ln>
          </p:spPr>
          <p:txBody>
            <a:bodyPr lIns="71961" tIns="17991" rIns="35981" bIns="17991" anchor="ctr"/>
            <a:lstStyle/>
            <a:p>
              <a:pPr defTabSz="771525"/>
              <a:r>
                <a:rPr lang="en-US" sz="1200" b="1">
                  <a:solidFill>
                    <a:schemeClr val="bg1"/>
                  </a:solidFill>
                </a:rPr>
                <a:t>MU Central Europe</a:t>
              </a:r>
            </a:p>
          </p:txBody>
        </p:sp>
        <p:sp>
          <p:nvSpPr>
            <p:cNvPr id="251952" name="Text Box 22"/>
            <p:cNvSpPr txBox="1">
              <a:spLocks noChangeArrowheads="1"/>
            </p:cNvSpPr>
            <p:nvPr/>
          </p:nvSpPr>
          <p:spPr bwMode="gray">
            <a:xfrm>
              <a:off x="1585" y="1417"/>
              <a:ext cx="1213" cy="276"/>
            </a:xfrm>
            <a:prstGeom prst="rect">
              <a:avLst/>
            </a:prstGeom>
            <a:solidFill>
              <a:schemeClr val="bg1"/>
            </a:solidFill>
            <a:ln w="9525">
              <a:solidFill>
                <a:schemeClr val="bg2"/>
              </a:solidFill>
              <a:miter lim="800000"/>
              <a:headEnd/>
              <a:tailEnd type="none" w="med" len="lg"/>
            </a:ln>
          </p:spPr>
          <p:txBody>
            <a:bodyPr lIns="71961" tIns="54000" rIns="35981" bIns="35981" anchor="ctr"/>
            <a:lstStyle/>
            <a:p>
              <a:pPr defTabSz="771525">
                <a:lnSpc>
                  <a:spcPct val="90000"/>
                </a:lnSpc>
              </a:pPr>
              <a:r>
                <a:rPr lang="en-US" sz="1000"/>
                <a:t>E.ON Energie AG,</a:t>
              </a:r>
            </a:p>
            <a:p>
              <a:pPr defTabSz="771525">
                <a:lnSpc>
                  <a:spcPct val="90000"/>
                </a:lnSpc>
              </a:pPr>
              <a:r>
                <a:rPr lang="en-US" sz="1000"/>
                <a:t>Munich, Germany</a:t>
              </a:r>
            </a:p>
          </p:txBody>
        </p:sp>
      </p:grpSp>
      <p:grpSp>
        <p:nvGrpSpPr>
          <p:cNvPr id="251922" name="Group 58"/>
          <p:cNvGrpSpPr>
            <a:grpSpLocks/>
          </p:cNvGrpSpPr>
          <p:nvPr/>
        </p:nvGrpSpPr>
        <p:grpSpPr bwMode="auto">
          <a:xfrm>
            <a:off x="1889125" y="4879975"/>
            <a:ext cx="1927225" cy="687388"/>
            <a:chOff x="1190" y="2926"/>
            <a:chExt cx="1214" cy="433"/>
          </a:xfrm>
        </p:grpSpPr>
        <p:sp>
          <p:nvSpPr>
            <p:cNvPr id="251949" name="Text Box 38"/>
            <p:cNvSpPr txBox="1">
              <a:spLocks noChangeArrowheads="1"/>
            </p:cNvSpPr>
            <p:nvPr/>
          </p:nvSpPr>
          <p:spPr bwMode="gray">
            <a:xfrm>
              <a:off x="1190" y="2926"/>
              <a:ext cx="1214" cy="153"/>
            </a:xfrm>
            <a:prstGeom prst="rect">
              <a:avLst/>
            </a:prstGeom>
            <a:solidFill>
              <a:schemeClr val="bg2"/>
            </a:solidFill>
            <a:ln w="9525">
              <a:solidFill>
                <a:srgbClr val="D2D2D2"/>
              </a:solidFill>
              <a:miter lim="800000"/>
              <a:headEnd/>
              <a:tailEnd type="none" w="med" len="lg"/>
            </a:ln>
          </p:spPr>
          <p:txBody>
            <a:bodyPr lIns="71961" tIns="17991" rIns="35981" bIns="17991" anchor="ctr"/>
            <a:lstStyle/>
            <a:p>
              <a:pPr defTabSz="771525"/>
              <a:r>
                <a:rPr lang="en-US" sz="1200" b="1">
                  <a:solidFill>
                    <a:schemeClr val="bg1"/>
                  </a:solidFill>
                </a:rPr>
                <a:t>MU Spain</a:t>
              </a:r>
            </a:p>
          </p:txBody>
        </p:sp>
        <p:sp>
          <p:nvSpPr>
            <p:cNvPr id="251950" name="Text Box 39"/>
            <p:cNvSpPr txBox="1">
              <a:spLocks noChangeArrowheads="1"/>
            </p:cNvSpPr>
            <p:nvPr/>
          </p:nvSpPr>
          <p:spPr bwMode="gray">
            <a:xfrm>
              <a:off x="1190" y="3081"/>
              <a:ext cx="1214" cy="278"/>
            </a:xfrm>
            <a:prstGeom prst="rect">
              <a:avLst/>
            </a:prstGeom>
            <a:solidFill>
              <a:schemeClr val="bg1"/>
            </a:solidFill>
            <a:ln w="9525">
              <a:solidFill>
                <a:schemeClr val="accent1"/>
              </a:solidFill>
              <a:miter lim="800000"/>
              <a:headEnd/>
              <a:tailEnd type="none" w="med" len="lg"/>
            </a:ln>
          </p:spPr>
          <p:txBody>
            <a:bodyPr lIns="71961" tIns="54000" rIns="35981" bIns="35981" anchor="ctr"/>
            <a:lstStyle/>
            <a:p>
              <a:pPr defTabSz="771525">
                <a:lnSpc>
                  <a:spcPct val="90000"/>
                </a:lnSpc>
              </a:pPr>
              <a:r>
                <a:rPr lang="en-US" sz="1000"/>
                <a:t>E.ON Iberia, </a:t>
              </a:r>
              <a:br>
                <a:rPr lang="en-US" sz="1000"/>
              </a:br>
              <a:r>
                <a:rPr lang="en-US" sz="1000"/>
                <a:t>Madrid, Spain</a:t>
              </a:r>
            </a:p>
          </p:txBody>
        </p:sp>
      </p:grpSp>
      <p:grpSp>
        <p:nvGrpSpPr>
          <p:cNvPr id="251923" name="Group 55"/>
          <p:cNvGrpSpPr>
            <a:grpSpLocks/>
          </p:cNvGrpSpPr>
          <p:nvPr/>
        </p:nvGrpSpPr>
        <p:grpSpPr bwMode="auto">
          <a:xfrm>
            <a:off x="1889125" y="3117850"/>
            <a:ext cx="1927225" cy="687388"/>
            <a:chOff x="1190" y="1816"/>
            <a:chExt cx="1214" cy="433"/>
          </a:xfrm>
        </p:grpSpPr>
        <p:sp>
          <p:nvSpPr>
            <p:cNvPr id="251947" name="Text Box 5"/>
            <p:cNvSpPr txBox="1">
              <a:spLocks noChangeArrowheads="1"/>
            </p:cNvSpPr>
            <p:nvPr/>
          </p:nvSpPr>
          <p:spPr bwMode="gray">
            <a:xfrm>
              <a:off x="1190" y="1816"/>
              <a:ext cx="1214" cy="154"/>
            </a:xfrm>
            <a:prstGeom prst="rect">
              <a:avLst/>
            </a:prstGeom>
            <a:solidFill>
              <a:schemeClr val="bg2"/>
            </a:solidFill>
            <a:ln w="9525">
              <a:solidFill>
                <a:schemeClr val="bg2"/>
              </a:solidFill>
              <a:miter lim="800000"/>
              <a:headEnd/>
              <a:tailEnd type="none" w="med" len="lg"/>
            </a:ln>
          </p:spPr>
          <p:txBody>
            <a:bodyPr lIns="71961" tIns="17991" rIns="35981" bIns="17991" anchor="ctr"/>
            <a:lstStyle/>
            <a:p>
              <a:pPr defTabSz="771525"/>
              <a:r>
                <a:rPr lang="en-US" sz="1200" b="1">
                  <a:solidFill>
                    <a:schemeClr val="bg1"/>
                  </a:solidFill>
                </a:rPr>
                <a:t>MU Russia</a:t>
              </a:r>
            </a:p>
          </p:txBody>
        </p:sp>
        <p:sp>
          <p:nvSpPr>
            <p:cNvPr id="251948" name="Text Box 6"/>
            <p:cNvSpPr txBox="1">
              <a:spLocks noChangeArrowheads="1"/>
            </p:cNvSpPr>
            <p:nvPr/>
          </p:nvSpPr>
          <p:spPr bwMode="gray">
            <a:xfrm>
              <a:off x="1190" y="1971"/>
              <a:ext cx="1214" cy="278"/>
            </a:xfrm>
            <a:prstGeom prst="rect">
              <a:avLst/>
            </a:prstGeom>
            <a:solidFill>
              <a:schemeClr val="bg1"/>
            </a:solidFill>
            <a:ln w="9525">
              <a:solidFill>
                <a:schemeClr val="bg2"/>
              </a:solidFill>
              <a:miter lim="800000"/>
              <a:headEnd/>
              <a:tailEnd type="none" w="med" len="lg"/>
            </a:ln>
          </p:spPr>
          <p:txBody>
            <a:bodyPr lIns="71961" tIns="54000" rIns="35981" bIns="35981" anchor="ctr"/>
            <a:lstStyle/>
            <a:p>
              <a:pPr defTabSz="771525">
                <a:lnSpc>
                  <a:spcPct val="90000"/>
                </a:lnSpc>
              </a:pPr>
              <a:r>
                <a:rPr lang="en-US" sz="1000"/>
                <a:t>E.ON Russia,</a:t>
              </a:r>
            </a:p>
            <a:p>
              <a:pPr defTabSz="771525">
                <a:lnSpc>
                  <a:spcPct val="90000"/>
                </a:lnSpc>
              </a:pPr>
              <a:r>
                <a:rPr lang="en-US" sz="1000"/>
                <a:t>Moscow, Russia</a:t>
              </a:r>
            </a:p>
          </p:txBody>
        </p:sp>
      </p:grpSp>
      <p:grpSp>
        <p:nvGrpSpPr>
          <p:cNvPr id="251924" name="Group 65"/>
          <p:cNvGrpSpPr>
            <a:grpSpLocks/>
          </p:cNvGrpSpPr>
          <p:nvPr/>
        </p:nvGrpSpPr>
        <p:grpSpPr bwMode="auto">
          <a:xfrm>
            <a:off x="5610225" y="3117850"/>
            <a:ext cx="1925638" cy="687388"/>
            <a:chOff x="3534" y="1816"/>
            <a:chExt cx="1213" cy="433"/>
          </a:xfrm>
        </p:grpSpPr>
        <p:sp>
          <p:nvSpPr>
            <p:cNvPr id="251945" name="Text Box 17"/>
            <p:cNvSpPr txBox="1">
              <a:spLocks noChangeArrowheads="1"/>
            </p:cNvSpPr>
            <p:nvPr/>
          </p:nvSpPr>
          <p:spPr bwMode="gray">
            <a:xfrm>
              <a:off x="3534" y="1816"/>
              <a:ext cx="1213" cy="154"/>
            </a:xfrm>
            <a:prstGeom prst="rect">
              <a:avLst/>
            </a:prstGeom>
            <a:solidFill>
              <a:schemeClr val="bg2"/>
            </a:solidFill>
            <a:ln w="9525">
              <a:solidFill>
                <a:schemeClr val="bg2"/>
              </a:solidFill>
              <a:miter lim="800000"/>
              <a:headEnd/>
              <a:tailEnd type="none" w="med" len="lg"/>
            </a:ln>
          </p:spPr>
          <p:txBody>
            <a:bodyPr lIns="71961" tIns="17991" rIns="35981" bIns="17991" anchor="ctr"/>
            <a:lstStyle/>
            <a:p>
              <a:pPr defTabSz="771525"/>
              <a:r>
                <a:rPr lang="en-US" sz="1200" b="1">
                  <a:solidFill>
                    <a:schemeClr val="bg1"/>
                  </a:solidFill>
                </a:rPr>
                <a:t>MU UK</a:t>
              </a:r>
            </a:p>
          </p:txBody>
        </p:sp>
        <p:sp>
          <p:nvSpPr>
            <p:cNvPr id="251946" name="Text Box 18"/>
            <p:cNvSpPr txBox="1">
              <a:spLocks noChangeArrowheads="1"/>
            </p:cNvSpPr>
            <p:nvPr/>
          </p:nvSpPr>
          <p:spPr bwMode="gray">
            <a:xfrm>
              <a:off x="3534" y="1971"/>
              <a:ext cx="1213" cy="278"/>
            </a:xfrm>
            <a:prstGeom prst="rect">
              <a:avLst/>
            </a:prstGeom>
            <a:solidFill>
              <a:schemeClr val="bg1"/>
            </a:solidFill>
            <a:ln w="9525">
              <a:solidFill>
                <a:schemeClr val="bg2"/>
              </a:solidFill>
              <a:miter lim="800000"/>
              <a:headEnd/>
              <a:tailEnd type="none" w="med" len="lg"/>
            </a:ln>
          </p:spPr>
          <p:txBody>
            <a:bodyPr lIns="71961" tIns="54000" rIns="35981" bIns="35981" anchor="ctr"/>
            <a:lstStyle/>
            <a:p>
              <a:pPr defTabSz="771525">
                <a:lnSpc>
                  <a:spcPct val="90000"/>
                </a:lnSpc>
              </a:pPr>
              <a:r>
                <a:rPr lang="en-US" sz="1000"/>
                <a:t>E.ON UK plc,</a:t>
              </a:r>
            </a:p>
            <a:p>
              <a:pPr defTabSz="771525">
                <a:lnSpc>
                  <a:spcPct val="90000"/>
                </a:lnSpc>
              </a:pPr>
              <a:r>
                <a:rPr lang="en-US" sz="1000"/>
                <a:t>Coventry, England</a:t>
              </a:r>
            </a:p>
          </p:txBody>
        </p:sp>
      </p:grpSp>
      <p:sp>
        <p:nvSpPr>
          <p:cNvPr id="251925" name="Rectangle 68"/>
          <p:cNvSpPr>
            <a:spLocks noChangeArrowheads="1"/>
          </p:cNvSpPr>
          <p:nvPr/>
        </p:nvSpPr>
        <p:spPr bwMode="gray">
          <a:xfrm>
            <a:off x="3492500" y="4879975"/>
            <a:ext cx="323850" cy="687388"/>
          </a:xfrm>
          <a:prstGeom prst="rect">
            <a:avLst/>
          </a:prstGeom>
          <a:noFill/>
          <a:ln w="12700">
            <a:noFill/>
            <a:miter lim="800000"/>
            <a:headEnd/>
            <a:tailEnd type="none" w="med" len="lg"/>
          </a:ln>
        </p:spPr>
        <p:txBody>
          <a:bodyPr wrap="none" lIns="0" tIns="0" rIns="0" bIns="0" anchor="ctr"/>
          <a:lstStyle/>
          <a:p>
            <a:pPr algn="ctr"/>
            <a:endParaRPr lang="de-DE"/>
          </a:p>
        </p:txBody>
      </p:sp>
      <p:cxnSp>
        <p:nvCxnSpPr>
          <p:cNvPr id="251926" name="AutoShape 69"/>
          <p:cNvCxnSpPr>
            <a:cxnSpLocks noChangeShapeType="1"/>
            <a:stCxn id="251925" idx="3"/>
            <a:endCxn id="251934" idx="1"/>
          </p:cNvCxnSpPr>
          <p:nvPr/>
        </p:nvCxnSpPr>
        <p:spPr bwMode="gray">
          <a:xfrm flipV="1">
            <a:off x="3816350" y="3462338"/>
            <a:ext cx="1793875" cy="1762125"/>
          </a:xfrm>
          <a:prstGeom prst="straightConnector1">
            <a:avLst/>
          </a:prstGeom>
          <a:noFill/>
          <a:ln w="9525">
            <a:solidFill>
              <a:schemeClr val="bg2"/>
            </a:solidFill>
            <a:round/>
            <a:headEnd/>
            <a:tailEnd type="none" w="med" len="lg"/>
          </a:ln>
        </p:spPr>
      </p:cxnSp>
      <p:sp>
        <p:nvSpPr>
          <p:cNvPr id="251927" name="Rectangle 71"/>
          <p:cNvSpPr>
            <a:spLocks noChangeArrowheads="1"/>
          </p:cNvSpPr>
          <p:nvPr/>
        </p:nvSpPr>
        <p:spPr bwMode="gray">
          <a:xfrm>
            <a:off x="4117975" y="5762625"/>
            <a:ext cx="323850" cy="687388"/>
          </a:xfrm>
          <a:prstGeom prst="rect">
            <a:avLst/>
          </a:prstGeom>
          <a:noFill/>
          <a:ln w="12700">
            <a:noFill/>
            <a:miter lim="800000"/>
            <a:headEnd/>
            <a:tailEnd type="none" w="med" len="lg"/>
          </a:ln>
        </p:spPr>
        <p:txBody>
          <a:bodyPr wrap="none" lIns="0" tIns="0" rIns="0" bIns="0" anchor="ctr"/>
          <a:lstStyle/>
          <a:p>
            <a:pPr algn="ctr"/>
            <a:endParaRPr lang="de-DE"/>
          </a:p>
        </p:txBody>
      </p:sp>
      <p:sp>
        <p:nvSpPr>
          <p:cNvPr id="251928" name="Rectangle 72"/>
          <p:cNvSpPr>
            <a:spLocks noChangeArrowheads="1"/>
          </p:cNvSpPr>
          <p:nvPr/>
        </p:nvSpPr>
        <p:spPr bwMode="gray">
          <a:xfrm>
            <a:off x="4984750" y="5762625"/>
            <a:ext cx="323850" cy="687388"/>
          </a:xfrm>
          <a:prstGeom prst="rect">
            <a:avLst/>
          </a:prstGeom>
          <a:noFill/>
          <a:ln w="12700">
            <a:noFill/>
            <a:miter lim="800000"/>
            <a:headEnd/>
            <a:tailEnd type="none" w="med" len="lg"/>
          </a:ln>
        </p:spPr>
        <p:txBody>
          <a:bodyPr wrap="none" lIns="0" tIns="0" rIns="0" bIns="0" anchor="ctr"/>
          <a:lstStyle/>
          <a:p>
            <a:pPr algn="ctr"/>
            <a:endParaRPr lang="de-DE"/>
          </a:p>
        </p:txBody>
      </p:sp>
      <p:sp>
        <p:nvSpPr>
          <p:cNvPr id="251929" name="Rectangle 73"/>
          <p:cNvSpPr>
            <a:spLocks noChangeArrowheads="1"/>
          </p:cNvSpPr>
          <p:nvPr/>
        </p:nvSpPr>
        <p:spPr bwMode="gray">
          <a:xfrm>
            <a:off x="5610225" y="4879975"/>
            <a:ext cx="323850" cy="687388"/>
          </a:xfrm>
          <a:prstGeom prst="rect">
            <a:avLst/>
          </a:prstGeom>
          <a:noFill/>
          <a:ln w="12700">
            <a:noFill/>
            <a:miter lim="800000"/>
            <a:headEnd/>
            <a:tailEnd type="none" w="med" len="lg"/>
          </a:ln>
        </p:spPr>
        <p:txBody>
          <a:bodyPr wrap="none" lIns="0" tIns="0" rIns="0" bIns="0" anchor="ctr"/>
          <a:lstStyle/>
          <a:p>
            <a:pPr algn="ctr"/>
            <a:endParaRPr lang="de-DE"/>
          </a:p>
        </p:txBody>
      </p:sp>
      <p:sp>
        <p:nvSpPr>
          <p:cNvPr id="251930" name="Rectangle 74"/>
          <p:cNvSpPr>
            <a:spLocks noChangeArrowheads="1"/>
          </p:cNvSpPr>
          <p:nvPr/>
        </p:nvSpPr>
        <p:spPr bwMode="gray">
          <a:xfrm>
            <a:off x="3184525" y="4000500"/>
            <a:ext cx="323850" cy="687388"/>
          </a:xfrm>
          <a:prstGeom prst="rect">
            <a:avLst/>
          </a:prstGeom>
          <a:noFill/>
          <a:ln w="12700">
            <a:noFill/>
            <a:miter lim="800000"/>
            <a:headEnd/>
            <a:tailEnd type="none" w="med" len="lg"/>
          </a:ln>
        </p:spPr>
        <p:txBody>
          <a:bodyPr wrap="none" lIns="0" tIns="0" rIns="0" bIns="0" anchor="ctr"/>
          <a:lstStyle/>
          <a:p>
            <a:pPr algn="ctr"/>
            <a:endParaRPr lang="de-DE"/>
          </a:p>
        </p:txBody>
      </p:sp>
      <p:sp>
        <p:nvSpPr>
          <p:cNvPr id="251931" name="Rectangle 75"/>
          <p:cNvSpPr>
            <a:spLocks noChangeArrowheads="1"/>
          </p:cNvSpPr>
          <p:nvPr/>
        </p:nvSpPr>
        <p:spPr bwMode="gray">
          <a:xfrm>
            <a:off x="3492500" y="3117850"/>
            <a:ext cx="323850" cy="687388"/>
          </a:xfrm>
          <a:prstGeom prst="rect">
            <a:avLst/>
          </a:prstGeom>
          <a:noFill/>
          <a:ln w="12700">
            <a:noFill/>
            <a:miter lim="800000"/>
            <a:headEnd/>
            <a:tailEnd type="none" w="med" len="lg"/>
          </a:ln>
        </p:spPr>
        <p:txBody>
          <a:bodyPr wrap="none" lIns="0" tIns="0" rIns="0" bIns="0" anchor="ctr"/>
          <a:lstStyle/>
          <a:p>
            <a:pPr algn="ctr"/>
            <a:endParaRPr lang="de-DE"/>
          </a:p>
        </p:txBody>
      </p:sp>
      <p:sp>
        <p:nvSpPr>
          <p:cNvPr id="251932" name="Rectangle 76"/>
          <p:cNvSpPr>
            <a:spLocks noChangeArrowheads="1"/>
          </p:cNvSpPr>
          <p:nvPr/>
        </p:nvSpPr>
        <p:spPr bwMode="gray">
          <a:xfrm>
            <a:off x="4117975" y="2239963"/>
            <a:ext cx="323850" cy="687387"/>
          </a:xfrm>
          <a:prstGeom prst="rect">
            <a:avLst/>
          </a:prstGeom>
          <a:noFill/>
          <a:ln w="12700">
            <a:noFill/>
            <a:miter lim="800000"/>
            <a:headEnd/>
            <a:tailEnd type="none" w="med" len="lg"/>
          </a:ln>
        </p:spPr>
        <p:txBody>
          <a:bodyPr wrap="none" lIns="0" tIns="0" rIns="0" bIns="0" anchor="ctr"/>
          <a:lstStyle/>
          <a:p>
            <a:pPr algn="ctr"/>
            <a:endParaRPr lang="de-DE"/>
          </a:p>
        </p:txBody>
      </p:sp>
      <p:sp>
        <p:nvSpPr>
          <p:cNvPr id="251933" name="Rectangle 77"/>
          <p:cNvSpPr>
            <a:spLocks noChangeArrowheads="1"/>
          </p:cNvSpPr>
          <p:nvPr/>
        </p:nvSpPr>
        <p:spPr bwMode="gray">
          <a:xfrm>
            <a:off x="4984750" y="2236788"/>
            <a:ext cx="323850" cy="687387"/>
          </a:xfrm>
          <a:prstGeom prst="rect">
            <a:avLst/>
          </a:prstGeom>
          <a:noFill/>
          <a:ln w="12700">
            <a:noFill/>
            <a:miter lim="800000"/>
            <a:headEnd/>
            <a:tailEnd type="none" w="med" len="lg"/>
          </a:ln>
        </p:spPr>
        <p:txBody>
          <a:bodyPr wrap="none" lIns="0" tIns="0" rIns="0" bIns="0" anchor="ctr"/>
          <a:lstStyle/>
          <a:p>
            <a:pPr algn="ctr"/>
            <a:endParaRPr lang="de-DE"/>
          </a:p>
        </p:txBody>
      </p:sp>
      <p:sp>
        <p:nvSpPr>
          <p:cNvPr id="251934" name="Rectangle 78"/>
          <p:cNvSpPr>
            <a:spLocks noChangeArrowheads="1"/>
          </p:cNvSpPr>
          <p:nvPr/>
        </p:nvSpPr>
        <p:spPr bwMode="gray">
          <a:xfrm>
            <a:off x="5610225" y="3117850"/>
            <a:ext cx="323850" cy="687388"/>
          </a:xfrm>
          <a:prstGeom prst="rect">
            <a:avLst/>
          </a:prstGeom>
          <a:noFill/>
          <a:ln w="12700">
            <a:noFill/>
            <a:miter lim="800000"/>
            <a:headEnd/>
            <a:tailEnd type="none" w="med" len="lg"/>
          </a:ln>
        </p:spPr>
        <p:txBody>
          <a:bodyPr wrap="none" lIns="0" tIns="0" rIns="0" bIns="0" anchor="ctr"/>
          <a:lstStyle/>
          <a:p>
            <a:pPr algn="ctr"/>
            <a:endParaRPr lang="de-DE"/>
          </a:p>
        </p:txBody>
      </p:sp>
      <p:sp>
        <p:nvSpPr>
          <p:cNvPr id="251935" name="Rectangle 79"/>
          <p:cNvSpPr>
            <a:spLocks noChangeArrowheads="1"/>
          </p:cNvSpPr>
          <p:nvPr/>
        </p:nvSpPr>
        <p:spPr bwMode="gray">
          <a:xfrm>
            <a:off x="5915025" y="4000500"/>
            <a:ext cx="323850" cy="687388"/>
          </a:xfrm>
          <a:prstGeom prst="rect">
            <a:avLst/>
          </a:prstGeom>
          <a:noFill/>
          <a:ln w="12700">
            <a:noFill/>
            <a:miter lim="800000"/>
            <a:headEnd/>
            <a:tailEnd type="none" w="med" len="lg"/>
          </a:ln>
        </p:spPr>
        <p:txBody>
          <a:bodyPr wrap="none" lIns="0" tIns="0" rIns="0" bIns="0" anchor="ctr"/>
          <a:lstStyle/>
          <a:p>
            <a:pPr algn="ctr"/>
            <a:endParaRPr lang="de-DE"/>
          </a:p>
        </p:txBody>
      </p:sp>
      <p:cxnSp>
        <p:nvCxnSpPr>
          <p:cNvPr id="251936" name="AutoShape 80"/>
          <p:cNvCxnSpPr>
            <a:cxnSpLocks noChangeShapeType="1"/>
            <a:stCxn id="251930" idx="3"/>
            <a:endCxn id="251935" idx="1"/>
          </p:cNvCxnSpPr>
          <p:nvPr/>
        </p:nvCxnSpPr>
        <p:spPr bwMode="gray">
          <a:xfrm>
            <a:off x="3508375" y="4344988"/>
            <a:ext cx="2406650" cy="0"/>
          </a:xfrm>
          <a:prstGeom prst="straightConnector1">
            <a:avLst/>
          </a:prstGeom>
          <a:noFill/>
          <a:ln w="9525">
            <a:solidFill>
              <a:schemeClr val="bg2"/>
            </a:solidFill>
            <a:round/>
            <a:headEnd/>
            <a:tailEnd type="none" w="med" len="lg"/>
          </a:ln>
        </p:spPr>
      </p:cxnSp>
      <p:cxnSp>
        <p:nvCxnSpPr>
          <p:cNvPr id="251937" name="AutoShape 82"/>
          <p:cNvCxnSpPr>
            <a:cxnSpLocks noChangeShapeType="1"/>
            <a:stCxn id="251931" idx="3"/>
            <a:endCxn id="251929" idx="1"/>
          </p:cNvCxnSpPr>
          <p:nvPr/>
        </p:nvCxnSpPr>
        <p:spPr bwMode="gray">
          <a:xfrm>
            <a:off x="3816350" y="3462338"/>
            <a:ext cx="1793875" cy="1762125"/>
          </a:xfrm>
          <a:prstGeom prst="straightConnector1">
            <a:avLst/>
          </a:prstGeom>
          <a:noFill/>
          <a:ln w="9525">
            <a:solidFill>
              <a:schemeClr val="bg2"/>
            </a:solidFill>
            <a:round/>
            <a:headEnd/>
            <a:tailEnd type="none" w="med" len="lg"/>
          </a:ln>
        </p:spPr>
      </p:cxnSp>
      <p:cxnSp>
        <p:nvCxnSpPr>
          <p:cNvPr id="251938" name="AutoShape 84"/>
          <p:cNvCxnSpPr>
            <a:cxnSpLocks noChangeShapeType="1"/>
            <a:stCxn id="251932" idx="2"/>
            <a:endCxn id="251928" idx="0"/>
          </p:cNvCxnSpPr>
          <p:nvPr/>
        </p:nvCxnSpPr>
        <p:spPr bwMode="gray">
          <a:xfrm>
            <a:off x="4279900" y="2927350"/>
            <a:ext cx="866775" cy="2835275"/>
          </a:xfrm>
          <a:prstGeom prst="straightConnector1">
            <a:avLst/>
          </a:prstGeom>
          <a:noFill/>
          <a:ln w="9525">
            <a:solidFill>
              <a:schemeClr val="bg2"/>
            </a:solidFill>
            <a:round/>
            <a:headEnd/>
            <a:tailEnd type="none" w="med" len="lg"/>
          </a:ln>
        </p:spPr>
      </p:cxnSp>
      <p:cxnSp>
        <p:nvCxnSpPr>
          <p:cNvPr id="251939" name="AutoShape 85"/>
          <p:cNvCxnSpPr>
            <a:cxnSpLocks noChangeShapeType="1"/>
            <a:stCxn id="251933" idx="2"/>
            <a:endCxn id="251927" idx="0"/>
          </p:cNvCxnSpPr>
          <p:nvPr/>
        </p:nvCxnSpPr>
        <p:spPr bwMode="gray">
          <a:xfrm flipH="1">
            <a:off x="4279900" y="2924175"/>
            <a:ext cx="866775" cy="2838450"/>
          </a:xfrm>
          <a:prstGeom prst="straightConnector1">
            <a:avLst/>
          </a:prstGeom>
          <a:noFill/>
          <a:ln w="9525">
            <a:solidFill>
              <a:schemeClr val="bg2"/>
            </a:solidFill>
            <a:round/>
            <a:headEnd/>
            <a:tailEnd type="none" w="med" len="lg"/>
          </a:ln>
        </p:spPr>
      </p:cxnSp>
      <p:sp>
        <p:nvSpPr>
          <p:cNvPr id="251940" name="Oval 44"/>
          <p:cNvSpPr>
            <a:spLocks noChangeArrowheads="1"/>
          </p:cNvSpPr>
          <p:nvPr/>
        </p:nvSpPr>
        <p:spPr bwMode="gray">
          <a:xfrm>
            <a:off x="4090988" y="3722688"/>
            <a:ext cx="1244600" cy="1241425"/>
          </a:xfrm>
          <a:prstGeom prst="ellipse">
            <a:avLst/>
          </a:prstGeom>
          <a:solidFill>
            <a:schemeClr val="bg1"/>
          </a:solidFill>
          <a:ln w="9525">
            <a:solidFill>
              <a:schemeClr val="bg2"/>
            </a:solidFill>
            <a:round/>
            <a:headEnd/>
            <a:tailEnd type="none" w="med" len="lg"/>
          </a:ln>
        </p:spPr>
        <p:txBody>
          <a:bodyPr wrap="none" lIns="0" tIns="0" rIns="0" bIns="0" anchor="ctr"/>
          <a:lstStyle/>
          <a:p>
            <a:pPr algn="ctr" defTabSz="771525">
              <a:lnSpc>
                <a:spcPct val="90000"/>
              </a:lnSpc>
            </a:pPr>
            <a:r>
              <a:rPr lang="en-US" sz="1200" b="1">
                <a:solidFill>
                  <a:schemeClr val="bg2"/>
                </a:solidFill>
              </a:rPr>
              <a:t>Corporate </a:t>
            </a:r>
            <a:br>
              <a:rPr lang="en-US" sz="1200" b="1">
                <a:solidFill>
                  <a:schemeClr val="bg2"/>
                </a:solidFill>
              </a:rPr>
            </a:br>
            <a:r>
              <a:rPr lang="en-US" sz="1200" b="1">
                <a:solidFill>
                  <a:schemeClr val="bg2"/>
                </a:solidFill>
              </a:rPr>
              <a:t>Center</a:t>
            </a:r>
          </a:p>
          <a:p>
            <a:pPr algn="ctr" defTabSz="771525">
              <a:lnSpc>
                <a:spcPct val="90000"/>
              </a:lnSpc>
            </a:pPr>
            <a:r>
              <a:rPr lang="en-US" sz="1200" b="1">
                <a:solidFill>
                  <a:schemeClr val="bg2"/>
                </a:solidFill>
              </a:rPr>
              <a:t>E.ON AG</a:t>
            </a:r>
          </a:p>
          <a:p>
            <a:pPr algn="ctr" defTabSz="771525">
              <a:lnSpc>
                <a:spcPct val="90000"/>
              </a:lnSpc>
            </a:pPr>
            <a:r>
              <a:rPr lang="en-US" sz="1200" b="1">
                <a:solidFill>
                  <a:schemeClr val="bg2"/>
                </a:solidFill>
              </a:rPr>
              <a:t>Düsseldorf,</a:t>
            </a:r>
          </a:p>
          <a:p>
            <a:pPr algn="ctr" defTabSz="771525">
              <a:lnSpc>
                <a:spcPct val="90000"/>
              </a:lnSpc>
            </a:pPr>
            <a:r>
              <a:rPr lang="en-US" sz="1200" b="1">
                <a:solidFill>
                  <a:schemeClr val="bg2"/>
                </a:solidFill>
              </a:rPr>
              <a:t>Germany</a:t>
            </a:r>
          </a:p>
        </p:txBody>
      </p:sp>
      <p:pic>
        <p:nvPicPr>
          <p:cNvPr id="251941" name="Picture 96" descr="central_europe"/>
          <p:cNvPicPr>
            <a:picLocks noChangeAspect="1" noChangeArrowheads="1"/>
          </p:cNvPicPr>
          <p:nvPr/>
        </p:nvPicPr>
        <p:blipFill>
          <a:blip r:embed="rId12"/>
          <a:srcRect/>
          <a:stretch>
            <a:fillRect/>
          </a:stretch>
        </p:blipFill>
        <p:spPr bwMode="auto">
          <a:xfrm>
            <a:off x="1289050" y="2292350"/>
            <a:ext cx="809625" cy="492125"/>
          </a:xfrm>
          <a:prstGeom prst="rect">
            <a:avLst/>
          </a:prstGeom>
          <a:noFill/>
          <a:ln w="9525">
            <a:noFill/>
            <a:miter lim="800000"/>
            <a:headEnd/>
            <a:tailEnd/>
          </a:ln>
        </p:spPr>
      </p:pic>
      <p:sp>
        <p:nvSpPr>
          <p:cNvPr id="251942" name="Textfeld 62"/>
          <p:cNvSpPr txBox="1">
            <a:spLocks noChangeArrowheads="1"/>
          </p:cNvSpPr>
          <p:nvPr/>
        </p:nvSpPr>
        <p:spPr bwMode="auto">
          <a:xfrm>
            <a:off x="4143375" y="6550025"/>
            <a:ext cx="1162050" cy="246063"/>
          </a:xfrm>
          <a:prstGeom prst="rect">
            <a:avLst/>
          </a:prstGeom>
          <a:noFill/>
          <a:ln w="9525">
            <a:noFill/>
            <a:miter lim="800000"/>
            <a:headEnd/>
            <a:tailEnd/>
          </a:ln>
        </p:spPr>
        <p:txBody>
          <a:bodyPr wrap="none">
            <a:spAutoFit/>
          </a:bodyPr>
          <a:lstStyle/>
          <a:p>
            <a:pPr algn="ctr"/>
            <a:r>
              <a:rPr lang="de-DE" sz="1000"/>
              <a:t>MU = Market Unit</a:t>
            </a:r>
          </a:p>
        </p:txBody>
      </p:sp>
      <p:sp>
        <p:nvSpPr>
          <p:cNvPr id="251943" name="EON_Zwischenueberschrift"/>
          <p:cNvSpPr txBox="1">
            <a:spLocks noChangeArrowheads="1"/>
          </p:cNvSpPr>
          <p:nvPr/>
        </p:nvSpPr>
        <p:spPr bwMode="auto">
          <a:xfrm>
            <a:off x="608013" y="1571625"/>
            <a:ext cx="8285162" cy="333375"/>
          </a:xfrm>
          <a:prstGeom prst="rect">
            <a:avLst/>
          </a:prstGeom>
          <a:noFill/>
          <a:ln w="19050">
            <a:noFill/>
            <a:miter lim="800000"/>
            <a:headEnd/>
            <a:tailEnd/>
          </a:ln>
        </p:spPr>
        <p:txBody>
          <a:bodyPr wrap="none" lIns="0" tIns="0" rIns="0" bIns="0">
            <a:spAutoFit/>
          </a:bodyPr>
          <a:lstStyle/>
          <a:p>
            <a:pPr>
              <a:lnSpc>
                <a:spcPts val="2600"/>
              </a:lnSpc>
            </a:pPr>
            <a:r>
              <a:rPr lang="en-US" b="1">
                <a:solidFill>
                  <a:srgbClr val="F21C0A"/>
                </a:solidFill>
              </a:rPr>
              <a:t>E.ON – One of the World’s Largest Electricity and Gas Energy Service Providers</a:t>
            </a:r>
          </a:p>
        </p:txBody>
      </p:sp>
      <p:sp>
        <p:nvSpPr>
          <p:cNvPr id="251944" name="Foliennummernplatzhalter 1"/>
          <p:cNvSpPr>
            <a:spLocks noGrp="1"/>
          </p:cNvSpPr>
          <p:nvPr>
            <p:ph type="sldNum" sz="quarter" idx="10"/>
          </p:nvPr>
        </p:nvSpPr>
        <p:spPr>
          <a:noFill/>
        </p:spPr>
        <p:txBody>
          <a:bodyPr/>
          <a:lstStyle/>
          <a:p>
            <a:fld id="{5F74A9CD-D731-4962-81AA-DAECD58DB02C}" type="slidenum">
              <a:rPr smtClean="0"/>
              <a:pPr/>
              <a:t>2</a:t>
            </a:fld>
            <a:endParaRPr lang="de-DE"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Foliennummernplatzhalter 1"/>
          <p:cNvSpPr>
            <a:spLocks noGrp="1"/>
          </p:cNvSpPr>
          <p:nvPr>
            <p:ph type="sldNum" sz="quarter" idx="10"/>
          </p:nvPr>
        </p:nvSpPr>
        <p:spPr>
          <a:noFill/>
        </p:spPr>
        <p:txBody>
          <a:bodyPr/>
          <a:lstStyle/>
          <a:p>
            <a:fld id="{76145E64-0B0D-48F2-A8AA-887CBC4F98F9}" type="slidenum">
              <a:rPr smtClean="0"/>
              <a:pPr/>
              <a:t>20</a:t>
            </a:fld>
            <a:endParaRPr lang="de-DE" smtClean="0"/>
          </a:p>
        </p:txBody>
      </p:sp>
      <p:sp>
        <p:nvSpPr>
          <p:cNvPr id="234498" name="Fußzeilenplatzhalter 2"/>
          <p:cNvSpPr>
            <a:spLocks noGrp="1"/>
          </p:cNvSpPr>
          <p:nvPr>
            <p:ph type="ftr" sz="quarter" idx="11"/>
          </p:nvPr>
        </p:nvSpPr>
        <p:spPr>
          <a:noFill/>
        </p:spPr>
        <p:txBody>
          <a:bodyPr/>
          <a:lstStyle/>
          <a:p>
            <a:r>
              <a:rPr lang="de-DE" smtClean="0"/>
              <a:t>      </a:t>
            </a:r>
          </a:p>
        </p:txBody>
      </p:sp>
      <p:sp>
        <p:nvSpPr>
          <p:cNvPr id="234499" name="Rectangle 23"/>
          <p:cNvSpPr>
            <a:spLocks noChangeArrowheads="1"/>
          </p:cNvSpPr>
          <p:nvPr/>
        </p:nvSpPr>
        <p:spPr bwMode="auto">
          <a:xfrm>
            <a:off x="5629275" y="1981200"/>
            <a:ext cx="3319463" cy="4414838"/>
          </a:xfrm>
          <a:prstGeom prst="rect">
            <a:avLst/>
          </a:prstGeom>
          <a:solidFill>
            <a:srgbClr val="E3E3E3"/>
          </a:solidFill>
          <a:ln w="9525" algn="ctr">
            <a:noFill/>
            <a:miter lim="800000"/>
            <a:headEnd/>
            <a:tailEnd/>
          </a:ln>
        </p:spPr>
        <p:txBody>
          <a:bodyPr wrap="none" anchor="ctr"/>
          <a:lstStyle/>
          <a:p>
            <a:endParaRPr lang="en-GB">
              <a:cs typeface="Arial" charset="0"/>
            </a:endParaRPr>
          </a:p>
        </p:txBody>
      </p:sp>
      <p:sp>
        <p:nvSpPr>
          <p:cNvPr id="234500" name="AutoShape 71"/>
          <p:cNvSpPr>
            <a:spLocks noChangeArrowheads="1"/>
          </p:cNvSpPr>
          <p:nvPr/>
        </p:nvSpPr>
        <p:spPr bwMode="auto">
          <a:xfrm rot="5400000">
            <a:off x="6307138" y="1762125"/>
            <a:ext cx="1971675" cy="3171825"/>
          </a:xfrm>
          <a:prstGeom prst="homePlate">
            <a:avLst>
              <a:gd name="adj" fmla="val 14630"/>
            </a:avLst>
          </a:prstGeom>
          <a:solidFill>
            <a:schemeClr val="bg1"/>
          </a:solidFill>
          <a:ln w="9525" algn="ctr">
            <a:noFill/>
            <a:miter lim="800000"/>
            <a:headEnd/>
            <a:tailEnd/>
          </a:ln>
        </p:spPr>
        <p:txBody>
          <a:bodyPr rot="10800000" vert="eaVert" wrap="none" anchor="ctr"/>
          <a:lstStyle/>
          <a:p>
            <a:pPr marL="180975" indent="-180975" algn="ctr"/>
            <a:endParaRPr lang="en-GB" sz="1300">
              <a:cs typeface="Arial" charset="0"/>
            </a:endParaRPr>
          </a:p>
        </p:txBody>
      </p:sp>
      <p:sp>
        <p:nvSpPr>
          <p:cNvPr id="234501" name="Rectangle 22"/>
          <p:cNvSpPr>
            <a:spLocks noChangeArrowheads="1"/>
          </p:cNvSpPr>
          <p:nvPr/>
        </p:nvSpPr>
        <p:spPr bwMode="auto">
          <a:xfrm>
            <a:off x="622300" y="1981200"/>
            <a:ext cx="4810125" cy="4410075"/>
          </a:xfrm>
          <a:prstGeom prst="rect">
            <a:avLst/>
          </a:prstGeom>
          <a:solidFill>
            <a:srgbClr val="E3E3E3"/>
          </a:solidFill>
          <a:ln w="9525" algn="ctr">
            <a:noFill/>
            <a:miter lim="800000"/>
            <a:headEnd/>
            <a:tailEnd/>
          </a:ln>
        </p:spPr>
        <p:txBody>
          <a:bodyPr wrap="none" anchor="ctr"/>
          <a:lstStyle/>
          <a:p>
            <a:endParaRPr lang="en-GB">
              <a:cs typeface="Arial" charset="0"/>
            </a:endParaRPr>
          </a:p>
        </p:txBody>
      </p:sp>
      <p:sp>
        <p:nvSpPr>
          <p:cNvPr id="234502" name="Rectangle 20"/>
          <p:cNvSpPr>
            <a:spLocks noGrp="1" noChangeArrowheads="1"/>
          </p:cNvSpPr>
          <p:nvPr>
            <p:ph type="title" idx="4294967295"/>
          </p:nvPr>
        </p:nvSpPr>
        <p:spPr>
          <a:xfrm>
            <a:off x="573088" y="1143000"/>
            <a:ext cx="7924800" cy="561975"/>
          </a:xfrm>
        </p:spPr>
        <p:txBody>
          <a:bodyPr/>
          <a:lstStyle/>
          <a:p>
            <a:pPr eaLnBrk="1" hangingPunct="1"/>
            <a:r>
              <a:rPr lang="en-US" smtClean="0"/>
              <a:t>A view on the offshore wind business: mastering high waters</a:t>
            </a:r>
          </a:p>
        </p:txBody>
      </p:sp>
      <p:sp>
        <p:nvSpPr>
          <p:cNvPr id="234503" name="Text Box 35"/>
          <p:cNvSpPr txBox="1">
            <a:spLocks noChangeArrowheads="1"/>
          </p:cNvSpPr>
          <p:nvPr/>
        </p:nvSpPr>
        <p:spPr bwMode="gray">
          <a:xfrm>
            <a:off x="885825" y="2039938"/>
            <a:ext cx="2000250" cy="244475"/>
          </a:xfrm>
          <a:prstGeom prst="rect">
            <a:avLst/>
          </a:prstGeom>
          <a:noFill/>
          <a:ln w="12700">
            <a:noFill/>
            <a:miter lim="800000"/>
            <a:headEnd/>
            <a:tailEnd type="none" w="med" len="lg"/>
          </a:ln>
        </p:spPr>
        <p:txBody>
          <a:bodyPr wrap="none" lIns="0" tIns="0" rIns="0" bIns="0">
            <a:spAutoFit/>
          </a:bodyPr>
          <a:lstStyle/>
          <a:p>
            <a:pPr algn="ctr"/>
            <a:r>
              <a:rPr lang="en-GB" sz="1600" b="1">
                <a:cs typeface="Arial" charset="0"/>
              </a:rPr>
              <a:t>Current offshore portfolio</a:t>
            </a:r>
          </a:p>
        </p:txBody>
      </p:sp>
      <p:sp>
        <p:nvSpPr>
          <p:cNvPr id="234504" name="Rectangle 49"/>
          <p:cNvSpPr>
            <a:spLocks noChangeArrowheads="1"/>
          </p:cNvSpPr>
          <p:nvPr/>
        </p:nvSpPr>
        <p:spPr bwMode="auto">
          <a:xfrm>
            <a:off x="5572125" y="1981200"/>
            <a:ext cx="71438" cy="4419600"/>
          </a:xfrm>
          <a:prstGeom prst="rect">
            <a:avLst/>
          </a:prstGeom>
          <a:solidFill>
            <a:schemeClr val="accent1"/>
          </a:solidFill>
          <a:ln w="9525">
            <a:noFill/>
            <a:miter lim="800000"/>
            <a:headEnd/>
            <a:tailEnd/>
          </a:ln>
        </p:spPr>
        <p:txBody>
          <a:bodyPr wrap="none" anchor="ctr"/>
          <a:lstStyle/>
          <a:p>
            <a:endParaRPr lang="en-GB">
              <a:cs typeface="Arial" charset="0"/>
            </a:endParaRPr>
          </a:p>
        </p:txBody>
      </p:sp>
      <p:sp>
        <p:nvSpPr>
          <p:cNvPr id="234505" name="Rectangle 50"/>
          <p:cNvSpPr>
            <a:spLocks noChangeArrowheads="1"/>
          </p:cNvSpPr>
          <p:nvPr/>
        </p:nvSpPr>
        <p:spPr bwMode="auto">
          <a:xfrm>
            <a:off x="581025" y="1981200"/>
            <a:ext cx="95250" cy="4403725"/>
          </a:xfrm>
          <a:prstGeom prst="rect">
            <a:avLst/>
          </a:prstGeom>
          <a:solidFill>
            <a:schemeClr val="accent1"/>
          </a:solidFill>
          <a:ln w="9525">
            <a:noFill/>
            <a:miter lim="800000"/>
            <a:headEnd/>
            <a:tailEnd/>
          </a:ln>
        </p:spPr>
        <p:txBody>
          <a:bodyPr wrap="none" anchor="ctr"/>
          <a:lstStyle/>
          <a:p>
            <a:endParaRPr lang="en-GB">
              <a:cs typeface="Arial" charset="0"/>
            </a:endParaRPr>
          </a:p>
        </p:txBody>
      </p:sp>
      <p:sp>
        <p:nvSpPr>
          <p:cNvPr id="234506" name="Text Box 35"/>
          <p:cNvSpPr txBox="1">
            <a:spLocks noChangeArrowheads="1"/>
          </p:cNvSpPr>
          <p:nvPr/>
        </p:nvSpPr>
        <p:spPr bwMode="gray">
          <a:xfrm>
            <a:off x="5991225" y="2057400"/>
            <a:ext cx="842963" cy="244475"/>
          </a:xfrm>
          <a:prstGeom prst="rect">
            <a:avLst/>
          </a:prstGeom>
          <a:noFill/>
          <a:ln w="12700">
            <a:noFill/>
            <a:miter lim="800000"/>
            <a:headEnd/>
            <a:tailEnd type="none" w="med" len="lg"/>
          </a:ln>
        </p:spPr>
        <p:txBody>
          <a:bodyPr wrap="none" lIns="0" tIns="0" rIns="0" bIns="0">
            <a:spAutoFit/>
          </a:bodyPr>
          <a:lstStyle/>
          <a:p>
            <a:pPr algn="ctr"/>
            <a:r>
              <a:rPr lang="en-GB" sz="1600" b="1">
                <a:cs typeface="Arial" charset="0"/>
              </a:rPr>
              <a:t>Challenges</a:t>
            </a:r>
          </a:p>
        </p:txBody>
      </p:sp>
      <p:sp>
        <p:nvSpPr>
          <p:cNvPr id="234507" name="Text Box 35"/>
          <p:cNvSpPr txBox="1">
            <a:spLocks noChangeArrowheads="1"/>
          </p:cNvSpPr>
          <p:nvPr/>
        </p:nvSpPr>
        <p:spPr bwMode="gray">
          <a:xfrm>
            <a:off x="5991225" y="4633913"/>
            <a:ext cx="2360613" cy="246062"/>
          </a:xfrm>
          <a:prstGeom prst="rect">
            <a:avLst/>
          </a:prstGeom>
          <a:noFill/>
          <a:ln w="12700">
            <a:noFill/>
            <a:miter lim="800000"/>
            <a:headEnd/>
            <a:tailEnd type="none" w="med" len="lg"/>
          </a:ln>
        </p:spPr>
        <p:txBody>
          <a:bodyPr lIns="0" tIns="0" rIns="0" bIns="0">
            <a:spAutoFit/>
          </a:bodyPr>
          <a:lstStyle/>
          <a:p>
            <a:pPr algn="ctr"/>
            <a:r>
              <a:rPr lang="en-GB" sz="1600" b="1">
                <a:cs typeface="Arial" charset="0"/>
              </a:rPr>
              <a:t>Our strategy</a:t>
            </a:r>
          </a:p>
        </p:txBody>
      </p:sp>
      <p:sp>
        <p:nvSpPr>
          <p:cNvPr id="234508" name="Text Box 35"/>
          <p:cNvSpPr txBox="1">
            <a:spLocks noChangeArrowheads="1"/>
          </p:cNvSpPr>
          <p:nvPr/>
        </p:nvSpPr>
        <p:spPr bwMode="gray">
          <a:xfrm>
            <a:off x="7472363" y="2039938"/>
            <a:ext cx="1071562" cy="244475"/>
          </a:xfrm>
          <a:prstGeom prst="rect">
            <a:avLst/>
          </a:prstGeom>
          <a:noFill/>
          <a:ln w="12700">
            <a:noFill/>
            <a:miter lim="800000"/>
            <a:headEnd/>
            <a:tailEnd type="none" w="med" len="lg"/>
          </a:ln>
        </p:spPr>
        <p:txBody>
          <a:bodyPr wrap="none" lIns="0" tIns="0" rIns="0" bIns="0">
            <a:spAutoFit/>
          </a:bodyPr>
          <a:lstStyle/>
          <a:p>
            <a:r>
              <a:rPr lang="en-GB" sz="1600" b="1">
                <a:cs typeface="Arial" charset="0"/>
              </a:rPr>
              <a:t>Opportunities</a:t>
            </a:r>
          </a:p>
        </p:txBody>
      </p:sp>
      <p:sp>
        <p:nvSpPr>
          <p:cNvPr id="234509" name="Rectangle 33"/>
          <p:cNvSpPr>
            <a:spLocks noChangeArrowheads="1"/>
          </p:cNvSpPr>
          <p:nvPr/>
        </p:nvSpPr>
        <p:spPr bwMode="gray">
          <a:xfrm>
            <a:off x="5722938" y="5411788"/>
            <a:ext cx="3155950" cy="1000125"/>
          </a:xfrm>
          <a:prstGeom prst="rect">
            <a:avLst/>
          </a:prstGeom>
          <a:noFill/>
          <a:ln w="9525">
            <a:noFill/>
            <a:miter lim="800000"/>
            <a:headEnd/>
            <a:tailEnd/>
          </a:ln>
        </p:spPr>
        <p:txBody>
          <a:bodyPr lIns="0" tIns="0" rIns="0" bIns="0" anchor="ctr">
            <a:spAutoFit/>
          </a:bodyPr>
          <a:lstStyle/>
          <a:p>
            <a:pPr marL="198438" lvl="1" indent="-196850" eaLnBrk="0" hangingPunct="0">
              <a:spcBef>
                <a:spcPct val="35000"/>
              </a:spcBef>
              <a:buClr>
                <a:srgbClr val="F21C0A"/>
              </a:buClr>
              <a:buFontTx/>
              <a:buChar char="•"/>
            </a:pPr>
            <a:r>
              <a:rPr lang="en-GB" sz="1400">
                <a:cs typeface="Arial" charset="0"/>
              </a:rPr>
              <a:t>Near-term focus on 20:20 envelope</a:t>
            </a:r>
          </a:p>
          <a:p>
            <a:pPr marL="198438" lvl="1" indent="-196850" eaLnBrk="0" hangingPunct="0">
              <a:spcBef>
                <a:spcPct val="35000"/>
              </a:spcBef>
              <a:buClr>
                <a:srgbClr val="F21C0A"/>
              </a:buClr>
              <a:buFontTx/>
              <a:buChar char="•"/>
            </a:pPr>
            <a:r>
              <a:rPr lang="en-GB" sz="1400">
                <a:cs typeface="Arial" charset="0"/>
              </a:rPr>
              <a:t>Mid-term objective to extend outside 20:20 envelope (Alpha Ventus pilot)</a:t>
            </a:r>
          </a:p>
          <a:p>
            <a:pPr marL="198438" lvl="1" indent="-196850" eaLnBrk="0" hangingPunct="0">
              <a:spcBef>
                <a:spcPct val="35000"/>
              </a:spcBef>
              <a:buClr>
                <a:srgbClr val="F21C0A"/>
              </a:buClr>
            </a:pPr>
            <a:endParaRPr lang="en-GB" sz="1400">
              <a:cs typeface="Arial" charset="0"/>
            </a:endParaRPr>
          </a:p>
        </p:txBody>
      </p:sp>
      <p:sp>
        <p:nvSpPr>
          <p:cNvPr id="234510" name="Text Box 32"/>
          <p:cNvSpPr>
            <a:spLocks noChangeArrowheads="1"/>
          </p:cNvSpPr>
          <p:nvPr/>
        </p:nvSpPr>
        <p:spPr bwMode="gray">
          <a:xfrm>
            <a:off x="5707063" y="4954588"/>
            <a:ext cx="3171825" cy="355600"/>
          </a:xfrm>
          <a:prstGeom prst="roundRect">
            <a:avLst>
              <a:gd name="adj" fmla="val 0"/>
            </a:avLst>
          </a:prstGeom>
          <a:solidFill>
            <a:srgbClr val="969696"/>
          </a:solidFill>
          <a:ln w="9525">
            <a:noFill/>
            <a:round/>
            <a:headEnd/>
            <a:tailEnd type="none" w="med" len="lg"/>
          </a:ln>
        </p:spPr>
        <p:txBody>
          <a:bodyPr lIns="108000" tIns="72000" rIns="108000" bIns="72000" anchor="ctr">
            <a:spAutoFit/>
          </a:bodyPr>
          <a:lstStyle/>
          <a:p>
            <a:pPr algn="ctr" defTabSz="912813">
              <a:buFont typeface="Wingdings" pitchFamily="2" charset="2"/>
              <a:buNone/>
            </a:pPr>
            <a:r>
              <a:rPr lang="en-GB" sz="1400">
                <a:solidFill>
                  <a:schemeClr val="bg1"/>
                </a:solidFill>
                <a:cs typeface="Arial" charset="0"/>
              </a:rPr>
              <a:t>Measured steps to expand our activities</a:t>
            </a:r>
          </a:p>
        </p:txBody>
      </p:sp>
      <p:sp>
        <p:nvSpPr>
          <p:cNvPr id="234511" name="Rectangle 33"/>
          <p:cNvSpPr>
            <a:spLocks noChangeArrowheads="1"/>
          </p:cNvSpPr>
          <p:nvPr/>
        </p:nvSpPr>
        <p:spPr bwMode="gray">
          <a:xfrm>
            <a:off x="5572125" y="2519363"/>
            <a:ext cx="1619250" cy="1727200"/>
          </a:xfrm>
          <a:prstGeom prst="rect">
            <a:avLst/>
          </a:prstGeom>
          <a:noFill/>
          <a:ln w="9525">
            <a:noFill/>
            <a:miter lim="800000"/>
            <a:headEnd/>
            <a:tailEnd/>
          </a:ln>
        </p:spPr>
        <p:txBody>
          <a:bodyPr lIns="0" tIns="0" rIns="0" bIns="0">
            <a:spAutoFit/>
          </a:bodyPr>
          <a:lstStyle/>
          <a:p>
            <a:pPr marL="406400" lvl="1" indent="-203200" eaLnBrk="0" hangingPunct="0">
              <a:spcBef>
                <a:spcPct val="35000"/>
              </a:spcBef>
              <a:buClr>
                <a:srgbClr val="F21C0A"/>
              </a:buClr>
              <a:buSzPct val="100000"/>
              <a:buFont typeface="Wingdings" pitchFamily="2" charset="2"/>
              <a:buChar char=""/>
            </a:pPr>
            <a:r>
              <a:rPr lang="en-GB" sz="1300">
                <a:cs typeface="Arial" charset="0"/>
              </a:rPr>
              <a:t>Soil conditions/ foundations</a:t>
            </a:r>
          </a:p>
          <a:p>
            <a:pPr marL="406400" lvl="1" indent="-203200" eaLnBrk="0" hangingPunct="0">
              <a:spcBef>
                <a:spcPct val="35000"/>
              </a:spcBef>
              <a:buClr>
                <a:srgbClr val="F21C0A"/>
              </a:buClr>
              <a:buSzPct val="100000"/>
              <a:buFont typeface="Wingdings" pitchFamily="2" charset="2"/>
              <a:buChar char=""/>
            </a:pPr>
            <a:r>
              <a:rPr lang="en-GB" sz="1300">
                <a:cs typeface="Arial" charset="0"/>
              </a:rPr>
              <a:t>O&amp;M access</a:t>
            </a:r>
          </a:p>
          <a:p>
            <a:pPr marL="406400" lvl="1" indent="-203200" eaLnBrk="0" hangingPunct="0">
              <a:spcBef>
                <a:spcPct val="35000"/>
              </a:spcBef>
              <a:buClr>
                <a:srgbClr val="F21C0A"/>
              </a:buClr>
              <a:buSzPct val="100000"/>
              <a:buFont typeface="Wingdings" pitchFamily="2" charset="2"/>
              <a:buChar char=""/>
            </a:pPr>
            <a:r>
              <a:rPr lang="en-GB" sz="1300">
                <a:cs typeface="Arial" charset="0"/>
              </a:rPr>
              <a:t>Availability of </a:t>
            </a:r>
            <a:br>
              <a:rPr lang="en-GB" sz="1300">
                <a:cs typeface="Arial" charset="0"/>
              </a:rPr>
            </a:br>
            <a:r>
              <a:rPr lang="en-GB" sz="1300">
                <a:cs typeface="Arial" charset="0"/>
              </a:rPr>
              <a:t>critical equipment, vessels, logistics,</a:t>
            </a:r>
            <a:br>
              <a:rPr lang="en-GB" sz="1300">
                <a:cs typeface="Arial" charset="0"/>
              </a:rPr>
            </a:br>
            <a:r>
              <a:rPr lang="en-GB" sz="1300">
                <a:cs typeface="Arial" charset="0"/>
              </a:rPr>
              <a:t>               staff</a:t>
            </a:r>
          </a:p>
        </p:txBody>
      </p:sp>
      <p:sp>
        <p:nvSpPr>
          <p:cNvPr id="234512" name="Rectangle 33"/>
          <p:cNvSpPr>
            <a:spLocks noChangeArrowheads="1"/>
          </p:cNvSpPr>
          <p:nvPr/>
        </p:nvSpPr>
        <p:spPr bwMode="gray">
          <a:xfrm>
            <a:off x="7119938" y="2514600"/>
            <a:ext cx="1758950" cy="1330325"/>
          </a:xfrm>
          <a:prstGeom prst="rect">
            <a:avLst/>
          </a:prstGeom>
          <a:noFill/>
          <a:ln w="9525">
            <a:noFill/>
            <a:miter lim="800000"/>
            <a:headEnd/>
            <a:tailEnd/>
          </a:ln>
        </p:spPr>
        <p:txBody>
          <a:bodyPr lIns="0" tIns="0" rIns="0" bIns="0">
            <a:spAutoFit/>
          </a:bodyPr>
          <a:lstStyle/>
          <a:p>
            <a:pPr marL="406400" lvl="1" indent="-203200" eaLnBrk="0" hangingPunct="0">
              <a:spcBef>
                <a:spcPct val="35000"/>
              </a:spcBef>
              <a:buClr>
                <a:srgbClr val="F21C0A"/>
              </a:buClr>
              <a:buSzPct val="100000"/>
              <a:buFont typeface="Wingdings" pitchFamily="2" charset="2"/>
              <a:buChar char=""/>
            </a:pPr>
            <a:r>
              <a:rPr lang="en-GB" sz="1300">
                <a:cs typeface="Arial" charset="0"/>
              </a:rPr>
              <a:t>Load factors               (up to 50%)</a:t>
            </a:r>
          </a:p>
          <a:p>
            <a:pPr marL="406400" lvl="1" indent="-203200" eaLnBrk="0" hangingPunct="0">
              <a:spcBef>
                <a:spcPct val="35000"/>
              </a:spcBef>
              <a:buClr>
                <a:srgbClr val="F21C0A"/>
              </a:buClr>
              <a:buSzPct val="100000"/>
              <a:buFont typeface="Wingdings" pitchFamily="2" charset="2"/>
              <a:buChar char=""/>
            </a:pPr>
            <a:r>
              <a:rPr lang="en-GB" sz="1300">
                <a:cs typeface="Arial" charset="0"/>
              </a:rPr>
              <a:t>Nearly constant energy production</a:t>
            </a:r>
          </a:p>
          <a:p>
            <a:pPr marL="406400" lvl="1" indent="-203200" eaLnBrk="0" hangingPunct="0">
              <a:spcBef>
                <a:spcPct val="35000"/>
              </a:spcBef>
              <a:buClr>
                <a:srgbClr val="F21C0A"/>
              </a:buClr>
              <a:buSzPct val="100000"/>
              <a:buFont typeface="Wingdings" pitchFamily="2" charset="2"/>
              <a:buChar char=""/>
            </a:pPr>
            <a:r>
              <a:rPr lang="en-GB" sz="1300">
                <a:cs typeface="Arial" charset="0"/>
              </a:rPr>
              <a:t>Efficient size of projects</a:t>
            </a:r>
          </a:p>
        </p:txBody>
      </p:sp>
      <p:cxnSp>
        <p:nvCxnSpPr>
          <p:cNvPr id="234513" name="Straight Connector 177"/>
          <p:cNvCxnSpPr>
            <a:cxnSpLocks noChangeShapeType="1"/>
          </p:cNvCxnSpPr>
          <p:nvPr/>
        </p:nvCxnSpPr>
        <p:spPr bwMode="auto">
          <a:xfrm rot="5400000">
            <a:off x="6952457" y="3352006"/>
            <a:ext cx="1828800" cy="1587"/>
          </a:xfrm>
          <a:prstGeom prst="line">
            <a:avLst/>
          </a:prstGeom>
          <a:noFill/>
          <a:ln w="12700" algn="ctr">
            <a:solidFill>
              <a:srgbClr val="B4B4B4"/>
            </a:solidFill>
            <a:round/>
            <a:headEnd/>
            <a:tailEnd type="none" w="med" len="lg"/>
          </a:ln>
        </p:spPr>
      </p:cxnSp>
      <p:sp>
        <p:nvSpPr>
          <p:cNvPr id="234514" name="AutoShape 2"/>
          <p:cNvSpPr>
            <a:spLocks noChangeAspect="1" noChangeArrowheads="1" noTextEdit="1"/>
          </p:cNvSpPr>
          <p:nvPr/>
        </p:nvSpPr>
        <p:spPr bwMode="auto">
          <a:xfrm>
            <a:off x="860425" y="2336800"/>
            <a:ext cx="4430713" cy="3997325"/>
          </a:xfrm>
          <a:prstGeom prst="rect">
            <a:avLst/>
          </a:prstGeom>
          <a:noFill/>
          <a:ln w="9525">
            <a:noFill/>
            <a:miter lim="800000"/>
            <a:headEnd/>
            <a:tailEnd/>
          </a:ln>
        </p:spPr>
        <p:txBody>
          <a:bodyPr/>
          <a:lstStyle/>
          <a:p>
            <a:endParaRPr lang="de-DE"/>
          </a:p>
        </p:txBody>
      </p:sp>
      <p:sp>
        <p:nvSpPr>
          <p:cNvPr id="234515" name="Rectangle 4"/>
          <p:cNvSpPr>
            <a:spLocks noChangeArrowheads="1"/>
          </p:cNvSpPr>
          <p:nvPr/>
        </p:nvSpPr>
        <p:spPr bwMode="auto">
          <a:xfrm>
            <a:off x="860425" y="2335213"/>
            <a:ext cx="4418013" cy="3983037"/>
          </a:xfrm>
          <a:prstGeom prst="rect">
            <a:avLst/>
          </a:prstGeom>
          <a:solidFill>
            <a:srgbClr val="FFFFFF"/>
          </a:solidFill>
          <a:ln w="9525">
            <a:noFill/>
            <a:miter lim="800000"/>
            <a:headEnd/>
            <a:tailEnd/>
          </a:ln>
        </p:spPr>
        <p:txBody>
          <a:bodyPr/>
          <a:lstStyle/>
          <a:p>
            <a:endParaRPr lang="en-GB">
              <a:cs typeface="Arial" charset="0"/>
            </a:endParaRPr>
          </a:p>
        </p:txBody>
      </p:sp>
      <p:sp>
        <p:nvSpPr>
          <p:cNvPr id="234516" name="Line 12"/>
          <p:cNvSpPr>
            <a:spLocks noChangeShapeType="1"/>
          </p:cNvSpPr>
          <p:nvPr/>
        </p:nvSpPr>
        <p:spPr bwMode="auto">
          <a:xfrm>
            <a:off x="1203325" y="3741738"/>
            <a:ext cx="39688" cy="1587"/>
          </a:xfrm>
          <a:prstGeom prst="line">
            <a:avLst/>
          </a:prstGeom>
          <a:noFill/>
          <a:ln w="11">
            <a:solidFill>
              <a:srgbClr val="000000"/>
            </a:solidFill>
            <a:round/>
            <a:headEnd/>
            <a:tailEnd/>
          </a:ln>
        </p:spPr>
        <p:txBody>
          <a:bodyPr/>
          <a:lstStyle/>
          <a:p>
            <a:endParaRPr lang="de-DE"/>
          </a:p>
        </p:txBody>
      </p:sp>
      <p:sp>
        <p:nvSpPr>
          <p:cNvPr id="234517" name="Line 13"/>
          <p:cNvSpPr>
            <a:spLocks noChangeShapeType="1"/>
          </p:cNvSpPr>
          <p:nvPr/>
        </p:nvSpPr>
        <p:spPr bwMode="auto">
          <a:xfrm>
            <a:off x="1203325" y="3432175"/>
            <a:ext cx="39688" cy="1588"/>
          </a:xfrm>
          <a:prstGeom prst="line">
            <a:avLst/>
          </a:prstGeom>
          <a:noFill/>
          <a:ln w="11">
            <a:solidFill>
              <a:srgbClr val="000000"/>
            </a:solidFill>
            <a:round/>
            <a:headEnd/>
            <a:tailEnd/>
          </a:ln>
        </p:spPr>
        <p:txBody>
          <a:bodyPr/>
          <a:lstStyle/>
          <a:p>
            <a:endParaRPr lang="de-DE"/>
          </a:p>
        </p:txBody>
      </p:sp>
      <p:sp>
        <p:nvSpPr>
          <p:cNvPr id="234518" name="Line 14"/>
          <p:cNvSpPr>
            <a:spLocks noChangeShapeType="1"/>
          </p:cNvSpPr>
          <p:nvPr/>
        </p:nvSpPr>
        <p:spPr bwMode="auto">
          <a:xfrm>
            <a:off x="1203325" y="3122613"/>
            <a:ext cx="39688" cy="1587"/>
          </a:xfrm>
          <a:prstGeom prst="line">
            <a:avLst/>
          </a:prstGeom>
          <a:noFill/>
          <a:ln w="11">
            <a:solidFill>
              <a:srgbClr val="000000"/>
            </a:solidFill>
            <a:round/>
            <a:headEnd/>
            <a:tailEnd/>
          </a:ln>
        </p:spPr>
        <p:txBody>
          <a:bodyPr/>
          <a:lstStyle/>
          <a:p>
            <a:endParaRPr lang="de-DE"/>
          </a:p>
        </p:txBody>
      </p:sp>
      <p:sp>
        <p:nvSpPr>
          <p:cNvPr id="234519" name="Line 15"/>
          <p:cNvSpPr>
            <a:spLocks noChangeShapeType="1"/>
          </p:cNvSpPr>
          <p:nvPr/>
        </p:nvSpPr>
        <p:spPr bwMode="auto">
          <a:xfrm>
            <a:off x="1203325" y="2813050"/>
            <a:ext cx="39688" cy="1588"/>
          </a:xfrm>
          <a:prstGeom prst="line">
            <a:avLst/>
          </a:prstGeom>
          <a:noFill/>
          <a:ln w="11">
            <a:solidFill>
              <a:srgbClr val="000000"/>
            </a:solidFill>
            <a:round/>
            <a:headEnd/>
            <a:tailEnd/>
          </a:ln>
        </p:spPr>
        <p:txBody>
          <a:bodyPr/>
          <a:lstStyle/>
          <a:p>
            <a:endParaRPr lang="de-DE"/>
          </a:p>
        </p:txBody>
      </p:sp>
      <p:sp>
        <p:nvSpPr>
          <p:cNvPr id="234520" name="Line 22"/>
          <p:cNvSpPr>
            <a:spLocks noChangeShapeType="1"/>
          </p:cNvSpPr>
          <p:nvPr/>
        </p:nvSpPr>
        <p:spPr bwMode="auto">
          <a:xfrm flipV="1">
            <a:off x="3609975" y="5281613"/>
            <a:ext cx="0" cy="42862"/>
          </a:xfrm>
          <a:prstGeom prst="line">
            <a:avLst/>
          </a:prstGeom>
          <a:noFill/>
          <a:ln w="11">
            <a:solidFill>
              <a:srgbClr val="000000"/>
            </a:solidFill>
            <a:round/>
            <a:headEnd/>
            <a:tailEnd/>
          </a:ln>
        </p:spPr>
        <p:txBody>
          <a:bodyPr/>
          <a:lstStyle/>
          <a:p>
            <a:endParaRPr lang="de-DE"/>
          </a:p>
        </p:txBody>
      </p:sp>
      <p:sp>
        <p:nvSpPr>
          <p:cNvPr id="234521" name="Line 23"/>
          <p:cNvSpPr>
            <a:spLocks noChangeShapeType="1"/>
          </p:cNvSpPr>
          <p:nvPr/>
        </p:nvSpPr>
        <p:spPr bwMode="auto">
          <a:xfrm flipV="1">
            <a:off x="4076700" y="5281613"/>
            <a:ext cx="1588" cy="42862"/>
          </a:xfrm>
          <a:prstGeom prst="line">
            <a:avLst/>
          </a:prstGeom>
          <a:noFill/>
          <a:ln w="11">
            <a:solidFill>
              <a:srgbClr val="000000"/>
            </a:solidFill>
            <a:round/>
            <a:headEnd/>
            <a:tailEnd/>
          </a:ln>
        </p:spPr>
        <p:txBody>
          <a:bodyPr/>
          <a:lstStyle/>
          <a:p>
            <a:endParaRPr lang="de-DE"/>
          </a:p>
        </p:txBody>
      </p:sp>
      <p:sp>
        <p:nvSpPr>
          <p:cNvPr id="234522" name="Line 24"/>
          <p:cNvSpPr>
            <a:spLocks noChangeShapeType="1"/>
          </p:cNvSpPr>
          <p:nvPr/>
        </p:nvSpPr>
        <p:spPr bwMode="auto">
          <a:xfrm flipV="1">
            <a:off x="4552950" y="5281613"/>
            <a:ext cx="1588" cy="42862"/>
          </a:xfrm>
          <a:prstGeom prst="line">
            <a:avLst/>
          </a:prstGeom>
          <a:noFill/>
          <a:ln w="11">
            <a:solidFill>
              <a:srgbClr val="000000"/>
            </a:solidFill>
            <a:round/>
            <a:headEnd/>
            <a:tailEnd/>
          </a:ln>
        </p:spPr>
        <p:txBody>
          <a:bodyPr/>
          <a:lstStyle/>
          <a:p>
            <a:endParaRPr lang="de-DE"/>
          </a:p>
        </p:txBody>
      </p:sp>
      <p:sp>
        <p:nvSpPr>
          <p:cNvPr id="234523" name="Line 25"/>
          <p:cNvSpPr>
            <a:spLocks noChangeShapeType="1"/>
          </p:cNvSpPr>
          <p:nvPr/>
        </p:nvSpPr>
        <p:spPr bwMode="auto">
          <a:xfrm flipV="1">
            <a:off x="5021263" y="5281613"/>
            <a:ext cx="1587" cy="42862"/>
          </a:xfrm>
          <a:prstGeom prst="line">
            <a:avLst/>
          </a:prstGeom>
          <a:noFill/>
          <a:ln w="11">
            <a:solidFill>
              <a:srgbClr val="000000"/>
            </a:solidFill>
            <a:round/>
            <a:headEnd/>
            <a:tailEnd/>
          </a:ln>
        </p:spPr>
        <p:txBody>
          <a:bodyPr/>
          <a:lstStyle/>
          <a:p>
            <a:endParaRPr lang="de-DE"/>
          </a:p>
        </p:txBody>
      </p:sp>
      <p:sp>
        <p:nvSpPr>
          <p:cNvPr id="234524" name="Oval 29"/>
          <p:cNvSpPr>
            <a:spLocks noChangeArrowheads="1"/>
          </p:cNvSpPr>
          <p:nvPr/>
        </p:nvSpPr>
        <p:spPr bwMode="auto">
          <a:xfrm>
            <a:off x="3005138" y="4164013"/>
            <a:ext cx="627062" cy="679450"/>
          </a:xfrm>
          <a:prstGeom prst="ellipse">
            <a:avLst/>
          </a:prstGeom>
          <a:solidFill>
            <a:srgbClr val="D2D2D2"/>
          </a:solidFill>
          <a:ln w="5">
            <a:solidFill>
              <a:srgbClr val="FFFFFF"/>
            </a:solidFill>
            <a:round/>
            <a:headEnd/>
            <a:tailEnd/>
          </a:ln>
        </p:spPr>
        <p:txBody>
          <a:bodyPr/>
          <a:lstStyle/>
          <a:p>
            <a:endParaRPr lang="en-GB">
              <a:cs typeface="Arial" charset="0"/>
            </a:endParaRPr>
          </a:p>
        </p:txBody>
      </p:sp>
      <p:sp>
        <p:nvSpPr>
          <p:cNvPr id="234525" name="Oval 31"/>
          <p:cNvSpPr>
            <a:spLocks noChangeArrowheads="1"/>
          </p:cNvSpPr>
          <p:nvPr/>
        </p:nvSpPr>
        <p:spPr bwMode="auto">
          <a:xfrm>
            <a:off x="3727450" y="3621088"/>
            <a:ext cx="500063" cy="542925"/>
          </a:xfrm>
          <a:prstGeom prst="ellipse">
            <a:avLst/>
          </a:prstGeom>
          <a:solidFill>
            <a:srgbClr val="D2D2D2"/>
          </a:solidFill>
          <a:ln w="5">
            <a:solidFill>
              <a:srgbClr val="FFFFFF"/>
            </a:solidFill>
            <a:round/>
            <a:headEnd/>
            <a:tailEnd/>
          </a:ln>
        </p:spPr>
        <p:txBody>
          <a:bodyPr/>
          <a:lstStyle/>
          <a:p>
            <a:endParaRPr lang="en-GB">
              <a:cs typeface="Arial" charset="0"/>
            </a:endParaRPr>
          </a:p>
        </p:txBody>
      </p:sp>
      <p:sp>
        <p:nvSpPr>
          <p:cNvPr id="234526" name="Oval 32"/>
          <p:cNvSpPr>
            <a:spLocks noChangeArrowheads="1"/>
          </p:cNvSpPr>
          <p:nvPr/>
        </p:nvSpPr>
        <p:spPr bwMode="auto">
          <a:xfrm>
            <a:off x="3822700" y="3251200"/>
            <a:ext cx="500063" cy="542925"/>
          </a:xfrm>
          <a:prstGeom prst="ellipse">
            <a:avLst/>
          </a:prstGeom>
          <a:solidFill>
            <a:srgbClr val="D2D2D2"/>
          </a:solidFill>
          <a:ln w="5">
            <a:solidFill>
              <a:srgbClr val="FFFFFF"/>
            </a:solidFill>
            <a:round/>
            <a:headEnd/>
            <a:tailEnd/>
          </a:ln>
        </p:spPr>
        <p:txBody>
          <a:bodyPr/>
          <a:lstStyle/>
          <a:p>
            <a:endParaRPr lang="en-GB">
              <a:cs typeface="Arial" charset="0"/>
            </a:endParaRPr>
          </a:p>
        </p:txBody>
      </p:sp>
      <p:sp>
        <p:nvSpPr>
          <p:cNvPr id="234527" name="Oval 33"/>
          <p:cNvSpPr>
            <a:spLocks noChangeArrowheads="1"/>
          </p:cNvSpPr>
          <p:nvPr/>
        </p:nvSpPr>
        <p:spPr bwMode="auto">
          <a:xfrm>
            <a:off x="2997200" y="3836988"/>
            <a:ext cx="261938" cy="282575"/>
          </a:xfrm>
          <a:prstGeom prst="ellipse">
            <a:avLst/>
          </a:prstGeom>
          <a:solidFill>
            <a:srgbClr val="D2D2D2"/>
          </a:solidFill>
          <a:ln w="5">
            <a:solidFill>
              <a:srgbClr val="FFFFFF"/>
            </a:solidFill>
            <a:round/>
            <a:headEnd/>
            <a:tailEnd/>
          </a:ln>
        </p:spPr>
        <p:txBody>
          <a:bodyPr/>
          <a:lstStyle/>
          <a:p>
            <a:endParaRPr lang="en-GB">
              <a:cs typeface="Arial" charset="0"/>
            </a:endParaRPr>
          </a:p>
        </p:txBody>
      </p:sp>
      <p:sp>
        <p:nvSpPr>
          <p:cNvPr id="234528" name="Oval 34"/>
          <p:cNvSpPr>
            <a:spLocks noChangeArrowheads="1"/>
          </p:cNvSpPr>
          <p:nvPr/>
        </p:nvSpPr>
        <p:spPr bwMode="auto">
          <a:xfrm>
            <a:off x="4013200" y="3122613"/>
            <a:ext cx="500063" cy="541337"/>
          </a:xfrm>
          <a:prstGeom prst="ellipse">
            <a:avLst/>
          </a:prstGeom>
          <a:solidFill>
            <a:srgbClr val="D2D2D2"/>
          </a:solidFill>
          <a:ln w="5">
            <a:solidFill>
              <a:srgbClr val="FFFFFF"/>
            </a:solidFill>
            <a:round/>
            <a:headEnd/>
            <a:tailEnd/>
          </a:ln>
        </p:spPr>
        <p:txBody>
          <a:bodyPr/>
          <a:lstStyle/>
          <a:p>
            <a:endParaRPr lang="en-GB">
              <a:cs typeface="Arial" charset="0"/>
            </a:endParaRPr>
          </a:p>
        </p:txBody>
      </p:sp>
      <p:sp>
        <p:nvSpPr>
          <p:cNvPr id="234529" name="Oval 37"/>
          <p:cNvSpPr>
            <a:spLocks noChangeArrowheads="1"/>
          </p:cNvSpPr>
          <p:nvPr/>
        </p:nvSpPr>
        <p:spPr bwMode="auto">
          <a:xfrm>
            <a:off x="4171950" y="3294063"/>
            <a:ext cx="182563" cy="198437"/>
          </a:xfrm>
          <a:prstGeom prst="ellipse">
            <a:avLst/>
          </a:prstGeom>
          <a:solidFill>
            <a:srgbClr val="4D4D4D"/>
          </a:solidFill>
          <a:ln w="5">
            <a:solidFill>
              <a:srgbClr val="FFFFFF"/>
            </a:solidFill>
            <a:round/>
            <a:headEnd/>
            <a:tailEnd/>
          </a:ln>
        </p:spPr>
        <p:txBody>
          <a:bodyPr/>
          <a:lstStyle/>
          <a:p>
            <a:endParaRPr lang="en-GB">
              <a:cs typeface="Arial" charset="0"/>
            </a:endParaRPr>
          </a:p>
        </p:txBody>
      </p:sp>
      <p:sp>
        <p:nvSpPr>
          <p:cNvPr id="234530" name="Rectangle 43"/>
          <p:cNvSpPr>
            <a:spLocks noChangeArrowheads="1"/>
          </p:cNvSpPr>
          <p:nvPr/>
        </p:nvSpPr>
        <p:spPr bwMode="auto">
          <a:xfrm>
            <a:off x="1028700" y="3638550"/>
            <a:ext cx="131763" cy="182563"/>
          </a:xfrm>
          <a:prstGeom prst="rect">
            <a:avLst/>
          </a:prstGeom>
          <a:noFill/>
          <a:ln w="9525">
            <a:noFill/>
            <a:miter lim="800000"/>
            <a:headEnd/>
            <a:tailEnd/>
          </a:ln>
        </p:spPr>
        <p:txBody>
          <a:bodyPr wrap="none" lIns="0" tIns="0" rIns="0" bIns="0">
            <a:spAutoFit/>
          </a:bodyPr>
          <a:lstStyle/>
          <a:p>
            <a:r>
              <a:rPr lang="de-DE" sz="1200">
                <a:solidFill>
                  <a:srgbClr val="000000"/>
                </a:solidFill>
                <a:cs typeface="Arial" charset="0"/>
              </a:rPr>
              <a:t>25</a:t>
            </a:r>
            <a:endParaRPr lang="de-DE" sz="1800">
              <a:latin typeface="Arial" charset="0"/>
              <a:cs typeface="Arial" charset="0"/>
            </a:endParaRPr>
          </a:p>
        </p:txBody>
      </p:sp>
      <p:sp>
        <p:nvSpPr>
          <p:cNvPr id="234531" name="Rectangle 44"/>
          <p:cNvSpPr>
            <a:spLocks noChangeArrowheads="1"/>
          </p:cNvSpPr>
          <p:nvPr/>
        </p:nvSpPr>
        <p:spPr bwMode="auto">
          <a:xfrm>
            <a:off x="1028700" y="3328988"/>
            <a:ext cx="131763" cy="182562"/>
          </a:xfrm>
          <a:prstGeom prst="rect">
            <a:avLst/>
          </a:prstGeom>
          <a:noFill/>
          <a:ln w="9525">
            <a:noFill/>
            <a:miter lim="800000"/>
            <a:headEnd/>
            <a:tailEnd/>
          </a:ln>
        </p:spPr>
        <p:txBody>
          <a:bodyPr wrap="none" lIns="0" tIns="0" rIns="0" bIns="0">
            <a:spAutoFit/>
          </a:bodyPr>
          <a:lstStyle/>
          <a:p>
            <a:r>
              <a:rPr lang="de-DE" sz="1200">
                <a:solidFill>
                  <a:srgbClr val="000000"/>
                </a:solidFill>
                <a:cs typeface="Arial" charset="0"/>
              </a:rPr>
              <a:t>30</a:t>
            </a:r>
            <a:endParaRPr lang="de-DE" sz="1800">
              <a:latin typeface="Arial" charset="0"/>
              <a:cs typeface="Arial" charset="0"/>
            </a:endParaRPr>
          </a:p>
        </p:txBody>
      </p:sp>
      <p:sp>
        <p:nvSpPr>
          <p:cNvPr id="234532" name="Rectangle 45"/>
          <p:cNvSpPr>
            <a:spLocks noChangeArrowheads="1"/>
          </p:cNvSpPr>
          <p:nvPr/>
        </p:nvSpPr>
        <p:spPr bwMode="auto">
          <a:xfrm>
            <a:off x="1036638" y="3019425"/>
            <a:ext cx="131762" cy="182563"/>
          </a:xfrm>
          <a:prstGeom prst="rect">
            <a:avLst/>
          </a:prstGeom>
          <a:noFill/>
          <a:ln w="9525">
            <a:noFill/>
            <a:miter lim="800000"/>
            <a:headEnd/>
            <a:tailEnd/>
          </a:ln>
        </p:spPr>
        <p:txBody>
          <a:bodyPr wrap="none" lIns="0" tIns="0" rIns="0" bIns="0">
            <a:spAutoFit/>
          </a:bodyPr>
          <a:lstStyle/>
          <a:p>
            <a:r>
              <a:rPr lang="de-DE" sz="1200">
                <a:solidFill>
                  <a:srgbClr val="000000"/>
                </a:solidFill>
                <a:cs typeface="Arial" charset="0"/>
              </a:rPr>
              <a:t>35</a:t>
            </a:r>
            <a:endParaRPr lang="de-DE" sz="1800">
              <a:latin typeface="Arial" charset="0"/>
              <a:cs typeface="Arial" charset="0"/>
            </a:endParaRPr>
          </a:p>
        </p:txBody>
      </p:sp>
      <p:sp>
        <p:nvSpPr>
          <p:cNvPr id="234533" name="Rectangle 46"/>
          <p:cNvSpPr>
            <a:spLocks noChangeArrowheads="1"/>
          </p:cNvSpPr>
          <p:nvPr/>
        </p:nvSpPr>
        <p:spPr bwMode="auto">
          <a:xfrm>
            <a:off x="1020763" y="2709863"/>
            <a:ext cx="131762" cy="182562"/>
          </a:xfrm>
          <a:prstGeom prst="rect">
            <a:avLst/>
          </a:prstGeom>
          <a:noFill/>
          <a:ln w="9525">
            <a:noFill/>
            <a:miter lim="800000"/>
            <a:headEnd/>
            <a:tailEnd/>
          </a:ln>
        </p:spPr>
        <p:txBody>
          <a:bodyPr wrap="none" lIns="0" tIns="0" rIns="0" bIns="0">
            <a:spAutoFit/>
          </a:bodyPr>
          <a:lstStyle/>
          <a:p>
            <a:r>
              <a:rPr lang="de-DE" sz="1200">
                <a:solidFill>
                  <a:srgbClr val="000000"/>
                </a:solidFill>
                <a:cs typeface="Arial" charset="0"/>
              </a:rPr>
              <a:t>40</a:t>
            </a:r>
            <a:endParaRPr lang="de-DE" sz="1800">
              <a:latin typeface="Arial" charset="0"/>
              <a:cs typeface="Arial" charset="0"/>
            </a:endParaRPr>
          </a:p>
        </p:txBody>
      </p:sp>
      <p:sp>
        <p:nvSpPr>
          <p:cNvPr id="234534" name="Rectangle 47"/>
          <p:cNvSpPr>
            <a:spLocks noChangeArrowheads="1"/>
          </p:cNvSpPr>
          <p:nvPr/>
        </p:nvSpPr>
        <p:spPr bwMode="auto">
          <a:xfrm>
            <a:off x="1211263" y="5418138"/>
            <a:ext cx="66675" cy="182562"/>
          </a:xfrm>
          <a:prstGeom prst="rect">
            <a:avLst/>
          </a:prstGeom>
          <a:noFill/>
          <a:ln w="9525">
            <a:noFill/>
            <a:miter lim="800000"/>
            <a:headEnd/>
            <a:tailEnd/>
          </a:ln>
        </p:spPr>
        <p:txBody>
          <a:bodyPr wrap="none" lIns="0" tIns="0" rIns="0" bIns="0">
            <a:spAutoFit/>
          </a:bodyPr>
          <a:lstStyle/>
          <a:p>
            <a:r>
              <a:rPr lang="de-DE" sz="1200" b="1">
                <a:solidFill>
                  <a:srgbClr val="000000"/>
                </a:solidFill>
                <a:cs typeface="Arial" charset="0"/>
              </a:rPr>
              <a:t>0</a:t>
            </a:r>
            <a:endParaRPr lang="de-DE" sz="1800">
              <a:latin typeface="Arial" charset="0"/>
              <a:cs typeface="Arial" charset="0"/>
            </a:endParaRPr>
          </a:p>
        </p:txBody>
      </p:sp>
      <p:sp>
        <p:nvSpPr>
          <p:cNvPr id="234535" name="Rectangle 48"/>
          <p:cNvSpPr>
            <a:spLocks noChangeArrowheads="1"/>
          </p:cNvSpPr>
          <p:nvPr/>
        </p:nvSpPr>
        <p:spPr bwMode="auto">
          <a:xfrm>
            <a:off x="1687513" y="5418138"/>
            <a:ext cx="66675" cy="182562"/>
          </a:xfrm>
          <a:prstGeom prst="rect">
            <a:avLst/>
          </a:prstGeom>
          <a:noFill/>
          <a:ln w="9525">
            <a:noFill/>
            <a:miter lim="800000"/>
            <a:headEnd/>
            <a:tailEnd/>
          </a:ln>
        </p:spPr>
        <p:txBody>
          <a:bodyPr wrap="none" lIns="0" tIns="0" rIns="0" bIns="0">
            <a:spAutoFit/>
          </a:bodyPr>
          <a:lstStyle/>
          <a:p>
            <a:r>
              <a:rPr lang="de-DE" sz="1200" b="1">
                <a:solidFill>
                  <a:srgbClr val="000000"/>
                </a:solidFill>
                <a:cs typeface="Arial" charset="0"/>
              </a:rPr>
              <a:t>5</a:t>
            </a:r>
            <a:endParaRPr lang="de-DE" sz="1800">
              <a:latin typeface="Arial" charset="0"/>
              <a:cs typeface="Arial" charset="0"/>
            </a:endParaRPr>
          </a:p>
        </p:txBody>
      </p:sp>
      <p:sp>
        <p:nvSpPr>
          <p:cNvPr id="234536" name="Rectangle 49"/>
          <p:cNvSpPr>
            <a:spLocks noChangeArrowheads="1"/>
          </p:cNvSpPr>
          <p:nvPr/>
        </p:nvSpPr>
        <p:spPr bwMode="auto">
          <a:xfrm>
            <a:off x="2132013" y="5418138"/>
            <a:ext cx="122237" cy="182562"/>
          </a:xfrm>
          <a:prstGeom prst="rect">
            <a:avLst/>
          </a:prstGeom>
          <a:noFill/>
          <a:ln w="9525">
            <a:noFill/>
            <a:miter lim="800000"/>
            <a:headEnd/>
            <a:tailEnd/>
          </a:ln>
        </p:spPr>
        <p:txBody>
          <a:bodyPr wrap="none" lIns="0" tIns="0" rIns="0" bIns="0">
            <a:spAutoFit/>
          </a:bodyPr>
          <a:lstStyle/>
          <a:p>
            <a:r>
              <a:rPr lang="de-DE" sz="1200" b="1">
                <a:solidFill>
                  <a:srgbClr val="000000"/>
                </a:solidFill>
                <a:cs typeface="Arial" charset="0"/>
              </a:rPr>
              <a:t>10</a:t>
            </a:r>
            <a:endParaRPr lang="de-DE" sz="1800">
              <a:latin typeface="Arial" charset="0"/>
              <a:cs typeface="Arial" charset="0"/>
            </a:endParaRPr>
          </a:p>
        </p:txBody>
      </p:sp>
      <p:sp>
        <p:nvSpPr>
          <p:cNvPr id="234537" name="Rectangle 50"/>
          <p:cNvSpPr>
            <a:spLocks noChangeArrowheads="1"/>
          </p:cNvSpPr>
          <p:nvPr/>
        </p:nvSpPr>
        <p:spPr bwMode="auto">
          <a:xfrm>
            <a:off x="2608263" y="5418138"/>
            <a:ext cx="122237" cy="182562"/>
          </a:xfrm>
          <a:prstGeom prst="rect">
            <a:avLst/>
          </a:prstGeom>
          <a:noFill/>
          <a:ln w="9525">
            <a:noFill/>
            <a:miter lim="800000"/>
            <a:headEnd/>
            <a:tailEnd/>
          </a:ln>
        </p:spPr>
        <p:txBody>
          <a:bodyPr wrap="none" lIns="0" tIns="0" rIns="0" bIns="0">
            <a:spAutoFit/>
          </a:bodyPr>
          <a:lstStyle/>
          <a:p>
            <a:r>
              <a:rPr lang="de-DE" sz="1200" b="1">
                <a:solidFill>
                  <a:srgbClr val="000000"/>
                </a:solidFill>
                <a:cs typeface="Arial" charset="0"/>
              </a:rPr>
              <a:t>15</a:t>
            </a:r>
            <a:endParaRPr lang="de-DE" sz="1800">
              <a:latin typeface="Arial" charset="0"/>
              <a:cs typeface="Arial" charset="0"/>
            </a:endParaRPr>
          </a:p>
        </p:txBody>
      </p:sp>
      <p:sp>
        <p:nvSpPr>
          <p:cNvPr id="234538" name="Rectangle 51"/>
          <p:cNvSpPr>
            <a:spLocks noChangeArrowheads="1"/>
          </p:cNvSpPr>
          <p:nvPr/>
        </p:nvSpPr>
        <p:spPr bwMode="auto">
          <a:xfrm>
            <a:off x="3068638" y="5418138"/>
            <a:ext cx="131762" cy="182562"/>
          </a:xfrm>
          <a:prstGeom prst="rect">
            <a:avLst/>
          </a:prstGeom>
          <a:noFill/>
          <a:ln w="9525">
            <a:noFill/>
            <a:miter lim="800000"/>
            <a:headEnd/>
            <a:tailEnd/>
          </a:ln>
        </p:spPr>
        <p:txBody>
          <a:bodyPr wrap="none" lIns="0" tIns="0" rIns="0" bIns="0">
            <a:spAutoFit/>
          </a:bodyPr>
          <a:lstStyle/>
          <a:p>
            <a:r>
              <a:rPr lang="de-DE" sz="1200" b="1">
                <a:solidFill>
                  <a:srgbClr val="000000"/>
                </a:solidFill>
                <a:cs typeface="Arial" charset="0"/>
              </a:rPr>
              <a:t>20</a:t>
            </a:r>
            <a:endParaRPr lang="de-DE" sz="1800">
              <a:latin typeface="Arial" charset="0"/>
              <a:cs typeface="Arial" charset="0"/>
            </a:endParaRPr>
          </a:p>
        </p:txBody>
      </p:sp>
      <p:sp>
        <p:nvSpPr>
          <p:cNvPr id="234539" name="Rectangle 52"/>
          <p:cNvSpPr>
            <a:spLocks noChangeArrowheads="1"/>
          </p:cNvSpPr>
          <p:nvPr/>
        </p:nvSpPr>
        <p:spPr bwMode="auto">
          <a:xfrm>
            <a:off x="3544888" y="5418138"/>
            <a:ext cx="131762" cy="182562"/>
          </a:xfrm>
          <a:prstGeom prst="rect">
            <a:avLst/>
          </a:prstGeom>
          <a:noFill/>
          <a:ln w="9525">
            <a:noFill/>
            <a:miter lim="800000"/>
            <a:headEnd/>
            <a:tailEnd/>
          </a:ln>
        </p:spPr>
        <p:txBody>
          <a:bodyPr wrap="none" lIns="0" tIns="0" rIns="0" bIns="0">
            <a:spAutoFit/>
          </a:bodyPr>
          <a:lstStyle/>
          <a:p>
            <a:r>
              <a:rPr lang="de-DE" sz="1200" b="1">
                <a:solidFill>
                  <a:srgbClr val="000000"/>
                </a:solidFill>
                <a:cs typeface="Arial" charset="0"/>
              </a:rPr>
              <a:t>25</a:t>
            </a:r>
            <a:endParaRPr lang="de-DE" sz="1800">
              <a:latin typeface="Arial" charset="0"/>
              <a:cs typeface="Arial" charset="0"/>
            </a:endParaRPr>
          </a:p>
        </p:txBody>
      </p:sp>
      <p:sp>
        <p:nvSpPr>
          <p:cNvPr id="234540" name="Rectangle 53"/>
          <p:cNvSpPr>
            <a:spLocks noChangeArrowheads="1"/>
          </p:cNvSpPr>
          <p:nvPr/>
        </p:nvSpPr>
        <p:spPr bwMode="auto">
          <a:xfrm>
            <a:off x="4013200" y="5418138"/>
            <a:ext cx="131763" cy="182562"/>
          </a:xfrm>
          <a:prstGeom prst="rect">
            <a:avLst/>
          </a:prstGeom>
          <a:noFill/>
          <a:ln w="9525">
            <a:noFill/>
            <a:miter lim="800000"/>
            <a:headEnd/>
            <a:tailEnd/>
          </a:ln>
        </p:spPr>
        <p:txBody>
          <a:bodyPr wrap="none" lIns="0" tIns="0" rIns="0" bIns="0">
            <a:spAutoFit/>
          </a:bodyPr>
          <a:lstStyle/>
          <a:p>
            <a:r>
              <a:rPr lang="de-DE" sz="1200" b="1">
                <a:solidFill>
                  <a:srgbClr val="000000"/>
                </a:solidFill>
                <a:cs typeface="Arial" charset="0"/>
              </a:rPr>
              <a:t>30</a:t>
            </a:r>
            <a:endParaRPr lang="de-DE" sz="1800">
              <a:latin typeface="Arial" charset="0"/>
              <a:cs typeface="Arial" charset="0"/>
            </a:endParaRPr>
          </a:p>
        </p:txBody>
      </p:sp>
      <p:sp>
        <p:nvSpPr>
          <p:cNvPr id="234541" name="Rectangle 54"/>
          <p:cNvSpPr>
            <a:spLocks noChangeArrowheads="1"/>
          </p:cNvSpPr>
          <p:nvPr/>
        </p:nvSpPr>
        <p:spPr bwMode="auto">
          <a:xfrm>
            <a:off x="4489450" y="5418138"/>
            <a:ext cx="131763" cy="182562"/>
          </a:xfrm>
          <a:prstGeom prst="rect">
            <a:avLst/>
          </a:prstGeom>
          <a:noFill/>
          <a:ln w="9525">
            <a:noFill/>
            <a:miter lim="800000"/>
            <a:headEnd/>
            <a:tailEnd/>
          </a:ln>
        </p:spPr>
        <p:txBody>
          <a:bodyPr wrap="none" lIns="0" tIns="0" rIns="0" bIns="0">
            <a:spAutoFit/>
          </a:bodyPr>
          <a:lstStyle/>
          <a:p>
            <a:r>
              <a:rPr lang="de-DE" sz="1200" b="1">
                <a:solidFill>
                  <a:srgbClr val="000000"/>
                </a:solidFill>
                <a:cs typeface="Arial" charset="0"/>
              </a:rPr>
              <a:t>35</a:t>
            </a:r>
            <a:endParaRPr lang="de-DE" sz="1800">
              <a:latin typeface="Arial" charset="0"/>
              <a:cs typeface="Arial" charset="0"/>
            </a:endParaRPr>
          </a:p>
        </p:txBody>
      </p:sp>
      <p:sp>
        <p:nvSpPr>
          <p:cNvPr id="234542" name="Rectangle 55"/>
          <p:cNvSpPr>
            <a:spLocks noChangeArrowheads="1"/>
          </p:cNvSpPr>
          <p:nvPr/>
        </p:nvSpPr>
        <p:spPr bwMode="auto">
          <a:xfrm>
            <a:off x="4959350" y="5418138"/>
            <a:ext cx="131763" cy="182562"/>
          </a:xfrm>
          <a:prstGeom prst="rect">
            <a:avLst/>
          </a:prstGeom>
          <a:noFill/>
          <a:ln w="9525">
            <a:noFill/>
            <a:miter lim="800000"/>
            <a:headEnd/>
            <a:tailEnd/>
          </a:ln>
        </p:spPr>
        <p:txBody>
          <a:bodyPr wrap="none" lIns="0" tIns="0" rIns="0" bIns="0">
            <a:spAutoFit/>
          </a:bodyPr>
          <a:lstStyle/>
          <a:p>
            <a:r>
              <a:rPr lang="de-DE" sz="1200" b="1">
                <a:solidFill>
                  <a:srgbClr val="000000"/>
                </a:solidFill>
                <a:cs typeface="Arial" charset="0"/>
              </a:rPr>
              <a:t>40</a:t>
            </a:r>
            <a:endParaRPr lang="de-DE" sz="1800">
              <a:latin typeface="Arial" charset="0"/>
              <a:cs typeface="Arial" charset="0"/>
            </a:endParaRPr>
          </a:p>
        </p:txBody>
      </p:sp>
      <p:sp>
        <p:nvSpPr>
          <p:cNvPr id="234543" name="Rectangle 60"/>
          <p:cNvSpPr>
            <a:spLocks noChangeArrowheads="1"/>
          </p:cNvSpPr>
          <p:nvPr/>
        </p:nvSpPr>
        <p:spPr bwMode="auto">
          <a:xfrm>
            <a:off x="2843213" y="3660775"/>
            <a:ext cx="571500"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Beta Baltic</a:t>
            </a:r>
            <a:endParaRPr lang="de-DE" sz="1800">
              <a:latin typeface="Arial" charset="0"/>
              <a:cs typeface="Arial" charset="0"/>
            </a:endParaRPr>
          </a:p>
        </p:txBody>
      </p:sp>
      <p:sp>
        <p:nvSpPr>
          <p:cNvPr id="234544" name="Rectangle 63"/>
          <p:cNvSpPr>
            <a:spLocks noChangeArrowheads="1"/>
          </p:cNvSpPr>
          <p:nvPr/>
        </p:nvSpPr>
        <p:spPr bwMode="auto">
          <a:xfrm>
            <a:off x="4283075" y="2852738"/>
            <a:ext cx="336550"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Alpha </a:t>
            </a:r>
            <a:endParaRPr lang="de-DE" sz="1800">
              <a:latin typeface="Arial" charset="0"/>
              <a:cs typeface="Arial" charset="0"/>
            </a:endParaRPr>
          </a:p>
        </p:txBody>
      </p:sp>
      <p:sp>
        <p:nvSpPr>
          <p:cNvPr id="234545" name="Rectangle 64"/>
          <p:cNvSpPr>
            <a:spLocks noChangeArrowheads="1"/>
          </p:cNvSpPr>
          <p:nvPr/>
        </p:nvSpPr>
        <p:spPr bwMode="auto">
          <a:xfrm>
            <a:off x="4625975" y="2852738"/>
            <a:ext cx="361950"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Ventus</a:t>
            </a:r>
            <a:endParaRPr lang="de-DE" sz="1800">
              <a:latin typeface="Arial" charset="0"/>
              <a:cs typeface="Arial" charset="0"/>
            </a:endParaRPr>
          </a:p>
        </p:txBody>
      </p:sp>
      <p:sp>
        <p:nvSpPr>
          <p:cNvPr id="234546" name="Rectangle 69"/>
          <p:cNvSpPr>
            <a:spLocks noChangeArrowheads="1"/>
          </p:cNvSpPr>
          <p:nvPr/>
        </p:nvSpPr>
        <p:spPr bwMode="auto">
          <a:xfrm>
            <a:off x="3114675" y="4319588"/>
            <a:ext cx="396875"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London</a:t>
            </a:r>
            <a:endParaRPr lang="de-DE" sz="1800">
              <a:latin typeface="Arial" charset="0"/>
              <a:cs typeface="Arial" charset="0"/>
            </a:endParaRPr>
          </a:p>
        </p:txBody>
      </p:sp>
      <p:sp>
        <p:nvSpPr>
          <p:cNvPr id="234547" name="Rectangle 70"/>
          <p:cNvSpPr>
            <a:spLocks noChangeArrowheads="1"/>
          </p:cNvSpPr>
          <p:nvPr/>
        </p:nvSpPr>
        <p:spPr bwMode="auto">
          <a:xfrm>
            <a:off x="3173413" y="4483100"/>
            <a:ext cx="277812"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Array</a:t>
            </a:r>
            <a:endParaRPr lang="de-DE" sz="1800">
              <a:latin typeface="Arial" charset="0"/>
              <a:cs typeface="Arial" charset="0"/>
            </a:endParaRPr>
          </a:p>
        </p:txBody>
      </p:sp>
      <p:sp>
        <p:nvSpPr>
          <p:cNvPr id="234548" name="Rectangle 71"/>
          <p:cNvSpPr>
            <a:spLocks noChangeArrowheads="1"/>
          </p:cNvSpPr>
          <p:nvPr/>
        </p:nvSpPr>
        <p:spPr bwMode="auto">
          <a:xfrm>
            <a:off x="4573588" y="3235325"/>
            <a:ext cx="309562"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Delta </a:t>
            </a:r>
            <a:endParaRPr lang="de-DE" sz="1800">
              <a:latin typeface="Arial" charset="0"/>
              <a:cs typeface="Arial" charset="0"/>
            </a:endParaRPr>
          </a:p>
        </p:txBody>
      </p:sp>
      <p:sp>
        <p:nvSpPr>
          <p:cNvPr id="234549" name="Rectangle 72"/>
          <p:cNvSpPr>
            <a:spLocks noChangeArrowheads="1"/>
          </p:cNvSpPr>
          <p:nvPr/>
        </p:nvSpPr>
        <p:spPr bwMode="auto">
          <a:xfrm>
            <a:off x="4573588" y="3398838"/>
            <a:ext cx="522287"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North Sea</a:t>
            </a:r>
            <a:endParaRPr lang="de-DE" sz="1800">
              <a:latin typeface="Arial" charset="0"/>
              <a:cs typeface="Arial" charset="0"/>
            </a:endParaRPr>
          </a:p>
        </p:txBody>
      </p:sp>
      <p:sp>
        <p:nvSpPr>
          <p:cNvPr id="1022004" name="Rectangle 73"/>
          <p:cNvSpPr>
            <a:spLocks noChangeArrowheads="1"/>
          </p:cNvSpPr>
          <p:nvPr/>
        </p:nvSpPr>
        <p:spPr bwMode="auto">
          <a:xfrm>
            <a:off x="4303713" y="3729038"/>
            <a:ext cx="652462" cy="336550"/>
          </a:xfrm>
          <a:prstGeom prst="rect">
            <a:avLst/>
          </a:prstGeom>
          <a:noFill/>
          <a:ln w="9525">
            <a:noFill/>
            <a:miter lim="800000"/>
            <a:headEnd/>
            <a:tailEnd/>
          </a:ln>
        </p:spPr>
        <p:txBody>
          <a:bodyPr wrap="none" lIns="0" tIns="0" rIns="0" bIns="0">
            <a:spAutoFit/>
          </a:bodyPr>
          <a:lstStyle/>
          <a:p>
            <a:pPr>
              <a:defRPr/>
            </a:pPr>
            <a:r>
              <a:rPr lang="de-DE" sz="1100" dirty="0" err="1">
                <a:solidFill>
                  <a:srgbClr val="000000"/>
                </a:solidFill>
                <a:cs typeface="Arial" charset="0"/>
              </a:rPr>
              <a:t>Amrumbank</a:t>
            </a:r>
            <a:endParaRPr lang="de-DE" sz="1100" dirty="0">
              <a:solidFill>
                <a:srgbClr val="000000"/>
              </a:solidFill>
              <a:cs typeface="Arial" charset="0"/>
            </a:endParaRPr>
          </a:p>
          <a:p>
            <a:pPr>
              <a:defRPr/>
            </a:pPr>
            <a:r>
              <a:rPr lang="de-DE" sz="1100" dirty="0">
                <a:solidFill>
                  <a:srgbClr val="000000"/>
                </a:solidFill>
                <a:latin typeface="+mn-lt"/>
                <a:cs typeface="Arial" charset="0"/>
              </a:rPr>
              <a:t>West</a:t>
            </a:r>
            <a:endParaRPr lang="de-DE" sz="1800" dirty="0">
              <a:latin typeface="+mn-lt"/>
              <a:cs typeface="Arial" charset="0"/>
            </a:endParaRPr>
          </a:p>
        </p:txBody>
      </p:sp>
      <p:sp>
        <p:nvSpPr>
          <p:cNvPr id="234551" name="Rectangle 75"/>
          <p:cNvSpPr>
            <a:spLocks noChangeArrowheads="1"/>
          </p:cNvSpPr>
          <p:nvPr/>
        </p:nvSpPr>
        <p:spPr bwMode="auto">
          <a:xfrm>
            <a:off x="3373438" y="3251200"/>
            <a:ext cx="374650"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Arkona</a:t>
            </a:r>
            <a:endParaRPr lang="de-DE" sz="1800">
              <a:latin typeface="Arial" charset="0"/>
              <a:cs typeface="Arial" charset="0"/>
            </a:endParaRPr>
          </a:p>
        </p:txBody>
      </p:sp>
      <p:sp>
        <p:nvSpPr>
          <p:cNvPr id="234552" name="Rectangle 76"/>
          <p:cNvSpPr>
            <a:spLocks noChangeArrowheads="1"/>
          </p:cNvSpPr>
          <p:nvPr/>
        </p:nvSpPr>
        <p:spPr bwMode="auto">
          <a:xfrm>
            <a:off x="3759200" y="3251200"/>
            <a:ext cx="30163"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a:t>
            </a:r>
            <a:endParaRPr lang="de-DE" sz="1800">
              <a:latin typeface="Arial" charset="0"/>
              <a:cs typeface="Arial" charset="0"/>
            </a:endParaRPr>
          </a:p>
        </p:txBody>
      </p:sp>
      <p:sp>
        <p:nvSpPr>
          <p:cNvPr id="234553" name="Rectangle 77"/>
          <p:cNvSpPr>
            <a:spLocks noChangeArrowheads="1"/>
          </p:cNvSpPr>
          <p:nvPr/>
        </p:nvSpPr>
        <p:spPr bwMode="auto">
          <a:xfrm>
            <a:off x="3395663" y="3413125"/>
            <a:ext cx="385762"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Becken</a:t>
            </a:r>
            <a:endParaRPr lang="de-DE" sz="1800">
              <a:latin typeface="Arial" charset="0"/>
              <a:cs typeface="Arial" charset="0"/>
            </a:endParaRPr>
          </a:p>
        </p:txBody>
      </p:sp>
      <p:sp>
        <p:nvSpPr>
          <p:cNvPr id="234554" name="Line 79"/>
          <p:cNvSpPr>
            <a:spLocks noChangeShapeType="1"/>
          </p:cNvSpPr>
          <p:nvPr/>
        </p:nvSpPr>
        <p:spPr bwMode="auto">
          <a:xfrm flipV="1">
            <a:off x="4271963" y="3041650"/>
            <a:ext cx="57150" cy="288925"/>
          </a:xfrm>
          <a:prstGeom prst="line">
            <a:avLst/>
          </a:prstGeom>
          <a:noFill/>
          <a:ln w="7" cap="rnd">
            <a:solidFill>
              <a:srgbClr val="000000"/>
            </a:solidFill>
            <a:round/>
            <a:headEnd/>
            <a:tailEnd/>
          </a:ln>
        </p:spPr>
        <p:txBody>
          <a:bodyPr/>
          <a:lstStyle/>
          <a:p>
            <a:endParaRPr lang="de-DE"/>
          </a:p>
        </p:txBody>
      </p:sp>
      <p:sp>
        <p:nvSpPr>
          <p:cNvPr id="234555" name="Rectangle 81"/>
          <p:cNvSpPr>
            <a:spLocks noChangeArrowheads="1"/>
          </p:cNvSpPr>
          <p:nvPr/>
        </p:nvSpPr>
        <p:spPr bwMode="auto">
          <a:xfrm>
            <a:off x="931863" y="2362200"/>
            <a:ext cx="320675" cy="168275"/>
          </a:xfrm>
          <a:prstGeom prst="rect">
            <a:avLst/>
          </a:prstGeom>
          <a:noFill/>
          <a:ln w="9525">
            <a:noFill/>
            <a:miter lim="800000"/>
            <a:headEnd/>
            <a:tailEnd/>
          </a:ln>
        </p:spPr>
        <p:txBody>
          <a:bodyPr wrap="none" lIns="0" tIns="0" rIns="0" bIns="0">
            <a:spAutoFit/>
          </a:bodyPr>
          <a:lstStyle/>
          <a:p>
            <a:r>
              <a:rPr lang="de-DE" sz="1100" b="1">
                <a:solidFill>
                  <a:srgbClr val="000000"/>
                </a:solidFill>
                <a:cs typeface="Arial" charset="0"/>
              </a:rPr>
              <a:t>Water</a:t>
            </a:r>
            <a:endParaRPr lang="de-DE" sz="1800">
              <a:latin typeface="Arial" charset="0"/>
              <a:cs typeface="Arial" charset="0"/>
            </a:endParaRPr>
          </a:p>
        </p:txBody>
      </p:sp>
      <p:sp>
        <p:nvSpPr>
          <p:cNvPr id="234556" name="Rectangle 82"/>
          <p:cNvSpPr>
            <a:spLocks noChangeArrowheads="1"/>
          </p:cNvSpPr>
          <p:nvPr/>
        </p:nvSpPr>
        <p:spPr bwMode="auto">
          <a:xfrm>
            <a:off x="931863" y="2525713"/>
            <a:ext cx="531812" cy="168275"/>
          </a:xfrm>
          <a:prstGeom prst="rect">
            <a:avLst/>
          </a:prstGeom>
          <a:noFill/>
          <a:ln w="9525">
            <a:noFill/>
            <a:miter lim="800000"/>
            <a:headEnd/>
            <a:tailEnd/>
          </a:ln>
        </p:spPr>
        <p:txBody>
          <a:bodyPr wrap="none" lIns="0" tIns="0" rIns="0" bIns="0">
            <a:spAutoFit/>
          </a:bodyPr>
          <a:lstStyle/>
          <a:p>
            <a:r>
              <a:rPr lang="de-DE" sz="1100" b="1">
                <a:solidFill>
                  <a:srgbClr val="000000"/>
                </a:solidFill>
                <a:cs typeface="Arial" charset="0"/>
              </a:rPr>
              <a:t>depth [m]</a:t>
            </a:r>
            <a:endParaRPr lang="de-DE" sz="1800">
              <a:latin typeface="Arial" charset="0"/>
              <a:cs typeface="Arial" charset="0"/>
            </a:endParaRPr>
          </a:p>
        </p:txBody>
      </p:sp>
      <p:sp>
        <p:nvSpPr>
          <p:cNvPr id="234557" name="Rectangle 83"/>
          <p:cNvSpPr>
            <a:spLocks noChangeArrowheads="1"/>
          </p:cNvSpPr>
          <p:nvPr/>
        </p:nvSpPr>
        <p:spPr bwMode="auto">
          <a:xfrm>
            <a:off x="2446338" y="5599113"/>
            <a:ext cx="1212850" cy="168275"/>
          </a:xfrm>
          <a:prstGeom prst="rect">
            <a:avLst/>
          </a:prstGeom>
          <a:noFill/>
          <a:ln w="9525">
            <a:noFill/>
            <a:miter lim="800000"/>
            <a:headEnd/>
            <a:tailEnd/>
          </a:ln>
        </p:spPr>
        <p:txBody>
          <a:bodyPr wrap="none" lIns="0" tIns="0" rIns="0" bIns="0">
            <a:spAutoFit/>
          </a:bodyPr>
          <a:lstStyle/>
          <a:p>
            <a:r>
              <a:rPr lang="de-DE" sz="1100" b="1">
                <a:solidFill>
                  <a:srgbClr val="000000"/>
                </a:solidFill>
                <a:cs typeface="Arial" charset="0"/>
              </a:rPr>
              <a:t>Distance to shore [km]</a:t>
            </a:r>
            <a:endParaRPr lang="de-DE" sz="1800">
              <a:latin typeface="Arial" charset="0"/>
              <a:cs typeface="Arial" charset="0"/>
            </a:endParaRPr>
          </a:p>
        </p:txBody>
      </p:sp>
      <p:grpSp>
        <p:nvGrpSpPr>
          <p:cNvPr id="234558" name="Group 86"/>
          <p:cNvGrpSpPr>
            <a:grpSpLocks/>
          </p:cNvGrpSpPr>
          <p:nvPr/>
        </p:nvGrpSpPr>
        <p:grpSpPr bwMode="auto">
          <a:xfrm>
            <a:off x="1622425" y="6070600"/>
            <a:ext cx="727075" cy="152400"/>
            <a:chOff x="688" y="3824"/>
            <a:chExt cx="496" cy="96"/>
          </a:xfrm>
        </p:grpSpPr>
        <p:sp>
          <p:nvSpPr>
            <p:cNvPr id="234633" name="Oval 84"/>
            <p:cNvSpPr>
              <a:spLocks noChangeArrowheads="1"/>
            </p:cNvSpPr>
            <p:nvPr/>
          </p:nvSpPr>
          <p:spPr bwMode="auto">
            <a:xfrm>
              <a:off x="688" y="3851"/>
              <a:ext cx="64" cy="63"/>
            </a:xfrm>
            <a:prstGeom prst="ellipse">
              <a:avLst/>
            </a:prstGeom>
            <a:solidFill>
              <a:srgbClr val="F21C0A"/>
            </a:solidFill>
            <a:ln w="0">
              <a:solidFill>
                <a:srgbClr val="000000"/>
              </a:solidFill>
              <a:round/>
              <a:headEnd/>
              <a:tailEnd/>
            </a:ln>
          </p:spPr>
          <p:txBody>
            <a:bodyPr/>
            <a:lstStyle/>
            <a:p>
              <a:endParaRPr lang="en-GB">
                <a:cs typeface="Arial" charset="0"/>
              </a:endParaRPr>
            </a:p>
          </p:txBody>
        </p:sp>
        <p:sp>
          <p:nvSpPr>
            <p:cNvPr id="234634" name="Rectangle 85"/>
            <p:cNvSpPr>
              <a:spLocks noChangeArrowheads="1"/>
            </p:cNvSpPr>
            <p:nvPr/>
          </p:nvSpPr>
          <p:spPr bwMode="auto">
            <a:xfrm>
              <a:off x="781" y="3824"/>
              <a:ext cx="403" cy="96"/>
            </a:xfrm>
            <a:prstGeom prst="rect">
              <a:avLst/>
            </a:prstGeom>
            <a:noFill/>
            <a:ln w="9525">
              <a:noFill/>
              <a:miter lim="800000"/>
              <a:headEnd/>
              <a:tailEnd/>
            </a:ln>
          </p:spPr>
          <p:txBody>
            <a:bodyPr wrap="none" lIns="0" tIns="0" rIns="0" bIns="0">
              <a:spAutoFit/>
            </a:bodyPr>
            <a:lstStyle/>
            <a:p>
              <a:r>
                <a:rPr lang="de-DE" sz="1000">
                  <a:solidFill>
                    <a:srgbClr val="000000"/>
                  </a:solidFill>
                  <a:cs typeface="Arial" charset="0"/>
                </a:rPr>
                <a:t>In operation</a:t>
              </a:r>
              <a:endParaRPr lang="de-DE" sz="1800">
                <a:latin typeface="Arial" charset="0"/>
                <a:cs typeface="Arial" charset="0"/>
              </a:endParaRPr>
            </a:p>
          </p:txBody>
        </p:sp>
      </p:grpSp>
      <p:grpSp>
        <p:nvGrpSpPr>
          <p:cNvPr id="234559" name="Group 89"/>
          <p:cNvGrpSpPr>
            <a:grpSpLocks/>
          </p:cNvGrpSpPr>
          <p:nvPr/>
        </p:nvGrpSpPr>
        <p:grpSpPr bwMode="auto">
          <a:xfrm>
            <a:off x="2484438" y="6070600"/>
            <a:ext cx="1055687" cy="152400"/>
            <a:chOff x="1276" y="3824"/>
            <a:chExt cx="721" cy="96"/>
          </a:xfrm>
        </p:grpSpPr>
        <p:sp>
          <p:nvSpPr>
            <p:cNvPr id="234631" name="Oval 87"/>
            <p:cNvSpPr>
              <a:spLocks noChangeArrowheads="1"/>
            </p:cNvSpPr>
            <p:nvPr/>
          </p:nvSpPr>
          <p:spPr bwMode="auto">
            <a:xfrm>
              <a:off x="1276" y="3851"/>
              <a:ext cx="63" cy="63"/>
            </a:xfrm>
            <a:prstGeom prst="ellipse">
              <a:avLst/>
            </a:prstGeom>
            <a:solidFill>
              <a:srgbClr val="969696"/>
            </a:solidFill>
            <a:ln w="0">
              <a:solidFill>
                <a:srgbClr val="000000"/>
              </a:solidFill>
              <a:round/>
              <a:headEnd/>
              <a:tailEnd/>
            </a:ln>
          </p:spPr>
          <p:txBody>
            <a:bodyPr/>
            <a:lstStyle/>
            <a:p>
              <a:endParaRPr lang="en-GB">
                <a:cs typeface="Arial" charset="0"/>
              </a:endParaRPr>
            </a:p>
          </p:txBody>
        </p:sp>
        <p:sp>
          <p:nvSpPr>
            <p:cNvPr id="234632" name="Rectangle 88"/>
            <p:cNvSpPr>
              <a:spLocks noChangeArrowheads="1"/>
            </p:cNvSpPr>
            <p:nvPr/>
          </p:nvSpPr>
          <p:spPr bwMode="auto">
            <a:xfrm>
              <a:off x="1369" y="3824"/>
              <a:ext cx="628" cy="96"/>
            </a:xfrm>
            <a:prstGeom prst="rect">
              <a:avLst/>
            </a:prstGeom>
            <a:noFill/>
            <a:ln w="9525">
              <a:noFill/>
              <a:miter lim="800000"/>
              <a:headEnd/>
              <a:tailEnd/>
            </a:ln>
          </p:spPr>
          <p:txBody>
            <a:bodyPr wrap="none" lIns="0" tIns="0" rIns="0" bIns="0">
              <a:spAutoFit/>
            </a:bodyPr>
            <a:lstStyle/>
            <a:p>
              <a:r>
                <a:rPr lang="de-DE" sz="1000">
                  <a:solidFill>
                    <a:srgbClr val="000000"/>
                  </a:solidFill>
                  <a:cs typeface="Arial" charset="0"/>
                </a:rPr>
                <a:t>Under construction</a:t>
              </a:r>
              <a:endParaRPr lang="de-DE" sz="1800">
                <a:latin typeface="Arial" charset="0"/>
                <a:cs typeface="Arial" charset="0"/>
              </a:endParaRPr>
            </a:p>
          </p:txBody>
        </p:sp>
      </p:grpSp>
      <p:grpSp>
        <p:nvGrpSpPr>
          <p:cNvPr id="234560" name="Group 92"/>
          <p:cNvGrpSpPr>
            <a:grpSpLocks/>
          </p:cNvGrpSpPr>
          <p:nvPr/>
        </p:nvGrpSpPr>
        <p:grpSpPr bwMode="auto">
          <a:xfrm>
            <a:off x="3717925" y="6070600"/>
            <a:ext cx="1092200" cy="152400"/>
            <a:chOff x="2118" y="3824"/>
            <a:chExt cx="745" cy="96"/>
          </a:xfrm>
        </p:grpSpPr>
        <p:sp>
          <p:nvSpPr>
            <p:cNvPr id="234629" name="Oval 90"/>
            <p:cNvSpPr>
              <a:spLocks noChangeArrowheads="1"/>
            </p:cNvSpPr>
            <p:nvPr/>
          </p:nvSpPr>
          <p:spPr bwMode="auto">
            <a:xfrm>
              <a:off x="2118" y="3851"/>
              <a:ext cx="63" cy="63"/>
            </a:xfrm>
            <a:prstGeom prst="ellipse">
              <a:avLst/>
            </a:prstGeom>
            <a:solidFill>
              <a:srgbClr val="D2D2D2"/>
            </a:solidFill>
            <a:ln w="0">
              <a:solidFill>
                <a:srgbClr val="000000"/>
              </a:solidFill>
              <a:round/>
              <a:headEnd/>
              <a:tailEnd/>
            </a:ln>
          </p:spPr>
          <p:txBody>
            <a:bodyPr/>
            <a:lstStyle/>
            <a:p>
              <a:endParaRPr lang="en-GB">
                <a:cs typeface="Arial" charset="0"/>
              </a:endParaRPr>
            </a:p>
          </p:txBody>
        </p:sp>
        <p:sp>
          <p:nvSpPr>
            <p:cNvPr id="234630" name="Rectangle 91"/>
            <p:cNvSpPr>
              <a:spLocks noChangeArrowheads="1"/>
            </p:cNvSpPr>
            <p:nvPr/>
          </p:nvSpPr>
          <p:spPr bwMode="auto">
            <a:xfrm>
              <a:off x="2211" y="3824"/>
              <a:ext cx="652" cy="96"/>
            </a:xfrm>
            <a:prstGeom prst="rect">
              <a:avLst/>
            </a:prstGeom>
            <a:noFill/>
            <a:ln w="9525">
              <a:noFill/>
              <a:miter lim="800000"/>
              <a:headEnd/>
              <a:tailEnd/>
            </a:ln>
          </p:spPr>
          <p:txBody>
            <a:bodyPr wrap="none" lIns="0" tIns="0" rIns="0" bIns="0">
              <a:spAutoFit/>
            </a:bodyPr>
            <a:lstStyle/>
            <a:p>
              <a:r>
                <a:rPr lang="de-DE" sz="1000">
                  <a:solidFill>
                    <a:srgbClr val="000000"/>
                  </a:solidFill>
                  <a:cs typeface="Arial" charset="0"/>
                </a:rPr>
                <a:t>Under development</a:t>
              </a:r>
              <a:endParaRPr lang="de-DE" sz="1800">
                <a:latin typeface="Arial" charset="0"/>
                <a:cs typeface="Arial" charset="0"/>
              </a:endParaRPr>
            </a:p>
          </p:txBody>
        </p:sp>
      </p:grpSp>
      <p:sp>
        <p:nvSpPr>
          <p:cNvPr id="234561" name="Oval 99"/>
          <p:cNvSpPr>
            <a:spLocks noChangeArrowheads="1"/>
          </p:cNvSpPr>
          <p:nvPr/>
        </p:nvSpPr>
        <p:spPr bwMode="auto">
          <a:xfrm>
            <a:off x="1622425" y="6113463"/>
            <a:ext cx="93663" cy="100012"/>
          </a:xfrm>
          <a:prstGeom prst="ellipse">
            <a:avLst/>
          </a:prstGeom>
          <a:solidFill>
            <a:srgbClr val="F21C0A"/>
          </a:solidFill>
          <a:ln w="0">
            <a:solidFill>
              <a:srgbClr val="000000"/>
            </a:solidFill>
            <a:round/>
            <a:headEnd/>
            <a:tailEnd/>
          </a:ln>
        </p:spPr>
        <p:txBody>
          <a:bodyPr/>
          <a:lstStyle/>
          <a:p>
            <a:endParaRPr lang="en-GB">
              <a:cs typeface="Arial" charset="0"/>
            </a:endParaRPr>
          </a:p>
        </p:txBody>
      </p:sp>
      <p:sp>
        <p:nvSpPr>
          <p:cNvPr id="234562" name="Rectangle 100"/>
          <p:cNvSpPr>
            <a:spLocks noChangeArrowheads="1"/>
          </p:cNvSpPr>
          <p:nvPr/>
        </p:nvSpPr>
        <p:spPr bwMode="auto">
          <a:xfrm>
            <a:off x="1758950" y="6070600"/>
            <a:ext cx="590550" cy="152400"/>
          </a:xfrm>
          <a:prstGeom prst="rect">
            <a:avLst/>
          </a:prstGeom>
          <a:noFill/>
          <a:ln w="9525">
            <a:noFill/>
            <a:miter lim="800000"/>
            <a:headEnd/>
            <a:tailEnd/>
          </a:ln>
        </p:spPr>
        <p:txBody>
          <a:bodyPr wrap="none" lIns="0" tIns="0" rIns="0" bIns="0">
            <a:spAutoFit/>
          </a:bodyPr>
          <a:lstStyle/>
          <a:p>
            <a:r>
              <a:rPr lang="de-DE" sz="1000">
                <a:solidFill>
                  <a:srgbClr val="000000"/>
                </a:solidFill>
                <a:cs typeface="Arial" charset="0"/>
              </a:rPr>
              <a:t>In operation</a:t>
            </a:r>
            <a:endParaRPr lang="de-DE" sz="1800">
              <a:latin typeface="Arial" charset="0"/>
              <a:cs typeface="Arial" charset="0"/>
            </a:endParaRPr>
          </a:p>
        </p:txBody>
      </p:sp>
      <p:sp>
        <p:nvSpPr>
          <p:cNvPr id="234563" name="Oval 101"/>
          <p:cNvSpPr>
            <a:spLocks noChangeArrowheads="1"/>
          </p:cNvSpPr>
          <p:nvPr/>
        </p:nvSpPr>
        <p:spPr bwMode="auto">
          <a:xfrm>
            <a:off x="1622425" y="6113463"/>
            <a:ext cx="93663" cy="100012"/>
          </a:xfrm>
          <a:prstGeom prst="ellipse">
            <a:avLst/>
          </a:prstGeom>
          <a:solidFill>
            <a:srgbClr val="F21C0A"/>
          </a:solidFill>
          <a:ln w="0">
            <a:noFill/>
            <a:round/>
            <a:headEnd/>
            <a:tailEnd/>
          </a:ln>
        </p:spPr>
        <p:txBody>
          <a:bodyPr/>
          <a:lstStyle/>
          <a:p>
            <a:endParaRPr lang="en-GB">
              <a:cs typeface="Arial" charset="0"/>
            </a:endParaRPr>
          </a:p>
        </p:txBody>
      </p:sp>
      <p:sp>
        <p:nvSpPr>
          <p:cNvPr id="234564" name="Rectangle 102"/>
          <p:cNvSpPr>
            <a:spLocks noChangeArrowheads="1"/>
          </p:cNvSpPr>
          <p:nvPr/>
        </p:nvSpPr>
        <p:spPr bwMode="auto">
          <a:xfrm>
            <a:off x="1758950" y="6070600"/>
            <a:ext cx="590550" cy="152400"/>
          </a:xfrm>
          <a:prstGeom prst="rect">
            <a:avLst/>
          </a:prstGeom>
          <a:noFill/>
          <a:ln w="9525">
            <a:noFill/>
            <a:miter lim="800000"/>
            <a:headEnd/>
            <a:tailEnd/>
          </a:ln>
        </p:spPr>
        <p:txBody>
          <a:bodyPr wrap="none" lIns="0" tIns="0" rIns="0" bIns="0">
            <a:spAutoFit/>
          </a:bodyPr>
          <a:lstStyle/>
          <a:p>
            <a:r>
              <a:rPr lang="de-DE" sz="1000">
                <a:solidFill>
                  <a:srgbClr val="000000"/>
                </a:solidFill>
                <a:cs typeface="Arial" charset="0"/>
              </a:rPr>
              <a:t>In operation</a:t>
            </a:r>
            <a:endParaRPr lang="de-DE" sz="1800">
              <a:latin typeface="Arial" charset="0"/>
              <a:cs typeface="Arial" charset="0"/>
            </a:endParaRPr>
          </a:p>
        </p:txBody>
      </p:sp>
      <p:sp>
        <p:nvSpPr>
          <p:cNvPr id="234565" name="Oval 103"/>
          <p:cNvSpPr>
            <a:spLocks noChangeArrowheads="1"/>
          </p:cNvSpPr>
          <p:nvPr/>
        </p:nvSpPr>
        <p:spPr bwMode="auto">
          <a:xfrm>
            <a:off x="2484438" y="6113463"/>
            <a:ext cx="92075" cy="100012"/>
          </a:xfrm>
          <a:prstGeom prst="ellipse">
            <a:avLst/>
          </a:prstGeom>
          <a:solidFill>
            <a:srgbClr val="969696"/>
          </a:solidFill>
          <a:ln w="0">
            <a:solidFill>
              <a:srgbClr val="000000"/>
            </a:solidFill>
            <a:round/>
            <a:headEnd/>
            <a:tailEnd/>
          </a:ln>
        </p:spPr>
        <p:txBody>
          <a:bodyPr/>
          <a:lstStyle/>
          <a:p>
            <a:endParaRPr lang="en-GB">
              <a:cs typeface="Arial" charset="0"/>
            </a:endParaRPr>
          </a:p>
        </p:txBody>
      </p:sp>
      <p:sp>
        <p:nvSpPr>
          <p:cNvPr id="234566" name="Rectangle 104"/>
          <p:cNvSpPr>
            <a:spLocks noChangeArrowheads="1"/>
          </p:cNvSpPr>
          <p:nvPr/>
        </p:nvSpPr>
        <p:spPr bwMode="auto">
          <a:xfrm>
            <a:off x="2619375" y="6070600"/>
            <a:ext cx="920750" cy="152400"/>
          </a:xfrm>
          <a:prstGeom prst="rect">
            <a:avLst/>
          </a:prstGeom>
          <a:noFill/>
          <a:ln w="9525">
            <a:noFill/>
            <a:miter lim="800000"/>
            <a:headEnd/>
            <a:tailEnd/>
          </a:ln>
        </p:spPr>
        <p:txBody>
          <a:bodyPr wrap="none" lIns="0" tIns="0" rIns="0" bIns="0">
            <a:spAutoFit/>
          </a:bodyPr>
          <a:lstStyle/>
          <a:p>
            <a:r>
              <a:rPr lang="de-DE" sz="1000">
                <a:solidFill>
                  <a:srgbClr val="000000"/>
                </a:solidFill>
                <a:cs typeface="Arial" charset="0"/>
              </a:rPr>
              <a:t>Under construction</a:t>
            </a:r>
            <a:endParaRPr lang="de-DE" sz="1800">
              <a:latin typeface="Arial" charset="0"/>
              <a:cs typeface="Arial" charset="0"/>
            </a:endParaRPr>
          </a:p>
        </p:txBody>
      </p:sp>
      <p:sp>
        <p:nvSpPr>
          <p:cNvPr id="234567" name="Oval 105"/>
          <p:cNvSpPr>
            <a:spLocks noChangeArrowheads="1"/>
          </p:cNvSpPr>
          <p:nvPr/>
        </p:nvSpPr>
        <p:spPr bwMode="auto">
          <a:xfrm>
            <a:off x="2484438" y="6113463"/>
            <a:ext cx="92075" cy="100012"/>
          </a:xfrm>
          <a:prstGeom prst="ellipse">
            <a:avLst/>
          </a:prstGeom>
          <a:solidFill>
            <a:srgbClr val="4D4D4D"/>
          </a:solidFill>
          <a:ln w="0">
            <a:noFill/>
            <a:round/>
            <a:headEnd/>
            <a:tailEnd/>
          </a:ln>
        </p:spPr>
        <p:txBody>
          <a:bodyPr/>
          <a:lstStyle/>
          <a:p>
            <a:endParaRPr lang="en-GB">
              <a:cs typeface="Arial" charset="0"/>
            </a:endParaRPr>
          </a:p>
        </p:txBody>
      </p:sp>
      <p:sp>
        <p:nvSpPr>
          <p:cNvPr id="234568" name="Rectangle 106"/>
          <p:cNvSpPr>
            <a:spLocks noChangeArrowheads="1"/>
          </p:cNvSpPr>
          <p:nvPr/>
        </p:nvSpPr>
        <p:spPr bwMode="auto">
          <a:xfrm>
            <a:off x="2619375" y="6070600"/>
            <a:ext cx="920750" cy="152400"/>
          </a:xfrm>
          <a:prstGeom prst="rect">
            <a:avLst/>
          </a:prstGeom>
          <a:noFill/>
          <a:ln w="9525">
            <a:noFill/>
            <a:miter lim="800000"/>
            <a:headEnd/>
            <a:tailEnd/>
          </a:ln>
        </p:spPr>
        <p:txBody>
          <a:bodyPr wrap="none" lIns="0" tIns="0" rIns="0" bIns="0">
            <a:spAutoFit/>
          </a:bodyPr>
          <a:lstStyle/>
          <a:p>
            <a:r>
              <a:rPr lang="de-DE" sz="1000">
                <a:solidFill>
                  <a:srgbClr val="000000"/>
                </a:solidFill>
                <a:cs typeface="Arial" charset="0"/>
              </a:rPr>
              <a:t>Under construction</a:t>
            </a:r>
            <a:endParaRPr lang="de-DE" sz="1800">
              <a:latin typeface="Arial" charset="0"/>
              <a:cs typeface="Arial" charset="0"/>
            </a:endParaRPr>
          </a:p>
        </p:txBody>
      </p:sp>
      <p:sp>
        <p:nvSpPr>
          <p:cNvPr id="234569" name="Oval 107"/>
          <p:cNvSpPr>
            <a:spLocks noChangeArrowheads="1"/>
          </p:cNvSpPr>
          <p:nvPr/>
        </p:nvSpPr>
        <p:spPr bwMode="auto">
          <a:xfrm>
            <a:off x="3717925" y="6113463"/>
            <a:ext cx="92075" cy="100012"/>
          </a:xfrm>
          <a:prstGeom prst="ellipse">
            <a:avLst/>
          </a:prstGeom>
          <a:solidFill>
            <a:srgbClr val="D2D2D2"/>
          </a:solidFill>
          <a:ln w="0">
            <a:solidFill>
              <a:srgbClr val="000000"/>
            </a:solidFill>
            <a:round/>
            <a:headEnd/>
            <a:tailEnd/>
          </a:ln>
        </p:spPr>
        <p:txBody>
          <a:bodyPr/>
          <a:lstStyle/>
          <a:p>
            <a:endParaRPr lang="en-GB">
              <a:cs typeface="Arial" charset="0"/>
            </a:endParaRPr>
          </a:p>
        </p:txBody>
      </p:sp>
      <p:sp>
        <p:nvSpPr>
          <p:cNvPr id="234570" name="Rectangle 108"/>
          <p:cNvSpPr>
            <a:spLocks noChangeArrowheads="1"/>
          </p:cNvSpPr>
          <p:nvPr/>
        </p:nvSpPr>
        <p:spPr bwMode="auto">
          <a:xfrm>
            <a:off x="3854450" y="6070600"/>
            <a:ext cx="955675" cy="152400"/>
          </a:xfrm>
          <a:prstGeom prst="rect">
            <a:avLst/>
          </a:prstGeom>
          <a:noFill/>
          <a:ln w="9525">
            <a:noFill/>
            <a:miter lim="800000"/>
            <a:headEnd/>
            <a:tailEnd/>
          </a:ln>
        </p:spPr>
        <p:txBody>
          <a:bodyPr wrap="none" lIns="0" tIns="0" rIns="0" bIns="0">
            <a:spAutoFit/>
          </a:bodyPr>
          <a:lstStyle/>
          <a:p>
            <a:r>
              <a:rPr lang="de-DE" sz="1000">
                <a:solidFill>
                  <a:srgbClr val="000000"/>
                </a:solidFill>
                <a:cs typeface="Arial" charset="0"/>
              </a:rPr>
              <a:t>Under development</a:t>
            </a:r>
            <a:endParaRPr lang="de-DE" sz="1800">
              <a:latin typeface="Arial" charset="0"/>
              <a:cs typeface="Arial" charset="0"/>
            </a:endParaRPr>
          </a:p>
        </p:txBody>
      </p:sp>
      <p:sp>
        <p:nvSpPr>
          <p:cNvPr id="234571" name="Oval 109"/>
          <p:cNvSpPr>
            <a:spLocks noChangeArrowheads="1"/>
          </p:cNvSpPr>
          <p:nvPr/>
        </p:nvSpPr>
        <p:spPr bwMode="auto">
          <a:xfrm>
            <a:off x="3717925" y="6113463"/>
            <a:ext cx="92075" cy="100012"/>
          </a:xfrm>
          <a:prstGeom prst="ellipse">
            <a:avLst/>
          </a:prstGeom>
          <a:solidFill>
            <a:srgbClr val="D2D2D2"/>
          </a:solidFill>
          <a:ln w="0">
            <a:noFill/>
            <a:round/>
            <a:headEnd/>
            <a:tailEnd/>
          </a:ln>
        </p:spPr>
        <p:txBody>
          <a:bodyPr/>
          <a:lstStyle/>
          <a:p>
            <a:endParaRPr lang="en-GB">
              <a:cs typeface="Arial" charset="0"/>
            </a:endParaRPr>
          </a:p>
        </p:txBody>
      </p:sp>
      <p:sp>
        <p:nvSpPr>
          <p:cNvPr id="234572" name="Rectangle 110"/>
          <p:cNvSpPr>
            <a:spLocks noChangeArrowheads="1"/>
          </p:cNvSpPr>
          <p:nvPr/>
        </p:nvSpPr>
        <p:spPr bwMode="auto">
          <a:xfrm>
            <a:off x="3854450" y="6070600"/>
            <a:ext cx="955675" cy="152400"/>
          </a:xfrm>
          <a:prstGeom prst="rect">
            <a:avLst/>
          </a:prstGeom>
          <a:noFill/>
          <a:ln w="9525">
            <a:noFill/>
            <a:miter lim="800000"/>
            <a:headEnd/>
            <a:tailEnd/>
          </a:ln>
        </p:spPr>
        <p:txBody>
          <a:bodyPr wrap="none" lIns="0" tIns="0" rIns="0" bIns="0">
            <a:spAutoFit/>
          </a:bodyPr>
          <a:lstStyle/>
          <a:p>
            <a:r>
              <a:rPr lang="de-DE" sz="1000">
                <a:solidFill>
                  <a:srgbClr val="000000"/>
                </a:solidFill>
                <a:cs typeface="Arial" charset="0"/>
              </a:rPr>
              <a:t>Under development</a:t>
            </a:r>
            <a:endParaRPr lang="de-DE" sz="1800">
              <a:latin typeface="Arial" charset="0"/>
              <a:cs typeface="Arial" charset="0"/>
            </a:endParaRPr>
          </a:p>
        </p:txBody>
      </p:sp>
      <p:sp>
        <p:nvSpPr>
          <p:cNvPr id="234573" name="Oval 120"/>
          <p:cNvSpPr>
            <a:spLocks noChangeArrowheads="1"/>
          </p:cNvSpPr>
          <p:nvPr/>
        </p:nvSpPr>
        <p:spPr bwMode="auto">
          <a:xfrm>
            <a:off x="901700" y="5659438"/>
            <a:ext cx="315913" cy="342900"/>
          </a:xfrm>
          <a:prstGeom prst="ellipse">
            <a:avLst/>
          </a:prstGeom>
          <a:solidFill>
            <a:srgbClr val="D2D2D2"/>
          </a:solidFill>
          <a:ln w="0">
            <a:noFill/>
            <a:round/>
            <a:headEnd/>
            <a:tailEnd/>
          </a:ln>
        </p:spPr>
        <p:txBody>
          <a:bodyPr/>
          <a:lstStyle/>
          <a:p>
            <a:endParaRPr lang="en-GB">
              <a:cs typeface="Arial" charset="0"/>
            </a:endParaRPr>
          </a:p>
        </p:txBody>
      </p:sp>
      <p:sp>
        <p:nvSpPr>
          <p:cNvPr id="234574" name="Rectangle 121"/>
          <p:cNvSpPr>
            <a:spLocks noChangeArrowheads="1"/>
          </p:cNvSpPr>
          <p:nvPr/>
        </p:nvSpPr>
        <p:spPr bwMode="auto">
          <a:xfrm>
            <a:off x="1298575" y="5646738"/>
            <a:ext cx="603250"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Bubble size</a:t>
            </a:r>
            <a:endParaRPr lang="de-DE" sz="1800">
              <a:latin typeface="Arial" charset="0"/>
              <a:cs typeface="Arial" charset="0"/>
            </a:endParaRPr>
          </a:p>
        </p:txBody>
      </p:sp>
      <p:sp>
        <p:nvSpPr>
          <p:cNvPr id="234575" name="Rectangle 122"/>
          <p:cNvSpPr>
            <a:spLocks noChangeArrowheads="1"/>
          </p:cNvSpPr>
          <p:nvPr/>
        </p:nvSpPr>
        <p:spPr bwMode="auto">
          <a:xfrm>
            <a:off x="1298575" y="5810250"/>
            <a:ext cx="522288"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 200 MW</a:t>
            </a:r>
            <a:endParaRPr lang="de-DE" sz="1800">
              <a:latin typeface="Arial" charset="0"/>
              <a:cs typeface="Arial" charset="0"/>
            </a:endParaRPr>
          </a:p>
        </p:txBody>
      </p:sp>
      <p:sp>
        <p:nvSpPr>
          <p:cNvPr id="234576" name="Rectangle 62"/>
          <p:cNvSpPr>
            <a:spLocks noChangeArrowheads="1"/>
          </p:cNvSpPr>
          <p:nvPr/>
        </p:nvSpPr>
        <p:spPr bwMode="auto">
          <a:xfrm>
            <a:off x="3438525" y="4972050"/>
            <a:ext cx="788988" cy="168275"/>
          </a:xfrm>
          <a:prstGeom prst="rect">
            <a:avLst/>
          </a:prstGeom>
          <a:noFill/>
          <a:ln w="9525">
            <a:noFill/>
            <a:miter lim="800000"/>
            <a:headEnd/>
            <a:tailEnd/>
          </a:ln>
        </p:spPr>
        <p:txBody>
          <a:bodyPr wrap="none" lIns="0" tIns="0" rIns="0" bIns="0">
            <a:spAutoFit/>
          </a:bodyPr>
          <a:lstStyle/>
          <a:p>
            <a:r>
              <a:rPr lang="de-DE" sz="1100">
                <a:solidFill>
                  <a:schemeClr val="bg2"/>
                </a:solidFill>
                <a:cs typeface="Arial" charset="0"/>
              </a:rPr>
              <a:t>20:20 Envelope</a:t>
            </a:r>
            <a:endParaRPr lang="de-DE" sz="1800">
              <a:solidFill>
                <a:schemeClr val="bg2"/>
              </a:solidFill>
              <a:latin typeface="Arial" charset="0"/>
              <a:cs typeface="Arial" charset="0"/>
            </a:endParaRPr>
          </a:p>
        </p:txBody>
      </p:sp>
      <p:sp>
        <p:nvSpPr>
          <p:cNvPr id="234577" name="Line 6"/>
          <p:cNvSpPr>
            <a:spLocks noChangeShapeType="1"/>
          </p:cNvSpPr>
          <p:nvPr/>
        </p:nvSpPr>
        <p:spPr bwMode="auto">
          <a:xfrm>
            <a:off x="1243013" y="2813050"/>
            <a:ext cx="1587" cy="2468563"/>
          </a:xfrm>
          <a:prstGeom prst="line">
            <a:avLst/>
          </a:prstGeom>
          <a:noFill/>
          <a:ln w="11">
            <a:solidFill>
              <a:srgbClr val="000000"/>
            </a:solidFill>
            <a:round/>
            <a:headEnd/>
            <a:tailEnd/>
          </a:ln>
        </p:spPr>
        <p:txBody>
          <a:bodyPr/>
          <a:lstStyle/>
          <a:p>
            <a:endParaRPr lang="de-DE"/>
          </a:p>
        </p:txBody>
      </p:sp>
      <p:sp>
        <p:nvSpPr>
          <p:cNvPr id="234578" name="Line 169"/>
          <p:cNvSpPr>
            <a:spLocks noChangeShapeType="1"/>
          </p:cNvSpPr>
          <p:nvPr/>
        </p:nvSpPr>
        <p:spPr bwMode="auto">
          <a:xfrm flipH="1">
            <a:off x="3124200" y="5051425"/>
            <a:ext cx="280988" cy="0"/>
          </a:xfrm>
          <a:prstGeom prst="line">
            <a:avLst/>
          </a:prstGeom>
          <a:noFill/>
          <a:ln w="12700">
            <a:solidFill>
              <a:schemeClr val="tx2"/>
            </a:solidFill>
            <a:prstDash val="dash"/>
            <a:round/>
            <a:headEnd/>
            <a:tailEnd type="triangle" w="med" len="med"/>
          </a:ln>
        </p:spPr>
        <p:txBody>
          <a:bodyPr/>
          <a:lstStyle/>
          <a:p>
            <a:endParaRPr lang="de-DE"/>
          </a:p>
        </p:txBody>
      </p:sp>
      <p:grpSp>
        <p:nvGrpSpPr>
          <p:cNvPr id="234579" name="Group 164"/>
          <p:cNvGrpSpPr>
            <a:grpSpLocks/>
          </p:cNvGrpSpPr>
          <p:nvPr/>
        </p:nvGrpSpPr>
        <p:grpSpPr bwMode="auto">
          <a:xfrm>
            <a:off x="1243013" y="4040188"/>
            <a:ext cx="1909762" cy="1252537"/>
            <a:chOff x="1052" y="1512"/>
            <a:chExt cx="1304" cy="789"/>
          </a:xfrm>
        </p:grpSpPr>
        <p:sp>
          <p:nvSpPr>
            <p:cNvPr id="234625" name="Freeform 5"/>
            <p:cNvSpPr>
              <a:spLocks/>
            </p:cNvSpPr>
            <p:nvPr/>
          </p:nvSpPr>
          <p:spPr bwMode="auto">
            <a:xfrm>
              <a:off x="1053" y="1512"/>
              <a:ext cx="1301" cy="781"/>
            </a:xfrm>
            <a:custGeom>
              <a:avLst/>
              <a:gdLst>
                <a:gd name="T0" fmla="*/ 0 w 9600"/>
                <a:gd name="T1" fmla="*/ 0 h 5767"/>
                <a:gd name="T2" fmla="*/ 0 w 9600"/>
                <a:gd name="T3" fmla="*/ 0 h 5767"/>
                <a:gd name="T4" fmla="*/ 0 w 9600"/>
                <a:gd name="T5" fmla="*/ 0 h 5767"/>
                <a:gd name="T6" fmla="*/ 0 w 9600"/>
                <a:gd name="T7" fmla="*/ 0 h 5767"/>
                <a:gd name="T8" fmla="*/ 0 60000 65536"/>
                <a:gd name="T9" fmla="*/ 0 60000 65536"/>
                <a:gd name="T10" fmla="*/ 0 60000 65536"/>
                <a:gd name="T11" fmla="*/ 0 60000 65536"/>
                <a:gd name="T12" fmla="*/ 0 w 9600"/>
                <a:gd name="T13" fmla="*/ 0 h 5767"/>
                <a:gd name="T14" fmla="*/ 9600 w 9600"/>
                <a:gd name="T15" fmla="*/ 5767 h 5767"/>
              </a:gdLst>
              <a:ahLst/>
              <a:cxnLst>
                <a:cxn ang="T8">
                  <a:pos x="T0" y="T1"/>
                </a:cxn>
                <a:cxn ang="T9">
                  <a:pos x="T2" y="T3"/>
                </a:cxn>
                <a:cxn ang="T10">
                  <a:pos x="T4" y="T5"/>
                </a:cxn>
                <a:cxn ang="T11">
                  <a:pos x="T6" y="T7"/>
                </a:cxn>
              </a:cxnLst>
              <a:rect l="T12" t="T13" r="T14" b="T15"/>
              <a:pathLst>
                <a:path w="9600" h="5767">
                  <a:moveTo>
                    <a:pt x="0" y="0"/>
                  </a:moveTo>
                  <a:cubicBezTo>
                    <a:pt x="0" y="2883"/>
                    <a:pt x="0" y="5767"/>
                    <a:pt x="0" y="5767"/>
                  </a:cubicBezTo>
                  <a:lnTo>
                    <a:pt x="9600" y="5767"/>
                  </a:lnTo>
                  <a:cubicBezTo>
                    <a:pt x="9600" y="5767"/>
                    <a:pt x="9183" y="1150"/>
                    <a:pt x="0" y="0"/>
                  </a:cubicBezTo>
                  <a:close/>
                </a:path>
              </a:pathLst>
            </a:custGeom>
            <a:solidFill>
              <a:schemeClr val="accent1">
                <a:alpha val="5098"/>
              </a:schemeClr>
            </a:solidFill>
            <a:ln w="6350">
              <a:noFill/>
              <a:prstDash val="sysDash"/>
              <a:round/>
              <a:headEnd/>
              <a:tailEnd/>
            </a:ln>
          </p:spPr>
          <p:txBody>
            <a:bodyPr/>
            <a:lstStyle/>
            <a:p>
              <a:endParaRPr lang="en-GB">
                <a:cs typeface="Arial" charset="0"/>
              </a:endParaRPr>
            </a:p>
          </p:txBody>
        </p:sp>
        <p:sp>
          <p:nvSpPr>
            <p:cNvPr id="234626" name="Freeform 5"/>
            <p:cNvSpPr>
              <a:spLocks/>
            </p:cNvSpPr>
            <p:nvPr/>
          </p:nvSpPr>
          <p:spPr bwMode="auto">
            <a:xfrm>
              <a:off x="1055" y="1517"/>
              <a:ext cx="1301" cy="781"/>
            </a:xfrm>
            <a:custGeom>
              <a:avLst/>
              <a:gdLst>
                <a:gd name="T0" fmla="*/ 0 w 9600"/>
                <a:gd name="T1" fmla="*/ 0 h 5767"/>
                <a:gd name="T2" fmla="*/ 0 w 9600"/>
                <a:gd name="T3" fmla="*/ 0 h 5767"/>
                <a:gd name="T4" fmla="*/ 0 w 9600"/>
                <a:gd name="T5" fmla="*/ 0 h 5767"/>
                <a:gd name="T6" fmla="*/ 0 w 9600"/>
                <a:gd name="T7" fmla="*/ 0 h 5767"/>
                <a:gd name="T8" fmla="*/ 0 60000 65536"/>
                <a:gd name="T9" fmla="*/ 0 60000 65536"/>
                <a:gd name="T10" fmla="*/ 0 60000 65536"/>
                <a:gd name="T11" fmla="*/ 0 60000 65536"/>
                <a:gd name="T12" fmla="*/ 0 w 9600"/>
                <a:gd name="T13" fmla="*/ 0 h 5767"/>
                <a:gd name="T14" fmla="*/ 9600 w 9600"/>
                <a:gd name="T15" fmla="*/ 5767 h 5767"/>
              </a:gdLst>
              <a:ahLst/>
              <a:cxnLst>
                <a:cxn ang="T8">
                  <a:pos x="T0" y="T1"/>
                </a:cxn>
                <a:cxn ang="T9">
                  <a:pos x="T2" y="T3"/>
                </a:cxn>
                <a:cxn ang="T10">
                  <a:pos x="T4" y="T5"/>
                </a:cxn>
                <a:cxn ang="T11">
                  <a:pos x="T6" y="T7"/>
                </a:cxn>
              </a:cxnLst>
              <a:rect l="T12" t="T13" r="T14" b="T15"/>
              <a:pathLst>
                <a:path w="9600" h="5767">
                  <a:moveTo>
                    <a:pt x="0" y="0"/>
                  </a:moveTo>
                  <a:cubicBezTo>
                    <a:pt x="0" y="2883"/>
                    <a:pt x="0" y="5767"/>
                    <a:pt x="0" y="5767"/>
                  </a:cubicBezTo>
                  <a:lnTo>
                    <a:pt x="9600" y="5767"/>
                  </a:lnTo>
                  <a:cubicBezTo>
                    <a:pt x="9600" y="5767"/>
                    <a:pt x="9183" y="1150"/>
                    <a:pt x="0" y="0"/>
                  </a:cubicBezTo>
                  <a:close/>
                </a:path>
              </a:pathLst>
            </a:custGeom>
            <a:solidFill>
              <a:srgbClr val="FF8F6E"/>
            </a:solidFill>
            <a:ln w="6350">
              <a:solidFill>
                <a:schemeClr val="tx2"/>
              </a:solidFill>
              <a:prstDash val="sysDash"/>
              <a:round/>
              <a:headEnd/>
              <a:tailEnd/>
            </a:ln>
          </p:spPr>
          <p:txBody>
            <a:bodyPr/>
            <a:lstStyle/>
            <a:p>
              <a:endParaRPr lang="en-GB">
                <a:cs typeface="Arial" charset="0"/>
              </a:endParaRPr>
            </a:p>
          </p:txBody>
        </p:sp>
        <p:sp>
          <p:nvSpPr>
            <p:cNvPr id="234627" name="Rectangle 167"/>
            <p:cNvSpPr>
              <a:spLocks noChangeArrowheads="1"/>
            </p:cNvSpPr>
            <p:nvPr/>
          </p:nvSpPr>
          <p:spPr bwMode="auto">
            <a:xfrm>
              <a:off x="1052" y="1514"/>
              <a:ext cx="6" cy="784"/>
            </a:xfrm>
            <a:prstGeom prst="rect">
              <a:avLst/>
            </a:prstGeom>
            <a:solidFill>
              <a:schemeClr val="bg1"/>
            </a:solidFill>
            <a:ln w="19050" algn="ctr">
              <a:noFill/>
              <a:prstDash val="sysDash"/>
              <a:miter lim="800000"/>
              <a:headEnd/>
              <a:tailEnd/>
            </a:ln>
          </p:spPr>
          <p:txBody>
            <a:bodyPr wrap="none" anchor="ctr"/>
            <a:lstStyle/>
            <a:p>
              <a:endParaRPr lang="en-US">
                <a:cs typeface="Arial" charset="0"/>
              </a:endParaRPr>
            </a:p>
          </p:txBody>
        </p:sp>
        <p:sp>
          <p:nvSpPr>
            <p:cNvPr id="234628" name="Rectangle 168"/>
            <p:cNvSpPr>
              <a:spLocks noChangeArrowheads="1"/>
            </p:cNvSpPr>
            <p:nvPr/>
          </p:nvSpPr>
          <p:spPr bwMode="auto">
            <a:xfrm>
              <a:off x="1054" y="2295"/>
              <a:ext cx="1301" cy="6"/>
            </a:xfrm>
            <a:prstGeom prst="rect">
              <a:avLst/>
            </a:prstGeom>
            <a:solidFill>
              <a:schemeClr val="bg1"/>
            </a:solidFill>
            <a:ln w="19050" algn="ctr">
              <a:noFill/>
              <a:prstDash val="sysDash"/>
              <a:miter lim="800000"/>
              <a:headEnd/>
              <a:tailEnd/>
            </a:ln>
          </p:spPr>
          <p:txBody>
            <a:bodyPr wrap="none" anchor="ctr"/>
            <a:lstStyle/>
            <a:p>
              <a:endParaRPr lang="en-US">
                <a:cs typeface="Arial" charset="0"/>
              </a:endParaRPr>
            </a:p>
          </p:txBody>
        </p:sp>
      </p:grpSp>
      <p:sp>
        <p:nvSpPr>
          <p:cNvPr id="234580" name="Line 11"/>
          <p:cNvSpPr>
            <a:spLocks noChangeShapeType="1"/>
          </p:cNvSpPr>
          <p:nvPr/>
        </p:nvSpPr>
        <p:spPr bwMode="auto">
          <a:xfrm>
            <a:off x="1203325" y="4051300"/>
            <a:ext cx="39688" cy="1588"/>
          </a:xfrm>
          <a:prstGeom prst="line">
            <a:avLst/>
          </a:prstGeom>
          <a:noFill/>
          <a:ln w="11">
            <a:solidFill>
              <a:srgbClr val="000000"/>
            </a:solidFill>
            <a:round/>
            <a:headEnd/>
            <a:tailEnd/>
          </a:ln>
        </p:spPr>
        <p:txBody>
          <a:bodyPr/>
          <a:lstStyle/>
          <a:p>
            <a:endParaRPr lang="de-DE"/>
          </a:p>
        </p:txBody>
      </p:sp>
      <p:sp>
        <p:nvSpPr>
          <p:cNvPr id="234581" name="Line 21"/>
          <p:cNvSpPr>
            <a:spLocks noChangeShapeType="1"/>
          </p:cNvSpPr>
          <p:nvPr/>
        </p:nvSpPr>
        <p:spPr bwMode="auto">
          <a:xfrm flipV="1">
            <a:off x="3133725" y="5281613"/>
            <a:ext cx="0" cy="42862"/>
          </a:xfrm>
          <a:prstGeom prst="line">
            <a:avLst/>
          </a:prstGeom>
          <a:noFill/>
          <a:ln w="11">
            <a:solidFill>
              <a:srgbClr val="000000"/>
            </a:solidFill>
            <a:round/>
            <a:headEnd/>
            <a:tailEnd/>
          </a:ln>
        </p:spPr>
        <p:txBody>
          <a:bodyPr/>
          <a:lstStyle/>
          <a:p>
            <a:endParaRPr lang="de-DE"/>
          </a:p>
        </p:txBody>
      </p:sp>
      <p:sp>
        <p:nvSpPr>
          <p:cNvPr id="234582" name="Rectangle 42"/>
          <p:cNvSpPr>
            <a:spLocks noChangeArrowheads="1"/>
          </p:cNvSpPr>
          <p:nvPr/>
        </p:nvSpPr>
        <p:spPr bwMode="auto">
          <a:xfrm>
            <a:off x="1020763" y="3948113"/>
            <a:ext cx="131762" cy="182562"/>
          </a:xfrm>
          <a:prstGeom prst="rect">
            <a:avLst/>
          </a:prstGeom>
          <a:noFill/>
          <a:ln w="9525">
            <a:noFill/>
            <a:miter lim="800000"/>
            <a:headEnd/>
            <a:tailEnd/>
          </a:ln>
        </p:spPr>
        <p:txBody>
          <a:bodyPr wrap="none" lIns="0" tIns="0" rIns="0" bIns="0">
            <a:spAutoFit/>
          </a:bodyPr>
          <a:lstStyle/>
          <a:p>
            <a:r>
              <a:rPr lang="de-DE" sz="1200">
                <a:solidFill>
                  <a:srgbClr val="000000"/>
                </a:solidFill>
                <a:cs typeface="Arial" charset="0"/>
              </a:rPr>
              <a:t>20</a:t>
            </a:r>
            <a:endParaRPr lang="de-DE" sz="1800">
              <a:latin typeface="Arial" charset="0"/>
              <a:cs typeface="Arial" charset="0"/>
            </a:endParaRPr>
          </a:p>
        </p:txBody>
      </p:sp>
      <p:sp>
        <p:nvSpPr>
          <p:cNvPr id="234583" name="Line 7"/>
          <p:cNvSpPr>
            <a:spLocks noChangeShapeType="1"/>
          </p:cNvSpPr>
          <p:nvPr/>
        </p:nvSpPr>
        <p:spPr bwMode="auto">
          <a:xfrm>
            <a:off x="1203325" y="5281613"/>
            <a:ext cx="39688" cy="1587"/>
          </a:xfrm>
          <a:prstGeom prst="line">
            <a:avLst/>
          </a:prstGeom>
          <a:noFill/>
          <a:ln w="11">
            <a:solidFill>
              <a:srgbClr val="000000"/>
            </a:solidFill>
            <a:round/>
            <a:headEnd/>
            <a:tailEnd/>
          </a:ln>
        </p:spPr>
        <p:txBody>
          <a:bodyPr/>
          <a:lstStyle/>
          <a:p>
            <a:endParaRPr lang="de-DE"/>
          </a:p>
        </p:txBody>
      </p:sp>
      <p:sp>
        <p:nvSpPr>
          <p:cNvPr id="234584" name="Line 8"/>
          <p:cNvSpPr>
            <a:spLocks noChangeShapeType="1"/>
          </p:cNvSpPr>
          <p:nvPr/>
        </p:nvSpPr>
        <p:spPr bwMode="auto">
          <a:xfrm>
            <a:off x="1203325" y="4972050"/>
            <a:ext cx="39688" cy="1588"/>
          </a:xfrm>
          <a:prstGeom prst="line">
            <a:avLst/>
          </a:prstGeom>
          <a:noFill/>
          <a:ln w="11">
            <a:solidFill>
              <a:srgbClr val="000000"/>
            </a:solidFill>
            <a:round/>
            <a:headEnd/>
            <a:tailEnd/>
          </a:ln>
        </p:spPr>
        <p:txBody>
          <a:bodyPr/>
          <a:lstStyle/>
          <a:p>
            <a:endParaRPr lang="de-DE"/>
          </a:p>
        </p:txBody>
      </p:sp>
      <p:sp>
        <p:nvSpPr>
          <p:cNvPr id="234585" name="Line 9"/>
          <p:cNvSpPr>
            <a:spLocks noChangeShapeType="1"/>
          </p:cNvSpPr>
          <p:nvPr/>
        </p:nvSpPr>
        <p:spPr bwMode="auto">
          <a:xfrm>
            <a:off x="1203325" y="4662488"/>
            <a:ext cx="39688" cy="1587"/>
          </a:xfrm>
          <a:prstGeom prst="line">
            <a:avLst/>
          </a:prstGeom>
          <a:noFill/>
          <a:ln w="11">
            <a:solidFill>
              <a:srgbClr val="000000"/>
            </a:solidFill>
            <a:round/>
            <a:headEnd/>
            <a:tailEnd/>
          </a:ln>
        </p:spPr>
        <p:txBody>
          <a:bodyPr/>
          <a:lstStyle/>
          <a:p>
            <a:endParaRPr lang="de-DE"/>
          </a:p>
        </p:txBody>
      </p:sp>
      <p:sp>
        <p:nvSpPr>
          <p:cNvPr id="234586" name="Line 10"/>
          <p:cNvSpPr>
            <a:spLocks noChangeShapeType="1"/>
          </p:cNvSpPr>
          <p:nvPr/>
        </p:nvSpPr>
        <p:spPr bwMode="auto">
          <a:xfrm>
            <a:off x="1203325" y="4352925"/>
            <a:ext cx="39688" cy="1588"/>
          </a:xfrm>
          <a:prstGeom prst="line">
            <a:avLst/>
          </a:prstGeom>
          <a:noFill/>
          <a:ln w="11">
            <a:solidFill>
              <a:srgbClr val="000000"/>
            </a:solidFill>
            <a:round/>
            <a:headEnd/>
            <a:tailEnd/>
          </a:ln>
        </p:spPr>
        <p:txBody>
          <a:bodyPr/>
          <a:lstStyle/>
          <a:p>
            <a:endParaRPr lang="de-DE"/>
          </a:p>
        </p:txBody>
      </p:sp>
      <p:sp>
        <p:nvSpPr>
          <p:cNvPr id="234587" name="Line 17"/>
          <p:cNvSpPr>
            <a:spLocks noChangeShapeType="1"/>
          </p:cNvSpPr>
          <p:nvPr/>
        </p:nvSpPr>
        <p:spPr bwMode="auto">
          <a:xfrm flipV="1">
            <a:off x="1243013" y="5281613"/>
            <a:ext cx="1587" cy="42862"/>
          </a:xfrm>
          <a:prstGeom prst="line">
            <a:avLst/>
          </a:prstGeom>
          <a:noFill/>
          <a:ln w="11">
            <a:solidFill>
              <a:srgbClr val="000000"/>
            </a:solidFill>
            <a:round/>
            <a:headEnd/>
            <a:tailEnd/>
          </a:ln>
        </p:spPr>
        <p:txBody>
          <a:bodyPr/>
          <a:lstStyle/>
          <a:p>
            <a:endParaRPr lang="de-DE"/>
          </a:p>
        </p:txBody>
      </p:sp>
      <p:sp>
        <p:nvSpPr>
          <p:cNvPr id="234588" name="Line 18"/>
          <p:cNvSpPr>
            <a:spLocks noChangeShapeType="1"/>
          </p:cNvSpPr>
          <p:nvPr/>
        </p:nvSpPr>
        <p:spPr bwMode="auto">
          <a:xfrm flipV="1">
            <a:off x="1719263" y="5281613"/>
            <a:ext cx="1587" cy="42862"/>
          </a:xfrm>
          <a:prstGeom prst="line">
            <a:avLst/>
          </a:prstGeom>
          <a:noFill/>
          <a:ln w="11">
            <a:solidFill>
              <a:srgbClr val="000000"/>
            </a:solidFill>
            <a:round/>
            <a:headEnd/>
            <a:tailEnd/>
          </a:ln>
        </p:spPr>
        <p:txBody>
          <a:bodyPr/>
          <a:lstStyle/>
          <a:p>
            <a:endParaRPr lang="de-DE"/>
          </a:p>
        </p:txBody>
      </p:sp>
      <p:sp>
        <p:nvSpPr>
          <p:cNvPr id="234589" name="Line 19"/>
          <p:cNvSpPr>
            <a:spLocks noChangeShapeType="1"/>
          </p:cNvSpPr>
          <p:nvPr/>
        </p:nvSpPr>
        <p:spPr bwMode="auto">
          <a:xfrm flipV="1">
            <a:off x="2187575" y="5281613"/>
            <a:ext cx="1588" cy="42862"/>
          </a:xfrm>
          <a:prstGeom prst="line">
            <a:avLst/>
          </a:prstGeom>
          <a:noFill/>
          <a:ln w="11">
            <a:solidFill>
              <a:srgbClr val="000000"/>
            </a:solidFill>
            <a:round/>
            <a:headEnd/>
            <a:tailEnd/>
          </a:ln>
        </p:spPr>
        <p:txBody>
          <a:bodyPr/>
          <a:lstStyle/>
          <a:p>
            <a:endParaRPr lang="de-DE"/>
          </a:p>
        </p:txBody>
      </p:sp>
      <p:sp>
        <p:nvSpPr>
          <p:cNvPr id="234590" name="Line 20"/>
          <p:cNvSpPr>
            <a:spLocks noChangeShapeType="1"/>
          </p:cNvSpPr>
          <p:nvPr/>
        </p:nvSpPr>
        <p:spPr bwMode="auto">
          <a:xfrm flipV="1">
            <a:off x="2663825" y="5281613"/>
            <a:ext cx="1588" cy="42862"/>
          </a:xfrm>
          <a:prstGeom prst="line">
            <a:avLst/>
          </a:prstGeom>
          <a:noFill/>
          <a:ln w="11">
            <a:solidFill>
              <a:srgbClr val="000000"/>
            </a:solidFill>
            <a:round/>
            <a:headEnd/>
            <a:tailEnd/>
          </a:ln>
        </p:spPr>
        <p:txBody>
          <a:bodyPr/>
          <a:lstStyle/>
          <a:p>
            <a:endParaRPr lang="de-DE"/>
          </a:p>
        </p:txBody>
      </p:sp>
      <p:sp>
        <p:nvSpPr>
          <p:cNvPr id="234591" name="Oval 26"/>
          <p:cNvSpPr>
            <a:spLocks noChangeArrowheads="1"/>
          </p:cNvSpPr>
          <p:nvPr/>
        </p:nvSpPr>
        <p:spPr bwMode="auto">
          <a:xfrm>
            <a:off x="1314450" y="4765675"/>
            <a:ext cx="39688" cy="42863"/>
          </a:xfrm>
          <a:prstGeom prst="ellipse">
            <a:avLst/>
          </a:prstGeom>
          <a:solidFill>
            <a:srgbClr val="F5493B"/>
          </a:solidFill>
          <a:ln w="5">
            <a:solidFill>
              <a:srgbClr val="FFFFFF"/>
            </a:solidFill>
            <a:round/>
            <a:headEnd/>
            <a:tailEnd/>
          </a:ln>
        </p:spPr>
        <p:txBody>
          <a:bodyPr/>
          <a:lstStyle/>
          <a:p>
            <a:endParaRPr lang="en-GB">
              <a:cs typeface="Arial" charset="0"/>
            </a:endParaRPr>
          </a:p>
        </p:txBody>
      </p:sp>
      <p:sp>
        <p:nvSpPr>
          <p:cNvPr id="234592" name="Oval 30"/>
          <p:cNvSpPr>
            <a:spLocks noChangeArrowheads="1"/>
          </p:cNvSpPr>
          <p:nvPr/>
        </p:nvSpPr>
        <p:spPr bwMode="auto">
          <a:xfrm>
            <a:off x="1497013" y="4370388"/>
            <a:ext cx="246062" cy="266700"/>
          </a:xfrm>
          <a:prstGeom prst="ellipse">
            <a:avLst/>
          </a:prstGeom>
          <a:solidFill>
            <a:srgbClr val="D2D2D2"/>
          </a:solidFill>
          <a:ln w="5">
            <a:solidFill>
              <a:srgbClr val="FFFFFF"/>
            </a:solidFill>
            <a:round/>
            <a:headEnd/>
            <a:tailEnd/>
          </a:ln>
        </p:spPr>
        <p:txBody>
          <a:bodyPr/>
          <a:lstStyle/>
          <a:p>
            <a:endParaRPr lang="en-GB">
              <a:cs typeface="Arial" charset="0"/>
            </a:endParaRPr>
          </a:p>
        </p:txBody>
      </p:sp>
      <p:sp>
        <p:nvSpPr>
          <p:cNvPr id="234593" name="Oval 35"/>
          <p:cNvSpPr>
            <a:spLocks noChangeArrowheads="1"/>
          </p:cNvSpPr>
          <p:nvPr/>
        </p:nvSpPr>
        <p:spPr bwMode="auto">
          <a:xfrm>
            <a:off x="1449388" y="4602163"/>
            <a:ext cx="341312" cy="369887"/>
          </a:xfrm>
          <a:prstGeom prst="ellipse">
            <a:avLst/>
          </a:prstGeom>
          <a:solidFill>
            <a:srgbClr val="464646"/>
          </a:solidFill>
          <a:ln w="0">
            <a:solidFill>
              <a:srgbClr val="FFFFFF"/>
            </a:solidFill>
            <a:round/>
            <a:headEnd/>
            <a:tailEnd/>
          </a:ln>
        </p:spPr>
        <p:txBody>
          <a:bodyPr/>
          <a:lstStyle/>
          <a:p>
            <a:endParaRPr lang="en-GB">
              <a:cs typeface="Arial" charset="0"/>
            </a:endParaRPr>
          </a:p>
        </p:txBody>
      </p:sp>
      <p:sp>
        <p:nvSpPr>
          <p:cNvPr id="234594" name="Oval 36"/>
          <p:cNvSpPr>
            <a:spLocks noChangeArrowheads="1"/>
          </p:cNvSpPr>
          <p:nvPr/>
        </p:nvSpPr>
        <p:spPr bwMode="auto">
          <a:xfrm>
            <a:off x="2020888" y="4826000"/>
            <a:ext cx="325437" cy="352425"/>
          </a:xfrm>
          <a:prstGeom prst="ellipse">
            <a:avLst/>
          </a:prstGeom>
          <a:solidFill>
            <a:srgbClr val="4D4D4D"/>
          </a:solidFill>
          <a:ln w="5">
            <a:solidFill>
              <a:srgbClr val="FFFFFF"/>
            </a:solidFill>
            <a:round/>
            <a:headEnd/>
            <a:tailEnd/>
          </a:ln>
        </p:spPr>
        <p:txBody>
          <a:bodyPr/>
          <a:lstStyle/>
          <a:p>
            <a:endParaRPr lang="en-GB">
              <a:cs typeface="Arial" charset="0"/>
            </a:endParaRPr>
          </a:p>
        </p:txBody>
      </p:sp>
      <p:sp>
        <p:nvSpPr>
          <p:cNvPr id="234595" name="Rectangle 38"/>
          <p:cNvSpPr>
            <a:spLocks noChangeArrowheads="1"/>
          </p:cNvSpPr>
          <p:nvPr/>
        </p:nvSpPr>
        <p:spPr bwMode="auto">
          <a:xfrm>
            <a:off x="1084263" y="5178425"/>
            <a:ext cx="66675" cy="182563"/>
          </a:xfrm>
          <a:prstGeom prst="rect">
            <a:avLst/>
          </a:prstGeom>
          <a:noFill/>
          <a:ln w="9525">
            <a:noFill/>
            <a:miter lim="800000"/>
            <a:headEnd/>
            <a:tailEnd/>
          </a:ln>
        </p:spPr>
        <p:txBody>
          <a:bodyPr wrap="none" lIns="0" tIns="0" rIns="0" bIns="0">
            <a:spAutoFit/>
          </a:bodyPr>
          <a:lstStyle/>
          <a:p>
            <a:r>
              <a:rPr lang="de-DE" sz="1200">
                <a:solidFill>
                  <a:srgbClr val="000000"/>
                </a:solidFill>
                <a:cs typeface="Arial" charset="0"/>
              </a:rPr>
              <a:t>0</a:t>
            </a:r>
            <a:endParaRPr lang="de-DE" sz="1800">
              <a:latin typeface="Arial" charset="0"/>
              <a:cs typeface="Arial" charset="0"/>
            </a:endParaRPr>
          </a:p>
        </p:txBody>
      </p:sp>
      <p:sp>
        <p:nvSpPr>
          <p:cNvPr id="234596" name="Rectangle 39"/>
          <p:cNvSpPr>
            <a:spLocks noChangeArrowheads="1"/>
          </p:cNvSpPr>
          <p:nvPr/>
        </p:nvSpPr>
        <p:spPr bwMode="auto">
          <a:xfrm>
            <a:off x="1092200" y="4868863"/>
            <a:ext cx="65088" cy="182562"/>
          </a:xfrm>
          <a:prstGeom prst="rect">
            <a:avLst/>
          </a:prstGeom>
          <a:noFill/>
          <a:ln w="9525">
            <a:noFill/>
            <a:miter lim="800000"/>
            <a:headEnd/>
            <a:tailEnd/>
          </a:ln>
        </p:spPr>
        <p:txBody>
          <a:bodyPr wrap="none" lIns="0" tIns="0" rIns="0" bIns="0">
            <a:spAutoFit/>
          </a:bodyPr>
          <a:lstStyle/>
          <a:p>
            <a:r>
              <a:rPr lang="de-DE" sz="1200">
                <a:solidFill>
                  <a:srgbClr val="000000"/>
                </a:solidFill>
                <a:cs typeface="Arial" charset="0"/>
              </a:rPr>
              <a:t>5</a:t>
            </a:r>
            <a:endParaRPr lang="de-DE" sz="1800">
              <a:latin typeface="Arial" charset="0"/>
              <a:cs typeface="Arial" charset="0"/>
            </a:endParaRPr>
          </a:p>
        </p:txBody>
      </p:sp>
      <p:sp>
        <p:nvSpPr>
          <p:cNvPr id="234597" name="Rectangle 40"/>
          <p:cNvSpPr>
            <a:spLocks noChangeArrowheads="1"/>
          </p:cNvSpPr>
          <p:nvPr/>
        </p:nvSpPr>
        <p:spPr bwMode="auto">
          <a:xfrm>
            <a:off x="1028700" y="4559300"/>
            <a:ext cx="122238" cy="182563"/>
          </a:xfrm>
          <a:prstGeom prst="rect">
            <a:avLst/>
          </a:prstGeom>
          <a:noFill/>
          <a:ln w="9525">
            <a:noFill/>
            <a:miter lim="800000"/>
            <a:headEnd/>
            <a:tailEnd/>
          </a:ln>
        </p:spPr>
        <p:txBody>
          <a:bodyPr wrap="none" lIns="0" tIns="0" rIns="0" bIns="0">
            <a:spAutoFit/>
          </a:bodyPr>
          <a:lstStyle/>
          <a:p>
            <a:r>
              <a:rPr lang="de-DE" sz="1200">
                <a:solidFill>
                  <a:srgbClr val="000000"/>
                </a:solidFill>
                <a:cs typeface="Arial" charset="0"/>
              </a:rPr>
              <a:t>10</a:t>
            </a:r>
            <a:endParaRPr lang="de-DE" sz="1800">
              <a:latin typeface="Arial" charset="0"/>
              <a:cs typeface="Arial" charset="0"/>
            </a:endParaRPr>
          </a:p>
        </p:txBody>
      </p:sp>
      <p:sp>
        <p:nvSpPr>
          <p:cNvPr id="234598" name="Rectangle 41"/>
          <p:cNvSpPr>
            <a:spLocks noChangeArrowheads="1"/>
          </p:cNvSpPr>
          <p:nvPr/>
        </p:nvSpPr>
        <p:spPr bwMode="auto">
          <a:xfrm>
            <a:off x="1036638" y="4249738"/>
            <a:ext cx="120650" cy="182562"/>
          </a:xfrm>
          <a:prstGeom prst="rect">
            <a:avLst/>
          </a:prstGeom>
          <a:noFill/>
          <a:ln w="9525">
            <a:noFill/>
            <a:miter lim="800000"/>
            <a:headEnd/>
            <a:tailEnd/>
          </a:ln>
        </p:spPr>
        <p:txBody>
          <a:bodyPr wrap="none" lIns="0" tIns="0" rIns="0" bIns="0">
            <a:spAutoFit/>
          </a:bodyPr>
          <a:lstStyle/>
          <a:p>
            <a:r>
              <a:rPr lang="de-DE" sz="1200">
                <a:solidFill>
                  <a:srgbClr val="000000"/>
                </a:solidFill>
                <a:cs typeface="Arial" charset="0"/>
              </a:rPr>
              <a:t>15</a:t>
            </a:r>
            <a:endParaRPr lang="de-DE" sz="1800">
              <a:latin typeface="Arial" charset="0"/>
              <a:cs typeface="Arial" charset="0"/>
            </a:endParaRPr>
          </a:p>
        </p:txBody>
      </p:sp>
      <p:sp>
        <p:nvSpPr>
          <p:cNvPr id="234599" name="Rectangle 57"/>
          <p:cNvSpPr>
            <a:spLocks noChangeArrowheads="1"/>
          </p:cNvSpPr>
          <p:nvPr/>
        </p:nvSpPr>
        <p:spPr bwMode="auto">
          <a:xfrm>
            <a:off x="1274763" y="4894263"/>
            <a:ext cx="274637"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Blyth</a:t>
            </a:r>
            <a:endParaRPr lang="de-DE" sz="1800">
              <a:latin typeface="Arial" charset="0"/>
              <a:cs typeface="Arial" charset="0"/>
            </a:endParaRPr>
          </a:p>
        </p:txBody>
      </p:sp>
      <p:sp>
        <p:nvSpPr>
          <p:cNvPr id="234600" name="Rectangle 59"/>
          <p:cNvSpPr>
            <a:spLocks noChangeArrowheads="1"/>
          </p:cNvSpPr>
          <p:nvPr/>
        </p:nvSpPr>
        <p:spPr bwMode="auto">
          <a:xfrm>
            <a:off x="1276350" y="4192588"/>
            <a:ext cx="319088"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Sands</a:t>
            </a:r>
            <a:endParaRPr lang="de-DE" sz="1800">
              <a:latin typeface="Arial" charset="0"/>
              <a:cs typeface="Arial" charset="0"/>
            </a:endParaRPr>
          </a:p>
        </p:txBody>
      </p:sp>
      <p:sp>
        <p:nvSpPr>
          <p:cNvPr id="234601" name="Rectangle 61"/>
          <p:cNvSpPr>
            <a:spLocks noChangeArrowheads="1"/>
          </p:cNvSpPr>
          <p:nvPr/>
        </p:nvSpPr>
        <p:spPr bwMode="auto">
          <a:xfrm>
            <a:off x="2398713" y="4918075"/>
            <a:ext cx="334962"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Robin </a:t>
            </a:r>
            <a:endParaRPr lang="de-DE" sz="1800">
              <a:latin typeface="Arial" charset="0"/>
              <a:cs typeface="Arial" charset="0"/>
            </a:endParaRPr>
          </a:p>
        </p:txBody>
      </p:sp>
      <p:sp>
        <p:nvSpPr>
          <p:cNvPr id="234602" name="Rectangle 62"/>
          <p:cNvSpPr>
            <a:spLocks noChangeArrowheads="1"/>
          </p:cNvSpPr>
          <p:nvPr/>
        </p:nvSpPr>
        <p:spPr bwMode="auto">
          <a:xfrm>
            <a:off x="2744788" y="4918075"/>
            <a:ext cx="238125"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Rigg</a:t>
            </a:r>
            <a:endParaRPr lang="de-DE" sz="1800">
              <a:latin typeface="Arial" charset="0"/>
              <a:cs typeface="Arial" charset="0"/>
            </a:endParaRPr>
          </a:p>
        </p:txBody>
      </p:sp>
      <p:sp>
        <p:nvSpPr>
          <p:cNvPr id="234603" name="Rectangle 65"/>
          <p:cNvSpPr>
            <a:spLocks noChangeArrowheads="1"/>
          </p:cNvSpPr>
          <p:nvPr/>
        </p:nvSpPr>
        <p:spPr bwMode="auto">
          <a:xfrm>
            <a:off x="1498600" y="5043488"/>
            <a:ext cx="628650" cy="169862"/>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Roedsand II</a:t>
            </a:r>
            <a:endParaRPr lang="de-DE" sz="1800">
              <a:latin typeface="Arial" charset="0"/>
              <a:cs typeface="Arial" charset="0"/>
            </a:endParaRPr>
          </a:p>
        </p:txBody>
      </p:sp>
      <p:sp>
        <p:nvSpPr>
          <p:cNvPr id="234604" name="Line 66"/>
          <p:cNvSpPr>
            <a:spLocks noChangeShapeType="1"/>
          </p:cNvSpPr>
          <p:nvPr/>
        </p:nvSpPr>
        <p:spPr bwMode="auto">
          <a:xfrm>
            <a:off x="1643063" y="4854575"/>
            <a:ext cx="34925" cy="173038"/>
          </a:xfrm>
          <a:prstGeom prst="line">
            <a:avLst/>
          </a:prstGeom>
          <a:noFill/>
          <a:ln w="7" cap="rnd">
            <a:solidFill>
              <a:srgbClr val="000000"/>
            </a:solidFill>
            <a:round/>
            <a:headEnd/>
            <a:tailEnd/>
          </a:ln>
        </p:spPr>
        <p:txBody>
          <a:bodyPr/>
          <a:lstStyle/>
          <a:p>
            <a:endParaRPr lang="de-DE"/>
          </a:p>
        </p:txBody>
      </p:sp>
      <p:sp>
        <p:nvSpPr>
          <p:cNvPr id="234605" name="Line 67"/>
          <p:cNvSpPr>
            <a:spLocks noChangeShapeType="1"/>
          </p:cNvSpPr>
          <p:nvPr/>
        </p:nvSpPr>
        <p:spPr bwMode="auto">
          <a:xfrm>
            <a:off x="1349375" y="4357688"/>
            <a:ext cx="127000" cy="236537"/>
          </a:xfrm>
          <a:prstGeom prst="line">
            <a:avLst/>
          </a:prstGeom>
          <a:noFill/>
          <a:ln w="7" cap="rnd">
            <a:solidFill>
              <a:srgbClr val="000000"/>
            </a:solidFill>
            <a:round/>
            <a:headEnd/>
            <a:tailEnd/>
          </a:ln>
        </p:spPr>
        <p:txBody>
          <a:bodyPr/>
          <a:lstStyle/>
          <a:p>
            <a:endParaRPr lang="de-DE"/>
          </a:p>
        </p:txBody>
      </p:sp>
      <p:sp>
        <p:nvSpPr>
          <p:cNvPr id="234606" name="Rectangle 78"/>
          <p:cNvSpPr>
            <a:spLocks noChangeArrowheads="1"/>
          </p:cNvSpPr>
          <p:nvPr/>
        </p:nvSpPr>
        <p:spPr bwMode="auto">
          <a:xfrm>
            <a:off x="2125663" y="4573588"/>
            <a:ext cx="363537"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Nysted</a:t>
            </a:r>
            <a:endParaRPr lang="de-DE" sz="1800">
              <a:latin typeface="Arial" charset="0"/>
              <a:cs typeface="Arial" charset="0"/>
            </a:endParaRPr>
          </a:p>
        </p:txBody>
      </p:sp>
      <p:sp>
        <p:nvSpPr>
          <p:cNvPr id="234607" name="Line 80"/>
          <p:cNvSpPr>
            <a:spLocks noChangeShapeType="1"/>
          </p:cNvSpPr>
          <p:nvPr/>
        </p:nvSpPr>
        <p:spPr bwMode="auto">
          <a:xfrm>
            <a:off x="1341438" y="4802188"/>
            <a:ext cx="39687" cy="106362"/>
          </a:xfrm>
          <a:prstGeom prst="line">
            <a:avLst/>
          </a:prstGeom>
          <a:noFill/>
          <a:ln w="7" cap="rnd">
            <a:solidFill>
              <a:srgbClr val="000000"/>
            </a:solidFill>
            <a:round/>
            <a:headEnd/>
            <a:tailEnd/>
          </a:ln>
        </p:spPr>
        <p:txBody>
          <a:bodyPr/>
          <a:lstStyle/>
          <a:p>
            <a:endParaRPr lang="de-DE"/>
          </a:p>
        </p:txBody>
      </p:sp>
      <p:sp>
        <p:nvSpPr>
          <p:cNvPr id="234608" name="Oval 27"/>
          <p:cNvSpPr>
            <a:spLocks noChangeArrowheads="1"/>
          </p:cNvSpPr>
          <p:nvPr/>
        </p:nvSpPr>
        <p:spPr bwMode="auto">
          <a:xfrm>
            <a:off x="1433513" y="4559300"/>
            <a:ext cx="182562" cy="196850"/>
          </a:xfrm>
          <a:prstGeom prst="ellipse">
            <a:avLst/>
          </a:prstGeom>
          <a:solidFill>
            <a:srgbClr val="F5493B"/>
          </a:solidFill>
          <a:ln w="5">
            <a:solidFill>
              <a:srgbClr val="FFFFFF"/>
            </a:solidFill>
            <a:round/>
            <a:headEnd/>
            <a:tailEnd/>
          </a:ln>
        </p:spPr>
        <p:txBody>
          <a:bodyPr/>
          <a:lstStyle/>
          <a:p>
            <a:endParaRPr lang="en-GB">
              <a:cs typeface="Arial" charset="0"/>
            </a:endParaRPr>
          </a:p>
        </p:txBody>
      </p:sp>
      <p:sp>
        <p:nvSpPr>
          <p:cNvPr id="234609" name="Oval 28"/>
          <p:cNvSpPr>
            <a:spLocks noChangeArrowheads="1"/>
          </p:cNvSpPr>
          <p:nvPr/>
        </p:nvSpPr>
        <p:spPr bwMode="auto">
          <a:xfrm>
            <a:off x="1838325" y="4619625"/>
            <a:ext cx="309563" cy="334963"/>
          </a:xfrm>
          <a:prstGeom prst="ellipse">
            <a:avLst/>
          </a:prstGeom>
          <a:solidFill>
            <a:srgbClr val="F5493B"/>
          </a:solidFill>
          <a:ln w="5">
            <a:solidFill>
              <a:srgbClr val="FFFFFF"/>
            </a:solidFill>
            <a:round/>
            <a:headEnd/>
            <a:tailEnd/>
          </a:ln>
        </p:spPr>
        <p:txBody>
          <a:bodyPr/>
          <a:lstStyle/>
          <a:p>
            <a:endParaRPr lang="en-GB">
              <a:cs typeface="Arial" charset="0"/>
            </a:endParaRPr>
          </a:p>
        </p:txBody>
      </p:sp>
      <p:sp>
        <p:nvSpPr>
          <p:cNvPr id="234610" name="Rectangle 58"/>
          <p:cNvSpPr>
            <a:spLocks noChangeArrowheads="1"/>
          </p:cNvSpPr>
          <p:nvPr/>
        </p:nvSpPr>
        <p:spPr bwMode="auto">
          <a:xfrm>
            <a:off x="1276350" y="4024313"/>
            <a:ext cx="352425" cy="168275"/>
          </a:xfrm>
          <a:prstGeom prst="rect">
            <a:avLst/>
          </a:prstGeom>
          <a:noFill/>
          <a:ln w="9525">
            <a:noFill/>
            <a:miter lim="800000"/>
            <a:headEnd/>
            <a:tailEnd/>
          </a:ln>
        </p:spPr>
        <p:txBody>
          <a:bodyPr wrap="none" lIns="0" tIns="0" rIns="0" bIns="0">
            <a:spAutoFit/>
          </a:bodyPr>
          <a:lstStyle/>
          <a:p>
            <a:r>
              <a:rPr lang="de-DE" sz="1100">
                <a:solidFill>
                  <a:srgbClr val="000000"/>
                </a:solidFill>
                <a:cs typeface="Arial" charset="0"/>
              </a:rPr>
              <a:t>Scroby</a:t>
            </a:r>
            <a:endParaRPr lang="de-DE" sz="1800">
              <a:latin typeface="Arial" charset="0"/>
              <a:cs typeface="Arial" charset="0"/>
            </a:endParaRPr>
          </a:p>
        </p:txBody>
      </p:sp>
      <p:sp>
        <p:nvSpPr>
          <p:cNvPr id="234611" name="Line 16"/>
          <p:cNvSpPr>
            <a:spLocks noChangeShapeType="1"/>
          </p:cNvSpPr>
          <p:nvPr/>
        </p:nvSpPr>
        <p:spPr bwMode="auto">
          <a:xfrm>
            <a:off x="1243013" y="5281613"/>
            <a:ext cx="3778250" cy="1587"/>
          </a:xfrm>
          <a:prstGeom prst="line">
            <a:avLst/>
          </a:prstGeom>
          <a:noFill/>
          <a:ln w="11">
            <a:solidFill>
              <a:srgbClr val="000000"/>
            </a:solidFill>
            <a:round/>
            <a:headEnd/>
            <a:tailEnd/>
          </a:ln>
        </p:spPr>
        <p:txBody>
          <a:bodyPr/>
          <a:lstStyle/>
          <a:p>
            <a:endParaRPr lang="de-DE"/>
          </a:p>
        </p:txBody>
      </p:sp>
      <p:grpSp>
        <p:nvGrpSpPr>
          <p:cNvPr id="234612" name="Group 62"/>
          <p:cNvGrpSpPr>
            <a:grpSpLocks/>
          </p:cNvGrpSpPr>
          <p:nvPr/>
        </p:nvGrpSpPr>
        <p:grpSpPr bwMode="auto">
          <a:xfrm>
            <a:off x="8307388" y="1139825"/>
            <a:ext cx="703262" cy="457200"/>
            <a:chOff x="582613" y="1760538"/>
            <a:chExt cx="8883650" cy="4106862"/>
          </a:xfrm>
        </p:grpSpPr>
        <p:sp>
          <p:nvSpPr>
            <p:cNvPr id="137" name="Rectangle 26"/>
            <p:cNvSpPr>
              <a:spLocks/>
            </p:cNvSpPr>
            <p:nvPr>
              <p:custDataLst>
                <p:tags r:id="rId1"/>
              </p:custDataLst>
            </p:nvPr>
          </p:nvSpPr>
          <p:spPr bwMode="auto">
            <a:xfrm>
              <a:off x="602660" y="2744478"/>
              <a:ext cx="2887690" cy="3051627"/>
            </a:xfrm>
            <a:prstGeom prst="rect">
              <a:avLst/>
            </a:prstGeom>
            <a:solidFill>
              <a:schemeClr val="accent3">
                <a:lumMod val="50000"/>
              </a:schemeClr>
            </a:solidFill>
            <a:ln w="9525" algn="ctr">
              <a:noFill/>
              <a:round/>
              <a:headEnd/>
              <a:tailEnd/>
            </a:ln>
          </p:spPr>
          <p:txBody>
            <a:bodyPr lIns="0" tIns="0" rIns="0" bIns="0" anchor="ctr"/>
            <a:lstStyle/>
            <a:p>
              <a:pPr algn="ctr">
                <a:defRPr/>
              </a:pPr>
              <a:r>
                <a:rPr lang="en-US" sz="1400">
                  <a:solidFill>
                    <a:schemeClr val="bg1"/>
                  </a:solidFill>
                </a:rPr>
                <a:t>1</a:t>
              </a:r>
            </a:p>
          </p:txBody>
        </p:sp>
        <p:sp>
          <p:nvSpPr>
            <p:cNvPr id="234620" name="Rectangle 27"/>
            <p:cNvSpPr>
              <a:spLocks/>
            </p:cNvSpPr>
            <p:nvPr>
              <p:custDataLst>
                <p:tags r:id="rId2"/>
              </p:custDataLst>
            </p:nvPr>
          </p:nvSpPr>
          <p:spPr bwMode="auto">
            <a:xfrm>
              <a:off x="3579813" y="2741613"/>
              <a:ext cx="2879725" cy="3054350"/>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234621" name="Rectangle 28"/>
            <p:cNvSpPr>
              <a:spLocks/>
            </p:cNvSpPr>
            <p:nvPr>
              <p:custDataLst>
                <p:tags r:id="rId3"/>
              </p:custDataLst>
            </p:nvPr>
          </p:nvSpPr>
          <p:spPr bwMode="auto">
            <a:xfrm>
              <a:off x="6586538" y="2746375"/>
              <a:ext cx="2879725" cy="3049588"/>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234622" name="AutoShape 7"/>
            <p:cNvSpPr>
              <a:spLocks noChangeArrowheads="1"/>
            </p:cNvSpPr>
            <p:nvPr>
              <p:custDataLst>
                <p:tags r:id="rId4"/>
              </p:custDataLst>
            </p:nvPr>
          </p:nvSpPr>
          <p:spPr bwMode="auto">
            <a:xfrm rot="-5400000">
              <a:off x="4777582" y="-2432844"/>
              <a:ext cx="482600" cy="8869363"/>
            </a:xfrm>
            <a:prstGeom prst="chevron">
              <a:avLst>
                <a:gd name="adj" fmla="val 100000"/>
              </a:avLst>
            </a:prstGeom>
            <a:solidFill>
              <a:srgbClr val="F21C0A"/>
            </a:solidFill>
            <a:ln w="22225">
              <a:solidFill>
                <a:schemeClr val="hlink"/>
              </a:solidFill>
              <a:miter lim="800000"/>
              <a:headEnd/>
              <a:tailEnd/>
            </a:ln>
          </p:spPr>
          <p:txBody>
            <a:bodyPr rot="10800000" wrap="none" lIns="0" tIns="0" rIns="0" bIns="0" anchor="ctr"/>
            <a:lstStyle/>
            <a:p>
              <a:pPr algn="ctr"/>
              <a:endParaRPr lang="en-US">
                <a:solidFill>
                  <a:schemeClr val="bg1"/>
                </a:solidFill>
                <a:cs typeface="Arial" charset="0"/>
              </a:endParaRPr>
            </a:p>
          </p:txBody>
        </p:sp>
        <p:sp>
          <p:nvSpPr>
            <p:cNvPr id="234623" name="Line 8"/>
            <p:cNvSpPr>
              <a:spLocks noChangeShapeType="1"/>
            </p:cNvSpPr>
            <p:nvPr>
              <p:custDataLst>
                <p:tags r:id="rId5"/>
              </p:custDataLst>
            </p:nvPr>
          </p:nvSpPr>
          <p:spPr bwMode="auto">
            <a:xfrm>
              <a:off x="582613" y="2647950"/>
              <a:ext cx="8882062" cy="1588"/>
            </a:xfrm>
            <a:custGeom>
              <a:avLst/>
              <a:gdLst>
                <a:gd name="T0" fmla="*/ 0 w 5595"/>
                <a:gd name="T1" fmla="*/ 0 h 1"/>
                <a:gd name="T2" fmla="*/ 2147483647 w 5595"/>
                <a:gd name="T3" fmla="*/ 0 h 1"/>
                <a:gd name="T4" fmla="*/ 0 60000 65536"/>
                <a:gd name="T5" fmla="*/ 0 60000 65536"/>
                <a:gd name="T6" fmla="*/ 0 w 5595"/>
                <a:gd name="T7" fmla="*/ 0 h 1"/>
                <a:gd name="T8" fmla="*/ 5595 w 5595"/>
                <a:gd name="T9" fmla="*/ 1 h 1"/>
              </a:gdLst>
              <a:ahLst/>
              <a:cxnLst>
                <a:cxn ang="T4">
                  <a:pos x="T0" y="T1"/>
                </a:cxn>
                <a:cxn ang="T5">
                  <a:pos x="T2" y="T3"/>
                </a:cxn>
              </a:cxnLst>
              <a:rect l="T6" t="T7" r="T8" b="T9"/>
              <a:pathLst>
                <a:path w="5595" h="1">
                  <a:moveTo>
                    <a:pt x="0" y="0"/>
                  </a:moveTo>
                  <a:lnTo>
                    <a:pt x="5595" y="0"/>
                  </a:lnTo>
                </a:path>
              </a:pathLst>
            </a:custGeom>
            <a:noFill/>
            <a:ln w="22225">
              <a:solidFill>
                <a:schemeClr val="hlink"/>
              </a:solidFill>
              <a:round/>
              <a:headEnd/>
              <a:tailEnd/>
            </a:ln>
          </p:spPr>
          <p:txBody>
            <a:bodyPr wrap="none" lIns="0" tIns="0" rIns="0" bIns="0" anchor="ctr"/>
            <a:lstStyle/>
            <a:p>
              <a:pPr algn="ctr"/>
              <a:endParaRPr lang="en-GB">
                <a:solidFill>
                  <a:schemeClr val="bg1"/>
                </a:solidFill>
                <a:cs typeface="Arial" charset="0"/>
              </a:endParaRPr>
            </a:p>
          </p:txBody>
        </p:sp>
        <p:sp>
          <p:nvSpPr>
            <p:cNvPr id="234624" name="Line 17"/>
            <p:cNvSpPr>
              <a:spLocks noChangeShapeType="1"/>
            </p:cNvSpPr>
            <p:nvPr/>
          </p:nvSpPr>
          <p:spPr bwMode="auto">
            <a:xfrm>
              <a:off x="582613" y="5867400"/>
              <a:ext cx="8874125" cy="0"/>
            </a:xfrm>
            <a:prstGeom prst="line">
              <a:avLst/>
            </a:prstGeom>
            <a:noFill/>
            <a:ln w="25400">
              <a:solidFill>
                <a:schemeClr val="hlink"/>
              </a:solidFill>
              <a:round/>
              <a:headEnd/>
              <a:tailEnd/>
            </a:ln>
          </p:spPr>
          <p:txBody>
            <a:bodyPr/>
            <a:lstStyle/>
            <a:p>
              <a:endParaRPr lang="de-DE"/>
            </a:p>
          </p:txBody>
        </p:sp>
      </p:grpSp>
      <p:sp>
        <p:nvSpPr>
          <p:cNvPr id="234613" name="Oval 120"/>
          <p:cNvSpPr>
            <a:spLocks noChangeArrowheads="1"/>
          </p:cNvSpPr>
          <p:nvPr/>
        </p:nvSpPr>
        <p:spPr bwMode="auto">
          <a:xfrm>
            <a:off x="1739900" y="4038600"/>
            <a:ext cx="385763" cy="419100"/>
          </a:xfrm>
          <a:prstGeom prst="ellipse">
            <a:avLst/>
          </a:prstGeom>
          <a:solidFill>
            <a:srgbClr val="D2D2D2"/>
          </a:solidFill>
          <a:ln w="5">
            <a:solidFill>
              <a:srgbClr val="FFFFFF"/>
            </a:solidFill>
            <a:round/>
            <a:headEnd/>
            <a:tailEnd/>
          </a:ln>
        </p:spPr>
        <p:txBody>
          <a:bodyPr/>
          <a:lstStyle/>
          <a:p>
            <a:endParaRPr lang="en-GB">
              <a:cs typeface="Arial" charset="0"/>
            </a:endParaRPr>
          </a:p>
        </p:txBody>
      </p:sp>
      <p:cxnSp>
        <p:nvCxnSpPr>
          <p:cNvPr id="234614" name="Straight Connector 145"/>
          <p:cNvCxnSpPr>
            <a:cxnSpLocks noChangeShapeType="1"/>
            <a:endCxn id="234613" idx="7"/>
          </p:cNvCxnSpPr>
          <p:nvPr/>
        </p:nvCxnSpPr>
        <p:spPr bwMode="auto">
          <a:xfrm rot="10800000" flipV="1">
            <a:off x="2068513" y="4038600"/>
            <a:ext cx="96837" cy="61913"/>
          </a:xfrm>
          <a:prstGeom prst="line">
            <a:avLst/>
          </a:prstGeom>
          <a:noFill/>
          <a:ln w="12700" algn="ctr">
            <a:solidFill>
              <a:schemeClr val="tx1"/>
            </a:solidFill>
            <a:round/>
            <a:headEnd/>
            <a:tailEnd type="none" w="med" len="lg"/>
          </a:ln>
        </p:spPr>
      </p:cxnSp>
      <p:cxnSp>
        <p:nvCxnSpPr>
          <p:cNvPr id="234615" name="Straight Connector 146"/>
          <p:cNvCxnSpPr>
            <a:cxnSpLocks noChangeShapeType="1"/>
            <a:endCxn id="234609" idx="7"/>
          </p:cNvCxnSpPr>
          <p:nvPr/>
        </p:nvCxnSpPr>
        <p:spPr bwMode="auto">
          <a:xfrm rot="10800000" flipV="1">
            <a:off x="2101850" y="4657725"/>
            <a:ext cx="25400" cy="11113"/>
          </a:xfrm>
          <a:prstGeom prst="line">
            <a:avLst/>
          </a:prstGeom>
          <a:noFill/>
          <a:ln w="12700" algn="ctr">
            <a:solidFill>
              <a:schemeClr val="tx1"/>
            </a:solidFill>
            <a:round/>
            <a:headEnd/>
            <a:tailEnd type="none" w="med" len="lg"/>
          </a:ln>
        </p:spPr>
      </p:cxnSp>
      <p:sp>
        <p:nvSpPr>
          <p:cNvPr id="234616" name="Rectangle 68"/>
          <p:cNvSpPr>
            <a:spLocks noChangeArrowheads="1"/>
          </p:cNvSpPr>
          <p:nvPr/>
        </p:nvSpPr>
        <p:spPr bwMode="auto">
          <a:xfrm>
            <a:off x="1844675" y="3868738"/>
            <a:ext cx="1255713" cy="169862"/>
          </a:xfrm>
          <a:prstGeom prst="rect">
            <a:avLst/>
          </a:prstGeom>
          <a:noFill/>
          <a:ln w="9525">
            <a:noFill/>
            <a:miter lim="800000"/>
            <a:headEnd/>
            <a:tailEnd/>
          </a:ln>
        </p:spPr>
        <p:txBody>
          <a:bodyPr lIns="0" tIns="0" rIns="0" bIns="0">
            <a:spAutoFit/>
          </a:bodyPr>
          <a:lstStyle/>
          <a:p>
            <a:r>
              <a:rPr lang="de-DE" sz="1100">
                <a:solidFill>
                  <a:srgbClr val="000000"/>
                </a:solidFill>
                <a:cs typeface="Arial" charset="0"/>
              </a:rPr>
              <a:t>Humber Gateway</a:t>
            </a:r>
            <a:endParaRPr lang="de-DE" sz="1800">
              <a:latin typeface="Arial" charset="0"/>
              <a:cs typeface="Arial" charset="0"/>
            </a:endParaRPr>
          </a:p>
        </p:txBody>
      </p:sp>
      <p:sp>
        <p:nvSpPr>
          <p:cNvPr id="234617" name="Rectangle 68"/>
          <p:cNvSpPr>
            <a:spLocks noChangeArrowheads="1"/>
          </p:cNvSpPr>
          <p:nvPr/>
        </p:nvSpPr>
        <p:spPr bwMode="auto">
          <a:xfrm>
            <a:off x="1855788" y="4419600"/>
            <a:ext cx="1677987" cy="169863"/>
          </a:xfrm>
          <a:prstGeom prst="rect">
            <a:avLst/>
          </a:prstGeom>
          <a:noFill/>
          <a:ln w="9525">
            <a:noFill/>
            <a:miter lim="800000"/>
            <a:headEnd/>
            <a:tailEnd/>
          </a:ln>
        </p:spPr>
        <p:txBody>
          <a:bodyPr lIns="0" tIns="0" rIns="0" bIns="0">
            <a:spAutoFit/>
          </a:bodyPr>
          <a:lstStyle/>
          <a:p>
            <a:r>
              <a:rPr lang="de-DE" sz="1100">
                <a:solidFill>
                  <a:srgbClr val="000000"/>
                </a:solidFill>
                <a:cs typeface="Arial" charset="0"/>
              </a:rPr>
              <a:t>Scarweather Sands</a:t>
            </a:r>
            <a:endParaRPr lang="de-DE" sz="1800">
              <a:latin typeface="Arial" charset="0"/>
              <a:cs typeface="Arial" charset="0"/>
            </a:endParaRPr>
          </a:p>
        </p:txBody>
      </p:sp>
      <p:cxnSp>
        <p:nvCxnSpPr>
          <p:cNvPr id="234618" name="Straight Connector 145"/>
          <p:cNvCxnSpPr>
            <a:cxnSpLocks noChangeShapeType="1"/>
          </p:cNvCxnSpPr>
          <p:nvPr/>
        </p:nvCxnSpPr>
        <p:spPr bwMode="auto">
          <a:xfrm rot="10800000">
            <a:off x="1692275" y="4495800"/>
            <a:ext cx="152400" cy="9525"/>
          </a:xfrm>
          <a:prstGeom prst="line">
            <a:avLst/>
          </a:prstGeom>
          <a:noFill/>
          <a:ln w="12700" algn="ctr">
            <a:solidFill>
              <a:schemeClr val="tx1"/>
            </a:solidFill>
            <a:round/>
            <a:headEnd/>
            <a:tailEnd type="none" w="med" len="lg"/>
          </a:ln>
        </p:spPr>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Foliennummernplatzhalter 1"/>
          <p:cNvSpPr>
            <a:spLocks noGrp="1"/>
          </p:cNvSpPr>
          <p:nvPr>
            <p:ph type="sldNum" sz="quarter" idx="10"/>
          </p:nvPr>
        </p:nvSpPr>
        <p:spPr>
          <a:noFill/>
        </p:spPr>
        <p:txBody>
          <a:bodyPr/>
          <a:lstStyle/>
          <a:p>
            <a:fld id="{D84FF756-C9A8-4639-A5D8-6A32719F5220}" type="slidenum">
              <a:rPr smtClean="0"/>
              <a:pPr/>
              <a:t>21</a:t>
            </a:fld>
            <a:endParaRPr lang="de-DE" smtClean="0"/>
          </a:p>
        </p:txBody>
      </p:sp>
      <p:sp>
        <p:nvSpPr>
          <p:cNvPr id="13316" name="Fußzeilenplatzhalter 2"/>
          <p:cNvSpPr>
            <a:spLocks noGrp="1"/>
          </p:cNvSpPr>
          <p:nvPr>
            <p:ph type="ftr" sz="quarter" idx="11"/>
          </p:nvPr>
        </p:nvSpPr>
        <p:spPr>
          <a:noFill/>
        </p:spPr>
        <p:txBody>
          <a:bodyPr/>
          <a:lstStyle/>
          <a:p>
            <a:r>
              <a:rPr lang="de-DE" smtClean="0"/>
              <a:t>      </a:t>
            </a:r>
          </a:p>
        </p:txBody>
      </p:sp>
      <p:pic>
        <p:nvPicPr>
          <p:cNvPr id="13317" name="Picture 2"/>
          <p:cNvPicPr>
            <a:picLocks noChangeArrowheads="1"/>
          </p:cNvPicPr>
          <p:nvPr>
            <p:custDataLst>
              <p:tags r:id="rId2"/>
            </p:custDataLst>
          </p:nvPr>
        </p:nvPicPr>
        <p:blipFill>
          <a:blip r:embed="rId21">
            <a:grayscl/>
          </a:blip>
          <a:srcRect l="19308" r="8742"/>
          <a:stretch>
            <a:fillRect/>
          </a:stretch>
        </p:blipFill>
        <p:spPr bwMode="auto">
          <a:xfrm>
            <a:off x="5057775" y="3778250"/>
            <a:ext cx="1485900" cy="944563"/>
          </a:xfrm>
          <a:prstGeom prst="rect">
            <a:avLst/>
          </a:prstGeom>
          <a:noFill/>
          <a:ln w="9525">
            <a:noFill/>
            <a:miter lim="800000"/>
            <a:headEnd/>
            <a:tailEnd/>
          </a:ln>
        </p:spPr>
      </p:pic>
      <p:pic>
        <p:nvPicPr>
          <p:cNvPr id="13318" name="Picture 25" descr="GeneriereBild"/>
          <p:cNvPicPr>
            <a:picLocks noChangeArrowheads="1"/>
          </p:cNvPicPr>
          <p:nvPr>
            <p:custDataLst>
              <p:tags r:id="rId3"/>
            </p:custDataLst>
          </p:nvPr>
        </p:nvPicPr>
        <p:blipFill>
          <a:blip r:embed="rId22">
            <a:grayscl/>
          </a:blip>
          <a:srcRect b="23625"/>
          <a:stretch>
            <a:fillRect/>
          </a:stretch>
        </p:blipFill>
        <p:spPr bwMode="auto">
          <a:xfrm>
            <a:off x="5065713" y="2862263"/>
            <a:ext cx="1485900" cy="915987"/>
          </a:xfrm>
          <a:prstGeom prst="rect">
            <a:avLst/>
          </a:prstGeom>
          <a:noFill/>
          <a:ln w="9525">
            <a:noFill/>
            <a:miter lim="800000"/>
            <a:headEnd/>
            <a:tailEnd/>
          </a:ln>
        </p:spPr>
      </p:pic>
      <p:sp>
        <p:nvSpPr>
          <p:cNvPr id="13319" name="Title 1"/>
          <p:cNvSpPr>
            <a:spLocks noGrp="1"/>
          </p:cNvSpPr>
          <p:nvPr>
            <p:ph type="title" idx="4294967295"/>
            <p:custDataLst>
              <p:tags r:id="rId4"/>
            </p:custDataLst>
          </p:nvPr>
        </p:nvSpPr>
        <p:spPr>
          <a:xfrm>
            <a:off x="573088" y="1143000"/>
            <a:ext cx="7761287" cy="533400"/>
          </a:xfrm>
        </p:spPr>
        <p:txBody>
          <a:bodyPr/>
          <a:lstStyle/>
          <a:p>
            <a:pPr eaLnBrk="1" hangingPunct="1"/>
            <a:r>
              <a:rPr lang="en-US" smtClean="0"/>
              <a:t>Cutting edge technology in solar -</a:t>
            </a:r>
            <a:br>
              <a:rPr lang="en-US" smtClean="0"/>
            </a:br>
            <a:r>
              <a:rPr lang="en-US" smtClean="0"/>
              <a:t>early engagement in marine energy </a:t>
            </a:r>
          </a:p>
        </p:txBody>
      </p:sp>
      <p:sp>
        <p:nvSpPr>
          <p:cNvPr id="13320" name="Rectangle 18"/>
          <p:cNvSpPr>
            <a:spLocks noChangeArrowheads="1"/>
          </p:cNvSpPr>
          <p:nvPr/>
        </p:nvSpPr>
        <p:spPr bwMode="gray">
          <a:xfrm>
            <a:off x="5057775" y="2438400"/>
            <a:ext cx="3587750" cy="347663"/>
          </a:xfrm>
          <a:prstGeom prst="rect">
            <a:avLst/>
          </a:prstGeom>
          <a:solidFill>
            <a:schemeClr val="accent1"/>
          </a:solidFill>
          <a:ln w="9525">
            <a:noFill/>
            <a:miter lim="800000"/>
            <a:headEnd/>
            <a:tailEnd/>
          </a:ln>
        </p:spPr>
        <p:txBody>
          <a:bodyPr lIns="72000" tIns="36000" rIns="36000" bIns="36000">
            <a:spAutoFit/>
          </a:bodyPr>
          <a:lstStyle/>
          <a:p>
            <a:pPr marL="322263" lvl="1" indent="-320675">
              <a:spcBef>
                <a:spcPct val="100000"/>
              </a:spcBef>
              <a:buClr>
                <a:srgbClr val="000000"/>
              </a:buClr>
              <a:buFont typeface="Wingdings" pitchFamily="2" charset="2"/>
              <a:buNone/>
              <a:tabLst>
                <a:tab pos="6904038" algn="l"/>
                <a:tab pos="8467725" algn="r"/>
              </a:tabLst>
            </a:pPr>
            <a:r>
              <a:rPr lang="en-US" sz="1800">
                <a:solidFill>
                  <a:schemeClr val="bg1"/>
                </a:solidFill>
                <a:cs typeface="Arial" charset="0"/>
              </a:rPr>
              <a:t>Wave and tidal portfolio</a:t>
            </a:r>
          </a:p>
        </p:txBody>
      </p:sp>
      <p:sp>
        <p:nvSpPr>
          <p:cNvPr id="13321" name="Rectangle 18"/>
          <p:cNvSpPr>
            <a:spLocks noChangeArrowheads="1"/>
          </p:cNvSpPr>
          <p:nvPr>
            <p:custDataLst>
              <p:tags r:id="rId5"/>
            </p:custDataLst>
          </p:nvPr>
        </p:nvSpPr>
        <p:spPr bwMode="gray">
          <a:xfrm>
            <a:off x="5065713" y="4541838"/>
            <a:ext cx="2109787" cy="182562"/>
          </a:xfrm>
          <a:prstGeom prst="rect">
            <a:avLst/>
          </a:prstGeom>
          <a:noFill/>
          <a:ln w="9525">
            <a:noFill/>
            <a:miter lim="800000"/>
            <a:headEnd/>
            <a:tailEnd/>
          </a:ln>
        </p:spPr>
        <p:txBody>
          <a:bodyPr lIns="0" tIns="0" rIns="0" bIns="0">
            <a:spAutoFit/>
          </a:bodyPr>
          <a:lstStyle/>
          <a:p>
            <a:pPr eaLnBrk="0" hangingPunct="0">
              <a:buFont typeface="Polo" pitchFamily="2" charset="0"/>
              <a:buNone/>
            </a:pPr>
            <a:r>
              <a:rPr lang="en-US" sz="1200">
                <a:solidFill>
                  <a:schemeClr val="bg1"/>
                </a:solidFill>
                <a:ea typeface="新細明體"/>
                <a:cs typeface="Arial" charset="0"/>
              </a:rPr>
              <a:t>Pelamis Wave Converter</a:t>
            </a:r>
            <a:endParaRPr lang="en-US" sz="1200" baseline="-25000">
              <a:solidFill>
                <a:schemeClr val="bg1"/>
              </a:solidFill>
              <a:ea typeface="新細明體"/>
              <a:cs typeface="Arial" charset="0"/>
            </a:endParaRPr>
          </a:p>
        </p:txBody>
      </p:sp>
      <p:sp>
        <p:nvSpPr>
          <p:cNvPr id="13322" name="Rectangle 18"/>
          <p:cNvSpPr>
            <a:spLocks noChangeArrowheads="1"/>
          </p:cNvSpPr>
          <p:nvPr>
            <p:custDataLst>
              <p:tags r:id="rId6"/>
            </p:custDataLst>
          </p:nvPr>
        </p:nvSpPr>
        <p:spPr bwMode="gray">
          <a:xfrm>
            <a:off x="5065713" y="3581400"/>
            <a:ext cx="2109787" cy="184150"/>
          </a:xfrm>
          <a:prstGeom prst="rect">
            <a:avLst/>
          </a:prstGeom>
          <a:noFill/>
          <a:ln w="9525">
            <a:noFill/>
            <a:miter lim="800000"/>
            <a:headEnd/>
            <a:tailEnd/>
          </a:ln>
        </p:spPr>
        <p:txBody>
          <a:bodyPr lIns="0" tIns="0" rIns="0" bIns="0">
            <a:spAutoFit/>
          </a:bodyPr>
          <a:lstStyle/>
          <a:p>
            <a:pPr eaLnBrk="0" hangingPunct="0">
              <a:buFont typeface="Polo" pitchFamily="2" charset="0"/>
              <a:buNone/>
            </a:pPr>
            <a:r>
              <a:rPr lang="en-US" sz="1200">
                <a:solidFill>
                  <a:schemeClr val="bg1"/>
                </a:solidFill>
                <a:ea typeface="新細明體"/>
                <a:cs typeface="Arial" charset="0"/>
              </a:rPr>
              <a:t>Lunar Tidal Turbines</a:t>
            </a:r>
            <a:endParaRPr lang="en-US" sz="1200" baseline="-25000">
              <a:solidFill>
                <a:schemeClr val="bg1"/>
              </a:solidFill>
              <a:ea typeface="新細明體"/>
              <a:cs typeface="Arial" charset="0"/>
            </a:endParaRPr>
          </a:p>
        </p:txBody>
      </p:sp>
      <p:sp>
        <p:nvSpPr>
          <p:cNvPr id="13323" name="Textframe 20"/>
          <p:cNvSpPr>
            <a:spLocks noChangeArrowheads="1"/>
          </p:cNvSpPr>
          <p:nvPr>
            <p:custDataLst>
              <p:tags r:id="rId7"/>
            </p:custDataLst>
          </p:nvPr>
        </p:nvSpPr>
        <p:spPr bwMode="auto">
          <a:xfrm>
            <a:off x="6611938" y="2949575"/>
            <a:ext cx="2039937" cy="1690688"/>
          </a:xfrm>
          <a:prstGeom prst="rect">
            <a:avLst/>
          </a:prstGeom>
          <a:noFill/>
          <a:ln w="6350">
            <a:noFill/>
            <a:miter lim="800000"/>
            <a:headEnd/>
            <a:tailEnd/>
          </a:ln>
        </p:spPr>
        <p:txBody>
          <a:bodyPr lIns="0" tIns="0" rIns="0" bIns="0">
            <a:spAutoFit/>
          </a:bodyPr>
          <a:lstStyle/>
          <a:p>
            <a:pPr marL="152400" indent="-152400" defTabSz="330200">
              <a:lnSpc>
                <a:spcPct val="90000"/>
              </a:lnSpc>
              <a:spcBef>
                <a:spcPct val="30000"/>
              </a:spcBef>
              <a:buSzPct val="100000"/>
              <a:buFont typeface="Arial" charset="0"/>
              <a:buChar char="•"/>
            </a:pPr>
            <a:r>
              <a:rPr lang="en-US" altLang="de-DE" sz="1600">
                <a:cs typeface="Arial" charset="0"/>
              </a:rPr>
              <a:t>Active in Marine Energy since 2005</a:t>
            </a:r>
          </a:p>
          <a:p>
            <a:pPr marL="152400" indent="-152400" defTabSz="330200">
              <a:lnSpc>
                <a:spcPct val="90000"/>
              </a:lnSpc>
              <a:spcBef>
                <a:spcPct val="30000"/>
              </a:spcBef>
              <a:buSzPct val="100000"/>
              <a:buFont typeface="Arial" charset="0"/>
              <a:buChar char="•"/>
            </a:pPr>
            <a:r>
              <a:rPr lang="de-DE" altLang="de-DE" sz="1600">
                <a:cs typeface="Arial" charset="0"/>
              </a:rPr>
              <a:t>Ventures with Lunar Energy and Pelamis, UK</a:t>
            </a:r>
            <a:endParaRPr lang="en-US" altLang="de-DE" sz="1600">
              <a:cs typeface="Arial" charset="0"/>
            </a:endParaRPr>
          </a:p>
          <a:p>
            <a:pPr marL="152400" indent="-152400" defTabSz="330200">
              <a:lnSpc>
                <a:spcPct val="90000"/>
              </a:lnSpc>
              <a:spcBef>
                <a:spcPct val="30000"/>
              </a:spcBef>
              <a:buSzPct val="100000"/>
              <a:buFont typeface="Arial" charset="0"/>
              <a:buChar char="•"/>
            </a:pPr>
            <a:r>
              <a:rPr lang="en-US" altLang="de-DE" sz="1600">
                <a:cs typeface="Arial" charset="0"/>
              </a:rPr>
              <a:t>Planning commercial trials of marine energy in 2009 and 2011</a:t>
            </a:r>
          </a:p>
        </p:txBody>
      </p:sp>
      <p:graphicFrame>
        <p:nvGraphicFramePr>
          <p:cNvPr id="13314" name="Rectangle 2" hidden="1"/>
          <p:cNvGraphicFramePr>
            <a:graphicFrameLocks/>
          </p:cNvGraphicFramePr>
          <p:nvPr>
            <p:custDataLst>
              <p:tags r:id="rId8"/>
            </p:custDataLst>
          </p:nvPr>
        </p:nvGraphicFramePr>
        <p:xfrm>
          <a:off x="0" y="0"/>
          <a:ext cx="146050" cy="158750"/>
        </p:xfrm>
        <a:graphic>
          <a:graphicData uri="http://schemas.openxmlformats.org/presentationml/2006/ole">
            <p:oleObj spid="_x0000_s13314" r:id="rId23" imgW="0" imgH="0" progId="">
              <p:embed/>
            </p:oleObj>
          </a:graphicData>
        </a:graphic>
      </p:graphicFrame>
      <p:pic>
        <p:nvPicPr>
          <p:cNvPr id="13324" name="Picture 24" descr="thin-film"/>
          <p:cNvPicPr>
            <a:picLocks noChangeArrowheads="1"/>
          </p:cNvPicPr>
          <p:nvPr>
            <p:custDataLst>
              <p:tags r:id="rId9"/>
            </p:custDataLst>
          </p:nvPr>
        </p:nvPicPr>
        <p:blipFill>
          <a:blip r:embed="rId24">
            <a:grayscl/>
          </a:blip>
          <a:srcRect r="37328"/>
          <a:stretch>
            <a:fillRect/>
          </a:stretch>
        </p:blipFill>
        <p:spPr bwMode="auto">
          <a:xfrm>
            <a:off x="560388" y="2862263"/>
            <a:ext cx="1404937" cy="1892300"/>
          </a:xfrm>
          <a:prstGeom prst="rect">
            <a:avLst/>
          </a:prstGeom>
          <a:noFill/>
          <a:ln w="9525">
            <a:noFill/>
            <a:miter lim="800000"/>
            <a:headEnd/>
            <a:tailEnd/>
          </a:ln>
        </p:spPr>
      </p:pic>
      <p:sp>
        <p:nvSpPr>
          <p:cNvPr id="32" name="Rectangle 18"/>
          <p:cNvSpPr>
            <a:spLocks noChangeArrowheads="1"/>
          </p:cNvSpPr>
          <p:nvPr>
            <p:custDataLst>
              <p:tags r:id="rId10"/>
            </p:custDataLst>
          </p:nvPr>
        </p:nvSpPr>
        <p:spPr bwMode="gray">
          <a:xfrm>
            <a:off x="555625" y="2439988"/>
            <a:ext cx="3311525" cy="276225"/>
          </a:xfrm>
          <a:prstGeom prst="rect">
            <a:avLst/>
          </a:prstGeom>
          <a:noFill/>
          <a:ln w="9525">
            <a:noFill/>
            <a:miter lim="800000"/>
            <a:headEnd/>
            <a:tailEnd/>
          </a:ln>
        </p:spPr>
        <p:txBody>
          <a:bodyPr lIns="0" tIns="0" rIns="0" bIns="0">
            <a:spAutoFit/>
          </a:bodyPr>
          <a:lstStyle/>
          <a:p>
            <a:pPr marL="322263" lvl="1" indent="-320675" algn="ctr">
              <a:spcBef>
                <a:spcPct val="100000"/>
              </a:spcBef>
              <a:buClr>
                <a:srgbClr val="000000"/>
              </a:buClr>
              <a:buFont typeface="Wingdings" pitchFamily="2" charset="2"/>
              <a:buNone/>
              <a:tabLst>
                <a:tab pos="6904038" algn="l"/>
                <a:tab pos="8467725" algn="r"/>
              </a:tabLst>
              <a:defRPr/>
            </a:pPr>
            <a:r>
              <a:rPr lang="en-US" sz="1800" b="1">
                <a:solidFill>
                  <a:schemeClr val="accent3"/>
                </a:solidFill>
              </a:rPr>
              <a:t>Solar</a:t>
            </a:r>
          </a:p>
        </p:txBody>
      </p:sp>
      <p:sp>
        <p:nvSpPr>
          <p:cNvPr id="13326" name="Textframe 20"/>
          <p:cNvSpPr>
            <a:spLocks noChangeArrowheads="1"/>
          </p:cNvSpPr>
          <p:nvPr>
            <p:custDataLst>
              <p:tags r:id="rId11"/>
            </p:custDataLst>
          </p:nvPr>
        </p:nvSpPr>
        <p:spPr bwMode="auto">
          <a:xfrm>
            <a:off x="2039938" y="2943225"/>
            <a:ext cx="2813050" cy="1409700"/>
          </a:xfrm>
          <a:prstGeom prst="rect">
            <a:avLst/>
          </a:prstGeom>
          <a:noFill/>
          <a:ln w="6350">
            <a:noFill/>
            <a:miter lim="800000"/>
            <a:headEnd/>
            <a:tailEnd/>
          </a:ln>
        </p:spPr>
        <p:txBody>
          <a:bodyPr lIns="0" tIns="0" rIns="0" bIns="0">
            <a:spAutoFit/>
          </a:bodyPr>
          <a:lstStyle/>
          <a:p>
            <a:pPr marL="152400" indent="-152400" defTabSz="330200">
              <a:lnSpc>
                <a:spcPct val="90000"/>
              </a:lnSpc>
              <a:spcBef>
                <a:spcPct val="30000"/>
              </a:spcBef>
              <a:buSzPct val="100000"/>
              <a:buFont typeface="Arial" charset="0"/>
              <a:buChar char="•"/>
            </a:pPr>
            <a:r>
              <a:rPr lang="de-DE" altLang="de-DE" sz="1600">
                <a:cs typeface="Arial" charset="0"/>
              </a:rPr>
              <a:t>T</a:t>
            </a:r>
            <a:r>
              <a:rPr lang="en-US" altLang="de-DE" sz="1600">
                <a:cs typeface="Arial" charset="0"/>
              </a:rPr>
              <a:t>hin </a:t>
            </a:r>
            <a:r>
              <a:rPr lang="de-DE" altLang="de-DE" sz="1600">
                <a:cs typeface="Arial" charset="0"/>
              </a:rPr>
              <a:t>f</a:t>
            </a:r>
            <a:r>
              <a:rPr lang="en-US" altLang="de-DE" sz="1600">
                <a:cs typeface="Arial" charset="0"/>
              </a:rPr>
              <a:t>ilm JV with Schüco (Malibu), €100m investment</a:t>
            </a:r>
          </a:p>
          <a:p>
            <a:pPr marL="152400" indent="-152400" defTabSz="330200">
              <a:lnSpc>
                <a:spcPct val="90000"/>
              </a:lnSpc>
              <a:spcBef>
                <a:spcPct val="30000"/>
              </a:spcBef>
              <a:buSzPct val="100000"/>
              <a:buFont typeface="Arial" charset="0"/>
              <a:buChar char="•"/>
            </a:pPr>
            <a:r>
              <a:rPr lang="en-US" altLang="de-DE" sz="1600">
                <a:cs typeface="Arial" charset="0"/>
              </a:rPr>
              <a:t>New R&amp;D center and production site with an initial volume of </a:t>
            </a:r>
            <a:br>
              <a:rPr lang="en-US" altLang="de-DE" sz="1600">
                <a:cs typeface="Arial" charset="0"/>
              </a:rPr>
            </a:br>
            <a:r>
              <a:rPr lang="en-US" altLang="de-DE" sz="1600">
                <a:cs typeface="Arial" charset="0"/>
              </a:rPr>
              <a:t>40 MW</a:t>
            </a:r>
            <a:r>
              <a:rPr lang="en-US" altLang="de-DE" sz="1600" baseline="-25000">
                <a:cs typeface="Arial" charset="0"/>
              </a:rPr>
              <a:t>p</a:t>
            </a:r>
            <a:r>
              <a:rPr lang="en-US" altLang="de-DE" sz="1600">
                <a:cs typeface="Arial" charset="0"/>
              </a:rPr>
              <a:t> and significant capacity upside</a:t>
            </a:r>
          </a:p>
        </p:txBody>
      </p:sp>
      <p:sp>
        <p:nvSpPr>
          <p:cNvPr id="13327" name="Rectangle 18"/>
          <p:cNvSpPr>
            <a:spLocks noChangeArrowheads="1"/>
          </p:cNvSpPr>
          <p:nvPr>
            <p:custDataLst>
              <p:tags r:id="rId12"/>
            </p:custDataLst>
          </p:nvPr>
        </p:nvSpPr>
        <p:spPr bwMode="gray">
          <a:xfrm>
            <a:off x="573088" y="2438400"/>
            <a:ext cx="4273550" cy="347663"/>
          </a:xfrm>
          <a:prstGeom prst="rect">
            <a:avLst/>
          </a:prstGeom>
          <a:solidFill>
            <a:schemeClr val="accent1"/>
          </a:solidFill>
          <a:ln w="9525">
            <a:noFill/>
            <a:miter lim="800000"/>
            <a:headEnd/>
            <a:tailEnd/>
          </a:ln>
        </p:spPr>
        <p:txBody>
          <a:bodyPr lIns="72000" tIns="36000" rIns="36000" bIns="36000">
            <a:spAutoFit/>
          </a:bodyPr>
          <a:lstStyle/>
          <a:p>
            <a:pPr marL="322263" lvl="1" indent="-320675">
              <a:spcBef>
                <a:spcPct val="100000"/>
              </a:spcBef>
              <a:buClr>
                <a:srgbClr val="000000"/>
              </a:buClr>
              <a:buFont typeface="Wingdings" pitchFamily="2" charset="2"/>
              <a:buNone/>
              <a:tabLst>
                <a:tab pos="6904038" algn="l"/>
                <a:tab pos="8467725" algn="r"/>
              </a:tabLst>
            </a:pPr>
            <a:r>
              <a:rPr lang="en-US" sz="1800">
                <a:solidFill>
                  <a:schemeClr val="bg1"/>
                </a:solidFill>
                <a:cs typeface="Arial" charset="0"/>
              </a:rPr>
              <a:t>Solar portfolio</a:t>
            </a:r>
          </a:p>
        </p:txBody>
      </p:sp>
      <p:sp>
        <p:nvSpPr>
          <p:cNvPr id="13328" name="Rectangle 18"/>
          <p:cNvSpPr>
            <a:spLocks noChangeArrowheads="1"/>
          </p:cNvSpPr>
          <p:nvPr/>
        </p:nvSpPr>
        <p:spPr bwMode="gray">
          <a:xfrm>
            <a:off x="555625" y="4845050"/>
            <a:ext cx="4297363" cy="631825"/>
          </a:xfrm>
          <a:prstGeom prst="rect">
            <a:avLst/>
          </a:prstGeom>
          <a:solidFill>
            <a:srgbClr val="FF8F6E"/>
          </a:solidFill>
          <a:ln w="9525">
            <a:noFill/>
            <a:miter lim="800000"/>
            <a:headEnd/>
            <a:tailEnd/>
          </a:ln>
        </p:spPr>
        <p:txBody>
          <a:bodyPr lIns="72000" tIns="72000" rIns="72000" bIns="72000">
            <a:spAutoFit/>
          </a:bodyPr>
          <a:lstStyle/>
          <a:p>
            <a:pPr defTabSz="330200"/>
            <a:r>
              <a:rPr lang="en-US" altLang="zh-HK" sz="1600" b="1">
                <a:ea typeface="新細明體"/>
                <a:cs typeface="Arial" charset="0"/>
              </a:rPr>
              <a:t>Drive cost-effective thin film solutions and access concentrated solar power market</a:t>
            </a:r>
          </a:p>
        </p:txBody>
      </p:sp>
      <p:sp>
        <p:nvSpPr>
          <p:cNvPr id="13329" name="Rectangle 18"/>
          <p:cNvSpPr>
            <a:spLocks noChangeArrowheads="1"/>
          </p:cNvSpPr>
          <p:nvPr>
            <p:custDataLst>
              <p:tags r:id="rId13"/>
            </p:custDataLst>
          </p:nvPr>
        </p:nvSpPr>
        <p:spPr bwMode="gray">
          <a:xfrm>
            <a:off x="5072063" y="4845050"/>
            <a:ext cx="3586162" cy="631825"/>
          </a:xfrm>
          <a:prstGeom prst="rect">
            <a:avLst/>
          </a:prstGeom>
          <a:solidFill>
            <a:srgbClr val="FF8F6E"/>
          </a:solidFill>
          <a:ln w="9525">
            <a:noFill/>
            <a:miter lim="800000"/>
            <a:headEnd/>
            <a:tailEnd/>
          </a:ln>
        </p:spPr>
        <p:txBody>
          <a:bodyPr lIns="72000" tIns="72000" rIns="72000" bIns="72000">
            <a:spAutoFit/>
          </a:bodyPr>
          <a:lstStyle/>
          <a:p>
            <a:pPr marL="111125" indent="-111125" defTabSz="330200"/>
            <a:r>
              <a:rPr lang="en-US" altLang="zh-HK" sz="1600" b="1">
                <a:ea typeface="新細明體"/>
                <a:cs typeface="Arial" charset="0"/>
              </a:rPr>
              <a:t>Be at the forefront of marine energy</a:t>
            </a:r>
          </a:p>
          <a:p>
            <a:pPr marL="111125" indent="-111125" defTabSz="330200"/>
            <a:endParaRPr lang="en-US" altLang="zh-HK" sz="1600" b="1">
              <a:ea typeface="新細明體"/>
              <a:cs typeface="Arial" charset="0"/>
            </a:endParaRPr>
          </a:p>
        </p:txBody>
      </p:sp>
      <p:grpSp>
        <p:nvGrpSpPr>
          <p:cNvPr id="13330" name="Group 22"/>
          <p:cNvGrpSpPr>
            <a:grpSpLocks/>
          </p:cNvGrpSpPr>
          <p:nvPr/>
        </p:nvGrpSpPr>
        <p:grpSpPr bwMode="auto">
          <a:xfrm>
            <a:off x="8307388" y="1139825"/>
            <a:ext cx="703262" cy="457200"/>
            <a:chOff x="582613" y="1760538"/>
            <a:chExt cx="8883650" cy="4106862"/>
          </a:xfrm>
        </p:grpSpPr>
        <p:sp>
          <p:nvSpPr>
            <p:cNvPr id="25" name="Rectangle 26"/>
            <p:cNvSpPr>
              <a:spLocks/>
            </p:cNvSpPr>
            <p:nvPr>
              <p:custDataLst>
                <p:tags r:id="rId14"/>
              </p:custDataLst>
            </p:nvPr>
          </p:nvSpPr>
          <p:spPr bwMode="auto">
            <a:xfrm>
              <a:off x="602660" y="2744478"/>
              <a:ext cx="2887690" cy="3051627"/>
            </a:xfrm>
            <a:prstGeom prst="rect">
              <a:avLst/>
            </a:prstGeom>
            <a:solidFill>
              <a:schemeClr val="accent3">
                <a:lumMod val="50000"/>
              </a:schemeClr>
            </a:solidFill>
            <a:ln w="9525" algn="ctr">
              <a:noFill/>
              <a:round/>
              <a:headEnd/>
              <a:tailEnd/>
            </a:ln>
          </p:spPr>
          <p:txBody>
            <a:bodyPr lIns="0" tIns="0" rIns="0" bIns="0" anchor="ctr"/>
            <a:lstStyle/>
            <a:p>
              <a:pPr algn="ctr">
                <a:defRPr/>
              </a:pPr>
              <a:r>
                <a:rPr lang="en-US" sz="1400">
                  <a:solidFill>
                    <a:schemeClr val="bg1"/>
                  </a:solidFill>
                </a:rPr>
                <a:t>1</a:t>
              </a:r>
            </a:p>
          </p:txBody>
        </p:sp>
        <p:sp>
          <p:nvSpPr>
            <p:cNvPr id="13332" name="Rectangle 27"/>
            <p:cNvSpPr>
              <a:spLocks/>
            </p:cNvSpPr>
            <p:nvPr>
              <p:custDataLst>
                <p:tags r:id="rId15"/>
              </p:custDataLst>
            </p:nvPr>
          </p:nvSpPr>
          <p:spPr bwMode="auto">
            <a:xfrm>
              <a:off x="3579813" y="2741613"/>
              <a:ext cx="2879725" cy="3054350"/>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13333" name="Rectangle 28"/>
            <p:cNvSpPr>
              <a:spLocks/>
            </p:cNvSpPr>
            <p:nvPr>
              <p:custDataLst>
                <p:tags r:id="rId16"/>
              </p:custDataLst>
            </p:nvPr>
          </p:nvSpPr>
          <p:spPr bwMode="auto">
            <a:xfrm>
              <a:off x="6586538" y="2746375"/>
              <a:ext cx="2879725" cy="3049588"/>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13334" name="AutoShape 7"/>
            <p:cNvSpPr>
              <a:spLocks noChangeArrowheads="1"/>
            </p:cNvSpPr>
            <p:nvPr>
              <p:custDataLst>
                <p:tags r:id="rId17"/>
              </p:custDataLst>
            </p:nvPr>
          </p:nvSpPr>
          <p:spPr bwMode="auto">
            <a:xfrm rot="-5400000">
              <a:off x="4777582" y="-2432844"/>
              <a:ext cx="482600" cy="8869363"/>
            </a:xfrm>
            <a:prstGeom prst="chevron">
              <a:avLst>
                <a:gd name="adj" fmla="val 100000"/>
              </a:avLst>
            </a:prstGeom>
            <a:solidFill>
              <a:srgbClr val="F21C0A"/>
            </a:solidFill>
            <a:ln w="22225">
              <a:solidFill>
                <a:schemeClr val="hlink"/>
              </a:solidFill>
              <a:miter lim="800000"/>
              <a:headEnd/>
              <a:tailEnd/>
            </a:ln>
          </p:spPr>
          <p:txBody>
            <a:bodyPr vert="eaVert" wrap="none" lIns="0" tIns="0" rIns="0" bIns="0" anchor="ctr"/>
            <a:lstStyle/>
            <a:p>
              <a:pPr algn="ctr"/>
              <a:endParaRPr lang="en-US">
                <a:solidFill>
                  <a:schemeClr val="bg1"/>
                </a:solidFill>
                <a:cs typeface="Arial" charset="0"/>
              </a:endParaRPr>
            </a:p>
          </p:txBody>
        </p:sp>
        <p:sp>
          <p:nvSpPr>
            <p:cNvPr id="13335" name="Line 8"/>
            <p:cNvSpPr>
              <a:spLocks noChangeShapeType="1"/>
            </p:cNvSpPr>
            <p:nvPr>
              <p:custDataLst>
                <p:tags r:id="rId18"/>
              </p:custDataLst>
            </p:nvPr>
          </p:nvSpPr>
          <p:spPr bwMode="auto">
            <a:xfrm>
              <a:off x="582613" y="2647950"/>
              <a:ext cx="8882062" cy="1588"/>
            </a:xfrm>
            <a:custGeom>
              <a:avLst/>
              <a:gdLst>
                <a:gd name="T0" fmla="*/ 0 w 5595"/>
                <a:gd name="T1" fmla="*/ 0 h 1"/>
                <a:gd name="T2" fmla="*/ 2147483647 w 5595"/>
                <a:gd name="T3" fmla="*/ 0 h 1"/>
                <a:gd name="T4" fmla="*/ 0 60000 65536"/>
                <a:gd name="T5" fmla="*/ 0 60000 65536"/>
                <a:gd name="T6" fmla="*/ 0 w 5595"/>
                <a:gd name="T7" fmla="*/ 0 h 1"/>
                <a:gd name="T8" fmla="*/ 5595 w 5595"/>
                <a:gd name="T9" fmla="*/ 1 h 1"/>
              </a:gdLst>
              <a:ahLst/>
              <a:cxnLst>
                <a:cxn ang="T4">
                  <a:pos x="T0" y="T1"/>
                </a:cxn>
                <a:cxn ang="T5">
                  <a:pos x="T2" y="T3"/>
                </a:cxn>
              </a:cxnLst>
              <a:rect l="T6" t="T7" r="T8" b="T9"/>
              <a:pathLst>
                <a:path w="5595" h="1">
                  <a:moveTo>
                    <a:pt x="0" y="0"/>
                  </a:moveTo>
                  <a:lnTo>
                    <a:pt x="5595" y="0"/>
                  </a:lnTo>
                </a:path>
              </a:pathLst>
            </a:custGeom>
            <a:noFill/>
            <a:ln w="22225">
              <a:solidFill>
                <a:schemeClr val="hlink"/>
              </a:solidFill>
              <a:round/>
              <a:headEnd/>
              <a:tailEnd/>
            </a:ln>
          </p:spPr>
          <p:txBody>
            <a:bodyPr wrap="none" lIns="0" tIns="0" rIns="0" bIns="0" anchor="ctr"/>
            <a:lstStyle/>
            <a:p>
              <a:pPr algn="ctr"/>
              <a:endParaRPr lang="en-US">
                <a:solidFill>
                  <a:schemeClr val="bg1"/>
                </a:solidFill>
                <a:cs typeface="Arial" charset="0"/>
              </a:endParaRPr>
            </a:p>
          </p:txBody>
        </p:sp>
        <p:sp>
          <p:nvSpPr>
            <p:cNvPr id="13336" name="Line 17"/>
            <p:cNvSpPr>
              <a:spLocks noChangeShapeType="1"/>
            </p:cNvSpPr>
            <p:nvPr/>
          </p:nvSpPr>
          <p:spPr bwMode="auto">
            <a:xfrm>
              <a:off x="582613" y="5867400"/>
              <a:ext cx="8874125" cy="0"/>
            </a:xfrm>
            <a:prstGeom prst="line">
              <a:avLst/>
            </a:prstGeom>
            <a:noFill/>
            <a:ln w="25400">
              <a:solidFill>
                <a:schemeClr val="hlink"/>
              </a:solidFill>
              <a:round/>
              <a:headEnd/>
              <a:tailEnd/>
            </a:ln>
          </p:spPr>
          <p:txBody>
            <a:bodyPr/>
            <a:lstStyle/>
            <a:p>
              <a:endParaRPr lang="de-DE"/>
            </a:p>
          </p:txBody>
        </p:sp>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Foliennummernplatzhalter 1"/>
          <p:cNvSpPr>
            <a:spLocks noGrp="1"/>
          </p:cNvSpPr>
          <p:nvPr>
            <p:ph type="sldNum" sz="quarter" idx="10"/>
          </p:nvPr>
        </p:nvSpPr>
        <p:spPr>
          <a:noFill/>
        </p:spPr>
        <p:txBody>
          <a:bodyPr/>
          <a:lstStyle/>
          <a:p>
            <a:fld id="{05212F9B-7F1D-4BE8-A2EA-AC906E8E7AEE}" type="slidenum">
              <a:rPr smtClean="0"/>
              <a:pPr/>
              <a:t>22</a:t>
            </a:fld>
            <a:endParaRPr lang="de-DE" smtClean="0"/>
          </a:p>
        </p:txBody>
      </p:sp>
      <p:sp>
        <p:nvSpPr>
          <p:cNvPr id="14340" name="Fußzeilenplatzhalter 2"/>
          <p:cNvSpPr>
            <a:spLocks noGrp="1"/>
          </p:cNvSpPr>
          <p:nvPr>
            <p:ph type="ftr" sz="quarter" idx="11"/>
          </p:nvPr>
        </p:nvSpPr>
        <p:spPr>
          <a:noFill/>
        </p:spPr>
        <p:txBody>
          <a:bodyPr/>
          <a:lstStyle/>
          <a:p>
            <a:r>
              <a:rPr lang="de-DE" smtClean="0"/>
              <a:t>      </a:t>
            </a:r>
          </a:p>
        </p:txBody>
      </p:sp>
      <p:pic>
        <p:nvPicPr>
          <p:cNvPr id="14341" name="Picture 1030" descr="IMG_1128"/>
          <p:cNvPicPr>
            <a:picLocks noChangeArrowheads="1"/>
          </p:cNvPicPr>
          <p:nvPr>
            <p:custDataLst>
              <p:tags r:id="rId2"/>
            </p:custDataLst>
          </p:nvPr>
        </p:nvPicPr>
        <p:blipFill>
          <a:blip r:embed="rId22">
            <a:grayscl/>
          </a:blip>
          <a:srcRect l="15843" r="36818"/>
          <a:stretch>
            <a:fillRect/>
          </a:stretch>
        </p:blipFill>
        <p:spPr bwMode="auto">
          <a:xfrm>
            <a:off x="4360863" y="2428875"/>
            <a:ext cx="1620837" cy="2403475"/>
          </a:xfrm>
          <a:prstGeom prst="rect">
            <a:avLst/>
          </a:prstGeom>
          <a:noFill/>
          <a:ln w="9525">
            <a:noFill/>
            <a:miter lim="800000"/>
            <a:headEnd/>
            <a:tailEnd/>
          </a:ln>
        </p:spPr>
      </p:pic>
      <p:pic>
        <p:nvPicPr>
          <p:cNvPr id="14342" name="Picture 19"/>
          <p:cNvPicPr>
            <a:picLocks noChangeArrowheads="1"/>
          </p:cNvPicPr>
          <p:nvPr>
            <p:custDataLst>
              <p:tags r:id="rId3"/>
            </p:custDataLst>
          </p:nvPr>
        </p:nvPicPr>
        <p:blipFill>
          <a:blip r:embed="rId23">
            <a:grayscl/>
          </a:blip>
          <a:srcRect r="31573"/>
          <a:stretch>
            <a:fillRect/>
          </a:stretch>
        </p:blipFill>
        <p:spPr bwMode="auto">
          <a:xfrm>
            <a:off x="555625" y="2428875"/>
            <a:ext cx="1690688" cy="2403475"/>
          </a:xfrm>
          <a:prstGeom prst="rect">
            <a:avLst/>
          </a:prstGeom>
          <a:noFill/>
          <a:ln w="3175" algn="ctr">
            <a:noFill/>
            <a:miter lim="800000"/>
            <a:headEnd/>
            <a:tailEnd/>
          </a:ln>
        </p:spPr>
      </p:pic>
      <p:sp>
        <p:nvSpPr>
          <p:cNvPr id="14343" name="Title 1"/>
          <p:cNvSpPr>
            <a:spLocks noGrp="1"/>
          </p:cNvSpPr>
          <p:nvPr>
            <p:ph type="title" idx="4294967295"/>
            <p:custDataLst>
              <p:tags r:id="rId4"/>
            </p:custDataLst>
          </p:nvPr>
        </p:nvSpPr>
        <p:spPr>
          <a:xfrm>
            <a:off x="573088" y="1143000"/>
            <a:ext cx="7761287" cy="533400"/>
          </a:xfrm>
        </p:spPr>
        <p:txBody>
          <a:bodyPr/>
          <a:lstStyle/>
          <a:p>
            <a:pPr eaLnBrk="1" hangingPunct="1"/>
            <a:r>
              <a:rPr lang="en-US" smtClean="0"/>
              <a:t>Selective engagement in biomass and biogas/-methane</a:t>
            </a:r>
          </a:p>
        </p:txBody>
      </p:sp>
      <p:sp>
        <p:nvSpPr>
          <p:cNvPr id="14344" name="Rectangle 18"/>
          <p:cNvSpPr>
            <a:spLocks noChangeArrowheads="1"/>
          </p:cNvSpPr>
          <p:nvPr>
            <p:custDataLst>
              <p:tags r:id="rId5"/>
            </p:custDataLst>
          </p:nvPr>
        </p:nvSpPr>
        <p:spPr bwMode="gray">
          <a:xfrm>
            <a:off x="555625" y="2000250"/>
            <a:ext cx="3594100" cy="347663"/>
          </a:xfrm>
          <a:prstGeom prst="rect">
            <a:avLst/>
          </a:prstGeom>
          <a:solidFill>
            <a:schemeClr val="accent1"/>
          </a:solidFill>
          <a:ln w="9525">
            <a:noFill/>
            <a:miter lim="800000"/>
            <a:headEnd/>
            <a:tailEnd/>
          </a:ln>
        </p:spPr>
        <p:txBody>
          <a:bodyPr lIns="72000" tIns="36000" rIns="36000" bIns="36000">
            <a:spAutoFit/>
          </a:bodyPr>
          <a:lstStyle/>
          <a:p>
            <a:pPr marL="322263" lvl="1" indent="-320675">
              <a:spcBef>
                <a:spcPct val="100000"/>
              </a:spcBef>
              <a:buClr>
                <a:srgbClr val="000000"/>
              </a:buClr>
              <a:buFont typeface="Wingdings" pitchFamily="2" charset="2"/>
              <a:buNone/>
              <a:tabLst>
                <a:tab pos="6904038" algn="l"/>
                <a:tab pos="8467725" algn="r"/>
              </a:tabLst>
            </a:pPr>
            <a:r>
              <a:rPr lang="en-US" sz="1800">
                <a:solidFill>
                  <a:schemeClr val="bg1"/>
                </a:solidFill>
                <a:cs typeface="Arial" charset="0"/>
              </a:rPr>
              <a:t>Biomass portfolio</a:t>
            </a:r>
          </a:p>
        </p:txBody>
      </p:sp>
      <p:cxnSp>
        <p:nvCxnSpPr>
          <p:cNvPr id="4" name="Straight Connector 3"/>
          <p:cNvCxnSpPr>
            <a:cxnSpLocks/>
          </p:cNvCxnSpPr>
          <p:nvPr>
            <p:custDataLst>
              <p:tags r:id="rId6"/>
            </p:custDataLst>
          </p:nvPr>
        </p:nvCxnSpPr>
        <p:spPr bwMode="auto">
          <a:xfrm>
            <a:off x="638175" y="5319713"/>
            <a:ext cx="3500438" cy="1587"/>
          </a:xfrm>
          <a:prstGeom prst="line">
            <a:avLst/>
          </a:prstGeom>
          <a:solidFill>
            <a:schemeClr val="accent1"/>
          </a:solidFill>
          <a:ln w="28575" cap="flat" cmpd="sng" algn="ctr">
            <a:solidFill>
              <a:schemeClr val="accent3"/>
            </a:solidFill>
            <a:prstDash val="solid"/>
            <a:round/>
            <a:headEnd type="none" w="med" len="med"/>
            <a:tailEnd type="none" w="med" len="med"/>
          </a:ln>
          <a:effectLst/>
        </p:spPr>
      </p:cxnSp>
      <p:sp>
        <p:nvSpPr>
          <p:cNvPr id="14346" name="Rectangle 10"/>
          <p:cNvSpPr>
            <a:spLocks noChangeArrowheads="1"/>
          </p:cNvSpPr>
          <p:nvPr>
            <p:custDataLst>
              <p:tags r:id="rId7"/>
            </p:custDataLst>
          </p:nvPr>
        </p:nvSpPr>
        <p:spPr bwMode="gray">
          <a:xfrm>
            <a:off x="4360863" y="5286375"/>
            <a:ext cx="4295775" cy="631825"/>
          </a:xfrm>
          <a:prstGeom prst="rect">
            <a:avLst/>
          </a:prstGeom>
          <a:solidFill>
            <a:srgbClr val="FF8F6E"/>
          </a:solidFill>
          <a:ln w="9525">
            <a:noFill/>
            <a:miter lim="800000"/>
            <a:headEnd/>
            <a:tailEnd/>
          </a:ln>
        </p:spPr>
        <p:txBody>
          <a:bodyPr lIns="72000" tIns="72000" rIns="72000" bIns="72000">
            <a:spAutoFit/>
          </a:bodyPr>
          <a:lstStyle/>
          <a:p>
            <a:pPr defTabSz="330200"/>
            <a:r>
              <a:rPr lang="en-US" altLang="zh-HK" sz="1600" b="1">
                <a:ea typeface="新細明體"/>
                <a:cs typeface="Arial" charset="0"/>
              </a:rPr>
              <a:t>Spearheading the market development</a:t>
            </a:r>
          </a:p>
          <a:p>
            <a:pPr defTabSz="330200"/>
            <a:endParaRPr lang="en-US" altLang="zh-HK" sz="1600" b="1">
              <a:ea typeface="新細明體"/>
              <a:cs typeface="Arial" charset="0"/>
            </a:endParaRPr>
          </a:p>
        </p:txBody>
      </p:sp>
      <p:sp>
        <p:nvSpPr>
          <p:cNvPr id="14347" name="Rectangle 18"/>
          <p:cNvSpPr>
            <a:spLocks noChangeArrowheads="1"/>
          </p:cNvSpPr>
          <p:nvPr>
            <p:custDataLst>
              <p:tags r:id="rId8"/>
            </p:custDataLst>
          </p:nvPr>
        </p:nvSpPr>
        <p:spPr bwMode="gray">
          <a:xfrm>
            <a:off x="4360863" y="2000250"/>
            <a:ext cx="4291012" cy="347663"/>
          </a:xfrm>
          <a:prstGeom prst="rect">
            <a:avLst/>
          </a:prstGeom>
          <a:solidFill>
            <a:schemeClr val="accent1"/>
          </a:solidFill>
          <a:ln w="9525">
            <a:noFill/>
            <a:miter lim="800000"/>
            <a:headEnd/>
            <a:tailEnd/>
          </a:ln>
        </p:spPr>
        <p:txBody>
          <a:bodyPr lIns="72000" tIns="36000" rIns="36000" bIns="36000">
            <a:spAutoFit/>
          </a:bodyPr>
          <a:lstStyle/>
          <a:p>
            <a:pPr marL="322263" lvl="1" indent="-320675">
              <a:spcBef>
                <a:spcPct val="100000"/>
              </a:spcBef>
              <a:buClr>
                <a:srgbClr val="000000"/>
              </a:buClr>
              <a:buFont typeface="Wingdings" pitchFamily="2" charset="2"/>
              <a:buNone/>
              <a:tabLst>
                <a:tab pos="6904038" algn="l"/>
                <a:tab pos="8467725" algn="r"/>
              </a:tabLst>
            </a:pPr>
            <a:r>
              <a:rPr lang="en-US" sz="1800">
                <a:solidFill>
                  <a:schemeClr val="bg1"/>
                </a:solidFill>
                <a:cs typeface="Arial" charset="0"/>
              </a:rPr>
              <a:t>Biogas/-methane portfolio</a:t>
            </a:r>
          </a:p>
        </p:txBody>
      </p:sp>
      <p:sp>
        <p:nvSpPr>
          <p:cNvPr id="14348" name="Textframe 20"/>
          <p:cNvSpPr>
            <a:spLocks noChangeArrowheads="1"/>
          </p:cNvSpPr>
          <p:nvPr>
            <p:custDataLst>
              <p:tags r:id="rId9"/>
            </p:custDataLst>
          </p:nvPr>
        </p:nvSpPr>
        <p:spPr bwMode="auto">
          <a:xfrm>
            <a:off x="2257425" y="2427288"/>
            <a:ext cx="1928813" cy="2778125"/>
          </a:xfrm>
          <a:prstGeom prst="rect">
            <a:avLst/>
          </a:prstGeom>
          <a:solidFill>
            <a:schemeClr val="bg1"/>
          </a:solidFill>
          <a:ln w="6350">
            <a:noFill/>
            <a:miter lim="800000"/>
            <a:headEnd/>
            <a:tailEnd/>
          </a:ln>
        </p:spPr>
        <p:txBody>
          <a:bodyPr lIns="0" tIns="0" rIns="0" bIns="0">
            <a:spAutoFit/>
          </a:bodyPr>
          <a:lstStyle/>
          <a:p>
            <a:pPr marL="203200" indent="-203200" defTabSz="330200">
              <a:lnSpc>
                <a:spcPct val="90000"/>
              </a:lnSpc>
              <a:spcBef>
                <a:spcPct val="30000"/>
              </a:spcBef>
              <a:buSzPct val="100000"/>
              <a:buFont typeface="Arial" charset="0"/>
              <a:buChar char="•"/>
            </a:pPr>
            <a:r>
              <a:rPr lang="en-US" altLang="de-DE" sz="1400">
                <a:cs typeface="Arial" charset="0"/>
              </a:rPr>
              <a:t>Operating UK's largest dedicated wood burning power station (Steven's Croft – 44 MW</a:t>
            </a:r>
            <a:r>
              <a:rPr lang="en-US" altLang="de-DE" sz="1400" baseline="-25000">
                <a:cs typeface="Arial" charset="0"/>
              </a:rPr>
              <a:t>el</a:t>
            </a:r>
            <a:r>
              <a:rPr lang="en-US" altLang="de-DE" sz="1400">
                <a:cs typeface="Arial" charset="0"/>
              </a:rPr>
              <a:t>)</a:t>
            </a:r>
          </a:p>
          <a:p>
            <a:pPr marL="361950" lvl="1" indent="-180975" defTabSz="330200">
              <a:lnSpc>
                <a:spcPct val="90000"/>
              </a:lnSpc>
              <a:spcBef>
                <a:spcPct val="30000"/>
              </a:spcBef>
              <a:buClr>
                <a:srgbClr val="F21C0A"/>
              </a:buClr>
              <a:buSzPct val="100000"/>
              <a:buFont typeface="Wingdings" pitchFamily="2" charset="2"/>
              <a:buChar char=""/>
            </a:pPr>
            <a:r>
              <a:rPr lang="en-US" altLang="de-DE" sz="1400">
                <a:cs typeface="Arial" charset="0"/>
              </a:rPr>
              <a:t>~ 500kt feedstock/a</a:t>
            </a:r>
          </a:p>
          <a:p>
            <a:pPr marL="361950" lvl="1" indent="-180975" defTabSz="330200">
              <a:lnSpc>
                <a:spcPct val="90000"/>
              </a:lnSpc>
              <a:spcBef>
                <a:spcPct val="30000"/>
              </a:spcBef>
              <a:buClr>
                <a:srgbClr val="F21C0A"/>
              </a:buClr>
              <a:buSzPct val="100000"/>
              <a:buFont typeface="Wingdings" pitchFamily="2" charset="2"/>
              <a:buChar char=""/>
            </a:pPr>
            <a:r>
              <a:rPr lang="en-US" altLang="de-DE" sz="1400">
                <a:cs typeface="Arial" charset="0"/>
              </a:rPr>
              <a:t>70,000 homes supplied with electricity</a:t>
            </a:r>
          </a:p>
          <a:p>
            <a:pPr marL="361950" lvl="1" indent="-180975" defTabSz="330200">
              <a:lnSpc>
                <a:spcPct val="90000"/>
              </a:lnSpc>
              <a:spcBef>
                <a:spcPct val="30000"/>
              </a:spcBef>
              <a:buClr>
                <a:srgbClr val="F21C0A"/>
              </a:buClr>
              <a:buSzPct val="100000"/>
              <a:buFont typeface="Wingdings" pitchFamily="2" charset="2"/>
              <a:buChar char=""/>
            </a:pPr>
            <a:r>
              <a:rPr lang="en-US" altLang="de-DE" sz="1400">
                <a:cs typeface="Arial" charset="0"/>
              </a:rPr>
              <a:t>100,000 t CO2 reduction</a:t>
            </a:r>
          </a:p>
          <a:p>
            <a:pPr marL="203200" indent="-203200" defTabSz="330200">
              <a:lnSpc>
                <a:spcPct val="90000"/>
              </a:lnSpc>
              <a:spcBef>
                <a:spcPct val="30000"/>
              </a:spcBef>
              <a:buSzPct val="100000"/>
              <a:buFont typeface="Arial" charset="0"/>
              <a:buChar char="•"/>
            </a:pPr>
            <a:r>
              <a:rPr lang="en-US" altLang="de-DE" sz="1400">
                <a:cs typeface="Arial" charset="0"/>
              </a:rPr>
              <a:t>300 MW</a:t>
            </a:r>
            <a:r>
              <a:rPr lang="en-US" altLang="de-DE" sz="1400" baseline="-25000">
                <a:cs typeface="Arial" charset="0"/>
              </a:rPr>
              <a:t>el</a:t>
            </a:r>
            <a:r>
              <a:rPr lang="en-US" altLang="de-DE" sz="1400">
                <a:cs typeface="Arial" charset="0"/>
              </a:rPr>
              <a:t> project pipeline</a:t>
            </a:r>
          </a:p>
        </p:txBody>
      </p:sp>
      <p:sp>
        <p:nvSpPr>
          <p:cNvPr id="14349" name="Textframe 20"/>
          <p:cNvSpPr>
            <a:spLocks noChangeArrowheads="1"/>
          </p:cNvSpPr>
          <p:nvPr>
            <p:custDataLst>
              <p:tags r:id="rId10"/>
            </p:custDataLst>
          </p:nvPr>
        </p:nvSpPr>
        <p:spPr bwMode="auto">
          <a:xfrm>
            <a:off x="6048375" y="2427288"/>
            <a:ext cx="2603500" cy="2787650"/>
          </a:xfrm>
          <a:prstGeom prst="rect">
            <a:avLst/>
          </a:prstGeom>
          <a:noFill/>
          <a:ln w="6350">
            <a:noFill/>
            <a:miter lim="800000"/>
            <a:headEnd/>
            <a:tailEnd/>
          </a:ln>
        </p:spPr>
        <p:txBody>
          <a:bodyPr lIns="0" tIns="0" rIns="0" bIns="0">
            <a:spAutoFit/>
          </a:bodyPr>
          <a:lstStyle/>
          <a:p>
            <a:pPr marL="152400" indent="-152400" defTabSz="330200">
              <a:lnSpc>
                <a:spcPct val="90000"/>
              </a:lnSpc>
              <a:spcBef>
                <a:spcPct val="30000"/>
              </a:spcBef>
              <a:buSzPct val="100000"/>
              <a:buFont typeface="Arial" charset="0"/>
              <a:buChar char="•"/>
              <a:defRPr/>
            </a:pPr>
            <a:r>
              <a:rPr lang="en-US" altLang="de-DE" sz="1400" dirty="0">
                <a:cs typeface="Arial" charset="0"/>
              </a:rPr>
              <a:t>10 years experience in pace-setting </a:t>
            </a:r>
            <a:r>
              <a:rPr lang="de-DE" altLang="de-DE" sz="1400" dirty="0">
                <a:cs typeface="Arial" charset="0"/>
              </a:rPr>
              <a:t>b</a:t>
            </a:r>
            <a:r>
              <a:rPr lang="en-US" altLang="de-DE" sz="1400" dirty="0" err="1">
                <a:cs typeface="Arial" charset="0"/>
              </a:rPr>
              <a:t>iomethane</a:t>
            </a:r>
            <a:r>
              <a:rPr lang="en-US" altLang="de-DE" sz="1400" dirty="0">
                <a:cs typeface="Arial" charset="0"/>
              </a:rPr>
              <a:t> R&amp;D</a:t>
            </a:r>
          </a:p>
          <a:p>
            <a:pPr marL="152400" indent="-152400" defTabSz="330200">
              <a:lnSpc>
                <a:spcPct val="90000"/>
              </a:lnSpc>
              <a:spcBef>
                <a:spcPct val="30000"/>
              </a:spcBef>
              <a:buSzPct val="100000"/>
              <a:buFont typeface="Arial" charset="0"/>
              <a:buChar char="•"/>
              <a:defRPr/>
            </a:pPr>
            <a:r>
              <a:rPr lang="en-US" altLang="de-DE" sz="1400" dirty="0">
                <a:cs typeface="Arial" charset="0"/>
              </a:rPr>
              <a:t>A dozen </a:t>
            </a:r>
            <a:r>
              <a:rPr lang="de-DE" altLang="de-DE" sz="1400" dirty="0">
                <a:cs typeface="Arial" charset="0"/>
              </a:rPr>
              <a:t>b</a:t>
            </a:r>
            <a:r>
              <a:rPr lang="en-US" altLang="de-DE" sz="1400" dirty="0" err="1">
                <a:cs typeface="Arial" charset="0"/>
              </a:rPr>
              <a:t>iogas</a:t>
            </a:r>
            <a:r>
              <a:rPr lang="en-US" altLang="de-DE" sz="1400" dirty="0">
                <a:cs typeface="Arial" charset="0"/>
              </a:rPr>
              <a:t>/</a:t>
            </a:r>
            <a:r>
              <a:rPr lang="de-DE" altLang="de-DE" sz="1400" dirty="0">
                <a:cs typeface="Arial" charset="0"/>
              </a:rPr>
              <a:t>b</a:t>
            </a:r>
            <a:r>
              <a:rPr lang="en-US" altLang="de-DE" sz="1400" dirty="0" err="1">
                <a:cs typeface="Arial" charset="0"/>
              </a:rPr>
              <a:t>iomethane</a:t>
            </a:r>
            <a:r>
              <a:rPr lang="en-US" altLang="de-DE" sz="1400" dirty="0">
                <a:cs typeface="Arial" charset="0"/>
              </a:rPr>
              <a:t> plants across EU</a:t>
            </a:r>
          </a:p>
          <a:p>
            <a:pPr marL="152400" indent="-152400" defTabSz="330200">
              <a:lnSpc>
                <a:spcPct val="90000"/>
              </a:lnSpc>
              <a:spcBef>
                <a:spcPct val="30000"/>
              </a:spcBef>
              <a:buSzPct val="100000"/>
              <a:buFont typeface="Arial" charset="0"/>
              <a:buChar char="•"/>
              <a:defRPr/>
            </a:pPr>
            <a:r>
              <a:rPr lang="en-US" altLang="de-DE" sz="1400" dirty="0">
                <a:cs typeface="Arial" charset="0"/>
              </a:rPr>
              <a:t>World's largest </a:t>
            </a:r>
            <a:r>
              <a:rPr lang="de-DE" altLang="de-DE" sz="1400" dirty="0">
                <a:cs typeface="Arial" charset="0"/>
              </a:rPr>
              <a:t>b</a:t>
            </a:r>
            <a:r>
              <a:rPr lang="en-US" altLang="de-DE" sz="1400" dirty="0" err="1">
                <a:cs typeface="Arial" charset="0"/>
              </a:rPr>
              <a:t>iomethane</a:t>
            </a:r>
            <a:r>
              <a:rPr lang="en-US" altLang="de-DE" sz="1400" dirty="0">
                <a:cs typeface="Arial" charset="0"/>
              </a:rPr>
              <a:t> plant (10 </a:t>
            </a:r>
            <a:r>
              <a:rPr lang="en-US" altLang="de-DE" sz="1400" dirty="0" err="1">
                <a:cs typeface="Arial" charset="0"/>
              </a:rPr>
              <a:t>MW</a:t>
            </a:r>
            <a:r>
              <a:rPr lang="en-US" altLang="de-DE" sz="1400" baseline="-25000" dirty="0" err="1">
                <a:cs typeface="Arial" charset="0"/>
              </a:rPr>
              <a:t>th</a:t>
            </a:r>
            <a:r>
              <a:rPr lang="en-US" altLang="de-DE" sz="1400" dirty="0">
                <a:cs typeface="Arial" charset="0"/>
              </a:rPr>
              <a:t>) in </a:t>
            </a:r>
            <a:r>
              <a:rPr lang="en-US" altLang="de-DE" sz="1400" dirty="0" err="1">
                <a:cs typeface="Arial" charset="0"/>
              </a:rPr>
              <a:t>Schwandorf</a:t>
            </a:r>
            <a:r>
              <a:rPr lang="en-US" altLang="de-DE" sz="1400" dirty="0">
                <a:cs typeface="Arial" charset="0"/>
              </a:rPr>
              <a:t> </a:t>
            </a:r>
            <a:r>
              <a:rPr lang="en-US" altLang="de-DE" sz="1400" dirty="0">
                <a:cs typeface="Arial" charset="0"/>
              </a:rPr>
              <a:t>commissioned</a:t>
            </a:r>
          </a:p>
          <a:p>
            <a:pPr marL="361950" lvl="1" indent="-180975" defTabSz="330200">
              <a:lnSpc>
                <a:spcPct val="90000"/>
              </a:lnSpc>
              <a:spcBef>
                <a:spcPct val="30000"/>
              </a:spcBef>
              <a:buClr>
                <a:srgbClr val="F21C0A"/>
              </a:buClr>
              <a:buSzPct val="100000"/>
              <a:buFont typeface="Wingdings"/>
              <a:buChar char=""/>
              <a:defRPr/>
            </a:pPr>
            <a:r>
              <a:rPr lang="de-DE" altLang="de-DE" sz="1400" dirty="0">
                <a:cs typeface="Arial" charset="0"/>
              </a:rPr>
              <a:t>85,000 t </a:t>
            </a:r>
            <a:r>
              <a:rPr lang="de-DE" altLang="de-DE" sz="1400" dirty="0" err="1">
                <a:cs typeface="Arial" charset="0"/>
              </a:rPr>
              <a:t>feedstock</a:t>
            </a:r>
            <a:r>
              <a:rPr lang="de-DE" altLang="de-DE" sz="1400" dirty="0">
                <a:cs typeface="Arial" charset="0"/>
              </a:rPr>
              <a:t>/a</a:t>
            </a:r>
          </a:p>
          <a:p>
            <a:pPr marL="361950" lvl="1" indent="-180975" defTabSz="330200">
              <a:lnSpc>
                <a:spcPct val="90000"/>
              </a:lnSpc>
              <a:spcBef>
                <a:spcPct val="30000"/>
              </a:spcBef>
              <a:buClr>
                <a:srgbClr val="F21C0A"/>
              </a:buClr>
              <a:buSzPct val="100000"/>
              <a:buFont typeface="Wingdings"/>
              <a:buChar char=""/>
              <a:defRPr/>
            </a:pPr>
            <a:r>
              <a:rPr lang="de-DE" altLang="de-DE" sz="1400" dirty="0">
                <a:cs typeface="Arial" charset="0"/>
              </a:rPr>
              <a:t>5,000 </a:t>
            </a:r>
            <a:r>
              <a:rPr lang="de-DE" altLang="de-DE" sz="1400" dirty="0" err="1">
                <a:cs typeface="Arial" charset="0"/>
              </a:rPr>
              <a:t>homes</a:t>
            </a:r>
            <a:r>
              <a:rPr lang="de-DE" altLang="de-DE" sz="1400" dirty="0">
                <a:cs typeface="Arial" charset="0"/>
              </a:rPr>
              <a:t> </a:t>
            </a:r>
            <a:r>
              <a:rPr lang="de-DE" altLang="de-DE" sz="1400" dirty="0" err="1">
                <a:cs typeface="Arial" charset="0"/>
              </a:rPr>
              <a:t>supplied</a:t>
            </a:r>
            <a:r>
              <a:rPr lang="de-DE" altLang="de-DE" sz="1400" dirty="0">
                <a:cs typeface="Arial" charset="0"/>
              </a:rPr>
              <a:t> </a:t>
            </a:r>
            <a:r>
              <a:rPr lang="de-DE" altLang="de-DE" sz="1400" dirty="0" err="1">
                <a:cs typeface="Arial" charset="0"/>
              </a:rPr>
              <a:t>with</a:t>
            </a:r>
            <a:r>
              <a:rPr lang="de-DE" altLang="de-DE" sz="1400" dirty="0">
                <a:cs typeface="Arial" charset="0"/>
              </a:rPr>
              <a:t> </a:t>
            </a:r>
            <a:r>
              <a:rPr lang="de-DE" altLang="de-DE" sz="1400" dirty="0" err="1">
                <a:cs typeface="Arial" charset="0"/>
              </a:rPr>
              <a:t>electricity</a:t>
            </a:r>
            <a:endParaRPr lang="de-DE" altLang="de-DE" sz="1400" dirty="0">
              <a:cs typeface="Arial" charset="0"/>
            </a:endParaRPr>
          </a:p>
          <a:p>
            <a:pPr marL="266700" lvl="1" indent="-85725" defTabSz="330200">
              <a:lnSpc>
                <a:spcPct val="90000"/>
              </a:lnSpc>
              <a:spcBef>
                <a:spcPct val="30000"/>
              </a:spcBef>
              <a:buSzPct val="100000"/>
              <a:buFont typeface="Arial" charset="0"/>
              <a:buChar char="•"/>
              <a:defRPr/>
            </a:pPr>
            <a:endParaRPr lang="de-DE" altLang="de-DE" sz="1600" dirty="0">
              <a:cs typeface="Arial" charset="0"/>
            </a:endParaRPr>
          </a:p>
          <a:p>
            <a:pPr marL="152400" indent="-152400" defTabSz="330200">
              <a:lnSpc>
                <a:spcPct val="90000"/>
              </a:lnSpc>
              <a:spcBef>
                <a:spcPct val="30000"/>
              </a:spcBef>
              <a:buSzPct val="100000"/>
              <a:buFont typeface="Arial" charset="0"/>
              <a:buChar char="•"/>
              <a:defRPr/>
            </a:pPr>
            <a:endParaRPr lang="en-US" altLang="de-DE" sz="1600" dirty="0">
              <a:cs typeface="Arial" charset="0"/>
            </a:endParaRPr>
          </a:p>
        </p:txBody>
      </p:sp>
      <p:sp>
        <p:nvSpPr>
          <p:cNvPr id="14350" name="Rectangle 18"/>
          <p:cNvSpPr>
            <a:spLocks noChangeArrowheads="1"/>
          </p:cNvSpPr>
          <p:nvPr>
            <p:custDataLst>
              <p:tags r:id="rId11"/>
            </p:custDataLst>
          </p:nvPr>
        </p:nvSpPr>
        <p:spPr bwMode="gray">
          <a:xfrm>
            <a:off x="625475" y="4532313"/>
            <a:ext cx="1709738" cy="182562"/>
          </a:xfrm>
          <a:prstGeom prst="rect">
            <a:avLst/>
          </a:prstGeom>
          <a:noFill/>
          <a:ln w="9525">
            <a:noFill/>
            <a:miter lim="800000"/>
            <a:headEnd/>
            <a:tailEnd/>
          </a:ln>
        </p:spPr>
        <p:txBody>
          <a:bodyPr lIns="0" tIns="0" rIns="0" bIns="0">
            <a:spAutoFit/>
          </a:bodyPr>
          <a:lstStyle/>
          <a:p>
            <a:pPr marL="111125" indent="-111125" defTabSz="330200"/>
            <a:r>
              <a:rPr lang="en-US" altLang="zh-HK" sz="1200">
                <a:solidFill>
                  <a:schemeClr val="bg1"/>
                </a:solidFill>
                <a:ea typeface="新細明體"/>
                <a:cs typeface="Arial" charset="0"/>
              </a:rPr>
              <a:t>Steven's Croft</a:t>
            </a:r>
          </a:p>
        </p:txBody>
      </p:sp>
      <p:sp>
        <p:nvSpPr>
          <p:cNvPr id="14351" name="Rectangle 17"/>
          <p:cNvSpPr>
            <a:spLocks noChangeArrowheads="1"/>
          </p:cNvSpPr>
          <p:nvPr>
            <p:custDataLst>
              <p:tags r:id="rId12"/>
            </p:custDataLst>
          </p:nvPr>
        </p:nvSpPr>
        <p:spPr bwMode="gray">
          <a:xfrm>
            <a:off x="4411663" y="4532313"/>
            <a:ext cx="1711325" cy="182562"/>
          </a:xfrm>
          <a:prstGeom prst="rect">
            <a:avLst/>
          </a:prstGeom>
          <a:noFill/>
          <a:ln w="9525">
            <a:noFill/>
            <a:miter lim="800000"/>
            <a:headEnd/>
            <a:tailEnd/>
          </a:ln>
        </p:spPr>
        <p:txBody>
          <a:bodyPr lIns="0" tIns="0" rIns="0" bIns="0">
            <a:spAutoFit/>
          </a:bodyPr>
          <a:lstStyle/>
          <a:p>
            <a:pPr defTabSz="330200"/>
            <a:r>
              <a:rPr lang="en-US" altLang="zh-HK" sz="1200">
                <a:ea typeface="新細明體"/>
                <a:cs typeface="Arial" charset="0"/>
              </a:rPr>
              <a:t>Schwandorf</a:t>
            </a:r>
          </a:p>
        </p:txBody>
      </p:sp>
      <p:graphicFrame>
        <p:nvGraphicFramePr>
          <p:cNvPr id="14338" name="Rectangle 2" hidden="1"/>
          <p:cNvGraphicFramePr>
            <a:graphicFrameLocks/>
          </p:cNvGraphicFramePr>
          <p:nvPr>
            <p:custDataLst>
              <p:tags r:id="rId13"/>
            </p:custDataLst>
          </p:nvPr>
        </p:nvGraphicFramePr>
        <p:xfrm>
          <a:off x="0" y="0"/>
          <a:ext cx="146050" cy="158750"/>
        </p:xfrm>
        <a:graphic>
          <a:graphicData uri="http://schemas.openxmlformats.org/presentationml/2006/ole">
            <p:oleObj spid="_x0000_s14338" r:id="rId24" imgW="0" imgH="0" progId="">
              <p:embed/>
            </p:oleObj>
          </a:graphicData>
        </a:graphic>
      </p:graphicFrame>
      <p:sp>
        <p:nvSpPr>
          <p:cNvPr id="14352" name="Rectangle 18"/>
          <p:cNvSpPr>
            <a:spLocks noChangeArrowheads="1"/>
          </p:cNvSpPr>
          <p:nvPr>
            <p:custDataLst>
              <p:tags r:id="rId14"/>
            </p:custDataLst>
          </p:nvPr>
        </p:nvSpPr>
        <p:spPr bwMode="gray">
          <a:xfrm>
            <a:off x="561975" y="5286375"/>
            <a:ext cx="3587750" cy="631825"/>
          </a:xfrm>
          <a:prstGeom prst="rect">
            <a:avLst/>
          </a:prstGeom>
          <a:solidFill>
            <a:srgbClr val="FF8F6E"/>
          </a:solidFill>
          <a:ln w="9525">
            <a:noFill/>
            <a:miter lim="800000"/>
            <a:headEnd/>
            <a:tailEnd/>
          </a:ln>
        </p:spPr>
        <p:txBody>
          <a:bodyPr lIns="72000" tIns="72000" rIns="72000" bIns="72000">
            <a:spAutoFit/>
          </a:bodyPr>
          <a:lstStyle/>
          <a:p>
            <a:pPr defTabSz="330200"/>
            <a:r>
              <a:rPr lang="en-US" altLang="zh-HK" sz="1600" b="1">
                <a:ea typeface="新細明體"/>
                <a:cs typeface="Arial" charset="0"/>
              </a:rPr>
              <a:t>Apply extensive know how in prime locations only</a:t>
            </a:r>
          </a:p>
        </p:txBody>
      </p:sp>
      <p:grpSp>
        <p:nvGrpSpPr>
          <p:cNvPr id="14353" name="Group 22"/>
          <p:cNvGrpSpPr>
            <a:grpSpLocks/>
          </p:cNvGrpSpPr>
          <p:nvPr/>
        </p:nvGrpSpPr>
        <p:grpSpPr bwMode="auto">
          <a:xfrm>
            <a:off x="8307388" y="1139825"/>
            <a:ext cx="703262" cy="457200"/>
            <a:chOff x="582613" y="1760538"/>
            <a:chExt cx="8883650" cy="4106862"/>
          </a:xfrm>
        </p:grpSpPr>
        <p:sp>
          <p:nvSpPr>
            <p:cNvPr id="17" name="Rectangle 26"/>
            <p:cNvSpPr>
              <a:spLocks/>
            </p:cNvSpPr>
            <p:nvPr>
              <p:custDataLst>
                <p:tags r:id="rId15"/>
              </p:custDataLst>
            </p:nvPr>
          </p:nvSpPr>
          <p:spPr bwMode="auto">
            <a:xfrm>
              <a:off x="602660" y="2744478"/>
              <a:ext cx="2887690" cy="3051627"/>
            </a:xfrm>
            <a:prstGeom prst="rect">
              <a:avLst/>
            </a:prstGeom>
            <a:solidFill>
              <a:schemeClr val="accent3">
                <a:lumMod val="50000"/>
              </a:schemeClr>
            </a:solidFill>
            <a:ln w="9525" algn="ctr">
              <a:noFill/>
              <a:round/>
              <a:headEnd/>
              <a:tailEnd/>
            </a:ln>
          </p:spPr>
          <p:txBody>
            <a:bodyPr lIns="0" tIns="0" rIns="0" bIns="0" anchor="ctr"/>
            <a:lstStyle/>
            <a:p>
              <a:pPr algn="ctr">
                <a:defRPr/>
              </a:pPr>
              <a:r>
                <a:rPr lang="en-US" sz="1400">
                  <a:solidFill>
                    <a:schemeClr val="bg1"/>
                  </a:solidFill>
                </a:rPr>
                <a:t>1</a:t>
              </a:r>
            </a:p>
          </p:txBody>
        </p:sp>
        <p:sp>
          <p:nvSpPr>
            <p:cNvPr id="14355" name="Rectangle 27"/>
            <p:cNvSpPr>
              <a:spLocks/>
            </p:cNvSpPr>
            <p:nvPr>
              <p:custDataLst>
                <p:tags r:id="rId16"/>
              </p:custDataLst>
            </p:nvPr>
          </p:nvSpPr>
          <p:spPr bwMode="auto">
            <a:xfrm>
              <a:off x="3579813" y="2741613"/>
              <a:ext cx="2879725" cy="3054350"/>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14356" name="Rectangle 28"/>
            <p:cNvSpPr>
              <a:spLocks/>
            </p:cNvSpPr>
            <p:nvPr>
              <p:custDataLst>
                <p:tags r:id="rId17"/>
              </p:custDataLst>
            </p:nvPr>
          </p:nvSpPr>
          <p:spPr bwMode="auto">
            <a:xfrm>
              <a:off x="6586538" y="2746375"/>
              <a:ext cx="2879725" cy="3049588"/>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14357" name="AutoShape 7"/>
            <p:cNvSpPr>
              <a:spLocks noChangeArrowheads="1"/>
            </p:cNvSpPr>
            <p:nvPr>
              <p:custDataLst>
                <p:tags r:id="rId18"/>
              </p:custDataLst>
            </p:nvPr>
          </p:nvSpPr>
          <p:spPr bwMode="auto">
            <a:xfrm rot="-5400000">
              <a:off x="4777582" y="-2432844"/>
              <a:ext cx="482600" cy="8869363"/>
            </a:xfrm>
            <a:prstGeom prst="chevron">
              <a:avLst>
                <a:gd name="adj" fmla="val 100000"/>
              </a:avLst>
            </a:prstGeom>
            <a:solidFill>
              <a:srgbClr val="F21C0A"/>
            </a:solidFill>
            <a:ln w="22225">
              <a:solidFill>
                <a:schemeClr val="hlink"/>
              </a:solidFill>
              <a:miter lim="800000"/>
              <a:headEnd/>
              <a:tailEnd/>
            </a:ln>
          </p:spPr>
          <p:txBody>
            <a:bodyPr vert="eaVert" wrap="none" lIns="0" tIns="0" rIns="0" bIns="0" anchor="ctr"/>
            <a:lstStyle/>
            <a:p>
              <a:pPr algn="ctr"/>
              <a:endParaRPr lang="en-US">
                <a:solidFill>
                  <a:schemeClr val="bg1"/>
                </a:solidFill>
                <a:cs typeface="Arial" charset="0"/>
              </a:endParaRPr>
            </a:p>
          </p:txBody>
        </p:sp>
        <p:sp>
          <p:nvSpPr>
            <p:cNvPr id="14358" name="Line 8"/>
            <p:cNvSpPr>
              <a:spLocks noChangeShapeType="1"/>
            </p:cNvSpPr>
            <p:nvPr>
              <p:custDataLst>
                <p:tags r:id="rId19"/>
              </p:custDataLst>
            </p:nvPr>
          </p:nvSpPr>
          <p:spPr bwMode="auto">
            <a:xfrm>
              <a:off x="582613" y="2647950"/>
              <a:ext cx="8882062" cy="1588"/>
            </a:xfrm>
            <a:custGeom>
              <a:avLst/>
              <a:gdLst>
                <a:gd name="T0" fmla="*/ 0 w 5595"/>
                <a:gd name="T1" fmla="*/ 0 h 1"/>
                <a:gd name="T2" fmla="*/ 2147483647 w 5595"/>
                <a:gd name="T3" fmla="*/ 0 h 1"/>
                <a:gd name="T4" fmla="*/ 0 60000 65536"/>
                <a:gd name="T5" fmla="*/ 0 60000 65536"/>
                <a:gd name="T6" fmla="*/ 0 w 5595"/>
                <a:gd name="T7" fmla="*/ 0 h 1"/>
                <a:gd name="T8" fmla="*/ 5595 w 5595"/>
                <a:gd name="T9" fmla="*/ 1 h 1"/>
              </a:gdLst>
              <a:ahLst/>
              <a:cxnLst>
                <a:cxn ang="T4">
                  <a:pos x="T0" y="T1"/>
                </a:cxn>
                <a:cxn ang="T5">
                  <a:pos x="T2" y="T3"/>
                </a:cxn>
              </a:cxnLst>
              <a:rect l="T6" t="T7" r="T8" b="T9"/>
              <a:pathLst>
                <a:path w="5595" h="1">
                  <a:moveTo>
                    <a:pt x="0" y="0"/>
                  </a:moveTo>
                  <a:lnTo>
                    <a:pt x="5595" y="0"/>
                  </a:lnTo>
                </a:path>
              </a:pathLst>
            </a:custGeom>
            <a:noFill/>
            <a:ln w="22225">
              <a:solidFill>
                <a:schemeClr val="hlink"/>
              </a:solidFill>
              <a:round/>
              <a:headEnd/>
              <a:tailEnd/>
            </a:ln>
          </p:spPr>
          <p:txBody>
            <a:bodyPr wrap="none" lIns="0" tIns="0" rIns="0" bIns="0" anchor="ctr"/>
            <a:lstStyle/>
            <a:p>
              <a:pPr algn="ctr"/>
              <a:endParaRPr lang="en-US">
                <a:solidFill>
                  <a:schemeClr val="bg1"/>
                </a:solidFill>
                <a:cs typeface="Arial" charset="0"/>
              </a:endParaRPr>
            </a:p>
          </p:txBody>
        </p:sp>
        <p:sp>
          <p:nvSpPr>
            <p:cNvPr id="14359" name="Line 17"/>
            <p:cNvSpPr>
              <a:spLocks noChangeShapeType="1"/>
            </p:cNvSpPr>
            <p:nvPr/>
          </p:nvSpPr>
          <p:spPr bwMode="auto">
            <a:xfrm>
              <a:off x="582613" y="5867400"/>
              <a:ext cx="8874125" cy="0"/>
            </a:xfrm>
            <a:prstGeom prst="line">
              <a:avLst/>
            </a:prstGeom>
            <a:noFill/>
            <a:ln w="25400">
              <a:solidFill>
                <a:schemeClr val="hlink"/>
              </a:solidFill>
              <a:round/>
              <a:headEnd/>
              <a:tailEnd/>
            </a:ln>
          </p:spPr>
          <p:txBody>
            <a:bodyPr/>
            <a:lstStyle/>
            <a:p>
              <a:endParaRPr lang="de-DE"/>
            </a:p>
          </p:txBody>
        </p:sp>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Foliennummernplatzhalter 1"/>
          <p:cNvSpPr>
            <a:spLocks noGrp="1"/>
          </p:cNvSpPr>
          <p:nvPr>
            <p:ph type="sldNum" sz="quarter" idx="10"/>
          </p:nvPr>
        </p:nvSpPr>
        <p:spPr>
          <a:noFill/>
        </p:spPr>
        <p:txBody>
          <a:bodyPr/>
          <a:lstStyle/>
          <a:p>
            <a:fld id="{F7A4FBB3-EDBE-4392-B470-1694C02D1F34}" type="slidenum">
              <a:rPr smtClean="0"/>
              <a:pPr/>
              <a:t>23</a:t>
            </a:fld>
            <a:endParaRPr lang="de-DE" smtClean="0"/>
          </a:p>
        </p:txBody>
      </p:sp>
      <p:sp>
        <p:nvSpPr>
          <p:cNvPr id="242690" name="Fußzeilenplatzhalter 2"/>
          <p:cNvSpPr>
            <a:spLocks noGrp="1"/>
          </p:cNvSpPr>
          <p:nvPr>
            <p:ph type="ftr" sz="quarter" idx="11"/>
          </p:nvPr>
        </p:nvSpPr>
        <p:spPr>
          <a:noFill/>
        </p:spPr>
        <p:txBody>
          <a:bodyPr/>
          <a:lstStyle/>
          <a:p>
            <a:r>
              <a:rPr lang="de-DE" smtClean="0"/>
              <a:t>      </a:t>
            </a:r>
          </a:p>
        </p:txBody>
      </p:sp>
      <p:sp>
        <p:nvSpPr>
          <p:cNvPr id="242691" name="Rectangle 2"/>
          <p:cNvSpPr>
            <a:spLocks noGrp="1" noChangeArrowheads="1"/>
          </p:cNvSpPr>
          <p:nvPr>
            <p:ph type="title" idx="4294967295"/>
          </p:nvPr>
        </p:nvSpPr>
        <p:spPr>
          <a:xfrm>
            <a:off x="573088" y="1143000"/>
            <a:ext cx="7599362" cy="533400"/>
          </a:xfrm>
        </p:spPr>
        <p:txBody>
          <a:bodyPr/>
          <a:lstStyle/>
          <a:p>
            <a:pPr eaLnBrk="1" hangingPunct="1"/>
            <a:r>
              <a:rPr lang="en-GB" smtClean="0"/>
              <a:t>JI/CDM: dedicated unit to capture carbon market potential</a:t>
            </a:r>
            <a:endParaRPr lang="de-DE" smtClean="0"/>
          </a:p>
        </p:txBody>
      </p:sp>
      <p:grpSp>
        <p:nvGrpSpPr>
          <p:cNvPr id="242692" name="Group 22"/>
          <p:cNvGrpSpPr>
            <a:grpSpLocks/>
          </p:cNvGrpSpPr>
          <p:nvPr/>
        </p:nvGrpSpPr>
        <p:grpSpPr bwMode="auto">
          <a:xfrm>
            <a:off x="8307388" y="1139825"/>
            <a:ext cx="703262" cy="457200"/>
            <a:chOff x="582613" y="1760538"/>
            <a:chExt cx="8883650" cy="4106862"/>
          </a:xfrm>
        </p:grpSpPr>
        <p:sp>
          <p:nvSpPr>
            <p:cNvPr id="41" name="Rectangle 26"/>
            <p:cNvSpPr>
              <a:spLocks/>
            </p:cNvSpPr>
            <p:nvPr>
              <p:custDataLst>
                <p:tags r:id="rId5"/>
              </p:custDataLst>
            </p:nvPr>
          </p:nvSpPr>
          <p:spPr bwMode="auto">
            <a:xfrm>
              <a:off x="602660" y="2744478"/>
              <a:ext cx="2887690" cy="3051627"/>
            </a:xfrm>
            <a:prstGeom prst="rect">
              <a:avLst/>
            </a:prstGeom>
            <a:solidFill>
              <a:schemeClr val="accent3">
                <a:lumMod val="50000"/>
              </a:schemeClr>
            </a:solidFill>
            <a:ln w="9525" algn="ctr">
              <a:noFill/>
              <a:round/>
              <a:headEnd/>
              <a:tailEnd/>
            </a:ln>
          </p:spPr>
          <p:txBody>
            <a:bodyPr lIns="0" tIns="0" rIns="0" bIns="0" anchor="ctr"/>
            <a:lstStyle/>
            <a:p>
              <a:pPr algn="ctr">
                <a:defRPr/>
              </a:pPr>
              <a:r>
                <a:rPr lang="en-US" sz="1400">
                  <a:solidFill>
                    <a:schemeClr val="bg1"/>
                  </a:solidFill>
                </a:rPr>
                <a:t>1</a:t>
              </a:r>
            </a:p>
          </p:txBody>
        </p:sp>
        <p:sp>
          <p:nvSpPr>
            <p:cNvPr id="242725" name="Rectangle 27"/>
            <p:cNvSpPr>
              <a:spLocks/>
            </p:cNvSpPr>
            <p:nvPr>
              <p:custDataLst>
                <p:tags r:id="rId6"/>
              </p:custDataLst>
            </p:nvPr>
          </p:nvSpPr>
          <p:spPr bwMode="auto">
            <a:xfrm>
              <a:off x="3579813" y="2741613"/>
              <a:ext cx="2879725" cy="3054350"/>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242726" name="Rectangle 28"/>
            <p:cNvSpPr>
              <a:spLocks/>
            </p:cNvSpPr>
            <p:nvPr>
              <p:custDataLst>
                <p:tags r:id="rId7"/>
              </p:custDataLst>
            </p:nvPr>
          </p:nvSpPr>
          <p:spPr bwMode="auto">
            <a:xfrm>
              <a:off x="6586538" y="2746375"/>
              <a:ext cx="2879725" cy="3049588"/>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242727" name="AutoShape 7"/>
            <p:cNvSpPr>
              <a:spLocks noChangeArrowheads="1"/>
            </p:cNvSpPr>
            <p:nvPr>
              <p:custDataLst>
                <p:tags r:id="rId8"/>
              </p:custDataLst>
            </p:nvPr>
          </p:nvSpPr>
          <p:spPr bwMode="auto">
            <a:xfrm rot="-5400000">
              <a:off x="4777582" y="-2432844"/>
              <a:ext cx="482600" cy="8869363"/>
            </a:xfrm>
            <a:prstGeom prst="chevron">
              <a:avLst>
                <a:gd name="adj" fmla="val 100000"/>
              </a:avLst>
            </a:prstGeom>
            <a:solidFill>
              <a:srgbClr val="F21C0A"/>
            </a:solidFill>
            <a:ln w="22225">
              <a:solidFill>
                <a:schemeClr val="hlink"/>
              </a:solidFill>
              <a:miter lim="800000"/>
              <a:headEnd/>
              <a:tailEnd/>
            </a:ln>
          </p:spPr>
          <p:txBody>
            <a:bodyPr vert="eaVert" wrap="none" lIns="0" tIns="0" rIns="0" bIns="0" anchor="ctr"/>
            <a:lstStyle/>
            <a:p>
              <a:pPr algn="ctr"/>
              <a:endParaRPr lang="en-US">
                <a:solidFill>
                  <a:schemeClr val="bg1"/>
                </a:solidFill>
                <a:cs typeface="Arial" charset="0"/>
              </a:endParaRPr>
            </a:p>
          </p:txBody>
        </p:sp>
        <p:sp>
          <p:nvSpPr>
            <p:cNvPr id="242728" name="Line 8"/>
            <p:cNvSpPr>
              <a:spLocks noChangeShapeType="1"/>
            </p:cNvSpPr>
            <p:nvPr>
              <p:custDataLst>
                <p:tags r:id="rId9"/>
              </p:custDataLst>
            </p:nvPr>
          </p:nvSpPr>
          <p:spPr bwMode="auto">
            <a:xfrm>
              <a:off x="582613" y="2647950"/>
              <a:ext cx="8882062" cy="1588"/>
            </a:xfrm>
            <a:custGeom>
              <a:avLst/>
              <a:gdLst>
                <a:gd name="T0" fmla="*/ 0 w 5595"/>
                <a:gd name="T1" fmla="*/ 0 h 1"/>
                <a:gd name="T2" fmla="*/ 2147483647 w 5595"/>
                <a:gd name="T3" fmla="*/ 0 h 1"/>
                <a:gd name="T4" fmla="*/ 0 60000 65536"/>
                <a:gd name="T5" fmla="*/ 0 60000 65536"/>
                <a:gd name="T6" fmla="*/ 0 w 5595"/>
                <a:gd name="T7" fmla="*/ 0 h 1"/>
                <a:gd name="T8" fmla="*/ 5595 w 5595"/>
                <a:gd name="T9" fmla="*/ 1 h 1"/>
              </a:gdLst>
              <a:ahLst/>
              <a:cxnLst>
                <a:cxn ang="T4">
                  <a:pos x="T0" y="T1"/>
                </a:cxn>
                <a:cxn ang="T5">
                  <a:pos x="T2" y="T3"/>
                </a:cxn>
              </a:cxnLst>
              <a:rect l="T6" t="T7" r="T8" b="T9"/>
              <a:pathLst>
                <a:path w="5595" h="1">
                  <a:moveTo>
                    <a:pt x="0" y="0"/>
                  </a:moveTo>
                  <a:lnTo>
                    <a:pt x="5595" y="0"/>
                  </a:lnTo>
                </a:path>
              </a:pathLst>
            </a:custGeom>
            <a:noFill/>
            <a:ln w="22225">
              <a:solidFill>
                <a:schemeClr val="hlink"/>
              </a:solidFill>
              <a:round/>
              <a:headEnd/>
              <a:tailEnd/>
            </a:ln>
          </p:spPr>
          <p:txBody>
            <a:bodyPr wrap="none" lIns="0" tIns="0" rIns="0" bIns="0" anchor="ctr"/>
            <a:lstStyle/>
            <a:p>
              <a:pPr algn="ctr"/>
              <a:endParaRPr lang="en-US">
                <a:solidFill>
                  <a:schemeClr val="bg1"/>
                </a:solidFill>
                <a:cs typeface="Arial" charset="0"/>
              </a:endParaRPr>
            </a:p>
          </p:txBody>
        </p:sp>
        <p:sp>
          <p:nvSpPr>
            <p:cNvPr id="242729" name="Line 17"/>
            <p:cNvSpPr>
              <a:spLocks noChangeShapeType="1"/>
            </p:cNvSpPr>
            <p:nvPr/>
          </p:nvSpPr>
          <p:spPr bwMode="auto">
            <a:xfrm>
              <a:off x="582613" y="5867400"/>
              <a:ext cx="8874125" cy="0"/>
            </a:xfrm>
            <a:prstGeom prst="line">
              <a:avLst/>
            </a:prstGeom>
            <a:noFill/>
            <a:ln w="25400">
              <a:solidFill>
                <a:schemeClr val="hlink"/>
              </a:solidFill>
              <a:round/>
              <a:headEnd/>
              <a:tailEnd/>
            </a:ln>
          </p:spPr>
          <p:txBody>
            <a:bodyPr/>
            <a:lstStyle/>
            <a:p>
              <a:endParaRPr lang="de-DE"/>
            </a:p>
          </p:txBody>
        </p:sp>
      </p:grpSp>
      <p:grpSp>
        <p:nvGrpSpPr>
          <p:cNvPr id="242693" name="Group 41"/>
          <p:cNvGrpSpPr>
            <a:grpSpLocks/>
          </p:cNvGrpSpPr>
          <p:nvPr/>
        </p:nvGrpSpPr>
        <p:grpSpPr bwMode="auto">
          <a:xfrm>
            <a:off x="538163" y="2133600"/>
            <a:ext cx="8066087" cy="4337050"/>
            <a:chOff x="384" y="1104"/>
            <a:chExt cx="5429" cy="3018"/>
          </a:xfrm>
        </p:grpSpPr>
        <p:sp>
          <p:nvSpPr>
            <p:cNvPr id="242694" name="AutoShape 75"/>
            <p:cNvSpPr>
              <a:spLocks noChangeArrowheads="1"/>
            </p:cNvSpPr>
            <p:nvPr/>
          </p:nvSpPr>
          <p:spPr bwMode="auto">
            <a:xfrm>
              <a:off x="384" y="1328"/>
              <a:ext cx="1776" cy="2419"/>
            </a:xfrm>
            <a:prstGeom prst="homePlate">
              <a:avLst>
                <a:gd name="adj" fmla="val 14898"/>
              </a:avLst>
            </a:prstGeom>
            <a:solidFill>
              <a:srgbClr val="E3E3E3"/>
            </a:solidFill>
            <a:ln w="9525" algn="ctr">
              <a:noFill/>
              <a:miter lim="800000"/>
              <a:headEnd/>
              <a:tailEnd/>
            </a:ln>
          </p:spPr>
          <p:txBody>
            <a:bodyPr wrap="none" anchor="ctr"/>
            <a:lstStyle/>
            <a:p>
              <a:endParaRPr lang="en-US" sz="1600">
                <a:cs typeface="Arial" charset="0"/>
              </a:endParaRPr>
            </a:p>
          </p:txBody>
        </p:sp>
        <p:sp>
          <p:nvSpPr>
            <p:cNvPr id="242695" name="Rectangle 78"/>
            <p:cNvSpPr>
              <a:spLocks noChangeArrowheads="1"/>
            </p:cNvSpPr>
            <p:nvPr/>
          </p:nvSpPr>
          <p:spPr bwMode="auto">
            <a:xfrm>
              <a:off x="384" y="1328"/>
              <a:ext cx="48" cy="2419"/>
            </a:xfrm>
            <a:prstGeom prst="rect">
              <a:avLst/>
            </a:prstGeom>
            <a:solidFill>
              <a:schemeClr val="accent1"/>
            </a:solidFill>
            <a:ln w="9525">
              <a:noFill/>
              <a:miter lim="800000"/>
              <a:headEnd/>
              <a:tailEnd/>
            </a:ln>
          </p:spPr>
          <p:txBody>
            <a:bodyPr wrap="none" anchor="ctr"/>
            <a:lstStyle/>
            <a:p>
              <a:endParaRPr lang="en-US" sz="1600">
                <a:cs typeface="Arial" charset="0"/>
              </a:endParaRPr>
            </a:p>
          </p:txBody>
        </p:sp>
        <p:sp>
          <p:nvSpPr>
            <p:cNvPr id="242696" name="Text Box 52"/>
            <p:cNvSpPr txBox="1">
              <a:spLocks noChangeArrowheads="1"/>
            </p:cNvSpPr>
            <p:nvPr/>
          </p:nvSpPr>
          <p:spPr bwMode="gray">
            <a:xfrm>
              <a:off x="480" y="1772"/>
              <a:ext cx="1356" cy="401"/>
            </a:xfrm>
            <a:prstGeom prst="rect">
              <a:avLst/>
            </a:prstGeom>
            <a:noFill/>
            <a:ln w="12700">
              <a:noFill/>
              <a:miter lim="800000"/>
              <a:headEnd/>
              <a:tailEnd type="none" w="med" len="lg"/>
            </a:ln>
          </p:spPr>
          <p:txBody>
            <a:bodyPr lIns="0" tIns="0" rIns="0" bIns="0" anchor="ctr">
              <a:spAutoFit/>
            </a:bodyPr>
            <a:lstStyle/>
            <a:p>
              <a:pPr marL="203200" indent="-203200">
                <a:lnSpc>
                  <a:spcPct val="90000"/>
                </a:lnSpc>
                <a:buClr>
                  <a:srgbClr val="F21C0A"/>
                </a:buClr>
                <a:buSzPct val="100000"/>
                <a:buFont typeface="Wingdings" pitchFamily="2" charset="2"/>
                <a:buChar char=""/>
              </a:pPr>
              <a:r>
                <a:rPr lang="en-GB" sz="1400">
                  <a:cs typeface="Arial" charset="0"/>
                </a:rPr>
                <a:t>Offset mechanisms will remain important until</a:t>
              </a:r>
              <a:br>
                <a:rPr lang="en-GB" sz="1400">
                  <a:cs typeface="Arial" charset="0"/>
                </a:rPr>
              </a:br>
              <a:r>
                <a:rPr lang="en-GB" sz="1400">
                  <a:cs typeface="Arial" charset="0"/>
                </a:rPr>
                <a:t>at least 2020</a:t>
              </a:r>
            </a:p>
          </p:txBody>
        </p:sp>
        <p:sp>
          <p:nvSpPr>
            <p:cNvPr id="242697" name="Text Box 54"/>
            <p:cNvSpPr txBox="1">
              <a:spLocks noChangeArrowheads="1"/>
            </p:cNvSpPr>
            <p:nvPr/>
          </p:nvSpPr>
          <p:spPr bwMode="gray">
            <a:xfrm>
              <a:off x="480" y="2266"/>
              <a:ext cx="1356" cy="401"/>
            </a:xfrm>
            <a:prstGeom prst="rect">
              <a:avLst/>
            </a:prstGeom>
            <a:noFill/>
            <a:ln w="12700">
              <a:noFill/>
              <a:miter lim="800000"/>
              <a:headEnd/>
              <a:tailEnd type="none" w="med" len="lg"/>
            </a:ln>
          </p:spPr>
          <p:txBody>
            <a:bodyPr lIns="0" tIns="0" rIns="0" bIns="0" anchor="ctr">
              <a:spAutoFit/>
            </a:bodyPr>
            <a:lstStyle/>
            <a:p>
              <a:pPr marL="203200" indent="-203200">
                <a:lnSpc>
                  <a:spcPct val="90000"/>
                </a:lnSpc>
                <a:buClr>
                  <a:srgbClr val="F21C0A"/>
                </a:buClr>
                <a:buSzPct val="100000"/>
                <a:buFont typeface="Wingdings" pitchFamily="2" charset="2"/>
                <a:buChar char=""/>
              </a:pPr>
              <a:r>
                <a:rPr lang="en-GB" sz="1400">
                  <a:cs typeface="Arial" charset="0"/>
                </a:rPr>
                <a:t>JI/CDM will remain the predominant offset mechanism</a:t>
              </a:r>
            </a:p>
          </p:txBody>
        </p:sp>
        <p:sp>
          <p:nvSpPr>
            <p:cNvPr id="242698" name="Text Box 58"/>
            <p:cNvSpPr txBox="1">
              <a:spLocks noChangeArrowheads="1"/>
            </p:cNvSpPr>
            <p:nvPr/>
          </p:nvSpPr>
          <p:spPr bwMode="gray">
            <a:xfrm>
              <a:off x="480" y="2735"/>
              <a:ext cx="1392" cy="534"/>
            </a:xfrm>
            <a:prstGeom prst="rect">
              <a:avLst/>
            </a:prstGeom>
            <a:noFill/>
            <a:ln w="12700">
              <a:noFill/>
              <a:miter lim="800000"/>
              <a:headEnd/>
              <a:tailEnd type="none" w="med" len="lg"/>
            </a:ln>
          </p:spPr>
          <p:txBody>
            <a:bodyPr lIns="0" tIns="0" rIns="0" bIns="0" anchor="ctr">
              <a:spAutoFit/>
            </a:bodyPr>
            <a:lstStyle/>
            <a:p>
              <a:pPr marL="203200" indent="-203200">
                <a:lnSpc>
                  <a:spcPct val="90000"/>
                </a:lnSpc>
                <a:buClr>
                  <a:srgbClr val="F21C0A"/>
                </a:buClr>
                <a:buSzPct val="100000"/>
                <a:buFont typeface="Wingdings" pitchFamily="2" charset="2"/>
                <a:buChar char=""/>
              </a:pPr>
              <a:r>
                <a:rPr lang="en-GB" sz="1400">
                  <a:cs typeface="Arial" charset="0"/>
                </a:rPr>
                <a:t>Renewable energy and energy recovery will form the bulk of carbon offset projects</a:t>
              </a:r>
            </a:p>
          </p:txBody>
        </p:sp>
        <p:sp>
          <p:nvSpPr>
            <p:cNvPr id="242699" name="Text Box 49"/>
            <p:cNvSpPr txBox="1">
              <a:spLocks noChangeArrowheads="1"/>
            </p:cNvSpPr>
            <p:nvPr/>
          </p:nvSpPr>
          <p:spPr bwMode="gray">
            <a:xfrm>
              <a:off x="480" y="1417"/>
              <a:ext cx="1357" cy="267"/>
            </a:xfrm>
            <a:prstGeom prst="rect">
              <a:avLst/>
            </a:prstGeom>
            <a:noFill/>
            <a:ln w="12700">
              <a:noFill/>
              <a:miter lim="800000"/>
              <a:headEnd/>
              <a:tailEnd type="none" w="med" len="lg"/>
            </a:ln>
          </p:spPr>
          <p:txBody>
            <a:bodyPr lIns="0" tIns="0" rIns="0" bIns="0" anchor="ctr">
              <a:spAutoFit/>
            </a:bodyPr>
            <a:lstStyle/>
            <a:p>
              <a:pPr marL="203200" indent="-203200">
                <a:lnSpc>
                  <a:spcPct val="90000"/>
                </a:lnSpc>
                <a:buClr>
                  <a:srgbClr val="F21C0A"/>
                </a:buClr>
                <a:buSzPct val="100000"/>
                <a:buFont typeface="Wingdings" pitchFamily="2" charset="2"/>
                <a:buChar char=""/>
              </a:pPr>
              <a:r>
                <a:rPr lang="en-GB" sz="1400">
                  <a:cs typeface="Arial" charset="0"/>
                </a:rPr>
                <a:t>Carbon regulation will grow more pervasively </a:t>
              </a:r>
            </a:p>
          </p:txBody>
        </p:sp>
        <p:sp>
          <p:nvSpPr>
            <p:cNvPr id="242700" name="Text Box 55"/>
            <p:cNvSpPr txBox="1">
              <a:spLocks noChangeArrowheads="1"/>
            </p:cNvSpPr>
            <p:nvPr/>
          </p:nvSpPr>
          <p:spPr bwMode="gray">
            <a:xfrm>
              <a:off x="480" y="3347"/>
              <a:ext cx="1357" cy="401"/>
            </a:xfrm>
            <a:prstGeom prst="rect">
              <a:avLst/>
            </a:prstGeom>
            <a:noFill/>
            <a:ln w="12700">
              <a:noFill/>
              <a:miter lim="800000"/>
              <a:headEnd/>
              <a:tailEnd type="none" w="med" len="lg"/>
            </a:ln>
          </p:spPr>
          <p:txBody>
            <a:bodyPr lIns="0" tIns="0" rIns="0" bIns="0" anchor="ctr">
              <a:spAutoFit/>
            </a:bodyPr>
            <a:lstStyle/>
            <a:p>
              <a:pPr marL="203200" indent="-203200">
                <a:lnSpc>
                  <a:spcPct val="90000"/>
                </a:lnSpc>
                <a:buClr>
                  <a:srgbClr val="F21C0A"/>
                </a:buClr>
                <a:buSzPct val="100000"/>
                <a:buFont typeface="Wingdings" pitchFamily="2" charset="2"/>
                <a:buChar char=""/>
              </a:pPr>
              <a:r>
                <a:rPr lang="en-GB" sz="1400">
                  <a:cs typeface="Arial" charset="0"/>
                </a:rPr>
                <a:t>The value in carbon offset projects will move upstream</a:t>
              </a:r>
            </a:p>
          </p:txBody>
        </p:sp>
        <p:sp>
          <p:nvSpPr>
            <p:cNvPr id="242701" name="Textframe 11"/>
            <p:cNvSpPr>
              <a:spLocks noChangeArrowheads="1"/>
            </p:cNvSpPr>
            <p:nvPr>
              <p:custDataLst>
                <p:tags r:id="rId1"/>
              </p:custDataLst>
            </p:nvPr>
          </p:nvSpPr>
          <p:spPr bwMode="auto">
            <a:xfrm>
              <a:off x="384" y="1104"/>
              <a:ext cx="1108" cy="170"/>
            </a:xfrm>
            <a:prstGeom prst="rect">
              <a:avLst/>
            </a:prstGeom>
            <a:noFill/>
            <a:ln w="6350">
              <a:noFill/>
              <a:miter lim="800000"/>
              <a:headEnd/>
              <a:tailEnd/>
            </a:ln>
          </p:spPr>
          <p:txBody>
            <a:bodyPr lIns="0" tIns="0" rIns="0" bIns="0">
              <a:spAutoFit/>
            </a:bodyPr>
            <a:lstStyle/>
            <a:p>
              <a:pPr defTabSz="328613">
                <a:spcBef>
                  <a:spcPct val="20000"/>
                </a:spcBef>
                <a:buClr>
                  <a:srgbClr val="000000"/>
                </a:buClr>
                <a:buSzPct val="100000"/>
                <a:buFont typeface="Arial" charset="0"/>
                <a:buNone/>
              </a:pPr>
              <a:r>
                <a:rPr lang="en-US" altLang="de-DE" sz="1600" b="1">
                  <a:solidFill>
                    <a:schemeClr val="bg2"/>
                  </a:solidFill>
                  <a:cs typeface="Arial" charset="0"/>
                </a:rPr>
                <a:t>Our market beliefs</a:t>
              </a:r>
            </a:p>
          </p:txBody>
        </p:sp>
        <p:sp>
          <p:nvSpPr>
            <p:cNvPr id="242702" name="Textframe 11"/>
            <p:cNvSpPr>
              <a:spLocks noChangeArrowheads="1"/>
            </p:cNvSpPr>
            <p:nvPr>
              <p:custDataLst>
                <p:tags r:id="rId2"/>
              </p:custDataLst>
            </p:nvPr>
          </p:nvSpPr>
          <p:spPr bwMode="auto">
            <a:xfrm>
              <a:off x="4600" y="1113"/>
              <a:ext cx="1213" cy="170"/>
            </a:xfrm>
            <a:prstGeom prst="rect">
              <a:avLst/>
            </a:prstGeom>
            <a:noFill/>
            <a:ln w="6350">
              <a:noFill/>
              <a:miter lim="800000"/>
              <a:headEnd/>
              <a:tailEnd/>
            </a:ln>
          </p:spPr>
          <p:txBody>
            <a:bodyPr lIns="0" tIns="0" rIns="0" bIns="0">
              <a:spAutoFit/>
            </a:bodyPr>
            <a:lstStyle/>
            <a:p>
              <a:pPr defTabSz="328613">
                <a:spcBef>
                  <a:spcPct val="20000"/>
                </a:spcBef>
                <a:buClr>
                  <a:srgbClr val="000000"/>
                </a:buClr>
                <a:buSzPct val="100000"/>
                <a:buFont typeface="Arial" charset="0"/>
                <a:buNone/>
              </a:pPr>
              <a:r>
                <a:rPr lang="en-US" altLang="de-DE" sz="1600" b="1">
                  <a:solidFill>
                    <a:schemeClr val="bg2"/>
                  </a:solidFill>
                  <a:cs typeface="Arial" charset="0"/>
                </a:rPr>
                <a:t>Our activity set</a:t>
              </a:r>
            </a:p>
          </p:txBody>
        </p:sp>
        <p:sp>
          <p:nvSpPr>
            <p:cNvPr id="242703" name="Textframe 11"/>
            <p:cNvSpPr>
              <a:spLocks noChangeArrowheads="1"/>
            </p:cNvSpPr>
            <p:nvPr>
              <p:custDataLst>
                <p:tags r:id="rId3"/>
              </p:custDataLst>
            </p:nvPr>
          </p:nvSpPr>
          <p:spPr bwMode="auto">
            <a:xfrm>
              <a:off x="2352" y="1104"/>
              <a:ext cx="1680" cy="170"/>
            </a:xfrm>
            <a:prstGeom prst="rect">
              <a:avLst/>
            </a:prstGeom>
            <a:noFill/>
            <a:ln w="6350">
              <a:noFill/>
              <a:miter lim="800000"/>
              <a:headEnd/>
              <a:tailEnd/>
            </a:ln>
          </p:spPr>
          <p:txBody>
            <a:bodyPr lIns="0" tIns="0" rIns="0" bIns="0">
              <a:spAutoFit/>
            </a:bodyPr>
            <a:lstStyle/>
            <a:p>
              <a:pPr defTabSz="328613">
                <a:spcBef>
                  <a:spcPct val="20000"/>
                </a:spcBef>
                <a:buClr>
                  <a:srgbClr val="000000"/>
                </a:buClr>
                <a:buSzPct val="100000"/>
                <a:buFont typeface="Arial" charset="0"/>
                <a:buNone/>
              </a:pPr>
              <a:r>
                <a:rPr lang="en-US" altLang="de-DE" sz="1600" b="1">
                  <a:solidFill>
                    <a:schemeClr val="bg2"/>
                  </a:solidFill>
                  <a:cs typeface="Arial" charset="0"/>
                </a:rPr>
                <a:t>What is needed to succeed</a:t>
              </a:r>
            </a:p>
          </p:txBody>
        </p:sp>
        <p:sp>
          <p:nvSpPr>
            <p:cNvPr id="242704" name="Text Box 49"/>
            <p:cNvSpPr txBox="1">
              <a:spLocks noChangeArrowheads="1"/>
            </p:cNvSpPr>
            <p:nvPr/>
          </p:nvSpPr>
          <p:spPr bwMode="gray">
            <a:xfrm>
              <a:off x="2387" y="1327"/>
              <a:ext cx="1645" cy="461"/>
            </a:xfrm>
            <a:prstGeom prst="rect">
              <a:avLst/>
            </a:prstGeom>
            <a:noFill/>
            <a:ln w="12700">
              <a:noFill/>
              <a:miter lim="800000"/>
              <a:headEnd/>
              <a:tailEnd type="none" w="med" len="lg"/>
            </a:ln>
          </p:spPr>
          <p:txBody>
            <a:bodyPr lIns="0" tIns="0" rIns="0" bIns="0" anchor="ctr">
              <a:spAutoFit/>
            </a:bodyPr>
            <a:lstStyle/>
            <a:p>
              <a:pPr marL="203200" indent="-203200">
                <a:lnSpc>
                  <a:spcPct val="85000"/>
                </a:lnSpc>
                <a:spcBef>
                  <a:spcPts val="300"/>
                </a:spcBef>
                <a:buClr>
                  <a:srgbClr val="F21C0A"/>
                </a:buClr>
                <a:buSzPct val="100000"/>
                <a:buFont typeface="Wingdings" pitchFamily="2" charset="2"/>
                <a:buChar char=""/>
              </a:pPr>
              <a:r>
                <a:rPr lang="en-GB" sz="1600">
                  <a:cs typeface="Arial" charset="0"/>
                </a:rPr>
                <a:t>Government relationships</a:t>
              </a:r>
            </a:p>
            <a:p>
              <a:pPr marL="203200" indent="-203200">
                <a:lnSpc>
                  <a:spcPct val="85000"/>
                </a:lnSpc>
                <a:spcBef>
                  <a:spcPts val="300"/>
                </a:spcBef>
                <a:buClr>
                  <a:srgbClr val="F21C0A"/>
                </a:buClr>
                <a:buSzPct val="100000"/>
                <a:buFont typeface="Wingdings" pitchFamily="2" charset="2"/>
                <a:buChar char=""/>
              </a:pPr>
              <a:r>
                <a:rPr lang="en-GB" sz="1600">
                  <a:cs typeface="Arial" charset="0"/>
                </a:rPr>
                <a:t>Established regional presence</a:t>
              </a:r>
            </a:p>
          </p:txBody>
        </p:sp>
        <p:sp>
          <p:nvSpPr>
            <p:cNvPr id="242705" name="Text Box 49"/>
            <p:cNvSpPr txBox="1">
              <a:spLocks noChangeArrowheads="1"/>
            </p:cNvSpPr>
            <p:nvPr/>
          </p:nvSpPr>
          <p:spPr bwMode="gray">
            <a:xfrm>
              <a:off x="2400" y="1951"/>
              <a:ext cx="1488" cy="461"/>
            </a:xfrm>
            <a:prstGeom prst="rect">
              <a:avLst/>
            </a:prstGeom>
            <a:noFill/>
            <a:ln w="12700">
              <a:noFill/>
              <a:miter lim="800000"/>
              <a:headEnd/>
              <a:tailEnd type="none" w="med" len="lg"/>
            </a:ln>
          </p:spPr>
          <p:txBody>
            <a:bodyPr lIns="0" tIns="0" rIns="0" bIns="0" anchor="ctr">
              <a:spAutoFit/>
            </a:bodyPr>
            <a:lstStyle/>
            <a:p>
              <a:pPr marL="203200" indent="-203200">
                <a:lnSpc>
                  <a:spcPct val="85000"/>
                </a:lnSpc>
                <a:spcBef>
                  <a:spcPts val="300"/>
                </a:spcBef>
                <a:buClr>
                  <a:srgbClr val="F21C0A"/>
                </a:buClr>
                <a:buSzPct val="100000"/>
                <a:buFont typeface="Wingdings" pitchFamily="2" charset="2"/>
                <a:buChar char=""/>
              </a:pPr>
              <a:r>
                <a:rPr lang="en-GB" sz="1600">
                  <a:cs typeface="Arial" charset="0"/>
                </a:rPr>
                <a:t>Business development capabilities</a:t>
              </a:r>
            </a:p>
            <a:p>
              <a:pPr marL="203200" indent="-203200">
                <a:lnSpc>
                  <a:spcPct val="85000"/>
                </a:lnSpc>
                <a:spcBef>
                  <a:spcPts val="300"/>
                </a:spcBef>
                <a:buClr>
                  <a:srgbClr val="F21C0A"/>
                </a:buClr>
                <a:buSzPct val="100000"/>
                <a:buFont typeface="Wingdings" pitchFamily="2" charset="2"/>
                <a:buChar char=""/>
              </a:pPr>
              <a:r>
                <a:rPr lang="en-GB" sz="1600">
                  <a:cs typeface="Arial" charset="0"/>
                </a:rPr>
                <a:t>Technical capabilities</a:t>
              </a:r>
            </a:p>
          </p:txBody>
        </p:sp>
        <p:sp>
          <p:nvSpPr>
            <p:cNvPr id="242706" name="Text Box 49"/>
            <p:cNvSpPr txBox="1">
              <a:spLocks noChangeArrowheads="1"/>
            </p:cNvSpPr>
            <p:nvPr/>
          </p:nvSpPr>
          <p:spPr bwMode="gray">
            <a:xfrm>
              <a:off x="2400" y="2907"/>
              <a:ext cx="1632" cy="605"/>
            </a:xfrm>
            <a:prstGeom prst="rect">
              <a:avLst/>
            </a:prstGeom>
            <a:noFill/>
            <a:ln w="12700">
              <a:noFill/>
              <a:miter lim="800000"/>
              <a:headEnd/>
              <a:tailEnd type="none" w="med" len="lg"/>
            </a:ln>
          </p:spPr>
          <p:txBody>
            <a:bodyPr lIns="0" tIns="0" rIns="0" bIns="0" anchor="ctr">
              <a:spAutoFit/>
            </a:bodyPr>
            <a:lstStyle/>
            <a:p>
              <a:pPr marL="203200" indent="-203200">
                <a:lnSpc>
                  <a:spcPct val="85000"/>
                </a:lnSpc>
                <a:spcBef>
                  <a:spcPts val="300"/>
                </a:spcBef>
                <a:buClr>
                  <a:srgbClr val="F21C0A"/>
                </a:buClr>
                <a:buSzPct val="100000"/>
                <a:buFont typeface="Wingdings" pitchFamily="2" charset="2"/>
                <a:buChar char=""/>
              </a:pPr>
              <a:r>
                <a:rPr lang="en-GB" sz="1600">
                  <a:cs typeface="Arial" charset="0"/>
                </a:rPr>
                <a:t>Privileged access to mid-/ large-sized industrial companies</a:t>
              </a:r>
            </a:p>
            <a:p>
              <a:pPr marL="203200" indent="-203200">
                <a:lnSpc>
                  <a:spcPct val="85000"/>
                </a:lnSpc>
                <a:spcBef>
                  <a:spcPts val="300"/>
                </a:spcBef>
                <a:buClr>
                  <a:srgbClr val="F21C0A"/>
                </a:buClr>
                <a:buSzPct val="100000"/>
                <a:buFont typeface="Wingdings" pitchFamily="2" charset="2"/>
                <a:buChar char=""/>
              </a:pPr>
              <a:r>
                <a:rPr lang="en-GB" sz="1600">
                  <a:cs typeface="Arial" charset="0"/>
                </a:rPr>
                <a:t>Large trading volumes</a:t>
              </a:r>
            </a:p>
          </p:txBody>
        </p:sp>
        <p:sp>
          <p:nvSpPr>
            <p:cNvPr id="33" name="Oval 32"/>
            <p:cNvSpPr/>
            <p:nvPr/>
          </p:nvSpPr>
          <p:spPr bwMode="auto">
            <a:xfrm>
              <a:off x="4368" y="1392"/>
              <a:ext cx="1248" cy="358"/>
            </a:xfrm>
            <a:prstGeom prst="ellipse">
              <a:avLst/>
            </a:prstGeom>
            <a:solidFill>
              <a:schemeClr val="accent3">
                <a:lumMod val="85000"/>
              </a:schemeClr>
            </a:solidFill>
            <a:ln w="12700" cap="flat" cmpd="sng" algn="ctr">
              <a:noFill/>
              <a:prstDash val="solid"/>
              <a:round/>
              <a:headEnd type="none" w="med" len="med"/>
              <a:tailEnd type="none" w="med" len="lg"/>
            </a:ln>
            <a:effectLst/>
          </p:spPr>
          <p:txBody>
            <a:bodyPr wrap="none" lIns="0" tIns="0" rIns="0" bIns="0" anchor="ctr"/>
            <a:lstStyle/>
            <a:p>
              <a:pPr algn="ctr">
                <a:defRPr/>
              </a:pPr>
              <a:r>
                <a:rPr lang="de-DE" sz="1600" err="1"/>
                <a:t>Origination</a:t>
              </a:r>
              <a:endParaRPr lang="de-DE" sz="1600"/>
            </a:p>
          </p:txBody>
        </p:sp>
        <p:sp>
          <p:nvSpPr>
            <p:cNvPr id="34" name="Rectangle 33"/>
            <p:cNvSpPr/>
            <p:nvPr/>
          </p:nvSpPr>
          <p:spPr bwMode="auto">
            <a:xfrm>
              <a:off x="4128" y="1910"/>
              <a:ext cx="768" cy="493"/>
            </a:xfrm>
            <a:prstGeom prst="rect">
              <a:avLst/>
            </a:prstGeom>
            <a:solidFill>
              <a:schemeClr val="accent3">
                <a:lumMod val="85000"/>
              </a:schemeClr>
            </a:solidFill>
            <a:ln w="12700" cap="flat" cmpd="sng" algn="ctr">
              <a:noFill/>
              <a:prstDash val="solid"/>
              <a:round/>
              <a:headEnd type="none" w="med" len="med"/>
              <a:tailEnd type="none" w="med" len="lg"/>
            </a:ln>
            <a:effectLst/>
          </p:spPr>
          <p:txBody>
            <a:bodyPr wrap="none" lIns="0" tIns="0" rIns="0" bIns="0" anchor="ctr"/>
            <a:lstStyle/>
            <a:p>
              <a:pPr algn="ctr">
                <a:lnSpc>
                  <a:spcPts val="1800"/>
                </a:lnSpc>
                <a:defRPr/>
              </a:pPr>
              <a:r>
                <a:rPr lang="de-DE" sz="1600"/>
                <a:t>JI/CDM </a:t>
              </a:r>
            </a:p>
            <a:p>
              <a:pPr algn="ctr">
                <a:lnSpc>
                  <a:spcPts val="1800"/>
                </a:lnSpc>
                <a:defRPr/>
              </a:pPr>
              <a:r>
                <a:rPr lang="de-DE" sz="1600"/>
                <a:t>project</a:t>
              </a:r>
              <a:br>
                <a:rPr lang="de-DE" sz="1600"/>
              </a:br>
              <a:r>
                <a:rPr lang="de-DE" sz="1600"/>
                <a:t>development</a:t>
              </a:r>
            </a:p>
          </p:txBody>
        </p:sp>
        <p:sp>
          <p:nvSpPr>
            <p:cNvPr id="35" name="Rectangle 34"/>
            <p:cNvSpPr/>
            <p:nvPr/>
          </p:nvSpPr>
          <p:spPr bwMode="auto">
            <a:xfrm>
              <a:off x="5040" y="1910"/>
              <a:ext cx="765" cy="493"/>
            </a:xfrm>
            <a:prstGeom prst="rect">
              <a:avLst/>
            </a:prstGeom>
            <a:solidFill>
              <a:schemeClr val="accent3">
                <a:lumMod val="85000"/>
              </a:schemeClr>
            </a:solidFill>
            <a:ln w="12700" cap="flat" cmpd="sng" algn="ctr">
              <a:noFill/>
              <a:prstDash val="solid"/>
              <a:round/>
              <a:headEnd type="none" w="med" len="med"/>
              <a:tailEnd type="none" w="med" len="lg"/>
            </a:ln>
            <a:effectLst/>
          </p:spPr>
          <p:txBody>
            <a:bodyPr wrap="none" lIns="0" tIns="0" rIns="0" bIns="0" anchor="ctr"/>
            <a:lstStyle/>
            <a:p>
              <a:pPr algn="ctr">
                <a:defRPr/>
              </a:pPr>
              <a:r>
                <a:rPr lang="de-DE" sz="1600" dirty="0"/>
                <a:t>Primary</a:t>
              </a:r>
            </a:p>
            <a:p>
              <a:pPr algn="ctr">
                <a:defRPr/>
              </a:pPr>
              <a:r>
                <a:rPr lang="de-DE" sz="1600" dirty="0" err="1"/>
                <a:t>sourcing</a:t>
              </a:r>
              <a:endParaRPr lang="de-DE" sz="1600" dirty="0"/>
            </a:p>
          </p:txBody>
        </p:sp>
        <p:sp>
          <p:nvSpPr>
            <p:cNvPr id="36" name="Oval 35"/>
            <p:cNvSpPr/>
            <p:nvPr/>
          </p:nvSpPr>
          <p:spPr bwMode="auto">
            <a:xfrm>
              <a:off x="4368" y="2672"/>
              <a:ext cx="1248" cy="358"/>
            </a:xfrm>
            <a:prstGeom prst="ellipse">
              <a:avLst/>
            </a:prstGeom>
            <a:solidFill>
              <a:schemeClr val="accent3">
                <a:lumMod val="85000"/>
              </a:schemeClr>
            </a:solidFill>
            <a:ln w="12700" cap="flat" cmpd="sng" algn="ctr">
              <a:noFill/>
              <a:prstDash val="solid"/>
              <a:round/>
              <a:headEnd type="none" w="med" len="med"/>
              <a:tailEnd type="none" w="med" len="lg"/>
            </a:ln>
            <a:effectLst/>
          </p:spPr>
          <p:txBody>
            <a:bodyPr wrap="none" lIns="0" tIns="0" rIns="0" bIns="0" anchor="ctr"/>
            <a:lstStyle/>
            <a:p>
              <a:pPr algn="ctr">
                <a:defRPr/>
              </a:pPr>
              <a:r>
                <a:rPr lang="de-DE" sz="1600" dirty="0"/>
                <a:t>Placement</a:t>
              </a:r>
            </a:p>
          </p:txBody>
        </p:sp>
        <p:sp>
          <p:nvSpPr>
            <p:cNvPr id="37" name="Rectangle 36"/>
            <p:cNvSpPr/>
            <p:nvPr/>
          </p:nvSpPr>
          <p:spPr bwMode="auto">
            <a:xfrm>
              <a:off x="4740" y="3270"/>
              <a:ext cx="486" cy="493"/>
            </a:xfrm>
            <a:prstGeom prst="rect">
              <a:avLst/>
            </a:prstGeom>
            <a:solidFill>
              <a:schemeClr val="accent3">
                <a:lumMod val="85000"/>
              </a:schemeClr>
            </a:solidFill>
            <a:ln w="12700" cap="flat" cmpd="sng" algn="ctr">
              <a:noFill/>
              <a:prstDash val="solid"/>
              <a:round/>
              <a:headEnd type="none" w="med" len="med"/>
              <a:tailEnd type="none" w="med" len="lg"/>
            </a:ln>
            <a:effectLst/>
          </p:spPr>
          <p:txBody>
            <a:bodyPr wrap="none" lIns="0" tIns="0" rIns="0" bIns="0" anchor="ctr"/>
            <a:lstStyle/>
            <a:p>
              <a:pPr algn="ctr">
                <a:defRPr/>
              </a:pPr>
              <a:r>
                <a:rPr lang="de-DE" sz="1300" dirty="0"/>
                <a:t>E.ON</a:t>
              </a:r>
            </a:p>
            <a:p>
              <a:pPr algn="ctr">
                <a:defRPr/>
              </a:pPr>
              <a:r>
                <a:rPr lang="de-DE" sz="1300" dirty="0" err="1"/>
                <a:t>customers</a:t>
              </a:r>
              <a:endParaRPr lang="de-DE" sz="1300" dirty="0"/>
            </a:p>
          </p:txBody>
        </p:sp>
        <p:sp>
          <p:nvSpPr>
            <p:cNvPr id="38" name="Rectangle 37"/>
            <p:cNvSpPr/>
            <p:nvPr/>
          </p:nvSpPr>
          <p:spPr bwMode="auto">
            <a:xfrm>
              <a:off x="5262" y="3270"/>
              <a:ext cx="522" cy="493"/>
            </a:xfrm>
            <a:prstGeom prst="rect">
              <a:avLst/>
            </a:prstGeom>
            <a:solidFill>
              <a:schemeClr val="accent3">
                <a:lumMod val="85000"/>
              </a:schemeClr>
            </a:solidFill>
            <a:ln w="12700" cap="flat" cmpd="sng" algn="ctr">
              <a:noFill/>
              <a:prstDash val="solid"/>
              <a:round/>
              <a:headEnd type="none" w="med" len="med"/>
              <a:tailEnd type="none" w="med" len="lg"/>
            </a:ln>
            <a:effectLst/>
          </p:spPr>
          <p:txBody>
            <a:bodyPr wrap="none" lIns="0" tIns="0" rIns="0" bIns="0" anchor="ctr"/>
            <a:lstStyle/>
            <a:p>
              <a:pPr algn="ctr">
                <a:defRPr/>
              </a:pPr>
              <a:r>
                <a:rPr lang="de-DE" sz="1300" dirty="0"/>
                <a:t>Global</a:t>
              </a:r>
            </a:p>
            <a:p>
              <a:pPr algn="ctr">
                <a:defRPr/>
              </a:pPr>
              <a:r>
                <a:rPr lang="de-DE" sz="1300" dirty="0" err="1"/>
                <a:t>markets</a:t>
              </a:r>
              <a:endParaRPr lang="de-DE" sz="1300" dirty="0"/>
            </a:p>
          </p:txBody>
        </p:sp>
        <p:cxnSp>
          <p:nvCxnSpPr>
            <p:cNvPr id="242713" name="Straight Connector 40"/>
            <p:cNvCxnSpPr>
              <a:cxnSpLocks noChangeShapeType="1"/>
            </p:cNvCxnSpPr>
            <p:nvPr/>
          </p:nvCxnSpPr>
          <p:spPr bwMode="auto">
            <a:xfrm>
              <a:off x="2400" y="1776"/>
              <a:ext cx="3408" cy="1"/>
            </a:xfrm>
            <a:prstGeom prst="line">
              <a:avLst/>
            </a:prstGeom>
            <a:noFill/>
            <a:ln w="12700" algn="ctr">
              <a:solidFill>
                <a:schemeClr val="tx1"/>
              </a:solidFill>
              <a:prstDash val="dash"/>
              <a:round/>
              <a:headEnd/>
              <a:tailEnd type="none" w="med" len="lg"/>
            </a:ln>
          </p:spPr>
        </p:cxnSp>
        <p:cxnSp>
          <p:nvCxnSpPr>
            <p:cNvPr id="242714" name="Straight Connector 41"/>
            <p:cNvCxnSpPr>
              <a:cxnSpLocks noChangeShapeType="1"/>
            </p:cNvCxnSpPr>
            <p:nvPr/>
          </p:nvCxnSpPr>
          <p:spPr bwMode="auto">
            <a:xfrm>
              <a:off x="2400" y="2582"/>
              <a:ext cx="3408" cy="1"/>
            </a:xfrm>
            <a:prstGeom prst="line">
              <a:avLst/>
            </a:prstGeom>
            <a:noFill/>
            <a:ln w="12700" algn="ctr">
              <a:solidFill>
                <a:schemeClr val="tx1"/>
              </a:solidFill>
              <a:prstDash val="dash"/>
              <a:round/>
              <a:headEnd/>
              <a:tailEnd type="none" w="med" len="lg"/>
            </a:ln>
          </p:spPr>
        </p:cxnSp>
        <p:cxnSp>
          <p:nvCxnSpPr>
            <p:cNvPr id="1028119" name="Elbow Connector 44"/>
            <p:cNvCxnSpPr>
              <a:cxnSpLocks noChangeShapeType="1"/>
            </p:cNvCxnSpPr>
            <p:nvPr/>
          </p:nvCxnSpPr>
          <p:spPr bwMode="auto">
            <a:xfrm rot="5400000">
              <a:off x="4663" y="1590"/>
              <a:ext cx="179" cy="482"/>
            </a:xfrm>
            <a:prstGeom prst="bentConnector3">
              <a:avLst>
                <a:gd name="adj1" fmla="val 50000"/>
              </a:avLst>
            </a:prstGeom>
            <a:noFill/>
            <a:ln w="38100" algn="ctr">
              <a:solidFill>
                <a:schemeClr val="bg1">
                  <a:lumMod val="85000"/>
                </a:schemeClr>
              </a:solidFill>
              <a:round/>
              <a:headEnd/>
              <a:tailEnd type="none" w="med" len="lg"/>
            </a:ln>
          </p:spPr>
        </p:cxnSp>
        <p:cxnSp>
          <p:nvCxnSpPr>
            <p:cNvPr id="1028120" name="Elbow Connector 46"/>
            <p:cNvCxnSpPr>
              <a:cxnSpLocks noChangeShapeType="1"/>
            </p:cNvCxnSpPr>
            <p:nvPr/>
          </p:nvCxnSpPr>
          <p:spPr bwMode="auto">
            <a:xfrm>
              <a:off x="4992" y="1830"/>
              <a:ext cx="432" cy="92"/>
            </a:xfrm>
            <a:prstGeom prst="bentConnector2">
              <a:avLst/>
            </a:prstGeom>
            <a:noFill/>
            <a:ln w="38100" algn="ctr">
              <a:solidFill>
                <a:schemeClr val="bg1">
                  <a:lumMod val="85000"/>
                </a:schemeClr>
              </a:solidFill>
              <a:round/>
              <a:headEnd/>
              <a:tailEnd type="none" w="med" len="lg"/>
            </a:ln>
          </p:spPr>
        </p:cxnSp>
        <p:cxnSp>
          <p:nvCxnSpPr>
            <p:cNvPr id="1028121" name="Elbow Connector 51"/>
            <p:cNvCxnSpPr>
              <a:cxnSpLocks noChangeShapeType="1"/>
              <a:stCxn id="36" idx="0"/>
              <a:endCxn id="34" idx="2"/>
            </p:cNvCxnSpPr>
            <p:nvPr/>
          </p:nvCxnSpPr>
          <p:spPr bwMode="auto">
            <a:xfrm rot="16200000" flipV="1">
              <a:off x="4618" y="2296"/>
              <a:ext cx="267" cy="483"/>
            </a:xfrm>
            <a:prstGeom prst="bentConnector3">
              <a:avLst>
                <a:gd name="adj1" fmla="val 50000"/>
              </a:avLst>
            </a:prstGeom>
            <a:noFill/>
            <a:ln w="38100" algn="ctr">
              <a:solidFill>
                <a:schemeClr val="bg1">
                  <a:lumMod val="85000"/>
                </a:schemeClr>
              </a:solidFill>
              <a:round/>
              <a:headEnd/>
              <a:tailEnd type="none" w="med" len="lg"/>
            </a:ln>
          </p:spPr>
        </p:cxnSp>
        <p:cxnSp>
          <p:nvCxnSpPr>
            <p:cNvPr id="1028122" name="Elbow Connector 46"/>
            <p:cNvCxnSpPr>
              <a:cxnSpLocks noChangeShapeType="1"/>
              <a:endCxn id="35" idx="2"/>
            </p:cNvCxnSpPr>
            <p:nvPr/>
          </p:nvCxnSpPr>
          <p:spPr bwMode="auto">
            <a:xfrm flipV="1">
              <a:off x="4992" y="2403"/>
              <a:ext cx="432" cy="135"/>
            </a:xfrm>
            <a:prstGeom prst="bentConnector2">
              <a:avLst/>
            </a:prstGeom>
            <a:noFill/>
            <a:ln w="38100" algn="ctr">
              <a:solidFill>
                <a:schemeClr val="bg1">
                  <a:lumMod val="85000"/>
                </a:schemeClr>
              </a:solidFill>
              <a:round/>
              <a:headEnd/>
              <a:tailEnd type="none" w="med" len="lg"/>
            </a:ln>
          </p:spPr>
        </p:cxnSp>
        <p:cxnSp>
          <p:nvCxnSpPr>
            <p:cNvPr id="1028123" name="Elbow Connector 59"/>
            <p:cNvCxnSpPr>
              <a:cxnSpLocks noChangeShapeType="1"/>
              <a:stCxn id="36" idx="4"/>
              <a:endCxn id="37" idx="0"/>
            </p:cNvCxnSpPr>
            <p:nvPr/>
          </p:nvCxnSpPr>
          <p:spPr bwMode="auto">
            <a:xfrm rot="5400000">
              <a:off x="4866" y="3145"/>
              <a:ext cx="243" cy="12"/>
            </a:xfrm>
            <a:prstGeom prst="bentConnector3">
              <a:avLst>
                <a:gd name="adj1" fmla="val 50000"/>
              </a:avLst>
            </a:prstGeom>
            <a:noFill/>
            <a:ln w="38100" algn="ctr">
              <a:solidFill>
                <a:schemeClr val="bg1">
                  <a:lumMod val="85000"/>
                </a:schemeClr>
              </a:solidFill>
              <a:round/>
              <a:headEnd/>
              <a:tailEnd type="none" w="med" len="lg"/>
            </a:ln>
          </p:spPr>
        </p:cxnSp>
        <p:cxnSp>
          <p:nvCxnSpPr>
            <p:cNvPr id="1028124" name="Elbow Connector 64"/>
            <p:cNvCxnSpPr>
              <a:cxnSpLocks noChangeShapeType="1"/>
              <a:stCxn id="36" idx="4"/>
              <a:endCxn id="38" idx="0"/>
            </p:cNvCxnSpPr>
            <p:nvPr/>
          </p:nvCxnSpPr>
          <p:spPr bwMode="auto">
            <a:xfrm rot="16200000" flipH="1">
              <a:off x="5139" y="2884"/>
              <a:ext cx="241" cy="531"/>
            </a:xfrm>
            <a:prstGeom prst="bentConnector3">
              <a:avLst>
                <a:gd name="adj1" fmla="val 50000"/>
              </a:avLst>
            </a:prstGeom>
            <a:noFill/>
            <a:ln w="38100" algn="ctr">
              <a:solidFill>
                <a:schemeClr val="bg1">
                  <a:lumMod val="85000"/>
                </a:schemeClr>
              </a:solidFill>
              <a:round/>
              <a:headEnd/>
              <a:tailEnd type="none" w="med" len="lg"/>
            </a:ln>
          </p:spPr>
        </p:cxnSp>
        <p:sp>
          <p:nvSpPr>
            <p:cNvPr id="242721" name="Text 13"/>
            <p:cNvSpPr>
              <a:spLocks noChangeArrowheads="1"/>
            </p:cNvSpPr>
            <p:nvPr>
              <p:custDataLst>
                <p:tags r:id="rId4"/>
              </p:custDataLst>
            </p:nvPr>
          </p:nvSpPr>
          <p:spPr bwMode="auto">
            <a:xfrm>
              <a:off x="384" y="3852"/>
              <a:ext cx="5424" cy="270"/>
            </a:xfrm>
            <a:prstGeom prst="rect">
              <a:avLst/>
            </a:prstGeom>
            <a:solidFill>
              <a:srgbClr val="FF8F6E"/>
            </a:solidFill>
            <a:ln w="6350">
              <a:noFill/>
              <a:miter lim="800000"/>
              <a:headEnd/>
              <a:tailEnd/>
            </a:ln>
          </p:spPr>
          <p:txBody>
            <a:bodyPr lIns="72000" tIns="72000" rIns="72000" bIns="72000">
              <a:spAutoFit/>
            </a:bodyPr>
            <a:lstStyle/>
            <a:p>
              <a:pPr algn="ctr"/>
              <a:r>
                <a:rPr lang="en-US" altLang="zh-HK" sz="1600">
                  <a:ea typeface="新細明體"/>
                  <a:cs typeface="Arial" charset="0"/>
                </a:rPr>
                <a:t>The total carbon market is estimated at ~€ 250 bn over the 2008</a:t>
              </a:r>
              <a:r>
                <a:rPr lang="de-DE" altLang="zh-HK" sz="1600">
                  <a:ea typeface="新細明體"/>
                  <a:cs typeface="Arial" charset="0"/>
                </a:rPr>
                <a:t>-2020</a:t>
              </a:r>
              <a:r>
                <a:rPr lang="en-US" altLang="zh-HK" sz="1600">
                  <a:ea typeface="新細明體"/>
                  <a:cs typeface="Arial" charset="0"/>
                </a:rPr>
                <a:t> period </a:t>
              </a:r>
              <a:endParaRPr lang="de-DE" sz="1600">
                <a:ea typeface="新細明體"/>
                <a:cs typeface="Arial" charset="0"/>
              </a:endParaRPr>
            </a:p>
          </p:txBody>
        </p:sp>
        <p:sp>
          <p:nvSpPr>
            <p:cNvPr id="47" name="Rectangle 46"/>
            <p:cNvSpPr/>
            <p:nvPr/>
          </p:nvSpPr>
          <p:spPr bwMode="auto">
            <a:xfrm>
              <a:off x="4151" y="3270"/>
              <a:ext cx="559" cy="493"/>
            </a:xfrm>
            <a:prstGeom prst="rect">
              <a:avLst/>
            </a:prstGeom>
            <a:solidFill>
              <a:schemeClr val="accent3">
                <a:lumMod val="85000"/>
              </a:schemeClr>
            </a:solidFill>
            <a:ln w="12700" cap="flat" cmpd="sng" algn="ctr">
              <a:noFill/>
              <a:prstDash val="solid"/>
              <a:round/>
              <a:headEnd type="none" w="med" len="med"/>
              <a:tailEnd type="none" w="med" len="lg"/>
            </a:ln>
            <a:effectLst/>
          </p:spPr>
          <p:txBody>
            <a:bodyPr wrap="none" lIns="0" tIns="0" rIns="0" bIns="0" anchor="ctr"/>
            <a:lstStyle/>
            <a:p>
              <a:pPr algn="ctr">
                <a:defRPr/>
              </a:pPr>
              <a:r>
                <a:rPr lang="de-DE" sz="1300" dirty="0"/>
                <a:t>E.ON</a:t>
              </a:r>
            </a:p>
            <a:p>
              <a:pPr algn="ctr">
                <a:defRPr/>
              </a:pPr>
              <a:r>
                <a:rPr lang="de-DE" sz="1300" dirty="0" err="1"/>
                <a:t>own</a:t>
              </a:r>
              <a:r>
                <a:rPr lang="de-DE" sz="1300" dirty="0"/>
                <a:t> </a:t>
              </a:r>
            </a:p>
            <a:p>
              <a:pPr algn="ctr">
                <a:defRPr/>
              </a:pPr>
              <a:r>
                <a:rPr lang="de-DE" sz="1300" dirty="0" err="1"/>
                <a:t>consumption</a:t>
              </a:r>
              <a:endParaRPr lang="de-DE" sz="1300" dirty="0"/>
            </a:p>
          </p:txBody>
        </p:sp>
        <p:cxnSp>
          <p:nvCxnSpPr>
            <p:cNvPr id="54" name="Elbow Connector 64"/>
            <p:cNvCxnSpPr>
              <a:cxnSpLocks noChangeShapeType="1"/>
              <a:stCxn id="36" idx="4"/>
              <a:endCxn id="47" idx="0"/>
            </p:cNvCxnSpPr>
            <p:nvPr/>
          </p:nvCxnSpPr>
          <p:spPr bwMode="auto">
            <a:xfrm rot="5400000">
              <a:off x="4593" y="2869"/>
              <a:ext cx="241" cy="561"/>
            </a:xfrm>
            <a:prstGeom prst="bentConnector3">
              <a:avLst>
                <a:gd name="adj1" fmla="val 50000"/>
              </a:avLst>
            </a:prstGeom>
            <a:noFill/>
            <a:ln w="38100" algn="ctr">
              <a:solidFill>
                <a:schemeClr val="bg1">
                  <a:lumMod val="85000"/>
                </a:schemeClr>
              </a:solidFill>
              <a:round/>
              <a:headEnd/>
              <a:tailEnd type="none" w="med" len="lg"/>
            </a:ln>
          </p:spPr>
        </p:cxn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3" name="Foliennummernplatzhalter 1"/>
          <p:cNvSpPr>
            <a:spLocks noGrp="1"/>
          </p:cNvSpPr>
          <p:nvPr>
            <p:ph type="sldNum" sz="quarter" idx="10"/>
          </p:nvPr>
        </p:nvSpPr>
        <p:spPr>
          <a:noFill/>
        </p:spPr>
        <p:txBody>
          <a:bodyPr/>
          <a:lstStyle/>
          <a:p>
            <a:fld id="{102B2D91-0B11-4A53-9C83-BF20B055A34C}" type="slidenum">
              <a:rPr smtClean="0"/>
              <a:pPr/>
              <a:t>24</a:t>
            </a:fld>
            <a:endParaRPr lang="de-DE" smtClean="0"/>
          </a:p>
        </p:txBody>
      </p:sp>
      <p:sp>
        <p:nvSpPr>
          <p:cNvPr id="243714" name="Fußzeilenplatzhalter 2"/>
          <p:cNvSpPr>
            <a:spLocks noGrp="1"/>
          </p:cNvSpPr>
          <p:nvPr>
            <p:ph type="ftr" sz="quarter" idx="11"/>
          </p:nvPr>
        </p:nvSpPr>
        <p:spPr>
          <a:noFill/>
        </p:spPr>
        <p:txBody>
          <a:bodyPr/>
          <a:lstStyle/>
          <a:p>
            <a:r>
              <a:rPr lang="de-DE" smtClean="0"/>
              <a:t>      </a:t>
            </a:r>
          </a:p>
        </p:txBody>
      </p:sp>
      <p:sp>
        <p:nvSpPr>
          <p:cNvPr id="243715" name="Rectangle 358"/>
          <p:cNvSpPr>
            <a:spLocks noChangeArrowheads="1"/>
          </p:cNvSpPr>
          <p:nvPr/>
        </p:nvSpPr>
        <p:spPr bwMode="auto">
          <a:xfrm>
            <a:off x="573088" y="5868988"/>
            <a:ext cx="206375" cy="127000"/>
          </a:xfrm>
          <a:prstGeom prst="rect">
            <a:avLst/>
          </a:prstGeom>
          <a:solidFill>
            <a:schemeClr val="hlink"/>
          </a:solidFill>
          <a:ln w="9525" algn="ctr">
            <a:noFill/>
            <a:miter lim="800000"/>
            <a:headEnd/>
            <a:tailEnd/>
          </a:ln>
        </p:spPr>
        <p:txBody>
          <a:bodyPr wrap="none" lIns="0" tIns="0" rIns="0" bIns="0" anchor="ctr"/>
          <a:lstStyle/>
          <a:p>
            <a:pPr algn="ctr"/>
            <a:endParaRPr lang="en-GB" sz="1600" b="1">
              <a:cs typeface="Arial" charset="0"/>
            </a:endParaRPr>
          </a:p>
        </p:txBody>
      </p:sp>
      <p:sp>
        <p:nvSpPr>
          <p:cNvPr id="243716" name="Source"/>
          <p:cNvSpPr txBox="1">
            <a:spLocks noChangeArrowheads="1"/>
          </p:cNvSpPr>
          <p:nvPr/>
        </p:nvSpPr>
        <p:spPr bwMode="auto">
          <a:xfrm>
            <a:off x="860425" y="5842000"/>
            <a:ext cx="504825" cy="182563"/>
          </a:xfrm>
          <a:prstGeom prst="rect">
            <a:avLst/>
          </a:prstGeom>
          <a:noFill/>
          <a:ln w="9525">
            <a:noFill/>
            <a:miter lim="800000"/>
            <a:headEnd/>
            <a:tailEnd/>
          </a:ln>
        </p:spPr>
        <p:txBody>
          <a:bodyPr wrap="none" lIns="0" tIns="0" rIns="0" bIns="0" anchor="b">
            <a:spAutoFit/>
          </a:bodyPr>
          <a:lstStyle/>
          <a:p>
            <a:pPr marL="419100" indent="-419100"/>
            <a:r>
              <a:rPr lang="en-GB" sz="1200">
                <a:cs typeface="Arial" charset="0"/>
              </a:rPr>
              <a:t>Priority 1</a:t>
            </a:r>
          </a:p>
        </p:txBody>
      </p:sp>
      <p:sp>
        <p:nvSpPr>
          <p:cNvPr id="243717" name="Rectangle 360"/>
          <p:cNvSpPr>
            <a:spLocks noChangeArrowheads="1"/>
          </p:cNvSpPr>
          <p:nvPr/>
        </p:nvSpPr>
        <p:spPr bwMode="auto">
          <a:xfrm>
            <a:off x="573088" y="6129338"/>
            <a:ext cx="204787" cy="127000"/>
          </a:xfrm>
          <a:prstGeom prst="rect">
            <a:avLst/>
          </a:prstGeom>
          <a:solidFill>
            <a:srgbClr val="FF8F6E"/>
          </a:solidFill>
          <a:ln w="9525" algn="ctr">
            <a:noFill/>
            <a:miter lim="800000"/>
            <a:headEnd/>
            <a:tailEnd/>
          </a:ln>
        </p:spPr>
        <p:txBody>
          <a:bodyPr wrap="none" lIns="0" tIns="0" rIns="0" bIns="0" anchor="ctr"/>
          <a:lstStyle/>
          <a:p>
            <a:pPr algn="ctr"/>
            <a:endParaRPr lang="en-GB" sz="1600" b="1">
              <a:solidFill>
                <a:srgbClr val="FF5050"/>
              </a:solidFill>
              <a:cs typeface="Arial" charset="0"/>
            </a:endParaRPr>
          </a:p>
        </p:txBody>
      </p:sp>
      <p:sp>
        <p:nvSpPr>
          <p:cNvPr id="243718" name="Source"/>
          <p:cNvSpPr txBox="1">
            <a:spLocks noChangeArrowheads="1"/>
          </p:cNvSpPr>
          <p:nvPr/>
        </p:nvSpPr>
        <p:spPr bwMode="auto">
          <a:xfrm>
            <a:off x="860425" y="6100763"/>
            <a:ext cx="514350" cy="182562"/>
          </a:xfrm>
          <a:prstGeom prst="rect">
            <a:avLst/>
          </a:prstGeom>
          <a:noFill/>
          <a:ln w="9525">
            <a:noFill/>
            <a:miter lim="800000"/>
            <a:headEnd/>
            <a:tailEnd/>
          </a:ln>
        </p:spPr>
        <p:txBody>
          <a:bodyPr wrap="none" lIns="0" tIns="0" rIns="0" bIns="0" anchor="b">
            <a:spAutoFit/>
          </a:bodyPr>
          <a:lstStyle/>
          <a:p>
            <a:pPr marL="419100" indent="-419100"/>
            <a:r>
              <a:rPr lang="en-GB" sz="1200">
                <a:cs typeface="Arial" charset="0"/>
              </a:rPr>
              <a:t>Priority 2</a:t>
            </a:r>
          </a:p>
        </p:txBody>
      </p:sp>
      <p:sp>
        <p:nvSpPr>
          <p:cNvPr id="243719" name="EON_Zwischenueberschrift"/>
          <p:cNvSpPr txBox="1">
            <a:spLocks noChangeArrowheads="1"/>
          </p:cNvSpPr>
          <p:nvPr/>
        </p:nvSpPr>
        <p:spPr bwMode="gray">
          <a:xfrm>
            <a:off x="584200" y="2203450"/>
            <a:ext cx="7975600" cy="288925"/>
          </a:xfrm>
          <a:prstGeom prst="rect">
            <a:avLst/>
          </a:prstGeom>
          <a:noFill/>
          <a:ln w="12700">
            <a:noFill/>
            <a:miter lim="800000"/>
            <a:headEnd/>
            <a:tailEnd type="none" w="med" len="lg"/>
          </a:ln>
        </p:spPr>
        <p:txBody>
          <a:bodyPr lIns="0" tIns="0" rIns="0" bIns="0"/>
          <a:lstStyle/>
          <a:p>
            <a:pPr>
              <a:lnSpc>
                <a:spcPct val="95000"/>
              </a:lnSpc>
            </a:pPr>
            <a:r>
              <a:rPr lang="en-GB" b="1">
                <a:solidFill>
                  <a:schemeClr val="hlink"/>
                </a:solidFill>
                <a:cs typeface="Arial" charset="0"/>
              </a:rPr>
              <a:t>Target countries for JI/CDM business and examples of projects in 2008</a:t>
            </a:r>
          </a:p>
        </p:txBody>
      </p:sp>
      <p:sp>
        <p:nvSpPr>
          <p:cNvPr id="243720" name="Freeform 4"/>
          <p:cNvSpPr>
            <a:spLocks/>
          </p:cNvSpPr>
          <p:nvPr/>
        </p:nvSpPr>
        <p:spPr bwMode="auto">
          <a:xfrm>
            <a:off x="7445375" y="6046788"/>
            <a:ext cx="238125" cy="163512"/>
          </a:xfrm>
          <a:custGeom>
            <a:avLst/>
            <a:gdLst>
              <a:gd name="T0" fmla="*/ 2147483647 w 142"/>
              <a:gd name="T1" fmla="*/ 2147483647 h 82"/>
              <a:gd name="T2" fmla="*/ 2147483647 w 142"/>
              <a:gd name="T3" fmla="*/ 2147483647 h 82"/>
              <a:gd name="T4" fmla="*/ 2147483647 w 142"/>
              <a:gd name="T5" fmla="*/ 2147483647 h 82"/>
              <a:gd name="T6" fmla="*/ 2147483647 w 142"/>
              <a:gd name="T7" fmla="*/ 2147483647 h 82"/>
              <a:gd name="T8" fmla="*/ 2147483647 w 142"/>
              <a:gd name="T9" fmla="*/ 2147483647 h 82"/>
              <a:gd name="T10" fmla="*/ 2147483647 w 142"/>
              <a:gd name="T11" fmla="*/ 2147483647 h 82"/>
              <a:gd name="T12" fmla="*/ 2147483647 w 142"/>
              <a:gd name="T13" fmla="*/ 2147483647 h 82"/>
              <a:gd name="T14" fmla="*/ 2147483647 w 142"/>
              <a:gd name="T15" fmla="*/ 2147483647 h 82"/>
              <a:gd name="T16" fmla="*/ 2147483647 w 142"/>
              <a:gd name="T17" fmla="*/ 2147483647 h 82"/>
              <a:gd name="T18" fmla="*/ 2147483647 w 142"/>
              <a:gd name="T19" fmla="*/ 2147483647 h 82"/>
              <a:gd name="T20" fmla="*/ 2147483647 w 142"/>
              <a:gd name="T21" fmla="*/ 2147483647 h 82"/>
              <a:gd name="T22" fmla="*/ 2147483647 w 142"/>
              <a:gd name="T23" fmla="*/ 2147483647 h 82"/>
              <a:gd name="T24" fmla="*/ 2147483647 w 142"/>
              <a:gd name="T25" fmla="*/ 2147483647 h 82"/>
              <a:gd name="T26" fmla="*/ 2147483647 w 142"/>
              <a:gd name="T27" fmla="*/ 2147483647 h 82"/>
              <a:gd name="T28" fmla="*/ 2147483647 w 142"/>
              <a:gd name="T29" fmla="*/ 2147483647 h 82"/>
              <a:gd name="T30" fmla="*/ 2147483647 w 142"/>
              <a:gd name="T31" fmla="*/ 0 h 82"/>
              <a:gd name="T32" fmla="*/ 2147483647 w 142"/>
              <a:gd name="T33" fmla="*/ 2147483647 h 82"/>
              <a:gd name="T34" fmla="*/ 2147483647 w 142"/>
              <a:gd name="T35" fmla="*/ 2147483647 h 82"/>
              <a:gd name="T36" fmla="*/ 2147483647 w 142"/>
              <a:gd name="T37" fmla="*/ 2147483647 h 8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2"/>
              <a:gd name="T58" fmla="*/ 0 h 82"/>
              <a:gd name="T59" fmla="*/ 142 w 142"/>
              <a:gd name="T60" fmla="*/ 82 h 8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2" h="82">
                <a:moveTo>
                  <a:pt x="142" y="4"/>
                </a:moveTo>
                <a:cubicBezTo>
                  <a:pt x="140" y="5"/>
                  <a:pt x="125" y="24"/>
                  <a:pt x="121" y="28"/>
                </a:cubicBezTo>
                <a:cubicBezTo>
                  <a:pt x="118" y="31"/>
                  <a:pt x="115" y="33"/>
                  <a:pt x="112" y="35"/>
                </a:cubicBezTo>
                <a:cubicBezTo>
                  <a:pt x="110" y="36"/>
                  <a:pt x="106" y="37"/>
                  <a:pt x="106" y="37"/>
                </a:cubicBezTo>
                <a:cubicBezTo>
                  <a:pt x="103" y="45"/>
                  <a:pt x="91" y="46"/>
                  <a:pt x="84" y="47"/>
                </a:cubicBezTo>
                <a:cubicBezTo>
                  <a:pt x="76" y="50"/>
                  <a:pt x="73" y="59"/>
                  <a:pt x="66" y="64"/>
                </a:cubicBezTo>
                <a:cubicBezTo>
                  <a:pt x="65" y="66"/>
                  <a:pt x="65" y="69"/>
                  <a:pt x="63" y="71"/>
                </a:cubicBezTo>
                <a:cubicBezTo>
                  <a:pt x="58" y="77"/>
                  <a:pt x="44" y="77"/>
                  <a:pt x="37" y="82"/>
                </a:cubicBezTo>
                <a:cubicBezTo>
                  <a:pt x="29" y="81"/>
                  <a:pt x="20" y="79"/>
                  <a:pt x="12" y="78"/>
                </a:cubicBezTo>
                <a:cubicBezTo>
                  <a:pt x="0" y="74"/>
                  <a:pt x="9" y="70"/>
                  <a:pt x="15" y="64"/>
                </a:cubicBezTo>
                <a:cubicBezTo>
                  <a:pt x="23" y="54"/>
                  <a:pt x="15" y="61"/>
                  <a:pt x="22" y="56"/>
                </a:cubicBezTo>
                <a:cubicBezTo>
                  <a:pt x="24" y="50"/>
                  <a:pt x="27" y="49"/>
                  <a:pt x="33" y="47"/>
                </a:cubicBezTo>
                <a:cubicBezTo>
                  <a:pt x="40" y="40"/>
                  <a:pt x="77" y="32"/>
                  <a:pt x="88" y="30"/>
                </a:cubicBezTo>
                <a:cubicBezTo>
                  <a:pt x="95" y="26"/>
                  <a:pt x="95" y="22"/>
                  <a:pt x="100" y="17"/>
                </a:cubicBezTo>
                <a:cubicBezTo>
                  <a:pt x="101" y="13"/>
                  <a:pt x="104" y="12"/>
                  <a:pt x="108" y="10"/>
                </a:cubicBezTo>
                <a:cubicBezTo>
                  <a:pt x="110" y="4"/>
                  <a:pt x="115" y="2"/>
                  <a:pt x="121" y="0"/>
                </a:cubicBezTo>
                <a:cubicBezTo>
                  <a:pt x="123" y="0"/>
                  <a:pt x="125" y="0"/>
                  <a:pt x="127" y="1"/>
                </a:cubicBezTo>
                <a:cubicBezTo>
                  <a:pt x="129" y="2"/>
                  <a:pt x="131" y="7"/>
                  <a:pt x="131" y="7"/>
                </a:cubicBezTo>
                <a:cubicBezTo>
                  <a:pt x="135" y="7"/>
                  <a:pt x="142" y="4"/>
                  <a:pt x="142" y="4"/>
                </a:cubicBezTo>
                <a:close/>
              </a:path>
            </a:pathLst>
          </a:custGeom>
          <a:solidFill>
            <a:srgbClr val="B0AEAC"/>
          </a:solidFill>
          <a:ln w="6350">
            <a:solidFill>
              <a:srgbClr val="FFFFFF"/>
            </a:solidFill>
            <a:round/>
            <a:headEnd/>
            <a:tailEnd/>
          </a:ln>
        </p:spPr>
        <p:txBody>
          <a:bodyPr wrap="none" lIns="0" tIns="0" rIns="0" bIns="0" anchor="ctr"/>
          <a:lstStyle/>
          <a:p>
            <a:pPr algn="ctr"/>
            <a:endParaRPr lang="en-GB" sz="1200" b="1">
              <a:cs typeface="Arial" charset="0"/>
            </a:endParaRPr>
          </a:p>
        </p:txBody>
      </p:sp>
      <p:sp>
        <p:nvSpPr>
          <p:cNvPr id="243721" name="Freeform 5"/>
          <p:cNvSpPr>
            <a:spLocks/>
          </p:cNvSpPr>
          <p:nvPr/>
        </p:nvSpPr>
        <p:spPr bwMode="auto">
          <a:xfrm>
            <a:off x="7693025" y="5876925"/>
            <a:ext cx="120650" cy="188913"/>
          </a:xfrm>
          <a:custGeom>
            <a:avLst/>
            <a:gdLst>
              <a:gd name="T0" fmla="*/ 2147483647 w 72"/>
              <a:gd name="T1" fmla="*/ 2147483647 h 95"/>
              <a:gd name="T2" fmla="*/ 2147483647 w 72"/>
              <a:gd name="T3" fmla="*/ 2147483647 h 95"/>
              <a:gd name="T4" fmla="*/ 2147483647 w 72"/>
              <a:gd name="T5" fmla="*/ 2147483647 h 95"/>
              <a:gd name="T6" fmla="*/ 2147483647 w 72"/>
              <a:gd name="T7" fmla="*/ 2147483647 h 95"/>
              <a:gd name="T8" fmla="*/ 2147483647 w 72"/>
              <a:gd name="T9" fmla="*/ 2147483647 h 95"/>
              <a:gd name="T10" fmla="*/ 2147483647 w 72"/>
              <a:gd name="T11" fmla="*/ 2147483647 h 95"/>
              <a:gd name="T12" fmla="*/ 2147483647 w 72"/>
              <a:gd name="T13" fmla="*/ 2147483647 h 95"/>
              <a:gd name="T14" fmla="*/ 2147483647 w 72"/>
              <a:gd name="T15" fmla="*/ 2147483647 h 95"/>
              <a:gd name="T16" fmla="*/ 2147483647 w 72"/>
              <a:gd name="T17" fmla="*/ 2147483647 h 95"/>
              <a:gd name="T18" fmla="*/ 2147483647 w 72"/>
              <a:gd name="T19" fmla="*/ 2147483647 h 95"/>
              <a:gd name="T20" fmla="*/ 2147483647 w 72"/>
              <a:gd name="T21" fmla="*/ 2147483647 h 95"/>
              <a:gd name="T22" fmla="*/ 2147483647 w 72"/>
              <a:gd name="T23" fmla="*/ 2147483647 h 95"/>
              <a:gd name="T24" fmla="*/ 2147483647 w 72"/>
              <a:gd name="T25" fmla="*/ 2147483647 h 95"/>
              <a:gd name="T26" fmla="*/ 2147483647 w 72"/>
              <a:gd name="T27" fmla="*/ 2147483647 h 95"/>
              <a:gd name="T28" fmla="*/ 2147483647 w 72"/>
              <a:gd name="T29" fmla="*/ 2147483647 h 95"/>
              <a:gd name="T30" fmla="*/ 2147483647 w 72"/>
              <a:gd name="T31" fmla="*/ 2147483647 h 95"/>
              <a:gd name="T32" fmla="*/ 2147483647 w 72"/>
              <a:gd name="T33" fmla="*/ 2147483647 h 95"/>
              <a:gd name="T34" fmla="*/ 2147483647 w 72"/>
              <a:gd name="T35" fmla="*/ 2147483647 h 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95"/>
              <a:gd name="T56" fmla="*/ 72 w 72"/>
              <a:gd name="T57" fmla="*/ 95 h 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95">
                <a:moveTo>
                  <a:pt x="2" y="91"/>
                </a:moveTo>
                <a:cubicBezTo>
                  <a:pt x="5" y="84"/>
                  <a:pt x="6" y="76"/>
                  <a:pt x="11" y="71"/>
                </a:cubicBezTo>
                <a:cubicBezTo>
                  <a:pt x="2" y="66"/>
                  <a:pt x="4" y="70"/>
                  <a:pt x="1" y="63"/>
                </a:cubicBezTo>
                <a:cubicBezTo>
                  <a:pt x="3" y="60"/>
                  <a:pt x="5" y="57"/>
                  <a:pt x="9" y="55"/>
                </a:cubicBezTo>
                <a:cubicBezTo>
                  <a:pt x="11" y="54"/>
                  <a:pt x="15" y="53"/>
                  <a:pt x="15" y="53"/>
                </a:cubicBezTo>
                <a:cubicBezTo>
                  <a:pt x="19" y="49"/>
                  <a:pt x="20" y="45"/>
                  <a:pt x="23" y="41"/>
                </a:cubicBezTo>
                <a:cubicBezTo>
                  <a:pt x="22" y="35"/>
                  <a:pt x="22" y="16"/>
                  <a:pt x="15" y="11"/>
                </a:cubicBezTo>
                <a:cubicBezTo>
                  <a:pt x="14" y="8"/>
                  <a:pt x="12" y="2"/>
                  <a:pt x="12" y="2"/>
                </a:cubicBezTo>
                <a:cubicBezTo>
                  <a:pt x="18" y="0"/>
                  <a:pt x="23" y="0"/>
                  <a:pt x="29" y="2"/>
                </a:cubicBezTo>
                <a:cubicBezTo>
                  <a:pt x="31" y="10"/>
                  <a:pt x="31" y="10"/>
                  <a:pt x="30" y="21"/>
                </a:cubicBezTo>
                <a:cubicBezTo>
                  <a:pt x="31" y="31"/>
                  <a:pt x="29" y="34"/>
                  <a:pt x="38" y="32"/>
                </a:cubicBezTo>
                <a:cubicBezTo>
                  <a:pt x="39" y="28"/>
                  <a:pt x="39" y="24"/>
                  <a:pt x="44" y="27"/>
                </a:cubicBezTo>
                <a:cubicBezTo>
                  <a:pt x="45" y="33"/>
                  <a:pt x="44" y="41"/>
                  <a:pt x="50" y="45"/>
                </a:cubicBezTo>
                <a:cubicBezTo>
                  <a:pt x="57" y="44"/>
                  <a:pt x="62" y="43"/>
                  <a:pt x="69" y="41"/>
                </a:cubicBezTo>
                <a:cubicBezTo>
                  <a:pt x="72" y="45"/>
                  <a:pt x="70" y="53"/>
                  <a:pt x="66" y="56"/>
                </a:cubicBezTo>
                <a:cubicBezTo>
                  <a:pt x="60" y="60"/>
                  <a:pt x="49" y="61"/>
                  <a:pt x="43" y="63"/>
                </a:cubicBezTo>
                <a:cubicBezTo>
                  <a:pt x="32" y="80"/>
                  <a:pt x="25" y="84"/>
                  <a:pt x="9" y="95"/>
                </a:cubicBezTo>
                <a:cubicBezTo>
                  <a:pt x="0" y="93"/>
                  <a:pt x="0" y="95"/>
                  <a:pt x="2" y="91"/>
                </a:cubicBezTo>
                <a:close/>
              </a:path>
            </a:pathLst>
          </a:custGeom>
          <a:solidFill>
            <a:srgbClr val="B0AEAC"/>
          </a:solidFill>
          <a:ln w="6350">
            <a:solidFill>
              <a:srgbClr val="FFFFFF"/>
            </a:solidFill>
            <a:round/>
            <a:headEnd/>
            <a:tailEnd/>
          </a:ln>
        </p:spPr>
        <p:txBody>
          <a:bodyPr wrap="none" lIns="0" tIns="0" rIns="0" bIns="0" anchor="ctr"/>
          <a:lstStyle/>
          <a:p>
            <a:pPr algn="ctr"/>
            <a:endParaRPr lang="en-GB" sz="1200" b="1">
              <a:cs typeface="Arial" charset="0"/>
            </a:endParaRPr>
          </a:p>
        </p:txBody>
      </p:sp>
      <p:grpSp>
        <p:nvGrpSpPr>
          <p:cNvPr id="243722" name="Group 7"/>
          <p:cNvGrpSpPr>
            <a:grpSpLocks/>
          </p:cNvGrpSpPr>
          <p:nvPr/>
        </p:nvGrpSpPr>
        <p:grpSpPr bwMode="auto">
          <a:xfrm>
            <a:off x="1539875" y="2960688"/>
            <a:ext cx="608013" cy="693737"/>
            <a:chOff x="1916" y="1640"/>
            <a:chExt cx="320" cy="360"/>
          </a:xfrm>
        </p:grpSpPr>
        <p:sp>
          <p:nvSpPr>
            <p:cNvPr id="244074" name="Freeform 8"/>
            <p:cNvSpPr>
              <a:spLocks/>
            </p:cNvSpPr>
            <p:nvPr/>
          </p:nvSpPr>
          <p:spPr bwMode="auto">
            <a:xfrm>
              <a:off x="1916" y="1640"/>
              <a:ext cx="80" cy="24"/>
            </a:xfrm>
            <a:custGeom>
              <a:avLst/>
              <a:gdLst>
                <a:gd name="T0" fmla="*/ 0 w 80"/>
                <a:gd name="T1" fmla="*/ 8 h 24"/>
                <a:gd name="T2" fmla="*/ 32 w 80"/>
                <a:gd name="T3" fmla="*/ 8 h 24"/>
                <a:gd name="T4" fmla="*/ 40 w 80"/>
                <a:gd name="T5" fmla="*/ 16 h 24"/>
                <a:gd name="T6" fmla="*/ 0 w 80"/>
                <a:gd name="T7" fmla="*/ 24 h 24"/>
                <a:gd name="T8" fmla="*/ 16 w 80"/>
                <a:gd name="T9" fmla="*/ 24 h 24"/>
                <a:gd name="T10" fmla="*/ 40 w 80"/>
                <a:gd name="T11" fmla="*/ 16 h 24"/>
                <a:gd name="T12" fmla="*/ 24 w 80"/>
                <a:gd name="T13" fmla="*/ 24 h 24"/>
                <a:gd name="T14" fmla="*/ 48 w 80"/>
                <a:gd name="T15" fmla="*/ 24 h 24"/>
                <a:gd name="T16" fmla="*/ 48 w 80"/>
                <a:gd name="T17" fmla="*/ 16 h 24"/>
                <a:gd name="T18" fmla="*/ 64 w 80"/>
                <a:gd name="T19" fmla="*/ 16 h 24"/>
                <a:gd name="T20" fmla="*/ 80 w 80"/>
                <a:gd name="T21" fmla="*/ 8 h 24"/>
                <a:gd name="T22" fmla="*/ 48 w 80"/>
                <a:gd name="T23" fmla="*/ 8 h 24"/>
                <a:gd name="T24" fmla="*/ 72 w 80"/>
                <a:gd name="T25" fmla="*/ 0 h 24"/>
                <a:gd name="T26" fmla="*/ 64 w 80"/>
                <a:gd name="T27" fmla="*/ 0 h 24"/>
                <a:gd name="T28" fmla="*/ 0 w 80"/>
                <a:gd name="T29" fmla="*/ 8 h 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0"/>
                <a:gd name="T46" fmla="*/ 0 h 24"/>
                <a:gd name="T47" fmla="*/ 80 w 80"/>
                <a:gd name="T48" fmla="*/ 24 h 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0" h="24">
                  <a:moveTo>
                    <a:pt x="0" y="8"/>
                  </a:moveTo>
                  <a:lnTo>
                    <a:pt x="32" y="8"/>
                  </a:lnTo>
                  <a:lnTo>
                    <a:pt x="40" y="16"/>
                  </a:lnTo>
                  <a:lnTo>
                    <a:pt x="0" y="24"/>
                  </a:lnTo>
                  <a:lnTo>
                    <a:pt x="16" y="24"/>
                  </a:lnTo>
                  <a:lnTo>
                    <a:pt x="40" y="16"/>
                  </a:lnTo>
                  <a:lnTo>
                    <a:pt x="24" y="24"/>
                  </a:lnTo>
                  <a:lnTo>
                    <a:pt x="48" y="24"/>
                  </a:lnTo>
                  <a:lnTo>
                    <a:pt x="48" y="16"/>
                  </a:lnTo>
                  <a:lnTo>
                    <a:pt x="64" y="16"/>
                  </a:lnTo>
                  <a:lnTo>
                    <a:pt x="80" y="8"/>
                  </a:lnTo>
                  <a:lnTo>
                    <a:pt x="48" y="8"/>
                  </a:lnTo>
                  <a:lnTo>
                    <a:pt x="72" y="0"/>
                  </a:lnTo>
                  <a:lnTo>
                    <a:pt x="64"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75" name="Freeform 9"/>
            <p:cNvSpPr>
              <a:spLocks/>
            </p:cNvSpPr>
            <p:nvPr/>
          </p:nvSpPr>
          <p:spPr bwMode="auto">
            <a:xfrm>
              <a:off x="1932" y="1696"/>
              <a:ext cx="88" cy="24"/>
            </a:xfrm>
            <a:custGeom>
              <a:avLst/>
              <a:gdLst>
                <a:gd name="T0" fmla="*/ 88 w 88"/>
                <a:gd name="T1" fmla="*/ 0 h 24"/>
                <a:gd name="T2" fmla="*/ 48 w 88"/>
                <a:gd name="T3" fmla="*/ 8 h 24"/>
                <a:gd name="T4" fmla="*/ 32 w 88"/>
                <a:gd name="T5" fmla="*/ 8 h 24"/>
                <a:gd name="T6" fmla="*/ 32 w 88"/>
                <a:gd name="T7" fmla="*/ 16 h 24"/>
                <a:gd name="T8" fmla="*/ 8 w 88"/>
                <a:gd name="T9" fmla="*/ 24 h 24"/>
                <a:gd name="T10" fmla="*/ 0 w 88"/>
                <a:gd name="T11" fmla="*/ 24 h 24"/>
                <a:gd name="T12" fmla="*/ 8 w 88"/>
                <a:gd name="T13" fmla="*/ 24 h 24"/>
                <a:gd name="T14" fmla="*/ 32 w 88"/>
                <a:gd name="T15" fmla="*/ 24 h 24"/>
                <a:gd name="T16" fmla="*/ 64 w 88"/>
                <a:gd name="T17" fmla="*/ 8 h 24"/>
                <a:gd name="T18" fmla="*/ 88 w 88"/>
                <a:gd name="T19" fmla="*/ 8 h 24"/>
                <a:gd name="T20" fmla="*/ 88 w 88"/>
                <a:gd name="T21" fmla="*/ 0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8"/>
                <a:gd name="T34" fmla="*/ 0 h 24"/>
                <a:gd name="T35" fmla="*/ 88 w 88"/>
                <a:gd name="T36" fmla="*/ 24 h 2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8" h="24">
                  <a:moveTo>
                    <a:pt x="88" y="0"/>
                  </a:moveTo>
                  <a:lnTo>
                    <a:pt x="48" y="8"/>
                  </a:lnTo>
                  <a:lnTo>
                    <a:pt x="32" y="8"/>
                  </a:lnTo>
                  <a:lnTo>
                    <a:pt x="32" y="16"/>
                  </a:lnTo>
                  <a:lnTo>
                    <a:pt x="8" y="24"/>
                  </a:lnTo>
                  <a:lnTo>
                    <a:pt x="0" y="24"/>
                  </a:lnTo>
                  <a:lnTo>
                    <a:pt x="8" y="24"/>
                  </a:lnTo>
                  <a:lnTo>
                    <a:pt x="32" y="24"/>
                  </a:lnTo>
                  <a:lnTo>
                    <a:pt x="64" y="8"/>
                  </a:lnTo>
                  <a:lnTo>
                    <a:pt x="88" y="8"/>
                  </a:lnTo>
                  <a:lnTo>
                    <a:pt x="88"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76" name="Freeform 10"/>
            <p:cNvSpPr>
              <a:spLocks/>
            </p:cNvSpPr>
            <p:nvPr/>
          </p:nvSpPr>
          <p:spPr bwMode="auto">
            <a:xfrm>
              <a:off x="1964" y="1736"/>
              <a:ext cx="48" cy="16"/>
            </a:xfrm>
            <a:custGeom>
              <a:avLst/>
              <a:gdLst>
                <a:gd name="T0" fmla="*/ 0 w 48"/>
                <a:gd name="T1" fmla="*/ 16 h 16"/>
                <a:gd name="T2" fmla="*/ 48 w 48"/>
                <a:gd name="T3" fmla="*/ 8 h 16"/>
                <a:gd name="T4" fmla="*/ 24 w 48"/>
                <a:gd name="T5" fmla="*/ 0 h 16"/>
                <a:gd name="T6" fmla="*/ 0 w 48"/>
                <a:gd name="T7" fmla="*/ 16 h 16"/>
                <a:gd name="T8" fmla="*/ 0 60000 65536"/>
                <a:gd name="T9" fmla="*/ 0 60000 65536"/>
                <a:gd name="T10" fmla="*/ 0 60000 65536"/>
                <a:gd name="T11" fmla="*/ 0 60000 65536"/>
                <a:gd name="T12" fmla="*/ 0 w 48"/>
                <a:gd name="T13" fmla="*/ 0 h 16"/>
                <a:gd name="T14" fmla="*/ 48 w 48"/>
                <a:gd name="T15" fmla="*/ 16 h 16"/>
              </a:gdLst>
              <a:ahLst/>
              <a:cxnLst>
                <a:cxn ang="T8">
                  <a:pos x="T0" y="T1"/>
                </a:cxn>
                <a:cxn ang="T9">
                  <a:pos x="T2" y="T3"/>
                </a:cxn>
                <a:cxn ang="T10">
                  <a:pos x="T4" y="T5"/>
                </a:cxn>
                <a:cxn ang="T11">
                  <a:pos x="T6" y="T7"/>
                </a:cxn>
              </a:cxnLst>
              <a:rect l="T12" t="T13" r="T14" b="T15"/>
              <a:pathLst>
                <a:path w="48" h="16">
                  <a:moveTo>
                    <a:pt x="0" y="16"/>
                  </a:moveTo>
                  <a:lnTo>
                    <a:pt x="48" y="8"/>
                  </a:lnTo>
                  <a:lnTo>
                    <a:pt x="24" y="0"/>
                  </a:lnTo>
                  <a:lnTo>
                    <a:pt x="0"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77" name="Freeform 11"/>
            <p:cNvSpPr>
              <a:spLocks/>
            </p:cNvSpPr>
            <p:nvPr/>
          </p:nvSpPr>
          <p:spPr bwMode="auto">
            <a:xfrm>
              <a:off x="2020" y="1760"/>
              <a:ext cx="32" cy="24"/>
            </a:xfrm>
            <a:custGeom>
              <a:avLst/>
              <a:gdLst>
                <a:gd name="T0" fmla="*/ 0 w 32"/>
                <a:gd name="T1" fmla="*/ 24 h 24"/>
                <a:gd name="T2" fmla="*/ 16 w 32"/>
                <a:gd name="T3" fmla="*/ 24 h 24"/>
                <a:gd name="T4" fmla="*/ 24 w 32"/>
                <a:gd name="T5" fmla="*/ 8 h 24"/>
                <a:gd name="T6" fmla="*/ 32 w 32"/>
                <a:gd name="T7" fmla="*/ 8 h 24"/>
                <a:gd name="T8" fmla="*/ 32 w 32"/>
                <a:gd name="T9" fmla="*/ 0 h 24"/>
                <a:gd name="T10" fmla="*/ 0 w 32"/>
                <a:gd name="T11" fmla="*/ 24 h 24"/>
                <a:gd name="T12" fmla="*/ 0 60000 65536"/>
                <a:gd name="T13" fmla="*/ 0 60000 65536"/>
                <a:gd name="T14" fmla="*/ 0 60000 65536"/>
                <a:gd name="T15" fmla="*/ 0 60000 65536"/>
                <a:gd name="T16" fmla="*/ 0 60000 65536"/>
                <a:gd name="T17" fmla="*/ 0 60000 65536"/>
                <a:gd name="T18" fmla="*/ 0 w 32"/>
                <a:gd name="T19" fmla="*/ 0 h 24"/>
                <a:gd name="T20" fmla="*/ 32 w 32"/>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32" h="24">
                  <a:moveTo>
                    <a:pt x="0" y="24"/>
                  </a:moveTo>
                  <a:lnTo>
                    <a:pt x="16" y="24"/>
                  </a:lnTo>
                  <a:lnTo>
                    <a:pt x="24" y="8"/>
                  </a:lnTo>
                  <a:lnTo>
                    <a:pt x="32" y="8"/>
                  </a:lnTo>
                  <a:lnTo>
                    <a:pt x="32" y="0"/>
                  </a:lnTo>
                  <a:lnTo>
                    <a:pt x="0" y="24"/>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78" name="Freeform 12"/>
            <p:cNvSpPr>
              <a:spLocks/>
            </p:cNvSpPr>
            <p:nvPr/>
          </p:nvSpPr>
          <p:spPr bwMode="auto">
            <a:xfrm>
              <a:off x="2036" y="1824"/>
              <a:ext cx="16" cy="48"/>
            </a:xfrm>
            <a:custGeom>
              <a:avLst/>
              <a:gdLst>
                <a:gd name="T0" fmla="*/ 0 w 16"/>
                <a:gd name="T1" fmla="*/ 8 h 48"/>
                <a:gd name="T2" fmla="*/ 0 w 16"/>
                <a:gd name="T3" fmla="*/ 24 h 48"/>
                <a:gd name="T4" fmla="*/ 8 w 16"/>
                <a:gd name="T5" fmla="*/ 24 h 48"/>
                <a:gd name="T6" fmla="*/ 0 w 16"/>
                <a:gd name="T7" fmla="*/ 32 h 48"/>
                <a:gd name="T8" fmla="*/ 8 w 16"/>
                <a:gd name="T9" fmla="*/ 32 h 48"/>
                <a:gd name="T10" fmla="*/ 0 w 16"/>
                <a:gd name="T11" fmla="*/ 48 h 48"/>
                <a:gd name="T12" fmla="*/ 16 w 16"/>
                <a:gd name="T13" fmla="*/ 32 h 48"/>
                <a:gd name="T14" fmla="*/ 16 w 16"/>
                <a:gd name="T15" fmla="*/ 0 h 48"/>
                <a:gd name="T16" fmla="*/ 8 w 16"/>
                <a:gd name="T17" fmla="*/ 0 h 48"/>
                <a:gd name="T18" fmla="*/ 0 w 16"/>
                <a:gd name="T19" fmla="*/ 8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48"/>
                <a:gd name="T32" fmla="*/ 16 w 16"/>
                <a:gd name="T33" fmla="*/ 48 h 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48">
                  <a:moveTo>
                    <a:pt x="0" y="8"/>
                  </a:moveTo>
                  <a:lnTo>
                    <a:pt x="0" y="24"/>
                  </a:lnTo>
                  <a:lnTo>
                    <a:pt x="8" y="24"/>
                  </a:lnTo>
                  <a:lnTo>
                    <a:pt x="0" y="32"/>
                  </a:lnTo>
                  <a:lnTo>
                    <a:pt x="8" y="32"/>
                  </a:lnTo>
                  <a:lnTo>
                    <a:pt x="0" y="48"/>
                  </a:lnTo>
                  <a:lnTo>
                    <a:pt x="16" y="32"/>
                  </a:lnTo>
                  <a:lnTo>
                    <a:pt x="16" y="0"/>
                  </a:lnTo>
                  <a:lnTo>
                    <a:pt x="8"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grpSp>
          <p:nvGrpSpPr>
            <p:cNvPr id="244079" name="Group 13"/>
            <p:cNvGrpSpPr>
              <a:grpSpLocks/>
            </p:cNvGrpSpPr>
            <p:nvPr/>
          </p:nvGrpSpPr>
          <p:grpSpPr bwMode="auto">
            <a:xfrm>
              <a:off x="2060" y="1888"/>
              <a:ext cx="176" cy="112"/>
              <a:chOff x="2060" y="1888"/>
              <a:chExt cx="176" cy="112"/>
            </a:xfrm>
          </p:grpSpPr>
          <p:sp>
            <p:nvSpPr>
              <p:cNvPr id="244081" name="Freeform 14"/>
              <p:cNvSpPr>
                <a:spLocks/>
              </p:cNvSpPr>
              <p:nvPr/>
            </p:nvSpPr>
            <p:spPr bwMode="auto">
              <a:xfrm>
                <a:off x="2180" y="1960"/>
                <a:ext cx="56" cy="16"/>
              </a:xfrm>
              <a:custGeom>
                <a:avLst/>
                <a:gdLst>
                  <a:gd name="T0" fmla="*/ 8 w 56"/>
                  <a:gd name="T1" fmla="*/ 16 h 16"/>
                  <a:gd name="T2" fmla="*/ 48 w 56"/>
                  <a:gd name="T3" fmla="*/ 16 h 16"/>
                  <a:gd name="T4" fmla="*/ 56 w 56"/>
                  <a:gd name="T5" fmla="*/ 0 h 16"/>
                  <a:gd name="T6" fmla="*/ 40 w 56"/>
                  <a:gd name="T7" fmla="*/ 8 h 16"/>
                  <a:gd name="T8" fmla="*/ 8 w 56"/>
                  <a:gd name="T9" fmla="*/ 8 h 16"/>
                  <a:gd name="T10" fmla="*/ 0 w 56"/>
                  <a:gd name="T11" fmla="*/ 16 h 16"/>
                  <a:gd name="T12" fmla="*/ 8 w 56"/>
                  <a:gd name="T13" fmla="*/ 16 h 16"/>
                  <a:gd name="T14" fmla="*/ 0 60000 65536"/>
                  <a:gd name="T15" fmla="*/ 0 60000 65536"/>
                  <a:gd name="T16" fmla="*/ 0 60000 65536"/>
                  <a:gd name="T17" fmla="*/ 0 60000 65536"/>
                  <a:gd name="T18" fmla="*/ 0 60000 65536"/>
                  <a:gd name="T19" fmla="*/ 0 60000 65536"/>
                  <a:gd name="T20" fmla="*/ 0 60000 65536"/>
                  <a:gd name="T21" fmla="*/ 0 w 56"/>
                  <a:gd name="T22" fmla="*/ 0 h 16"/>
                  <a:gd name="T23" fmla="*/ 56 w 56"/>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16">
                    <a:moveTo>
                      <a:pt x="8" y="16"/>
                    </a:moveTo>
                    <a:lnTo>
                      <a:pt x="48" y="16"/>
                    </a:lnTo>
                    <a:lnTo>
                      <a:pt x="56" y="0"/>
                    </a:lnTo>
                    <a:lnTo>
                      <a:pt x="40" y="8"/>
                    </a:lnTo>
                    <a:lnTo>
                      <a:pt x="8" y="8"/>
                    </a:lnTo>
                    <a:lnTo>
                      <a:pt x="0" y="16"/>
                    </a:lnTo>
                    <a:lnTo>
                      <a:pt x="8"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82" name="Freeform 15"/>
              <p:cNvSpPr>
                <a:spLocks/>
              </p:cNvSpPr>
              <p:nvPr/>
            </p:nvSpPr>
            <p:spPr bwMode="auto">
              <a:xfrm>
                <a:off x="2132" y="1984"/>
                <a:ext cx="64" cy="16"/>
              </a:xfrm>
              <a:custGeom>
                <a:avLst/>
                <a:gdLst>
                  <a:gd name="T0" fmla="*/ 0 w 64"/>
                  <a:gd name="T1" fmla="*/ 16 h 16"/>
                  <a:gd name="T2" fmla="*/ 16 w 64"/>
                  <a:gd name="T3" fmla="*/ 16 h 16"/>
                  <a:gd name="T4" fmla="*/ 64 w 64"/>
                  <a:gd name="T5" fmla="*/ 0 h 16"/>
                  <a:gd name="T6" fmla="*/ 24 w 64"/>
                  <a:gd name="T7" fmla="*/ 0 h 16"/>
                  <a:gd name="T8" fmla="*/ 0 w 64"/>
                  <a:gd name="T9" fmla="*/ 16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6"/>
                    </a:moveTo>
                    <a:lnTo>
                      <a:pt x="16" y="16"/>
                    </a:lnTo>
                    <a:lnTo>
                      <a:pt x="64" y="0"/>
                    </a:lnTo>
                    <a:lnTo>
                      <a:pt x="24" y="0"/>
                    </a:lnTo>
                    <a:lnTo>
                      <a:pt x="0"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83" name="Freeform 16"/>
              <p:cNvSpPr>
                <a:spLocks/>
              </p:cNvSpPr>
              <p:nvPr/>
            </p:nvSpPr>
            <p:spPr bwMode="auto">
              <a:xfrm>
                <a:off x="2076" y="1928"/>
                <a:ext cx="120" cy="72"/>
              </a:xfrm>
              <a:custGeom>
                <a:avLst/>
                <a:gdLst>
                  <a:gd name="T0" fmla="*/ 72 w 120"/>
                  <a:gd name="T1" fmla="*/ 0 h 72"/>
                  <a:gd name="T2" fmla="*/ 72 w 120"/>
                  <a:gd name="T3" fmla="*/ 8 h 72"/>
                  <a:gd name="T4" fmla="*/ 40 w 120"/>
                  <a:gd name="T5" fmla="*/ 8 h 72"/>
                  <a:gd name="T6" fmla="*/ 16 w 120"/>
                  <a:gd name="T7" fmla="*/ 32 h 72"/>
                  <a:gd name="T8" fmla="*/ 32 w 120"/>
                  <a:gd name="T9" fmla="*/ 24 h 72"/>
                  <a:gd name="T10" fmla="*/ 8 w 120"/>
                  <a:gd name="T11" fmla="*/ 48 h 72"/>
                  <a:gd name="T12" fmla="*/ 0 w 120"/>
                  <a:gd name="T13" fmla="*/ 64 h 72"/>
                  <a:gd name="T14" fmla="*/ 0 w 120"/>
                  <a:gd name="T15" fmla="*/ 72 h 72"/>
                  <a:gd name="T16" fmla="*/ 8 w 120"/>
                  <a:gd name="T17" fmla="*/ 72 h 72"/>
                  <a:gd name="T18" fmla="*/ 16 w 120"/>
                  <a:gd name="T19" fmla="*/ 64 h 72"/>
                  <a:gd name="T20" fmla="*/ 32 w 120"/>
                  <a:gd name="T21" fmla="*/ 40 h 72"/>
                  <a:gd name="T22" fmla="*/ 40 w 120"/>
                  <a:gd name="T23" fmla="*/ 24 h 72"/>
                  <a:gd name="T24" fmla="*/ 64 w 120"/>
                  <a:gd name="T25" fmla="*/ 16 h 72"/>
                  <a:gd name="T26" fmla="*/ 72 w 120"/>
                  <a:gd name="T27" fmla="*/ 16 h 72"/>
                  <a:gd name="T28" fmla="*/ 72 w 120"/>
                  <a:gd name="T29" fmla="*/ 32 h 72"/>
                  <a:gd name="T30" fmla="*/ 64 w 120"/>
                  <a:gd name="T31" fmla="*/ 40 h 72"/>
                  <a:gd name="T32" fmla="*/ 72 w 120"/>
                  <a:gd name="T33" fmla="*/ 40 h 72"/>
                  <a:gd name="T34" fmla="*/ 72 w 120"/>
                  <a:gd name="T35" fmla="*/ 48 h 72"/>
                  <a:gd name="T36" fmla="*/ 80 w 120"/>
                  <a:gd name="T37" fmla="*/ 48 h 72"/>
                  <a:gd name="T38" fmla="*/ 96 w 120"/>
                  <a:gd name="T39" fmla="*/ 16 h 72"/>
                  <a:gd name="T40" fmla="*/ 112 w 120"/>
                  <a:gd name="T41" fmla="*/ 32 h 72"/>
                  <a:gd name="T42" fmla="*/ 120 w 120"/>
                  <a:gd name="T43" fmla="*/ 24 h 72"/>
                  <a:gd name="T44" fmla="*/ 112 w 120"/>
                  <a:gd name="T45" fmla="*/ 8 h 72"/>
                  <a:gd name="T46" fmla="*/ 72 w 120"/>
                  <a:gd name="T47" fmla="*/ 0 h 7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0"/>
                  <a:gd name="T73" fmla="*/ 0 h 72"/>
                  <a:gd name="T74" fmla="*/ 120 w 120"/>
                  <a:gd name="T75" fmla="*/ 72 h 7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0" h="72">
                    <a:moveTo>
                      <a:pt x="72" y="0"/>
                    </a:moveTo>
                    <a:lnTo>
                      <a:pt x="72" y="8"/>
                    </a:lnTo>
                    <a:lnTo>
                      <a:pt x="40" y="8"/>
                    </a:lnTo>
                    <a:lnTo>
                      <a:pt x="16" y="32"/>
                    </a:lnTo>
                    <a:lnTo>
                      <a:pt x="32" y="24"/>
                    </a:lnTo>
                    <a:lnTo>
                      <a:pt x="8" y="48"/>
                    </a:lnTo>
                    <a:lnTo>
                      <a:pt x="0" y="64"/>
                    </a:lnTo>
                    <a:lnTo>
                      <a:pt x="0" y="72"/>
                    </a:lnTo>
                    <a:lnTo>
                      <a:pt x="8" y="72"/>
                    </a:lnTo>
                    <a:lnTo>
                      <a:pt x="16" y="64"/>
                    </a:lnTo>
                    <a:lnTo>
                      <a:pt x="32" y="40"/>
                    </a:lnTo>
                    <a:lnTo>
                      <a:pt x="40" y="24"/>
                    </a:lnTo>
                    <a:lnTo>
                      <a:pt x="64" y="16"/>
                    </a:lnTo>
                    <a:lnTo>
                      <a:pt x="72" y="16"/>
                    </a:lnTo>
                    <a:lnTo>
                      <a:pt x="72" y="32"/>
                    </a:lnTo>
                    <a:lnTo>
                      <a:pt x="64" y="40"/>
                    </a:lnTo>
                    <a:lnTo>
                      <a:pt x="72" y="40"/>
                    </a:lnTo>
                    <a:lnTo>
                      <a:pt x="72" y="48"/>
                    </a:lnTo>
                    <a:lnTo>
                      <a:pt x="80" y="48"/>
                    </a:lnTo>
                    <a:lnTo>
                      <a:pt x="96" y="16"/>
                    </a:lnTo>
                    <a:lnTo>
                      <a:pt x="112" y="32"/>
                    </a:lnTo>
                    <a:lnTo>
                      <a:pt x="120" y="24"/>
                    </a:lnTo>
                    <a:lnTo>
                      <a:pt x="112" y="8"/>
                    </a:lnTo>
                    <a:lnTo>
                      <a:pt x="72"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84" name="Freeform 17"/>
              <p:cNvSpPr>
                <a:spLocks/>
              </p:cNvSpPr>
              <p:nvPr/>
            </p:nvSpPr>
            <p:spPr bwMode="auto">
              <a:xfrm>
                <a:off x="2060" y="1888"/>
                <a:ext cx="96" cy="40"/>
              </a:xfrm>
              <a:custGeom>
                <a:avLst/>
                <a:gdLst>
                  <a:gd name="T0" fmla="*/ 88 w 96"/>
                  <a:gd name="T1" fmla="*/ 40 h 40"/>
                  <a:gd name="T2" fmla="*/ 96 w 96"/>
                  <a:gd name="T3" fmla="*/ 16 h 40"/>
                  <a:gd name="T4" fmla="*/ 80 w 96"/>
                  <a:gd name="T5" fmla="*/ 16 h 40"/>
                  <a:gd name="T6" fmla="*/ 80 w 96"/>
                  <a:gd name="T7" fmla="*/ 8 h 40"/>
                  <a:gd name="T8" fmla="*/ 64 w 96"/>
                  <a:gd name="T9" fmla="*/ 0 h 40"/>
                  <a:gd name="T10" fmla="*/ 32 w 96"/>
                  <a:gd name="T11" fmla="*/ 16 h 40"/>
                  <a:gd name="T12" fmla="*/ 40 w 96"/>
                  <a:gd name="T13" fmla="*/ 16 h 40"/>
                  <a:gd name="T14" fmla="*/ 32 w 96"/>
                  <a:gd name="T15" fmla="*/ 16 h 40"/>
                  <a:gd name="T16" fmla="*/ 0 w 96"/>
                  <a:gd name="T17" fmla="*/ 40 h 40"/>
                  <a:gd name="T18" fmla="*/ 16 w 96"/>
                  <a:gd name="T19" fmla="*/ 32 h 40"/>
                  <a:gd name="T20" fmla="*/ 16 w 96"/>
                  <a:gd name="T21" fmla="*/ 40 h 40"/>
                  <a:gd name="T22" fmla="*/ 56 w 96"/>
                  <a:gd name="T23" fmla="*/ 24 h 40"/>
                  <a:gd name="T24" fmla="*/ 40 w 96"/>
                  <a:gd name="T25" fmla="*/ 40 h 40"/>
                  <a:gd name="T26" fmla="*/ 56 w 96"/>
                  <a:gd name="T27" fmla="*/ 32 h 40"/>
                  <a:gd name="T28" fmla="*/ 56 w 96"/>
                  <a:gd name="T29" fmla="*/ 40 h 40"/>
                  <a:gd name="T30" fmla="*/ 88 w 96"/>
                  <a:gd name="T31" fmla="*/ 40 h 40"/>
                  <a:gd name="T32" fmla="*/ 80 w 96"/>
                  <a:gd name="T33" fmla="*/ 40 h 40"/>
                  <a:gd name="T34" fmla="*/ 88 w 96"/>
                  <a:gd name="T35" fmla="*/ 40 h 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6"/>
                  <a:gd name="T55" fmla="*/ 0 h 40"/>
                  <a:gd name="T56" fmla="*/ 96 w 96"/>
                  <a:gd name="T57" fmla="*/ 40 h 4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6" h="40">
                    <a:moveTo>
                      <a:pt x="88" y="40"/>
                    </a:moveTo>
                    <a:lnTo>
                      <a:pt x="96" y="16"/>
                    </a:lnTo>
                    <a:lnTo>
                      <a:pt x="80" y="16"/>
                    </a:lnTo>
                    <a:lnTo>
                      <a:pt x="80" y="8"/>
                    </a:lnTo>
                    <a:lnTo>
                      <a:pt x="64" y="0"/>
                    </a:lnTo>
                    <a:lnTo>
                      <a:pt x="32" y="16"/>
                    </a:lnTo>
                    <a:lnTo>
                      <a:pt x="40" y="16"/>
                    </a:lnTo>
                    <a:lnTo>
                      <a:pt x="32" y="16"/>
                    </a:lnTo>
                    <a:lnTo>
                      <a:pt x="0" y="40"/>
                    </a:lnTo>
                    <a:lnTo>
                      <a:pt x="16" y="32"/>
                    </a:lnTo>
                    <a:lnTo>
                      <a:pt x="16" y="40"/>
                    </a:lnTo>
                    <a:lnTo>
                      <a:pt x="56" y="24"/>
                    </a:lnTo>
                    <a:lnTo>
                      <a:pt x="40" y="40"/>
                    </a:lnTo>
                    <a:lnTo>
                      <a:pt x="56" y="32"/>
                    </a:lnTo>
                    <a:lnTo>
                      <a:pt x="56" y="40"/>
                    </a:lnTo>
                    <a:lnTo>
                      <a:pt x="88" y="40"/>
                    </a:lnTo>
                    <a:lnTo>
                      <a:pt x="80" y="40"/>
                    </a:lnTo>
                    <a:lnTo>
                      <a:pt x="88" y="4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grpSp>
        <p:sp>
          <p:nvSpPr>
            <p:cNvPr id="244080" name="Freeform 18"/>
            <p:cNvSpPr>
              <a:spLocks/>
            </p:cNvSpPr>
            <p:nvPr/>
          </p:nvSpPr>
          <p:spPr bwMode="auto">
            <a:xfrm>
              <a:off x="2012" y="1832"/>
              <a:ext cx="16" cy="40"/>
            </a:xfrm>
            <a:custGeom>
              <a:avLst/>
              <a:gdLst>
                <a:gd name="T0" fmla="*/ 0 w 16"/>
                <a:gd name="T1" fmla="*/ 0 h 40"/>
                <a:gd name="T2" fmla="*/ 0 w 16"/>
                <a:gd name="T3" fmla="*/ 8 h 40"/>
                <a:gd name="T4" fmla="*/ 8 w 16"/>
                <a:gd name="T5" fmla="*/ 0 h 40"/>
                <a:gd name="T6" fmla="*/ 8 w 16"/>
                <a:gd name="T7" fmla="*/ 8 h 40"/>
                <a:gd name="T8" fmla="*/ 0 w 16"/>
                <a:gd name="T9" fmla="*/ 16 h 40"/>
                <a:gd name="T10" fmla="*/ 8 w 16"/>
                <a:gd name="T11" fmla="*/ 24 h 40"/>
                <a:gd name="T12" fmla="*/ 0 w 16"/>
                <a:gd name="T13" fmla="*/ 40 h 40"/>
                <a:gd name="T14" fmla="*/ 8 w 16"/>
                <a:gd name="T15" fmla="*/ 40 h 40"/>
                <a:gd name="T16" fmla="*/ 8 w 16"/>
                <a:gd name="T17" fmla="*/ 24 h 40"/>
                <a:gd name="T18" fmla="*/ 16 w 16"/>
                <a:gd name="T19" fmla="*/ 24 h 40"/>
                <a:gd name="T20" fmla="*/ 0 w 16"/>
                <a:gd name="T21" fmla="*/ 24 h 40"/>
                <a:gd name="T22" fmla="*/ 16 w 16"/>
                <a:gd name="T23" fmla="*/ 8 h 40"/>
                <a:gd name="T24" fmla="*/ 8 w 16"/>
                <a:gd name="T25" fmla="*/ 0 h 40"/>
                <a:gd name="T26" fmla="*/ 0 w 16"/>
                <a:gd name="T27" fmla="*/ 0 h 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
                <a:gd name="T43" fmla="*/ 0 h 40"/>
                <a:gd name="T44" fmla="*/ 16 w 16"/>
                <a:gd name="T45" fmla="*/ 40 h 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 h="40">
                  <a:moveTo>
                    <a:pt x="0" y="0"/>
                  </a:moveTo>
                  <a:lnTo>
                    <a:pt x="0" y="8"/>
                  </a:lnTo>
                  <a:lnTo>
                    <a:pt x="8" y="0"/>
                  </a:lnTo>
                  <a:lnTo>
                    <a:pt x="8" y="8"/>
                  </a:lnTo>
                  <a:lnTo>
                    <a:pt x="0" y="16"/>
                  </a:lnTo>
                  <a:lnTo>
                    <a:pt x="8" y="24"/>
                  </a:lnTo>
                  <a:lnTo>
                    <a:pt x="0" y="40"/>
                  </a:lnTo>
                  <a:lnTo>
                    <a:pt x="8" y="40"/>
                  </a:lnTo>
                  <a:lnTo>
                    <a:pt x="8" y="24"/>
                  </a:lnTo>
                  <a:lnTo>
                    <a:pt x="16" y="24"/>
                  </a:lnTo>
                  <a:lnTo>
                    <a:pt x="0" y="24"/>
                  </a:lnTo>
                  <a:lnTo>
                    <a:pt x="16" y="8"/>
                  </a:lnTo>
                  <a:lnTo>
                    <a:pt x="8" y="0"/>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grpSp>
      <p:grpSp>
        <p:nvGrpSpPr>
          <p:cNvPr id="243723" name="Group 19"/>
          <p:cNvGrpSpPr>
            <a:grpSpLocks/>
          </p:cNvGrpSpPr>
          <p:nvPr/>
        </p:nvGrpSpPr>
        <p:grpSpPr bwMode="auto">
          <a:xfrm>
            <a:off x="4518025" y="3068638"/>
            <a:ext cx="1716088" cy="523875"/>
            <a:chOff x="3484" y="1696"/>
            <a:chExt cx="904" cy="272"/>
          </a:xfrm>
        </p:grpSpPr>
        <p:sp>
          <p:nvSpPr>
            <p:cNvPr id="244069" name="Freeform 20"/>
            <p:cNvSpPr>
              <a:spLocks/>
            </p:cNvSpPr>
            <p:nvPr/>
          </p:nvSpPr>
          <p:spPr bwMode="auto">
            <a:xfrm>
              <a:off x="3852" y="1928"/>
              <a:ext cx="40" cy="40"/>
            </a:xfrm>
            <a:custGeom>
              <a:avLst/>
              <a:gdLst>
                <a:gd name="T0" fmla="*/ 0 w 40"/>
                <a:gd name="T1" fmla="*/ 24 h 40"/>
                <a:gd name="T2" fmla="*/ 0 w 40"/>
                <a:gd name="T3" fmla="*/ 40 h 40"/>
                <a:gd name="T4" fmla="*/ 32 w 40"/>
                <a:gd name="T5" fmla="*/ 40 h 40"/>
                <a:gd name="T6" fmla="*/ 32 w 40"/>
                <a:gd name="T7" fmla="*/ 32 h 40"/>
                <a:gd name="T8" fmla="*/ 32 w 40"/>
                <a:gd name="T9" fmla="*/ 24 h 40"/>
                <a:gd name="T10" fmla="*/ 40 w 40"/>
                <a:gd name="T11" fmla="*/ 24 h 40"/>
                <a:gd name="T12" fmla="*/ 24 w 40"/>
                <a:gd name="T13" fmla="*/ 8 h 40"/>
                <a:gd name="T14" fmla="*/ 32 w 40"/>
                <a:gd name="T15" fmla="*/ 0 h 40"/>
                <a:gd name="T16" fmla="*/ 16 w 40"/>
                <a:gd name="T17" fmla="*/ 0 h 40"/>
                <a:gd name="T18" fmla="*/ 16 w 40"/>
                <a:gd name="T19" fmla="*/ 8 h 40"/>
                <a:gd name="T20" fmla="*/ 8 w 40"/>
                <a:gd name="T21" fmla="*/ 0 h 40"/>
                <a:gd name="T22" fmla="*/ 8 w 40"/>
                <a:gd name="T23" fmla="*/ 8 h 40"/>
                <a:gd name="T24" fmla="*/ 0 w 40"/>
                <a:gd name="T25" fmla="*/ 8 h 40"/>
                <a:gd name="T26" fmla="*/ 0 w 40"/>
                <a:gd name="T27" fmla="*/ 24 h 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
                <a:gd name="T43" fmla="*/ 0 h 40"/>
                <a:gd name="T44" fmla="*/ 40 w 40"/>
                <a:gd name="T45" fmla="*/ 40 h 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 h="40">
                  <a:moveTo>
                    <a:pt x="0" y="24"/>
                  </a:moveTo>
                  <a:lnTo>
                    <a:pt x="0" y="40"/>
                  </a:lnTo>
                  <a:lnTo>
                    <a:pt x="32" y="40"/>
                  </a:lnTo>
                  <a:lnTo>
                    <a:pt x="32" y="32"/>
                  </a:lnTo>
                  <a:lnTo>
                    <a:pt x="32" y="24"/>
                  </a:lnTo>
                  <a:lnTo>
                    <a:pt x="40" y="24"/>
                  </a:lnTo>
                  <a:lnTo>
                    <a:pt x="24" y="8"/>
                  </a:lnTo>
                  <a:lnTo>
                    <a:pt x="32" y="0"/>
                  </a:lnTo>
                  <a:lnTo>
                    <a:pt x="16" y="0"/>
                  </a:lnTo>
                  <a:lnTo>
                    <a:pt x="16" y="8"/>
                  </a:lnTo>
                  <a:lnTo>
                    <a:pt x="8" y="0"/>
                  </a:lnTo>
                  <a:lnTo>
                    <a:pt x="8" y="8"/>
                  </a:lnTo>
                  <a:lnTo>
                    <a:pt x="0" y="8"/>
                  </a:lnTo>
                  <a:lnTo>
                    <a:pt x="0" y="24"/>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70" name="Freeform 21"/>
            <p:cNvSpPr>
              <a:spLocks/>
            </p:cNvSpPr>
            <p:nvPr/>
          </p:nvSpPr>
          <p:spPr bwMode="auto">
            <a:xfrm>
              <a:off x="4028" y="1928"/>
              <a:ext cx="64" cy="24"/>
            </a:xfrm>
            <a:custGeom>
              <a:avLst/>
              <a:gdLst>
                <a:gd name="T0" fmla="*/ 0 w 64"/>
                <a:gd name="T1" fmla="*/ 16 h 24"/>
                <a:gd name="T2" fmla="*/ 8 w 64"/>
                <a:gd name="T3" fmla="*/ 24 h 24"/>
                <a:gd name="T4" fmla="*/ 8 w 64"/>
                <a:gd name="T5" fmla="*/ 8 h 24"/>
                <a:gd name="T6" fmla="*/ 16 w 64"/>
                <a:gd name="T7" fmla="*/ 0 h 24"/>
                <a:gd name="T8" fmla="*/ 40 w 64"/>
                <a:gd name="T9" fmla="*/ 0 h 24"/>
                <a:gd name="T10" fmla="*/ 48 w 64"/>
                <a:gd name="T11" fmla="*/ 0 h 24"/>
                <a:gd name="T12" fmla="*/ 64 w 64"/>
                <a:gd name="T13" fmla="*/ 0 h 24"/>
                <a:gd name="T14" fmla="*/ 8 w 64"/>
                <a:gd name="T15" fmla="*/ 0 h 24"/>
                <a:gd name="T16" fmla="*/ 0 w 64"/>
                <a:gd name="T17" fmla="*/ 8 h 24"/>
                <a:gd name="T18" fmla="*/ 0 w 64"/>
                <a:gd name="T19" fmla="*/ 16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4"/>
                <a:gd name="T31" fmla="*/ 0 h 24"/>
                <a:gd name="T32" fmla="*/ 64 w 64"/>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4" h="24">
                  <a:moveTo>
                    <a:pt x="0" y="16"/>
                  </a:moveTo>
                  <a:lnTo>
                    <a:pt x="8" y="24"/>
                  </a:lnTo>
                  <a:lnTo>
                    <a:pt x="8" y="8"/>
                  </a:lnTo>
                  <a:lnTo>
                    <a:pt x="16" y="0"/>
                  </a:lnTo>
                  <a:lnTo>
                    <a:pt x="40" y="0"/>
                  </a:lnTo>
                  <a:lnTo>
                    <a:pt x="48" y="0"/>
                  </a:lnTo>
                  <a:lnTo>
                    <a:pt x="64" y="0"/>
                  </a:lnTo>
                  <a:lnTo>
                    <a:pt x="8" y="0"/>
                  </a:lnTo>
                  <a:lnTo>
                    <a:pt x="0" y="8"/>
                  </a:lnTo>
                  <a:lnTo>
                    <a:pt x="0"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71" name="Freeform 22"/>
            <p:cNvSpPr>
              <a:spLocks/>
            </p:cNvSpPr>
            <p:nvPr/>
          </p:nvSpPr>
          <p:spPr bwMode="auto">
            <a:xfrm>
              <a:off x="4348" y="1792"/>
              <a:ext cx="40" cy="64"/>
            </a:xfrm>
            <a:custGeom>
              <a:avLst/>
              <a:gdLst>
                <a:gd name="T0" fmla="*/ 0 w 40"/>
                <a:gd name="T1" fmla="*/ 64 h 64"/>
                <a:gd name="T2" fmla="*/ 8 w 40"/>
                <a:gd name="T3" fmla="*/ 64 h 64"/>
                <a:gd name="T4" fmla="*/ 24 w 40"/>
                <a:gd name="T5" fmla="*/ 64 h 64"/>
                <a:gd name="T6" fmla="*/ 24 w 40"/>
                <a:gd name="T7" fmla="*/ 56 h 64"/>
                <a:gd name="T8" fmla="*/ 40 w 40"/>
                <a:gd name="T9" fmla="*/ 48 h 64"/>
                <a:gd name="T10" fmla="*/ 40 w 40"/>
                <a:gd name="T11" fmla="*/ 24 h 64"/>
                <a:gd name="T12" fmla="*/ 32 w 40"/>
                <a:gd name="T13" fmla="*/ 0 h 64"/>
                <a:gd name="T14" fmla="*/ 24 w 40"/>
                <a:gd name="T15" fmla="*/ 0 h 64"/>
                <a:gd name="T16" fmla="*/ 32 w 40"/>
                <a:gd name="T17" fmla="*/ 24 h 64"/>
                <a:gd name="T18" fmla="*/ 16 w 40"/>
                <a:gd name="T19" fmla="*/ 56 h 64"/>
                <a:gd name="T20" fmla="*/ 0 w 40"/>
                <a:gd name="T21" fmla="*/ 64 h 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
                <a:gd name="T34" fmla="*/ 0 h 64"/>
                <a:gd name="T35" fmla="*/ 40 w 40"/>
                <a:gd name="T36" fmla="*/ 64 h 6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 h="64">
                  <a:moveTo>
                    <a:pt x="0" y="64"/>
                  </a:moveTo>
                  <a:lnTo>
                    <a:pt x="8" y="64"/>
                  </a:lnTo>
                  <a:lnTo>
                    <a:pt x="24" y="64"/>
                  </a:lnTo>
                  <a:lnTo>
                    <a:pt x="24" y="56"/>
                  </a:lnTo>
                  <a:lnTo>
                    <a:pt x="40" y="48"/>
                  </a:lnTo>
                  <a:lnTo>
                    <a:pt x="40" y="24"/>
                  </a:lnTo>
                  <a:lnTo>
                    <a:pt x="32" y="0"/>
                  </a:lnTo>
                  <a:lnTo>
                    <a:pt x="24" y="0"/>
                  </a:lnTo>
                  <a:lnTo>
                    <a:pt x="32" y="24"/>
                  </a:lnTo>
                  <a:lnTo>
                    <a:pt x="16" y="56"/>
                  </a:lnTo>
                  <a:lnTo>
                    <a:pt x="0" y="64"/>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72" name="Freeform 23"/>
            <p:cNvSpPr>
              <a:spLocks/>
            </p:cNvSpPr>
            <p:nvPr/>
          </p:nvSpPr>
          <p:spPr bwMode="auto">
            <a:xfrm>
              <a:off x="3484" y="1712"/>
              <a:ext cx="32" cy="24"/>
            </a:xfrm>
            <a:custGeom>
              <a:avLst/>
              <a:gdLst>
                <a:gd name="T0" fmla="*/ 0 w 32"/>
                <a:gd name="T1" fmla="*/ 8 h 24"/>
                <a:gd name="T2" fmla="*/ 16 w 32"/>
                <a:gd name="T3" fmla="*/ 24 h 24"/>
                <a:gd name="T4" fmla="*/ 32 w 32"/>
                <a:gd name="T5" fmla="*/ 16 h 24"/>
                <a:gd name="T6" fmla="*/ 24 w 32"/>
                <a:gd name="T7" fmla="*/ 8 h 24"/>
                <a:gd name="T8" fmla="*/ 16 w 32"/>
                <a:gd name="T9" fmla="*/ 0 h 24"/>
                <a:gd name="T10" fmla="*/ 8 w 32"/>
                <a:gd name="T11" fmla="*/ 0 h 24"/>
                <a:gd name="T12" fmla="*/ 0 w 32"/>
                <a:gd name="T13" fmla="*/ 8 h 24"/>
                <a:gd name="T14" fmla="*/ 0 60000 65536"/>
                <a:gd name="T15" fmla="*/ 0 60000 65536"/>
                <a:gd name="T16" fmla="*/ 0 60000 65536"/>
                <a:gd name="T17" fmla="*/ 0 60000 65536"/>
                <a:gd name="T18" fmla="*/ 0 60000 65536"/>
                <a:gd name="T19" fmla="*/ 0 60000 65536"/>
                <a:gd name="T20" fmla="*/ 0 60000 65536"/>
                <a:gd name="T21" fmla="*/ 0 w 32"/>
                <a:gd name="T22" fmla="*/ 0 h 24"/>
                <a:gd name="T23" fmla="*/ 32 w 32"/>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4">
                  <a:moveTo>
                    <a:pt x="0" y="8"/>
                  </a:moveTo>
                  <a:lnTo>
                    <a:pt x="16" y="24"/>
                  </a:lnTo>
                  <a:lnTo>
                    <a:pt x="32" y="16"/>
                  </a:lnTo>
                  <a:lnTo>
                    <a:pt x="24" y="8"/>
                  </a:lnTo>
                  <a:lnTo>
                    <a:pt x="16" y="0"/>
                  </a:lnTo>
                  <a:lnTo>
                    <a:pt x="8"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73" name="Freeform 24"/>
            <p:cNvSpPr>
              <a:spLocks/>
            </p:cNvSpPr>
            <p:nvPr/>
          </p:nvSpPr>
          <p:spPr bwMode="auto">
            <a:xfrm>
              <a:off x="3524" y="1696"/>
              <a:ext cx="24" cy="24"/>
            </a:xfrm>
            <a:custGeom>
              <a:avLst/>
              <a:gdLst>
                <a:gd name="T0" fmla="*/ 8 w 24"/>
                <a:gd name="T1" fmla="*/ 16 h 24"/>
                <a:gd name="T2" fmla="*/ 16 w 24"/>
                <a:gd name="T3" fmla="*/ 16 h 24"/>
                <a:gd name="T4" fmla="*/ 16 w 24"/>
                <a:gd name="T5" fmla="*/ 24 h 24"/>
                <a:gd name="T6" fmla="*/ 24 w 24"/>
                <a:gd name="T7" fmla="*/ 24 h 24"/>
                <a:gd name="T8" fmla="*/ 16 w 24"/>
                <a:gd name="T9" fmla="*/ 8 h 24"/>
                <a:gd name="T10" fmla="*/ 8 w 24"/>
                <a:gd name="T11" fmla="*/ 0 h 24"/>
                <a:gd name="T12" fmla="*/ 0 w 24"/>
                <a:gd name="T13" fmla="*/ 0 h 24"/>
                <a:gd name="T14" fmla="*/ 16 w 24"/>
                <a:gd name="T15" fmla="*/ 8 h 24"/>
                <a:gd name="T16" fmla="*/ 8 w 24"/>
                <a:gd name="T17" fmla="*/ 8 h 24"/>
                <a:gd name="T18" fmla="*/ 8 w 24"/>
                <a:gd name="T19" fmla="*/ 16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24"/>
                <a:gd name="T32" fmla="*/ 24 w 24"/>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24">
                  <a:moveTo>
                    <a:pt x="8" y="16"/>
                  </a:moveTo>
                  <a:lnTo>
                    <a:pt x="16" y="16"/>
                  </a:lnTo>
                  <a:lnTo>
                    <a:pt x="16" y="24"/>
                  </a:lnTo>
                  <a:lnTo>
                    <a:pt x="24" y="24"/>
                  </a:lnTo>
                  <a:lnTo>
                    <a:pt x="16" y="8"/>
                  </a:lnTo>
                  <a:lnTo>
                    <a:pt x="8" y="0"/>
                  </a:lnTo>
                  <a:lnTo>
                    <a:pt x="0" y="0"/>
                  </a:lnTo>
                  <a:lnTo>
                    <a:pt x="16" y="8"/>
                  </a:lnTo>
                  <a:lnTo>
                    <a:pt x="8" y="8"/>
                  </a:lnTo>
                  <a:lnTo>
                    <a:pt x="8"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grpSp>
      <p:grpSp>
        <p:nvGrpSpPr>
          <p:cNvPr id="243724" name="Group 25"/>
          <p:cNvGrpSpPr>
            <a:grpSpLocks/>
          </p:cNvGrpSpPr>
          <p:nvPr/>
        </p:nvGrpSpPr>
        <p:grpSpPr bwMode="auto">
          <a:xfrm>
            <a:off x="4183063" y="4457700"/>
            <a:ext cx="561975" cy="835025"/>
            <a:chOff x="3308" y="2416"/>
            <a:chExt cx="296" cy="432"/>
          </a:xfrm>
        </p:grpSpPr>
        <p:sp>
          <p:nvSpPr>
            <p:cNvPr id="244065" name="Freeform 26"/>
            <p:cNvSpPr>
              <a:spLocks/>
            </p:cNvSpPr>
            <p:nvPr/>
          </p:nvSpPr>
          <p:spPr bwMode="auto">
            <a:xfrm>
              <a:off x="3308" y="2416"/>
              <a:ext cx="32" cy="24"/>
            </a:xfrm>
            <a:custGeom>
              <a:avLst/>
              <a:gdLst>
                <a:gd name="T0" fmla="*/ 0 w 32"/>
                <a:gd name="T1" fmla="*/ 0 h 24"/>
                <a:gd name="T2" fmla="*/ 16 w 32"/>
                <a:gd name="T3" fmla="*/ 24 h 24"/>
                <a:gd name="T4" fmla="*/ 32 w 32"/>
                <a:gd name="T5" fmla="*/ 16 h 24"/>
                <a:gd name="T6" fmla="*/ 32 w 32"/>
                <a:gd name="T7" fmla="*/ 8 h 24"/>
                <a:gd name="T8" fmla="*/ 16 w 32"/>
                <a:gd name="T9" fmla="*/ 8 h 24"/>
                <a:gd name="T10" fmla="*/ 16 w 32"/>
                <a:gd name="T11" fmla="*/ 0 h 24"/>
                <a:gd name="T12" fmla="*/ 0 w 32"/>
                <a:gd name="T13" fmla="*/ 0 h 24"/>
                <a:gd name="T14" fmla="*/ 0 60000 65536"/>
                <a:gd name="T15" fmla="*/ 0 60000 65536"/>
                <a:gd name="T16" fmla="*/ 0 60000 65536"/>
                <a:gd name="T17" fmla="*/ 0 60000 65536"/>
                <a:gd name="T18" fmla="*/ 0 60000 65536"/>
                <a:gd name="T19" fmla="*/ 0 60000 65536"/>
                <a:gd name="T20" fmla="*/ 0 60000 65536"/>
                <a:gd name="T21" fmla="*/ 0 w 32"/>
                <a:gd name="T22" fmla="*/ 0 h 24"/>
                <a:gd name="T23" fmla="*/ 32 w 32"/>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4">
                  <a:moveTo>
                    <a:pt x="0" y="0"/>
                  </a:moveTo>
                  <a:lnTo>
                    <a:pt x="16" y="24"/>
                  </a:lnTo>
                  <a:lnTo>
                    <a:pt x="32" y="16"/>
                  </a:lnTo>
                  <a:lnTo>
                    <a:pt x="32" y="8"/>
                  </a:lnTo>
                  <a:lnTo>
                    <a:pt x="16" y="8"/>
                  </a:lnTo>
                  <a:lnTo>
                    <a:pt x="16" y="0"/>
                  </a:lnTo>
                  <a:lnTo>
                    <a:pt x="0"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4066" name="Freeform 27"/>
            <p:cNvSpPr>
              <a:spLocks/>
            </p:cNvSpPr>
            <p:nvPr/>
          </p:nvSpPr>
          <p:spPr bwMode="auto">
            <a:xfrm>
              <a:off x="3556" y="2624"/>
              <a:ext cx="40" cy="48"/>
            </a:xfrm>
            <a:custGeom>
              <a:avLst/>
              <a:gdLst>
                <a:gd name="T0" fmla="*/ 0 w 40"/>
                <a:gd name="T1" fmla="*/ 40 h 48"/>
                <a:gd name="T2" fmla="*/ 8 w 40"/>
                <a:gd name="T3" fmla="*/ 48 h 48"/>
                <a:gd name="T4" fmla="*/ 8 w 40"/>
                <a:gd name="T5" fmla="*/ 40 h 48"/>
                <a:gd name="T6" fmla="*/ 24 w 40"/>
                <a:gd name="T7" fmla="*/ 48 h 48"/>
                <a:gd name="T8" fmla="*/ 32 w 40"/>
                <a:gd name="T9" fmla="*/ 40 h 48"/>
                <a:gd name="T10" fmla="*/ 24 w 40"/>
                <a:gd name="T11" fmla="*/ 40 h 48"/>
                <a:gd name="T12" fmla="*/ 40 w 40"/>
                <a:gd name="T13" fmla="*/ 16 h 48"/>
                <a:gd name="T14" fmla="*/ 32 w 40"/>
                <a:gd name="T15" fmla="*/ 8 h 48"/>
                <a:gd name="T16" fmla="*/ 24 w 40"/>
                <a:gd name="T17" fmla="*/ 0 h 48"/>
                <a:gd name="T18" fmla="*/ 8 w 40"/>
                <a:gd name="T19" fmla="*/ 8 h 48"/>
                <a:gd name="T20" fmla="*/ 0 w 40"/>
                <a:gd name="T21" fmla="*/ 40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
                <a:gd name="T34" fmla="*/ 0 h 48"/>
                <a:gd name="T35" fmla="*/ 40 w 40"/>
                <a:gd name="T36" fmla="*/ 48 h 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 h="48">
                  <a:moveTo>
                    <a:pt x="0" y="40"/>
                  </a:moveTo>
                  <a:lnTo>
                    <a:pt x="8" y="48"/>
                  </a:lnTo>
                  <a:lnTo>
                    <a:pt x="8" y="40"/>
                  </a:lnTo>
                  <a:lnTo>
                    <a:pt x="24" y="48"/>
                  </a:lnTo>
                  <a:lnTo>
                    <a:pt x="32" y="40"/>
                  </a:lnTo>
                  <a:lnTo>
                    <a:pt x="24" y="40"/>
                  </a:lnTo>
                  <a:lnTo>
                    <a:pt x="40" y="16"/>
                  </a:lnTo>
                  <a:lnTo>
                    <a:pt x="32" y="8"/>
                  </a:lnTo>
                  <a:lnTo>
                    <a:pt x="24" y="0"/>
                  </a:lnTo>
                  <a:lnTo>
                    <a:pt x="8" y="8"/>
                  </a:lnTo>
                  <a:lnTo>
                    <a:pt x="0" y="4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4067" name="Freeform 28"/>
            <p:cNvSpPr>
              <a:spLocks/>
            </p:cNvSpPr>
            <p:nvPr/>
          </p:nvSpPr>
          <p:spPr bwMode="auto">
            <a:xfrm>
              <a:off x="3524" y="2680"/>
              <a:ext cx="24" cy="80"/>
            </a:xfrm>
            <a:custGeom>
              <a:avLst/>
              <a:gdLst>
                <a:gd name="T0" fmla="*/ 0 w 24"/>
                <a:gd name="T1" fmla="*/ 40 h 80"/>
                <a:gd name="T2" fmla="*/ 16 w 24"/>
                <a:gd name="T3" fmla="*/ 64 h 80"/>
                <a:gd name="T4" fmla="*/ 16 w 24"/>
                <a:gd name="T5" fmla="*/ 80 h 80"/>
                <a:gd name="T6" fmla="*/ 24 w 24"/>
                <a:gd name="T7" fmla="*/ 80 h 80"/>
                <a:gd name="T8" fmla="*/ 24 w 24"/>
                <a:gd name="T9" fmla="*/ 56 h 80"/>
                <a:gd name="T10" fmla="*/ 8 w 24"/>
                <a:gd name="T11" fmla="*/ 48 h 80"/>
                <a:gd name="T12" fmla="*/ 16 w 24"/>
                <a:gd name="T13" fmla="*/ 40 h 80"/>
                <a:gd name="T14" fmla="*/ 0 w 24"/>
                <a:gd name="T15" fmla="*/ 0 h 80"/>
                <a:gd name="T16" fmla="*/ 0 w 24"/>
                <a:gd name="T17" fmla="*/ 8 h 80"/>
                <a:gd name="T18" fmla="*/ 0 w 24"/>
                <a:gd name="T19" fmla="*/ 40 h 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80"/>
                <a:gd name="T32" fmla="*/ 24 w 24"/>
                <a:gd name="T33" fmla="*/ 80 h 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80">
                  <a:moveTo>
                    <a:pt x="0" y="40"/>
                  </a:moveTo>
                  <a:lnTo>
                    <a:pt x="16" y="64"/>
                  </a:lnTo>
                  <a:lnTo>
                    <a:pt x="16" y="80"/>
                  </a:lnTo>
                  <a:lnTo>
                    <a:pt x="24" y="80"/>
                  </a:lnTo>
                  <a:lnTo>
                    <a:pt x="24" y="56"/>
                  </a:lnTo>
                  <a:lnTo>
                    <a:pt x="8" y="48"/>
                  </a:lnTo>
                  <a:lnTo>
                    <a:pt x="16" y="40"/>
                  </a:lnTo>
                  <a:lnTo>
                    <a:pt x="0" y="0"/>
                  </a:lnTo>
                  <a:lnTo>
                    <a:pt x="0" y="8"/>
                  </a:lnTo>
                  <a:lnTo>
                    <a:pt x="0" y="4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4068" name="Freeform 29"/>
            <p:cNvSpPr>
              <a:spLocks/>
            </p:cNvSpPr>
            <p:nvPr/>
          </p:nvSpPr>
          <p:spPr bwMode="auto">
            <a:xfrm>
              <a:off x="3588" y="2776"/>
              <a:ext cx="16" cy="72"/>
            </a:xfrm>
            <a:custGeom>
              <a:avLst/>
              <a:gdLst>
                <a:gd name="T0" fmla="*/ 0 w 16"/>
                <a:gd name="T1" fmla="*/ 40 h 72"/>
                <a:gd name="T2" fmla="*/ 8 w 16"/>
                <a:gd name="T3" fmla="*/ 56 h 72"/>
                <a:gd name="T4" fmla="*/ 16 w 16"/>
                <a:gd name="T5" fmla="*/ 72 h 72"/>
                <a:gd name="T6" fmla="*/ 8 w 16"/>
                <a:gd name="T7" fmla="*/ 48 h 72"/>
                <a:gd name="T8" fmla="*/ 16 w 16"/>
                <a:gd name="T9" fmla="*/ 32 h 72"/>
                <a:gd name="T10" fmla="*/ 8 w 16"/>
                <a:gd name="T11" fmla="*/ 8 h 72"/>
                <a:gd name="T12" fmla="*/ 0 w 16"/>
                <a:gd name="T13" fmla="*/ 0 h 72"/>
                <a:gd name="T14" fmla="*/ 8 w 16"/>
                <a:gd name="T15" fmla="*/ 32 h 72"/>
                <a:gd name="T16" fmla="*/ 0 w 16"/>
                <a:gd name="T17" fmla="*/ 40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72"/>
                <a:gd name="T29" fmla="*/ 16 w 16"/>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72">
                  <a:moveTo>
                    <a:pt x="0" y="40"/>
                  </a:moveTo>
                  <a:lnTo>
                    <a:pt x="8" y="56"/>
                  </a:lnTo>
                  <a:lnTo>
                    <a:pt x="16" y="72"/>
                  </a:lnTo>
                  <a:lnTo>
                    <a:pt x="8" y="48"/>
                  </a:lnTo>
                  <a:lnTo>
                    <a:pt x="16" y="32"/>
                  </a:lnTo>
                  <a:lnTo>
                    <a:pt x="8" y="8"/>
                  </a:lnTo>
                  <a:lnTo>
                    <a:pt x="0" y="0"/>
                  </a:lnTo>
                  <a:lnTo>
                    <a:pt x="8" y="32"/>
                  </a:lnTo>
                  <a:lnTo>
                    <a:pt x="0" y="4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grpSp>
      <p:sp>
        <p:nvSpPr>
          <p:cNvPr id="243725" name="Freeform 30"/>
          <p:cNvSpPr>
            <a:spLocks/>
          </p:cNvSpPr>
          <p:nvPr/>
        </p:nvSpPr>
        <p:spPr bwMode="auto">
          <a:xfrm>
            <a:off x="3484563" y="4505325"/>
            <a:ext cx="182562" cy="153988"/>
          </a:xfrm>
          <a:custGeom>
            <a:avLst/>
            <a:gdLst>
              <a:gd name="T0" fmla="*/ 2147483647 w 96"/>
              <a:gd name="T1" fmla="*/ 2147483647 h 80"/>
              <a:gd name="T2" fmla="*/ 2147483647 w 96"/>
              <a:gd name="T3" fmla="*/ 2147483647 h 80"/>
              <a:gd name="T4" fmla="*/ 2147483647 w 96"/>
              <a:gd name="T5" fmla="*/ 2147483647 h 80"/>
              <a:gd name="T6" fmla="*/ 2147483647 w 96"/>
              <a:gd name="T7" fmla="*/ 2147483647 h 80"/>
              <a:gd name="T8" fmla="*/ 2147483647 w 96"/>
              <a:gd name="T9" fmla="*/ 2147483647 h 80"/>
              <a:gd name="T10" fmla="*/ 2147483647 w 96"/>
              <a:gd name="T11" fmla="*/ 2147483647 h 80"/>
              <a:gd name="T12" fmla="*/ 2147483647 w 96"/>
              <a:gd name="T13" fmla="*/ 0 h 80"/>
              <a:gd name="T14" fmla="*/ 2147483647 w 96"/>
              <a:gd name="T15" fmla="*/ 2147483647 h 80"/>
              <a:gd name="T16" fmla="*/ 2147483647 w 96"/>
              <a:gd name="T17" fmla="*/ 0 h 80"/>
              <a:gd name="T18" fmla="*/ 2147483647 w 96"/>
              <a:gd name="T19" fmla="*/ 0 h 80"/>
              <a:gd name="T20" fmla="*/ 2147483647 w 96"/>
              <a:gd name="T21" fmla="*/ 2147483647 h 80"/>
              <a:gd name="T22" fmla="*/ 0 w 96"/>
              <a:gd name="T23" fmla="*/ 2147483647 h 80"/>
              <a:gd name="T24" fmla="*/ 0 w 96"/>
              <a:gd name="T25" fmla="*/ 2147483647 h 80"/>
              <a:gd name="T26" fmla="*/ 2147483647 w 96"/>
              <a:gd name="T27" fmla="*/ 2147483647 h 80"/>
              <a:gd name="T28" fmla="*/ 2147483647 w 96"/>
              <a:gd name="T29" fmla="*/ 2147483647 h 80"/>
              <a:gd name="T30" fmla="*/ 2147483647 w 96"/>
              <a:gd name="T31" fmla="*/ 2147483647 h 80"/>
              <a:gd name="T32" fmla="*/ 2147483647 w 96"/>
              <a:gd name="T33" fmla="*/ 2147483647 h 80"/>
              <a:gd name="T34" fmla="*/ 2147483647 w 96"/>
              <a:gd name="T35" fmla="*/ 2147483647 h 80"/>
              <a:gd name="T36" fmla="*/ 2147483647 w 96"/>
              <a:gd name="T37" fmla="*/ 2147483647 h 80"/>
              <a:gd name="T38" fmla="*/ 2147483647 w 96"/>
              <a:gd name="T39" fmla="*/ 2147483647 h 80"/>
              <a:gd name="T40" fmla="*/ 2147483647 w 96"/>
              <a:gd name="T41" fmla="*/ 2147483647 h 8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6"/>
              <a:gd name="T64" fmla="*/ 0 h 80"/>
              <a:gd name="T65" fmla="*/ 96 w 96"/>
              <a:gd name="T66" fmla="*/ 80 h 8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6" h="80">
                <a:moveTo>
                  <a:pt x="80" y="80"/>
                </a:moveTo>
                <a:lnTo>
                  <a:pt x="88" y="72"/>
                </a:lnTo>
                <a:lnTo>
                  <a:pt x="88" y="64"/>
                </a:lnTo>
                <a:lnTo>
                  <a:pt x="96" y="64"/>
                </a:lnTo>
                <a:lnTo>
                  <a:pt x="88" y="48"/>
                </a:lnTo>
                <a:lnTo>
                  <a:pt x="88" y="32"/>
                </a:lnTo>
                <a:lnTo>
                  <a:pt x="72" y="0"/>
                </a:lnTo>
                <a:lnTo>
                  <a:pt x="56" y="8"/>
                </a:lnTo>
                <a:lnTo>
                  <a:pt x="48" y="0"/>
                </a:lnTo>
                <a:lnTo>
                  <a:pt x="16" y="0"/>
                </a:lnTo>
                <a:lnTo>
                  <a:pt x="16" y="16"/>
                </a:lnTo>
                <a:lnTo>
                  <a:pt x="0" y="16"/>
                </a:lnTo>
                <a:lnTo>
                  <a:pt x="0" y="24"/>
                </a:lnTo>
                <a:lnTo>
                  <a:pt x="16" y="48"/>
                </a:lnTo>
                <a:lnTo>
                  <a:pt x="32" y="40"/>
                </a:lnTo>
                <a:lnTo>
                  <a:pt x="48" y="40"/>
                </a:lnTo>
                <a:lnTo>
                  <a:pt x="56" y="56"/>
                </a:lnTo>
                <a:lnTo>
                  <a:pt x="56" y="64"/>
                </a:lnTo>
                <a:lnTo>
                  <a:pt x="64" y="64"/>
                </a:lnTo>
                <a:lnTo>
                  <a:pt x="72" y="80"/>
                </a:lnTo>
                <a:lnTo>
                  <a:pt x="80" y="8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26" name="Freeform 31"/>
          <p:cNvSpPr>
            <a:spLocks/>
          </p:cNvSpPr>
          <p:nvPr/>
        </p:nvSpPr>
        <p:spPr bwMode="auto">
          <a:xfrm>
            <a:off x="4167188" y="4721225"/>
            <a:ext cx="487362" cy="539750"/>
          </a:xfrm>
          <a:custGeom>
            <a:avLst/>
            <a:gdLst>
              <a:gd name="T0" fmla="*/ 2147483647 w 256"/>
              <a:gd name="T1" fmla="*/ 2147483647 h 280"/>
              <a:gd name="T2" fmla="*/ 2147483647 w 256"/>
              <a:gd name="T3" fmla="*/ 2147483647 h 280"/>
              <a:gd name="T4" fmla="*/ 2147483647 w 256"/>
              <a:gd name="T5" fmla="*/ 2147483647 h 280"/>
              <a:gd name="T6" fmla="*/ 2147483647 w 256"/>
              <a:gd name="T7" fmla="*/ 0 h 280"/>
              <a:gd name="T8" fmla="*/ 2147483647 w 256"/>
              <a:gd name="T9" fmla="*/ 0 h 280"/>
              <a:gd name="T10" fmla="*/ 2147483647 w 256"/>
              <a:gd name="T11" fmla="*/ 2147483647 h 280"/>
              <a:gd name="T12" fmla="*/ 2147483647 w 256"/>
              <a:gd name="T13" fmla="*/ 2147483647 h 280"/>
              <a:gd name="T14" fmla="*/ 2147483647 w 256"/>
              <a:gd name="T15" fmla="*/ 2147483647 h 280"/>
              <a:gd name="T16" fmla="*/ 2147483647 w 256"/>
              <a:gd name="T17" fmla="*/ 2147483647 h 280"/>
              <a:gd name="T18" fmla="*/ 2147483647 w 256"/>
              <a:gd name="T19" fmla="*/ 2147483647 h 280"/>
              <a:gd name="T20" fmla="*/ 2147483647 w 256"/>
              <a:gd name="T21" fmla="*/ 2147483647 h 280"/>
              <a:gd name="T22" fmla="*/ 2147483647 w 256"/>
              <a:gd name="T23" fmla="*/ 2147483647 h 280"/>
              <a:gd name="T24" fmla="*/ 2147483647 w 256"/>
              <a:gd name="T25" fmla="*/ 2147483647 h 280"/>
              <a:gd name="T26" fmla="*/ 2147483647 w 256"/>
              <a:gd name="T27" fmla="*/ 2147483647 h 280"/>
              <a:gd name="T28" fmla="*/ 0 w 256"/>
              <a:gd name="T29" fmla="*/ 2147483647 h 280"/>
              <a:gd name="T30" fmla="*/ 0 w 256"/>
              <a:gd name="T31" fmla="*/ 2147483647 h 280"/>
              <a:gd name="T32" fmla="*/ 0 w 256"/>
              <a:gd name="T33" fmla="*/ 2147483647 h 280"/>
              <a:gd name="T34" fmla="*/ 2147483647 w 256"/>
              <a:gd name="T35" fmla="*/ 2147483647 h 280"/>
              <a:gd name="T36" fmla="*/ 2147483647 w 256"/>
              <a:gd name="T37" fmla="*/ 2147483647 h 280"/>
              <a:gd name="T38" fmla="*/ 2147483647 w 256"/>
              <a:gd name="T39" fmla="*/ 2147483647 h 280"/>
              <a:gd name="T40" fmla="*/ 2147483647 w 256"/>
              <a:gd name="T41" fmla="*/ 2147483647 h 280"/>
              <a:gd name="T42" fmla="*/ 2147483647 w 256"/>
              <a:gd name="T43" fmla="*/ 2147483647 h 280"/>
              <a:gd name="T44" fmla="*/ 2147483647 w 256"/>
              <a:gd name="T45" fmla="*/ 2147483647 h 280"/>
              <a:gd name="T46" fmla="*/ 2147483647 w 256"/>
              <a:gd name="T47" fmla="*/ 2147483647 h 280"/>
              <a:gd name="T48" fmla="*/ 2147483647 w 256"/>
              <a:gd name="T49" fmla="*/ 2147483647 h 280"/>
              <a:gd name="T50" fmla="*/ 2147483647 w 256"/>
              <a:gd name="T51" fmla="*/ 2147483647 h 280"/>
              <a:gd name="T52" fmla="*/ 2147483647 w 256"/>
              <a:gd name="T53" fmla="*/ 2147483647 h 280"/>
              <a:gd name="T54" fmla="*/ 2147483647 w 256"/>
              <a:gd name="T55" fmla="*/ 2147483647 h 280"/>
              <a:gd name="T56" fmla="*/ 2147483647 w 256"/>
              <a:gd name="T57" fmla="*/ 2147483647 h 280"/>
              <a:gd name="T58" fmla="*/ 2147483647 w 256"/>
              <a:gd name="T59" fmla="*/ 2147483647 h 280"/>
              <a:gd name="T60" fmla="*/ 2147483647 w 256"/>
              <a:gd name="T61" fmla="*/ 2147483647 h 280"/>
              <a:gd name="T62" fmla="*/ 2147483647 w 256"/>
              <a:gd name="T63" fmla="*/ 2147483647 h 280"/>
              <a:gd name="T64" fmla="*/ 2147483647 w 256"/>
              <a:gd name="T65" fmla="*/ 2147483647 h 280"/>
              <a:gd name="T66" fmla="*/ 2147483647 w 256"/>
              <a:gd name="T67" fmla="*/ 2147483647 h 280"/>
              <a:gd name="T68" fmla="*/ 2147483647 w 256"/>
              <a:gd name="T69" fmla="*/ 2147483647 h 280"/>
              <a:gd name="T70" fmla="*/ 2147483647 w 256"/>
              <a:gd name="T71" fmla="*/ 2147483647 h 280"/>
              <a:gd name="T72" fmla="*/ 2147483647 w 256"/>
              <a:gd name="T73" fmla="*/ 2147483647 h 280"/>
              <a:gd name="T74" fmla="*/ 2147483647 w 256"/>
              <a:gd name="T75" fmla="*/ 2147483647 h 280"/>
              <a:gd name="T76" fmla="*/ 2147483647 w 256"/>
              <a:gd name="T77" fmla="*/ 2147483647 h 280"/>
              <a:gd name="T78" fmla="*/ 2147483647 w 256"/>
              <a:gd name="T79" fmla="*/ 2147483647 h 280"/>
              <a:gd name="T80" fmla="*/ 2147483647 w 256"/>
              <a:gd name="T81" fmla="*/ 2147483647 h 280"/>
              <a:gd name="T82" fmla="*/ 2147483647 w 256"/>
              <a:gd name="T83" fmla="*/ 2147483647 h 280"/>
              <a:gd name="T84" fmla="*/ 2147483647 w 256"/>
              <a:gd name="T85" fmla="*/ 2147483647 h 280"/>
              <a:gd name="T86" fmla="*/ 2147483647 w 256"/>
              <a:gd name="T87" fmla="*/ 2147483647 h 280"/>
              <a:gd name="T88" fmla="*/ 2147483647 w 256"/>
              <a:gd name="T89" fmla="*/ 2147483647 h 280"/>
              <a:gd name="T90" fmla="*/ 2147483647 w 256"/>
              <a:gd name="T91" fmla="*/ 2147483647 h 280"/>
              <a:gd name="T92" fmla="*/ 2147483647 w 256"/>
              <a:gd name="T93" fmla="*/ 2147483647 h 280"/>
              <a:gd name="T94" fmla="*/ 2147483647 w 256"/>
              <a:gd name="T95" fmla="*/ 2147483647 h 280"/>
              <a:gd name="T96" fmla="*/ 2147483647 w 256"/>
              <a:gd name="T97" fmla="*/ 2147483647 h 280"/>
              <a:gd name="T98" fmla="*/ 2147483647 w 256"/>
              <a:gd name="T99" fmla="*/ 2147483647 h 280"/>
              <a:gd name="T100" fmla="*/ 2147483647 w 256"/>
              <a:gd name="T101" fmla="*/ 2147483647 h 280"/>
              <a:gd name="T102" fmla="*/ 2147483647 w 256"/>
              <a:gd name="T103" fmla="*/ 2147483647 h 280"/>
              <a:gd name="T104" fmla="*/ 2147483647 w 256"/>
              <a:gd name="T105" fmla="*/ 2147483647 h 280"/>
              <a:gd name="T106" fmla="*/ 2147483647 w 256"/>
              <a:gd name="T107" fmla="*/ 2147483647 h 280"/>
              <a:gd name="T108" fmla="*/ 2147483647 w 256"/>
              <a:gd name="T109" fmla="*/ 0 h 280"/>
              <a:gd name="T110" fmla="*/ 2147483647 w 256"/>
              <a:gd name="T111" fmla="*/ 2147483647 h 28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56"/>
              <a:gd name="T169" fmla="*/ 0 h 280"/>
              <a:gd name="T170" fmla="*/ 256 w 256"/>
              <a:gd name="T171" fmla="*/ 280 h 28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56" h="280">
                <a:moveTo>
                  <a:pt x="144" y="8"/>
                </a:moveTo>
                <a:lnTo>
                  <a:pt x="136" y="16"/>
                </a:lnTo>
                <a:lnTo>
                  <a:pt x="112" y="8"/>
                </a:lnTo>
                <a:lnTo>
                  <a:pt x="104" y="0"/>
                </a:lnTo>
                <a:lnTo>
                  <a:pt x="96" y="0"/>
                </a:lnTo>
                <a:lnTo>
                  <a:pt x="88" y="24"/>
                </a:lnTo>
                <a:lnTo>
                  <a:pt x="80" y="48"/>
                </a:lnTo>
                <a:lnTo>
                  <a:pt x="72" y="88"/>
                </a:lnTo>
                <a:lnTo>
                  <a:pt x="56" y="112"/>
                </a:lnTo>
                <a:lnTo>
                  <a:pt x="48" y="136"/>
                </a:lnTo>
                <a:lnTo>
                  <a:pt x="32" y="152"/>
                </a:lnTo>
                <a:lnTo>
                  <a:pt x="24" y="144"/>
                </a:lnTo>
                <a:lnTo>
                  <a:pt x="16" y="152"/>
                </a:lnTo>
                <a:lnTo>
                  <a:pt x="8" y="152"/>
                </a:lnTo>
                <a:lnTo>
                  <a:pt x="0" y="152"/>
                </a:lnTo>
                <a:lnTo>
                  <a:pt x="0" y="168"/>
                </a:lnTo>
                <a:lnTo>
                  <a:pt x="0" y="176"/>
                </a:lnTo>
                <a:lnTo>
                  <a:pt x="16" y="168"/>
                </a:lnTo>
                <a:lnTo>
                  <a:pt x="48" y="168"/>
                </a:lnTo>
                <a:lnTo>
                  <a:pt x="56" y="168"/>
                </a:lnTo>
                <a:lnTo>
                  <a:pt x="64" y="192"/>
                </a:lnTo>
                <a:lnTo>
                  <a:pt x="72" y="200"/>
                </a:lnTo>
                <a:lnTo>
                  <a:pt x="96" y="200"/>
                </a:lnTo>
                <a:lnTo>
                  <a:pt x="96" y="184"/>
                </a:lnTo>
                <a:lnTo>
                  <a:pt x="112" y="184"/>
                </a:lnTo>
                <a:lnTo>
                  <a:pt x="128" y="192"/>
                </a:lnTo>
                <a:lnTo>
                  <a:pt x="128" y="224"/>
                </a:lnTo>
                <a:lnTo>
                  <a:pt x="136" y="240"/>
                </a:lnTo>
                <a:lnTo>
                  <a:pt x="128" y="248"/>
                </a:lnTo>
                <a:lnTo>
                  <a:pt x="160" y="240"/>
                </a:lnTo>
                <a:lnTo>
                  <a:pt x="184" y="256"/>
                </a:lnTo>
                <a:lnTo>
                  <a:pt x="192" y="256"/>
                </a:lnTo>
                <a:lnTo>
                  <a:pt x="216" y="272"/>
                </a:lnTo>
                <a:lnTo>
                  <a:pt x="232" y="280"/>
                </a:lnTo>
                <a:lnTo>
                  <a:pt x="232" y="264"/>
                </a:lnTo>
                <a:lnTo>
                  <a:pt x="224" y="264"/>
                </a:lnTo>
                <a:lnTo>
                  <a:pt x="216" y="256"/>
                </a:lnTo>
                <a:lnTo>
                  <a:pt x="224" y="216"/>
                </a:lnTo>
                <a:lnTo>
                  <a:pt x="224" y="208"/>
                </a:lnTo>
                <a:lnTo>
                  <a:pt x="240" y="200"/>
                </a:lnTo>
                <a:lnTo>
                  <a:pt x="248" y="200"/>
                </a:lnTo>
                <a:lnTo>
                  <a:pt x="232" y="176"/>
                </a:lnTo>
                <a:lnTo>
                  <a:pt x="232" y="144"/>
                </a:lnTo>
                <a:lnTo>
                  <a:pt x="232" y="128"/>
                </a:lnTo>
                <a:lnTo>
                  <a:pt x="224" y="120"/>
                </a:lnTo>
                <a:lnTo>
                  <a:pt x="224" y="112"/>
                </a:lnTo>
                <a:lnTo>
                  <a:pt x="232" y="96"/>
                </a:lnTo>
                <a:lnTo>
                  <a:pt x="240" y="72"/>
                </a:lnTo>
                <a:lnTo>
                  <a:pt x="248" y="56"/>
                </a:lnTo>
                <a:lnTo>
                  <a:pt x="256" y="48"/>
                </a:lnTo>
                <a:lnTo>
                  <a:pt x="248" y="40"/>
                </a:lnTo>
                <a:lnTo>
                  <a:pt x="248" y="24"/>
                </a:lnTo>
                <a:lnTo>
                  <a:pt x="232" y="8"/>
                </a:lnTo>
                <a:lnTo>
                  <a:pt x="216" y="8"/>
                </a:lnTo>
                <a:lnTo>
                  <a:pt x="208" y="0"/>
                </a:lnTo>
                <a:lnTo>
                  <a:pt x="144"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27" name="Freeform 32"/>
          <p:cNvSpPr>
            <a:spLocks/>
          </p:cNvSpPr>
          <p:nvPr/>
        </p:nvSpPr>
        <p:spPr bwMode="auto">
          <a:xfrm>
            <a:off x="4229100" y="4551363"/>
            <a:ext cx="333375" cy="231775"/>
          </a:xfrm>
          <a:custGeom>
            <a:avLst/>
            <a:gdLst>
              <a:gd name="T0" fmla="*/ 0 w 176"/>
              <a:gd name="T1" fmla="*/ 2147483647 h 120"/>
              <a:gd name="T2" fmla="*/ 0 w 176"/>
              <a:gd name="T3" fmla="*/ 2147483647 h 120"/>
              <a:gd name="T4" fmla="*/ 2147483647 w 176"/>
              <a:gd name="T5" fmla="*/ 2147483647 h 120"/>
              <a:gd name="T6" fmla="*/ 2147483647 w 176"/>
              <a:gd name="T7" fmla="*/ 2147483647 h 120"/>
              <a:gd name="T8" fmla="*/ 2147483647 w 176"/>
              <a:gd name="T9" fmla="*/ 2147483647 h 120"/>
              <a:gd name="T10" fmla="*/ 2147483647 w 176"/>
              <a:gd name="T11" fmla="*/ 2147483647 h 120"/>
              <a:gd name="T12" fmla="*/ 2147483647 w 176"/>
              <a:gd name="T13" fmla="*/ 2147483647 h 120"/>
              <a:gd name="T14" fmla="*/ 2147483647 w 176"/>
              <a:gd name="T15" fmla="*/ 2147483647 h 120"/>
              <a:gd name="T16" fmla="*/ 2147483647 w 176"/>
              <a:gd name="T17" fmla="*/ 0 h 120"/>
              <a:gd name="T18" fmla="*/ 2147483647 w 176"/>
              <a:gd name="T19" fmla="*/ 2147483647 h 120"/>
              <a:gd name="T20" fmla="*/ 2147483647 w 176"/>
              <a:gd name="T21" fmla="*/ 2147483647 h 120"/>
              <a:gd name="T22" fmla="*/ 2147483647 w 176"/>
              <a:gd name="T23" fmla="*/ 2147483647 h 120"/>
              <a:gd name="T24" fmla="*/ 2147483647 w 176"/>
              <a:gd name="T25" fmla="*/ 2147483647 h 120"/>
              <a:gd name="T26" fmla="*/ 2147483647 w 176"/>
              <a:gd name="T27" fmla="*/ 2147483647 h 120"/>
              <a:gd name="T28" fmla="*/ 2147483647 w 176"/>
              <a:gd name="T29" fmla="*/ 2147483647 h 120"/>
              <a:gd name="T30" fmla="*/ 2147483647 w 176"/>
              <a:gd name="T31" fmla="*/ 2147483647 h 120"/>
              <a:gd name="T32" fmla="*/ 2147483647 w 176"/>
              <a:gd name="T33" fmla="*/ 2147483647 h 120"/>
              <a:gd name="T34" fmla="*/ 2147483647 w 176"/>
              <a:gd name="T35" fmla="*/ 2147483647 h 120"/>
              <a:gd name="T36" fmla="*/ 2147483647 w 176"/>
              <a:gd name="T37" fmla="*/ 2147483647 h 120"/>
              <a:gd name="T38" fmla="*/ 2147483647 w 176"/>
              <a:gd name="T39" fmla="*/ 2147483647 h 120"/>
              <a:gd name="T40" fmla="*/ 2147483647 w 176"/>
              <a:gd name="T41" fmla="*/ 2147483647 h 120"/>
              <a:gd name="T42" fmla="*/ 2147483647 w 176"/>
              <a:gd name="T43" fmla="*/ 2147483647 h 120"/>
              <a:gd name="T44" fmla="*/ 2147483647 w 176"/>
              <a:gd name="T45" fmla="*/ 2147483647 h 120"/>
              <a:gd name="T46" fmla="*/ 0 w 176"/>
              <a:gd name="T47" fmla="*/ 2147483647 h 12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6"/>
              <a:gd name="T73" fmla="*/ 0 h 120"/>
              <a:gd name="T74" fmla="*/ 176 w 176"/>
              <a:gd name="T75" fmla="*/ 120 h 12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6" h="120">
                <a:moveTo>
                  <a:pt x="0" y="96"/>
                </a:moveTo>
                <a:lnTo>
                  <a:pt x="0" y="80"/>
                </a:lnTo>
                <a:lnTo>
                  <a:pt x="8" y="56"/>
                </a:lnTo>
                <a:lnTo>
                  <a:pt x="48" y="48"/>
                </a:lnTo>
                <a:lnTo>
                  <a:pt x="56" y="40"/>
                </a:lnTo>
                <a:lnTo>
                  <a:pt x="56" y="32"/>
                </a:lnTo>
                <a:lnTo>
                  <a:pt x="80" y="24"/>
                </a:lnTo>
                <a:lnTo>
                  <a:pt x="96" y="8"/>
                </a:lnTo>
                <a:lnTo>
                  <a:pt x="104" y="0"/>
                </a:lnTo>
                <a:lnTo>
                  <a:pt x="120" y="16"/>
                </a:lnTo>
                <a:lnTo>
                  <a:pt x="120" y="32"/>
                </a:lnTo>
                <a:lnTo>
                  <a:pt x="136" y="40"/>
                </a:lnTo>
                <a:lnTo>
                  <a:pt x="176" y="88"/>
                </a:lnTo>
                <a:lnTo>
                  <a:pt x="112" y="96"/>
                </a:lnTo>
                <a:lnTo>
                  <a:pt x="104" y="104"/>
                </a:lnTo>
                <a:lnTo>
                  <a:pt x="80" y="96"/>
                </a:lnTo>
                <a:lnTo>
                  <a:pt x="72" y="88"/>
                </a:lnTo>
                <a:lnTo>
                  <a:pt x="64" y="88"/>
                </a:lnTo>
                <a:lnTo>
                  <a:pt x="56" y="112"/>
                </a:lnTo>
                <a:lnTo>
                  <a:pt x="40" y="112"/>
                </a:lnTo>
                <a:lnTo>
                  <a:pt x="32" y="112"/>
                </a:lnTo>
                <a:lnTo>
                  <a:pt x="24" y="112"/>
                </a:lnTo>
                <a:lnTo>
                  <a:pt x="16" y="120"/>
                </a:lnTo>
                <a:lnTo>
                  <a:pt x="0" y="96"/>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28" name="Freeform 33"/>
          <p:cNvSpPr>
            <a:spLocks/>
          </p:cNvSpPr>
          <p:nvPr/>
        </p:nvSpPr>
        <p:spPr bwMode="auto">
          <a:xfrm>
            <a:off x="4699000" y="4443413"/>
            <a:ext cx="365125" cy="323850"/>
          </a:xfrm>
          <a:custGeom>
            <a:avLst/>
            <a:gdLst>
              <a:gd name="T0" fmla="*/ 2147483647 w 192"/>
              <a:gd name="T1" fmla="*/ 2147483647 h 168"/>
              <a:gd name="T2" fmla="*/ 2147483647 w 192"/>
              <a:gd name="T3" fmla="*/ 2147483647 h 168"/>
              <a:gd name="T4" fmla="*/ 2147483647 w 192"/>
              <a:gd name="T5" fmla="*/ 2147483647 h 168"/>
              <a:gd name="T6" fmla="*/ 2147483647 w 192"/>
              <a:gd name="T7" fmla="*/ 2147483647 h 168"/>
              <a:gd name="T8" fmla="*/ 2147483647 w 192"/>
              <a:gd name="T9" fmla="*/ 2147483647 h 168"/>
              <a:gd name="T10" fmla="*/ 2147483647 w 192"/>
              <a:gd name="T11" fmla="*/ 2147483647 h 168"/>
              <a:gd name="T12" fmla="*/ 2147483647 w 192"/>
              <a:gd name="T13" fmla="*/ 2147483647 h 168"/>
              <a:gd name="T14" fmla="*/ 2147483647 w 192"/>
              <a:gd name="T15" fmla="*/ 2147483647 h 168"/>
              <a:gd name="T16" fmla="*/ 2147483647 w 192"/>
              <a:gd name="T17" fmla="*/ 2147483647 h 168"/>
              <a:gd name="T18" fmla="*/ 2147483647 w 192"/>
              <a:gd name="T19" fmla="*/ 2147483647 h 168"/>
              <a:gd name="T20" fmla="*/ 2147483647 w 192"/>
              <a:gd name="T21" fmla="*/ 2147483647 h 168"/>
              <a:gd name="T22" fmla="*/ 2147483647 w 192"/>
              <a:gd name="T23" fmla="*/ 2147483647 h 168"/>
              <a:gd name="T24" fmla="*/ 2147483647 w 192"/>
              <a:gd name="T25" fmla="*/ 2147483647 h 168"/>
              <a:gd name="T26" fmla="*/ 2147483647 w 192"/>
              <a:gd name="T27" fmla="*/ 2147483647 h 168"/>
              <a:gd name="T28" fmla="*/ 2147483647 w 192"/>
              <a:gd name="T29" fmla="*/ 2147483647 h 168"/>
              <a:gd name="T30" fmla="*/ 2147483647 w 192"/>
              <a:gd name="T31" fmla="*/ 2147483647 h 168"/>
              <a:gd name="T32" fmla="*/ 2147483647 w 192"/>
              <a:gd name="T33" fmla="*/ 2147483647 h 168"/>
              <a:gd name="T34" fmla="*/ 2147483647 w 192"/>
              <a:gd name="T35" fmla="*/ 2147483647 h 168"/>
              <a:gd name="T36" fmla="*/ 0 w 192"/>
              <a:gd name="T37" fmla="*/ 2147483647 h 168"/>
              <a:gd name="T38" fmla="*/ 0 w 192"/>
              <a:gd name="T39" fmla="*/ 2147483647 h 168"/>
              <a:gd name="T40" fmla="*/ 2147483647 w 192"/>
              <a:gd name="T41" fmla="*/ 2147483647 h 168"/>
              <a:gd name="T42" fmla="*/ 2147483647 w 192"/>
              <a:gd name="T43" fmla="*/ 2147483647 h 168"/>
              <a:gd name="T44" fmla="*/ 2147483647 w 192"/>
              <a:gd name="T45" fmla="*/ 2147483647 h 168"/>
              <a:gd name="T46" fmla="*/ 2147483647 w 192"/>
              <a:gd name="T47" fmla="*/ 2147483647 h 168"/>
              <a:gd name="T48" fmla="*/ 2147483647 w 192"/>
              <a:gd name="T49" fmla="*/ 2147483647 h 168"/>
              <a:gd name="T50" fmla="*/ 2147483647 w 192"/>
              <a:gd name="T51" fmla="*/ 2147483647 h 168"/>
              <a:gd name="T52" fmla="*/ 2147483647 w 192"/>
              <a:gd name="T53" fmla="*/ 0 h 168"/>
              <a:gd name="T54" fmla="*/ 2147483647 w 192"/>
              <a:gd name="T55" fmla="*/ 2147483647 h 168"/>
              <a:gd name="T56" fmla="*/ 2147483647 w 192"/>
              <a:gd name="T57" fmla="*/ 0 h 168"/>
              <a:gd name="T58" fmla="*/ 2147483647 w 192"/>
              <a:gd name="T59" fmla="*/ 2147483647 h 168"/>
              <a:gd name="T60" fmla="*/ 2147483647 w 192"/>
              <a:gd name="T61" fmla="*/ 2147483647 h 16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2"/>
              <a:gd name="T94" fmla="*/ 0 h 168"/>
              <a:gd name="T95" fmla="*/ 192 w 192"/>
              <a:gd name="T96" fmla="*/ 168 h 16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2" h="168">
                <a:moveTo>
                  <a:pt x="120" y="40"/>
                </a:moveTo>
                <a:lnTo>
                  <a:pt x="112" y="56"/>
                </a:lnTo>
                <a:lnTo>
                  <a:pt x="128" y="56"/>
                </a:lnTo>
                <a:lnTo>
                  <a:pt x="128" y="64"/>
                </a:lnTo>
                <a:lnTo>
                  <a:pt x="144" y="88"/>
                </a:lnTo>
                <a:lnTo>
                  <a:pt x="184" y="104"/>
                </a:lnTo>
                <a:lnTo>
                  <a:pt x="192" y="104"/>
                </a:lnTo>
                <a:lnTo>
                  <a:pt x="160" y="144"/>
                </a:lnTo>
                <a:lnTo>
                  <a:pt x="136" y="152"/>
                </a:lnTo>
                <a:lnTo>
                  <a:pt x="112" y="160"/>
                </a:lnTo>
                <a:lnTo>
                  <a:pt x="104" y="160"/>
                </a:lnTo>
                <a:lnTo>
                  <a:pt x="80" y="168"/>
                </a:lnTo>
                <a:lnTo>
                  <a:pt x="64" y="168"/>
                </a:lnTo>
                <a:lnTo>
                  <a:pt x="48" y="152"/>
                </a:lnTo>
                <a:lnTo>
                  <a:pt x="32" y="152"/>
                </a:lnTo>
                <a:lnTo>
                  <a:pt x="32" y="144"/>
                </a:lnTo>
                <a:lnTo>
                  <a:pt x="24" y="136"/>
                </a:lnTo>
                <a:lnTo>
                  <a:pt x="8" y="112"/>
                </a:lnTo>
                <a:lnTo>
                  <a:pt x="0" y="104"/>
                </a:lnTo>
                <a:lnTo>
                  <a:pt x="0" y="96"/>
                </a:lnTo>
                <a:lnTo>
                  <a:pt x="8" y="96"/>
                </a:lnTo>
                <a:lnTo>
                  <a:pt x="16" y="64"/>
                </a:lnTo>
                <a:lnTo>
                  <a:pt x="40" y="24"/>
                </a:lnTo>
                <a:lnTo>
                  <a:pt x="40" y="8"/>
                </a:lnTo>
                <a:lnTo>
                  <a:pt x="48" y="8"/>
                </a:lnTo>
                <a:lnTo>
                  <a:pt x="56" y="8"/>
                </a:lnTo>
                <a:lnTo>
                  <a:pt x="56" y="0"/>
                </a:lnTo>
                <a:lnTo>
                  <a:pt x="64" y="8"/>
                </a:lnTo>
                <a:lnTo>
                  <a:pt x="72" y="0"/>
                </a:lnTo>
                <a:lnTo>
                  <a:pt x="88" y="8"/>
                </a:lnTo>
                <a:lnTo>
                  <a:pt x="120" y="4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29" name="Freeform 34"/>
          <p:cNvSpPr>
            <a:spLocks/>
          </p:cNvSpPr>
          <p:nvPr/>
        </p:nvSpPr>
        <p:spPr bwMode="auto">
          <a:xfrm>
            <a:off x="4775200" y="4349750"/>
            <a:ext cx="168275" cy="169863"/>
          </a:xfrm>
          <a:custGeom>
            <a:avLst/>
            <a:gdLst>
              <a:gd name="T0" fmla="*/ 2147483647 w 88"/>
              <a:gd name="T1" fmla="*/ 2147483647 h 88"/>
              <a:gd name="T2" fmla="*/ 2147483647 w 88"/>
              <a:gd name="T3" fmla="*/ 2147483647 h 88"/>
              <a:gd name="T4" fmla="*/ 2147483647 w 88"/>
              <a:gd name="T5" fmla="*/ 2147483647 h 88"/>
              <a:gd name="T6" fmla="*/ 2147483647 w 88"/>
              <a:gd name="T7" fmla="*/ 2147483647 h 88"/>
              <a:gd name="T8" fmla="*/ 2147483647 w 88"/>
              <a:gd name="T9" fmla="*/ 0 h 88"/>
              <a:gd name="T10" fmla="*/ 2147483647 w 88"/>
              <a:gd name="T11" fmla="*/ 2147483647 h 88"/>
              <a:gd name="T12" fmla="*/ 2147483647 w 88"/>
              <a:gd name="T13" fmla="*/ 2147483647 h 88"/>
              <a:gd name="T14" fmla="*/ 0 w 88"/>
              <a:gd name="T15" fmla="*/ 2147483647 h 88"/>
              <a:gd name="T16" fmla="*/ 2147483647 w 88"/>
              <a:gd name="T17" fmla="*/ 2147483647 h 88"/>
              <a:gd name="T18" fmla="*/ 2147483647 w 88"/>
              <a:gd name="T19" fmla="*/ 2147483647 h 88"/>
              <a:gd name="T20" fmla="*/ 2147483647 w 88"/>
              <a:gd name="T21" fmla="*/ 2147483647 h 88"/>
              <a:gd name="T22" fmla="*/ 2147483647 w 88"/>
              <a:gd name="T23" fmla="*/ 2147483647 h 88"/>
              <a:gd name="T24" fmla="*/ 2147483647 w 88"/>
              <a:gd name="T25" fmla="*/ 2147483647 h 88"/>
              <a:gd name="T26" fmla="*/ 2147483647 w 88"/>
              <a:gd name="T27" fmla="*/ 2147483647 h 88"/>
              <a:gd name="T28" fmla="*/ 2147483647 w 88"/>
              <a:gd name="T29" fmla="*/ 2147483647 h 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8"/>
              <a:gd name="T46" fmla="*/ 0 h 88"/>
              <a:gd name="T47" fmla="*/ 88 w 88"/>
              <a:gd name="T48" fmla="*/ 88 h 8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8" h="88">
                <a:moveTo>
                  <a:pt x="80" y="88"/>
                </a:moveTo>
                <a:lnTo>
                  <a:pt x="88" y="80"/>
                </a:lnTo>
                <a:lnTo>
                  <a:pt x="64" y="48"/>
                </a:lnTo>
                <a:lnTo>
                  <a:pt x="40" y="32"/>
                </a:lnTo>
                <a:lnTo>
                  <a:pt x="24" y="0"/>
                </a:lnTo>
                <a:lnTo>
                  <a:pt x="24" y="8"/>
                </a:lnTo>
                <a:lnTo>
                  <a:pt x="8" y="16"/>
                </a:lnTo>
                <a:lnTo>
                  <a:pt x="0" y="56"/>
                </a:lnTo>
                <a:lnTo>
                  <a:pt x="8" y="56"/>
                </a:lnTo>
                <a:lnTo>
                  <a:pt x="16" y="56"/>
                </a:lnTo>
                <a:lnTo>
                  <a:pt x="16" y="48"/>
                </a:lnTo>
                <a:lnTo>
                  <a:pt x="24" y="56"/>
                </a:lnTo>
                <a:lnTo>
                  <a:pt x="32" y="48"/>
                </a:lnTo>
                <a:lnTo>
                  <a:pt x="48" y="56"/>
                </a:lnTo>
                <a:lnTo>
                  <a:pt x="80" y="8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30" name="Freeform 35"/>
          <p:cNvSpPr>
            <a:spLocks/>
          </p:cNvSpPr>
          <p:nvPr/>
        </p:nvSpPr>
        <p:spPr bwMode="auto">
          <a:xfrm>
            <a:off x="4410075" y="4195763"/>
            <a:ext cx="411163" cy="571500"/>
          </a:xfrm>
          <a:custGeom>
            <a:avLst/>
            <a:gdLst>
              <a:gd name="T0" fmla="*/ 2147483647 w 216"/>
              <a:gd name="T1" fmla="*/ 2147483647 h 296"/>
              <a:gd name="T2" fmla="*/ 2147483647 w 216"/>
              <a:gd name="T3" fmla="*/ 2147483647 h 296"/>
              <a:gd name="T4" fmla="*/ 2147483647 w 216"/>
              <a:gd name="T5" fmla="*/ 2147483647 h 296"/>
              <a:gd name="T6" fmla="*/ 2147483647 w 216"/>
              <a:gd name="T7" fmla="*/ 2147483647 h 296"/>
              <a:gd name="T8" fmla="*/ 2147483647 w 216"/>
              <a:gd name="T9" fmla="*/ 2147483647 h 296"/>
              <a:gd name="T10" fmla="*/ 2147483647 w 216"/>
              <a:gd name="T11" fmla="*/ 2147483647 h 296"/>
              <a:gd name="T12" fmla="*/ 2147483647 w 216"/>
              <a:gd name="T13" fmla="*/ 2147483647 h 296"/>
              <a:gd name="T14" fmla="*/ 2147483647 w 216"/>
              <a:gd name="T15" fmla="*/ 0 h 296"/>
              <a:gd name="T16" fmla="*/ 2147483647 w 216"/>
              <a:gd name="T17" fmla="*/ 2147483647 h 296"/>
              <a:gd name="T18" fmla="*/ 2147483647 w 216"/>
              <a:gd name="T19" fmla="*/ 2147483647 h 296"/>
              <a:gd name="T20" fmla="*/ 2147483647 w 216"/>
              <a:gd name="T21" fmla="*/ 2147483647 h 296"/>
              <a:gd name="T22" fmla="*/ 2147483647 w 216"/>
              <a:gd name="T23" fmla="*/ 2147483647 h 296"/>
              <a:gd name="T24" fmla="*/ 2147483647 w 216"/>
              <a:gd name="T25" fmla="*/ 2147483647 h 296"/>
              <a:gd name="T26" fmla="*/ 2147483647 w 216"/>
              <a:gd name="T27" fmla="*/ 2147483647 h 296"/>
              <a:gd name="T28" fmla="*/ 2147483647 w 216"/>
              <a:gd name="T29" fmla="*/ 2147483647 h 296"/>
              <a:gd name="T30" fmla="*/ 2147483647 w 216"/>
              <a:gd name="T31" fmla="*/ 2147483647 h 296"/>
              <a:gd name="T32" fmla="*/ 2147483647 w 216"/>
              <a:gd name="T33" fmla="*/ 2147483647 h 296"/>
              <a:gd name="T34" fmla="*/ 0 w 216"/>
              <a:gd name="T35" fmla="*/ 2147483647 h 296"/>
              <a:gd name="T36" fmla="*/ 2147483647 w 216"/>
              <a:gd name="T37" fmla="*/ 2147483647 h 296"/>
              <a:gd name="T38" fmla="*/ 2147483647 w 216"/>
              <a:gd name="T39" fmla="*/ 2147483647 h 296"/>
              <a:gd name="T40" fmla="*/ 2147483647 w 216"/>
              <a:gd name="T41" fmla="*/ 2147483647 h 296"/>
              <a:gd name="T42" fmla="*/ 2147483647 w 216"/>
              <a:gd name="T43" fmla="*/ 2147483647 h 296"/>
              <a:gd name="T44" fmla="*/ 2147483647 w 216"/>
              <a:gd name="T45" fmla="*/ 2147483647 h 296"/>
              <a:gd name="T46" fmla="*/ 2147483647 w 216"/>
              <a:gd name="T47" fmla="*/ 2147483647 h 296"/>
              <a:gd name="T48" fmla="*/ 2147483647 w 216"/>
              <a:gd name="T49" fmla="*/ 2147483647 h 296"/>
              <a:gd name="T50" fmla="*/ 2147483647 w 216"/>
              <a:gd name="T51" fmla="*/ 2147483647 h 296"/>
              <a:gd name="T52" fmla="*/ 2147483647 w 216"/>
              <a:gd name="T53" fmla="*/ 2147483647 h 296"/>
              <a:gd name="T54" fmla="*/ 2147483647 w 216"/>
              <a:gd name="T55" fmla="*/ 2147483647 h 296"/>
              <a:gd name="T56" fmla="*/ 2147483647 w 216"/>
              <a:gd name="T57" fmla="*/ 2147483647 h 296"/>
              <a:gd name="T58" fmla="*/ 2147483647 w 216"/>
              <a:gd name="T59" fmla="*/ 2147483647 h 296"/>
              <a:gd name="T60" fmla="*/ 2147483647 w 216"/>
              <a:gd name="T61" fmla="*/ 2147483647 h 296"/>
              <a:gd name="T62" fmla="*/ 2147483647 w 216"/>
              <a:gd name="T63" fmla="*/ 2147483647 h 296"/>
              <a:gd name="T64" fmla="*/ 2147483647 w 216"/>
              <a:gd name="T65" fmla="*/ 2147483647 h 296"/>
              <a:gd name="T66" fmla="*/ 2147483647 w 216"/>
              <a:gd name="T67" fmla="*/ 2147483647 h 296"/>
              <a:gd name="T68" fmla="*/ 2147483647 w 216"/>
              <a:gd name="T69" fmla="*/ 2147483647 h 296"/>
              <a:gd name="T70" fmla="*/ 2147483647 w 216"/>
              <a:gd name="T71" fmla="*/ 2147483647 h 296"/>
              <a:gd name="T72" fmla="*/ 2147483647 w 216"/>
              <a:gd name="T73" fmla="*/ 2147483647 h 296"/>
              <a:gd name="T74" fmla="*/ 2147483647 w 216"/>
              <a:gd name="T75" fmla="*/ 2147483647 h 296"/>
              <a:gd name="T76" fmla="*/ 2147483647 w 216"/>
              <a:gd name="T77" fmla="*/ 2147483647 h 296"/>
              <a:gd name="T78" fmla="*/ 2147483647 w 216"/>
              <a:gd name="T79" fmla="*/ 2147483647 h 29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16"/>
              <a:gd name="T121" fmla="*/ 0 h 296"/>
              <a:gd name="T122" fmla="*/ 216 w 216"/>
              <a:gd name="T123" fmla="*/ 296 h 29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16" h="296">
                <a:moveTo>
                  <a:pt x="192" y="136"/>
                </a:moveTo>
                <a:lnTo>
                  <a:pt x="200" y="96"/>
                </a:lnTo>
                <a:lnTo>
                  <a:pt x="216" y="88"/>
                </a:lnTo>
                <a:lnTo>
                  <a:pt x="216" y="80"/>
                </a:lnTo>
                <a:lnTo>
                  <a:pt x="208" y="72"/>
                </a:lnTo>
                <a:lnTo>
                  <a:pt x="192" y="16"/>
                </a:lnTo>
                <a:lnTo>
                  <a:pt x="176" y="8"/>
                </a:lnTo>
                <a:lnTo>
                  <a:pt x="176" y="0"/>
                </a:lnTo>
                <a:lnTo>
                  <a:pt x="160" y="16"/>
                </a:lnTo>
                <a:lnTo>
                  <a:pt x="144" y="16"/>
                </a:lnTo>
                <a:lnTo>
                  <a:pt x="40" y="16"/>
                </a:lnTo>
                <a:lnTo>
                  <a:pt x="40" y="48"/>
                </a:lnTo>
                <a:lnTo>
                  <a:pt x="24" y="48"/>
                </a:lnTo>
                <a:lnTo>
                  <a:pt x="24" y="56"/>
                </a:lnTo>
                <a:lnTo>
                  <a:pt x="24" y="104"/>
                </a:lnTo>
                <a:lnTo>
                  <a:pt x="24" y="112"/>
                </a:lnTo>
                <a:lnTo>
                  <a:pt x="16" y="112"/>
                </a:lnTo>
                <a:lnTo>
                  <a:pt x="0" y="152"/>
                </a:lnTo>
                <a:lnTo>
                  <a:pt x="16" y="176"/>
                </a:lnTo>
                <a:lnTo>
                  <a:pt x="8" y="184"/>
                </a:lnTo>
                <a:lnTo>
                  <a:pt x="24" y="200"/>
                </a:lnTo>
                <a:lnTo>
                  <a:pt x="24" y="216"/>
                </a:lnTo>
                <a:lnTo>
                  <a:pt x="40" y="224"/>
                </a:lnTo>
                <a:lnTo>
                  <a:pt x="80" y="272"/>
                </a:lnTo>
                <a:lnTo>
                  <a:pt x="88" y="280"/>
                </a:lnTo>
                <a:lnTo>
                  <a:pt x="104" y="280"/>
                </a:lnTo>
                <a:lnTo>
                  <a:pt x="120" y="296"/>
                </a:lnTo>
                <a:lnTo>
                  <a:pt x="136" y="296"/>
                </a:lnTo>
                <a:lnTo>
                  <a:pt x="160" y="288"/>
                </a:lnTo>
                <a:lnTo>
                  <a:pt x="168" y="280"/>
                </a:lnTo>
                <a:lnTo>
                  <a:pt x="184" y="280"/>
                </a:lnTo>
                <a:lnTo>
                  <a:pt x="184" y="272"/>
                </a:lnTo>
                <a:lnTo>
                  <a:pt x="176" y="264"/>
                </a:lnTo>
                <a:lnTo>
                  <a:pt x="160" y="240"/>
                </a:lnTo>
                <a:lnTo>
                  <a:pt x="152" y="232"/>
                </a:lnTo>
                <a:lnTo>
                  <a:pt x="152" y="224"/>
                </a:lnTo>
                <a:lnTo>
                  <a:pt x="160" y="224"/>
                </a:lnTo>
                <a:lnTo>
                  <a:pt x="168" y="192"/>
                </a:lnTo>
                <a:lnTo>
                  <a:pt x="192" y="152"/>
                </a:lnTo>
                <a:lnTo>
                  <a:pt x="192" y="136"/>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31" name="Freeform 36"/>
          <p:cNvSpPr>
            <a:spLocks/>
          </p:cNvSpPr>
          <p:nvPr/>
        </p:nvSpPr>
        <p:spPr bwMode="auto">
          <a:xfrm>
            <a:off x="3727450" y="4427538"/>
            <a:ext cx="196850" cy="169862"/>
          </a:xfrm>
          <a:custGeom>
            <a:avLst/>
            <a:gdLst>
              <a:gd name="T0" fmla="*/ 2147483647 w 104"/>
              <a:gd name="T1" fmla="*/ 2147483647 h 88"/>
              <a:gd name="T2" fmla="*/ 2147483647 w 104"/>
              <a:gd name="T3" fmla="*/ 2147483647 h 88"/>
              <a:gd name="T4" fmla="*/ 2147483647 w 104"/>
              <a:gd name="T5" fmla="*/ 2147483647 h 88"/>
              <a:gd name="T6" fmla="*/ 2147483647 w 104"/>
              <a:gd name="T7" fmla="*/ 0 h 88"/>
              <a:gd name="T8" fmla="*/ 2147483647 w 104"/>
              <a:gd name="T9" fmla="*/ 2147483647 h 88"/>
              <a:gd name="T10" fmla="*/ 2147483647 w 104"/>
              <a:gd name="T11" fmla="*/ 2147483647 h 88"/>
              <a:gd name="T12" fmla="*/ 2147483647 w 104"/>
              <a:gd name="T13" fmla="*/ 2147483647 h 88"/>
              <a:gd name="T14" fmla="*/ 0 w 104"/>
              <a:gd name="T15" fmla="*/ 2147483647 h 88"/>
              <a:gd name="T16" fmla="*/ 0 w 104"/>
              <a:gd name="T17" fmla="*/ 2147483647 h 88"/>
              <a:gd name="T18" fmla="*/ 2147483647 w 104"/>
              <a:gd name="T19" fmla="*/ 2147483647 h 88"/>
              <a:gd name="T20" fmla="*/ 2147483647 w 104"/>
              <a:gd name="T21" fmla="*/ 2147483647 h 88"/>
              <a:gd name="T22" fmla="*/ 2147483647 w 104"/>
              <a:gd name="T23" fmla="*/ 2147483647 h 88"/>
              <a:gd name="T24" fmla="*/ 2147483647 w 104"/>
              <a:gd name="T25" fmla="*/ 2147483647 h 88"/>
              <a:gd name="T26" fmla="*/ 2147483647 w 104"/>
              <a:gd name="T27" fmla="*/ 2147483647 h 88"/>
              <a:gd name="T28" fmla="*/ 2147483647 w 104"/>
              <a:gd name="T29" fmla="*/ 2147483647 h 88"/>
              <a:gd name="T30" fmla="*/ 2147483647 w 104"/>
              <a:gd name="T31" fmla="*/ 2147483647 h 88"/>
              <a:gd name="T32" fmla="*/ 2147483647 w 104"/>
              <a:gd name="T33" fmla="*/ 2147483647 h 88"/>
              <a:gd name="T34" fmla="*/ 2147483647 w 104"/>
              <a:gd name="T35" fmla="*/ 2147483647 h 88"/>
              <a:gd name="T36" fmla="*/ 2147483647 w 104"/>
              <a:gd name="T37" fmla="*/ 2147483647 h 8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4"/>
              <a:gd name="T58" fmla="*/ 0 h 88"/>
              <a:gd name="T59" fmla="*/ 104 w 104"/>
              <a:gd name="T60" fmla="*/ 88 h 8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4" h="88">
                <a:moveTo>
                  <a:pt x="96" y="40"/>
                </a:moveTo>
                <a:lnTo>
                  <a:pt x="88" y="40"/>
                </a:lnTo>
                <a:lnTo>
                  <a:pt x="72" y="16"/>
                </a:lnTo>
                <a:lnTo>
                  <a:pt x="72" y="0"/>
                </a:lnTo>
                <a:lnTo>
                  <a:pt x="56" y="8"/>
                </a:lnTo>
                <a:lnTo>
                  <a:pt x="32" y="24"/>
                </a:lnTo>
                <a:lnTo>
                  <a:pt x="16" y="32"/>
                </a:lnTo>
                <a:lnTo>
                  <a:pt x="0" y="56"/>
                </a:lnTo>
                <a:lnTo>
                  <a:pt x="0" y="72"/>
                </a:lnTo>
                <a:lnTo>
                  <a:pt x="8" y="80"/>
                </a:lnTo>
                <a:lnTo>
                  <a:pt x="24" y="80"/>
                </a:lnTo>
                <a:lnTo>
                  <a:pt x="32" y="88"/>
                </a:lnTo>
                <a:lnTo>
                  <a:pt x="32" y="64"/>
                </a:lnTo>
                <a:lnTo>
                  <a:pt x="64" y="64"/>
                </a:lnTo>
                <a:lnTo>
                  <a:pt x="80" y="64"/>
                </a:lnTo>
                <a:lnTo>
                  <a:pt x="88" y="56"/>
                </a:lnTo>
                <a:lnTo>
                  <a:pt x="96" y="56"/>
                </a:lnTo>
                <a:lnTo>
                  <a:pt x="104" y="48"/>
                </a:lnTo>
                <a:lnTo>
                  <a:pt x="96" y="4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32" name="Freeform 37"/>
          <p:cNvSpPr>
            <a:spLocks/>
          </p:cNvSpPr>
          <p:nvPr/>
        </p:nvSpPr>
        <p:spPr bwMode="auto">
          <a:xfrm>
            <a:off x="3863975" y="4179888"/>
            <a:ext cx="393700" cy="355600"/>
          </a:xfrm>
          <a:custGeom>
            <a:avLst/>
            <a:gdLst>
              <a:gd name="T0" fmla="*/ 2147483647 w 208"/>
              <a:gd name="T1" fmla="*/ 2147483647 h 184"/>
              <a:gd name="T2" fmla="*/ 2147483647 w 208"/>
              <a:gd name="T3" fmla="*/ 2147483647 h 184"/>
              <a:gd name="T4" fmla="*/ 2147483647 w 208"/>
              <a:gd name="T5" fmla="*/ 2147483647 h 184"/>
              <a:gd name="T6" fmla="*/ 2147483647 w 208"/>
              <a:gd name="T7" fmla="*/ 2147483647 h 184"/>
              <a:gd name="T8" fmla="*/ 2147483647 w 208"/>
              <a:gd name="T9" fmla="*/ 2147483647 h 184"/>
              <a:gd name="T10" fmla="*/ 2147483647 w 208"/>
              <a:gd name="T11" fmla="*/ 2147483647 h 184"/>
              <a:gd name="T12" fmla="*/ 2147483647 w 208"/>
              <a:gd name="T13" fmla="*/ 2147483647 h 184"/>
              <a:gd name="T14" fmla="*/ 2147483647 w 208"/>
              <a:gd name="T15" fmla="*/ 0 h 184"/>
              <a:gd name="T16" fmla="*/ 2147483647 w 208"/>
              <a:gd name="T17" fmla="*/ 0 h 184"/>
              <a:gd name="T18" fmla="*/ 2147483647 w 208"/>
              <a:gd name="T19" fmla="*/ 2147483647 h 184"/>
              <a:gd name="T20" fmla="*/ 2147483647 w 208"/>
              <a:gd name="T21" fmla="*/ 2147483647 h 184"/>
              <a:gd name="T22" fmla="*/ 2147483647 w 208"/>
              <a:gd name="T23" fmla="*/ 2147483647 h 184"/>
              <a:gd name="T24" fmla="*/ 2147483647 w 208"/>
              <a:gd name="T25" fmla="*/ 2147483647 h 184"/>
              <a:gd name="T26" fmla="*/ 0 w 208"/>
              <a:gd name="T27" fmla="*/ 2147483647 h 184"/>
              <a:gd name="T28" fmla="*/ 0 w 208"/>
              <a:gd name="T29" fmla="*/ 2147483647 h 184"/>
              <a:gd name="T30" fmla="*/ 2147483647 w 208"/>
              <a:gd name="T31" fmla="*/ 2147483647 h 184"/>
              <a:gd name="T32" fmla="*/ 2147483647 w 208"/>
              <a:gd name="T33" fmla="*/ 2147483647 h 184"/>
              <a:gd name="T34" fmla="*/ 2147483647 w 208"/>
              <a:gd name="T35" fmla="*/ 2147483647 h 184"/>
              <a:gd name="T36" fmla="*/ 2147483647 w 208"/>
              <a:gd name="T37" fmla="*/ 2147483647 h 184"/>
              <a:gd name="T38" fmla="*/ 2147483647 w 208"/>
              <a:gd name="T39" fmla="*/ 2147483647 h 184"/>
              <a:gd name="T40" fmla="*/ 2147483647 w 208"/>
              <a:gd name="T41" fmla="*/ 2147483647 h 184"/>
              <a:gd name="T42" fmla="*/ 2147483647 w 208"/>
              <a:gd name="T43" fmla="*/ 2147483647 h 184"/>
              <a:gd name="T44" fmla="*/ 2147483647 w 208"/>
              <a:gd name="T45" fmla="*/ 2147483647 h 184"/>
              <a:gd name="T46" fmla="*/ 2147483647 w 208"/>
              <a:gd name="T47" fmla="*/ 2147483647 h 184"/>
              <a:gd name="T48" fmla="*/ 2147483647 w 208"/>
              <a:gd name="T49" fmla="*/ 2147483647 h 184"/>
              <a:gd name="T50" fmla="*/ 2147483647 w 208"/>
              <a:gd name="T51" fmla="*/ 2147483647 h 184"/>
              <a:gd name="T52" fmla="*/ 2147483647 w 208"/>
              <a:gd name="T53" fmla="*/ 2147483647 h 184"/>
              <a:gd name="T54" fmla="*/ 2147483647 w 208"/>
              <a:gd name="T55" fmla="*/ 2147483647 h 184"/>
              <a:gd name="T56" fmla="*/ 2147483647 w 208"/>
              <a:gd name="T57" fmla="*/ 2147483647 h 184"/>
              <a:gd name="T58" fmla="*/ 2147483647 w 208"/>
              <a:gd name="T59" fmla="*/ 2147483647 h 18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8"/>
              <a:gd name="T91" fmla="*/ 0 h 184"/>
              <a:gd name="T92" fmla="*/ 208 w 208"/>
              <a:gd name="T93" fmla="*/ 184 h 18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8" h="184">
                <a:moveTo>
                  <a:pt x="176" y="152"/>
                </a:moveTo>
                <a:lnTo>
                  <a:pt x="176" y="144"/>
                </a:lnTo>
                <a:lnTo>
                  <a:pt x="200" y="96"/>
                </a:lnTo>
                <a:lnTo>
                  <a:pt x="208" y="48"/>
                </a:lnTo>
                <a:lnTo>
                  <a:pt x="200" y="48"/>
                </a:lnTo>
                <a:lnTo>
                  <a:pt x="192" y="32"/>
                </a:lnTo>
                <a:lnTo>
                  <a:pt x="192" y="8"/>
                </a:lnTo>
                <a:lnTo>
                  <a:pt x="184" y="0"/>
                </a:lnTo>
                <a:lnTo>
                  <a:pt x="152" y="0"/>
                </a:lnTo>
                <a:lnTo>
                  <a:pt x="72" y="64"/>
                </a:lnTo>
                <a:lnTo>
                  <a:pt x="56" y="72"/>
                </a:lnTo>
                <a:lnTo>
                  <a:pt x="56" y="112"/>
                </a:lnTo>
                <a:lnTo>
                  <a:pt x="48" y="120"/>
                </a:lnTo>
                <a:lnTo>
                  <a:pt x="0" y="128"/>
                </a:lnTo>
                <a:lnTo>
                  <a:pt x="0" y="144"/>
                </a:lnTo>
                <a:lnTo>
                  <a:pt x="16" y="168"/>
                </a:lnTo>
                <a:lnTo>
                  <a:pt x="24" y="168"/>
                </a:lnTo>
                <a:lnTo>
                  <a:pt x="32" y="176"/>
                </a:lnTo>
                <a:lnTo>
                  <a:pt x="40" y="168"/>
                </a:lnTo>
                <a:lnTo>
                  <a:pt x="48" y="184"/>
                </a:lnTo>
                <a:lnTo>
                  <a:pt x="48" y="168"/>
                </a:lnTo>
                <a:lnTo>
                  <a:pt x="56" y="152"/>
                </a:lnTo>
                <a:lnTo>
                  <a:pt x="72" y="152"/>
                </a:lnTo>
                <a:lnTo>
                  <a:pt x="88" y="160"/>
                </a:lnTo>
                <a:lnTo>
                  <a:pt x="104" y="160"/>
                </a:lnTo>
                <a:lnTo>
                  <a:pt x="120" y="168"/>
                </a:lnTo>
                <a:lnTo>
                  <a:pt x="136" y="160"/>
                </a:lnTo>
                <a:lnTo>
                  <a:pt x="160" y="160"/>
                </a:lnTo>
                <a:lnTo>
                  <a:pt x="168" y="152"/>
                </a:lnTo>
                <a:lnTo>
                  <a:pt x="176" y="152"/>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33" name="Freeform 38"/>
          <p:cNvSpPr>
            <a:spLocks/>
          </p:cNvSpPr>
          <p:nvPr/>
        </p:nvSpPr>
        <p:spPr bwMode="auto">
          <a:xfrm>
            <a:off x="3560763" y="4133850"/>
            <a:ext cx="411162" cy="431800"/>
          </a:xfrm>
          <a:custGeom>
            <a:avLst/>
            <a:gdLst>
              <a:gd name="T0" fmla="*/ 2147483647 w 216"/>
              <a:gd name="T1" fmla="*/ 2147483647 h 224"/>
              <a:gd name="T2" fmla="*/ 2147483647 w 216"/>
              <a:gd name="T3" fmla="*/ 2147483647 h 224"/>
              <a:gd name="T4" fmla="*/ 2147483647 w 216"/>
              <a:gd name="T5" fmla="*/ 2147483647 h 224"/>
              <a:gd name="T6" fmla="*/ 2147483647 w 216"/>
              <a:gd name="T7" fmla="*/ 2147483647 h 224"/>
              <a:gd name="T8" fmla="*/ 2147483647 w 216"/>
              <a:gd name="T9" fmla="*/ 2147483647 h 224"/>
              <a:gd name="T10" fmla="*/ 2147483647 w 216"/>
              <a:gd name="T11" fmla="*/ 2147483647 h 224"/>
              <a:gd name="T12" fmla="*/ 2147483647 w 216"/>
              <a:gd name="T13" fmla="*/ 2147483647 h 224"/>
              <a:gd name="T14" fmla="*/ 2147483647 w 216"/>
              <a:gd name="T15" fmla="*/ 2147483647 h 224"/>
              <a:gd name="T16" fmla="*/ 2147483647 w 216"/>
              <a:gd name="T17" fmla="*/ 0 h 224"/>
              <a:gd name="T18" fmla="*/ 2147483647 w 216"/>
              <a:gd name="T19" fmla="*/ 0 h 224"/>
              <a:gd name="T20" fmla="*/ 2147483647 w 216"/>
              <a:gd name="T21" fmla="*/ 2147483647 h 224"/>
              <a:gd name="T22" fmla="*/ 2147483647 w 216"/>
              <a:gd name="T23" fmla="*/ 2147483647 h 224"/>
              <a:gd name="T24" fmla="*/ 2147483647 w 216"/>
              <a:gd name="T25" fmla="*/ 2147483647 h 224"/>
              <a:gd name="T26" fmla="*/ 2147483647 w 216"/>
              <a:gd name="T27" fmla="*/ 2147483647 h 224"/>
              <a:gd name="T28" fmla="*/ 0 w 216"/>
              <a:gd name="T29" fmla="*/ 2147483647 h 224"/>
              <a:gd name="T30" fmla="*/ 2147483647 w 216"/>
              <a:gd name="T31" fmla="*/ 2147483647 h 224"/>
              <a:gd name="T32" fmla="*/ 2147483647 w 216"/>
              <a:gd name="T33" fmla="*/ 2147483647 h 224"/>
              <a:gd name="T34" fmla="*/ 2147483647 w 216"/>
              <a:gd name="T35" fmla="*/ 2147483647 h 224"/>
              <a:gd name="T36" fmla="*/ 2147483647 w 216"/>
              <a:gd name="T37" fmla="*/ 2147483647 h 224"/>
              <a:gd name="T38" fmla="*/ 2147483647 w 216"/>
              <a:gd name="T39" fmla="*/ 2147483647 h 224"/>
              <a:gd name="T40" fmla="*/ 2147483647 w 216"/>
              <a:gd name="T41" fmla="*/ 2147483647 h 224"/>
              <a:gd name="T42" fmla="*/ 2147483647 w 216"/>
              <a:gd name="T43" fmla="*/ 2147483647 h 224"/>
              <a:gd name="T44" fmla="*/ 2147483647 w 216"/>
              <a:gd name="T45" fmla="*/ 2147483647 h 224"/>
              <a:gd name="T46" fmla="*/ 2147483647 w 216"/>
              <a:gd name="T47" fmla="*/ 2147483647 h 224"/>
              <a:gd name="T48" fmla="*/ 2147483647 w 216"/>
              <a:gd name="T49" fmla="*/ 2147483647 h 224"/>
              <a:gd name="T50" fmla="*/ 2147483647 w 216"/>
              <a:gd name="T51" fmla="*/ 2147483647 h 224"/>
              <a:gd name="T52" fmla="*/ 2147483647 w 216"/>
              <a:gd name="T53" fmla="*/ 2147483647 h 224"/>
              <a:gd name="T54" fmla="*/ 2147483647 w 216"/>
              <a:gd name="T55" fmla="*/ 2147483647 h 224"/>
              <a:gd name="T56" fmla="*/ 2147483647 w 216"/>
              <a:gd name="T57" fmla="*/ 2147483647 h 22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16"/>
              <a:gd name="T88" fmla="*/ 0 h 224"/>
              <a:gd name="T89" fmla="*/ 216 w 216"/>
              <a:gd name="T90" fmla="*/ 224 h 22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16" h="224">
                <a:moveTo>
                  <a:pt x="160" y="152"/>
                </a:moveTo>
                <a:lnTo>
                  <a:pt x="208" y="144"/>
                </a:lnTo>
                <a:lnTo>
                  <a:pt x="216" y="136"/>
                </a:lnTo>
                <a:lnTo>
                  <a:pt x="216" y="96"/>
                </a:lnTo>
                <a:lnTo>
                  <a:pt x="200" y="96"/>
                </a:lnTo>
                <a:lnTo>
                  <a:pt x="200" y="80"/>
                </a:lnTo>
                <a:lnTo>
                  <a:pt x="184" y="72"/>
                </a:lnTo>
                <a:lnTo>
                  <a:pt x="168" y="64"/>
                </a:lnTo>
                <a:lnTo>
                  <a:pt x="96" y="0"/>
                </a:lnTo>
                <a:lnTo>
                  <a:pt x="72" y="0"/>
                </a:lnTo>
                <a:lnTo>
                  <a:pt x="88" y="144"/>
                </a:lnTo>
                <a:lnTo>
                  <a:pt x="24" y="144"/>
                </a:lnTo>
                <a:lnTo>
                  <a:pt x="16" y="152"/>
                </a:lnTo>
                <a:lnTo>
                  <a:pt x="8" y="144"/>
                </a:lnTo>
                <a:lnTo>
                  <a:pt x="0" y="160"/>
                </a:lnTo>
                <a:lnTo>
                  <a:pt x="8" y="192"/>
                </a:lnTo>
                <a:lnTo>
                  <a:pt x="16" y="200"/>
                </a:lnTo>
                <a:lnTo>
                  <a:pt x="32" y="192"/>
                </a:lnTo>
                <a:lnTo>
                  <a:pt x="48" y="224"/>
                </a:lnTo>
                <a:lnTo>
                  <a:pt x="56" y="224"/>
                </a:lnTo>
                <a:lnTo>
                  <a:pt x="64" y="224"/>
                </a:lnTo>
                <a:lnTo>
                  <a:pt x="72" y="224"/>
                </a:lnTo>
                <a:lnTo>
                  <a:pt x="80" y="224"/>
                </a:lnTo>
                <a:lnTo>
                  <a:pt x="88" y="224"/>
                </a:lnTo>
                <a:lnTo>
                  <a:pt x="88" y="208"/>
                </a:lnTo>
                <a:lnTo>
                  <a:pt x="104" y="184"/>
                </a:lnTo>
                <a:lnTo>
                  <a:pt x="120" y="176"/>
                </a:lnTo>
                <a:lnTo>
                  <a:pt x="144" y="160"/>
                </a:lnTo>
                <a:lnTo>
                  <a:pt x="160" y="152"/>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34" name="Freeform 39"/>
          <p:cNvSpPr>
            <a:spLocks/>
          </p:cNvSpPr>
          <p:nvPr/>
        </p:nvSpPr>
        <p:spPr bwMode="auto">
          <a:xfrm>
            <a:off x="4090988" y="3902075"/>
            <a:ext cx="395287" cy="401638"/>
          </a:xfrm>
          <a:custGeom>
            <a:avLst/>
            <a:gdLst>
              <a:gd name="T0" fmla="*/ 2147483647 w 208"/>
              <a:gd name="T1" fmla="*/ 2147483647 h 208"/>
              <a:gd name="T2" fmla="*/ 2147483647 w 208"/>
              <a:gd name="T3" fmla="*/ 2147483647 h 208"/>
              <a:gd name="T4" fmla="*/ 2147483647 w 208"/>
              <a:gd name="T5" fmla="*/ 2147483647 h 208"/>
              <a:gd name="T6" fmla="*/ 2147483647 w 208"/>
              <a:gd name="T7" fmla="*/ 2147483647 h 208"/>
              <a:gd name="T8" fmla="*/ 2147483647 w 208"/>
              <a:gd name="T9" fmla="*/ 2147483647 h 208"/>
              <a:gd name="T10" fmla="*/ 2147483647 w 208"/>
              <a:gd name="T11" fmla="*/ 2147483647 h 208"/>
              <a:gd name="T12" fmla="*/ 2147483647 w 208"/>
              <a:gd name="T13" fmla="*/ 2147483647 h 208"/>
              <a:gd name="T14" fmla="*/ 2147483647 w 208"/>
              <a:gd name="T15" fmla="*/ 2147483647 h 208"/>
              <a:gd name="T16" fmla="*/ 2147483647 w 208"/>
              <a:gd name="T17" fmla="*/ 2147483647 h 208"/>
              <a:gd name="T18" fmla="*/ 2147483647 w 208"/>
              <a:gd name="T19" fmla="*/ 2147483647 h 208"/>
              <a:gd name="T20" fmla="*/ 2147483647 w 208"/>
              <a:gd name="T21" fmla="*/ 2147483647 h 208"/>
              <a:gd name="T22" fmla="*/ 2147483647 w 208"/>
              <a:gd name="T23" fmla="*/ 2147483647 h 208"/>
              <a:gd name="T24" fmla="*/ 2147483647 w 208"/>
              <a:gd name="T25" fmla="*/ 2147483647 h 208"/>
              <a:gd name="T26" fmla="*/ 2147483647 w 208"/>
              <a:gd name="T27" fmla="*/ 2147483647 h 208"/>
              <a:gd name="T28" fmla="*/ 2147483647 w 208"/>
              <a:gd name="T29" fmla="*/ 2147483647 h 208"/>
              <a:gd name="T30" fmla="*/ 2147483647 w 208"/>
              <a:gd name="T31" fmla="*/ 2147483647 h 208"/>
              <a:gd name="T32" fmla="*/ 2147483647 w 208"/>
              <a:gd name="T33" fmla="*/ 0 h 208"/>
              <a:gd name="T34" fmla="*/ 2147483647 w 208"/>
              <a:gd name="T35" fmla="*/ 2147483647 h 208"/>
              <a:gd name="T36" fmla="*/ 2147483647 w 208"/>
              <a:gd name="T37" fmla="*/ 2147483647 h 208"/>
              <a:gd name="T38" fmla="*/ 2147483647 w 208"/>
              <a:gd name="T39" fmla="*/ 2147483647 h 208"/>
              <a:gd name="T40" fmla="*/ 0 w 208"/>
              <a:gd name="T41" fmla="*/ 2147483647 h 208"/>
              <a:gd name="T42" fmla="*/ 0 w 208"/>
              <a:gd name="T43" fmla="*/ 2147483647 h 208"/>
              <a:gd name="T44" fmla="*/ 2147483647 w 208"/>
              <a:gd name="T45" fmla="*/ 2147483647 h 208"/>
              <a:gd name="T46" fmla="*/ 2147483647 w 208"/>
              <a:gd name="T47" fmla="*/ 2147483647 h 208"/>
              <a:gd name="T48" fmla="*/ 2147483647 w 208"/>
              <a:gd name="T49" fmla="*/ 2147483647 h 208"/>
              <a:gd name="T50" fmla="*/ 0 w 208"/>
              <a:gd name="T51" fmla="*/ 2147483647 h 208"/>
              <a:gd name="T52" fmla="*/ 2147483647 w 208"/>
              <a:gd name="T53" fmla="*/ 2147483647 h 208"/>
              <a:gd name="T54" fmla="*/ 2147483647 w 208"/>
              <a:gd name="T55" fmla="*/ 2147483647 h 208"/>
              <a:gd name="T56" fmla="*/ 2147483647 w 208"/>
              <a:gd name="T57" fmla="*/ 2147483647 h 208"/>
              <a:gd name="T58" fmla="*/ 2147483647 w 208"/>
              <a:gd name="T59" fmla="*/ 2147483647 h 208"/>
              <a:gd name="T60" fmla="*/ 2147483647 w 208"/>
              <a:gd name="T61" fmla="*/ 2147483647 h 208"/>
              <a:gd name="T62" fmla="*/ 2147483647 w 208"/>
              <a:gd name="T63" fmla="*/ 2147483647 h 208"/>
              <a:gd name="T64" fmla="*/ 2147483647 w 208"/>
              <a:gd name="T65" fmla="*/ 2147483647 h 208"/>
              <a:gd name="T66" fmla="*/ 2147483647 w 208"/>
              <a:gd name="T67" fmla="*/ 2147483647 h 208"/>
              <a:gd name="T68" fmla="*/ 2147483647 w 208"/>
              <a:gd name="T69" fmla="*/ 2147483647 h 208"/>
              <a:gd name="T70" fmla="*/ 2147483647 w 208"/>
              <a:gd name="T71" fmla="*/ 2147483647 h 20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08"/>
              <a:gd name="T109" fmla="*/ 0 h 208"/>
              <a:gd name="T110" fmla="*/ 208 w 208"/>
              <a:gd name="T111" fmla="*/ 208 h 20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08" h="208">
                <a:moveTo>
                  <a:pt x="208" y="168"/>
                </a:moveTo>
                <a:lnTo>
                  <a:pt x="200" y="72"/>
                </a:lnTo>
                <a:lnTo>
                  <a:pt x="200" y="48"/>
                </a:lnTo>
                <a:lnTo>
                  <a:pt x="200" y="24"/>
                </a:lnTo>
                <a:lnTo>
                  <a:pt x="176" y="16"/>
                </a:lnTo>
                <a:lnTo>
                  <a:pt x="176" y="8"/>
                </a:lnTo>
                <a:lnTo>
                  <a:pt x="160" y="8"/>
                </a:lnTo>
                <a:lnTo>
                  <a:pt x="136" y="16"/>
                </a:lnTo>
                <a:lnTo>
                  <a:pt x="136" y="40"/>
                </a:lnTo>
                <a:lnTo>
                  <a:pt x="128" y="48"/>
                </a:lnTo>
                <a:lnTo>
                  <a:pt x="120" y="40"/>
                </a:lnTo>
                <a:lnTo>
                  <a:pt x="104" y="32"/>
                </a:lnTo>
                <a:lnTo>
                  <a:pt x="80" y="24"/>
                </a:lnTo>
                <a:lnTo>
                  <a:pt x="80" y="16"/>
                </a:lnTo>
                <a:lnTo>
                  <a:pt x="64" y="8"/>
                </a:lnTo>
                <a:lnTo>
                  <a:pt x="40" y="8"/>
                </a:lnTo>
                <a:lnTo>
                  <a:pt x="24" y="0"/>
                </a:lnTo>
                <a:lnTo>
                  <a:pt x="24" y="16"/>
                </a:lnTo>
                <a:lnTo>
                  <a:pt x="8" y="24"/>
                </a:lnTo>
                <a:lnTo>
                  <a:pt x="8" y="40"/>
                </a:lnTo>
                <a:lnTo>
                  <a:pt x="0" y="40"/>
                </a:lnTo>
                <a:lnTo>
                  <a:pt x="0" y="48"/>
                </a:lnTo>
                <a:lnTo>
                  <a:pt x="8" y="56"/>
                </a:lnTo>
                <a:lnTo>
                  <a:pt x="8" y="80"/>
                </a:lnTo>
                <a:lnTo>
                  <a:pt x="8" y="96"/>
                </a:lnTo>
                <a:lnTo>
                  <a:pt x="0" y="104"/>
                </a:lnTo>
                <a:lnTo>
                  <a:pt x="16" y="128"/>
                </a:lnTo>
                <a:lnTo>
                  <a:pt x="24" y="128"/>
                </a:lnTo>
                <a:lnTo>
                  <a:pt x="32" y="144"/>
                </a:lnTo>
                <a:lnTo>
                  <a:pt x="64" y="144"/>
                </a:lnTo>
                <a:lnTo>
                  <a:pt x="72" y="152"/>
                </a:lnTo>
                <a:lnTo>
                  <a:pt x="96" y="152"/>
                </a:lnTo>
                <a:lnTo>
                  <a:pt x="192" y="208"/>
                </a:lnTo>
                <a:lnTo>
                  <a:pt x="192" y="200"/>
                </a:lnTo>
                <a:lnTo>
                  <a:pt x="208" y="200"/>
                </a:lnTo>
                <a:lnTo>
                  <a:pt x="208" y="168"/>
                </a:lnTo>
                <a:close/>
              </a:path>
            </a:pathLst>
          </a:custGeom>
          <a:solidFill>
            <a:srgbClr val="FF8F6E"/>
          </a:solidFill>
          <a:ln w="6350">
            <a:solidFill>
              <a:srgbClr val="FFFFFF"/>
            </a:solidFill>
            <a:round/>
            <a:headEnd/>
            <a:tailEnd/>
          </a:ln>
        </p:spPr>
        <p:txBody>
          <a:bodyPr/>
          <a:lstStyle/>
          <a:p>
            <a:pPr algn="ctr"/>
            <a:endParaRPr lang="en-GB" sz="1200" b="1">
              <a:cs typeface="Arial" charset="0"/>
            </a:endParaRPr>
          </a:p>
        </p:txBody>
      </p:sp>
      <p:sp>
        <p:nvSpPr>
          <p:cNvPr id="243735" name="Freeform 40"/>
          <p:cNvSpPr>
            <a:spLocks/>
          </p:cNvSpPr>
          <p:nvPr/>
        </p:nvSpPr>
        <p:spPr bwMode="auto">
          <a:xfrm>
            <a:off x="3651250" y="3794125"/>
            <a:ext cx="501650" cy="525463"/>
          </a:xfrm>
          <a:custGeom>
            <a:avLst/>
            <a:gdLst>
              <a:gd name="T0" fmla="*/ 2147483647 w 264"/>
              <a:gd name="T1" fmla="*/ 0 h 272"/>
              <a:gd name="T2" fmla="*/ 2147483647 w 264"/>
              <a:gd name="T3" fmla="*/ 0 h 272"/>
              <a:gd name="T4" fmla="*/ 2147483647 w 264"/>
              <a:gd name="T5" fmla="*/ 0 h 272"/>
              <a:gd name="T6" fmla="*/ 2147483647 w 264"/>
              <a:gd name="T7" fmla="*/ 0 h 272"/>
              <a:gd name="T8" fmla="*/ 2147483647 w 264"/>
              <a:gd name="T9" fmla="*/ 2147483647 h 272"/>
              <a:gd name="T10" fmla="*/ 2147483647 w 264"/>
              <a:gd name="T11" fmla="*/ 2147483647 h 272"/>
              <a:gd name="T12" fmla="*/ 2147483647 w 264"/>
              <a:gd name="T13" fmla="*/ 2147483647 h 272"/>
              <a:gd name="T14" fmla="*/ 2147483647 w 264"/>
              <a:gd name="T15" fmla="*/ 2147483647 h 272"/>
              <a:gd name="T16" fmla="*/ 2147483647 w 264"/>
              <a:gd name="T17" fmla="*/ 2147483647 h 272"/>
              <a:gd name="T18" fmla="*/ 2147483647 w 264"/>
              <a:gd name="T19" fmla="*/ 2147483647 h 272"/>
              <a:gd name="T20" fmla="*/ 2147483647 w 264"/>
              <a:gd name="T21" fmla="*/ 2147483647 h 272"/>
              <a:gd name="T22" fmla="*/ 2147483647 w 264"/>
              <a:gd name="T23" fmla="*/ 2147483647 h 272"/>
              <a:gd name="T24" fmla="*/ 0 w 264"/>
              <a:gd name="T25" fmla="*/ 2147483647 h 272"/>
              <a:gd name="T26" fmla="*/ 0 w 264"/>
              <a:gd name="T27" fmla="*/ 2147483647 h 272"/>
              <a:gd name="T28" fmla="*/ 0 w 264"/>
              <a:gd name="T29" fmla="*/ 2147483647 h 272"/>
              <a:gd name="T30" fmla="*/ 2147483647 w 264"/>
              <a:gd name="T31" fmla="*/ 2147483647 h 272"/>
              <a:gd name="T32" fmla="*/ 2147483647 w 264"/>
              <a:gd name="T33" fmla="*/ 2147483647 h 272"/>
              <a:gd name="T34" fmla="*/ 2147483647 w 264"/>
              <a:gd name="T35" fmla="*/ 2147483647 h 272"/>
              <a:gd name="T36" fmla="*/ 2147483647 w 264"/>
              <a:gd name="T37" fmla="*/ 2147483647 h 272"/>
              <a:gd name="T38" fmla="*/ 2147483647 w 264"/>
              <a:gd name="T39" fmla="*/ 2147483647 h 272"/>
              <a:gd name="T40" fmla="*/ 2147483647 w 264"/>
              <a:gd name="T41" fmla="*/ 2147483647 h 272"/>
              <a:gd name="T42" fmla="*/ 2147483647 w 264"/>
              <a:gd name="T43" fmla="*/ 2147483647 h 272"/>
              <a:gd name="T44" fmla="*/ 2147483647 w 264"/>
              <a:gd name="T45" fmla="*/ 2147483647 h 272"/>
              <a:gd name="T46" fmla="*/ 2147483647 w 264"/>
              <a:gd name="T47" fmla="*/ 2147483647 h 272"/>
              <a:gd name="T48" fmla="*/ 2147483647 w 264"/>
              <a:gd name="T49" fmla="*/ 2147483647 h 272"/>
              <a:gd name="T50" fmla="*/ 2147483647 w 264"/>
              <a:gd name="T51" fmla="*/ 2147483647 h 272"/>
              <a:gd name="T52" fmla="*/ 2147483647 w 264"/>
              <a:gd name="T53" fmla="*/ 2147483647 h 272"/>
              <a:gd name="T54" fmla="*/ 2147483647 w 264"/>
              <a:gd name="T55" fmla="*/ 2147483647 h 272"/>
              <a:gd name="T56" fmla="*/ 2147483647 w 264"/>
              <a:gd name="T57" fmla="*/ 2147483647 h 272"/>
              <a:gd name="T58" fmla="*/ 2147483647 w 264"/>
              <a:gd name="T59" fmla="*/ 2147483647 h 272"/>
              <a:gd name="T60" fmla="*/ 2147483647 w 264"/>
              <a:gd name="T61" fmla="*/ 2147483647 h 272"/>
              <a:gd name="T62" fmla="*/ 2147483647 w 264"/>
              <a:gd name="T63" fmla="*/ 2147483647 h 272"/>
              <a:gd name="T64" fmla="*/ 2147483647 w 264"/>
              <a:gd name="T65" fmla="*/ 2147483647 h 272"/>
              <a:gd name="T66" fmla="*/ 2147483647 w 264"/>
              <a:gd name="T67" fmla="*/ 2147483647 h 272"/>
              <a:gd name="T68" fmla="*/ 2147483647 w 264"/>
              <a:gd name="T69" fmla="*/ 2147483647 h 272"/>
              <a:gd name="T70" fmla="*/ 2147483647 w 264"/>
              <a:gd name="T71" fmla="*/ 2147483647 h 272"/>
              <a:gd name="T72" fmla="*/ 2147483647 w 264"/>
              <a:gd name="T73" fmla="*/ 0 h 272"/>
              <a:gd name="T74" fmla="*/ 2147483647 w 264"/>
              <a:gd name="T75" fmla="*/ 0 h 27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64"/>
              <a:gd name="T115" fmla="*/ 0 h 272"/>
              <a:gd name="T116" fmla="*/ 264 w 264"/>
              <a:gd name="T117" fmla="*/ 272 h 27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64" h="272">
                <a:moveTo>
                  <a:pt x="216" y="0"/>
                </a:moveTo>
                <a:lnTo>
                  <a:pt x="192" y="0"/>
                </a:lnTo>
                <a:lnTo>
                  <a:pt x="184" y="0"/>
                </a:lnTo>
                <a:lnTo>
                  <a:pt x="168" y="0"/>
                </a:lnTo>
                <a:lnTo>
                  <a:pt x="128" y="8"/>
                </a:lnTo>
                <a:lnTo>
                  <a:pt x="88" y="24"/>
                </a:lnTo>
                <a:lnTo>
                  <a:pt x="96" y="32"/>
                </a:lnTo>
                <a:lnTo>
                  <a:pt x="96" y="72"/>
                </a:lnTo>
                <a:lnTo>
                  <a:pt x="64" y="80"/>
                </a:lnTo>
                <a:lnTo>
                  <a:pt x="64" y="88"/>
                </a:lnTo>
                <a:lnTo>
                  <a:pt x="48" y="104"/>
                </a:lnTo>
                <a:lnTo>
                  <a:pt x="8" y="112"/>
                </a:lnTo>
                <a:lnTo>
                  <a:pt x="0" y="120"/>
                </a:lnTo>
                <a:lnTo>
                  <a:pt x="0" y="136"/>
                </a:lnTo>
                <a:lnTo>
                  <a:pt x="0" y="144"/>
                </a:lnTo>
                <a:lnTo>
                  <a:pt x="48" y="176"/>
                </a:lnTo>
                <a:lnTo>
                  <a:pt x="120" y="240"/>
                </a:lnTo>
                <a:lnTo>
                  <a:pt x="136" y="248"/>
                </a:lnTo>
                <a:lnTo>
                  <a:pt x="152" y="256"/>
                </a:lnTo>
                <a:lnTo>
                  <a:pt x="152" y="272"/>
                </a:lnTo>
                <a:lnTo>
                  <a:pt x="168" y="272"/>
                </a:lnTo>
                <a:lnTo>
                  <a:pt x="184" y="264"/>
                </a:lnTo>
                <a:lnTo>
                  <a:pt x="264" y="200"/>
                </a:lnTo>
                <a:lnTo>
                  <a:pt x="256" y="184"/>
                </a:lnTo>
                <a:lnTo>
                  <a:pt x="248" y="184"/>
                </a:lnTo>
                <a:lnTo>
                  <a:pt x="232" y="160"/>
                </a:lnTo>
                <a:lnTo>
                  <a:pt x="240" y="152"/>
                </a:lnTo>
                <a:lnTo>
                  <a:pt x="240" y="136"/>
                </a:lnTo>
                <a:lnTo>
                  <a:pt x="240" y="112"/>
                </a:lnTo>
                <a:lnTo>
                  <a:pt x="232" y="104"/>
                </a:lnTo>
                <a:lnTo>
                  <a:pt x="232" y="96"/>
                </a:lnTo>
                <a:lnTo>
                  <a:pt x="232" y="72"/>
                </a:lnTo>
                <a:lnTo>
                  <a:pt x="216" y="64"/>
                </a:lnTo>
                <a:lnTo>
                  <a:pt x="208" y="48"/>
                </a:lnTo>
                <a:lnTo>
                  <a:pt x="224" y="32"/>
                </a:lnTo>
                <a:lnTo>
                  <a:pt x="224" y="8"/>
                </a:lnTo>
                <a:lnTo>
                  <a:pt x="224" y="0"/>
                </a:lnTo>
                <a:lnTo>
                  <a:pt x="216" y="0"/>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3736" name="Freeform 41"/>
          <p:cNvSpPr>
            <a:spLocks/>
          </p:cNvSpPr>
          <p:nvPr/>
        </p:nvSpPr>
        <p:spPr bwMode="auto">
          <a:xfrm>
            <a:off x="4198938" y="4195763"/>
            <a:ext cx="257175" cy="463550"/>
          </a:xfrm>
          <a:custGeom>
            <a:avLst/>
            <a:gdLst>
              <a:gd name="T0" fmla="*/ 2147483647 w 136"/>
              <a:gd name="T1" fmla="*/ 2147483647 h 240"/>
              <a:gd name="T2" fmla="*/ 2147483647 w 136"/>
              <a:gd name="T3" fmla="*/ 2147483647 h 240"/>
              <a:gd name="T4" fmla="*/ 2147483647 w 136"/>
              <a:gd name="T5" fmla="*/ 2147483647 h 240"/>
              <a:gd name="T6" fmla="*/ 2147483647 w 136"/>
              <a:gd name="T7" fmla="*/ 2147483647 h 240"/>
              <a:gd name="T8" fmla="*/ 0 w 136"/>
              <a:gd name="T9" fmla="*/ 2147483647 h 240"/>
              <a:gd name="T10" fmla="*/ 0 w 136"/>
              <a:gd name="T11" fmla="*/ 2147483647 h 240"/>
              <a:gd name="T12" fmla="*/ 2147483647 w 136"/>
              <a:gd name="T13" fmla="*/ 2147483647 h 240"/>
              <a:gd name="T14" fmla="*/ 2147483647 w 136"/>
              <a:gd name="T15" fmla="*/ 2147483647 h 240"/>
              <a:gd name="T16" fmla="*/ 2147483647 w 136"/>
              <a:gd name="T17" fmla="*/ 2147483647 h 240"/>
              <a:gd name="T18" fmla="*/ 2147483647 w 136"/>
              <a:gd name="T19" fmla="*/ 2147483647 h 240"/>
              <a:gd name="T20" fmla="*/ 2147483647 w 136"/>
              <a:gd name="T21" fmla="*/ 2147483647 h 240"/>
              <a:gd name="T22" fmla="*/ 2147483647 w 136"/>
              <a:gd name="T23" fmla="*/ 2147483647 h 240"/>
              <a:gd name="T24" fmla="*/ 2147483647 w 136"/>
              <a:gd name="T25" fmla="*/ 2147483647 h 240"/>
              <a:gd name="T26" fmla="*/ 2147483647 w 136"/>
              <a:gd name="T27" fmla="*/ 2147483647 h 240"/>
              <a:gd name="T28" fmla="*/ 2147483647 w 136"/>
              <a:gd name="T29" fmla="*/ 2147483647 h 240"/>
              <a:gd name="T30" fmla="*/ 2147483647 w 136"/>
              <a:gd name="T31" fmla="*/ 2147483647 h 240"/>
              <a:gd name="T32" fmla="*/ 2147483647 w 136"/>
              <a:gd name="T33" fmla="*/ 2147483647 h 240"/>
              <a:gd name="T34" fmla="*/ 2147483647 w 136"/>
              <a:gd name="T35" fmla="*/ 2147483647 h 240"/>
              <a:gd name="T36" fmla="*/ 2147483647 w 136"/>
              <a:gd name="T37" fmla="*/ 2147483647 h 240"/>
              <a:gd name="T38" fmla="*/ 2147483647 w 136"/>
              <a:gd name="T39" fmla="*/ 2147483647 h 240"/>
              <a:gd name="T40" fmla="*/ 2147483647 w 136"/>
              <a:gd name="T41" fmla="*/ 2147483647 h 240"/>
              <a:gd name="T42" fmla="*/ 2147483647 w 136"/>
              <a:gd name="T43" fmla="*/ 2147483647 h 240"/>
              <a:gd name="T44" fmla="*/ 2147483647 w 136"/>
              <a:gd name="T45" fmla="*/ 2147483647 h 240"/>
              <a:gd name="T46" fmla="*/ 2147483647 w 136"/>
              <a:gd name="T47" fmla="*/ 2147483647 h 240"/>
              <a:gd name="T48" fmla="*/ 2147483647 w 136"/>
              <a:gd name="T49" fmla="*/ 2147483647 h 240"/>
              <a:gd name="T50" fmla="*/ 2147483647 w 136"/>
              <a:gd name="T51" fmla="*/ 2147483647 h 240"/>
              <a:gd name="T52" fmla="*/ 2147483647 w 136"/>
              <a:gd name="T53" fmla="*/ 0 h 240"/>
              <a:gd name="T54" fmla="*/ 2147483647 w 136"/>
              <a:gd name="T55" fmla="*/ 0 h 240"/>
              <a:gd name="T56" fmla="*/ 2147483647 w 136"/>
              <a:gd name="T57" fmla="*/ 2147483647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36"/>
              <a:gd name="T88" fmla="*/ 0 h 240"/>
              <a:gd name="T89" fmla="*/ 136 w 136"/>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36" h="240">
                <a:moveTo>
                  <a:pt x="16" y="24"/>
                </a:moveTo>
                <a:lnTo>
                  <a:pt x="24" y="40"/>
                </a:lnTo>
                <a:lnTo>
                  <a:pt x="32" y="40"/>
                </a:lnTo>
                <a:lnTo>
                  <a:pt x="24" y="88"/>
                </a:lnTo>
                <a:lnTo>
                  <a:pt x="0" y="136"/>
                </a:lnTo>
                <a:lnTo>
                  <a:pt x="0" y="144"/>
                </a:lnTo>
                <a:lnTo>
                  <a:pt x="8" y="152"/>
                </a:lnTo>
                <a:lnTo>
                  <a:pt x="16" y="160"/>
                </a:lnTo>
                <a:lnTo>
                  <a:pt x="16" y="184"/>
                </a:lnTo>
                <a:lnTo>
                  <a:pt x="24" y="200"/>
                </a:lnTo>
                <a:lnTo>
                  <a:pt x="8" y="200"/>
                </a:lnTo>
                <a:lnTo>
                  <a:pt x="8" y="208"/>
                </a:lnTo>
                <a:lnTo>
                  <a:pt x="16" y="216"/>
                </a:lnTo>
                <a:lnTo>
                  <a:pt x="24" y="240"/>
                </a:lnTo>
                <a:lnTo>
                  <a:pt x="64" y="232"/>
                </a:lnTo>
                <a:lnTo>
                  <a:pt x="72" y="224"/>
                </a:lnTo>
                <a:lnTo>
                  <a:pt x="72" y="216"/>
                </a:lnTo>
                <a:lnTo>
                  <a:pt x="96" y="208"/>
                </a:lnTo>
                <a:lnTo>
                  <a:pt x="112" y="192"/>
                </a:lnTo>
                <a:lnTo>
                  <a:pt x="120" y="184"/>
                </a:lnTo>
                <a:lnTo>
                  <a:pt x="128" y="176"/>
                </a:lnTo>
                <a:lnTo>
                  <a:pt x="112" y="152"/>
                </a:lnTo>
                <a:lnTo>
                  <a:pt x="128" y="112"/>
                </a:lnTo>
                <a:lnTo>
                  <a:pt x="136" y="112"/>
                </a:lnTo>
                <a:lnTo>
                  <a:pt x="136" y="104"/>
                </a:lnTo>
                <a:lnTo>
                  <a:pt x="136" y="56"/>
                </a:lnTo>
                <a:lnTo>
                  <a:pt x="40" y="0"/>
                </a:lnTo>
                <a:lnTo>
                  <a:pt x="16" y="0"/>
                </a:lnTo>
                <a:lnTo>
                  <a:pt x="16" y="24"/>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37" name="Freeform 42"/>
          <p:cNvSpPr>
            <a:spLocks/>
          </p:cNvSpPr>
          <p:nvPr/>
        </p:nvSpPr>
        <p:spPr bwMode="auto">
          <a:xfrm>
            <a:off x="4927600" y="4349750"/>
            <a:ext cx="258763" cy="155575"/>
          </a:xfrm>
          <a:custGeom>
            <a:avLst/>
            <a:gdLst>
              <a:gd name="T0" fmla="*/ 0 w 136"/>
              <a:gd name="T1" fmla="*/ 2147483647 h 80"/>
              <a:gd name="T2" fmla="*/ 2147483647 w 136"/>
              <a:gd name="T3" fmla="*/ 2147483647 h 80"/>
              <a:gd name="T4" fmla="*/ 2147483647 w 136"/>
              <a:gd name="T5" fmla="*/ 2147483647 h 80"/>
              <a:gd name="T6" fmla="*/ 2147483647 w 136"/>
              <a:gd name="T7" fmla="*/ 2147483647 h 80"/>
              <a:gd name="T8" fmla="*/ 2147483647 w 136"/>
              <a:gd name="T9" fmla="*/ 0 h 80"/>
              <a:gd name="T10" fmla="*/ 2147483647 w 136"/>
              <a:gd name="T11" fmla="*/ 2147483647 h 80"/>
              <a:gd name="T12" fmla="*/ 2147483647 w 136"/>
              <a:gd name="T13" fmla="*/ 2147483647 h 80"/>
              <a:gd name="T14" fmla="*/ 2147483647 w 136"/>
              <a:gd name="T15" fmla="*/ 2147483647 h 80"/>
              <a:gd name="T16" fmla="*/ 2147483647 w 136"/>
              <a:gd name="T17" fmla="*/ 2147483647 h 80"/>
              <a:gd name="T18" fmla="*/ 2147483647 w 136"/>
              <a:gd name="T19" fmla="*/ 2147483647 h 80"/>
              <a:gd name="T20" fmla="*/ 2147483647 w 136"/>
              <a:gd name="T21" fmla="*/ 2147483647 h 80"/>
              <a:gd name="T22" fmla="*/ 2147483647 w 136"/>
              <a:gd name="T23" fmla="*/ 2147483647 h 80"/>
              <a:gd name="T24" fmla="*/ 2147483647 w 136"/>
              <a:gd name="T25" fmla="*/ 2147483647 h 80"/>
              <a:gd name="T26" fmla="*/ 2147483647 w 136"/>
              <a:gd name="T27" fmla="*/ 2147483647 h 80"/>
              <a:gd name="T28" fmla="*/ 0 w 136"/>
              <a:gd name="T29" fmla="*/ 2147483647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6"/>
              <a:gd name="T46" fmla="*/ 0 h 80"/>
              <a:gd name="T47" fmla="*/ 136 w 136"/>
              <a:gd name="T48" fmla="*/ 80 h 8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6" h="80">
                <a:moveTo>
                  <a:pt x="0" y="24"/>
                </a:moveTo>
                <a:lnTo>
                  <a:pt x="16" y="16"/>
                </a:lnTo>
                <a:lnTo>
                  <a:pt x="40" y="48"/>
                </a:lnTo>
                <a:lnTo>
                  <a:pt x="88" y="8"/>
                </a:lnTo>
                <a:lnTo>
                  <a:pt x="128" y="0"/>
                </a:lnTo>
                <a:lnTo>
                  <a:pt x="136" y="16"/>
                </a:lnTo>
                <a:lnTo>
                  <a:pt x="136" y="24"/>
                </a:lnTo>
                <a:lnTo>
                  <a:pt x="128" y="24"/>
                </a:lnTo>
                <a:lnTo>
                  <a:pt x="128" y="32"/>
                </a:lnTo>
                <a:lnTo>
                  <a:pt x="96" y="48"/>
                </a:lnTo>
                <a:lnTo>
                  <a:pt x="64" y="72"/>
                </a:lnTo>
                <a:lnTo>
                  <a:pt x="40" y="72"/>
                </a:lnTo>
                <a:lnTo>
                  <a:pt x="32" y="80"/>
                </a:lnTo>
                <a:lnTo>
                  <a:pt x="16" y="80"/>
                </a:lnTo>
                <a:lnTo>
                  <a:pt x="0" y="24"/>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38" name="Freeform 43"/>
          <p:cNvSpPr>
            <a:spLocks/>
          </p:cNvSpPr>
          <p:nvPr/>
        </p:nvSpPr>
        <p:spPr bwMode="auto">
          <a:xfrm>
            <a:off x="5170488" y="4149725"/>
            <a:ext cx="182562" cy="231775"/>
          </a:xfrm>
          <a:custGeom>
            <a:avLst/>
            <a:gdLst>
              <a:gd name="T0" fmla="*/ 2147483647 w 96"/>
              <a:gd name="T1" fmla="*/ 2147483647 h 120"/>
              <a:gd name="T2" fmla="*/ 2147483647 w 96"/>
              <a:gd name="T3" fmla="*/ 2147483647 h 120"/>
              <a:gd name="T4" fmla="*/ 2147483647 w 96"/>
              <a:gd name="T5" fmla="*/ 2147483647 h 120"/>
              <a:gd name="T6" fmla="*/ 2147483647 w 96"/>
              <a:gd name="T7" fmla="*/ 2147483647 h 120"/>
              <a:gd name="T8" fmla="*/ 2147483647 w 96"/>
              <a:gd name="T9" fmla="*/ 2147483647 h 120"/>
              <a:gd name="T10" fmla="*/ 2147483647 w 96"/>
              <a:gd name="T11" fmla="*/ 2147483647 h 120"/>
              <a:gd name="T12" fmla="*/ 2147483647 w 96"/>
              <a:gd name="T13" fmla="*/ 2147483647 h 120"/>
              <a:gd name="T14" fmla="*/ 2147483647 w 96"/>
              <a:gd name="T15" fmla="*/ 2147483647 h 120"/>
              <a:gd name="T16" fmla="*/ 2147483647 w 96"/>
              <a:gd name="T17" fmla="*/ 2147483647 h 120"/>
              <a:gd name="T18" fmla="*/ 2147483647 w 96"/>
              <a:gd name="T19" fmla="*/ 2147483647 h 120"/>
              <a:gd name="T20" fmla="*/ 2147483647 w 96"/>
              <a:gd name="T21" fmla="*/ 2147483647 h 120"/>
              <a:gd name="T22" fmla="*/ 2147483647 w 96"/>
              <a:gd name="T23" fmla="*/ 0 h 120"/>
              <a:gd name="T24" fmla="*/ 2147483647 w 96"/>
              <a:gd name="T25" fmla="*/ 2147483647 h 120"/>
              <a:gd name="T26" fmla="*/ 2147483647 w 96"/>
              <a:gd name="T27" fmla="*/ 2147483647 h 120"/>
              <a:gd name="T28" fmla="*/ 2147483647 w 96"/>
              <a:gd name="T29" fmla="*/ 2147483647 h 120"/>
              <a:gd name="T30" fmla="*/ 2147483647 w 96"/>
              <a:gd name="T31" fmla="*/ 2147483647 h 120"/>
              <a:gd name="T32" fmla="*/ 2147483647 w 96"/>
              <a:gd name="T33" fmla="*/ 2147483647 h 120"/>
              <a:gd name="T34" fmla="*/ 2147483647 w 96"/>
              <a:gd name="T35" fmla="*/ 2147483647 h 120"/>
              <a:gd name="T36" fmla="*/ 2147483647 w 96"/>
              <a:gd name="T37" fmla="*/ 2147483647 h 120"/>
              <a:gd name="T38" fmla="*/ 0 w 96"/>
              <a:gd name="T39" fmla="*/ 2147483647 h 120"/>
              <a:gd name="T40" fmla="*/ 2147483647 w 96"/>
              <a:gd name="T41" fmla="*/ 2147483647 h 120"/>
              <a:gd name="T42" fmla="*/ 2147483647 w 96"/>
              <a:gd name="T43" fmla="*/ 2147483647 h 1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6"/>
              <a:gd name="T67" fmla="*/ 0 h 120"/>
              <a:gd name="T68" fmla="*/ 96 w 96"/>
              <a:gd name="T69" fmla="*/ 120 h 12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6" h="120">
                <a:moveTo>
                  <a:pt x="24" y="120"/>
                </a:moveTo>
                <a:lnTo>
                  <a:pt x="32" y="120"/>
                </a:lnTo>
                <a:lnTo>
                  <a:pt x="40" y="104"/>
                </a:lnTo>
                <a:lnTo>
                  <a:pt x="56" y="104"/>
                </a:lnTo>
                <a:lnTo>
                  <a:pt x="64" y="88"/>
                </a:lnTo>
                <a:lnTo>
                  <a:pt x="72" y="88"/>
                </a:lnTo>
                <a:lnTo>
                  <a:pt x="72" y="72"/>
                </a:lnTo>
                <a:lnTo>
                  <a:pt x="88" y="48"/>
                </a:lnTo>
                <a:lnTo>
                  <a:pt x="96" y="32"/>
                </a:lnTo>
                <a:lnTo>
                  <a:pt x="80" y="16"/>
                </a:lnTo>
                <a:lnTo>
                  <a:pt x="56" y="8"/>
                </a:lnTo>
                <a:lnTo>
                  <a:pt x="48" y="0"/>
                </a:lnTo>
                <a:lnTo>
                  <a:pt x="40" y="8"/>
                </a:lnTo>
                <a:lnTo>
                  <a:pt x="40" y="16"/>
                </a:lnTo>
                <a:lnTo>
                  <a:pt x="32" y="16"/>
                </a:lnTo>
                <a:lnTo>
                  <a:pt x="40" y="24"/>
                </a:lnTo>
                <a:lnTo>
                  <a:pt x="48" y="32"/>
                </a:lnTo>
                <a:lnTo>
                  <a:pt x="48" y="48"/>
                </a:lnTo>
                <a:lnTo>
                  <a:pt x="32" y="80"/>
                </a:lnTo>
                <a:lnTo>
                  <a:pt x="0" y="104"/>
                </a:lnTo>
                <a:lnTo>
                  <a:pt x="8" y="120"/>
                </a:lnTo>
                <a:lnTo>
                  <a:pt x="24" y="120"/>
                </a:lnTo>
                <a:close/>
              </a:path>
            </a:pathLst>
          </a:custGeom>
          <a:solidFill>
            <a:srgbClr val="FF8F6E"/>
          </a:solidFill>
          <a:ln w="6350">
            <a:solidFill>
              <a:srgbClr val="FFFFFF"/>
            </a:solidFill>
            <a:round/>
            <a:headEnd/>
            <a:tailEnd/>
          </a:ln>
        </p:spPr>
        <p:txBody>
          <a:bodyPr/>
          <a:lstStyle/>
          <a:p>
            <a:pPr algn="ctr"/>
            <a:endParaRPr lang="en-GB" sz="1200" b="1">
              <a:cs typeface="Arial" charset="0"/>
            </a:endParaRPr>
          </a:p>
        </p:txBody>
      </p:sp>
      <p:sp>
        <p:nvSpPr>
          <p:cNvPr id="243739" name="Freeform 44"/>
          <p:cNvSpPr>
            <a:spLocks/>
          </p:cNvSpPr>
          <p:nvPr/>
        </p:nvSpPr>
        <p:spPr bwMode="auto">
          <a:xfrm>
            <a:off x="4729163" y="3933825"/>
            <a:ext cx="547687" cy="509588"/>
          </a:xfrm>
          <a:custGeom>
            <a:avLst/>
            <a:gdLst>
              <a:gd name="T0" fmla="*/ 2147483647 w 288"/>
              <a:gd name="T1" fmla="*/ 2147483647 h 264"/>
              <a:gd name="T2" fmla="*/ 2147483647 w 288"/>
              <a:gd name="T3" fmla="*/ 2147483647 h 264"/>
              <a:gd name="T4" fmla="*/ 2147483647 w 288"/>
              <a:gd name="T5" fmla="*/ 2147483647 h 264"/>
              <a:gd name="T6" fmla="*/ 2147483647 w 288"/>
              <a:gd name="T7" fmla="*/ 2147483647 h 264"/>
              <a:gd name="T8" fmla="*/ 2147483647 w 288"/>
              <a:gd name="T9" fmla="*/ 2147483647 h 264"/>
              <a:gd name="T10" fmla="*/ 2147483647 w 288"/>
              <a:gd name="T11" fmla="*/ 2147483647 h 264"/>
              <a:gd name="T12" fmla="*/ 2147483647 w 288"/>
              <a:gd name="T13" fmla="*/ 2147483647 h 264"/>
              <a:gd name="T14" fmla="*/ 2147483647 w 288"/>
              <a:gd name="T15" fmla="*/ 2147483647 h 264"/>
              <a:gd name="T16" fmla="*/ 2147483647 w 288"/>
              <a:gd name="T17" fmla="*/ 2147483647 h 264"/>
              <a:gd name="T18" fmla="*/ 2147483647 w 288"/>
              <a:gd name="T19" fmla="*/ 2147483647 h 264"/>
              <a:gd name="T20" fmla="*/ 2147483647 w 288"/>
              <a:gd name="T21" fmla="*/ 2147483647 h 264"/>
              <a:gd name="T22" fmla="*/ 2147483647 w 288"/>
              <a:gd name="T23" fmla="*/ 2147483647 h 264"/>
              <a:gd name="T24" fmla="*/ 2147483647 w 288"/>
              <a:gd name="T25" fmla="*/ 2147483647 h 264"/>
              <a:gd name="T26" fmla="*/ 2147483647 w 288"/>
              <a:gd name="T27" fmla="*/ 2147483647 h 264"/>
              <a:gd name="T28" fmla="*/ 2147483647 w 288"/>
              <a:gd name="T29" fmla="*/ 2147483647 h 264"/>
              <a:gd name="T30" fmla="*/ 2147483647 w 288"/>
              <a:gd name="T31" fmla="*/ 2147483647 h 264"/>
              <a:gd name="T32" fmla="*/ 2147483647 w 288"/>
              <a:gd name="T33" fmla="*/ 2147483647 h 264"/>
              <a:gd name="T34" fmla="*/ 2147483647 w 288"/>
              <a:gd name="T35" fmla="*/ 2147483647 h 264"/>
              <a:gd name="T36" fmla="*/ 2147483647 w 288"/>
              <a:gd name="T37" fmla="*/ 2147483647 h 264"/>
              <a:gd name="T38" fmla="*/ 2147483647 w 288"/>
              <a:gd name="T39" fmla="*/ 2147483647 h 264"/>
              <a:gd name="T40" fmla="*/ 2147483647 w 288"/>
              <a:gd name="T41" fmla="*/ 2147483647 h 264"/>
              <a:gd name="T42" fmla="*/ 2147483647 w 288"/>
              <a:gd name="T43" fmla="*/ 2147483647 h 264"/>
              <a:gd name="T44" fmla="*/ 2147483647 w 288"/>
              <a:gd name="T45" fmla="*/ 2147483647 h 264"/>
              <a:gd name="T46" fmla="*/ 2147483647 w 288"/>
              <a:gd name="T47" fmla="*/ 2147483647 h 264"/>
              <a:gd name="T48" fmla="*/ 2147483647 w 288"/>
              <a:gd name="T49" fmla="*/ 2147483647 h 264"/>
              <a:gd name="T50" fmla="*/ 2147483647 w 288"/>
              <a:gd name="T51" fmla="*/ 2147483647 h 264"/>
              <a:gd name="T52" fmla="*/ 2147483647 w 288"/>
              <a:gd name="T53" fmla="*/ 2147483647 h 264"/>
              <a:gd name="T54" fmla="*/ 2147483647 w 288"/>
              <a:gd name="T55" fmla="*/ 2147483647 h 264"/>
              <a:gd name="T56" fmla="*/ 2147483647 w 288"/>
              <a:gd name="T57" fmla="*/ 2147483647 h 264"/>
              <a:gd name="T58" fmla="*/ 2147483647 w 288"/>
              <a:gd name="T59" fmla="*/ 2147483647 h 264"/>
              <a:gd name="T60" fmla="*/ 2147483647 w 288"/>
              <a:gd name="T61" fmla="*/ 2147483647 h 264"/>
              <a:gd name="T62" fmla="*/ 2147483647 w 288"/>
              <a:gd name="T63" fmla="*/ 2147483647 h 264"/>
              <a:gd name="T64" fmla="*/ 2147483647 w 288"/>
              <a:gd name="T65" fmla="*/ 2147483647 h 264"/>
              <a:gd name="T66" fmla="*/ 2147483647 w 288"/>
              <a:gd name="T67" fmla="*/ 2147483647 h 264"/>
              <a:gd name="T68" fmla="*/ 0 w 288"/>
              <a:gd name="T69" fmla="*/ 2147483647 h 264"/>
              <a:gd name="T70" fmla="*/ 0 w 288"/>
              <a:gd name="T71" fmla="*/ 2147483647 h 264"/>
              <a:gd name="T72" fmla="*/ 2147483647 w 288"/>
              <a:gd name="T73" fmla="*/ 2147483647 h 264"/>
              <a:gd name="T74" fmla="*/ 2147483647 w 288"/>
              <a:gd name="T75" fmla="*/ 2147483647 h 264"/>
              <a:gd name="T76" fmla="*/ 2147483647 w 288"/>
              <a:gd name="T77" fmla="*/ 2147483647 h 264"/>
              <a:gd name="T78" fmla="*/ 2147483647 w 288"/>
              <a:gd name="T79" fmla="*/ 2147483647 h 264"/>
              <a:gd name="T80" fmla="*/ 2147483647 w 288"/>
              <a:gd name="T81" fmla="*/ 2147483647 h 264"/>
              <a:gd name="T82" fmla="*/ 2147483647 w 288"/>
              <a:gd name="T83" fmla="*/ 0 h 264"/>
              <a:gd name="T84" fmla="*/ 2147483647 w 288"/>
              <a:gd name="T85" fmla="*/ 2147483647 h 264"/>
              <a:gd name="T86" fmla="*/ 2147483647 w 288"/>
              <a:gd name="T87" fmla="*/ 2147483647 h 264"/>
              <a:gd name="T88" fmla="*/ 2147483647 w 288"/>
              <a:gd name="T89" fmla="*/ 2147483647 h 264"/>
              <a:gd name="T90" fmla="*/ 2147483647 w 288"/>
              <a:gd name="T91" fmla="*/ 2147483647 h 264"/>
              <a:gd name="T92" fmla="*/ 2147483647 w 288"/>
              <a:gd name="T93" fmla="*/ 2147483647 h 26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88"/>
              <a:gd name="T142" fmla="*/ 0 h 264"/>
              <a:gd name="T143" fmla="*/ 288 w 288"/>
              <a:gd name="T144" fmla="*/ 264 h 26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88" h="264">
                <a:moveTo>
                  <a:pt x="128" y="48"/>
                </a:moveTo>
                <a:lnTo>
                  <a:pt x="136" y="48"/>
                </a:lnTo>
                <a:lnTo>
                  <a:pt x="152" y="48"/>
                </a:lnTo>
                <a:lnTo>
                  <a:pt x="176" y="56"/>
                </a:lnTo>
                <a:lnTo>
                  <a:pt x="200" y="80"/>
                </a:lnTo>
                <a:lnTo>
                  <a:pt x="208" y="104"/>
                </a:lnTo>
                <a:lnTo>
                  <a:pt x="216" y="120"/>
                </a:lnTo>
                <a:lnTo>
                  <a:pt x="216" y="128"/>
                </a:lnTo>
                <a:lnTo>
                  <a:pt x="216" y="136"/>
                </a:lnTo>
                <a:lnTo>
                  <a:pt x="224" y="136"/>
                </a:lnTo>
                <a:lnTo>
                  <a:pt x="232" y="136"/>
                </a:lnTo>
                <a:lnTo>
                  <a:pt x="240" y="136"/>
                </a:lnTo>
                <a:lnTo>
                  <a:pt x="248" y="136"/>
                </a:lnTo>
                <a:lnTo>
                  <a:pt x="256" y="136"/>
                </a:lnTo>
                <a:lnTo>
                  <a:pt x="264" y="136"/>
                </a:lnTo>
                <a:lnTo>
                  <a:pt x="264" y="128"/>
                </a:lnTo>
                <a:lnTo>
                  <a:pt x="272" y="128"/>
                </a:lnTo>
                <a:lnTo>
                  <a:pt x="280" y="136"/>
                </a:lnTo>
                <a:lnTo>
                  <a:pt x="288" y="144"/>
                </a:lnTo>
                <a:lnTo>
                  <a:pt x="288" y="160"/>
                </a:lnTo>
                <a:lnTo>
                  <a:pt x="272" y="192"/>
                </a:lnTo>
                <a:lnTo>
                  <a:pt x="240" y="216"/>
                </a:lnTo>
                <a:lnTo>
                  <a:pt x="200" y="224"/>
                </a:lnTo>
                <a:lnTo>
                  <a:pt x="152" y="264"/>
                </a:lnTo>
                <a:lnTo>
                  <a:pt x="128" y="232"/>
                </a:lnTo>
                <a:lnTo>
                  <a:pt x="112" y="240"/>
                </a:lnTo>
                <a:lnTo>
                  <a:pt x="112" y="232"/>
                </a:lnTo>
                <a:lnTo>
                  <a:pt x="88" y="192"/>
                </a:lnTo>
                <a:lnTo>
                  <a:pt x="72" y="184"/>
                </a:lnTo>
                <a:lnTo>
                  <a:pt x="64" y="168"/>
                </a:lnTo>
                <a:lnTo>
                  <a:pt x="64" y="144"/>
                </a:lnTo>
                <a:lnTo>
                  <a:pt x="56" y="128"/>
                </a:lnTo>
                <a:lnTo>
                  <a:pt x="40" y="120"/>
                </a:lnTo>
                <a:lnTo>
                  <a:pt x="8" y="64"/>
                </a:lnTo>
                <a:lnTo>
                  <a:pt x="0" y="64"/>
                </a:lnTo>
                <a:lnTo>
                  <a:pt x="0" y="40"/>
                </a:lnTo>
                <a:lnTo>
                  <a:pt x="16" y="40"/>
                </a:lnTo>
                <a:lnTo>
                  <a:pt x="24" y="32"/>
                </a:lnTo>
                <a:lnTo>
                  <a:pt x="32" y="32"/>
                </a:lnTo>
                <a:lnTo>
                  <a:pt x="40" y="24"/>
                </a:lnTo>
                <a:lnTo>
                  <a:pt x="24" y="8"/>
                </a:lnTo>
                <a:lnTo>
                  <a:pt x="56" y="0"/>
                </a:lnTo>
                <a:lnTo>
                  <a:pt x="72" y="8"/>
                </a:lnTo>
                <a:lnTo>
                  <a:pt x="104" y="24"/>
                </a:lnTo>
                <a:lnTo>
                  <a:pt x="112" y="24"/>
                </a:lnTo>
                <a:lnTo>
                  <a:pt x="112" y="40"/>
                </a:lnTo>
                <a:lnTo>
                  <a:pt x="128" y="48"/>
                </a:lnTo>
                <a:close/>
              </a:path>
            </a:pathLst>
          </a:custGeom>
          <a:solidFill>
            <a:srgbClr val="FF8F6E"/>
          </a:solidFill>
          <a:ln w="6350">
            <a:solidFill>
              <a:srgbClr val="FFFFFF"/>
            </a:solidFill>
            <a:round/>
            <a:headEnd/>
            <a:tailEnd/>
          </a:ln>
        </p:spPr>
        <p:txBody>
          <a:bodyPr/>
          <a:lstStyle/>
          <a:p>
            <a:pPr algn="ctr"/>
            <a:endParaRPr lang="en-GB" sz="1200" b="1">
              <a:cs typeface="Arial" charset="0"/>
            </a:endParaRPr>
          </a:p>
        </p:txBody>
      </p:sp>
      <p:sp>
        <p:nvSpPr>
          <p:cNvPr id="243740" name="Freeform 45"/>
          <p:cNvSpPr>
            <a:spLocks/>
          </p:cNvSpPr>
          <p:nvPr/>
        </p:nvSpPr>
        <p:spPr bwMode="auto">
          <a:xfrm>
            <a:off x="5110163" y="4117975"/>
            <a:ext cx="30162" cy="46038"/>
          </a:xfrm>
          <a:custGeom>
            <a:avLst/>
            <a:gdLst>
              <a:gd name="T0" fmla="*/ 0 w 16"/>
              <a:gd name="T1" fmla="*/ 2147483647 h 24"/>
              <a:gd name="T2" fmla="*/ 2147483647 w 16"/>
              <a:gd name="T3" fmla="*/ 0 h 24"/>
              <a:gd name="T4" fmla="*/ 2147483647 w 16"/>
              <a:gd name="T5" fmla="*/ 0 h 24"/>
              <a:gd name="T6" fmla="*/ 2147483647 w 16"/>
              <a:gd name="T7" fmla="*/ 2147483647 h 24"/>
              <a:gd name="T8" fmla="*/ 2147483647 w 16"/>
              <a:gd name="T9" fmla="*/ 2147483647 h 24"/>
              <a:gd name="T10" fmla="*/ 0 w 16"/>
              <a:gd name="T11" fmla="*/ 2147483647 h 24"/>
              <a:gd name="T12" fmla="*/ 0 60000 65536"/>
              <a:gd name="T13" fmla="*/ 0 60000 65536"/>
              <a:gd name="T14" fmla="*/ 0 60000 65536"/>
              <a:gd name="T15" fmla="*/ 0 60000 65536"/>
              <a:gd name="T16" fmla="*/ 0 60000 65536"/>
              <a:gd name="T17" fmla="*/ 0 60000 65536"/>
              <a:gd name="T18" fmla="*/ 0 w 16"/>
              <a:gd name="T19" fmla="*/ 0 h 24"/>
              <a:gd name="T20" fmla="*/ 16 w 16"/>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16" h="24">
                <a:moveTo>
                  <a:pt x="0" y="8"/>
                </a:moveTo>
                <a:lnTo>
                  <a:pt x="8" y="0"/>
                </a:lnTo>
                <a:lnTo>
                  <a:pt x="16" y="0"/>
                </a:lnTo>
                <a:lnTo>
                  <a:pt x="16" y="16"/>
                </a:lnTo>
                <a:lnTo>
                  <a:pt x="8" y="24"/>
                </a:lnTo>
                <a:lnTo>
                  <a:pt x="0"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41" name="Freeform 46"/>
          <p:cNvSpPr>
            <a:spLocks/>
          </p:cNvSpPr>
          <p:nvPr/>
        </p:nvSpPr>
        <p:spPr bwMode="auto">
          <a:xfrm>
            <a:off x="5124450" y="4117975"/>
            <a:ext cx="138113" cy="77788"/>
          </a:xfrm>
          <a:custGeom>
            <a:avLst/>
            <a:gdLst>
              <a:gd name="T0" fmla="*/ 2147483647 w 72"/>
              <a:gd name="T1" fmla="*/ 2147483647 h 40"/>
              <a:gd name="T2" fmla="*/ 2147483647 w 72"/>
              <a:gd name="T3" fmla="*/ 2147483647 h 40"/>
              <a:gd name="T4" fmla="*/ 2147483647 w 72"/>
              <a:gd name="T5" fmla="*/ 2147483647 h 40"/>
              <a:gd name="T6" fmla="*/ 2147483647 w 72"/>
              <a:gd name="T7" fmla="*/ 2147483647 h 40"/>
              <a:gd name="T8" fmla="*/ 2147483647 w 72"/>
              <a:gd name="T9" fmla="*/ 2147483647 h 40"/>
              <a:gd name="T10" fmla="*/ 2147483647 w 72"/>
              <a:gd name="T11" fmla="*/ 2147483647 h 40"/>
              <a:gd name="T12" fmla="*/ 2147483647 w 72"/>
              <a:gd name="T13" fmla="*/ 2147483647 h 40"/>
              <a:gd name="T14" fmla="*/ 2147483647 w 72"/>
              <a:gd name="T15" fmla="*/ 2147483647 h 40"/>
              <a:gd name="T16" fmla="*/ 2147483647 w 72"/>
              <a:gd name="T17" fmla="*/ 2147483647 h 40"/>
              <a:gd name="T18" fmla="*/ 2147483647 w 72"/>
              <a:gd name="T19" fmla="*/ 2147483647 h 40"/>
              <a:gd name="T20" fmla="*/ 2147483647 w 72"/>
              <a:gd name="T21" fmla="*/ 2147483647 h 40"/>
              <a:gd name="T22" fmla="*/ 2147483647 w 72"/>
              <a:gd name="T23" fmla="*/ 2147483647 h 40"/>
              <a:gd name="T24" fmla="*/ 0 w 72"/>
              <a:gd name="T25" fmla="*/ 2147483647 h 40"/>
              <a:gd name="T26" fmla="*/ 0 w 72"/>
              <a:gd name="T27" fmla="*/ 2147483647 h 40"/>
              <a:gd name="T28" fmla="*/ 0 w 72"/>
              <a:gd name="T29" fmla="*/ 2147483647 h 40"/>
              <a:gd name="T30" fmla="*/ 2147483647 w 72"/>
              <a:gd name="T31" fmla="*/ 2147483647 h 40"/>
              <a:gd name="T32" fmla="*/ 2147483647 w 72"/>
              <a:gd name="T33" fmla="*/ 2147483647 h 40"/>
              <a:gd name="T34" fmla="*/ 2147483647 w 72"/>
              <a:gd name="T35" fmla="*/ 2147483647 h 40"/>
              <a:gd name="T36" fmla="*/ 2147483647 w 72"/>
              <a:gd name="T37" fmla="*/ 0 h 40"/>
              <a:gd name="T38" fmla="*/ 2147483647 w 72"/>
              <a:gd name="T39" fmla="*/ 2147483647 h 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2"/>
              <a:gd name="T61" fmla="*/ 0 h 40"/>
              <a:gd name="T62" fmla="*/ 72 w 72"/>
              <a:gd name="T63" fmla="*/ 40 h 4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2" h="40">
                <a:moveTo>
                  <a:pt x="72" y="8"/>
                </a:moveTo>
                <a:lnTo>
                  <a:pt x="72" y="16"/>
                </a:lnTo>
                <a:lnTo>
                  <a:pt x="64" y="24"/>
                </a:lnTo>
                <a:lnTo>
                  <a:pt x="64" y="32"/>
                </a:lnTo>
                <a:lnTo>
                  <a:pt x="56" y="32"/>
                </a:lnTo>
                <a:lnTo>
                  <a:pt x="48" y="32"/>
                </a:lnTo>
                <a:lnTo>
                  <a:pt x="48" y="40"/>
                </a:lnTo>
                <a:lnTo>
                  <a:pt x="40" y="40"/>
                </a:lnTo>
                <a:lnTo>
                  <a:pt x="32" y="40"/>
                </a:lnTo>
                <a:lnTo>
                  <a:pt x="24" y="40"/>
                </a:lnTo>
                <a:lnTo>
                  <a:pt x="16" y="40"/>
                </a:lnTo>
                <a:lnTo>
                  <a:pt x="8" y="40"/>
                </a:lnTo>
                <a:lnTo>
                  <a:pt x="0" y="40"/>
                </a:lnTo>
                <a:lnTo>
                  <a:pt x="0" y="32"/>
                </a:lnTo>
                <a:lnTo>
                  <a:pt x="0" y="24"/>
                </a:lnTo>
                <a:lnTo>
                  <a:pt x="16" y="32"/>
                </a:lnTo>
                <a:lnTo>
                  <a:pt x="24" y="24"/>
                </a:lnTo>
                <a:lnTo>
                  <a:pt x="40" y="24"/>
                </a:lnTo>
                <a:lnTo>
                  <a:pt x="64" y="0"/>
                </a:lnTo>
                <a:lnTo>
                  <a:pt x="72"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42" name="Freeform 47"/>
          <p:cNvSpPr>
            <a:spLocks/>
          </p:cNvSpPr>
          <p:nvPr/>
        </p:nvSpPr>
        <p:spPr bwMode="auto">
          <a:xfrm>
            <a:off x="5246688" y="4103688"/>
            <a:ext cx="15875" cy="30162"/>
          </a:xfrm>
          <a:custGeom>
            <a:avLst/>
            <a:gdLst>
              <a:gd name="T0" fmla="*/ 2147483647 w 8"/>
              <a:gd name="T1" fmla="*/ 2147483647 h 16"/>
              <a:gd name="T2" fmla="*/ 2147483647 w 8"/>
              <a:gd name="T3" fmla="*/ 0 h 16"/>
              <a:gd name="T4" fmla="*/ 0 w 8"/>
              <a:gd name="T5" fmla="*/ 0 h 16"/>
              <a:gd name="T6" fmla="*/ 0 w 8"/>
              <a:gd name="T7" fmla="*/ 2147483647 h 16"/>
              <a:gd name="T8" fmla="*/ 2147483647 w 8"/>
              <a:gd name="T9" fmla="*/ 2147483647 h 16"/>
              <a:gd name="T10" fmla="*/ 0 60000 65536"/>
              <a:gd name="T11" fmla="*/ 0 60000 65536"/>
              <a:gd name="T12" fmla="*/ 0 60000 65536"/>
              <a:gd name="T13" fmla="*/ 0 60000 65536"/>
              <a:gd name="T14" fmla="*/ 0 60000 65536"/>
              <a:gd name="T15" fmla="*/ 0 w 8"/>
              <a:gd name="T16" fmla="*/ 0 h 16"/>
              <a:gd name="T17" fmla="*/ 8 w 8"/>
              <a:gd name="T18" fmla="*/ 16 h 16"/>
            </a:gdLst>
            <a:ahLst/>
            <a:cxnLst>
              <a:cxn ang="T10">
                <a:pos x="T0" y="T1"/>
              </a:cxn>
              <a:cxn ang="T11">
                <a:pos x="T2" y="T3"/>
              </a:cxn>
              <a:cxn ang="T12">
                <a:pos x="T4" y="T5"/>
              </a:cxn>
              <a:cxn ang="T13">
                <a:pos x="T6" y="T7"/>
              </a:cxn>
              <a:cxn ang="T14">
                <a:pos x="T8" y="T9"/>
              </a:cxn>
            </a:cxnLst>
            <a:rect l="T15" t="T16" r="T17" b="T18"/>
            <a:pathLst>
              <a:path w="8" h="16">
                <a:moveTo>
                  <a:pt x="8" y="16"/>
                </a:moveTo>
                <a:lnTo>
                  <a:pt x="8" y="0"/>
                </a:lnTo>
                <a:lnTo>
                  <a:pt x="0" y="0"/>
                </a:lnTo>
                <a:lnTo>
                  <a:pt x="0" y="8"/>
                </a:lnTo>
                <a:lnTo>
                  <a:pt x="8" y="16"/>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43" name="Freeform 48"/>
          <p:cNvSpPr>
            <a:spLocks/>
          </p:cNvSpPr>
          <p:nvPr/>
        </p:nvSpPr>
        <p:spPr bwMode="auto">
          <a:xfrm>
            <a:off x="7175500" y="4875213"/>
            <a:ext cx="258763" cy="261937"/>
          </a:xfrm>
          <a:custGeom>
            <a:avLst/>
            <a:gdLst>
              <a:gd name="T0" fmla="*/ 2147483647 w 136"/>
              <a:gd name="T1" fmla="*/ 2147483647 h 136"/>
              <a:gd name="T2" fmla="*/ 2147483647 w 136"/>
              <a:gd name="T3" fmla="*/ 2147483647 h 136"/>
              <a:gd name="T4" fmla="*/ 2147483647 w 136"/>
              <a:gd name="T5" fmla="*/ 2147483647 h 136"/>
              <a:gd name="T6" fmla="*/ 2147483647 w 136"/>
              <a:gd name="T7" fmla="*/ 2147483647 h 136"/>
              <a:gd name="T8" fmla="*/ 2147483647 w 136"/>
              <a:gd name="T9" fmla="*/ 2147483647 h 136"/>
              <a:gd name="T10" fmla="*/ 2147483647 w 136"/>
              <a:gd name="T11" fmla="*/ 2147483647 h 136"/>
              <a:gd name="T12" fmla="*/ 2147483647 w 136"/>
              <a:gd name="T13" fmla="*/ 2147483647 h 136"/>
              <a:gd name="T14" fmla="*/ 2147483647 w 136"/>
              <a:gd name="T15" fmla="*/ 2147483647 h 136"/>
              <a:gd name="T16" fmla="*/ 2147483647 w 136"/>
              <a:gd name="T17" fmla="*/ 2147483647 h 136"/>
              <a:gd name="T18" fmla="*/ 2147483647 w 136"/>
              <a:gd name="T19" fmla="*/ 2147483647 h 136"/>
              <a:gd name="T20" fmla="*/ 2147483647 w 136"/>
              <a:gd name="T21" fmla="*/ 2147483647 h 136"/>
              <a:gd name="T22" fmla="*/ 2147483647 w 136"/>
              <a:gd name="T23" fmla="*/ 2147483647 h 136"/>
              <a:gd name="T24" fmla="*/ 2147483647 w 136"/>
              <a:gd name="T25" fmla="*/ 2147483647 h 136"/>
              <a:gd name="T26" fmla="*/ 2147483647 w 136"/>
              <a:gd name="T27" fmla="*/ 2147483647 h 136"/>
              <a:gd name="T28" fmla="*/ 2147483647 w 136"/>
              <a:gd name="T29" fmla="*/ 2147483647 h 136"/>
              <a:gd name="T30" fmla="*/ 2147483647 w 136"/>
              <a:gd name="T31" fmla="*/ 2147483647 h 136"/>
              <a:gd name="T32" fmla="*/ 2147483647 w 136"/>
              <a:gd name="T33" fmla="*/ 2147483647 h 136"/>
              <a:gd name="T34" fmla="*/ 0 w 136"/>
              <a:gd name="T35" fmla="*/ 2147483647 h 136"/>
              <a:gd name="T36" fmla="*/ 2147483647 w 136"/>
              <a:gd name="T37" fmla="*/ 0 h 136"/>
              <a:gd name="T38" fmla="*/ 2147483647 w 136"/>
              <a:gd name="T39" fmla="*/ 0 h 136"/>
              <a:gd name="T40" fmla="*/ 2147483647 w 136"/>
              <a:gd name="T41" fmla="*/ 2147483647 h 136"/>
              <a:gd name="T42" fmla="*/ 2147483647 w 136"/>
              <a:gd name="T43" fmla="*/ 2147483647 h 136"/>
              <a:gd name="T44" fmla="*/ 2147483647 w 136"/>
              <a:gd name="T45" fmla="*/ 2147483647 h 136"/>
              <a:gd name="T46" fmla="*/ 2147483647 w 136"/>
              <a:gd name="T47" fmla="*/ 2147483647 h 136"/>
              <a:gd name="T48" fmla="*/ 2147483647 w 136"/>
              <a:gd name="T49" fmla="*/ 2147483647 h 136"/>
              <a:gd name="T50" fmla="*/ 2147483647 w 136"/>
              <a:gd name="T51" fmla="*/ 2147483647 h 136"/>
              <a:gd name="T52" fmla="*/ 2147483647 w 136"/>
              <a:gd name="T53" fmla="*/ 2147483647 h 136"/>
              <a:gd name="T54" fmla="*/ 2147483647 w 136"/>
              <a:gd name="T55" fmla="*/ 2147483647 h 136"/>
              <a:gd name="T56" fmla="*/ 2147483647 w 136"/>
              <a:gd name="T57" fmla="*/ 2147483647 h 1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36"/>
              <a:gd name="T88" fmla="*/ 0 h 136"/>
              <a:gd name="T89" fmla="*/ 136 w 136"/>
              <a:gd name="T90" fmla="*/ 136 h 1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36" h="136">
                <a:moveTo>
                  <a:pt x="136" y="136"/>
                </a:moveTo>
                <a:lnTo>
                  <a:pt x="120" y="120"/>
                </a:lnTo>
                <a:lnTo>
                  <a:pt x="88" y="128"/>
                </a:lnTo>
                <a:lnTo>
                  <a:pt x="96" y="112"/>
                </a:lnTo>
                <a:lnTo>
                  <a:pt x="104" y="112"/>
                </a:lnTo>
                <a:lnTo>
                  <a:pt x="96" y="80"/>
                </a:lnTo>
                <a:lnTo>
                  <a:pt x="88" y="72"/>
                </a:lnTo>
                <a:lnTo>
                  <a:pt x="56" y="64"/>
                </a:lnTo>
                <a:lnTo>
                  <a:pt x="40" y="48"/>
                </a:lnTo>
                <a:lnTo>
                  <a:pt x="32" y="56"/>
                </a:lnTo>
                <a:lnTo>
                  <a:pt x="24" y="56"/>
                </a:lnTo>
                <a:lnTo>
                  <a:pt x="24" y="48"/>
                </a:lnTo>
                <a:lnTo>
                  <a:pt x="16" y="40"/>
                </a:lnTo>
                <a:lnTo>
                  <a:pt x="40" y="40"/>
                </a:lnTo>
                <a:lnTo>
                  <a:pt x="40" y="32"/>
                </a:lnTo>
                <a:lnTo>
                  <a:pt x="16" y="32"/>
                </a:lnTo>
                <a:lnTo>
                  <a:pt x="16" y="24"/>
                </a:lnTo>
                <a:lnTo>
                  <a:pt x="0" y="16"/>
                </a:lnTo>
                <a:lnTo>
                  <a:pt x="16" y="0"/>
                </a:lnTo>
                <a:lnTo>
                  <a:pt x="32" y="0"/>
                </a:lnTo>
                <a:lnTo>
                  <a:pt x="32" y="8"/>
                </a:lnTo>
                <a:lnTo>
                  <a:pt x="40" y="8"/>
                </a:lnTo>
                <a:lnTo>
                  <a:pt x="48" y="32"/>
                </a:lnTo>
                <a:lnTo>
                  <a:pt x="56" y="48"/>
                </a:lnTo>
                <a:lnTo>
                  <a:pt x="64" y="48"/>
                </a:lnTo>
                <a:lnTo>
                  <a:pt x="80" y="32"/>
                </a:lnTo>
                <a:lnTo>
                  <a:pt x="96" y="24"/>
                </a:lnTo>
                <a:lnTo>
                  <a:pt x="136" y="40"/>
                </a:lnTo>
                <a:lnTo>
                  <a:pt x="136" y="136"/>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3744" name="Freeform 49"/>
          <p:cNvSpPr>
            <a:spLocks/>
          </p:cNvSpPr>
          <p:nvPr/>
        </p:nvSpPr>
        <p:spPr bwMode="auto">
          <a:xfrm>
            <a:off x="7434263" y="4953000"/>
            <a:ext cx="227012" cy="231775"/>
          </a:xfrm>
          <a:custGeom>
            <a:avLst/>
            <a:gdLst>
              <a:gd name="T0" fmla="*/ 0 w 120"/>
              <a:gd name="T1" fmla="*/ 0 h 120"/>
              <a:gd name="T2" fmla="*/ 2147483647 w 120"/>
              <a:gd name="T3" fmla="*/ 2147483647 h 120"/>
              <a:gd name="T4" fmla="*/ 2147483647 w 120"/>
              <a:gd name="T5" fmla="*/ 2147483647 h 120"/>
              <a:gd name="T6" fmla="*/ 2147483647 w 120"/>
              <a:gd name="T7" fmla="*/ 2147483647 h 120"/>
              <a:gd name="T8" fmla="*/ 2147483647 w 120"/>
              <a:gd name="T9" fmla="*/ 2147483647 h 120"/>
              <a:gd name="T10" fmla="*/ 2147483647 w 120"/>
              <a:gd name="T11" fmla="*/ 2147483647 h 120"/>
              <a:gd name="T12" fmla="*/ 2147483647 w 120"/>
              <a:gd name="T13" fmla="*/ 2147483647 h 120"/>
              <a:gd name="T14" fmla="*/ 2147483647 w 120"/>
              <a:gd name="T15" fmla="*/ 2147483647 h 120"/>
              <a:gd name="T16" fmla="*/ 2147483647 w 120"/>
              <a:gd name="T17" fmla="*/ 2147483647 h 120"/>
              <a:gd name="T18" fmla="*/ 2147483647 w 120"/>
              <a:gd name="T19" fmla="*/ 2147483647 h 120"/>
              <a:gd name="T20" fmla="*/ 2147483647 w 120"/>
              <a:gd name="T21" fmla="*/ 2147483647 h 120"/>
              <a:gd name="T22" fmla="*/ 2147483647 w 120"/>
              <a:gd name="T23" fmla="*/ 2147483647 h 120"/>
              <a:gd name="T24" fmla="*/ 2147483647 w 120"/>
              <a:gd name="T25" fmla="*/ 2147483647 h 120"/>
              <a:gd name="T26" fmla="*/ 2147483647 w 120"/>
              <a:gd name="T27" fmla="*/ 2147483647 h 120"/>
              <a:gd name="T28" fmla="*/ 2147483647 w 120"/>
              <a:gd name="T29" fmla="*/ 2147483647 h 120"/>
              <a:gd name="T30" fmla="*/ 2147483647 w 120"/>
              <a:gd name="T31" fmla="*/ 2147483647 h 120"/>
              <a:gd name="T32" fmla="*/ 2147483647 w 120"/>
              <a:gd name="T33" fmla="*/ 2147483647 h 120"/>
              <a:gd name="T34" fmla="*/ 2147483647 w 120"/>
              <a:gd name="T35" fmla="*/ 2147483647 h 120"/>
              <a:gd name="T36" fmla="*/ 2147483647 w 120"/>
              <a:gd name="T37" fmla="*/ 2147483647 h 120"/>
              <a:gd name="T38" fmla="*/ 2147483647 w 120"/>
              <a:gd name="T39" fmla="*/ 2147483647 h 120"/>
              <a:gd name="T40" fmla="*/ 2147483647 w 120"/>
              <a:gd name="T41" fmla="*/ 2147483647 h 120"/>
              <a:gd name="T42" fmla="*/ 2147483647 w 120"/>
              <a:gd name="T43" fmla="*/ 2147483647 h 120"/>
              <a:gd name="T44" fmla="*/ 2147483647 w 120"/>
              <a:gd name="T45" fmla="*/ 2147483647 h 120"/>
              <a:gd name="T46" fmla="*/ 2147483647 w 120"/>
              <a:gd name="T47" fmla="*/ 2147483647 h 120"/>
              <a:gd name="T48" fmla="*/ 2147483647 w 120"/>
              <a:gd name="T49" fmla="*/ 2147483647 h 120"/>
              <a:gd name="T50" fmla="*/ 0 w 120"/>
              <a:gd name="T51" fmla="*/ 2147483647 h 120"/>
              <a:gd name="T52" fmla="*/ 0 w 120"/>
              <a:gd name="T53" fmla="*/ 0 h 1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120"/>
              <a:gd name="T83" fmla="*/ 120 w 120"/>
              <a:gd name="T84" fmla="*/ 120 h 12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120">
                <a:moveTo>
                  <a:pt x="0" y="0"/>
                </a:moveTo>
                <a:lnTo>
                  <a:pt x="32" y="8"/>
                </a:lnTo>
                <a:lnTo>
                  <a:pt x="56" y="24"/>
                </a:lnTo>
                <a:lnTo>
                  <a:pt x="64" y="40"/>
                </a:lnTo>
                <a:lnTo>
                  <a:pt x="80" y="48"/>
                </a:lnTo>
                <a:lnTo>
                  <a:pt x="88" y="48"/>
                </a:lnTo>
                <a:lnTo>
                  <a:pt x="88" y="56"/>
                </a:lnTo>
                <a:lnTo>
                  <a:pt x="80" y="64"/>
                </a:lnTo>
                <a:lnTo>
                  <a:pt x="80" y="72"/>
                </a:lnTo>
                <a:lnTo>
                  <a:pt x="88" y="80"/>
                </a:lnTo>
                <a:lnTo>
                  <a:pt x="96" y="96"/>
                </a:lnTo>
                <a:lnTo>
                  <a:pt x="104" y="96"/>
                </a:lnTo>
                <a:lnTo>
                  <a:pt x="104" y="104"/>
                </a:lnTo>
                <a:lnTo>
                  <a:pt x="112" y="104"/>
                </a:lnTo>
                <a:lnTo>
                  <a:pt x="112" y="112"/>
                </a:lnTo>
                <a:lnTo>
                  <a:pt x="120" y="112"/>
                </a:lnTo>
                <a:lnTo>
                  <a:pt x="120" y="120"/>
                </a:lnTo>
                <a:lnTo>
                  <a:pt x="112" y="120"/>
                </a:lnTo>
                <a:lnTo>
                  <a:pt x="112" y="112"/>
                </a:lnTo>
                <a:lnTo>
                  <a:pt x="80" y="112"/>
                </a:lnTo>
                <a:lnTo>
                  <a:pt x="64" y="80"/>
                </a:lnTo>
                <a:lnTo>
                  <a:pt x="48" y="72"/>
                </a:lnTo>
                <a:lnTo>
                  <a:pt x="40" y="72"/>
                </a:lnTo>
                <a:lnTo>
                  <a:pt x="24" y="88"/>
                </a:lnTo>
                <a:lnTo>
                  <a:pt x="16" y="96"/>
                </a:lnTo>
                <a:lnTo>
                  <a:pt x="0" y="96"/>
                </a:lnTo>
                <a:lnTo>
                  <a:pt x="0"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45" name="Freeform 50"/>
          <p:cNvSpPr>
            <a:spLocks/>
          </p:cNvSpPr>
          <p:nvPr/>
        </p:nvSpPr>
        <p:spPr bwMode="auto">
          <a:xfrm>
            <a:off x="6627813" y="4751388"/>
            <a:ext cx="242887" cy="247650"/>
          </a:xfrm>
          <a:custGeom>
            <a:avLst/>
            <a:gdLst>
              <a:gd name="T0" fmla="*/ 2147483647 w 128"/>
              <a:gd name="T1" fmla="*/ 0 h 128"/>
              <a:gd name="T2" fmla="*/ 2147483647 w 128"/>
              <a:gd name="T3" fmla="*/ 0 h 128"/>
              <a:gd name="T4" fmla="*/ 2147483647 w 128"/>
              <a:gd name="T5" fmla="*/ 2147483647 h 128"/>
              <a:gd name="T6" fmla="*/ 2147483647 w 128"/>
              <a:gd name="T7" fmla="*/ 2147483647 h 128"/>
              <a:gd name="T8" fmla="*/ 2147483647 w 128"/>
              <a:gd name="T9" fmla="*/ 2147483647 h 128"/>
              <a:gd name="T10" fmla="*/ 2147483647 w 128"/>
              <a:gd name="T11" fmla="*/ 2147483647 h 128"/>
              <a:gd name="T12" fmla="*/ 2147483647 w 128"/>
              <a:gd name="T13" fmla="*/ 2147483647 h 128"/>
              <a:gd name="T14" fmla="*/ 2147483647 w 128"/>
              <a:gd name="T15" fmla="*/ 2147483647 h 128"/>
              <a:gd name="T16" fmla="*/ 0 w 128"/>
              <a:gd name="T17" fmla="*/ 2147483647 h 128"/>
              <a:gd name="T18" fmla="*/ 0 w 128"/>
              <a:gd name="T19" fmla="*/ 2147483647 h 128"/>
              <a:gd name="T20" fmla="*/ 2147483647 w 128"/>
              <a:gd name="T21" fmla="*/ 2147483647 h 128"/>
              <a:gd name="T22" fmla="*/ 2147483647 w 128"/>
              <a:gd name="T23" fmla="*/ 2147483647 h 128"/>
              <a:gd name="T24" fmla="*/ 2147483647 w 128"/>
              <a:gd name="T25" fmla="*/ 2147483647 h 128"/>
              <a:gd name="T26" fmla="*/ 2147483647 w 128"/>
              <a:gd name="T27" fmla="*/ 2147483647 h 128"/>
              <a:gd name="T28" fmla="*/ 2147483647 w 128"/>
              <a:gd name="T29" fmla="*/ 2147483647 h 128"/>
              <a:gd name="T30" fmla="*/ 2147483647 w 128"/>
              <a:gd name="T31" fmla="*/ 2147483647 h 128"/>
              <a:gd name="T32" fmla="*/ 2147483647 w 128"/>
              <a:gd name="T33" fmla="*/ 2147483647 h 128"/>
              <a:gd name="T34" fmla="*/ 2147483647 w 128"/>
              <a:gd name="T35" fmla="*/ 2147483647 h 128"/>
              <a:gd name="T36" fmla="*/ 2147483647 w 128"/>
              <a:gd name="T37" fmla="*/ 2147483647 h 128"/>
              <a:gd name="T38" fmla="*/ 2147483647 w 128"/>
              <a:gd name="T39" fmla="*/ 2147483647 h 128"/>
              <a:gd name="T40" fmla="*/ 2147483647 w 128"/>
              <a:gd name="T41" fmla="*/ 2147483647 h 128"/>
              <a:gd name="T42" fmla="*/ 2147483647 w 128"/>
              <a:gd name="T43" fmla="*/ 2147483647 h 128"/>
              <a:gd name="T44" fmla="*/ 2147483647 w 128"/>
              <a:gd name="T45" fmla="*/ 2147483647 h 128"/>
              <a:gd name="T46" fmla="*/ 2147483647 w 128"/>
              <a:gd name="T47" fmla="*/ 2147483647 h 128"/>
              <a:gd name="T48" fmla="*/ 2147483647 w 128"/>
              <a:gd name="T49" fmla="*/ 2147483647 h 128"/>
              <a:gd name="T50" fmla="*/ 2147483647 w 128"/>
              <a:gd name="T51" fmla="*/ 2147483647 h 128"/>
              <a:gd name="T52" fmla="*/ 2147483647 w 128"/>
              <a:gd name="T53" fmla="*/ 2147483647 h 128"/>
              <a:gd name="T54" fmla="*/ 2147483647 w 128"/>
              <a:gd name="T55" fmla="*/ 0 h 128"/>
              <a:gd name="T56" fmla="*/ 2147483647 w 128"/>
              <a:gd name="T57" fmla="*/ 0 h 12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28"/>
              <a:gd name="T88" fmla="*/ 0 h 128"/>
              <a:gd name="T89" fmla="*/ 128 w 128"/>
              <a:gd name="T90" fmla="*/ 128 h 12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28" h="128">
                <a:moveTo>
                  <a:pt x="96" y="0"/>
                </a:moveTo>
                <a:lnTo>
                  <a:pt x="88" y="0"/>
                </a:lnTo>
                <a:lnTo>
                  <a:pt x="72" y="40"/>
                </a:lnTo>
                <a:lnTo>
                  <a:pt x="56" y="48"/>
                </a:lnTo>
                <a:lnTo>
                  <a:pt x="40" y="40"/>
                </a:lnTo>
                <a:lnTo>
                  <a:pt x="32" y="48"/>
                </a:lnTo>
                <a:lnTo>
                  <a:pt x="16" y="48"/>
                </a:lnTo>
                <a:lnTo>
                  <a:pt x="8" y="32"/>
                </a:lnTo>
                <a:lnTo>
                  <a:pt x="0" y="48"/>
                </a:lnTo>
                <a:lnTo>
                  <a:pt x="0" y="72"/>
                </a:lnTo>
                <a:lnTo>
                  <a:pt x="8" y="80"/>
                </a:lnTo>
                <a:lnTo>
                  <a:pt x="16" y="104"/>
                </a:lnTo>
                <a:lnTo>
                  <a:pt x="32" y="104"/>
                </a:lnTo>
                <a:lnTo>
                  <a:pt x="32" y="112"/>
                </a:lnTo>
                <a:lnTo>
                  <a:pt x="56" y="112"/>
                </a:lnTo>
                <a:lnTo>
                  <a:pt x="64" y="112"/>
                </a:lnTo>
                <a:lnTo>
                  <a:pt x="72" y="128"/>
                </a:lnTo>
                <a:lnTo>
                  <a:pt x="80" y="120"/>
                </a:lnTo>
                <a:lnTo>
                  <a:pt x="96" y="112"/>
                </a:lnTo>
                <a:lnTo>
                  <a:pt x="96" y="96"/>
                </a:lnTo>
                <a:lnTo>
                  <a:pt x="96" y="88"/>
                </a:lnTo>
                <a:lnTo>
                  <a:pt x="104" y="80"/>
                </a:lnTo>
                <a:lnTo>
                  <a:pt x="120" y="48"/>
                </a:lnTo>
                <a:lnTo>
                  <a:pt x="128" y="48"/>
                </a:lnTo>
                <a:lnTo>
                  <a:pt x="112" y="32"/>
                </a:lnTo>
                <a:lnTo>
                  <a:pt x="120" y="24"/>
                </a:lnTo>
                <a:lnTo>
                  <a:pt x="112" y="16"/>
                </a:lnTo>
                <a:lnTo>
                  <a:pt x="112" y="0"/>
                </a:lnTo>
                <a:lnTo>
                  <a:pt x="96" y="0"/>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3746" name="Freeform 51"/>
          <p:cNvSpPr>
            <a:spLocks/>
          </p:cNvSpPr>
          <p:nvPr/>
        </p:nvSpPr>
        <p:spPr bwMode="auto">
          <a:xfrm>
            <a:off x="6643688" y="4675188"/>
            <a:ext cx="242887" cy="169862"/>
          </a:xfrm>
          <a:custGeom>
            <a:avLst/>
            <a:gdLst>
              <a:gd name="T0" fmla="*/ 2147483647 w 128"/>
              <a:gd name="T1" fmla="*/ 2147483647 h 88"/>
              <a:gd name="T2" fmla="*/ 2147483647 w 128"/>
              <a:gd name="T3" fmla="*/ 2147483647 h 88"/>
              <a:gd name="T4" fmla="*/ 2147483647 w 128"/>
              <a:gd name="T5" fmla="*/ 2147483647 h 88"/>
              <a:gd name="T6" fmla="*/ 2147483647 w 128"/>
              <a:gd name="T7" fmla="*/ 2147483647 h 88"/>
              <a:gd name="T8" fmla="*/ 2147483647 w 128"/>
              <a:gd name="T9" fmla="*/ 2147483647 h 88"/>
              <a:gd name="T10" fmla="*/ 2147483647 w 128"/>
              <a:gd name="T11" fmla="*/ 0 h 88"/>
              <a:gd name="T12" fmla="*/ 2147483647 w 128"/>
              <a:gd name="T13" fmla="*/ 2147483647 h 88"/>
              <a:gd name="T14" fmla="*/ 2147483647 w 128"/>
              <a:gd name="T15" fmla="*/ 2147483647 h 88"/>
              <a:gd name="T16" fmla="*/ 2147483647 w 128"/>
              <a:gd name="T17" fmla="*/ 2147483647 h 88"/>
              <a:gd name="T18" fmla="*/ 2147483647 w 128"/>
              <a:gd name="T19" fmla="*/ 2147483647 h 88"/>
              <a:gd name="T20" fmla="*/ 2147483647 w 128"/>
              <a:gd name="T21" fmla="*/ 2147483647 h 88"/>
              <a:gd name="T22" fmla="*/ 2147483647 w 128"/>
              <a:gd name="T23" fmla="*/ 2147483647 h 88"/>
              <a:gd name="T24" fmla="*/ 2147483647 w 128"/>
              <a:gd name="T25" fmla="*/ 2147483647 h 88"/>
              <a:gd name="T26" fmla="*/ 2147483647 w 128"/>
              <a:gd name="T27" fmla="*/ 2147483647 h 88"/>
              <a:gd name="T28" fmla="*/ 0 w 128"/>
              <a:gd name="T29" fmla="*/ 2147483647 h 88"/>
              <a:gd name="T30" fmla="*/ 2147483647 w 128"/>
              <a:gd name="T31" fmla="*/ 2147483647 h 88"/>
              <a:gd name="T32" fmla="*/ 2147483647 w 128"/>
              <a:gd name="T33" fmla="*/ 2147483647 h 88"/>
              <a:gd name="T34" fmla="*/ 2147483647 w 128"/>
              <a:gd name="T35" fmla="*/ 2147483647 h 88"/>
              <a:gd name="T36" fmla="*/ 2147483647 w 128"/>
              <a:gd name="T37" fmla="*/ 2147483647 h 88"/>
              <a:gd name="T38" fmla="*/ 2147483647 w 128"/>
              <a:gd name="T39" fmla="*/ 2147483647 h 88"/>
              <a:gd name="T40" fmla="*/ 2147483647 w 128"/>
              <a:gd name="T41" fmla="*/ 2147483647 h 88"/>
              <a:gd name="T42" fmla="*/ 2147483647 w 128"/>
              <a:gd name="T43" fmla="*/ 2147483647 h 88"/>
              <a:gd name="T44" fmla="*/ 2147483647 w 128"/>
              <a:gd name="T45" fmla="*/ 2147483647 h 88"/>
              <a:gd name="T46" fmla="*/ 2147483647 w 128"/>
              <a:gd name="T47" fmla="*/ 2147483647 h 8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8"/>
              <a:gd name="T73" fmla="*/ 0 h 88"/>
              <a:gd name="T74" fmla="*/ 128 w 128"/>
              <a:gd name="T75" fmla="*/ 88 h 8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8" h="88">
                <a:moveTo>
                  <a:pt x="120" y="32"/>
                </a:moveTo>
                <a:lnTo>
                  <a:pt x="112" y="32"/>
                </a:lnTo>
                <a:lnTo>
                  <a:pt x="128" y="24"/>
                </a:lnTo>
                <a:lnTo>
                  <a:pt x="104" y="16"/>
                </a:lnTo>
                <a:lnTo>
                  <a:pt x="104" y="8"/>
                </a:lnTo>
                <a:lnTo>
                  <a:pt x="96" y="0"/>
                </a:lnTo>
                <a:lnTo>
                  <a:pt x="72" y="24"/>
                </a:lnTo>
                <a:lnTo>
                  <a:pt x="72" y="32"/>
                </a:lnTo>
                <a:lnTo>
                  <a:pt x="64" y="32"/>
                </a:lnTo>
                <a:lnTo>
                  <a:pt x="64" y="40"/>
                </a:lnTo>
                <a:lnTo>
                  <a:pt x="56" y="32"/>
                </a:lnTo>
                <a:lnTo>
                  <a:pt x="40" y="56"/>
                </a:lnTo>
                <a:lnTo>
                  <a:pt x="24" y="56"/>
                </a:lnTo>
                <a:lnTo>
                  <a:pt x="16" y="80"/>
                </a:lnTo>
                <a:lnTo>
                  <a:pt x="0" y="72"/>
                </a:lnTo>
                <a:lnTo>
                  <a:pt x="8" y="88"/>
                </a:lnTo>
                <a:lnTo>
                  <a:pt x="24" y="88"/>
                </a:lnTo>
                <a:lnTo>
                  <a:pt x="32" y="80"/>
                </a:lnTo>
                <a:lnTo>
                  <a:pt x="48" y="88"/>
                </a:lnTo>
                <a:lnTo>
                  <a:pt x="64" y="80"/>
                </a:lnTo>
                <a:lnTo>
                  <a:pt x="80" y="40"/>
                </a:lnTo>
                <a:lnTo>
                  <a:pt x="88" y="40"/>
                </a:lnTo>
                <a:lnTo>
                  <a:pt x="104" y="40"/>
                </a:lnTo>
                <a:lnTo>
                  <a:pt x="120" y="32"/>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3747" name="Freeform 52"/>
          <p:cNvSpPr>
            <a:spLocks/>
          </p:cNvSpPr>
          <p:nvPr/>
        </p:nvSpPr>
        <p:spPr bwMode="auto">
          <a:xfrm>
            <a:off x="6750050" y="4735513"/>
            <a:ext cx="30163" cy="15875"/>
          </a:xfrm>
          <a:custGeom>
            <a:avLst/>
            <a:gdLst>
              <a:gd name="T0" fmla="*/ 2147483647 w 16"/>
              <a:gd name="T1" fmla="*/ 0 h 8"/>
              <a:gd name="T2" fmla="*/ 2147483647 w 16"/>
              <a:gd name="T3" fmla="*/ 0 h 8"/>
              <a:gd name="T4" fmla="*/ 2147483647 w 16"/>
              <a:gd name="T5" fmla="*/ 2147483647 h 8"/>
              <a:gd name="T6" fmla="*/ 0 w 16"/>
              <a:gd name="T7" fmla="*/ 0 h 8"/>
              <a:gd name="T8" fmla="*/ 2147483647 w 16"/>
              <a:gd name="T9" fmla="*/ 0 h 8"/>
              <a:gd name="T10" fmla="*/ 0 60000 65536"/>
              <a:gd name="T11" fmla="*/ 0 60000 65536"/>
              <a:gd name="T12" fmla="*/ 0 60000 65536"/>
              <a:gd name="T13" fmla="*/ 0 60000 65536"/>
              <a:gd name="T14" fmla="*/ 0 60000 65536"/>
              <a:gd name="T15" fmla="*/ 0 w 16"/>
              <a:gd name="T16" fmla="*/ 0 h 8"/>
              <a:gd name="T17" fmla="*/ 16 w 16"/>
              <a:gd name="T18" fmla="*/ 8 h 8"/>
            </a:gdLst>
            <a:ahLst/>
            <a:cxnLst>
              <a:cxn ang="T10">
                <a:pos x="T0" y="T1"/>
              </a:cxn>
              <a:cxn ang="T11">
                <a:pos x="T2" y="T3"/>
              </a:cxn>
              <a:cxn ang="T12">
                <a:pos x="T4" y="T5"/>
              </a:cxn>
              <a:cxn ang="T13">
                <a:pos x="T6" y="T7"/>
              </a:cxn>
              <a:cxn ang="T14">
                <a:pos x="T8" y="T9"/>
              </a:cxn>
            </a:cxnLst>
            <a:rect l="T15" t="T16" r="T17" b="T18"/>
            <a:pathLst>
              <a:path w="16" h="8">
                <a:moveTo>
                  <a:pt x="16" y="0"/>
                </a:moveTo>
                <a:lnTo>
                  <a:pt x="8" y="0"/>
                </a:lnTo>
                <a:lnTo>
                  <a:pt x="8" y="8"/>
                </a:lnTo>
                <a:lnTo>
                  <a:pt x="0" y="0"/>
                </a:lnTo>
                <a:lnTo>
                  <a:pt x="16"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48" name="Freeform 53"/>
          <p:cNvSpPr>
            <a:spLocks/>
          </p:cNvSpPr>
          <p:nvPr/>
        </p:nvSpPr>
        <p:spPr bwMode="auto">
          <a:xfrm>
            <a:off x="6157913" y="4056063"/>
            <a:ext cx="228600" cy="541337"/>
          </a:xfrm>
          <a:custGeom>
            <a:avLst/>
            <a:gdLst>
              <a:gd name="T0" fmla="*/ 2147483647 w 120"/>
              <a:gd name="T1" fmla="*/ 2147483647 h 280"/>
              <a:gd name="T2" fmla="*/ 2147483647 w 120"/>
              <a:gd name="T3" fmla="*/ 2147483647 h 280"/>
              <a:gd name="T4" fmla="*/ 2147483647 w 120"/>
              <a:gd name="T5" fmla="*/ 2147483647 h 280"/>
              <a:gd name="T6" fmla="*/ 2147483647 w 120"/>
              <a:gd name="T7" fmla="*/ 2147483647 h 280"/>
              <a:gd name="T8" fmla="*/ 2147483647 w 120"/>
              <a:gd name="T9" fmla="*/ 2147483647 h 280"/>
              <a:gd name="T10" fmla="*/ 2147483647 w 120"/>
              <a:gd name="T11" fmla="*/ 2147483647 h 280"/>
              <a:gd name="T12" fmla="*/ 2147483647 w 120"/>
              <a:gd name="T13" fmla="*/ 2147483647 h 280"/>
              <a:gd name="T14" fmla="*/ 2147483647 w 120"/>
              <a:gd name="T15" fmla="*/ 2147483647 h 280"/>
              <a:gd name="T16" fmla="*/ 2147483647 w 120"/>
              <a:gd name="T17" fmla="*/ 2147483647 h 280"/>
              <a:gd name="T18" fmla="*/ 2147483647 w 120"/>
              <a:gd name="T19" fmla="*/ 2147483647 h 280"/>
              <a:gd name="T20" fmla="*/ 2147483647 w 120"/>
              <a:gd name="T21" fmla="*/ 2147483647 h 280"/>
              <a:gd name="T22" fmla="*/ 2147483647 w 120"/>
              <a:gd name="T23" fmla="*/ 2147483647 h 280"/>
              <a:gd name="T24" fmla="*/ 2147483647 w 120"/>
              <a:gd name="T25" fmla="*/ 2147483647 h 280"/>
              <a:gd name="T26" fmla="*/ 2147483647 w 120"/>
              <a:gd name="T27" fmla="*/ 2147483647 h 280"/>
              <a:gd name="T28" fmla="*/ 2147483647 w 120"/>
              <a:gd name="T29" fmla="*/ 2147483647 h 280"/>
              <a:gd name="T30" fmla="*/ 2147483647 w 120"/>
              <a:gd name="T31" fmla="*/ 0 h 280"/>
              <a:gd name="T32" fmla="*/ 2147483647 w 120"/>
              <a:gd name="T33" fmla="*/ 0 h 280"/>
              <a:gd name="T34" fmla="*/ 2147483647 w 120"/>
              <a:gd name="T35" fmla="*/ 2147483647 h 280"/>
              <a:gd name="T36" fmla="*/ 2147483647 w 120"/>
              <a:gd name="T37" fmla="*/ 2147483647 h 280"/>
              <a:gd name="T38" fmla="*/ 2147483647 w 120"/>
              <a:gd name="T39" fmla="*/ 2147483647 h 280"/>
              <a:gd name="T40" fmla="*/ 2147483647 w 120"/>
              <a:gd name="T41" fmla="*/ 2147483647 h 280"/>
              <a:gd name="T42" fmla="*/ 2147483647 w 120"/>
              <a:gd name="T43" fmla="*/ 2147483647 h 280"/>
              <a:gd name="T44" fmla="*/ 2147483647 w 120"/>
              <a:gd name="T45" fmla="*/ 2147483647 h 280"/>
              <a:gd name="T46" fmla="*/ 0 w 120"/>
              <a:gd name="T47" fmla="*/ 2147483647 h 280"/>
              <a:gd name="T48" fmla="*/ 0 w 120"/>
              <a:gd name="T49" fmla="*/ 2147483647 h 280"/>
              <a:gd name="T50" fmla="*/ 2147483647 w 120"/>
              <a:gd name="T51" fmla="*/ 2147483647 h 280"/>
              <a:gd name="T52" fmla="*/ 2147483647 w 120"/>
              <a:gd name="T53" fmla="*/ 2147483647 h 280"/>
              <a:gd name="T54" fmla="*/ 2147483647 w 120"/>
              <a:gd name="T55" fmla="*/ 2147483647 h 280"/>
              <a:gd name="T56" fmla="*/ 2147483647 w 120"/>
              <a:gd name="T57" fmla="*/ 2147483647 h 280"/>
              <a:gd name="T58" fmla="*/ 2147483647 w 120"/>
              <a:gd name="T59" fmla="*/ 2147483647 h 280"/>
              <a:gd name="T60" fmla="*/ 2147483647 w 120"/>
              <a:gd name="T61" fmla="*/ 2147483647 h 280"/>
              <a:gd name="T62" fmla="*/ 2147483647 w 120"/>
              <a:gd name="T63" fmla="*/ 2147483647 h 280"/>
              <a:gd name="T64" fmla="*/ 2147483647 w 120"/>
              <a:gd name="T65" fmla="*/ 2147483647 h 280"/>
              <a:gd name="T66" fmla="*/ 2147483647 w 120"/>
              <a:gd name="T67" fmla="*/ 2147483647 h 280"/>
              <a:gd name="T68" fmla="*/ 2147483647 w 120"/>
              <a:gd name="T69" fmla="*/ 2147483647 h 280"/>
              <a:gd name="T70" fmla="*/ 2147483647 w 120"/>
              <a:gd name="T71" fmla="*/ 2147483647 h 280"/>
              <a:gd name="T72" fmla="*/ 2147483647 w 120"/>
              <a:gd name="T73" fmla="*/ 2147483647 h 280"/>
              <a:gd name="T74" fmla="*/ 2147483647 w 120"/>
              <a:gd name="T75" fmla="*/ 2147483647 h 28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20"/>
              <a:gd name="T115" fmla="*/ 0 h 280"/>
              <a:gd name="T116" fmla="*/ 120 w 120"/>
              <a:gd name="T117" fmla="*/ 280 h 28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20" h="280">
                <a:moveTo>
                  <a:pt x="112" y="240"/>
                </a:moveTo>
                <a:lnTo>
                  <a:pt x="104" y="208"/>
                </a:lnTo>
                <a:lnTo>
                  <a:pt x="88" y="200"/>
                </a:lnTo>
                <a:lnTo>
                  <a:pt x="96" y="176"/>
                </a:lnTo>
                <a:lnTo>
                  <a:pt x="80" y="144"/>
                </a:lnTo>
                <a:lnTo>
                  <a:pt x="80" y="128"/>
                </a:lnTo>
                <a:lnTo>
                  <a:pt x="104" y="112"/>
                </a:lnTo>
                <a:lnTo>
                  <a:pt x="120" y="96"/>
                </a:lnTo>
                <a:lnTo>
                  <a:pt x="104" y="96"/>
                </a:lnTo>
                <a:lnTo>
                  <a:pt x="88" y="88"/>
                </a:lnTo>
                <a:lnTo>
                  <a:pt x="88" y="72"/>
                </a:lnTo>
                <a:lnTo>
                  <a:pt x="80" y="72"/>
                </a:lnTo>
                <a:lnTo>
                  <a:pt x="80" y="56"/>
                </a:lnTo>
                <a:lnTo>
                  <a:pt x="64" y="64"/>
                </a:lnTo>
                <a:lnTo>
                  <a:pt x="72" y="16"/>
                </a:lnTo>
                <a:lnTo>
                  <a:pt x="64" y="0"/>
                </a:lnTo>
                <a:lnTo>
                  <a:pt x="48" y="0"/>
                </a:lnTo>
                <a:lnTo>
                  <a:pt x="48" y="8"/>
                </a:lnTo>
                <a:lnTo>
                  <a:pt x="40" y="8"/>
                </a:lnTo>
                <a:lnTo>
                  <a:pt x="24" y="24"/>
                </a:lnTo>
                <a:lnTo>
                  <a:pt x="16" y="64"/>
                </a:lnTo>
                <a:lnTo>
                  <a:pt x="8" y="64"/>
                </a:lnTo>
                <a:lnTo>
                  <a:pt x="8" y="88"/>
                </a:lnTo>
                <a:lnTo>
                  <a:pt x="0" y="88"/>
                </a:lnTo>
                <a:lnTo>
                  <a:pt x="0" y="104"/>
                </a:lnTo>
                <a:lnTo>
                  <a:pt x="16" y="120"/>
                </a:lnTo>
                <a:lnTo>
                  <a:pt x="24" y="136"/>
                </a:lnTo>
                <a:lnTo>
                  <a:pt x="32" y="136"/>
                </a:lnTo>
                <a:lnTo>
                  <a:pt x="40" y="160"/>
                </a:lnTo>
                <a:lnTo>
                  <a:pt x="32" y="176"/>
                </a:lnTo>
                <a:lnTo>
                  <a:pt x="56" y="184"/>
                </a:lnTo>
                <a:lnTo>
                  <a:pt x="72" y="168"/>
                </a:lnTo>
                <a:lnTo>
                  <a:pt x="80" y="176"/>
                </a:lnTo>
                <a:lnTo>
                  <a:pt x="104" y="232"/>
                </a:lnTo>
                <a:lnTo>
                  <a:pt x="96" y="240"/>
                </a:lnTo>
                <a:lnTo>
                  <a:pt x="104" y="256"/>
                </a:lnTo>
                <a:lnTo>
                  <a:pt x="96" y="280"/>
                </a:lnTo>
                <a:lnTo>
                  <a:pt x="112" y="24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49" name="Freeform 54"/>
          <p:cNvSpPr>
            <a:spLocks/>
          </p:cNvSpPr>
          <p:nvPr/>
        </p:nvSpPr>
        <p:spPr bwMode="auto">
          <a:xfrm>
            <a:off x="6310313" y="4273550"/>
            <a:ext cx="196850" cy="431800"/>
          </a:xfrm>
          <a:custGeom>
            <a:avLst/>
            <a:gdLst>
              <a:gd name="T0" fmla="*/ 2147483647 w 104"/>
              <a:gd name="T1" fmla="*/ 2147483647 h 224"/>
              <a:gd name="T2" fmla="*/ 2147483647 w 104"/>
              <a:gd name="T3" fmla="*/ 2147483647 h 224"/>
              <a:gd name="T4" fmla="*/ 2147483647 w 104"/>
              <a:gd name="T5" fmla="*/ 2147483647 h 224"/>
              <a:gd name="T6" fmla="*/ 2147483647 w 104"/>
              <a:gd name="T7" fmla="*/ 2147483647 h 224"/>
              <a:gd name="T8" fmla="*/ 2147483647 w 104"/>
              <a:gd name="T9" fmla="*/ 2147483647 h 224"/>
              <a:gd name="T10" fmla="*/ 2147483647 w 104"/>
              <a:gd name="T11" fmla="*/ 2147483647 h 224"/>
              <a:gd name="T12" fmla="*/ 2147483647 w 104"/>
              <a:gd name="T13" fmla="*/ 2147483647 h 224"/>
              <a:gd name="T14" fmla="*/ 2147483647 w 104"/>
              <a:gd name="T15" fmla="*/ 2147483647 h 224"/>
              <a:gd name="T16" fmla="*/ 2147483647 w 104"/>
              <a:gd name="T17" fmla="*/ 2147483647 h 224"/>
              <a:gd name="T18" fmla="*/ 2147483647 w 104"/>
              <a:gd name="T19" fmla="*/ 2147483647 h 224"/>
              <a:gd name="T20" fmla="*/ 2147483647 w 104"/>
              <a:gd name="T21" fmla="*/ 2147483647 h 224"/>
              <a:gd name="T22" fmla="*/ 2147483647 w 104"/>
              <a:gd name="T23" fmla="*/ 2147483647 h 224"/>
              <a:gd name="T24" fmla="*/ 2147483647 w 104"/>
              <a:gd name="T25" fmla="*/ 2147483647 h 224"/>
              <a:gd name="T26" fmla="*/ 2147483647 w 104"/>
              <a:gd name="T27" fmla="*/ 2147483647 h 224"/>
              <a:gd name="T28" fmla="*/ 2147483647 w 104"/>
              <a:gd name="T29" fmla="*/ 2147483647 h 224"/>
              <a:gd name="T30" fmla="*/ 2147483647 w 104"/>
              <a:gd name="T31" fmla="*/ 2147483647 h 224"/>
              <a:gd name="T32" fmla="*/ 2147483647 w 104"/>
              <a:gd name="T33" fmla="*/ 2147483647 h 224"/>
              <a:gd name="T34" fmla="*/ 2147483647 w 104"/>
              <a:gd name="T35" fmla="*/ 2147483647 h 224"/>
              <a:gd name="T36" fmla="*/ 2147483647 w 104"/>
              <a:gd name="T37" fmla="*/ 2147483647 h 224"/>
              <a:gd name="T38" fmla="*/ 2147483647 w 104"/>
              <a:gd name="T39" fmla="*/ 2147483647 h 224"/>
              <a:gd name="T40" fmla="*/ 2147483647 w 104"/>
              <a:gd name="T41" fmla="*/ 2147483647 h 224"/>
              <a:gd name="T42" fmla="*/ 2147483647 w 104"/>
              <a:gd name="T43" fmla="*/ 2147483647 h 224"/>
              <a:gd name="T44" fmla="*/ 2147483647 w 104"/>
              <a:gd name="T45" fmla="*/ 2147483647 h 224"/>
              <a:gd name="T46" fmla="*/ 2147483647 w 104"/>
              <a:gd name="T47" fmla="*/ 2147483647 h 224"/>
              <a:gd name="T48" fmla="*/ 2147483647 w 104"/>
              <a:gd name="T49" fmla="*/ 2147483647 h 224"/>
              <a:gd name="T50" fmla="*/ 2147483647 w 104"/>
              <a:gd name="T51" fmla="*/ 2147483647 h 224"/>
              <a:gd name="T52" fmla="*/ 2147483647 w 104"/>
              <a:gd name="T53" fmla="*/ 2147483647 h 224"/>
              <a:gd name="T54" fmla="*/ 2147483647 w 104"/>
              <a:gd name="T55" fmla="*/ 2147483647 h 224"/>
              <a:gd name="T56" fmla="*/ 2147483647 w 104"/>
              <a:gd name="T57" fmla="*/ 0 h 224"/>
              <a:gd name="T58" fmla="*/ 0 w 104"/>
              <a:gd name="T59" fmla="*/ 2147483647 h 224"/>
              <a:gd name="T60" fmla="*/ 0 w 104"/>
              <a:gd name="T61" fmla="*/ 2147483647 h 224"/>
              <a:gd name="T62" fmla="*/ 2147483647 w 104"/>
              <a:gd name="T63" fmla="*/ 2147483647 h 224"/>
              <a:gd name="T64" fmla="*/ 2147483647 w 104"/>
              <a:gd name="T65" fmla="*/ 2147483647 h 224"/>
              <a:gd name="T66" fmla="*/ 2147483647 w 104"/>
              <a:gd name="T67" fmla="*/ 2147483647 h 224"/>
              <a:gd name="T68" fmla="*/ 2147483647 w 104"/>
              <a:gd name="T69" fmla="*/ 2147483647 h 224"/>
              <a:gd name="T70" fmla="*/ 2147483647 w 104"/>
              <a:gd name="T71" fmla="*/ 2147483647 h 224"/>
              <a:gd name="T72" fmla="*/ 2147483647 w 104"/>
              <a:gd name="T73" fmla="*/ 2147483647 h 224"/>
              <a:gd name="T74" fmla="*/ 2147483647 w 104"/>
              <a:gd name="T75" fmla="*/ 2147483647 h 224"/>
              <a:gd name="T76" fmla="*/ 2147483647 w 104"/>
              <a:gd name="T77" fmla="*/ 2147483647 h 224"/>
              <a:gd name="T78" fmla="*/ 2147483647 w 104"/>
              <a:gd name="T79" fmla="*/ 2147483647 h 224"/>
              <a:gd name="T80" fmla="*/ 2147483647 w 104"/>
              <a:gd name="T81" fmla="*/ 2147483647 h 22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4"/>
              <a:gd name="T124" fmla="*/ 0 h 224"/>
              <a:gd name="T125" fmla="*/ 104 w 104"/>
              <a:gd name="T126" fmla="*/ 224 h 22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4" h="224">
                <a:moveTo>
                  <a:pt x="48" y="208"/>
                </a:moveTo>
                <a:lnTo>
                  <a:pt x="56" y="216"/>
                </a:lnTo>
                <a:lnTo>
                  <a:pt x="56" y="224"/>
                </a:lnTo>
                <a:lnTo>
                  <a:pt x="64" y="224"/>
                </a:lnTo>
                <a:lnTo>
                  <a:pt x="72" y="216"/>
                </a:lnTo>
                <a:lnTo>
                  <a:pt x="64" y="208"/>
                </a:lnTo>
                <a:lnTo>
                  <a:pt x="48" y="200"/>
                </a:lnTo>
                <a:lnTo>
                  <a:pt x="40" y="168"/>
                </a:lnTo>
                <a:lnTo>
                  <a:pt x="32" y="168"/>
                </a:lnTo>
                <a:lnTo>
                  <a:pt x="32" y="152"/>
                </a:lnTo>
                <a:lnTo>
                  <a:pt x="40" y="128"/>
                </a:lnTo>
                <a:lnTo>
                  <a:pt x="32" y="112"/>
                </a:lnTo>
                <a:lnTo>
                  <a:pt x="48" y="112"/>
                </a:lnTo>
                <a:lnTo>
                  <a:pt x="48" y="120"/>
                </a:lnTo>
                <a:lnTo>
                  <a:pt x="64" y="120"/>
                </a:lnTo>
                <a:lnTo>
                  <a:pt x="72" y="128"/>
                </a:lnTo>
                <a:lnTo>
                  <a:pt x="64" y="112"/>
                </a:lnTo>
                <a:lnTo>
                  <a:pt x="72" y="96"/>
                </a:lnTo>
                <a:lnTo>
                  <a:pt x="104" y="96"/>
                </a:lnTo>
                <a:lnTo>
                  <a:pt x="104" y="80"/>
                </a:lnTo>
                <a:lnTo>
                  <a:pt x="96" y="64"/>
                </a:lnTo>
                <a:lnTo>
                  <a:pt x="88" y="48"/>
                </a:lnTo>
                <a:lnTo>
                  <a:pt x="72" y="32"/>
                </a:lnTo>
                <a:lnTo>
                  <a:pt x="64" y="40"/>
                </a:lnTo>
                <a:lnTo>
                  <a:pt x="56" y="32"/>
                </a:lnTo>
                <a:lnTo>
                  <a:pt x="40" y="40"/>
                </a:lnTo>
                <a:lnTo>
                  <a:pt x="40" y="16"/>
                </a:lnTo>
                <a:lnTo>
                  <a:pt x="32" y="8"/>
                </a:lnTo>
                <a:lnTo>
                  <a:pt x="24" y="0"/>
                </a:lnTo>
                <a:lnTo>
                  <a:pt x="0" y="16"/>
                </a:lnTo>
                <a:lnTo>
                  <a:pt x="0" y="32"/>
                </a:lnTo>
                <a:lnTo>
                  <a:pt x="16" y="64"/>
                </a:lnTo>
                <a:lnTo>
                  <a:pt x="8" y="88"/>
                </a:lnTo>
                <a:lnTo>
                  <a:pt x="24" y="96"/>
                </a:lnTo>
                <a:lnTo>
                  <a:pt x="32" y="128"/>
                </a:lnTo>
                <a:lnTo>
                  <a:pt x="16" y="168"/>
                </a:lnTo>
                <a:lnTo>
                  <a:pt x="16" y="176"/>
                </a:lnTo>
                <a:lnTo>
                  <a:pt x="24" y="192"/>
                </a:lnTo>
                <a:lnTo>
                  <a:pt x="24" y="184"/>
                </a:lnTo>
                <a:lnTo>
                  <a:pt x="48" y="216"/>
                </a:lnTo>
                <a:lnTo>
                  <a:pt x="48" y="208"/>
                </a:lnTo>
                <a:close/>
              </a:path>
            </a:pathLst>
          </a:custGeom>
          <a:solidFill>
            <a:srgbClr val="FF8F6E"/>
          </a:solidFill>
          <a:ln w="6350">
            <a:solidFill>
              <a:srgbClr val="FFFFFF"/>
            </a:solidFill>
            <a:round/>
            <a:headEnd/>
            <a:tailEnd/>
          </a:ln>
        </p:spPr>
        <p:txBody>
          <a:bodyPr/>
          <a:lstStyle/>
          <a:p>
            <a:pPr algn="ctr"/>
            <a:endParaRPr lang="en-GB" sz="1200" b="1">
              <a:cs typeface="Arial" charset="0"/>
            </a:endParaRPr>
          </a:p>
        </p:txBody>
      </p:sp>
      <p:sp>
        <p:nvSpPr>
          <p:cNvPr id="243750" name="Freeform 55"/>
          <p:cNvSpPr>
            <a:spLocks/>
          </p:cNvSpPr>
          <p:nvPr/>
        </p:nvSpPr>
        <p:spPr bwMode="auto">
          <a:xfrm>
            <a:off x="6400800" y="4675188"/>
            <a:ext cx="106363" cy="153987"/>
          </a:xfrm>
          <a:custGeom>
            <a:avLst/>
            <a:gdLst>
              <a:gd name="T0" fmla="*/ 0 w 56"/>
              <a:gd name="T1" fmla="*/ 2147483647 h 80"/>
              <a:gd name="T2" fmla="*/ 0 w 56"/>
              <a:gd name="T3" fmla="*/ 0 h 80"/>
              <a:gd name="T4" fmla="*/ 2147483647 w 56"/>
              <a:gd name="T5" fmla="*/ 2147483647 h 80"/>
              <a:gd name="T6" fmla="*/ 2147483647 w 56"/>
              <a:gd name="T7" fmla="*/ 2147483647 h 80"/>
              <a:gd name="T8" fmla="*/ 2147483647 w 56"/>
              <a:gd name="T9" fmla="*/ 2147483647 h 80"/>
              <a:gd name="T10" fmla="*/ 2147483647 w 56"/>
              <a:gd name="T11" fmla="*/ 2147483647 h 80"/>
              <a:gd name="T12" fmla="*/ 2147483647 w 56"/>
              <a:gd name="T13" fmla="*/ 2147483647 h 80"/>
              <a:gd name="T14" fmla="*/ 2147483647 w 56"/>
              <a:gd name="T15" fmla="*/ 2147483647 h 80"/>
              <a:gd name="T16" fmla="*/ 2147483647 w 56"/>
              <a:gd name="T17" fmla="*/ 2147483647 h 80"/>
              <a:gd name="T18" fmla="*/ 2147483647 w 56"/>
              <a:gd name="T19" fmla="*/ 2147483647 h 80"/>
              <a:gd name="T20" fmla="*/ 2147483647 w 56"/>
              <a:gd name="T21" fmla="*/ 2147483647 h 80"/>
              <a:gd name="T22" fmla="*/ 0 w 56"/>
              <a:gd name="T23" fmla="*/ 2147483647 h 80"/>
              <a:gd name="T24" fmla="*/ 0 w 56"/>
              <a:gd name="T25" fmla="*/ 2147483647 h 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6"/>
              <a:gd name="T40" fmla="*/ 0 h 80"/>
              <a:gd name="T41" fmla="*/ 56 w 56"/>
              <a:gd name="T42" fmla="*/ 80 h 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6" h="80">
                <a:moveTo>
                  <a:pt x="0" y="8"/>
                </a:moveTo>
                <a:lnTo>
                  <a:pt x="0" y="0"/>
                </a:lnTo>
                <a:lnTo>
                  <a:pt x="8" y="8"/>
                </a:lnTo>
                <a:lnTo>
                  <a:pt x="8" y="16"/>
                </a:lnTo>
                <a:lnTo>
                  <a:pt x="16" y="16"/>
                </a:lnTo>
                <a:lnTo>
                  <a:pt x="24" y="8"/>
                </a:lnTo>
                <a:lnTo>
                  <a:pt x="40" y="32"/>
                </a:lnTo>
                <a:lnTo>
                  <a:pt x="40" y="56"/>
                </a:lnTo>
                <a:lnTo>
                  <a:pt x="56" y="80"/>
                </a:lnTo>
                <a:lnTo>
                  <a:pt x="40" y="80"/>
                </a:lnTo>
                <a:lnTo>
                  <a:pt x="16" y="56"/>
                </a:lnTo>
                <a:lnTo>
                  <a:pt x="0" y="40"/>
                </a:lnTo>
                <a:lnTo>
                  <a:pt x="0" y="8"/>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3751" name="Freeform 56"/>
          <p:cNvSpPr>
            <a:spLocks/>
          </p:cNvSpPr>
          <p:nvPr/>
        </p:nvSpPr>
        <p:spPr bwMode="auto">
          <a:xfrm>
            <a:off x="6400800" y="4195763"/>
            <a:ext cx="212725" cy="417512"/>
          </a:xfrm>
          <a:custGeom>
            <a:avLst/>
            <a:gdLst>
              <a:gd name="T0" fmla="*/ 0 w 112"/>
              <a:gd name="T1" fmla="*/ 2147483647 h 216"/>
              <a:gd name="T2" fmla="*/ 2147483647 w 112"/>
              <a:gd name="T3" fmla="*/ 2147483647 h 216"/>
              <a:gd name="T4" fmla="*/ 2147483647 w 112"/>
              <a:gd name="T5" fmla="*/ 2147483647 h 216"/>
              <a:gd name="T6" fmla="*/ 2147483647 w 112"/>
              <a:gd name="T7" fmla="*/ 2147483647 h 216"/>
              <a:gd name="T8" fmla="*/ 2147483647 w 112"/>
              <a:gd name="T9" fmla="*/ 2147483647 h 216"/>
              <a:gd name="T10" fmla="*/ 2147483647 w 112"/>
              <a:gd name="T11" fmla="*/ 2147483647 h 216"/>
              <a:gd name="T12" fmla="*/ 2147483647 w 112"/>
              <a:gd name="T13" fmla="*/ 2147483647 h 216"/>
              <a:gd name="T14" fmla="*/ 2147483647 w 112"/>
              <a:gd name="T15" fmla="*/ 2147483647 h 216"/>
              <a:gd name="T16" fmla="*/ 2147483647 w 112"/>
              <a:gd name="T17" fmla="*/ 2147483647 h 216"/>
              <a:gd name="T18" fmla="*/ 2147483647 w 112"/>
              <a:gd name="T19" fmla="*/ 2147483647 h 216"/>
              <a:gd name="T20" fmla="*/ 2147483647 w 112"/>
              <a:gd name="T21" fmla="*/ 2147483647 h 216"/>
              <a:gd name="T22" fmla="*/ 2147483647 w 112"/>
              <a:gd name="T23" fmla="*/ 2147483647 h 216"/>
              <a:gd name="T24" fmla="*/ 2147483647 w 112"/>
              <a:gd name="T25" fmla="*/ 2147483647 h 216"/>
              <a:gd name="T26" fmla="*/ 2147483647 w 112"/>
              <a:gd name="T27" fmla="*/ 2147483647 h 216"/>
              <a:gd name="T28" fmla="*/ 2147483647 w 112"/>
              <a:gd name="T29" fmla="*/ 2147483647 h 216"/>
              <a:gd name="T30" fmla="*/ 2147483647 w 112"/>
              <a:gd name="T31" fmla="*/ 2147483647 h 216"/>
              <a:gd name="T32" fmla="*/ 2147483647 w 112"/>
              <a:gd name="T33" fmla="*/ 2147483647 h 216"/>
              <a:gd name="T34" fmla="*/ 2147483647 w 112"/>
              <a:gd name="T35" fmla="*/ 2147483647 h 216"/>
              <a:gd name="T36" fmla="*/ 2147483647 w 112"/>
              <a:gd name="T37" fmla="*/ 2147483647 h 216"/>
              <a:gd name="T38" fmla="*/ 2147483647 w 112"/>
              <a:gd name="T39" fmla="*/ 2147483647 h 216"/>
              <a:gd name="T40" fmla="*/ 2147483647 w 112"/>
              <a:gd name="T41" fmla="*/ 2147483647 h 216"/>
              <a:gd name="T42" fmla="*/ 2147483647 w 112"/>
              <a:gd name="T43" fmla="*/ 2147483647 h 216"/>
              <a:gd name="T44" fmla="*/ 2147483647 w 112"/>
              <a:gd name="T45" fmla="*/ 2147483647 h 216"/>
              <a:gd name="T46" fmla="*/ 2147483647 w 112"/>
              <a:gd name="T47" fmla="*/ 2147483647 h 216"/>
              <a:gd name="T48" fmla="*/ 2147483647 w 112"/>
              <a:gd name="T49" fmla="*/ 2147483647 h 216"/>
              <a:gd name="T50" fmla="*/ 2147483647 w 112"/>
              <a:gd name="T51" fmla="*/ 2147483647 h 216"/>
              <a:gd name="T52" fmla="*/ 2147483647 w 112"/>
              <a:gd name="T53" fmla="*/ 2147483647 h 216"/>
              <a:gd name="T54" fmla="*/ 2147483647 w 112"/>
              <a:gd name="T55" fmla="*/ 2147483647 h 216"/>
              <a:gd name="T56" fmla="*/ 2147483647 w 112"/>
              <a:gd name="T57" fmla="*/ 0 h 216"/>
              <a:gd name="T58" fmla="*/ 2147483647 w 112"/>
              <a:gd name="T59" fmla="*/ 2147483647 h 216"/>
              <a:gd name="T60" fmla="*/ 0 w 112"/>
              <a:gd name="T61" fmla="*/ 2147483647 h 21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12"/>
              <a:gd name="T94" fmla="*/ 0 h 216"/>
              <a:gd name="T95" fmla="*/ 112 w 112"/>
              <a:gd name="T96" fmla="*/ 216 h 21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12" h="216">
                <a:moveTo>
                  <a:pt x="0" y="8"/>
                </a:moveTo>
                <a:lnTo>
                  <a:pt x="16" y="32"/>
                </a:lnTo>
                <a:lnTo>
                  <a:pt x="32" y="40"/>
                </a:lnTo>
                <a:lnTo>
                  <a:pt x="40" y="48"/>
                </a:lnTo>
                <a:lnTo>
                  <a:pt x="32" y="56"/>
                </a:lnTo>
                <a:lnTo>
                  <a:pt x="64" y="88"/>
                </a:lnTo>
                <a:lnTo>
                  <a:pt x="64" y="96"/>
                </a:lnTo>
                <a:lnTo>
                  <a:pt x="80" y="112"/>
                </a:lnTo>
                <a:lnTo>
                  <a:pt x="88" y="128"/>
                </a:lnTo>
                <a:lnTo>
                  <a:pt x="88" y="160"/>
                </a:lnTo>
                <a:lnTo>
                  <a:pt x="72" y="176"/>
                </a:lnTo>
                <a:lnTo>
                  <a:pt x="64" y="184"/>
                </a:lnTo>
                <a:lnTo>
                  <a:pt x="48" y="192"/>
                </a:lnTo>
                <a:lnTo>
                  <a:pt x="56" y="200"/>
                </a:lnTo>
                <a:lnTo>
                  <a:pt x="56" y="216"/>
                </a:lnTo>
                <a:lnTo>
                  <a:pt x="80" y="208"/>
                </a:lnTo>
                <a:lnTo>
                  <a:pt x="80" y="192"/>
                </a:lnTo>
                <a:lnTo>
                  <a:pt x="88" y="192"/>
                </a:lnTo>
                <a:lnTo>
                  <a:pt x="112" y="176"/>
                </a:lnTo>
                <a:lnTo>
                  <a:pt x="112" y="144"/>
                </a:lnTo>
                <a:lnTo>
                  <a:pt x="104" y="120"/>
                </a:lnTo>
                <a:lnTo>
                  <a:pt x="56" y="72"/>
                </a:lnTo>
                <a:lnTo>
                  <a:pt x="48" y="64"/>
                </a:lnTo>
                <a:lnTo>
                  <a:pt x="56" y="48"/>
                </a:lnTo>
                <a:lnTo>
                  <a:pt x="64" y="32"/>
                </a:lnTo>
                <a:lnTo>
                  <a:pt x="80" y="24"/>
                </a:lnTo>
                <a:lnTo>
                  <a:pt x="64" y="16"/>
                </a:lnTo>
                <a:lnTo>
                  <a:pt x="56" y="8"/>
                </a:lnTo>
                <a:lnTo>
                  <a:pt x="40" y="0"/>
                </a:lnTo>
                <a:lnTo>
                  <a:pt x="8" y="8"/>
                </a:lnTo>
                <a:lnTo>
                  <a:pt x="0"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52" name="Freeform 57"/>
          <p:cNvSpPr>
            <a:spLocks/>
          </p:cNvSpPr>
          <p:nvPr/>
        </p:nvSpPr>
        <p:spPr bwMode="auto">
          <a:xfrm>
            <a:off x="6430963" y="4443413"/>
            <a:ext cx="136525" cy="122237"/>
          </a:xfrm>
          <a:custGeom>
            <a:avLst/>
            <a:gdLst>
              <a:gd name="T0" fmla="*/ 0 w 72"/>
              <a:gd name="T1" fmla="*/ 2147483647 h 64"/>
              <a:gd name="T2" fmla="*/ 2147483647 w 72"/>
              <a:gd name="T3" fmla="*/ 2147483647 h 64"/>
              <a:gd name="T4" fmla="*/ 2147483647 w 72"/>
              <a:gd name="T5" fmla="*/ 2147483647 h 64"/>
              <a:gd name="T6" fmla="*/ 2147483647 w 72"/>
              <a:gd name="T7" fmla="*/ 2147483647 h 64"/>
              <a:gd name="T8" fmla="*/ 2147483647 w 72"/>
              <a:gd name="T9" fmla="*/ 2147483647 h 64"/>
              <a:gd name="T10" fmla="*/ 2147483647 w 72"/>
              <a:gd name="T11" fmla="*/ 0 h 64"/>
              <a:gd name="T12" fmla="*/ 2147483647 w 72"/>
              <a:gd name="T13" fmla="*/ 2147483647 h 64"/>
              <a:gd name="T14" fmla="*/ 2147483647 w 72"/>
              <a:gd name="T15" fmla="*/ 2147483647 h 64"/>
              <a:gd name="T16" fmla="*/ 2147483647 w 72"/>
              <a:gd name="T17" fmla="*/ 2147483647 h 64"/>
              <a:gd name="T18" fmla="*/ 2147483647 w 72"/>
              <a:gd name="T19" fmla="*/ 2147483647 h 64"/>
              <a:gd name="T20" fmla="*/ 2147483647 w 72"/>
              <a:gd name="T21" fmla="*/ 2147483647 h 64"/>
              <a:gd name="T22" fmla="*/ 2147483647 w 72"/>
              <a:gd name="T23" fmla="*/ 2147483647 h 64"/>
              <a:gd name="T24" fmla="*/ 0 w 72"/>
              <a:gd name="T25" fmla="*/ 2147483647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2"/>
              <a:gd name="T40" fmla="*/ 0 h 64"/>
              <a:gd name="T41" fmla="*/ 72 w 72"/>
              <a:gd name="T42" fmla="*/ 64 h 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2" h="64">
                <a:moveTo>
                  <a:pt x="0" y="24"/>
                </a:moveTo>
                <a:lnTo>
                  <a:pt x="8" y="8"/>
                </a:lnTo>
                <a:lnTo>
                  <a:pt x="40" y="8"/>
                </a:lnTo>
                <a:lnTo>
                  <a:pt x="48" y="8"/>
                </a:lnTo>
                <a:lnTo>
                  <a:pt x="56" y="8"/>
                </a:lnTo>
                <a:lnTo>
                  <a:pt x="72" y="0"/>
                </a:lnTo>
                <a:lnTo>
                  <a:pt x="72" y="32"/>
                </a:lnTo>
                <a:lnTo>
                  <a:pt x="56" y="48"/>
                </a:lnTo>
                <a:lnTo>
                  <a:pt x="48" y="56"/>
                </a:lnTo>
                <a:lnTo>
                  <a:pt x="32" y="64"/>
                </a:lnTo>
                <a:lnTo>
                  <a:pt x="16" y="56"/>
                </a:lnTo>
                <a:lnTo>
                  <a:pt x="8" y="40"/>
                </a:lnTo>
                <a:lnTo>
                  <a:pt x="0" y="24"/>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53" name="Freeform 58"/>
          <p:cNvSpPr>
            <a:spLocks/>
          </p:cNvSpPr>
          <p:nvPr/>
        </p:nvSpPr>
        <p:spPr bwMode="auto">
          <a:xfrm>
            <a:off x="6354763" y="4211638"/>
            <a:ext cx="212725" cy="246062"/>
          </a:xfrm>
          <a:custGeom>
            <a:avLst/>
            <a:gdLst>
              <a:gd name="T0" fmla="*/ 2147483647 w 112"/>
              <a:gd name="T1" fmla="*/ 2147483647 h 128"/>
              <a:gd name="T2" fmla="*/ 2147483647 w 112"/>
              <a:gd name="T3" fmla="*/ 2147483647 h 128"/>
              <a:gd name="T4" fmla="*/ 2147483647 w 112"/>
              <a:gd name="T5" fmla="*/ 2147483647 h 128"/>
              <a:gd name="T6" fmla="*/ 2147483647 w 112"/>
              <a:gd name="T7" fmla="*/ 2147483647 h 128"/>
              <a:gd name="T8" fmla="*/ 2147483647 w 112"/>
              <a:gd name="T9" fmla="*/ 2147483647 h 128"/>
              <a:gd name="T10" fmla="*/ 2147483647 w 112"/>
              <a:gd name="T11" fmla="*/ 2147483647 h 128"/>
              <a:gd name="T12" fmla="*/ 2147483647 w 112"/>
              <a:gd name="T13" fmla="*/ 2147483647 h 128"/>
              <a:gd name="T14" fmla="*/ 2147483647 w 112"/>
              <a:gd name="T15" fmla="*/ 2147483647 h 128"/>
              <a:gd name="T16" fmla="*/ 2147483647 w 112"/>
              <a:gd name="T17" fmla="*/ 0 h 128"/>
              <a:gd name="T18" fmla="*/ 2147483647 w 112"/>
              <a:gd name="T19" fmla="*/ 0 h 128"/>
              <a:gd name="T20" fmla="*/ 2147483647 w 112"/>
              <a:gd name="T21" fmla="*/ 2147483647 h 128"/>
              <a:gd name="T22" fmla="*/ 2147483647 w 112"/>
              <a:gd name="T23" fmla="*/ 2147483647 h 128"/>
              <a:gd name="T24" fmla="*/ 2147483647 w 112"/>
              <a:gd name="T25" fmla="*/ 2147483647 h 128"/>
              <a:gd name="T26" fmla="*/ 0 w 112"/>
              <a:gd name="T27" fmla="*/ 2147483647 h 128"/>
              <a:gd name="T28" fmla="*/ 2147483647 w 112"/>
              <a:gd name="T29" fmla="*/ 2147483647 h 128"/>
              <a:gd name="T30" fmla="*/ 2147483647 w 112"/>
              <a:gd name="T31" fmla="*/ 2147483647 h 128"/>
              <a:gd name="T32" fmla="*/ 2147483647 w 112"/>
              <a:gd name="T33" fmla="*/ 2147483647 h 128"/>
              <a:gd name="T34" fmla="*/ 2147483647 w 112"/>
              <a:gd name="T35" fmla="*/ 2147483647 h 128"/>
              <a:gd name="T36" fmla="*/ 2147483647 w 112"/>
              <a:gd name="T37" fmla="*/ 2147483647 h 128"/>
              <a:gd name="T38" fmla="*/ 2147483647 w 112"/>
              <a:gd name="T39" fmla="*/ 2147483647 h 128"/>
              <a:gd name="T40" fmla="*/ 2147483647 w 112"/>
              <a:gd name="T41" fmla="*/ 2147483647 h 128"/>
              <a:gd name="T42" fmla="*/ 2147483647 w 112"/>
              <a:gd name="T43" fmla="*/ 2147483647 h 128"/>
              <a:gd name="T44" fmla="*/ 2147483647 w 112"/>
              <a:gd name="T45" fmla="*/ 2147483647 h 128"/>
              <a:gd name="T46" fmla="*/ 2147483647 w 112"/>
              <a:gd name="T47" fmla="*/ 2147483647 h 128"/>
              <a:gd name="T48" fmla="*/ 2147483647 w 112"/>
              <a:gd name="T49" fmla="*/ 2147483647 h 128"/>
              <a:gd name="T50" fmla="*/ 2147483647 w 112"/>
              <a:gd name="T51" fmla="*/ 2147483647 h 128"/>
              <a:gd name="T52" fmla="*/ 2147483647 w 112"/>
              <a:gd name="T53" fmla="*/ 2147483647 h 12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12"/>
              <a:gd name="T82" fmla="*/ 0 h 128"/>
              <a:gd name="T83" fmla="*/ 112 w 112"/>
              <a:gd name="T84" fmla="*/ 128 h 12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12" h="128">
                <a:moveTo>
                  <a:pt x="112" y="120"/>
                </a:moveTo>
                <a:lnTo>
                  <a:pt x="104" y="104"/>
                </a:lnTo>
                <a:lnTo>
                  <a:pt x="88" y="88"/>
                </a:lnTo>
                <a:lnTo>
                  <a:pt x="88" y="80"/>
                </a:lnTo>
                <a:lnTo>
                  <a:pt x="56" y="48"/>
                </a:lnTo>
                <a:lnTo>
                  <a:pt x="64" y="40"/>
                </a:lnTo>
                <a:lnTo>
                  <a:pt x="56" y="32"/>
                </a:lnTo>
                <a:lnTo>
                  <a:pt x="40" y="24"/>
                </a:lnTo>
                <a:lnTo>
                  <a:pt x="24" y="0"/>
                </a:lnTo>
                <a:lnTo>
                  <a:pt x="16" y="0"/>
                </a:lnTo>
                <a:lnTo>
                  <a:pt x="16" y="16"/>
                </a:lnTo>
                <a:lnTo>
                  <a:pt x="16" y="24"/>
                </a:lnTo>
                <a:lnTo>
                  <a:pt x="16" y="16"/>
                </a:lnTo>
                <a:lnTo>
                  <a:pt x="0" y="32"/>
                </a:lnTo>
                <a:lnTo>
                  <a:pt x="8" y="40"/>
                </a:lnTo>
                <a:lnTo>
                  <a:pt x="16" y="48"/>
                </a:lnTo>
                <a:lnTo>
                  <a:pt x="16" y="72"/>
                </a:lnTo>
                <a:lnTo>
                  <a:pt x="32" y="64"/>
                </a:lnTo>
                <a:lnTo>
                  <a:pt x="40" y="72"/>
                </a:lnTo>
                <a:lnTo>
                  <a:pt x="48" y="64"/>
                </a:lnTo>
                <a:lnTo>
                  <a:pt x="64" y="80"/>
                </a:lnTo>
                <a:lnTo>
                  <a:pt x="72" y="96"/>
                </a:lnTo>
                <a:lnTo>
                  <a:pt x="80" y="112"/>
                </a:lnTo>
                <a:lnTo>
                  <a:pt x="80" y="128"/>
                </a:lnTo>
                <a:lnTo>
                  <a:pt x="88" y="128"/>
                </a:lnTo>
                <a:lnTo>
                  <a:pt x="96" y="128"/>
                </a:lnTo>
                <a:lnTo>
                  <a:pt x="112" y="120"/>
                </a:lnTo>
                <a:close/>
              </a:path>
            </a:pathLst>
          </a:custGeom>
          <a:solidFill>
            <a:srgbClr val="FF8F6E"/>
          </a:solidFill>
          <a:ln w="6350">
            <a:solidFill>
              <a:srgbClr val="FFFFFF"/>
            </a:solidFill>
            <a:round/>
            <a:headEnd/>
            <a:tailEnd/>
          </a:ln>
        </p:spPr>
        <p:txBody>
          <a:bodyPr/>
          <a:lstStyle/>
          <a:p>
            <a:pPr algn="ctr"/>
            <a:endParaRPr lang="en-GB" sz="1200" b="1">
              <a:cs typeface="Arial" charset="0"/>
            </a:endParaRPr>
          </a:p>
        </p:txBody>
      </p:sp>
      <p:sp>
        <p:nvSpPr>
          <p:cNvPr id="243754" name="Freeform 59"/>
          <p:cNvSpPr>
            <a:spLocks/>
          </p:cNvSpPr>
          <p:nvPr/>
        </p:nvSpPr>
        <p:spPr bwMode="auto">
          <a:xfrm>
            <a:off x="5610225" y="3314700"/>
            <a:ext cx="1306513" cy="958850"/>
          </a:xfrm>
          <a:custGeom>
            <a:avLst/>
            <a:gdLst>
              <a:gd name="T0" fmla="*/ 2147483647 w 688"/>
              <a:gd name="T1" fmla="*/ 2147483647 h 496"/>
              <a:gd name="T2" fmla="*/ 2147483647 w 688"/>
              <a:gd name="T3" fmla="*/ 2147483647 h 496"/>
              <a:gd name="T4" fmla="*/ 2147483647 w 688"/>
              <a:gd name="T5" fmla="*/ 2147483647 h 496"/>
              <a:gd name="T6" fmla="*/ 2147483647 w 688"/>
              <a:gd name="T7" fmla="*/ 2147483647 h 496"/>
              <a:gd name="T8" fmla="*/ 2147483647 w 688"/>
              <a:gd name="T9" fmla="*/ 2147483647 h 496"/>
              <a:gd name="T10" fmla="*/ 2147483647 w 688"/>
              <a:gd name="T11" fmla="*/ 2147483647 h 496"/>
              <a:gd name="T12" fmla="*/ 2147483647 w 688"/>
              <a:gd name="T13" fmla="*/ 2147483647 h 496"/>
              <a:gd name="T14" fmla="*/ 2147483647 w 688"/>
              <a:gd name="T15" fmla="*/ 2147483647 h 496"/>
              <a:gd name="T16" fmla="*/ 2147483647 w 688"/>
              <a:gd name="T17" fmla="*/ 2147483647 h 496"/>
              <a:gd name="T18" fmla="*/ 2147483647 w 688"/>
              <a:gd name="T19" fmla="*/ 2147483647 h 496"/>
              <a:gd name="T20" fmla="*/ 2147483647 w 688"/>
              <a:gd name="T21" fmla="*/ 0 h 496"/>
              <a:gd name="T22" fmla="*/ 2147483647 w 688"/>
              <a:gd name="T23" fmla="*/ 2147483647 h 496"/>
              <a:gd name="T24" fmla="*/ 2147483647 w 688"/>
              <a:gd name="T25" fmla="*/ 2147483647 h 496"/>
              <a:gd name="T26" fmla="*/ 2147483647 w 688"/>
              <a:gd name="T27" fmla="*/ 2147483647 h 496"/>
              <a:gd name="T28" fmla="*/ 2147483647 w 688"/>
              <a:gd name="T29" fmla="*/ 2147483647 h 496"/>
              <a:gd name="T30" fmla="*/ 2147483647 w 688"/>
              <a:gd name="T31" fmla="*/ 2147483647 h 496"/>
              <a:gd name="T32" fmla="*/ 2147483647 w 688"/>
              <a:gd name="T33" fmla="*/ 2147483647 h 496"/>
              <a:gd name="T34" fmla="*/ 2147483647 w 688"/>
              <a:gd name="T35" fmla="*/ 2147483647 h 496"/>
              <a:gd name="T36" fmla="*/ 2147483647 w 688"/>
              <a:gd name="T37" fmla="*/ 2147483647 h 496"/>
              <a:gd name="T38" fmla="*/ 2147483647 w 688"/>
              <a:gd name="T39" fmla="*/ 2147483647 h 496"/>
              <a:gd name="T40" fmla="*/ 2147483647 w 688"/>
              <a:gd name="T41" fmla="*/ 2147483647 h 496"/>
              <a:gd name="T42" fmla="*/ 2147483647 w 688"/>
              <a:gd name="T43" fmla="*/ 2147483647 h 496"/>
              <a:gd name="T44" fmla="*/ 2147483647 w 688"/>
              <a:gd name="T45" fmla="*/ 2147483647 h 496"/>
              <a:gd name="T46" fmla="*/ 2147483647 w 688"/>
              <a:gd name="T47" fmla="*/ 2147483647 h 496"/>
              <a:gd name="T48" fmla="*/ 2147483647 w 688"/>
              <a:gd name="T49" fmla="*/ 2147483647 h 496"/>
              <a:gd name="T50" fmla="*/ 2147483647 w 688"/>
              <a:gd name="T51" fmla="*/ 2147483647 h 496"/>
              <a:gd name="T52" fmla="*/ 2147483647 w 688"/>
              <a:gd name="T53" fmla="*/ 2147483647 h 496"/>
              <a:gd name="T54" fmla="*/ 2147483647 w 688"/>
              <a:gd name="T55" fmla="*/ 2147483647 h 496"/>
              <a:gd name="T56" fmla="*/ 2147483647 w 688"/>
              <a:gd name="T57" fmla="*/ 2147483647 h 496"/>
              <a:gd name="T58" fmla="*/ 2147483647 w 688"/>
              <a:gd name="T59" fmla="*/ 2147483647 h 496"/>
              <a:gd name="T60" fmla="*/ 2147483647 w 688"/>
              <a:gd name="T61" fmla="*/ 2147483647 h 496"/>
              <a:gd name="T62" fmla="*/ 2147483647 w 688"/>
              <a:gd name="T63" fmla="*/ 2147483647 h 496"/>
              <a:gd name="T64" fmla="*/ 2147483647 w 688"/>
              <a:gd name="T65" fmla="*/ 2147483647 h 496"/>
              <a:gd name="T66" fmla="*/ 2147483647 w 688"/>
              <a:gd name="T67" fmla="*/ 2147483647 h 496"/>
              <a:gd name="T68" fmla="*/ 2147483647 w 688"/>
              <a:gd name="T69" fmla="*/ 2147483647 h 496"/>
              <a:gd name="T70" fmla="*/ 2147483647 w 688"/>
              <a:gd name="T71" fmla="*/ 2147483647 h 496"/>
              <a:gd name="T72" fmla="*/ 2147483647 w 688"/>
              <a:gd name="T73" fmla="*/ 2147483647 h 496"/>
              <a:gd name="T74" fmla="*/ 2147483647 w 688"/>
              <a:gd name="T75" fmla="*/ 2147483647 h 496"/>
              <a:gd name="T76" fmla="*/ 2147483647 w 688"/>
              <a:gd name="T77" fmla="*/ 2147483647 h 496"/>
              <a:gd name="T78" fmla="*/ 2147483647 w 688"/>
              <a:gd name="T79" fmla="*/ 2147483647 h 496"/>
              <a:gd name="T80" fmla="*/ 2147483647 w 688"/>
              <a:gd name="T81" fmla="*/ 2147483647 h 496"/>
              <a:gd name="T82" fmla="*/ 2147483647 w 688"/>
              <a:gd name="T83" fmla="*/ 2147483647 h 496"/>
              <a:gd name="T84" fmla="*/ 2147483647 w 688"/>
              <a:gd name="T85" fmla="*/ 2147483647 h 496"/>
              <a:gd name="T86" fmla="*/ 2147483647 w 688"/>
              <a:gd name="T87" fmla="*/ 2147483647 h 496"/>
              <a:gd name="T88" fmla="*/ 2147483647 w 688"/>
              <a:gd name="T89" fmla="*/ 2147483647 h 496"/>
              <a:gd name="T90" fmla="*/ 2147483647 w 688"/>
              <a:gd name="T91" fmla="*/ 2147483647 h 496"/>
              <a:gd name="T92" fmla="*/ 2147483647 w 688"/>
              <a:gd name="T93" fmla="*/ 2147483647 h 496"/>
              <a:gd name="T94" fmla="*/ 2147483647 w 688"/>
              <a:gd name="T95" fmla="*/ 2147483647 h 496"/>
              <a:gd name="T96" fmla="*/ 0 w 688"/>
              <a:gd name="T97" fmla="*/ 2147483647 h 496"/>
              <a:gd name="T98" fmla="*/ 2147483647 w 688"/>
              <a:gd name="T99" fmla="*/ 2147483647 h 496"/>
              <a:gd name="T100" fmla="*/ 2147483647 w 688"/>
              <a:gd name="T101" fmla="*/ 2147483647 h 496"/>
              <a:gd name="T102" fmla="*/ 2147483647 w 688"/>
              <a:gd name="T103" fmla="*/ 2147483647 h 496"/>
              <a:gd name="T104" fmla="*/ 2147483647 w 688"/>
              <a:gd name="T105" fmla="*/ 2147483647 h 496"/>
              <a:gd name="T106" fmla="*/ 2147483647 w 688"/>
              <a:gd name="T107" fmla="*/ 2147483647 h 49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496"/>
              <a:gd name="T164" fmla="*/ 688 w 688"/>
              <a:gd name="T165" fmla="*/ 496 h 49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496">
                <a:moveTo>
                  <a:pt x="112" y="72"/>
                </a:moveTo>
                <a:lnTo>
                  <a:pt x="120" y="64"/>
                </a:lnTo>
                <a:lnTo>
                  <a:pt x="136" y="80"/>
                </a:lnTo>
                <a:lnTo>
                  <a:pt x="152" y="88"/>
                </a:lnTo>
                <a:lnTo>
                  <a:pt x="168" y="96"/>
                </a:lnTo>
                <a:lnTo>
                  <a:pt x="176" y="120"/>
                </a:lnTo>
                <a:lnTo>
                  <a:pt x="232" y="136"/>
                </a:lnTo>
                <a:lnTo>
                  <a:pt x="264" y="160"/>
                </a:lnTo>
                <a:lnTo>
                  <a:pt x="312" y="160"/>
                </a:lnTo>
                <a:lnTo>
                  <a:pt x="368" y="176"/>
                </a:lnTo>
                <a:lnTo>
                  <a:pt x="400" y="168"/>
                </a:lnTo>
                <a:lnTo>
                  <a:pt x="424" y="160"/>
                </a:lnTo>
                <a:lnTo>
                  <a:pt x="440" y="144"/>
                </a:lnTo>
                <a:lnTo>
                  <a:pt x="432" y="136"/>
                </a:lnTo>
                <a:lnTo>
                  <a:pt x="440" y="128"/>
                </a:lnTo>
                <a:lnTo>
                  <a:pt x="456" y="128"/>
                </a:lnTo>
                <a:lnTo>
                  <a:pt x="464" y="120"/>
                </a:lnTo>
                <a:lnTo>
                  <a:pt x="472" y="112"/>
                </a:lnTo>
                <a:lnTo>
                  <a:pt x="480" y="104"/>
                </a:lnTo>
                <a:lnTo>
                  <a:pt x="504" y="104"/>
                </a:lnTo>
                <a:lnTo>
                  <a:pt x="496" y="88"/>
                </a:lnTo>
                <a:lnTo>
                  <a:pt x="488" y="80"/>
                </a:lnTo>
                <a:lnTo>
                  <a:pt x="472" y="88"/>
                </a:lnTo>
                <a:lnTo>
                  <a:pt x="456" y="88"/>
                </a:lnTo>
                <a:lnTo>
                  <a:pt x="440" y="64"/>
                </a:lnTo>
                <a:lnTo>
                  <a:pt x="448" y="56"/>
                </a:lnTo>
                <a:lnTo>
                  <a:pt x="464" y="56"/>
                </a:lnTo>
                <a:lnTo>
                  <a:pt x="480" y="48"/>
                </a:lnTo>
                <a:lnTo>
                  <a:pt x="472" y="32"/>
                </a:lnTo>
                <a:lnTo>
                  <a:pt x="480" y="24"/>
                </a:lnTo>
                <a:lnTo>
                  <a:pt x="464" y="16"/>
                </a:lnTo>
                <a:lnTo>
                  <a:pt x="472" y="8"/>
                </a:lnTo>
                <a:lnTo>
                  <a:pt x="496" y="0"/>
                </a:lnTo>
                <a:lnTo>
                  <a:pt x="528" y="8"/>
                </a:lnTo>
                <a:lnTo>
                  <a:pt x="560" y="40"/>
                </a:lnTo>
                <a:lnTo>
                  <a:pt x="576" y="56"/>
                </a:lnTo>
                <a:lnTo>
                  <a:pt x="600" y="64"/>
                </a:lnTo>
                <a:lnTo>
                  <a:pt x="624" y="72"/>
                </a:lnTo>
                <a:lnTo>
                  <a:pt x="640" y="88"/>
                </a:lnTo>
                <a:lnTo>
                  <a:pt x="648" y="88"/>
                </a:lnTo>
                <a:lnTo>
                  <a:pt x="672" y="72"/>
                </a:lnTo>
                <a:lnTo>
                  <a:pt x="680" y="88"/>
                </a:lnTo>
                <a:lnTo>
                  <a:pt x="680" y="96"/>
                </a:lnTo>
                <a:lnTo>
                  <a:pt x="688" y="128"/>
                </a:lnTo>
                <a:lnTo>
                  <a:pt x="672" y="120"/>
                </a:lnTo>
                <a:lnTo>
                  <a:pt x="664" y="128"/>
                </a:lnTo>
                <a:lnTo>
                  <a:pt x="680" y="152"/>
                </a:lnTo>
                <a:lnTo>
                  <a:pt x="680" y="160"/>
                </a:lnTo>
                <a:lnTo>
                  <a:pt x="664" y="160"/>
                </a:lnTo>
                <a:lnTo>
                  <a:pt x="664" y="168"/>
                </a:lnTo>
                <a:lnTo>
                  <a:pt x="656" y="176"/>
                </a:lnTo>
                <a:lnTo>
                  <a:pt x="656" y="184"/>
                </a:lnTo>
                <a:lnTo>
                  <a:pt x="640" y="176"/>
                </a:lnTo>
                <a:lnTo>
                  <a:pt x="616" y="208"/>
                </a:lnTo>
                <a:lnTo>
                  <a:pt x="608" y="208"/>
                </a:lnTo>
                <a:lnTo>
                  <a:pt x="592" y="224"/>
                </a:lnTo>
                <a:lnTo>
                  <a:pt x="592" y="216"/>
                </a:lnTo>
                <a:lnTo>
                  <a:pt x="584" y="208"/>
                </a:lnTo>
                <a:lnTo>
                  <a:pt x="592" y="192"/>
                </a:lnTo>
                <a:lnTo>
                  <a:pt x="584" y="192"/>
                </a:lnTo>
                <a:lnTo>
                  <a:pt x="576" y="184"/>
                </a:lnTo>
                <a:lnTo>
                  <a:pt x="568" y="200"/>
                </a:lnTo>
                <a:lnTo>
                  <a:pt x="560" y="208"/>
                </a:lnTo>
                <a:lnTo>
                  <a:pt x="560" y="216"/>
                </a:lnTo>
                <a:lnTo>
                  <a:pt x="544" y="216"/>
                </a:lnTo>
                <a:lnTo>
                  <a:pt x="544" y="224"/>
                </a:lnTo>
                <a:lnTo>
                  <a:pt x="576" y="248"/>
                </a:lnTo>
                <a:lnTo>
                  <a:pt x="584" y="248"/>
                </a:lnTo>
                <a:lnTo>
                  <a:pt x="592" y="232"/>
                </a:lnTo>
                <a:lnTo>
                  <a:pt x="616" y="240"/>
                </a:lnTo>
                <a:lnTo>
                  <a:pt x="616" y="248"/>
                </a:lnTo>
                <a:lnTo>
                  <a:pt x="608" y="248"/>
                </a:lnTo>
                <a:lnTo>
                  <a:pt x="600" y="256"/>
                </a:lnTo>
                <a:lnTo>
                  <a:pt x="584" y="280"/>
                </a:lnTo>
                <a:lnTo>
                  <a:pt x="608" y="288"/>
                </a:lnTo>
                <a:lnTo>
                  <a:pt x="624" y="312"/>
                </a:lnTo>
                <a:lnTo>
                  <a:pt x="640" y="328"/>
                </a:lnTo>
                <a:lnTo>
                  <a:pt x="632" y="328"/>
                </a:lnTo>
                <a:lnTo>
                  <a:pt x="640" y="336"/>
                </a:lnTo>
                <a:lnTo>
                  <a:pt x="624" y="344"/>
                </a:lnTo>
                <a:lnTo>
                  <a:pt x="648" y="352"/>
                </a:lnTo>
                <a:lnTo>
                  <a:pt x="648" y="376"/>
                </a:lnTo>
                <a:lnTo>
                  <a:pt x="640" y="384"/>
                </a:lnTo>
                <a:lnTo>
                  <a:pt x="632" y="400"/>
                </a:lnTo>
                <a:lnTo>
                  <a:pt x="632" y="416"/>
                </a:lnTo>
                <a:lnTo>
                  <a:pt x="624" y="432"/>
                </a:lnTo>
                <a:lnTo>
                  <a:pt x="616" y="432"/>
                </a:lnTo>
                <a:lnTo>
                  <a:pt x="616" y="440"/>
                </a:lnTo>
                <a:lnTo>
                  <a:pt x="600" y="456"/>
                </a:lnTo>
                <a:lnTo>
                  <a:pt x="576" y="464"/>
                </a:lnTo>
                <a:lnTo>
                  <a:pt x="576" y="472"/>
                </a:lnTo>
                <a:lnTo>
                  <a:pt x="568" y="464"/>
                </a:lnTo>
                <a:lnTo>
                  <a:pt x="568" y="472"/>
                </a:lnTo>
                <a:lnTo>
                  <a:pt x="560" y="464"/>
                </a:lnTo>
                <a:lnTo>
                  <a:pt x="560" y="472"/>
                </a:lnTo>
                <a:lnTo>
                  <a:pt x="528" y="488"/>
                </a:lnTo>
                <a:lnTo>
                  <a:pt x="528" y="496"/>
                </a:lnTo>
                <a:lnTo>
                  <a:pt x="520" y="496"/>
                </a:lnTo>
                <a:lnTo>
                  <a:pt x="520" y="480"/>
                </a:lnTo>
                <a:lnTo>
                  <a:pt x="496" y="480"/>
                </a:lnTo>
                <a:lnTo>
                  <a:pt x="480" y="472"/>
                </a:lnTo>
                <a:lnTo>
                  <a:pt x="472" y="464"/>
                </a:lnTo>
                <a:lnTo>
                  <a:pt x="456" y="456"/>
                </a:lnTo>
                <a:lnTo>
                  <a:pt x="424" y="464"/>
                </a:lnTo>
                <a:lnTo>
                  <a:pt x="416" y="464"/>
                </a:lnTo>
                <a:lnTo>
                  <a:pt x="408" y="464"/>
                </a:lnTo>
                <a:lnTo>
                  <a:pt x="408" y="480"/>
                </a:lnTo>
                <a:lnTo>
                  <a:pt x="408" y="488"/>
                </a:lnTo>
                <a:lnTo>
                  <a:pt x="408" y="480"/>
                </a:lnTo>
                <a:lnTo>
                  <a:pt x="392" y="480"/>
                </a:lnTo>
                <a:lnTo>
                  <a:pt x="376" y="472"/>
                </a:lnTo>
                <a:lnTo>
                  <a:pt x="376" y="456"/>
                </a:lnTo>
                <a:lnTo>
                  <a:pt x="368" y="456"/>
                </a:lnTo>
                <a:lnTo>
                  <a:pt x="368" y="440"/>
                </a:lnTo>
                <a:lnTo>
                  <a:pt x="352" y="448"/>
                </a:lnTo>
                <a:lnTo>
                  <a:pt x="360" y="400"/>
                </a:lnTo>
                <a:lnTo>
                  <a:pt x="352" y="384"/>
                </a:lnTo>
                <a:lnTo>
                  <a:pt x="336" y="384"/>
                </a:lnTo>
                <a:lnTo>
                  <a:pt x="312" y="360"/>
                </a:lnTo>
                <a:lnTo>
                  <a:pt x="296" y="360"/>
                </a:lnTo>
                <a:lnTo>
                  <a:pt x="280" y="376"/>
                </a:lnTo>
                <a:lnTo>
                  <a:pt x="264" y="384"/>
                </a:lnTo>
                <a:lnTo>
                  <a:pt x="240" y="376"/>
                </a:lnTo>
                <a:lnTo>
                  <a:pt x="232" y="392"/>
                </a:lnTo>
                <a:lnTo>
                  <a:pt x="224" y="384"/>
                </a:lnTo>
                <a:lnTo>
                  <a:pt x="216" y="384"/>
                </a:lnTo>
                <a:lnTo>
                  <a:pt x="192" y="384"/>
                </a:lnTo>
                <a:lnTo>
                  <a:pt x="160" y="360"/>
                </a:lnTo>
                <a:lnTo>
                  <a:pt x="152" y="368"/>
                </a:lnTo>
                <a:lnTo>
                  <a:pt x="136" y="352"/>
                </a:lnTo>
                <a:lnTo>
                  <a:pt x="120" y="352"/>
                </a:lnTo>
                <a:lnTo>
                  <a:pt x="96" y="336"/>
                </a:lnTo>
                <a:lnTo>
                  <a:pt x="80" y="320"/>
                </a:lnTo>
                <a:lnTo>
                  <a:pt x="80" y="312"/>
                </a:lnTo>
                <a:lnTo>
                  <a:pt x="96" y="312"/>
                </a:lnTo>
                <a:lnTo>
                  <a:pt x="88" y="296"/>
                </a:lnTo>
                <a:lnTo>
                  <a:pt x="96" y="280"/>
                </a:lnTo>
                <a:lnTo>
                  <a:pt x="96" y="272"/>
                </a:lnTo>
                <a:lnTo>
                  <a:pt x="80" y="264"/>
                </a:lnTo>
                <a:lnTo>
                  <a:pt x="64" y="272"/>
                </a:lnTo>
                <a:lnTo>
                  <a:pt x="40" y="264"/>
                </a:lnTo>
                <a:lnTo>
                  <a:pt x="32" y="248"/>
                </a:lnTo>
                <a:lnTo>
                  <a:pt x="16" y="248"/>
                </a:lnTo>
                <a:lnTo>
                  <a:pt x="16" y="240"/>
                </a:lnTo>
                <a:lnTo>
                  <a:pt x="16" y="224"/>
                </a:lnTo>
                <a:lnTo>
                  <a:pt x="8" y="224"/>
                </a:lnTo>
                <a:lnTo>
                  <a:pt x="0" y="216"/>
                </a:lnTo>
                <a:lnTo>
                  <a:pt x="0" y="208"/>
                </a:lnTo>
                <a:lnTo>
                  <a:pt x="0" y="200"/>
                </a:lnTo>
                <a:lnTo>
                  <a:pt x="8" y="192"/>
                </a:lnTo>
                <a:lnTo>
                  <a:pt x="32" y="192"/>
                </a:lnTo>
                <a:lnTo>
                  <a:pt x="32" y="184"/>
                </a:lnTo>
                <a:lnTo>
                  <a:pt x="48" y="184"/>
                </a:lnTo>
                <a:lnTo>
                  <a:pt x="64" y="176"/>
                </a:lnTo>
                <a:lnTo>
                  <a:pt x="64" y="168"/>
                </a:lnTo>
                <a:lnTo>
                  <a:pt x="64" y="152"/>
                </a:lnTo>
                <a:lnTo>
                  <a:pt x="56" y="128"/>
                </a:lnTo>
                <a:lnTo>
                  <a:pt x="72" y="120"/>
                </a:lnTo>
                <a:lnTo>
                  <a:pt x="72" y="96"/>
                </a:lnTo>
                <a:lnTo>
                  <a:pt x="96" y="96"/>
                </a:lnTo>
                <a:lnTo>
                  <a:pt x="104" y="96"/>
                </a:lnTo>
                <a:lnTo>
                  <a:pt x="104" y="80"/>
                </a:lnTo>
                <a:lnTo>
                  <a:pt x="112" y="72"/>
                </a:lnTo>
                <a:close/>
              </a:path>
            </a:pathLst>
          </a:custGeom>
          <a:solidFill>
            <a:srgbClr val="F21C0A"/>
          </a:solidFill>
          <a:ln w="6350">
            <a:solidFill>
              <a:srgbClr val="FFFFFF"/>
            </a:solidFill>
            <a:round/>
            <a:headEnd/>
            <a:tailEnd/>
          </a:ln>
        </p:spPr>
        <p:txBody>
          <a:bodyPr/>
          <a:lstStyle/>
          <a:p>
            <a:pPr algn="ctr"/>
            <a:endParaRPr lang="en-GB" sz="1600" b="1">
              <a:cs typeface="Arial" charset="0"/>
            </a:endParaRPr>
          </a:p>
        </p:txBody>
      </p:sp>
      <p:sp>
        <p:nvSpPr>
          <p:cNvPr id="243755" name="Freeform 60"/>
          <p:cNvSpPr>
            <a:spLocks/>
          </p:cNvSpPr>
          <p:nvPr/>
        </p:nvSpPr>
        <p:spPr bwMode="auto">
          <a:xfrm>
            <a:off x="6035675" y="4103688"/>
            <a:ext cx="122238" cy="153987"/>
          </a:xfrm>
          <a:custGeom>
            <a:avLst/>
            <a:gdLst>
              <a:gd name="T0" fmla="*/ 2147483647 w 64"/>
              <a:gd name="T1" fmla="*/ 2147483647 h 80"/>
              <a:gd name="T2" fmla="*/ 0 w 64"/>
              <a:gd name="T3" fmla="*/ 2147483647 h 80"/>
              <a:gd name="T4" fmla="*/ 2147483647 w 64"/>
              <a:gd name="T5" fmla="*/ 2147483647 h 80"/>
              <a:gd name="T6" fmla="*/ 0 w 64"/>
              <a:gd name="T7" fmla="*/ 2147483647 h 80"/>
              <a:gd name="T8" fmla="*/ 0 w 64"/>
              <a:gd name="T9" fmla="*/ 0 h 80"/>
              <a:gd name="T10" fmla="*/ 2147483647 w 64"/>
              <a:gd name="T11" fmla="*/ 0 h 80"/>
              <a:gd name="T12" fmla="*/ 2147483647 w 64"/>
              <a:gd name="T13" fmla="*/ 0 h 80"/>
              <a:gd name="T14" fmla="*/ 2147483647 w 64"/>
              <a:gd name="T15" fmla="*/ 2147483647 h 80"/>
              <a:gd name="T16" fmla="*/ 2147483647 w 64"/>
              <a:gd name="T17" fmla="*/ 2147483647 h 80"/>
              <a:gd name="T18" fmla="*/ 2147483647 w 64"/>
              <a:gd name="T19" fmla="*/ 2147483647 h 80"/>
              <a:gd name="T20" fmla="*/ 2147483647 w 64"/>
              <a:gd name="T21" fmla="*/ 2147483647 h 80"/>
              <a:gd name="T22" fmla="*/ 2147483647 w 64"/>
              <a:gd name="T23" fmla="*/ 2147483647 h 80"/>
              <a:gd name="T24" fmla="*/ 2147483647 w 64"/>
              <a:gd name="T25" fmla="*/ 2147483647 h 80"/>
              <a:gd name="T26" fmla="*/ 2147483647 w 64"/>
              <a:gd name="T27" fmla="*/ 2147483647 h 80"/>
              <a:gd name="T28" fmla="*/ 2147483647 w 64"/>
              <a:gd name="T29" fmla="*/ 2147483647 h 80"/>
              <a:gd name="T30" fmla="*/ 2147483647 w 64"/>
              <a:gd name="T31" fmla="*/ 2147483647 h 80"/>
              <a:gd name="T32" fmla="*/ 2147483647 w 64"/>
              <a:gd name="T33" fmla="*/ 2147483647 h 80"/>
              <a:gd name="T34" fmla="*/ 2147483647 w 64"/>
              <a:gd name="T35" fmla="*/ 2147483647 h 80"/>
              <a:gd name="T36" fmla="*/ 2147483647 w 64"/>
              <a:gd name="T37" fmla="*/ 2147483647 h 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
              <a:gd name="T58" fmla="*/ 0 h 80"/>
              <a:gd name="T59" fmla="*/ 64 w 64"/>
              <a:gd name="T60" fmla="*/ 80 h 8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 h="80">
                <a:moveTo>
                  <a:pt x="8" y="32"/>
                </a:moveTo>
                <a:lnTo>
                  <a:pt x="0" y="24"/>
                </a:lnTo>
                <a:lnTo>
                  <a:pt x="8" y="16"/>
                </a:lnTo>
                <a:lnTo>
                  <a:pt x="0" y="8"/>
                </a:lnTo>
                <a:lnTo>
                  <a:pt x="0" y="0"/>
                </a:lnTo>
                <a:lnTo>
                  <a:pt x="8" y="0"/>
                </a:lnTo>
                <a:lnTo>
                  <a:pt x="16" y="0"/>
                </a:lnTo>
                <a:lnTo>
                  <a:pt x="24" y="16"/>
                </a:lnTo>
                <a:lnTo>
                  <a:pt x="56" y="16"/>
                </a:lnTo>
                <a:lnTo>
                  <a:pt x="40" y="32"/>
                </a:lnTo>
                <a:lnTo>
                  <a:pt x="40" y="40"/>
                </a:lnTo>
                <a:lnTo>
                  <a:pt x="56" y="48"/>
                </a:lnTo>
                <a:lnTo>
                  <a:pt x="56" y="40"/>
                </a:lnTo>
                <a:lnTo>
                  <a:pt x="64" y="64"/>
                </a:lnTo>
                <a:lnTo>
                  <a:pt x="64" y="80"/>
                </a:lnTo>
                <a:lnTo>
                  <a:pt x="48" y="56"/>
                </a:lnTo>
                <a:lnTo>
                  <a:pt x="40" y="72"/>
                </a:lnTo>
                <a:lnTo>
                  <a:pt x="16" y="72"/>
                </a:lnTo>
                <a:lnTo>
                  <a:pt x="8" y="32"/>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56" name="Freeform 61"/>
          <p:cNvSpPr>
            <a:spLocks/>
          </p:cNvSpPr>
          <p:nvPr/>
        </p:nvSpPr>
        <p:spPr bwMode="auto">
          <a:xfrm>
            <a:off x="6051550" y="4041775"/>
            <a:ext cx="74613" cy="46038"/>
          </a:xfrm>
          <a:custGeom>
            <a:avLst/>
            <a:gdLst>
              <a:gd name="T0" fmla="*/ 2147483647 w 40"/>
              <a:gd name="T1" fmla="*/ 2147483647 h 24"/>
              <a:gd name="T2" fmla="*/ 2147483647 w 40"/>
              <a:gd name="T3" fmla="*/ 0 h 24"/>
              <a:gd name="T4" fmla="*/ 0 w 40"/>
              <a:gd name="T5" fmla="*/ 2147483647 h 24"/>
              <a:gd name="T6" fmla="*/ 0 w 40"/>
              <a:gd name="T7" fmla="*/ 2147483647 h 24"/>
              <a:gd name="T8" fmla="*/ 2147483647 w 40"/>
              <a:gd name="T9" fmla="*/ 2147483647 h 24"/>
              <a:gd name="T10" fmla="*/ 2147483647 w 40"/>
              <a:gd name="T11" fmla="*/ 2147483647 h 24"/>
              <a:gd name="T12" fmla="*/ 2147483647 w 40"/>
              <a:gd name="T13" fmla="*/ 2147483647 h 24"/>
              <a:gd name="T14" fmla="*/ 2147483647 w 40"/>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24"/>
              <a:gd name="T26" fmla="*/ 40 w 40"/>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24">
                <a:moveTo>
                  <a:pt x="32" y="8"/>
                </a:moveTo>
                <a:lnTo>
                  <a:pt x="8" y="0"/>
                </a:lnTo>
                <a:lnTo>
                  <a:pt x="0" y="16"/>
                </a:lnTo>
                <a:lnTo>
                  <a:pt x="0" y="24"/>
                </a:lnTo>
                <a:lnTo>
                  <a:pt x="8" y="24"/>
                </a:lnTo>
                <a:lnTo>
                  <a:pt x="40" y="24"/>
                </a:lnTo>
                <a:lnTo>
                  <a:pt x="40" y="16"/>
                </a:lnTo>
                <a:lnTo>
                  <a:pt x="32"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57" name="Freeform 62"/>
          <p:cNvSpPr>
            <a:spLocks/>
          </p:cNvSpPr>
          <p:nvPr/>
        </p:nvSpPr>
        <p:spPr bwMode="auto">
          <a:xfrm>
            <a:off x="5551488" y="3824288"/>
            <a:ext cx="696912" cy="819150"/>
          </a:xfrm>
          <a:custGeom>
            <a:avLst/>
            <a:gdLst>
              <a:gd name="T0" fmla="*/ 2147483647 w 368"/>
              <a:gd name="T1" fmla="*/ 2147483647 h 424"/>
              <a:gd name="T2" fmla="*/ 2147483647 w 368"/>
              <a:gd name="T3" fmla="*/ 2147483647 h 424"/>
              <a:gd name="T4" fmla="*/ 2147483647 w 368"/>
              <a:gd name="T5" fmla="*/ 2147483647 h 424"/>
              <a:gd name="T6" fmla="*/ 2147483647 w 368"/>
              <a:gd name="T7" fmla="*/ 2147483647 h 424"/>
              <a:gd name="T8" fmla="*/ 2147483647 w 368"/>
              <a:gd name="T9" fmla="*/ 2147483647 h 424"/>
              <a:gd name="T10" fmla="*/ 2147483647 w 368"/>
              <a:gd name="T11" fmla="*/ 2147483647 h 424"/>
              <a:gd name="T12" fmla="*/ 2147483647 w 368"/>
              <a:gd name="T13" fmla="*/ 2147483647 h 424"/>
              <a:gd name="T14" fmla="*/ 2147483647 w 368"/>
              <a:gd name="T15" fmla="*/ 2147483647 h 424"/>
              <a:gd name="T16" fmla="*/ 2147483647 w 368"/>
              <a:gd name="T17" fmla="*/ 2147483647 h 424"/>
              <a:gd name="T18" fmla="*/ 2147483647 w 368"/>
              <a:gd name="T19" fmla="*/ 2147483647 h 424"/>
              <a:gd name="T20" fmla="*/ 2147483647 w 368"/>
              <a:gd name="T21" fmla="*/ 2147483647 h 424"/>
              <a:gd name="T22" fmla="*/ 2147483647 w 368"/>
              <a:gd name="T23" fmla="*/ 2147483647 h 424"/>
              <a:gd name="T24" fmla="*/ 2147483647 w 368"/>
              <a:gd name="T25" fmla="*/ 2147483647 h 424"/>
              <a:gd name="T26" fmla="*/ 2147483647 w 368"/>
              <a:gd name="T27" fmla="*/ 2147483647 h 424"/>
              <a:gd name="T28" fmla="*/ 2147483647 w 368"/>
              <a:gd name="T29" fmla="*/ 2147483647 h 424"/>
              <a:gd name="T30" fmla="*/ 2147483647 w 368"/>
              <a:gd name="T31" fmla="*/ 2147483647 h 424"/>
              <a:gd name="T32" fmla="*/ 2147483647 w 368"/>
              <a:gd name="T33" fmla="*/ 2147483647 h 424"/>
              <a:gd name="T34" fmla="*/ 2147483647 w 368"/>
              <a:gd name="T35" fmla="*/ 2147483647 h 424"/>
              <a:gd name="T36" fmla="*/ 2147483647 w 368"/>
              <a:gd name="T37" fmla="*/ 2147483647 h 424"/>
              <a:gd name="T38" fmla="*/ 2147483647 w 368"/>
              <a:gd name="T39" fmla="*/ 2147483647 h 424"/>
              <a:gd name="T40" fmla="*/ 2147483647 w 368"/>
              <a:gd name="T41" fmla="*/ 2147483647 h 424"/>
              <a:gd name="T42" fmla="*/ 2147483647 w 368"/>
              <a:gd name="T43" fmla="*/ 2147483647 h 424"/>
              <a:gd name="T44" fmla="*/ 2147483647 w 368"/>
              <a:gd name="T45" fmla="*/ 2147483647 h 424"/>
              <a:gd name="T46" fmla="*/ 2147483647 w 368"/>
              <a:gd name="T47" fmla="*/ 2147483647 h 424"/>
              <a:gd name="T48" fmla="*/ 2147483647 w 368"/>
              <a:gd name="T49" fmla="*/ 2147483647 h 424"/>
              <a:gd name="T50" fmla="*/ 2147483647 w 368"/>
              <a:gd name="T51" fmla="*/ 2147483647 h 424"/>
              <a:gd name="T52" fmla="*/ 2147483647 w 368"/>
              <a:gd name="T53" fmla="*/ 2147483647 h 424"/>
              <a:gd name="T54" fmla="*/ 2147483647 w 368"/>
              <a:gd name="T55" fmla="*/ 2147483647 h 424"/>
              <a:gd name="T56" fmla="*/ 2147483647 w 368"/>
              <a:gd name="T57" fmla="*/ 2147483647 h 424"/>
              <a:gd name="T58" fmla="*/ 2147483647 w 368"/>
              <a:gd name="T59" fmla="*/ 2147483647 h 424"/>
              <a:gd name="T60" fmla="*/ 2147483647 w 368"/>
              <a:gd name="T61" fmla="*/ 2147483647 h 424"/>
              <a:gd name="T62" fmla="*/ 2147483647 w 368"/>
              <a:gd name="T63" fmla="*/ 2147483647 h 424"/>
              <a:gd name="T64" fmla="*/ 2147483647 w 368"/>
              <a:gd name="T65" fmla="*/ 2147483647 h 424"/>
              <a:gd name="T66" fmla="*/ 2147483647 w 368"/>
              <a:gd name="T67" fmla="*/ 2147483647 h 424"/>
              <a:gd name="T68" fmla="*/ 2147483647 w 368"/>
              <a:gd name="T69" fmla="*/ 2147483647 h 424"/>
              <a:gd name="T70" fmla="*/ 2147483647 w 368"/>
              <a:gd name="T71" fmla="*/ 2147483647 h 424"/>
              <a:gd name="T72" fmla="*/ 2147483647 w 368"/>
              <a:gd name="T73" fmla="*/ 2147483647 h 424"/>
              <a:gd name="T74" fmla="*/ 2147483647 w 368"/>
              <a:gd name="T75" fmla="*/ 2147483647 h 424"/>
              <a:gd name="T76" fmla="*/ 2147483647 w 368"/>
              <a:gd name="T77" fmla="*/ 2147483647 h 424"/>
              <a:gd name="T78" fmla="*/ 2147483647 w 368"/>
              <a:gd name="T79" fmla="*/ 2147483647 h 424"/>
              <a:gd name="T80" fmla="*/ 2147483647 w 368"/>
              <a:gd name="T81" fmla="*/ 2147483647 h 424"/>
              <a:gd name="T82" fmla="*/ 2147483647 w 368"/>
              <a:gd name="T83" fmla="*/ 0 h 424"/>
              <a:gd name="T84" fmla="*/ 2147483647 w 368"/>
              <a:gd name="T85" fmla="*/ 2147483647 h 424"/>
              <a:gd name="T86" fmla="*/ 2147483647 w 368"/>
              <a:gd name="T87" fmla="*/ 2147483647 h 424"/>
              <a:gd name="T88" fmla="*/ 2147483647 w 368"/>
              <a:gd name="T89" fmla="*/ 2147483647 h 424"/>
              <a:gd name="T90" fmla="*/ 2147483647 w 368"/>
              <a:gd name="T91" fmla="*/ 2147483647 h 424"/>
              <a:gd name="T92" fmla="*/ 2147483647 w 368"/>
              <a:gd name="T93" fmla="*/ 2147483647 h 424"/>
              <a:gd name="T94" fmla="*/ 2147483647 w 368"/>
              <a:gd name="T95" fmla="*/ 2147483647 h 424"/>
              <a:gd name="T96" fmla="*/ 2147483647 w 368"/>
              <a:gd name="T97" fmla="*/ 2147483647 h 424"/>
              <a:gd name="T98" fmla="*/ 2147483647 w 368"/>
              <a:gd name="T99" fmla="*/ 2147483647 h 42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68"/>
              <a:gd name="T151" fmla="*/ 0 h 424"/>
              <a:gd name="T152" fmla="*/ 368 w 368"/>
              <a:gd name="T153" fmla="*/ 424 h 42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68" h="424">
                <a:moveTo>
                  <a:pt x="256" y="120"/>
                </a:moveTo>
                <a:lnTo>
                  <a:pt x="264" y="128"/>
                </a:lnTo>
                <a:lnTo>
                  <a:pt x="264" y="136"/>
                </a:lnTo>
                <a:lnTo>
                  <a:pt x="272" y="136"/>
                </a:lnTo>
                <a:lnTo>
                  <a:pt x="304" y="136"/>
                </a:lnTo>
                <a:lnTo>
                  <a:pt x="304" y="128"/>
                </a:lnTo>
                <a:lnTo>
                  <a:pt x="296" y="120"/>
                </a:lnTo>
                <a:lnTo>
                  <a:pt x="312" y="112"/>
                </a:lnTo>
                <a:lnTo>
                  <a:pt x="328" y="96"/>
                </a:lnTo>
                <a:lnTo>
                  <a:pt x="344" y="96"/>
                </a:lnTo>
                <a:lnTo>
                  <a:pt x="368" y="120"/>
                </a:lnTo>
                <a:lnTo>
                  <a:pt x="368" y="128"/>
                </a:lnTo>
                <a:lnTo>
                  <a:pt x="360" y="128"/>
                </a:lnTo>
                <a:lnTo>
                  <a:pt x="344" y="144"/>
                </a:lnTo>
                <a:lnTo>
                  <a:pt x="336" y="184"/>
                </a:lnTo>
                <a:lnTo>
                  <a:pt x="328" y="184"/>
                </a:lnTo>
                <a:lnTo>
                  <a:pt x="328" y="208"/>
                </a:lnTo>
                <a:lnTo>
                  <a:pt x="320" y="208"/>
                </a:lnTo>
                <a:lnTo>
                  <a:pt x="312" y="184"/>
                </a:lnTo>
                <a:lnTo>
                  <a:pt x="312" y="192"/>
                </a:lnTo>
                <a:lnTo>
                  <a:pt x="296" y="184"/>
                </a:lnTo>
                <a:lnTo>
                  <a:pt x="296" y="176"/>
                </a:lnTo>
                <a:lnTo>
                  <a:pt x="312" y="160"/>
                </a:lnTo>
                <a:lnTo>
                  <a:pt x="280" y="160"/>
                </a:lnTo>
                <a:lnTo>
                  <a:pt x="272" y="144"/>
                </a:lnTo>
                <a:lnTo>
                  <a:pt x="264" y="144"/>
                </a:lnTo>
                <a:lnTo>
                  <a:pt x="256" y="144"/>
                </a:lnTo>
                <a:lnTo>
                  <a:pt x="256" y="152"/>
                </a:lnTo>
                <a:lnTo>
                  <a:pt x="264" y="160"/>
                </a:lnTo>
                <a:lnTo>
                  <a:pt x="256" y="168"/>
                </a:lnTo>
                <a:lnTo>
                  <a:pt x="264" y="176"/>
                </a:lnTo>
                <a:lnTo>
                  <a:pt x="272" y="216"/>
                </a:lnTo>
                <a:lnTo>
                  <a:pt x="264" y="208"/>
                </a:lnTo>
                <a:lnTo>
                  <a:pt x="264" y="216"/>
                </a:lnTo>
                <a:lnTo>
                  <a:pt x="248" y="216"/>
                </a:lnTo>
                <a:lnTo>
                  <a:pt x="248" y="240"/>
                </a:lnTo>
                <a:lnTo>
                  <a:pt x="232" y="248"/>
                </a:lnTo>
                <a:lnTo>
                  <a:pt x="224" y="264"/>
                </a:lnTo>
                <a:lnTo>
                  <a:pt x="200" y="288"/>
                </a:lnTo>
                <a:lnTo>
                  <a:pt x="192" y="296"/>
                </a:lnTo>
                <a:lnTo>
                  <a:pt x="184" y="296"/>
                </a:lnTo>
                <a:lnTo>
                  <a:pt x="184" y="304"/>
                </a:lnTo>
                <a:lnTo>
                  <a:pt x="176" y="304"/>
                </a:lnTo>
                <a:lnTo>
                  <a:pt x="168" y="312"/>
                </a:lnTo>
                <a:lnTo>
                  <a:pt x="176" y="344"/>
                </a:lnTo>
                <a:lnTo>
                  <a:pt x="168" y="368"/>
                </a:lnTo>
                <a:lnTo>
                  <a:pt x="168" y="384"/>
                </a:lnTo>
                <a:lnTo>
                  <a:pt x="160" y="400"/>
                </a:lnTo>
                <a:lnTo>
                  <a:pt x="152" y="408"/>
                </a:lnTo>
                <a:lnTo>
                  <a:pt x="144" y="424"/>
                </a:lnTo>
                <a:lnTo>
                  <a:pt x="128" y="408"/>
                </a:lnTo>
                <a:lnTo>
                  <a:pt x="96" y="320"/>
                </a:lnTo>
                <a:lnTo>
                  <a:pt x="80" y="296"/>
                </a:lnTo>
                <a:lnTo>
                  <a:pt x="64" y="208"/>
                </a:lnTo>
                <a:lnTo>
                  <a:pt x="56" y="208"/>
                </a:lnTo>
                <a:lnTo>
                  <a:pt x="56" y="224"/>
                </a:lnTo>
                <a:lnTo>
                  <a:pt x="48" y="224"/>
                </a:lnTo>
                <a:lnTo>
                  <a:pt x="40" y="232"/>
                </a:lnTo>
                <a:lnTo>
                  <a:pt x="16" y="208"/>
                </a:lnTo>
                <a:lnTo>
                  <a:pt x="32" y="200"/>
                </a:lnTo>
                <a:lnTo>
                  <a:pt x="32" y="192"/>
                </a:lnTo>
                <a:lnTo>
                  <a:pt x="16" y="200"/>
                </a:lnTo>
                <a:lnTo>
                  <a:pt x="0" y="184"/>
                </a:lnTo>
                <a:lnTo>
                  <a:pt x="8" y="176"/>
                </a:lnTo>
                <a:lnTo>
                  <a:pt x="32" y="176"/>
                </a:lnTo>
                <a:lnTo>
                  <a:pt x="32" y="168"/>
                </a:lnTo>
                <a:lnTo>
                  <a:pt x="32" y="152"/>
                </a:lnTo>
                <a:lnTo>
                  <a:pt x="24" y="152"/>
                </a:lnTo>
                <a:lnTo>
                  <a:pt x="24" y="144"/>
                </a:lnTo>
                <a:lnTo>
                  <a:pt x="16" y="136"/>
                </a:lnTo>
                <a:lnTo>
                  <a:pt x="16" y="128"/>
                </a:lnTo>
                <a:lnTo>
                  <a:pt x="24" y="120"/>
                </a:lnTo>
                <a:lnTo>
                  <a:pt x="32" y="120"/>
                </a:lnTo>
                <a:lnTo>
                  <a:pt x="40" y="120"/>
                </a:lnTo>
                <a:lnTo>
                  <a:pt x="72" y="72"/>
                </a:lnTo>
                <a:lnTo>
                  <a:pt x="64" y="56"/>
                </a:lnTo>
                <a:lnTo>
                  <a:pt x="72" y="56"/>
                </a:lnTo>
                <a:lnTo>
                  <a:pt x="56" y="40"/>
                </a:lnTo>
                <a:lnTo>
                  <a:pt x="56" y="24"/>
                </a:lnTo>
                <a:lnTo>
                  <a:pt x="48" y="16"/>
                </a:lnTo>
                <a:lnTo>
                  <a:pt x="72" y="16"/>
                </a:lnTo>
                <a:lnTo>
                  <a:pt x="88" y="16"/>
                </a:lnTo>
                <a:lnTo>
                  <a:pt x="96" y="8"/>
                </a:lnTo>
                <a:lnTo>
                  <a:pt x="112" y="0"/>
                </a:lnTo>
                <a:lnTo>
                  <a:pt x="128" y="8"/>
                </a:lnTo>
                <a:lnTo>
                  <a:pt x="128" y="16"/>
                </a:lnTo>
                <a:lnTo>
                  <a:pt x="120" y="32"/>
                </a:lnTo>
                <a:lnTo>
                  <a:pt x="128" y="48"/>
                </a:lnTo>
                <a:lnTo>
                  <a:pt x="112" y="48"/>
                </a:lnTo>
                <a:lnTo>
                  <a:pt x="112" y="56"/>
                </a:lnTo>
                <a:lnTo>
                  <a:pt x="128" y="72"/>
                </a:lnTo>
                <a:lnTo>
                  <a:pt x="152" y="88"/>
                </a:lnTo>
                <a:lnTo>
                  <a:pt x="144" y="104"/>
                </a:lnTo>
                <a:lnTo>
                  <a:pt x="184" y="128"/>
                </a:lnTo>
                <a:lnTo>
                  <a:pt x="200" y="128"/>
                </a:lnTo>
                <a:lnTo>
                  <a:pt x="216" y="136"/>
                </a:lnTo>
                <a:lnTo>
                  <a:pt x="240" y="144"/>
                </a:lnTo>
                <a:lnTo>
                  <a:pt x="256" y="144"/>
                </a:lnTo>
                <a:lnTo>
                  <a:pt x="248" y="136"/>
                </a:lnTo>
                <a:lnTo>
                  <a:pt x="248" y="120"/>
                </a:lnTo>
                <a:lnTo>
                  <a:pt x="256" y="120"/>
                </a:lnTo>
                <a:close/>
              </a:path>
            </a:pathLst>
          </a:custGeom>
          <a:solidFill>
            <a:srgbClr val="FF8F6E"/>
          </a:solidFill>
          <a:ln w="6350">
            <a:solidFill>
              <a:srgbClr val="FFFFFF"/>
            </a:solidFill>
            <a:round/>
            <a:headEnd/>
            <a:tailEnd/>
          </a:ln>
        </p:spPr>
        <p:txBody>
          <a:bodyPr/>
          <a:lstStyle/>
          <a:p>
            <a:pPr algn="ctr"/>
            <a:endParaRPr lang="en-GB" sz="1200" b="1">
              <a:cs typeface="Arial" charset="0"/>
            </a:endParaRPr>
          </a:p>
        </p:txBody>
      </p:sp>
      <p:sp>
        <p:nvSpPr>
          <p:cNvPr id="243758" name="Freeform 63"/>
          <p:cNvSpPr>
            <a:spLocks/>
          </p:cNvSpPr>
          <p:nvPr/>
        </p:nvSpPr>
        <p:spPr bwMode="auto">
          <a:xfrm>
            <a:off x="5822950" y="3994150"/>
            <a:ext cx="212725" cy="109538"/>
          </a:xfrm>
          <a:custGeom>
            <a:avLst/>
            <a:gdLst>
              <a:gd name="T0" fmla="*/ 2147483647 w 112"/>
              <a:gd name="T1" fmla="*/ 2147483647 h 56"/>
              <a:gd name="T2" fmla="*/ 2147483647 w 112"/>
              <a:gd name="T3" fmla="*/ 2147483647 h 56"/>
              <a:gd name="T4" fmla="*/ 2147483647 w 112"/>
              <a:gd name="T5" fmla="*/ 2147483647 h 56"/>
              <a:gd name="T6" fmla="*/ 2147483647 w 112"/>
              <a:gd name="T7" fmla="*/ 2147483647 h 56"/>
              <a:gd name="T8" fmla="*/ 2147483647 w 112"/>
              <a:gd name="T9" fmla="*/ 2147483647 h 56"/>
              <a:gd name="T10" fmla="*/ 2147483647 w 112"/>
              <a:gd name="T11" fmla="*/ 0 h 56"/>
              <a:gd name="T12" fmla="*/ 2147483647 w 112"/>
              <a:gd name="T13" fmla="*/ 0 h 56"/>
              <a:gd name="T14" fmla="*/ 0 w 112"/>
              <a:gd name="T15" fmla="*/ 2147483647 h 56"/>
              <a:gd name="T16" fmla="*/ 2147483647 w 112"/>
              <a:gd name="T17" fmla="*/ 2147483647 h 56"/>
              <a:gd name="T18" fmla="*/ 2147483647 w 112"/>
              <a:gd name="T19" fmla="*/ 2147483647 h 56"/>
              <a:gd name="T20" fmla="*/ 2147483647 w 112"/>
              <a:gd name="T21" fmla="*/ 2147483647 h 56"/>
              <a:gd name="T22" fmla="*/ 2147483647 w 112"/>
              <a:gd name="T23" fmla="*/ 2147483647 h 56"/>
              <a:gd name="T24" fmla="*/ 2147483647 w 112"/>
              <a:gd name="T25" fmla="*/ 2147483647 h 56"/>
              <a:gd name="T26" fmla="*/ 2147483647 w 112"/>
              <a:gd name="T27" fmla="*/ 2147483647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56"/>
              <a:gd name="T44" fmla="*/ 112 w 112"/>
              <a:gd name="T45" fmla="*/ 56 h 5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56">
                <a:moveTo>
                  <a:pt x="104" y="48"/>
                </a:moveTo>
                <a:lnTo>
                  <a:pt x="104" y="32"/>
                </a:lnTo>
                <a:lnTo>
                  <a:pt x="80" y="32"/>
                </a:lnTo>
                <a:lnTo>
                  <a:pt x="48" y="8"/>
                </a:lnTo>
                <a:lnTo>
                  <a:pt x="40" y="16"/>
                </a:lnTo>
                <a:lnTo>
                  <a:pt x="24" y="0"/>
                </a:lnTo>
                <a:lnTo>
                  <a:pt x="8" y="0"/>
                </a:lnTo>
                <a:lnTo>
                  <a:pt x="0" y="16"/>
                </a:lnTo>
                <a:lnTo>
                  <a:pt x="40" y="40"/>
                </a:lnTo>
                <a:lnTo>
                  <a:pt x="56" y="40"/>
                </a:lnTo>
                <a:lnTo>
                  <a:pt x="72" y="48"/>
                </a:lnTo>
                <a:lnTo>
                  <a:pt x="96" y="56"/>
                </a:lnTo>
                <a:lnTo>
                  <a:pt x="112" y="56"/>
                </a:lnTo>
                <a:lnTo>
                  <a:pt x="104" y="4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59" name="Freeform 64"/>
          <p:cNvSpPr>
            <a:spLocks/>
          </p:cNvSpPr>
          <p:nvPr/>
        </p:nvSpPr>
        <p:spPr bwMode="auto">
          <a:xfrm>
            <a:off x="4911725" y="3702050"/>
            <a:ext cx="501650" cy="431800"/>
          </a:xfrm>
          <a:custGeom>
            <a:avLst/>
            <a:gdLst>
              <a:gd name="T0" fmla="*/ 2147483647 w 264"/>
              <a:gd name="T1" fmla="*/ 2147483647 h 224"/>
              <a:gd name="T2" fmla="*/ 2147483647 w 264"/>
              <a:gd name="T3" fmla="*/ 2147483647 h 224"/>
              <a:gd name="T4" fmla="*/ 2147483647 w 264"/>
              <a:gd name="T5" fmla="*/ 2147483647 h 224"/>
              <a:gd name="T6" fmla="*/ 2147483647 w 264"/>
              <a:gd name="T7" fmla="*/ 2147483647 h 224"/>
              <a:gd name="T8" fmla="*/ 2147483647 w 264"/>
              <a:gd name="T9" fmla="*/ 2147483647 h 224"/>
              <a:gd name="T10" fmla="*/ 2147483647 w 264"/>
              <a:gd name="T11" fmla="*/ 2147483647 h 224"/>
              <a:gd name="T12" fmla="*/ 2147483647 w 264"/>
              <a:gd name="T13" fmla="*/ 2147483647 h 224"/>
              <a:gd name="T14" fmla="*/ 2147483647 w 264"/>
              <a:gd name="T15" fmla="*/ 2147483647 h 224"/>
              <a:gd name="T16" fmla="*/ 2147483647 w 264"/>
              <a:gd name="T17" fmla="*/ 2147483647 h 224"/>
              <a:gd name="T18" fmla="*/ 2147483647 w 264"/>
              <a:gd name="T19" fmla="*/ 2147483647 h 224"/>
              <a:gd name="T20" fmla="*/ 2147483647 w 264"/>
              <a:gd name="T21" fmla="*/ 2147483647 h 224"/>
              <a:gd name="T22" fmla="*/ 2147483647 w 264"/>
              <a:gd name="T23" fmla="*/ 2147483647 h 224"/>
              <a:gd name="T24" fmla="*/ 2147483647 w 264"/>
              <a:gd name="T25" fmla="*/ 2147483647 h 224"/>
              <a:gd name="T26" fmla="*/ 2147483647 w 264"/>
              <a:gd name="T27" fmla="*/ 2147483647 h 224"/>
              <a:gd name="T28" fmla="*/ 0 w 264"/>
              <a:gd name="T29" fmla="*/ 2147483647 h 224"/>
              <a:gd name="T30" fmla="*/ 2147483647 w 264"/>
              <a:gd name="T31" fmla="*/ 0 h 224"/>
              <a:gd name="T32" fmla="*/ 2147483647 w 264"/>
              <a:gd name="T33" fmla="*/ 2147483647 h 224"/>
              <a:gd name="T34" fmla="*/ 2147483647 w 264"/>
              <a:gd name="T35" fmla="*/ 2147483647 h 224"/>
              <a:gd name="T36" fmla="*/ 2147483647 w 264"/>
              <a:gd name="T37" fmla="*/ 2147483647 h 224"/>
              <a:gd name="T38" fmla="*/ 2147483647 w 264"/>
              <a:gd name="T39" fmla="*/ 2147483647 h 224"/>
              <a:gd name="T40" fmla="*/ 2147483647 w 264"/>
              <a:gd name="T41" fmla="*/ 2147483647 h 224"/>
              <a:gd name="T42" fmla="*/ 2147483647 w 264"/>
              <a:gd name="T43" fmla="*/ 2147483647 h 224"/>
              <a:gd name="T44" fmla="*/ 2147483647 w 264"/>
              <a:gd name="T45" fmla="*/ 2147483647 h 224"/>
              <a:gd name="T46" fmla="*/ 2147483647 w 264"/>
              <a:gd name="T47" fmla="*/ 2147483647 h 224"/>
              <a:gd name="T48" fmla="*/ 2147483647 w 264"/>
              <a:gd name="T49" fmla="*/ 2147483647 h 224"/>
              <a:gd name="T50" fmla="*/ 2147483647 w 264"/>
              <a:gd name="T51" fmla="*/ 2147483647 h 224"/>
              <a:gd name="T52" fmla="*/ 2147483647 w 264"/>
              <a:gd name="T53" fmla="*/ 2147483647 h 224"/>
              <a:gd name="T54" fmla="*/ 2147483647 w 264"/>
              <a:gd name="T55" fmla="*/ 2147483647 h 224"/>
              <a:gd name="T56" fmla="*/ 2147483647 w 264"/>
              <a:gd name="T57" fmla="*/ 2147483647 h 224"/>
              <a:gd name="T58" fmla="*/ 2147483647 w 264"/>
              <a:gd name="T59" fmla="*/ 2147483647 h 224"/>
              <a:gd name="T60" fmla="*/ 2147483647 w 264"/>
              <a:gd name="T61" fmla="*/ 2147483647 h 224"/>
              <a:gd name="T62" fmla="*/ 2147483647 w 264"/>
              <a:gd name="T63" fmla="*/ 2147483647 h 224"/>
              <a:gd name="T64" fmla="*/ 2147483647 w 264"/>
              <a:gd name="T65" fmla="*/ 2147483647 h 224"/>
              <a:gd name="T66" fmla="*/ 2147483647 w 264"/>
              <a:gd name="T67" fmla="*/ 2147483647 h 224"/>
              <a:gd name="T68" fmla="*/ 2147483647 w 264"/>
              <a:gd name="T69" fmla="*/ 2147483647 h 224"/>
              <a:gd name="T70" fmla="*/ 2147483647 w 264"/>
              <a:gd name="T71" fmla="*/ 2147483647 h 224"/>
              <a:gd name="T72" fmla="*/ 2147483647 w 264"/>
              <a:gd name="T73" fmla="*/ 2147483647 h 224"/>
              <a:gd name="T74" fmla="*/ 2147483647 w 264"/>
              <a:gd name="T75" fmla="*/ 2147483647 h 224"/>
              <a:gd name="T76" fmla="*/ 2147483647 w 264"/>
              <a:gd name="T77" fmla="*/ 2147483647 h 224"/>
              <a:gd name="T78" fmla="*/ 2147483647 w 264"/>
              <a:gd name="T79" fmla="*/ 2147483647 h 224"/>
              <a:gd name="T80" fmla="*/ 2147483647 w 264"/>
              <a:gd name="T81" fmla="*/ 2147483647 h 224"/>
              <a:gd name="T82" fmla="*/ 2147483647 w 264"/>
              <a:gd name="T83" fmla="*/ 2147483647 h 224"/>
              <a:gd name="T84" fmla="*/ 2147483647 w 264"/>
              <a:gd name="T85" fmla="*/ 2147483647 h 224"/>
              <a:gd name="T86" fmla="*/ 2147483647 w 264"/>
              <a:gd name="T87" fmla="*/ 2147483647 h 22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64"/>
              <a:gd name="T133" fmla="*/ 0 h 224"/>
              <a:gd name="T134" fmla="*/ 264 w 264"/>
              <a:gd name="T135" fmla="*/ 224 h 22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64" h="224">
                <a:moveTo>
                  <a:pt x="192" y="216"/>
                </a:moveTo>
                <a:lnTo>
                  <a:pt x="184" y="200"/>
                </a:lnTo>
                <a:lnTo>
                  <a:pt x="160" y="208"/>
                </a:lnTo>
                <a:lnTo>
                  <a:pt x="144" y="208"/>
                </a:lnTo>
                <a:lnTo>
                  <a:pt x="112" y="184"/>
                </a:lnTo>
                <a:lnTo>
                  <a:pt x="96" y="152"/>
                </a:lnTo>
                <a:lnTo>
                  <a:pt x="80" y="144"/>
                </a:lnTo>
                <a:lnTo>
                  <a:pt x="72" y="152"/>
                </a:lnTo>
                <a:lnTo>
                  <a:pt x="56" y="136"/>
                </a:lnTo>
                <a:lnTo>
                  <a:pt x="56" y="112"/>
                </a:lnTo>
                <a:lnTo>
                  <a:pt x="32" y="104"/>
                </a:lnTo>
                <a:lnTo>
                  <a:pt x="24" y="88"/>
                </a:lnTo>
                <a:lnTo>
                  <a:pt x="32" y="72"/>
                </a:lnTo>
                <a:lnTo>
                  <a:pt x="16" y="40"/>
                </a:lnTo>
                <a:lnTo>
                  <a:pt x="0" y="8"/>
                </a:lnTo>
                <a:lnTo>
                  <a:pt x="8" y="0"/>
                </a:lnTo>
                <a:lnTo>
                  <a:pt x="16" y="16"/>
                </a:lnTo>
                <a:lnTo>
                  <a:pt x="24" y="16"/>
                </a:lnTo>
                <a:lnTo>
                  <a:pt x="32" y="16"/>
                </a:lnTo>
                <a:lnTo>
                  <a:pt x="48" y="8"/>
                </a:lnTo>
                <a:lnTo>
                  <a:pt x="48" y="16"/>
                </a:lnTo>
                <a:lnTo>
                  <a:pt x="64" y="24"/>
                </a:lnTo>
                <a:lnTo>
                  <a:pt x="64" y="40"/>
                </a:lnTo>
                <a:lnTo>
                  <a:pt x="96" y="56"/>
                </a:lnTo>
                <a:lnTo>
                  <a:pt x="128" y="48"/>
                </a:lnTo>
                <a:lnTo>
                  <a:pt x="128" y="40"/>
                </a:lnTo>
                <a:lnTo>
                  <a:pt x="144" y="32"/>
                </a:lnTo>
                <a:lnTo>
                  <a:pt x="160" y="24"/>
                </a:lnTo>
                <a:lnTo>
                  <a:pt x="224" y="56"/>
                </a:lnTo>
                <a:lnTo>
                  <a:pt x="224" y="64"/>
                </a:lnTo>
                <a:lnTo>
                  <a:pt x="224" y="80"/>
                </a:lnTo>
                <a:lnTo>
                  <a:pt x="216" y="88"/>
                </a:lnTo>
                <a:lnTo>
                  <a:pt x="216" y="96"/>
                </a:lnTo>
                <a:lnTo>
                  <a:pt x="224" y="128"/>
                </a:lnTo>
                <a:lnTo>
                  <a:pt x="240" y="128"/>
                </a:lnTo>
                <a:lnTo>
                  <a:pt x="240" y="136"/>
                </a:lnTo>
                <a:lnTo>
                  <a:pt x="232" y="152"/>
                </a:lnTo>
                <a:lnTo>
                  <a:pt x="248" y="176"/>
                </a:lnTo>
                <a:lnTo>
                  <a:pt x="256" y="176"/>
                </a:lnTo>
                <a:lnTo>
                  <a:pt x="264" y="192"/>
                </a:lnTo>
                <a:lnTo>
                  <a:pt x="264" y="200"/>
                </a:lnTo>
                <a:lnTo>
                  <a:pt x="248" y="208"/>
                </a:lnTo>
                <a:lnTo>
                  <a:pt x="248" y="224"/>
                </a:lnTo>
                <a:lnTo>
                  <a:pt x="192" y="216"/>
                </a:lnTo>
                <a:close/>
              </a:path>
            </a:pathLst>
          </a:custGeom>
          <a:solidFill>
            <a:srgbClr val="B2B2B2"/>
          </a:solidFill>
          <a:ln w="6350">
            <a:solidFill>
              <a:srgbClr val="FFFFFF"/>
            </a:solidFill>
            <a:round/>
            <a:headEnd/>
            <a:tailEnd/>
          </a:ln>
        </p:spPr>
        <p:txBody>
          <a:bodyPr/>
          <a:lstStyle/>
          <a:p>
            <a:pPr algn="ctr"/>
            <a:endParaRPr lang="en-GB" sz="1600" b="1">
              <a:cs typeface="Arial" charset="0"/>
            </a:endParaRPr>
          </a:p>
        </p:txBody>
      </p:sp>
      <p:sp>
        <p:nvSpPr>
          <p:cNvPr id="243760" name="Freeform 65"/>
          <p:cNvSpPr>
            <a:spLocks/>
          </p:cNvSpPr>
          <p:nvPr/>
        </p:nvSpPr>
        <p:spPr bwMode="auto">
          <a:xfrm>
            <a:off x="5353050" y="3794125"/>
            <a:ext cx="379413" cy="385763"/>
          </a:xfrm>
          <a:custGeom>
            <a:avLst/>
            <a:gdLst>
              <a:gd name="T0" fmla="*/ 2147483647 w 200"/>
              <a:gd name="T1" fmla="*/ 2147483647 h 200"/>
              <a:gd name="T2" fmla="*/ 2147483647 w 200"/>
              <a:gd name="T3" fmla="*/ 2147483647 h 200"/>
              <a:gd name="T4" fmla="*/ 2147483647 w 200"/>
              <a:gd name="T5" fmla="*/ 2147483647 h 200"/>
              <a:gd name="T6" fmla="*/ 2147483647 w 200"/>
              <a:gd name="T7" fmla="*/ 2147483647 h 200"/>
              <a:gd name="T8" fmla="*/ 2147483647 w 200"/>
              <a:gd name="T9" fmla="*/ 2147483647 h 200"/>
              <a:gd name="T10" fmla="*/ 2147483647 w 200"/>
              <a:gd name="T11" fmla="*/ 2147483647 h 200"/>
              <a:gd name="T12" fmla="*/ 2147483647 w 200"/>
              <a:gd name="T13" fmla="*/ 2147483647 h 200"/>
              <a:gd name="T14" fmla="*/ 2147483647 w 200"/>
              <a:gd name="T15" fmla="*/ 2147483647 h 200"/>
              <a:gd name="T16" fmla="*/ 2147483647 w 200"/>
              <a:gd name="T17" fmla="*/ 2147483647 h 200"/>
              <a:gd name="T18" fmla="*/ 2147483647 w 200"/>
              <a:gd name="T19" fmla="*/ 2147483647 h 200"/>
              <a:gd name="T20" fmla="*/ 2147483647 w 200"/>
              <a:gd name="T21" fmla="*/ 2147483647 h 200"/>
              <a:gd name="T22" fmla="*/ 2147483647 w 200"/>
              <a:gd name="T23" fmla="*/ 2147483647 h 200"/>
              <a:gd name="T24" fmla="*/ 2147483647 w 200"/>
              <a:gd name="T25" fmla="*/ 2147483647 h 200"/>
              <a:gd name="T26" fmla="*/ 2147483647 w 200"/>
              <a:gd name="T27" fmla="*/ 2147483647 h 200"/>
              <a:gd name="T28" fmla="*/ 2147483647 w 200"/>
              <a:gd name="T29" fmla="*/ 2147483647 h 200"/>
              <a:gd name="T30" fmla="*/ 2147483647 w 200"/>
              <a:gd name="T31" fmla="*/ 2147483647 h 200"/>
              <a:gd name="T32" fmla="*/ 2147483647 w 200"/>
              <a:gd name="T33" fmla="*/ 2147483647 h 200"/>
              <a:gd name="T34" fmla="*/ 2147483647 w 200"/>
              <a:gd name="T35" fmla="*/ 2147483647 h 200"/>
              <a:gd name="T36" fmla="*/ 2147483647 w 200"/>
              <a:gd name="T37" fmla="*/ 2147483647 h 200"/>
              <a:gd name="T38" fmla="*/ 2147483647 w 200"/>
              <a:gd name="T39" fmla="*/ 2147483647 h 200"/>
              <a:gd name="T40" fmla="*/ 2147483647 w 200"/>
              <a:gd name="T41" fmla="*/ 2147483647 h 200"/>
              <a:gd name="T42" fmla="*/ 2147483647 w 200"/>
              <a:gd name="T43" fmla="*/ 0 h 200"/>
              <a:gd name="T44" fmla="*/ 2147483647 w 200"/>
              <a:gd name="T45" fmla="*/ 0 h 200"/>
              <a:gd name="T46" fmla="*/ 2147483647 w 200"/>
              <a:gd name="T47" fmla="*/ 0 h 200"/>
              <a:gd name="T48" fmla="*/ 2147483647 w 200"/>
              <a:gd name="T49" fmla="*/ 0 h 200"/>
              <a:gd name="T50" fmla="*/ 2147483647 w 200"/>
              <a:gd name="T51" fmla="*/ 2147483647 h 200"/>
              <a:gd name="T52" fmla="*/ 2147483647 w 200"/>
              <a:gd name="T53" fmla="*/ 2147483647 h 200"/>
              <a:gd name="T54" fmla="*/ 2147483647 w 200"/>
              <a:gd name="T55" fmla="*/ 2147483647 h 200"/>
              <a:gd name="T56" fmla="*/ 2147483647 w 200"/>
              <a:gd name="T57" fmla="*/ 2147483647 h 200"/>
              <a:gd name="T58" fmla="*/ 2147483647 w 200"/>
              <a:gd name="T59" fmla="*/ 2147483647 h 200"/>
              <a:gd name="T60" fmla="*/ 2147483647 w 200"/>
              <a:gd name="T61" fmla="*/ 2147483647 h 200"/>
              <a:gd name="T62" fmla="*/ 2147483647 w 200"/>
              <a:gd name="T63" fmla="*/ 2147483647 h 200"/>
              <a:gd name="T64" fmla="*/ 2147483647 w 200"/>
              <a:gd name="T65" fmla="*/ 2147483647 h 200"/>
              <a:gd name="T66" fmla="*/ 2147483647 w 200"/>
              <a:gd name="T67" fmla="*/ 2147483647 h 200"/>
              <a:gd name="T68" fmla="*/ 2147483647 w 200"/>
              <a:gd name="T69" fmla="*/ 2147483647 h 200"/>
              <a:gd name="T70" fmla="*/ 0 w 200"/>
              <a:gd name="T71" fmla="*/ 2147483647 h 200"/>
              <a:gd name="T72" fmla="*/ 2147483647 w 200"/>
              <a:gd name="T73" fmla="*/ 2147483647 h 200"/>
              <a:gd name="T74" fmla="*/ 2147483647 w 200"/>
              <a:gd name="T75" fmla="*/ 2147483647 h 200"/>
              <a:gd name="T76" fmla="*/ 2147483647 w 200"/>
              <a:gd name="T77" fmla="*/ 2147483647 h 200"/>
              <a:gd name="T78" fmla="*/ 2147483647 w 200"/>
              <a:gd name="T79" fmla="*/ 2147483647 h 200"/>
              <a:gd name="T80" fmla="*/ 2147483647 w 200"/>
              <a:gd name="T81" fmla="*/ 2147483647 h 200"/>
              <a:gd name="T82" fmla="*/ 2147483647 w 200"/>
              <a:gd name="T83" fmla="*/ 2147483647 h 200"/>
              <a:gd name="T84" fmla="*/ 2147483647 w 200"/>
              <a:gd name="T85" fmla="*/ 2147483647 h 200"/>
              <a:gd name="T86" fmla="*/ 2147483647 w 200"/>
              <a:gd name="T87" fmla="*/ 2147483647 h 200"/>
              <a:gd name="T88" fmla="*/ 2147483647 w 200"/>
              <a:gd name="T89" fmla="*/ 2147483647 h 200"/>
              <a:gd name="T90" fmla="*/ 2147483647 w 200"/>
              <a:gd name="T91" fmla="*/ 2147483647 h 200"/>
              <a:gd name="T92" fmla="*/ 2147483647 w 200"/>
              <a:gd name="T93" fmla="*/ 2147483647 h 200"/>
              <a:gd name="T94" fmla="*/ 2147483647 w 200"/>
              <a:gd name="T95" fmla="*/ 2147483647 h 2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00"/>
              <a:gd name="T145" fmla="*/ 0 h 200"/>
              <a:gd name="T146" fmla="*/ 200 w 200"/>
              <a:gd name="T147" fmla="*/ 200 h 20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00" h="200">
                <a:moveTo>
                  <a:pt x="112" y="192"/>
                </a:moveTo>
                <a:lnTo>
                  <a:pt x="136" y="192"/>
                </a:lnTo>
                <a:lnTo>
                  <a:pt x="136" y="184"/>
                </a:lnTo>
                <a:lnTo>
                  <a:pt x="136" y="168"/>
                </a:lnTo>
                <a:lnTo>
                  <a:pt x="128" y="168"/>
                </a:lnTo>
                <a:lnTo>
                  <a:pt x="128" y="160"/>
                </a:lnTo>
                <a:lnTo>
                  <a:pt x="120" y="152"/>
                </a:lnTo>
                <a:lnTo>
                  <a:pt x="120" y="144"/>
                </a:lnTo>
                <a:lnTo>
                  <a:pt x="128" y="136"/>
                </a:lnTo>
                <a:lnTo>
                  <a:pt x="136" y="136"/>
                </a:lnTo>
                <a:lnTo>
                  <a:pt x="144" y="136"/>
                </a:lnTo>
                <a:lnTo>
                  <a:pt x="176" y="88"/>
                </a:lnTo>
                <a:lnTo>
                  <a:pt x="168" y="72"/>
                </a:lnTo>
                <a:lnTo>
                  <a:pt x="176" y="72"/>
                </a:lnTo>
                <a:lnTo>
                  <a:pt x="160" y="56"/>
                </a:lnTo>
                <a:lnTo>
                  <a:pt x="160" y="40"/>
                </a:lnTo>
                <a:lnTo>
                  <a:pt x="152" y="32"/>
                </a:lnTo>
                <a:lnTo>
                  <a:pt x="176" y="32"/>
                </a:lnTo>
                <a:lnTo>
                  <a:pt x="192" y="32"/>
                </a:lnTo>
                <a:lnTo>
                  <a:pt x="200" y="24"/>
                </a:lnTo>
                <a:lnTo>
                  <a:pt x="176" y="16"/>
                </a:lnTo>
                <a:lnTo>
                  <a:pt x="168" y="0"/>
                </a:lnTo>
                <a:lnTo>
                  <a:pt x="152" y="0"/>
                </a:lnTo>
                <a:lnTo>
                  <a:pt x="144" y="0"/>
                </a:lnTo>
                <a:lnTo>
                  <a:pt x="136" y="0"/>
                </a:lnTo>
                <a:lnTo>
                  <a:pt x="120" y="8"/>
                </a:lnTo>
                <a:lnTo>
                  <a:pt x="120" y="32"/>
                </a:lnTo>
                <a:lnTo>
                  <a:pt x="120" y="40"/>
                </a:lnTo>
                <a:lnTo>
                  <a:pt x="104" y="40"/>
                </a:lnTo>
                <a:lnTo>
                  <a:pt x="112" y="48"/>
                </a:lnTo>
                <a:lnTo>
                  <a:pt x="104" y="56"/>
                </a:lnTo>
                <a:lnTo>
                  <a:pt x="104" y="80"/>
                </a:lnTo>
                <a:lnTo>
                  <a:pt x="72" y="88"/>
                </a:lnTo>
                <a:lnTo>
                  <a:pt x="72" y="104"/>
                </a:lnTo>
                <a:lnTo>
                  <a:pt x="16" y="112"/>
                </a:lnTo>
                <a:lnTo>
                  <a:pt x="0" y="104"/>
                </a:lnTo>
                <a:lnTo>
                  <a:pt x="16" y="128"/>
                </a:lnTo>
                <a:lnTo>
                  <a:pt x="24" y="128"/>
                </a:lnTo>
                <a:lnTo>
                  <a:pt x="32" y="144"/>
                </a:lnTo>
                <a:lnTo>
                  <a:pt x="32" y="152"/>
                </a:lnTo>
                <a:lnTo>
                  <a:pt x="16" y="160"/>
                </a:lnTo>
                <a:lnTo>
                  <a:pt x="16" y="176"/>
                </a:lnTo>
                <a:lnTo>
                  <a:pt x="48" y="176"/>
                </a:lnTo>
                <a:lnTo>
                  <a:pt x="56" y="176"/>
                </a:lnTo>
                <a:lnTo>
                  <a:pt x="80" y="176"/>
                </a:lnTo>
                <a:lnTo>
                  <a:pt x="96" y="200"/>
                </a:lnTo>
                <a:lnTo>
                  <a:pt x="104" y="200"/>
                </a:lnTo>
                <a:lnTo>
                  <a:pt x="112" y="192"/>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61" name="Freeform 66"/>
          <p:cNvSpPr>
            <a:spLocks/>
          </p:cNvSpPr>
          <p:nvPr/>
        </p:nvSpPr>
        <p:spPr bwMode="auto">
          <a:xfrm>
            <a:off x="5322888" y="3748088"/>
            <a:ext cx="319087" cy="261937"/>
          </a:xfrm>
          <a:custGeom>
            <a:avLst/>
            <a:gdLst>
              <a:gd name="T0" fmla="*/ 2147483647 w 168"/>
              <a:gd name="T1" fmla="*/ 2147483647 h 136"/>
              <a:gd name="T2" fmla="*/ 2147483647 w 168"/>
              <a:gd name="T3" fmla="*/ 2147483647 h 136"/>
              <a:gd name="T4" fmla="*/ 2147483647 w 168"/>
              <a:gd name="T5" fmla="*/ 2147483647 h 136"/>
              <a:gd name="T6" fmla="*/ 2147483647 w 168"/>
              <a:gd name="T7" fmla="*/ 2147483647 h 136"/>
              <a:gd name="T8" fmla="*/ 2147483647 w 168"/>
              <a:gd name="T9" fmla="*/ 2147483647 h 136"/>
              <a:gd name="T10" fmla="*/ 2147483647 w 168"/>
              <a:gd name="T11" fmla="*/ 0 h 136"/>
              <a:gd name="T12" fmla="*/ 2147483647 w 168"/>
              <a:gd name="T13" fmla="*/ 2147483647 h 136"/>
              <a:gd name="T14" fmla="*/ 2147483647 w 168"/>
              <a:gd name="T15" fmla="*/ 2147483647 h 136"/>
              <a:gd name="T16" fmla="*/ 2147483647 w 168"/>
              <a:gd name="T17" fmla="*/ 2147483647 h 136"/>
              <a:gd name="T18" fmla="*/ 2147483647 w 168"/>
              <a:gd name="T19" fmla="*/ 2147483647 h 136"/>
              <a:gd name="T20" fmla="*/ 2147483647 w 168"/>
              <a:gd name="T21" fmla="*/ 2147483647 h 136"/>
              <a:gd name="T22" fmla="*/ 2147483647 w 168"/>
              <a:gd name="T23" fmla="*/ 2147483647 h 136"/>
              <a:gd name="T24" fmla="*/ 2147483647 w 168"/>
              <a:gd name="T25" fmla="*/ 2147483647 h 136"/>
              <a:gd name="T26" fmla="*/ 2147483647 w 168"/>
              <a:gd name="T27" fmla="*/ 2147483647 h 136"/>
              <a:gd name="T28" fmla="*/ 2147483647 w 168"/>
              <a:gd name="T29" fmla="*/ 2147483647 h 136"/>
              <a:gd name="T30" fmla="*/ 2147483647 w 168"/>
              <a:gd name="T31" fmla="*/ 2147483647 h 136"/>
              <a:gd name="T32" fmla="*/ 2147483647 w 168"/>
              <a:gd name="T33" fmla="*/ 2147483647 h 136"/>
              <a:gd name="T34" fmla="*/ 2147483647 w 168"/>
              <a:gd name="T35" fmla="*/ 2147483647 h 136"/>
              <a:gd name="T36" fmla="*/ 2147483647 w 168"/>
              <a:gd name="T37" fmla="*/ 2147483647 h 136"/>
              <a:gd name="T38" fmla="*/ 2147483647 w 168"/>
              <a:gd name="T39" fmla="*/ 2147483647 h 136"/>
              <a:gd name="T40" fmla="*/ 2147483647 w 168"/>
              <a:gd name="T41" fmla="*/ 2147483647 h 136"/>
              <a:gd name="T42" fmla="*/ 2147483647 w 168"/>
              <a:gd name="T43" fmla="*/ 2147483647 h 136"/>
              <a:gd name="T44" fmla="*/ 2147483647 w 168"/>
              <a:gd name="T45" fmla="*/ 2147483647 h 136"/>
              <a:gd name="T46" fmla="*/ 2147483647 w 168"/>
              <a:gd name="T47" fmla="*/ 2147483647 h 136"/>
              <a:gd name="T48" fmla="*/ 2147483647 w 168"/>
              <a:gd name="T49" fmla="*/ 2147483647 h 136"/>
              <a:gd name="T50" fmla="*/ 2147483647 w 168"/>
              <a:gd name="T51" fmla="*/ 2147483647 h 136"/>
              <a:gd name="T52" fmla="*/ 2147483647 w 168"/>
              <a:gd name="T53" fmla="*/ 2147483647 h 136"/>
              <a:gd name="T54" fmla="*/ 0 w 168"/>
              <a:gd name="T55" fmla="*/ 2147483647 h 136"/>
              <a:gd name="T56" fmla="*/ 0 w 168"/>
              <a:gd name="T57" fmla="*/ 2147483647 h 136"/>
              <a:gd name="T58" fmla="*/ 2147483647 w 168"/>
              <a:gd name="T59" fmla="*/ 2147483647 h 136"/>
              <a:gd name="T60" fmla="*/ 2147483647 w 168"/>
              <a:gd name="T61" fmla="*/ 2147483647 h 136"/>
              <a:gd name="T62" fmla="*/ 2147483647 w 168"/>
              <a:gd name="T63" fmla="*/ 2147483647 h 136"/>
              <a:gd name="T64" fmla="*/ 2147483647 w 168"/>
              <a:gd name="T65" fmla="*/ 2147483647 h 136"/>
              <a:gd name="T66" fmla="*/ 2147483647 w 168"/>
              <a:gd name="T67" fmla="*/ 2147483647 h 136"/>
              <a:gd name="T68" fmla="*/ 2147483647 w 168"/>
              <a:gd name="T69" fmla="*/ 2147483647 h 136"/>
              <a:gd name="T70" fmla="*/ 2147483647 w 168"/>
              <a:gd name="T71" fmla="*/ 2147483647 h 136"/>
              <a:gd name="T72" fmla="*/ 2147483647 w 168"/>
              <a:gd name="T73" fmla="*/ 2147483647 h 1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68"/>
              <a:gd name="T112" fmla="*/ 0 h 136"/>
              <a:gd name="T113" fmla="*/ 168 w 168"/>
              <a:gd name="T114" fmla="*/ 136 h 1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68" h="136">
                <a:moveTo>
                  <a:pt x="64" y="16"/>
                </a:moveTo>
                <a:lnTo>
                  <a:pt x="80" y="24"/>
                </a:lnTo>
                <a:lnTo>
                  <a:pt x="88" y="24"/>
                </a:lnTo>
                <a:lnTo>
                  <a:pt x="104" y="16"/>
                </a:lnTo>
                <a:lnTo>
                  <a:pt x="112" y="16"/>
                </a:lnTo>
                <a:lnTo>
                  <a:pt x="120" y="0"/>
                </a:lnTo>
                <a:lnTo>
                  <a:pt x="128" y="8"/>
                </a:lnTo>
                <a:lnTo>
                  <a:pt x="136" y="24"/>
                </a:lnTo>
                <a:lnTo>
                  <a:pt x="152" y="16"/>
                </a:lnTo>
                <a:lnTo>
                  <a:pt x="168" y="16"/>
                </a:lnTo>
                <a:lnTo>
                  <a:pt x="168" y="24"/>
                </a:lnTo>
                <a:lnTo>
                  <a:pt x="160" y="24"/>
                </a:lnTo>
                <a:lnTo>
                  <a:pt x="152" y="24"/>
                </a:lnTo>
                <a:lnTo>
                  <a:pt x="136" y="32"/>
                </a:lnTo>
                <a:lnTo>
                  <a:pt x="136" y="56"/>
                </a:lnTo>
                <a:lnTo>
                  <a:pt x="136" y="64"/>
                </a:lnTo>
                <a:lnTo>
                  <a:pt x="120" y="64"/>
                </a:lnTo>
                <a:lnTo>
                  <a:pt x="128" y="72"/>
                </a:lnTo>
                <a:lnTo>
                  <a:pt x="120" y="80"/>
                </a:lnTo>
                <a:lnTo>
                  <a:pt x="120" y="104"/>
                </a:lnTo>
                <a:lnTo>
                  <a:pt x="88" y="112"/>
                </a:lnTo>
                <a:lnTo>
                  <a:pt x="88" y="128"/>
                </a:lnTo>
                <a:lnTo>
                  <a:pt x="32" y="136"/>
                </a:lnTo>
                <a:lnTo>
                  <a:pt x="16" y="128"/>
                </a:lnTo>
                <a:lnTo>
                  <a:pt x="24" y="112"/>
                </a:lnTo>
                <a:lnTo>
                  <a:pt x="24" y="104"/>
                </a:lnTo>
                <a:lnTo>
                  <a:pt x="8" y="104"/>
                </a:lnTo>
                <a:lnTo>
                  <a:pt x="0" y="72"/>
                </a:lnTo>
                <a:lnTo>
                  <a:pt x="0" y="64"/>
                </a:lnTo>
                <a:lnTo>
                  <a:pt x="8" y="56"/>
                </a:lnTo>
                <a:lnTo>
                  <a:pt x="8" y="40"/>
                </a:lnTo>
                <a:lnTo>
                  <a:pt x="24" y="48"/>
                </a:lnTo>
                <a:lnTo>
                  <a:pt x="32" y="40"/>
                </a:lnTo>
                <a:lnTo>
                  <a:pt x="48" y="32"/>
                </a:lnTo>
                <a:lnTo>
                  <a:pt x="48" y="16"/>
                </a:lnTo>
                <a:lnTo>
                  <a:pt x="56" y="16"/>
                </a:lnTo>
                <a:lnTo>
                  <a:pt x="64" y="16"/>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62" name="Freeform 67"/>
          <p:cNvSpPr>
            <a:spLocks/>
          </p:cNvSpPr>
          <p:nvPr/>
        </p:nvSpPr>
        <p:spPr bwMode="auto">
          <a:xfrm>
            <a:off x="6780213" y="3624263"/>
            <a:ext cx="122237" cy="138112"/>
          </a:xfrm>
          <a:custGeom>
            <a:avLst/>
            <a:gdLst>
              <a:gd name="T0" fmla="*/ 2147483647 w 64"/>
              <a:gd name="T1" fmla="*/ 0 h 72"/>
              <a:gd name="T2" fmla="*/ 2147483647 w 64"/>
              <a:gd name="T3" fmla="*/ 2147483647 h 72"/>
              <a:gd name="T4" fmla="*/ 2147483647 w 64"/>
              <a:gd name="T5" fmla="*/ 2147483647 h 72"/>
              <a:gd name="T6" fmla="*/ 2147483647 w 64"/>
              <a:gd name="T7" fmla="*/ 2147483647 h 72"/>
              <a:gd name="T8" fmla="*/ 2147483647 w 64"/>
              <a:gd name="T9" fmla="*/ 2147483647 h 72"/>
              <a:gd name="T10" fmla="*/ 0 w 64"/>
              <a:gd name="T11" fmla="*/ 2147483647 h 72"/>
              <a:gd name="T12" fmla="*/ 2147483647 w 64"/>
              <a:gd name="T13" fmla="*/ 2147483647 h 72"/>
              <a:gd name="T14" fmla="*/ 2147483647 w 64"/>
              <a:gd name="T15" fmla="*/ 2147483647 h 72"/>
              <a:gd name="T16" fmla="*/ 2147483647 w 64"/>
              <a:gd name="T17" fmla="*/ 2147483647 h 72"/>
              <a:gd name="T18" fmla="*/ 2147483647 w 64"/>
              <a:gd name="T19" fmla="*/ 2147483647 h 72"/>
              <a:gd name="T20" fmla="*/ 2147483647 w 64"/>
              <a:gd name="T21" fmla="*/ 2147483647 h 72"/>
              <a:gd name="T22" fmla="*/ 2147483647 w 64"/>
              <a:gd name="T23" fmla="*/ 2147483647 h 72"/>
              <a:gd name="T24" fmla="*/ 2147483647 w 64"/>
              <a:gd name="T25" fmla="*/ 2147483647 h 72"/>
              <a:gd name="T26" fmla="*/ 2147483647 w 64"/>
              <a:gd name="T27" fmla="*/ 2147483647 h 72"/>
              <a:gd name="T28" fmla="*/ 2147483647 w 64"/>
              <a:gd name="T29" fmla="*/ 2147483647 h 72"/>
              <a:gd name="T30" fmla="*/ 2147483647 w 64"/>
              <a:gd name="T31" fmla="*/ 0 h 72"/>
              <a:gd name="T32" fmla="*/ 2147483647 w 64"/>
              <a:gd name="T33" fmla="*/ 0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72"/>
              <a:gd name="T53" fmla="*/ 64 w 64"/>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72">
                <a:moveTo>
                  <a:pt x="48" y="0"/>
                </a:moveTo>
                <a:lnTo>
                  <a:pt x="48" y="8"/>
                </a:lnTo>
                <a:lnTo>
                  <a:pt x="40" y="16"/>
                </a:lnTo>
                <a:lnTo>
                  <a:pt x="40" y="24"/>
                </a:lnTo>
                <a:lnTo>
                  <a:pt x="24" y="16"/>
                </a:lnTo>
                <a:lnTo>
                  <a:pt x="0" y="48"/>
                </a:lnTo>
                <a:lnTo>
                  <a:pt x="24" y="48"/>
                </a:lnTo>
                <a:lnTo>
                  <a:pt x="24" y="72"/>
                </a:lnTo>
                <a:lnTo>
                  <a:pt x="48" y="72"/>
                </a:lnTo>
                <a:lnTo>
                  <a:pt x="56" y="72"/>
                </a:lnTo>
                <a:lnTo>
                  <a:pt x="64" y="64"/>
                </a:lnTo>
                <a:lnTo>
                  <a:pt x="48" y="56"/>
                </a:lnTo>
                <a:lnTo>
                  <a:pt x="40" y="40"/>
                </a:lnTo>
                <a:lnTo>
                  <a:pt x="64" y="32"/>
                </a:lnTo>
                <a:lnTo>
                  <a:pt x="56" y="16"/>
                </a:lnTo>
                <a:lnTo>
                  <a:pt x="64" y="0"/>
                </a:lnTo>
                <a:lnTo>
                  <a:pt x="48"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763" name="Freeform 68"/>
          <p:cNvSpPr>
            <a:spLocks/>
          </p:cNvSpPr>
          <p:nvPr/>
        </p:nvSpPr>
        <p:spPr bwMode="auto">
          <a:xfrm>
            <a:off x="6870700" y="3748088"/>
            <a:ext cx="92075" cy="123825"/>
          </a:xfrm>
          <a:custGeom>
            <a:avLst/>
            <a:gdLst>
              <a:gd name="T0" fmla="*/ 0 w 48"/>
              <a:gd name="T1" fmla="*/ 2147483647 h 64"/>
              <a:gd name="T2" fmla="*/ 2147483647 w 48"/>
              <a:gd name="T3" fmla="*/ 2147483647 h 64"/>
              <a:gd name="T4" fmla="*/ 2147483647 w 48"/>
              <a:gd name="T5" fmla="*/ 0 h 64"/>
              <a:gd name="T6" fmla="*/ 2147483647 w 48"/>
              <a:gd name="T7" fmla="*/ 2147483647 h 64"/>
              <a:gd name="T8" fmla="*/ 2147483647 w 48"/>
              <a:gd name="T9" fmla="*/ 2147483647 h 64"/>
              <a:gd name="T10" fmla="*/ 2147483647 w 48"/>
              <a:gd name="T11" fmla="*/ 2147483647 h 64"/>
              <a:gd name="T12" fmla="*/ 2147483647 w 48"/>
              <a:gd name="T13" fmla="*/ 2147483647 h 64"/>
              <a:gd name="T14" fmla="*/ 2147483647 w 48"/>
              <a:gd name="T15" fmla="*/ 2147483647 h 64"/>
              <a:gd name="T16" fmla="*/ 2147483647 w 48"/>
              <a:gd name="T17" fmla="*/ 2147483647 h 64"/>
              <a:gd name="T18" fmla="*/ 0 w 48"/>
              <a:gd name="T19" fmla="*/ 2147483647 h 64"/>
              <a:gd name="T20" fmla="*/ 2147483647 w 48"/>
              <a:gd name="T21" fmla="*/ 2147483647 h 64"/>
              <a:gd name="T22" fmla="*/ 0 w 48"/>
              <a:gd name="T23" fmla="*/ 2147483647 h 64"/>
              <a:gd name="T24" fmla="*/ 0 w 48"/>
              <a:gd name="T25" fmla="*/ 2147483647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
              <a:gd name="T40" fmla="*/ 0 h 64"/>
              <a:gd name="T41" fmla="*/ 48 w 48"/>
              <a:gd name="T42" fmla="*/ 64 h 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 h="64">
                <a:moveTo>
                  <a:pt x="0" y="8"/>
                </a:moveTo>
                <a:lnTo>
                  <a:pt x="8" y="8"/>
                </a:lnTo>
                <a:lnTo>
                  <a:pt x="16" y="0"/>
                </a:lnTo>
                <a:lnTo>
                  <a:pt x="32" y="16"/>
                </a:lnTo>
                <a:lnTo>
                  <a:pt x="48" y="40"/>
                </a:lnTo>
                <a:lnTo>
                  <a:pt x="48" y="48"/>
                </a:lnTo>
                <a:lnTo>
                  <a:pt x="24" y="64"/>
                </a:lnTo>
                <a:lnTo>
                  <a:pt x="8" y="48"/>
                </a:lnTo>
                <a:lnTo>
                  <a:pt x="16" y="40"/>
                </a:lnTo>
                <a:lnTo>
                  <a:pt x="0" y="24"/>
                </a:lnTo>
                <a:lnTo>
                  <a:pt x="8" y="24"/>
                </a:lnTo>
                <a:lnTo>
                  <a:pt x="0" y="16"/>
                </a:lnTo>
                <a:lnTo>
                  <a:pt x="0" y="8"/>
                </a:lnTo>
                <a:close/>
              </a:path>
            </a:pathLst>
          </a:custGeom>
          <a:solidFill>
            <a:srgbClr val="F9756B"/>
          </a:solidFill>
          <a:ln w="6350">
            <a:solidFill>
              <a:srgbClr val="FFFFFF"/>
            </a:solidFill>
            <a:round/>
            <a:headEnd/>
            <a:tailEnd/>
          </a:ln>
        </p:spPr>
        <p:txBody>
          <a:bodyPr/>
          <a:lstStyle/>
          <a:p>
            <a:pPr algn="ctr"/>
            <a:endParaRPr lang="en-GB" sz="1200" b="1">
              <a:cs typeface="Arial" charset="0"/>
            </a:endParaRPr>
          </a:p>
        </p:txBody>
      </p:sp>
      <p:sp>
        <p:nvSpPr>
          <p:cNvPr id="243764" name="Freeform 69"/>
          <p:cNvSpPr>
            <a:spLocks/>
          </p:cNvSpPr>
          <p:nvPr/>
        </p:nvSpPr>
        <p:spPr bwMode="auto">
          <a:xfrm>
            <a:off x="5838825" y="3362325"/>
            <a:ext cx="728663" cy="292100"/>
          </a:xfrm>
          <a:custGeom>
            <a:avLst/>
            <a:gdLst>
              <a:gd name="T0" fmla="*/ 2147483647 w 384"/>
              <a:gd name="T1" fmla="*/ 2147483647 h 152"/>
              <a:gd name="T2" fmla="*/ 2147483647 w 384"/>
              <a:gd name="T3" fmla="*/ 2147483647 h 152"/>
              <a:gd name="T4" fmla="*/ 2147483647 w 384"/>
              <a:gd name="T5" fmla="*/ 2147483647 h 152"/>
              <a:gd name="T6" fmla="*/ 2147483647 w 384"/>
              <a:gd name="T7" fmla="*/ 2147483647 h 152"/>
              <a:gd name="T8" fmla="*/ 2147483647 w 384"/>
              <a:gd name="T9" fmla="*/ 2147483647 h 152"/>
              <a:gd name="T10" fmla="*/ 2147483647 w 384"/>
              <a:gd name="T11" fmla="*/ 2147483647 h 152"/>
              <a:gd name="T12" fmla="*/ 2147483647 w 384"/>
              <a:gd name="T13" fmla="*/ 2147483647 h 152"/>
              <a:gd name="T14" fmla="*/ 2147483647 w 384"/>
              <a:gd name="T15" fmla="*/ 2147483647 h 152"/>
              <a:gd name="T16" fmla="*/ 2147483647 w 384"/>
              <a:gd name="T17" fmla="*/ 2147483647 h 152"/>
              <a:gd name="T18" fmla="*/ 2147483647 w 384"/>
              <a:gd name="T19" fmla="*/ 2147483647 h 152"/>
              <a:gd name="T20" fmla="*/ 2147483647 w 384"/>
              <a:gd name="T21" fmla="*/ 2147483647 h 152"/>
              <a:gd name="T22" fmla="*/ 2147483647 w 384"/>
              <a:gd name="T23" fmla="*/ 2147483647 h 152"/>
              <a:gd name="T24" fmla="*/ 2147483647 w 384"/>
              <a:gd name="T25" fmla="*/ 2147483647 h 152"/>
              <a:gd name="T26" fmla="*/ 2147483647 w 384"/>
              <a:gd name="T27" fmla="*/ 2147483647 h 152"/>
              <a:gd name="T28" fmla="*/ 2147483647 w 384"/>
              <a:gd name="T29" fmla="*/ 2147483647 h 152"/>
              <a:gd name="T30" fmla="*/ 2147483647 w 384"/>
              <a:gd name="T31" fmla="*/ 2147483647 h 152"/>
              <a:gd name="T32" fmla="*/ 2147483647 w 384"/>
              <a:gd name="T33" fmla="*/ 2147483647 h 152"/>
              <a:gd name="T34" fmla="*/ 2147483647 w 384"/>
              <a:gd name="T35" fmla="*/ 2147483647 h 152"/>
              <a:gd name="T36" fmla="*/ 2147483647 w 384"/>
              <a:gd name="T37" fmla="*/ 2147483647 h 152"/>
              <a:gd name="T38" fmla="*/ 2147483647 w 384"/>
              <a:gd name="T39" fmla="*/ 2147483647 h 152"/>
              <a:gd name="T40" fmla="*/ 2147483647 w 384"/>
              <a:gd name="T41" fmla="*/ 2147483647 h 152"/>
              <a:gd name="T42" fmla="*/ 2147483647 w 384"/>
              <a:gd name="T43" fmla="*/ 2147483647 h 152"/>
              <a:gd name="T44" fmla="*/ 2147483647 w 384"/>
              <a:gd name="T45" fmla="*/ 2147483647 h 152"/>
              <a:gd name="T46" fmla="*/ 0 w 384"/>
              <a:gd name="T47" fmla="*/ 2147483647 h 152"/>
              <a:gd name="T48" fmla="*/ 2147483647 w 384"/>
              <a:gd name="T49" fmla="*/ 2147483647 h 152"/>
              <a:gd name="T50" fmla="*/ 2147483647 w 384"/>
              <a:gd name="T51" fmla="*/ 2147483647 h 152"/>
              <a:gd name="T52" fmla="*/ 2147483647 w 384"/>
              <a:gd name="T53" fmla="*/ 2147483647 h 152"/>
              <a:gd name="T54" fmla="*/ 2147483647 w 384"/>
              <a:gd name="T55" fmla="*/ 2147483647 h 152"/>
              <a:gd name="T56" fmla="*/ 2147483647 w 384"/>
              <a:gd name="T57" fmla="*/ 2147483647 h 152"/>
              <a:gd name="T58" fmla="*/ 2147483647 w 384"/>
              <a:gd name="T59" fmla="*/ 2147483647 h 152"/>
              <a:gd name="T60" fmla="*/ 2147483647 w 384"/>
              <a:gd name="T61" fmla="*/ 0 h 152"/>
              <a:gd name="T62" fmla="*/ 2147483647 w 384"/>
              <a:gd name="T63" fmla="*/ 2147483647 h 152"/>
              <a:gd name="T64" fmla="*/ 2147483647 w 384"/>
              <a:gd name="T65" fmla="*/ 2147483647 h 152"/>
              <a:gd name="T66" fmla="*/ 2147483647 w 384"/>
              <a:gd name="T67" fmla="*/ 2147483647 h 152"/>
              <a:gd name="T68" fmla="*/ 2147483647 w 384"/>
              <a:gd name="T69" fmla="*/ 2147483647 h 152"/>
              <a:gd name="T70" fmla="*/ 2147483647 w 384"/>
              <a:gd name="T71" fmla="*/ 2147483647 h 152"/>
              <a:gd name="T72" fmla="*/ 2147483647 w 384"/>
              <a:gd name="T73" fmla="*/ 2147483647 h 152"/>
              <a:gd name="T74" fmla="*/ 2147483647 w 384"/>
              <a:gd name="T75" fmla="*/ 2147483647 h 152"/>
              <a:gd name="T76" fmla="*/ 2147483647 w 384"/>
              <a:gd name="T77" fmla="*/ 2147483647 h 15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84"/>
              <a:gd name="T118" fmla="*/ 0 h 152"/>
              <a:gd name="T119" fmla="*/ 384 w 384"/>
              <a:gd name="T120" fmla="*/ 152 h 15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84" h="152">
                <a:moveTo>
                  <a:pt x="320" y="40"/>
                </a:moveTo>
                <a:lnTo>
                  <a:pt x="336" y="64"/>
                </a:lnTo>
                <a:lnTo>
                  <a:pt x="352" y="64"/>
                </a:lnTo>
                <a:lnTo>
                  <a:pt x="368" y="56"/>
                </a:lnTo>
                <a:lnTo>
                  <a:pt x="376" y="64"/>
                </a:lnTo>
                <a:lnTo>
                  <a:pt x="384" y="80"/>
                </a:lnTo>
                <a:lnTo>
                  <a:pt x="360" y="80"/>
                </a:lnTo>
                <a:lnTo>
                  <a:pt x="352" y="88"/>
                </a:lnTo>
                <a:lnTo>
                  <a:pt x="344" y="96"/>
                </a:lnTo>
                <a:lnTo>
                  <a:pt x="336" y="104"/>
                </a:lnTo>
                <a:lnTo>
                  <a:pt x="320" y="104"/>
                </a:lnTo>
                <a:lnTo>
                  <a:pt x="312" y="112"/>
                </a:lnTo>
                <a:lnTo>
                  <a:pt x="320" y="120"/>
                </a:lnTo>
                <a:lnTo>
                  <a:pt x="304" y="136"/>
                </a:lnTo>
                <a:lnTo>
                  <a:pt x="280" y="144"/>
                </a:lnTo>
                <a:lnTo>
                  <a:pt x="248" y="152"/>
                </a:lnTo>
                <a:lnTo>
                  <a:pt x="192" y="136"/>
                </a:lnTo>
                <a:lnTo>
                  <a:pt x="144" y="136"/>
                </a:lnTo>
                <a:lnTo>
                  <a:pt x="112" y="112"/>
                </a:lnTo>
                <a:lnTo>
                  <a:pt x="56" y="96"/>
                </a:lnTo>
                <a:lnTo>
                  <a:pt x="48" y="72"/>
                </a:lnTo>
                <a:lnTo>
                  <a:pt x="32" y="64"/>
                </a:lnTo>
                <a:lnTo>
                  <a:pt x="16" y="56"/>
                </a:lnTo>
                <a:lnTo>
                  <a:pt x="0" y="40"/>
                </a:lnTo>
                <a:lnTo>
                  <a:pt x="40" y="16"/>
                </a:lnTo>
                <a:lnTo>
                  <a:pt x="64" y="24"/>
                </a:lnTo>
                <a:lnTo>
                  <a:pt x="80" y="32"/>
                </a:lnTo>
                <a:lnTo>
                  <a:pt x="112" y="32"/>
                </a:lnTo>
                <a:lnTo>
                  <a:pt x="112" y="16"/>
                </a:lnTo>
                <a:lnTo>
                  <a:pt x="104" y="8"/>
                </a:lnTo>
                <a:lnTo>
                  <a:pt x="112" y="0"/>
                </a:lnTo>
                <a:lnTo>
                  <a:pt x="144" y="8"/>
                </a:lnTo>
                <a:lnTo>
                  <a:pt x="168" y="24"/>
                </a:lnTo>
                <a:lnTo>
                  <a:pt x="200" y="24"/>
                </a:lnTo>
                <a:lnTo>
                  <a:pt x="256" y="40"/>
                </a:lnTo>
                <a:lnTo>
                  <a:pt x="288" y="32"/>
                </a:lnTo>
                <a:lnTo>
                  <a:pt x="304" y="24"/>
                </a:lnTo>
                <a:lnTo>
                  <a:pt x="328" y="32"/>
                </a:lnTo>
                <a:lnTo>
                  <a:pt x="320" y="4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765" name="Freeform 70"/>
          <p:cNvSpPr>
            <a:spLocks/>
          </p:cNvSpPr>
          <p:nvPr/>
        </p:nvSpPr>
        <p:spPr bwMode="auto">
          <a:xfrm>
            <a:off x="4486275" y="3640138"/>
            <a:ext cx="457200" cy="184150"/>
          </a:xfrm>
          <a:custGeom>
            <a:avLst/>
            <a:gdLst>
              <a:gd name="T0" fmla="*/ 2147483647 w 240"/>
              <a:gd name="T1" fmla="*/ 2147483647 h 96"/>
              <a:gd name="T2" fmla="*/ 2147483647 w 240"/>
              <a:gd name="T3" fmla="*/ 2147483647 h 96"/>
              <a:gd name="T4" fmla="*/ 2147483647 w 240"/>
              <a:gd name="T5" fmla="*/ 2147483647 h 96"/>
              <a:gd name="T6" fmla="*/ 2147483647 w 240"/>
              <a:gd name="T7" fmla="*/ 2147483647 h 96"/>
              <a:gd name="T8" fmla="*/ 2147483647 w 240"/>
              <a:gd name="T9" fmla="*/ 2147483647 h 96"/>
              <a:gd name="T10" fmla="*/ 2147483647 w 240"/>
              <a:gd name="T11" fmla="*/ 0 h 96"/>
              <a:gd name="T12" fmla="*/ 2147483647 w 240"/>
              <a:gd name="T13" fmla="*/ 0 h 96"/>
              <a:gd name="T14" fmla="*/ 2147483647 w 240"/>
              <a:gd name="T15" fmla="*/ 2147483647 h 96"/>
              <a:gd name="T16" fmla="*/ 2147483647 w 240"/>
              <a:gd name="T17" fmla="*/ 2147483647 h 96"/>
              <a:gd name="T18" fmla="*/ 2147483647 w 240"/>
              <a:gd name="T19" fmla="*/ 2147483647 h 96"/>
              <a:gd name="T20" fmla="*/ 2147483647 w 240"/>
              <a:gd name="T21" fmla="*/ 2147483647 h 96"/>
              <a:gd name="T22" fmla="*/ 0 w 240"/>
              <a:gd name="T23" fmla="*/ 2147483647 h 96"/>
              <a:gd name="T24" fmla="*/ 0 w 240"/>
              <a:gd name="T25" fmla="*/ 2147483647 h 96"/>
              <a:gd name="T26" fmla="*/ 2147483647 w 240"/>
              <a:gd name="T27" fmla="*/ 2147483647 h 96"/>
              <a:gd name="T28" fmla="*/ 0 w 240"/>
              <a:gd name="T29" fmla="*/ 2147483647 h 96"/>
              <a:gd name="T30" fmla="*/ 2147483647 w 240"/>
              <a:gd name="T31" fmla="*/ 2147483647 h 96"/>
              <a:gd name="T32" fmla="*/ 2147483647 w 240"/>
              <a:gd name="T33" fmla="*/ 2147483647 h 96"/>
              <a:gd name="T34" fmla="*/ 2147483647 w 240"/>
              <a:gd name="T35" fmla="*/ 2147483647 h 96"/>
              <a:gd name="T36" fmla="*/ 2147483647 w 240"/>
              <a:gd name="T37" fmla="*/ 2147483647 h 96"/>
              <a:gd name="T38" fmla="*/ 2147483647 w 240"/>
              <a:gd name="T39" fmla="*/ 2147483647 h 96"/>
              <a:gd name="T40" fmla="*/ 2147483647 w 240"/>
              <a:gd name="T41" fmla="*/ 2147483647 h 96"/>
              <a:gd name="T42" fmla="*/ 0 w 240"/>
              <a:gd name="T43" fmla="*/ 2147483647 h 96"/>
              <a:gd name="T44" fmla="*/ 0 w 240"/>
              <a:gd name="T45" fmla="*/ 2147483647 h 96"/>
              <a:gd name="T46" fmla="*/ 2147483647 w 240"/>
              <a:gd name="T47" fmla="*/ 2147483647 h 96"/>
              <a:gd name="T48" fmla="*/ 2147483647 w 240"/>
              <a:gd name="T49" fmla="*/ 2147483647 h 96"/>
              <a:gd name="T50" fmla="*/ 2147483647 w 240"/>
              <a:gd name="T51" fmla="*/ 2147483647 h 96"/>
              <a:gd name="T52" fmla="*/ 2147483647 w 240"/>
              <a:gd name="T53" fmla="*/ 2147483647 h 96"/>
              <a:gd name="T54" fmla="*/ 2147483647 w 240"/>
              <a:gd name="T55" fmla="*/ 2147483647 h 96"/>
              <a:gd name="T56" fmla="*/ 2147483647 w 240"/>
              <a:gd name="T57" fmla="*/ 2147483647 h 96"/>
              <a:gd name="T58" fmla="*/ 2147483647 w 240"/>
              <a:gd name="T59" fmla="*/ 2147483647 h 96"/>
              <a:gd name="T60" fmla="*/ 2147483647 w 240"/>
              <a:gd name="T61" fmla="*/ 2147483647 h 96"/>
              <a:gd name="T62" fmla="*/ 2147483647 w 240"/>
              <a:gd name="T63" fmla="*/ 2147483647 h 96"/>
              <a:gd name="T64" fmla="*/ 2147483647 w 240"/>
              <a:gd name="T65" fmla="*/ 2147483647 h 96"/>
              <a:gd name="T66" fmla="*/ 2147483647 w 240"/>
              <a:gd name="T67" fmla="*/ 2147483647 h 96"/>
              <a:gd name="T68" fmla="*/ 2147483647 w 240"/>
              <a:gd name="T69" fmla="*/ 2147483647 h 96"/>
              <a:gd name="T70" fmla="*/ 2147483647 w 240"/>
              <a:gd name="T71" fmla="*/ 2147483647 h 96"/>
              <a:gd name="T72" fmla="*/ 2147483647 w 240"/>
              <a:gd name="T73" fmla="*/ 2147483647 h 96"/>
              <a:gd name="T74" fmla="*/ 2147483647 w 240"/>
              <a:gd name="T75" fmla="*/ 2147483647 h 96"/>
              <a:gd name="T76" fmla="*/ 2147483647 w 240"/>
              <a:gd name="T77" fmla="*/ 2147483647 h 96"/>
              <a:gd name="T78" fmla="*/ 2147483647 w 240"/>
              <a:gd name="T79" fmla="*/ 2147483647 h 96"/>
              <a:gd name="T80" fmla="*/ 2147483647 w 240"/>
              <a:gd name="T81" fmla="*/ 2147483647 h 96"/>
              <a:gd name="T82" fmla="*/ 2147483647 w 240"/>
              <a:gd name="T83" fmla="*/ 2147483647 h 96"/>
              <a:gd name="T84" fmla="*/ 2147483647 w 240"/>
              <a:gd name="T85" fmla="*/ 2147483647 h 96"/>
              <a:gd name="T86" fmla="*/ 2147483647 w 240"/>
              <a:gd name="T87" fmla="*/ 2147483647 h 96"/>
              <a:gd name="T88" fmla="*/ 2147483647 w 240"/>
              <a:gd name="T89" fmla="*/ 2147483647 h 96"/>
              <a:gd name="T90" fmla="*/ 2147483647 w 240"/>
              <a:gd name="T91" fmla="*/ 2147483647 h 96"/>
              <a:gd name="T92" fmla="*/ 2147483647 w 240"/>
              <a:gd name="T93" fmla="*/ 2147483647 h 96"/>
              <a:gd name="T94" fmla="*/ 2147483647 w 240"/>
              <a:gd name="T95" fmla="*/ 2147483647 h 96"/>
              <a:gd name="T96" fmla="*/ 2147483647 w 240"/>
              <a:gd name="T97" fmla="*/ 2147483647 h 96"/>
              <a:gd name="T98" fmla="*/ 2147483647 w 240"/>
              <a:gd name="T99" fmla="*/ 2147483647 h 96"/>
              <a:gd name="T100" fmla="*/ 2147483647 w 240"/>
              <a:gd name="T101" fmla="*/ 2147483647 h 96"/>
              <a:gd name="T102" fmla="*/ 2147483647 w 240"/>
              <a:gd name="T103" fmla="*/ 2147483647 h 96"/>
              <a:gd name="T104" fmla="*/ 2147483647 w 240"/>
              <a:gd name="T105" fmla="*/ 2147483647 h 96"/>
              <a:gd name="T106" fmla="*/ 2147483647 w 240"/>
              <a:gd name="T107" fmla="*/ 2147483647 h 9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40"/>
              <a:gd name="T163" fmla="*/ 0 h 96"/>
              <a:gd name="T164" fmla="*/ 240 w 240"/>
              <a:gd name="T165" fmla="*/ 96 h 9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40" h="96">
                <a:moveTo>
                  <a:pt x="208" y="16"/>
                </a:moveTo>
                <a:lnTo>
                  <a:pt x="208" y="8"/>
                </a:lnTo>
                <a:lnTo>
                  <a:pt x="192" y="8"/>
                </a:lnTo>
                <a:lnTo>
                  <a:pt x="168" y="16"/>
                </a:lnTo>
                <a:lnTo>
                  <a:pt x="136" y="16"/>
                </a:lnTo>
                <a:lnTo>
                  <a:pt x="104" y="0"/>
                </a:lnTo>
                <a:lnTo>
                  <a:pt x="88" y="0"/>
                </a:lnTo>
                <a:lnTo>
                  <a:pt x="64" y="16"/>
                </a:lnTo>
                <a:lnTo>
                  <a:pt x="48" y="16"/>
                </a:lnTo>
                <a:lnTo>
                  <a:pt x="32" y="16"/>
                </a:lnTo>
                <a:lnTo>
                  <a:pt x="24" y="8"/>
                </a:lnTo>
                <a:lnTo>
                  <a:pt x="0" y="8"/>
                </a:lnTo>
                <a:lnTo>
                  <a:pt x="0" y="24"/>
                </a:lnTo>
                <a:lnTo>
                  <a:pt x="8" y="24"/>
                </a:lnTo>
                <a:lnTo>
                  <a:pt x="0" y="32"/>
                </a:lnTo>
                <a:lnTo>
                  <a:pt x="16" y="16"/>
                </a:lnTo>
                <a:lnTo>
                  <a:pt x="32" y="16"/>
                </a:lnTo>
                <a:lnTo>
                  <a:pt x="40" y="24"/>
                </a:lnTo>
                <a:lnTo>
                  <a:pt x="32" y="24"/>
                </a:lnTo>
                <a:lnTo>
                  <a:pt x="40" y="32"/>
                </a:lnTo>
                <a:lnTo>
                  <a:pt x="8" y="32"/>
                </a:lnTo>
                <a:lnTo>
                  <a:pt x="0" y="32"/>
                </a:lnTo>
                <a:lnTo>
                  <a:pt x="0" y="40"/>
                </a:lnTo>
                <a:lnTo>
                  <a:pt x="8" y="40"/>
                </a:lnTo>
                <a:lnTo>
                  <a:pt x="16" y="56"/>
                </a:lnTo>
                <a:lnTo>
                  <a:pt x="8" y="56"/>
                </a:lnTo>
                <a:lnTo>
                  <a:pt x="16" y="64"/>
                </a:lnTo>
                <a:lnTo>
                  <a:pt x="16" y="72"/>
                </a:lnTo>
                <a:lnTo>
                  <a:pt x="24" y="72"/>
                </a:lnTo>
                <a:lnTo>
                  <a:pt x="16" y="80"/>
                </a:lnTo>
                <a:lnTo>
                  <a:pt x="32" y="80"/>
                </a:lnTo>
                <a:lnTo>
                  <a:pt x="24" y="80"/>
                </a:lnTo>
                <a:lnTo>
                  <a:pt x="48" y="88"/>
                </a:lnTo>
                <a:lnTo>
                  <a:pt x="56" y="88"/>
                </a:lnTo>
                <a:lnTo>
                  <a:pt x="64" y="80"/>
                </a:lnTo>
                <a:lnTo>
                  <a:pt x="72" y="80"/>
                </a:lnTo>
                <a:lnTo>
                  <a:pt x="88" y="96"/>
                </a:lnTo>
                <a:lnTo>
                  <a:pt x="96" y="88"/>
                </a:lnTo>
                <a:lnTo>
                  <a:pt x="112" y="80"/>
                </a:lnTo>
                <a:lnTo>
                  <a:pt x="120" y="88"/>
                </a:lnTo>
                <a:lnTo>
                  <a:pt x="128" y="80"/>
                </a:lnTo>
                <a:lnTo>
                  <a:pt x="128" y="96"/>
                </a:lnTo>
                <a:lnTo>
                  <a:pt x="136" y="88"/>
                </a:lnTo>
                <a:lnTo>
                  <a:pt x="136" y="80"/>
                </a:lnTo>
                <a:lnTo>
                  <a:pt x="160" y="80"/>
                </a:lnTo>
                <a:lnTo>
                  <a:pt x="168" y="80"/>
                </a:lnTo>
                <a:lnTo>
                  <a:pt x="184" y="80"/>
                </a:lnTo>
                <a:lnTo>
                  <a:pt x="208" y="72"/>
                </a:lnTo>
                <a:lnTo>
                  <a:pt x="216" y="72"/>
                </a:lnTo>
                <a:lnTo>
                  <a:pt x="240" y="72"/>
                </a:lnTo>
                <a:lnTo>
                  <a:pt x="224" y="40"/>
                </a:lnTo>
                <a:lnTo>
                  <a:pt x="232" y="32"/>
                </a:lnTo>
                <a:lnTo>
                  <a:pt x="216" y="32"/>
                </a:lnTo>
                <a:lnTo>
                  <a:pt x="208"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766" name="Freeform 71"/>
          <p:cNvSpPr>
            <a:spLocks/>
          </p:cNvSpPr>
          <p:nvPr/>
        </p:nvSpPr>
        <p:spPr bwMode="auto">
          <a:xfrm>
            <a:off x="4730750" y="3778250"/>
            <a:ext cx="150813" cy="155575"/>
          </a:xfrm>
          <a:custGeom>
            <a:avLst/>
            <a:gdLst>
              <a:gd name="T0" fmla="*/ 2147483647 w 80"/>
              <a:gd name="T1" fmla="*/ 0 h 80"/>
              <a:gd name="T2" fmla="*/ 2147483647 w 80"/>
              <a:gd name="T3" fmla="*/ 2147483647 h 80"/>
              <a:gd name="T4" fmla="*/ 2147483647 w 80"/>
              <a:gd name="T5" fmla="*/ 2147483647 h 80"/>
              <a:gd name="T6" fmla="*/ 2147483647 w 80"/>
              <a:gd name="T7" fmla="*/ 2147483647 h 80"/>
              <a:gd name="T8" fmla="*/ 2147483647 w 80"/>
              <a:gd name="T9" fmla="*/ 2147483647 h 80"/>
              <a:gd name="T10" fmla="*/ 2147483647 w 80"/>
              <a:gd name="T11" fmla="*/ 2147483647 h 80"/>
              <a:gd name="T12" fmla="*/ 0 w 80"/>
              <a:gd name="T13" fmla="*/ 2147483647 h 80"/>
              <a:gd name="T14" fmla="*/ 0 w 80"/>
              <a:gd name="T15" fmla="*/ 2147483647 h 80"/>
              <a:gd name="T16" fmla="*/ 2147483647 w 80"/>
              <a:gd name="T17" fmla="*/ 2147483647 h 80"/>
              <a:gd name="T18" fmla="*/ 0 w 80"/>
              <a:gd name="T19" fmla="*/ 2147483647 h 80"/>
              <a:gd name="T20" fmla="*/ 0 w 80"/>
              <a:gd name="T21" fmla="*/ 2147483647 h 80"/>
              <a:gd name="T22" fmla="*/ 2147483647 w 80"/>
              <a:gd name="T23" fmla="*/ 2147483647 h 80"/>
              <a:gd name="T24" fmla="*/ 2147483647 w 80"/>
              <a:gd name="T25" fmla="*/ 2147483647 h 80"/>
              <a:gd name="T26" fmla="*/ 2147483647 w 80"/>
              <a:gd name="T27" fmla="*/ 2147483647 h 80"/>
              <a:gd name="T28" fmla="*/ 2147483647 w 80"/>
              <a:gd name="T29" fmla="*/ 2147483647 h 80"/>
              <a:gd name="T30" fmla="*/ 2147483647 w 80"/>
              <a:gd name="T31" fmla="*/ 0 h 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0"/>
              <a:gd name="T49" fmla="*/ 0 h 80"/>
              <a:gd name="T50" fmla="*/ 80 w 80"/>
              <a:gd name="T51" fmla="*/ 80 h 8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0" h="80">
                <a:moveTo>
                  <a:pt x="80" y="0"/>
                </a:moveTo>
                <a:lnTo>
                  <a:pt x="56" y="8"/>
                </a:lnTo>
                <a:lnTo>
                  <a:pt x="40" y="8"/>
                </a:lnTo>
                <a:lnTo>
                  <a:pt x="32" y="8"/>
                </a:lnTo>
                <a:lnTo>
                  <a:pt x="8" y="8"/>
                </a:lnTo>
                <a:lnTo>
                  <a:pt x="8" y="16"/>
                </a:lnTo>
                <a:lnTo>
                  <a:pt x="0" y="24"/>
                </a:lnTo>
                <a:lnTo>
                  <a:pt x="0" y="48"/>
                </a:lnTo>
                <a:lnTo>
                  <a:pt x="8" y="48"/>
                </a:lnTo>
                <a:lnTo>
                  <a:pt x="0" y="64"/>
                </a:lnTo>
                <a:lnTo>
                  <a:pt x="0" y="72"/>
                </a:lnTo>
                <a:lnTo>
                  <a:pt x="8" y="80"/>
                </a:lnTo>
                <a:lnTo>
                  <a:pt x="40" y="64"/>
                </a:lnTo>
                <a:lnTo>
                  <a:pt x="64" y="48"/>
                </a:lnTo>
                <a:lnTo>
                  <a:pt x="64" y="16"/>
                </a:lnTo>
                <a:lnTo>
                  <a:pt x="80"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67" name="Freeform 72"/>
          <p:cNvSpPr>
            <a:spLocks/>
          </p:cNvSpPr>
          <p:nvPr/>
        </p:nvSpPr>
        <p:spPr bwMode="auto">
          <a:xfrm>
            <a:off x="4714875" y="3902075"/>
            <a:ext cx="106363" cy="107950"/>
          </a:xfrm>
          <a:custGeom>
            <a:avLst/>
            <a:gdLst>
              <a:gd name="T0" fmla="*/ 2147483647 w 56"/>
              <a:gd name="T1" fmla="*/ 2147483647 h 56"/>
              <a:gd name="T2" fmla="*/ 2147483647 w 56"/>
              <a:gd name="T3" fmla="*/ 2147483647 h 56"/>
              <a:gd name="T4" fmla="*/ 2147483647 w 56"/>
              <a:gd name="T5" fmla="*/ 0 h 56"/>
              <a:gd name="T6" fmla="*/ 2147483647 w 56"/>
              <a:gd name="T7" fmla="*/ 2147483647 h 56"/>
              <a:gd name="T8" fmla="*/ 2147483647 w 56"/>
              <a:gd name="T9" fmla="*/ 2147483647 h 56"/>
              <a:gd name="T10" fmla="*/ 2147483647 w 56"/>
              <a:gd name="T11" fmla="*/ 2147483647 h 56"/>
              <a:gd name="T12" fmla="*/ 2147483647 w 56"/>
              <a:gd name="T13" fmla="*/ 2147483647 h 56"/>
              <a:gd name="T14" fmla="*/ 2147483647 w 56"/>
              <a:gd name="T15" fmla="*/ 2147483647 h 56"/>
              <a:gd name="T16" fmla="*/ 2147483647 w 56"/>
              <a:gd name="T17" fmla="*/ 2147483647 h 56"/>
              <a:gd name="T18" fmla="*/ 0 w 56"/>
              <a:gd name="T19" fmla="*/ 2147483647 h 56"/>
              <a:gd name="T20" fmla="*/ 2147483647 w 56"/>
              <a:gd name="T21" fmla="*/ 2147483647 h 56"/>
              <a:gd name="T22" fmla="*/ 0 w 56"/>
              <a:gd name="T23" fmla="*/ 2147483647 h 56"/>
              <a:gd name="T24" fmla="*/ 2147483647 w 56"/>
              <a:gd name="T25" fmla="*/ 2147483647 h 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6"/>
              <a:gd name="T40" fmla="*/ 0 h 56"/>
              <a:gd name="T41" fmla="*/ 56 w 56"/>
              <a:gd name="T42" fmla="*/ 56 h 5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6" h="56">
                <a:moveTo>
                  <a:pt x="8" y="8"/>
                </a:moveTo>
                <a:lnTo>
                  <a:pt x="16" y="16"/>
                </a:lnTo>
                <a:lnTo>
                  <a:pt x="48" y="0"/>
                </a:lnTo>
                <a:lnTo>
                  <a:pt x="56" y="16"/>
                </a:lnTo>
                <a:lnTo>
                  <a:pt x="24" y="24"/>
                </a:lnTo>
                <a:lnTo>
                  <a:pt x="40" y="40"/>
                </a:lnTo>
                <a:lnTo>
                  <a:pt x="32" y="48"/>
                </a:lnTo>
                <a:lnTo>
                  <a:pt x="24" y="48"/>
                </a:lnTo>
                <a:lnTo>
                  <a:pt x="16" y="56"/>
                </a:lnTo>
                <a:lnTo>
                  <a:pt x="0" y="56"/>
                </a:lnTo>
                <a:lnTo>
                  <a:pt x="8" y="32"/>
                </a:lnTo>
                <a:lnTo>
                  <a:pt x="0" y="16"/>
                </a:lnTo>
                <a:lnTo>
                  <a:pt x="8"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68" name="Freeform 73"/>
          <p:cNvSpPr>
            <a:spLocks/>
          </p:cNvSpPr>
          <p:nvPr/>
        </p:nvSpPr>
        <p:spPr bwMode="auto">
          <a:xfrm>
            <a:off x="4806950" y="3778250"/>
            <a:ext cx="241300" cy="247650"/>
          </a:xfrm>
          <a:custGeom>
            <a:avLst/>
            <a:gdLst>
              <a:gd name="T0" fmla="*/ 2147483647 w 128"/>
              <a:gd name="T1" fmla="*/ 0 h 128"/>
              <a:gd name="T2" fmla="*/ 2147483647 w 128"/>
              <a:gd name="T3" fmla="*/ 2147483647 h 128"/>
              <a:gd name="T4" fmla="*/ 2147483647 w 128"/>
              <a:gd name="T5" fmla="*/ 2147483647 h 128"/>
              <a:gd name="T6" fmla="*/ 2147483647 w 128"/>
              <a:gd name="T7" fmla="*/ 2147483647 h 128"/>
              <a:gd name="T8" fmla="*/ 2147483647 w 128"/>
              <a:gd name="T9" fmla="*/ 2147483647 h 128"/>
              <a:gd name="T10" fmla="*/ 2147483647 w 128"/>
              <a:gd name="T11" fmla="*/ 2147483647 h 128"/>
              <a:gd name="T12" fmla="*/ 2147483647 w 128"/>
              <a:gd name="T13" fmla="*/ 2147483647 h 128"/>
              <a:gd name="T14" fmla="*/ 2147483647 w 128"/>
              <a:gd name="T15" fmla="*/ 2147483647 h 128"/>
              <a:gd name="T16" fmla="*/ 2147483647 w 128"/>
              <a:gd name="T17" fmla="*/ 2147483647 h 128"/>
              <a:gd name="T18" fmla="*/ 2147483647 w 128"/>
              <a:gd name="T19" fmla="*/ 2147483647 h 128"/>
              <a:gd name="T20" fmla="*/ 2147483647 w 128"/>
              <a:gd name="T21" fmla="*/ 2147483647 h 128"/>
              <a:gd name="T22" fmla="*/ 2147483647 w 128"/>
              <a:gd name="T23" fmla="*/ 2147483647 h 128"/>
              <a:gd name="T24" fmla="*/ 2147483647 w 128"/>
              <a:gd name="T25" fmla="*/ 2147483647 h 128"/>
              <a:gd name="T26" fmla="*/ 2147483647 w 128"/>
              <a:gd name="T27" fmla="*/ 2147483647 h 128"/>
              <a:gd name="T28" fmla="*/ 2147483647 w 128"/>
              <a:gd name="T29" fmla="*/ 2147483647 h 128"/>
              <a:gd name="T30" fmla="*/ 2147483647 w 128"/>
              <a:gd name="T31" fmla="*/ 2147483647 h 128"/>
              <a:gd name="T32" fmla="*/ 0 w 128"/>
              <a:gd name="T33" fmla="*/ 2147483647 h 128"/>
              <a:gd name="T34" fmla="*/ 2147483647 w 128"/>
              <a:gd name="T35" fmla="*/ 2147483647 h 128"/>
              <a:gd name="T36" fmla="*/ 2147483647 w 128"/>
              <a:gd name="T37" fmla="*/ 2147483647 h 128"/>
              <a:gd name="T38" fmla="*/ 2147483647 w 128"/>
              <a:gd name="T39" fmla="*/ 0 h 128"/>
              <a:gd name="T40" fmla="*/ 2147483647 w 128"/>
              <a:gd name="T41" fmla="*/ 0 h 128"/>
              <a:gd name="T42" fmla="*/ 2147483647 w 128"/>
              <a:gd name="T43" fmla="*/ 0 h 1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8"/>
              <a:gd name="T67" fmla="*/ 0 h 128"/>
              <a:gd name="T68" fmla="*/ 128 w 128"/>
              <a:gd name="T69" fmla="*/ 128 h 12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8" h="128">
                <a:moveTo>
                  <a:pt x="72" y="0"/>
                </a:moveTo>
                <a:lnTo>
                  <a:pt x="88" y="32"/>
                </a:lnTo>
                <a:lnTo>
                  <a:pt x="80" y="48"/>
                </a:lnTo>
                <a:lnTo>
                  <a:pt x="88" y="64"/>
                </a:lnTo>
                <a:lnTo>
                  <a:pt x="112" y="72"/>
                </a:lnTo>
                <a:lnTo>
                  <a:pt x="112" y="96"/>
                </a:lnTo>
                <a:lnTo>
                  <a:pt x="128" y="112"/>
                </a:lnTo>
                <a:lnTo>
                  <a:pt x="112" y="112"/>
                </a:lnTo>
                <a:lnTo>
                  <a:pt x="104" y="128"/>
                </a:lnTo>
                <a:lnTo>
                  <a:pt x="88" y="120"/>
                </a:lnTo>
                <a:lnTo>
                  <a:pt x="80" y="128"/>
                </a:lnTo>
                <a:lnTo>
                  <a:pt x="64" y="120"/>
                </a:lnTo>
                <a:lnTo>
                  <a:pt x="64" y="104"/>
                </a:lnTo>
                <a:lnTo>
                  <a:pt x="56" y="104"/>
                </a:lnTo>
                <a:lnTo>
                  <a:pt x="24" y="88"/>
                </a:lnTo>
                <a:lnTo>
                  <a:pt x="8" y="80"/>
                </a:lnTo>
                <a:lnTo>
                  <a:pt x="0" y="64"/>
                </a:lnTo>
                <a:lnTo>
                  <a:pt x="24" y="48"/>
                </a:lnTo>
                <a:lnTo>
                  <a:pt x="24" y="16"/>
                </a:lnTo>
                <a:lnTo>
                  <a:pt x="40" y="0"/>
                </a:lnTo>
                <a:lnTo>
                  <a:pt x="48" y="0"/>
                </a:lnTo>
                <a:lnTo>
                  <a:pt x="72"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69" name="Freeform 74"/>
          <p:cNvSpPr>
            <a:spLocks/>
          </p:cNvSpPr>
          <p:nvPr/>
        </p:nvSpPr>
        <p:spPr bwMode="auto">
          <a:xfrm>
            <a:off x="4714875" y="3871913"/>
            <a:ext cx="30163" cy="30162"/>
          </a:xfrm>
          <a:custGeom>
            <a:avLst/>
            <a:gdLst>
              <a:gd name="T0" fmla="*/ 2147483647 w 16"/>
              <a:gd name="T1" fmla="*/ 0 h 16"/>
              <a:gd name="T2" fmla="*/ 2147483647 w 16"/>
              <a:gd name="T3" fmla="*/ 0 h 16"/>
              <a:gd name="T4" fmla="*/ 2147483647 w 16"/>
              <a:gd name="T5" fmla="*/ 2147483647 h 16"/>
              <a:gd name="T6" fmla="*/ 0 w 16"/>
              <a:gd name="T7" fmla="*/ 2147483647 h 16"/>
              <a:gd name="T8" fmla="*/ 2147483647 w 16"/>
              <a:gd name="T9" fmla="*/ 0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8" y="0"/>
                </a:moveTo>
                <a:lnTo>
                  <a:pt x="16" y="0"/>
                </a:lnTo>
                <a:lnTo>
                  <a:pt x="8" y="16"/>
                </a:lnTo>
                <a:lnTo>
                  <a:pt x="0" y="16"/>
                </a:lnTo>
                <a:lnTo>
                  <a:pt x="8"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70" name="Freeform 75"/>
          <p:cNvSpPr>
            <a:spLocks/>
          </p:cNvSpPr>
          <p:nvPr/>
        </p:nvSpPr>
        <p:spPr bwMode="auto">
          <a:xfrm>
            <a:off x="4699000" y="3902075"/>
            <a:ext cx="31750" cy="107950"/>
          </a:xfrm>
          <a:custGeom>
            <a:avLst/>
            <a:gdLst>
              <a:gd name="T0" fmla="*/ 2147483647 w 16"/>
              <a:gd name="T1" fmla="*/ 2147483647 h 56"/>
              <a:gd name="T2" fmla="*/ 2147483647 w 16"/>
              <a:gd name="T3" fmla="*/ 2147483647 h 56"/>
              <a:gd name="T4" fmla="*/ 2147483647 w 16"/>
              <a:gd name="T5" fmla="*/ 2147483647 h 56"/>
              <a:gd name="T6" fmla="*/ 2147483647 w 16"/>
              <a:gd name="T7" fmla="*/ 2147483647 h 56"/>
              <a:gd name="T8" fmla="*/ 0 w 16"/>
              <a:gd name="T9" fmla="*/ 2147483647 h 56"/>
              <a:gd name="T10" fmla="*/ 0 w 16"/>
              <a:gd name="T11" fmla="*/ 2147483647 h 56"/>
              <a:gd name="T12" fmla="*/ 2147483647 w 16"/>
              <a:gd name="T13" fmla="*/ 0 h 56"/>
              <a:gd name="T14" fmla="*/ 2147483647 w 16"/>
              <a:gd name="T15" fmla="*/ 0 h 56"/>
              <a:gd name="T16" fmla="*/ 2147483647 w 16"/>
              <a:gd name="T17" fmla="*/ 2147483647 h 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56"/>
              <a:gd name="T29" fmla="*/ 16 w 16"/>
              <a:gd name="T30" fmla="*/ 56 h 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56">
                <a:moveTo>
                  <a:pt x="16" y="8"/>
                </a:moveTo>
                <a:lnTo>
                  <a:pt x="8" y="16"/>
                </a:lnTo>
                <a:lnTo>
                  <a:pt x="16" y="32"/>
                </a:lnTo>
                <a:lnTo>
                  <a:pt x="8" y="56"/>
                </a:lnTo>
                <a:lnTo>
                  <a:pt x="0" y="32"/>
                </a:lnTo>
                <a:lnTo>
                  <a:pt x="0" y="24"/>
                </a:lnTo>
                <a:lnTo>
                  <a:pt x="8" y="0"/>
                </a:lnTo>
                <a:lnTo>
                  <a:pt x="16" y="0"/>
                </a:lnTo>
                <a:lnTo>
                  <a:pt x="16"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71" name="Freeform 76"/>
          <p:cNvSpPr>
            <a:spLocks/>
          </p:cNvSpPr>
          <p:nvPr/>
        </p:nvSpPr>
        <p:spPr bwMode="auto">
          <a:xfrm>
            <a:off x="4471988" y="3948113"/>
            <a:ext cx="273050" cy="277812"/>
          </a:xfrm>
          <a:custGeom>
            <a:avLst/>
            <a:gdLst>
              <a:gd name="T0" fmla="*/ 2147483647 w 144"/>
              <a:gd name="T1" fmla="*/ 2147483647 h 144"/>
              <a:gd name="T2" fmla="*/ 2147483647 w 144"/>
              <a:gd name="T3" fmla="*/ 2147483647 h 144"/>
              <a:gd name="T4" fmla="*/ 2147483647 w 144"/>
              <a:gd name="T5" fmla="*/ 2147483647 h 144"/>
              <a:gd name="T6" fmla="*/ 2147483647 w 144"/>
              <a:gd name="T7" fmla="*/ 2147483647 h 144"/>
              <a:gd name="T8" fmla="*/ 2147483647 w 144"/>
              <a:gd name="T9" fmla="*/ 0 h 144"/>
              <a:gd name="T10" fmla="*/ 2147483647 w 144"/>
              <a:gd name="T11" fmla="*/ 0 h 144"/>
              <a:gd name="T12" fmla="*/ 2147483647 w 144"/>
              <a:gd name="T13" fmla="*/ 2147483647 h 144"/>
              <a:gd name="T14" fmla="*/ 2147483647 w 144"/>
              <a:gd name="T15" fmla="*/ 0 h 144"/>
              <a:gd name="T16" fmla="*/ 0 w 144"/>
              <a:gd name="T17" fmla="*/ 0 h 144"/>
              <a:gd name="T18" fmla="*/ 0 w 144"/>
              <a:gd name="T19" fmla="*/ 2147483647 h 144"/>
              <a:gd name="T20" fmla="*/ 0 w 144"/>
              <a:gd name="T21" fmla="*/ 2147483647 h 144"/>
              <a:gd name="T22" fmla="*/ 2147483647 w 144"/>
              <a:gd name="T23" fmla="*/ 2147483647 h 144"/>
              <a:gd name="T24" fmla="*/ 2147483647 w 144"/>
              <a:gd name="T25" fmla="*/ 2147483647 h 144"/>
              <a:gd name="T26" fmla="*/ 2147483647 w 144"/>
              <a:gd name="T27" fmla="*/ 2147483647 h 144"/>
              <a:gd name="T28" fmla="*/ 2147483647 w 144"/>
              <a:gd name="T29" fmla="*/ 2147483647 h 144"/>
              <a:gd name="T30" fmla="*/ 2147483647 w 144"/>
              <a:gd name="T31" fmla="*/ 2147483647 h 144"/>
              <a:gd name="T32" fmla="*/ 2147483647 w 144"/>
              <a:gd name="T33" fmla="*/ 2147483647 h 144"/>
              <a:gd name="T34" fmla="*/ 2147483647 w 144"/>
              <a:gd name="T35" fmla="*/ 2147483647 h 144"/>
              <a:gd name="T36" fmla="*/ 2147483647 w 144"/>
              <a:gd name="T37" fmla="*/ 2147483647 h 144"/>
              <a:gd name="T38" fmla="*/ 2147483647 w 144"/>
              <a:gd name="T39" fmla="*/ 2147483647 h 144"/>
              <a:gd name="T40" fmla="*/ 2147483647 w 144"/>
              <a:gd name="T41" fmla="*/ 2147483647 h 144"/>
              <a:gd name="T42" fmla="*/ 2147483647 w 144"/>
              <a:gd name="T43" fmla="*/ 2147483647 h 1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4"/>
              <a:gd name="T67" fmla="*/ 0 h 144"/>
              <a:gd name="T68" fmla="*/ 144 w 144"/>
              <a:gd name="T69" fmla="*/ 144 h 14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4" h="144">
                <a:moveTo>
                  <a:pt x="120" y="8"/>
                </a:moveTo>
                <a:lnTo>
                  <a:pt x="104" y="8"/>
                </a:lnTo>
                <a:lnTo>
                  <a:pt x="96" y="8"/>
                </a:lnTo>
                <a:lnTo>
                  <a:pt x="88" y="8"/>
                </a:lnTo>
                <a:lnTo>
                  <a:pt x="88" y="0"/>
                </a:lnTo>
                <a:lnTo>
                  <a:pt x="80" y="0"/>
                </a:lnTo>
                <a:lnTo>
                  <a:pt x="56" y="8"/>
                </a:lnTo>
                <a:lnTo>
                  <a:pt x="24" y="0"/>
                </a:lnTo>
                <a:lnTo>
                  <a:pt x="0" y="0"/>
                </a:lnTo>
                <a:lnTo>
                  <a:pt x="0" y="24"/>
                </a:lnTo>
                <a:lnTo>
                  <a:pt x="0" y="48"/>
                </a:lnTo>
                <a:lnTo>
                  <a:pt x="8" y="144"/>
                </a:lnTo>
                <a:lnTo>
                  <a:pt x="112" y="144"/>
                </a:lnTo>
                <a:lnTo>
                  <a:pt x="128" y="144"/>
                </a:lnTo>
                <a:lnTo>
                  <a:pt x="144" y="128"/>
                </a:lnTo>
                <a:lnTo>
                  <a:pt x="144" y="112"/>
                </a:lnTo>
                <a:lnTo>
                  <a:pt x="104" y="40"/>
                </a:lnTo>
                <a:lnTo>
                  <a:pt x="96" y="24"/>
                </a:lnTo>
                <a:lnTo>
                  <a:pt x="112" y="48"/>
                </a:lnTo>
                <a:lnTo>
                  <a:pt x="120" y="56"/>
                </a:lnTo>
                <a:lnTo>
                  <a:pt x="128" y="32"/>
                </a:lnTo>
                <a:lnTo>
                  <a:pt x="120" y="8"/>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3772" name="Freeform 77"/>
          <p:cNvSpPr>
            <a:spLocks/>
          </p:cNvSpPr>
          <p:nvPr/>
        </p:nvSpPr>
        <p:spPr bwMode="auto">
          <a:xfrm>
            <a:off x="4608513" y="4751388"/>
            <a:ext cx="136525" cy="155575"/>
          </a:xfrm>
          <a:custGeom>
            <a:avLst/>
            <a:gdLst>
              <a:gd name="T0" fmla="*/ 2147483647 w 72"/>
              <a:gd name="T1" fmla="*/ 0 h 80"/>
              <a:gd name="T2" fmla="*/ 2147483647 w 72"/>
              <a:gd name="T3" fmla="*/ 2147483647 h 80"/>
              <a:gd name="T4" fmla="*/ 2147483647 w 72"/>
              <a:gd name="T5" fmla="*/ 2147483647 h 80"/>
              <a:gd name="T6" fmla="*/ 2147483647 w 72"/>
              <a:gd name="T7" fmla="*/ 2147483647 h 80"/>
              <a:gd name="T8" fmla="*/ 2147483647 w 72"/>
              <a:gd name="T9" fmla="*/ 2147483647 h 80"/>
              <a:gd name="T10" fmla="*/ 2147483647 w 72"/>
              <a:gd name="T11" fmla="*/ 2147483647 h 80"/>
              <a:gd name="T12" fmla="*/ 2147483647 w 72"/>
              <a:gd name="T13" fmla="*/ 2147483647 h 80"/>
              <a:gd name="T14" fmla="*/ 0 w 72"/>
              <a:gd name="T15" fmla="*/ 2147483647 h 80"/>
              <a:gd name="T16" fmla="*/ 2147483647 w 72"/>
              <a:gd name="T17" fmla="*/ 2147483647 h 80"/>
              <a:gd name="T18" fmla="*/ 2147483647 w 72"/>
              <a:gd name="T19" fmla="*/ 2147483647 h 80"/>
              <a:gd name="T20" fmla="*/ 2147483647 w 72"/>
              <a:gd name="T21" fmla="*/ 2147483647 h 80"/>
              <a:gd name="T22" fmla="*/ 2147483647 w 72"/>
              <a:gd name="T23" fmla="*/ 2147483647 h 80"/>
              <a:gd name="T24" fmla="*/ 2147483647 w 72"/>
              <a:gd name="T25" fmla="*/ 2147483647 h 80"/>
              <a:gd name="T26" fmla="*/ 2147483647 w 72"/>
              <a:gd name="T27" fmla="*/ 0 h 80"/>
              <a:gd name="T28" fmla="*/ 2147483647 w 72"/>
              <a:gd name="T29" fmla="*/ 0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2"/>
              <a:gd name="T46" fmla="*/ 0 h 80"/>
              <a:gd name="T47" fmla="*/ 72 w 72"/>
              <a:gd name="T48" fmla="*/ 80 h 8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2" h="80">
                <a:moveTo>
                  <a:pt x="56" y="0"/>
                </a:moveTo>
                <a:lnTo>
                  <a:pt x="32" y="8"/>
                </a:lnTo>
                <a:lnTo>
                  <a:pt x="16" y="8"/>
                </a:lnTo>
                <a:lnTo>
                  <a:pt x="16" y="24"/>
                </a:lnTo>
                <a:lnTo>
                  <a:pt x="24" y="32"/>
                </a:lnTo>
                <a:lnTo>
                  <a:pt x="16" y="40"/>
                </a:lnTo>
                <a:lnTo>
                  <a:pt x="8" y="56"/>
                </a:lnTo>
                <a:lnTo>
                  <a:pt x="0" y="80"/>
                </a:lnTo>
                <a:lnTo>
                  <a:pt x="8" y="80"/>
                </a:lnTo>
                <a:lnTo>
                  <a:pt x="32" y="80"/>
                </a:lnTo>
                <a:lnTo>
                  <a:pt x="56" y="80"/>
                </a:lnTo>
                <a:lnTo>
                  <a:pt x="56" y="56"/>
                </a:lnTo>
                <a:lnTo>
                  <a:pt x="72" y="32"/>
                </a:lnTo>
                <a:lnTo>
                  <a:pt x="64" y="0"/>
                </a:lnTo>
                <a:lnTo>
                  <a:pt x="56"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73" name="Freeform 78"/>
          <p:cNvSpPr>
            <a:spLocks/>
          </p:cNvSpPr>
          <p:nvPr/>
        </p:nvSpPr>
        <p:spPr bwMode="auto">
          <a:xfrm>
            <a:off x="4714875" y="4735513"/>
            <a:ext cx="196850" cy="279400"/>
          </a:xfrm>
          <a:custGeom>
            <a:avLst/>
            <a:gdLst>
              <a:gd name="T0" fmla="*/ 2147483647 w 104"/>
              <a:gd name="T1" fmla="*/ 2147483647 h 144"/>
              <a:gd name="T2" fmla="*/ 2147483647 w 104"/>
              <a:gd name="T3" fmla="*/ 2147483647 h 144"/>
              <a:gd name="T4" fmla="*/ 2147483647 w 104"/>
              <a:gd name="T5" fmla="*/ 2147483647 h 144"/>
              <a:gd name="T6" fmla="*/ 0 w 104"/>
              <a:gd name="T7" fmla="*/ 2147483647 h 144"/>
              <a:gd name="T8" fmla="*/ 0 w 104"/>
              <a:gd name="T9" fmla="*/ 2147483647 h 144"/>
              <a:gd name="T10" fmla="*/ 2147483647 w 104"/>
              <a:gd name="T11" fmla="*/ 2147483647 h 144"/>
              <a:gd name="T12" fmla="*/ 2147483647 w 104"/>
              <a:gd name="T13" fmla="*/ 2147483647 h 144"/>
              <a:gd name="T14" fmla="*/ 0 w 104"/>
              <a:gd name="T15" fmla="*/ 2147483647 h 144"/>
              <a:gd name="T16" fmla="*/ 2147483647 w 104"/>
              <a:gd name="T17" fmla="*/ 0 h 144"/>
              <a:gd name="T18" fmla="*/ 2147483647 w 104"/>
              <a:gd name="T19" fmla="*/ 0 h 144"/>
              <a:gd name="T20" fmla="*/ 2147483647 w 104"/>
              <a:gd name="T21" fmla="*/ 0 h 144"/>
              <a:gd name="T22" fmla="*/ 2147483647 w 104"/>
              <a:gd name="T23" fmla="*/ 2147483647 h 144"/>
              <a:gd name="T24" fmla="*/ 2147483647 w 104"/>
              <a:gd name="T25" fmla="*/ 2147483647 h 144"/>
              <a:gd name="T26" fmla="*/ 2147483647 w 104"/>
              <a:gd name="T27" fmla="*/ 2147483647 h 144"/>
              <a:gd name="T28" fmla="*/ 2147483647 w 104"/>
              <a:gd name="T29" fmla="*/ 2147483647 h 144"/>
              <a:gd name="T30" fmla="*/ 2147483647 w 104"/>
              <a:gd name="T31" fmla="*/ 2147483647 h 144"/>
              <a:gd name="T32" fmla="*/ 2147483647 w 104"/>
              <a:gd name="T33" fmla="*/ 2147483647 h 144"/>
              <a:gd name="T34" fmla="*/ 2147483647 w 104"/>
              <a:gd name="T35" fmla="*/ 2147483647 h 144"/>
              <a:gd name="T36" fmla="*/ 2147483647 w 104"/>
              <a:gd name="T37" fmla="*/ 2147483647 h 144"/>
              <a:gd name="T38" fmla="*/ 2147483647 w 104"/>
              <a:gd name="T39" fmla="*/ 2147483647 h 144"/>
              <a:gd name="T40" fmla="*/ 2147483647 w 104"/>
              <a:gd name="T41" fmla="*/ 2147483647 h 144"/>
              <a:gd name="T42" fmla="*/ 2147483647 w 104"/>
              <a:gd name="T43" fmla="*/ 2147483647 h 144"/>
              <a:gd name="T44" fmla="*/ 2147483647 w 104"/>
              <a:gd name="T45" fmla="*/ 2147483647 h 1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4"/>
              <a:gd name="T70" fmla="*/ 0 h 144"/>
              <a:gd name="T71" fmla="*/ 104 w 104"/>
              <a:gd name="T72" fmla="*/ 144 h 14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4" h="144">
                <a:moveTo>
                  <a:pt x="56" y="128"/>
                </a:moveTo>
                <a:lnTo>
                  <a:pt x="48" y="112"/>
                </a:lnTo>
                <a:lnTo>
                  <a:pt x="8" y="88"/>
                </a:lnTo>
                <a:lnTo>
                  <a:pt x="0" y="88"/>
                </a:lnTo>
                <a:lnTo>
                  <a:pt x="0" y="64"/>
                </a:lnTo>
                <a:lnTo>
                  <a:pt x="16" y="40"/>
                </a:lnTo>
                <a:lnTo>
                  <a:pt x="8" y="8"/>
                </a:lnTo>
                <a:lnTo>
                  <a:pt x="0" y="8"/>
                </a:lnTo>
                <a:lnTo>
                  <a:pt x="8" y="0"/>
                </a:lnTo>
                <a:lnTo>
                  <a:pt x="24" y="0"/>
                </a:lnTo>
                <a:lnTo>
                  <a:pt x="40" y="0"/>
                </a:lnTo>
                <a:lnTo>
                  <a:pt x="56" y="16"/>
                </a:lnTo>
                <a:lnTo>
                  <a:pt x="72" y="16"/>
                </a:lnTo>
                <a:lnTo>
                  <a:pt x="96" y="8"/>
                </a:lnTo>
                <a:lnTo>
                  <a:pt x="104" y="8"/>
                </a:lnTo>
                <a:lnTo>
                  <a:pt x="96" y="32"/>
                </a:lnTo>
                <a:lnTo>
                  <a:pt x="96" y="80"/>
                </a:lnTo>
                <a:lnTo>
                  <a:pt x="104" y="96"/>
                </a:lnTo>
                <a:lnTo>
                  <a:pt x="88" y="112"/>
                </a:lnTo>
                <a:lnTo>
                  <a:pt x="88" y="104"/>
                </a:lnTo>
                <a:lnTo>
                  <a:pt x="88" y="120"/>
                </a:lnTo>
                <a:lnTo>
                  <a:pt x="72" y="144"/>
                </a:lnTo>
                <a:lnTo>
                  <a:pt x="56" y="12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74" name="Freeform 79"/>
          <p:cNvSpPr>
            <a:spLocks/>
          </p:cNvSpPr>
          <p:nvPr/>
        </p:nvSpPr>
        <p:spPr bwMode="auto">
          <a:xfrm>
            <a:off x="4608513" y="4906963"/>
            <a:ext cx="273050" cy="307975"/>
          </a:xfrm>
          <a:custGeom>
            <a:avLst/>
            <a:gdLst>
              <a:gd name="T0" fmla="*/ 2147483647 w 144"/>
              <a:gd name="T1" fmla="*/ 0 h 160"/>
              <a:gd name="T2" fmla="*/ 2147483647 w 144"/>
              <a:gd name="T3" fmla="*/ 2147483647 h 160"/>
              <a:gd name="T4" fmla="*/ 2147483647 w 144"/>
              <a:gd name="T5" fmla="*/ 2147483647 h 160"/>
              <a:gd name="T6" fmla="*/ 2147483647 w 144"/>
              <a:gd name="T7" fmla="*/ 2147483647 h 160"/>
              <a:gd name="T8" fmla="*/ 0 w 144"/>
              <a:gd name="T9" fmla="*/ 2147483647 h 160"/>
              <a:gd name="T10" fmla="*/ 0 w 144"/>
              <a:gd name="T11" fmla="*/ 2147483647 h 160"/>
              <a:gd name="T12" fmla="*/ 2147483647 w 144"/>
              <a:gd name="T13" fmla="*/ 2147483647 h 160"/>
              <a:gd name="T14" fmla="*/ 2147483647 w 144"/>
              <a:gd name="T15" fmla="*/ 2147483647 h 160"/>
              <a:gd name="T16" fmla="*/ 2147483647 w 144"/>
              <a:gd name="T17" fmla="*/ 2147483647 h 160"/>
              <a:gd name="T18" fmla="*/ 2147483647 w 144"/>
              <a:gd name="T19" fmla="*/ 2147483647 h 160"/>
              <a:gd name="T20" fmla="*/ 2147483647 w 144"/>
              <a:gd name="T21" fmla="*/ 2147483647 h 160"/>
              <a:gd name="T22" fmla="*/ 2147483647 w 144"/>
              <a:gd name="T23" fmla="*/ 2147483647 h 160"/>
              <a:gd name="T24" fmla="*/ 2147483647 w 144"/>
              <a:gd name="T25" fmla="*/ 2147483647 h 160"/>
              <a:gd name="T26" fmla="*/ 2147483647 w 144"/>
              <a:gd name="T27" fmla="*/ 2147483647 h 160"/>
              <a:gd name="T28" fmla="*/ 2147483647 w 144"/>
              <a:gd name="T29" fmla="*/ 2147483647 h 160"/>
              <a:gd name="T30" fmla="*/ 2147483647 w 144"/>
              <a:gd name="T31" fmla="*/ 2147483647 h 160"/>
              <a:gd name="T32" fmla="*/ 2147483647 w 144"/>
              <a:gd name="T33" fmla="*/ 2147483647 h 160"/>
              <a:gd name="T34" fmla="*/ 2147483647 w 144"/>
              <a:gd name="T35" fmla="*/ 2147483647 h 160"/>
              <a:gd name="T36" fmla="*/ 2147483647 w 144"/>
              <a:gd name="T37" fmla="*/ 2147483647 h 160"/>
              <a:gd name="T38" fmla="*/ 2147483647 w 144"/>
              <a:gd name="T39" fmla="*/ 2147483647 h 160"/>
              <a:gd name="T40" fmla="*/ 2147483647 w 144"/>
              <a:gd name="T41" fmla="*/ 2147483647 h 160"/>
              <a:gd name="T42" fmla="*/ 2147483647 w 144"/>
              <a:gd name="T43" fmla="*/ 2147483647 h 160"/>
              <a:gd name="T44" fmla="*/ 2147483647 w 144"/>
              <a:gd name="T45" fmla="*/ 2147483647 h 160"/>
              <a:gd name="T46" fmla="*/ 2147483647 w 144"/>
              <a:gd name="T47" fmla="*/ 0 h 160"/>
              <a:gd name="T48" fmla="*/ 2147483647 w 144"/>
              <a:gd name="T49" fmla="*/ 0 h 160"/>
              <a:gd name="T50" fmla="*/ 2147483647 w 144"/>
              <a:gd name="T51" fmla="*/ 0 h 160"/>
              <a:gd name="T52" fmla="*/ 2147483647 w 144"/>
              <a:gd name="T53" fmla="*/ 0 h 16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60"/>
              <a:gd name="T83" fmla="*/ 144 w 144"/>
              <a:gd name="T84" fmla="*/ 160 h 16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60">
                <a:moveTo>
                  <a:pt x="8" y="0"/>
                </a:moveTo>
                <a:lnTo>
                  <a:pt x="16" y="8"/>
                </a:lnTo>
                <a:lnTo>
                  <a:pt x="16" y="16"/>
                </a:lnTo>
                <a:lnTo>
                  <a:pt x="16" y="32"/>
                </a:lnTo>
                <a:lnTo>
                  <a:pt x="0" y="48"/>
                </a:lnTo>
                <a:lnTo>
                  <a:pt x="0" y="80"/>
                </a:lnTo>
                <a:lnTo>
                  <a:pt x="16" y="104"/>
                </a:lnTo>
                <a:lnTo>
                  <a:pt x="16" y="112"/>
                </a:lnTo>
                <a:lnTo>
                  <a:pt x="24" y="112"/>
                </a:lnTo>
                <a:lnTo>
                  <a:pt x="48" y="128"/>
                </a:lnTo>
                <a:lnTo>
                  <a:pt x="56" y="128"/>
                </a:lnTo>
                <a:lnTo>
                  <a:pt x="64" y="136"/>
                </a:lnTo>
                <a:lnTo>
                  <a:pt x="72" y="160"/>
                </a:lnTo>
                <a:lnTo>
                  <a:pt x="88" y="160"/>
                </a:lnTo>
                <a:lnTo>
                  <a:pt x="128" y="152"/>
                </a:lnTo>
                <a:lnTo>
                  <a:pt x="144" y="144"/>
                </a:lnTo>
                <a:lnTo>
                  <a:pt x="136" y="136"/>
                </a:lnTo>
                <a:lnTo>
                  <a:pt x="128" y="120"/>
                </a:lnTo>
                <a:lnTo>
                  <a:pt x="136" y="88"/>
                </a:lnTo>
                <a:lnTo>
                  <a:pt x="120" y="72"/>
                </a:lnTo>
                <a:lnTo>
                  <a:pt x="128" y="56"/>
                </a:lnTo>
                <a:lnTo>
                  <a:pt x="112" y="40"/>
                </a:lnTo>
                <a:lnTo>
                  <a:pt x="104" y="24"/>
                </a:lnTo>
                <a:lnTo>
                  <a:pt x="64" y="0"/>
                </a:lnTo>
                <a:lnTo>
                  <a:pt x="56" y="0"/>
                </a:lnTo>
                <a:lnTo>
                  <a:pt x="32" y="0"/>
                </a:lnTo>
                <a:lnTo>
                  <a:pt x="8"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75" name="Freeform 80"/>
          <p:cNvSpPr>
            <a:spLocks/>
          </p:cNvSpPr>
          <p:nvPr/>
        </p:nvSpPr>
        <p:spPr bwMode="auto">
          <a:xfrm>
            <a:off x="4410075" y="5106988"/>
            <a:ext cx="304800" cy="293687"/>
          </a:xfrm>
          <a:custGeom>
            <a:avLst/>
            <a:gdLst>
              <a:gd name="T0" fmla="*/ 2147483647 w 160"/>
              <a:gd name="T1" fmla="*/ 2147483647 h 152"/>
              <a:gd name="T2" fmla="*/ 2147483647 w 160"/>
              <a:gd name="T3" fmla="*/ 2147483647 h 152"/>
              <a:gd name="T4" fmla="*/ 2147483647 w 160"/>
              <a:gd name="T5" fmla="*/ 2147483647 h 152"/>
              <a:gd name="T6" fmla="*/ 2147483647 w 160"/>
              <a:gd name="T7" fmla="*/ 2147483647 h 152"/>
              <a:gd name="T8" fmla="*/ 2147483647 w 160"/>
              <a:gd name="T9" fmla="*/ 2147483647 h 152"/>
              <a:gd name="T10" fmla="*/ 2147483647 w 160"/>
              <a:gd name="T11" fmla="*/ 2147483647 h 152"/>
              <a:gd name="T12" fmla="*/ 0 w 160"/>
              <a:gd name="T13" fmla="*/ 2147483647 h 152"/>
              <a:gd name="T14" fmla="*/ 0 w 160"/>
              <a:gd name="T15" fmla="*/ 2147483647 h 152"/>
              <a:gd name="T16" fmla="*/ 2147483647 w 160"/>
              <a:gd name="T17" fmla="*/ 2147483647 h 152"/>
              <a:gd name="T18" fmla="*/ 2147483647 w 160"/>
              <a:gd name="T19" fmla="*/ 2147483647 h 152"/>
              <a:gd name="T20" fmla="*/ 2147483647 w 160"/>
              <a:gd name="T21" fmla="*/ 2147483647 h 152"/>
              <a:gd name="T22" fmla="*/ 2147483647 w 160"/>
              <a:gd name="T23" fmla="*/ 2147483647 h 152"/>
              <a:gd name="T24" fmla="*/ 2147483647 w 160"/>
              <a:gd name="T25" fmla="*/ 2147483647 h 152"/>
              <a:gd name="T26" fmla="*/ 2147483647 w 160"/>
              <a:gd name="T27" fmla="*/ 2147483647 h 152"/>
              <a:gd name="T28" fmla="*/ 2147483647 w 160"/>
              <a:gd name="T29" fmla="*/ 2147483647 h 152"/>
              <a:gd name="T30" fmla="*/ 2147483647 w 160"/>
              <a:gd name="T31" fmla="*/ 2147483647 h 152"/>
              <a:gd name="T32" fmla="*/ 2147483647 w 160"/>
              <a:gd name="T33" fmla="*/ 2147483647 h 152"/>
              <a:gd name="T34" fmla="*/ 2147483647 w 160"/>
              <a:gd name="T35" fmla="*/ 2147483647 h 152"/>
              <a:gd name="T36" fmla="*/ 2147483647 w 160"/>
              <a:gd name="T37" fmla="*/ 2147483647 h 152"/>
              <a:gd name="T38" fmla="*/ 2147483647 w 160"/>
              <a:gd name="T39" fmla="*/ 2147483647 h 152"/>
              <a:gd name="T40" fmla="*/ 2147483647 w 160"/>
              <a:gd name="T41" fmla="*/ 0 h 152"/>
              <a:gd name="T42" fmla="*/ 2147483647 w 160"/>
              <a:gd name="T43" fmla="*/ 0 h 152"/>
              <a:gd name="T44" fmla="*/ 2147483647 w 160"/>
              <a:gd name="T45" fmla="*/ 2147483647 h 152"/>
              <a:gd name="T46" fmla="*/ 2147483647 w 160"/>
              <a:gd name="T47" fmla="*/ 2147483647 h 152"/>
              <a:gd name="T48" fmla="*/ 2147483647 w 160"/>
              <a:gd name="T49" fmla="*/ 2147483647 h 152"/>
              <a:gd name="T50" fmla="*/ 2147483647 w 160"/>
              <a:gd name="T51" fmla="*/ 2147483647 h 152"/>
              <a:gd name="T52" fmla="*/ 2147483647 w 160"/>
              <a:gd name="T53" fmla="*/ 2147483647 h 152"/>
              <a:gd name="T54" fmla="*/ 2147483647 w 160"/>
              <a:gd name="T55" fmla="*/ 2147483647 h 152"/>
              <a:gd name="T56" fmla="*/ 2147483647 w 160"/>
              <a:gd name="T57" fmla="*/ 2147483647 h 152"/>
              <a:gd name="T58" fmla="*/ 2147483647 w 160"/>
              <a:gd name="T59" fmla="*/ 2147483647 h 152"/>
              <a:gd name="T60" fmla="*/ 2147483647 w 160"/>
              <a:gd name="T61" fmla="*/ 2147483647 h 152"/>
              <a:gd name="T62" fmla="*/ 2147483647 w 160"/>
              <a:gd name="T63" fmla="*/ 2147483647 h 152"/>
              <a:gd name="T64" fmla="*/ 2147483647 w 160"/>
              <a:gd name="T65" fmla="*/ 2147483647 h 1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0"/>
              <a:gd name="T100" fmla="*/ 0 h 152"/>
              <a:gd name="T101" fmla="*/ 160 w 160"/>
              <a:gd name="T102" fmla="*/ 152 h 15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0" h="152">
                <a:moveTo>
                  <a:pt x="96" y="120"/>
                </a:moveTo>
                <a:lnTo>
                  <a:pt x="88" y="128"/>
                </a:lnTo>
                <a:lnTo>
                  <a:pt x="64" y="152"/>
                </a:lnTo>
                <a:lnTo>
                  <a:pt x="40" y="152"/>
                </a:lnTo>
                <a:lnTo>
                  <a:pt x="24" y="144"/>
                </a:lnTo>
                <a:lnTo>
                  <a:pt x="16" y="144"/>
                </a:lnTo>
                <a:lnTo>
                  <a:pt x="0" y="128"/>
                </a:lnTo>
                <a:lnTo>
                  <a:pt x="0" y="80"/>
                </a:lnTo>
                <a:lnTo>
                  <a:pt x="32" y="72"/>
                </a:lnTo>
                <a:lnTo>
                  <a:pt x="24" y="72"/>
                </a:lnTo>
                <a:lnTo>
                  <a:pt x="32" y="40"/>
                </a:lnTo>
                <a:lnTo>
                  <a:pt x="56" y="56"/>
                </a:lnTo>
                <a:lnTo>
                  <a:pt x="64" y="56"/>
                </a:lnTo>
                <a:lnTo>
                  <a:pt x="88" y="72"/>
                </a:lnTo>
                <a:lnTo>
                  <a:pt x="104" y="80"/>
                </a:lnTo>
                <a:lnTo>
                  <a:pt x="104" y="64"/>
                </a:lnTo>
                <a:lnTo>
                  <a:pt x="96" y="64"/>
                </a:lnTo>
                <a:lnTo>
                  <a:pt x="88" y="56"/>
                </a:lnTo>
                <a:lnTo>
                  <a:pt x="96" y="16"/>
                </a:lnTo>
                <a:lnTo>
                  <a:pt x="96" y="8"/>
                </a:lnTo>
                <a:lnTo>
                  <a:pt x="112" y="0"/>
                </a:lnTo>
                <a:lnTo>
                  <a:pt x="120" y="0"/>
                </a:lnTo>
                <a:lnTo>
                  <a:pt x="120" y="8"/>
                </a:lnTo>
                <a:lnTo>
                  <a:pt x="128" y="8"/>
                </a:lnTo>
                <a:lnTo>
                  <a:pt x="152" y="24"/>
                </a:lnTo>
                <a:lnTo>
                  <a:pt x="160" y="40"/>
                </a:lnTo>
                <a:lnTo>
                  <a:pt x="152" y="56"/>
                </a:lnTo>
                <a:lnTo>
                  <a:pt x="152" y="64"/>
                </a:lnTo>
                <a:lnTo>
                  <a:pt x="144" y="88"/>
                </a:lnTo>
                <a:lnTo>
                  <a:pt x="152" y="88"/>
                </a:lnTo>
                <a:lnTo>
                  <a:pt x="112" y="104"/>
                </a:lnTo>
                <a:lnTo>
                  <a:pt x="112" y="112"/>
                </a:lnTo>
                <a:lnTo>
                  <a:pt x="96" y="12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76" name="Freeform 81"/>
          <p:cNvSpPr>
            <a:spLocks/>
          </p:cNvSpPr>
          <p:nvPr/>
        </p:nvSpPr>
        <p:spPr bwMode="auto">
          <a:xfrm>
            <a:off x="4622800" y="5184775"/>
            <a:ext cx="258763" cy="463550"/>
          </a:xfrm>
          <a:custGeom>
            <a:avLst/>
            <a:gdLst>
              <a:gd name="T0" fmla="*/ 2147483647 w 136"/>
              <a:gd name="T1" fmla="*/ 2147483647 h 240"/>
              <a:gd name="T2" fmla="*/ 2147483647 w 136"/>
              <a:gd name="T3" fmla="*/ 2147483647 h 240"/>
              <a:gd name="T4" fmla="*/ 2147483647 w 136"/>
              <a:gd name="T5" fmla="*/ 2147483647 h 240"/>
              <a:gd name="T6" fmla="*/ 2147483647 w 136"/>
              <a:gd name="T7" fmla="*/ 2147483647 h 240"/>
              <a:gd name="T8" fmla="*/ 2147483647 w 136"/>
              <a:gd name="T9" fmla="*/ 2147483647 h 240"/>
              <a:gd name="T10" fmla="*/ 2147483647 w 136"/>
              <a:gd name="T11" fmla="*/ 2147483647 h 240"/>
              <a:gd name="T12" fmla="*/ 2147483647 w 136"/>
              <a:gd name="T13" fmla="*/ 2147483647 h 240"/>
              <a:gd name="T14" fmla="*/ 2147483647 w 136"/>
              <a:gd name="T15" fmla="*/ 2147483647 h 240"/>
              <a:gd name="T16" fmla="*/ 2147483647 w 136"/>
              <a:gd name="T17" fmla="*/ 2147483647 h 240"/>
              <a:gd name="T18" fmla="*/ 2147483647 w 136"/>
              <a:gd name="T19" fmla="*/ 2147483647 h 240"/>
              <a:gd name="T20" fmla="*/ 2147483647 w 136"/>
              <a:gd name="T21" fmla="*/ 2147483647 h 240"/>
              <a:gd name="T22" fmla="*/ 2147483647 w 136"/>
              <a:gd name="T23" fmla="*/ 0 h 240"/>
              <a:gd name="T24" fmla="*/ 2147483647 w 136"/>
              <a:gd name="T25" fmla="*/ 2147483647 h 240"/>
              <a:gd name="T26" fmla="*/ 2147483647 w 136"/>
              <a:gd name="T27" fmla="*/ 2147483647 h 240"/>
              <a:gd name="T28" fmla="*/ 2147483647 w 136"/>
              <a:gd name="T29" fmla="*/ 2147483647 h 240"/>
              <a:gd name="T30" fmla="*/ 2147483647 w 136"/>
              <a:gd name="T31" fmla="*/ 2147483647 h 240"/>
              <a:gd name="T32" fmla="*/ 2147483647 w 136"/>
              <a:gd name="T33" fmla="*/ 2147483647 h 240"/>
              <a:gd name="T34" fmla="*/ 2147483647 w 136"/>
              <a:gd name="T35" fmla="*/ 2147483647 h 240"/>
              <a:gd name="T36" fmla="*/ 2147483647 w 136"/>
              <a:gd name="T37" fmla="*/ 2147483647 h 240"/>
              <a:gd name="T38" fmla="*/ 2147483647 w 136"/>
              <a:gd name="T39" fmla="*/ 2147483647 h 240"/>
              <a:gd name="T40" fmla="*/ 2147483647 w 136"/>
              <a:gd name="T41" fmla="*/ 2147483647 h 240"/>
              <a:gd name="T42" fmla="*/ 2147483647 w 136"/>
              <a:gd name="T43" fmla="*/ 2147483647 h 240"/>
              <a:gd name="T44" fmla="*/ 2147483647 w 136"/>
              <a:gd name="T45" fmla="*/ 2147483647 h 240"/>
              <a:gd name="T46" fmla="*/ 2147483647 w 136"/>
              <a:gd name="T47" fmla="*/ 2147483647 h 240"/>
              <a:gd name="T48" fmla="*/ 0 w 136"/>
              <a:gd name="T49" fmla="*/ 2147483647 h 240"/>
              <a:gd name="T50" fmla="*/ 0 w 136"/>
              <a:gd name="T51" fmla="*/ 2147483647 h 240"/>
              <a:gd name="T52" fmla="*/ 0 w 136"/>
              <a:gd name="T53" fmla="*/ 2147483647 h 240"/>
              <a:gd name="T54" fmla="*/ 2147483647 w 136"/>
              <a:gd name="T55" fmla="*/ 2147483647 h 240"/>
              <a:gd name="T56" fmla="*/ 2147483647 w 136"/>
              <a:gd name="T57" fmla="*/ 2147483647 h 240"/>
              <a:gd name="T58" fmla="*/ 2147483647 w 136"/>
              <a:gd name="T59" fmla="*/ 2147483647 h 240"/>
              <a:gd name="T60" fmla="*/ 2147483647 w 136"/>
              <a:gd name="T61" fmla="*/ 2147483647 h 240"/>
              <a:gd name="T62" fmla="*/ 2147483647 w 136"/>
              <a:gd name="T63" fmla="*/ 2147483647 h 240"/>
              <a:gd name="T64" fmla="*/ 2147483647 w 136"/>
              <a:gd name="T65" fmla="*/ 2147483647 h 240"/>
              <a:gd name="T66" fmla="*/ 2147483647 w 136"/>
              <a:gd name="T67" fmla="*/ 2147483647 h 2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6"/>
              <a:gd name="T103" fmla="*/ 0 h 240"/>
              <a:gd name="T104" fmla="*/ 136 w 136"/>
              <a:gd name="T105" fmla="*/ 240 h 24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6" h="240">
                <a:moveTo>
                  <a:pt x="16" y="240"/>
                </a:moveTo>
                <a:lnTo>
                  <a:pt x="24" y="240"/>
                </a:lnTo>
                <a:lnTo>
                  <a:pt x="24" y="232"/>
                </a:lnTo>
                <a:lnTo>
                  <a:pt x="24" y="224"/>
                </a:lnTo>
                <a:lnTo>
                  <a:pt x="56" y="208"/>
                </a:lnTo>
                <a:lnTo>
                  <a:pt x="64" y="176"/>
                </a:lnTo>
                <a:lnTo>
                  <a:pt x="56" y="152"/>
                </a:lnTo>
                <a:lnTo>
                  <a:pt x="56" y="144"/>
                </a:lnTo>
                <a:lnTo>
                  <a:pt x="88" y="104"/>
                </a:lnTo>
                <a:lnTo>
                  <a:pt x="112" y="96"/>
                </a:lnTo>
                <a:lnTo>
                  <a:pt x="136" y="72"/>
                </a:lnTo>
                <a:lnTo>
                  <a:pt x="136" y="0"/>
                </a:lnTo>
                <a:lnTo>
                  <a:pt x="120" y="8"/>
                </a:lnTo>
                <a:lnTo>
                  <a:pt x="80" y="16"/>
                </a:lnTo>
                <a:lnTo>
                  <a:pt x="64" y="16"/>
                </a:lnTo>
                <a:lnTo>
                  <a:pt x="56" y="24"/>
                </a:lnTo>
                <a:lnTo>
                  <a:pt x="56" y="40"/>
                </a:lnTo>
                <a:lnTo>
                  <a:pt x="72" y="64"/>
                </a:lnTo>
                <a:lnTo>
                  <a:pt x="72" y="80"/>
                </a:lnTo>
                <a:lnTo>
                  <a:pt x="64" y="96"/>
                </a:lnTo>
                <a:lnTo>
                  <a:pt x="48" y="80"/>
                </a:lnTo>
                <a:lnTo>
                  <a:pt x="56" y="56"/>
                </a:lnTo>
                <a:lnTo>
                  <a:pt x="40" y="56"/>
                </a:lnTo>
                <a:lnTo>
                  <a:pt x="40" y="48"/>
                </a:lnTo>
                <a:lnTo>
                  <a:pt x="0" y="64"/>
                </a:lnTo>
                <a:lnTo>
                  <a:pt x="0" y="72"/>
                </a:lnTo>
                <a:lnTo>
                  <a:pt x="0" y="80"/>
                </a:lnTo>
                <a:lnTo>
                  <a:pt x="8" y="80"/>
                </a:lnTo>
                <a:lnTo>
                  <a:pt x="32" y="88"/>
                </a:lnTo>
                <a:lnTo>
                  <a:pt x="32" y="104"/>
                </a:lnTo>
                <a:lnTo>
                  <a:pt x="32" y="144"/>
                </a:lnTo>
                <a:lnTo>
                  <a:pt x="8" y="184"/>
                </a:lnTo>
                <a:lnTo>
                  <a:pt x="16" y="232"/>
                </a:lnTo>
                <a:lnTo>
                  <a:pt x="16" y="24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77" name="Freeform 82"/>
          <p:cNvSpPr>
            <a:spLocks/>
          </p:cNvSpPr>
          <p:nvPr/>
        </p:nvSpPr>
        <p:spPr bwMode="auto">
          <a:xfrm>
            <a:off x="4684713" y="5153025"/>
            <a:ext cx="76200" cy="215900"/>
          </a:xfrm>
          <a:custGeom>
            <a:avLst/>
            <a:gdLst>
              <a:gd name="T0" fmla="*/ 2147483647 w 40"/>
              <a:gd name="T1" fmla="*/ 0 h 112"/>
              <a:gd name="T2" fmla="*/ 2147483647 w 40"/>
              <a:gd name="T3" fmla="*/ 2147483647 h 112"/>
              <a:gd name="T4" fmla="*/ 2147483647 w 40"/>
              <a:gd name="T5" fmla="*/ 2147483647 h 112"/>
              <a:gd name="T6" fmla="*/ 2147483647 w 40"/>
              <a:gd name="T7" fmla="*/ 2147483647 h 112"/>
              <a:gd name="T8" fmla="*/ 0 w 40"/>
              <a:gd name="T9" fmla="*/ 2147483647 h 112"/>
              <a:gd name="T10" fmla="*/ 2147483647 w 40"/>
              <a:gd name="T11" fmla="*/ 2147483647 h 112"/>
              <a:gd name="T12" fmla="*/ 2147483647 w 40"/>
              <a:gd name="T13" fmla="*/ 2147483647 h 112"/>
              <a:gd name="T14" fmla="*/ 2147483647 w 40"/>
              <a:gd name="T15" fmla="*/ 2147483647 h 112"/>
              <a:gd name="T16" fmla="*/ 2147483647 w 40"/>
              <a:gd name="T17" fmla="*/ 2147483647 h 112"/>
              <a:gd name="T18" fmla="*/ 2147483647 w 40"/>
              <a:gd name="T19" fmla="*/ 2147483647 h 112"/>
              <a:gd name="T20" fmla="*/ 2147483647 w 40"/>
              <a:gd name="T21" fmla="*/ 2147483647 h 112"/>
              <a:gd name="T22" fmla="*/ 2147483647 w 40"/>
              <a:gd name="T23" fmla="*/ 2147483647 h 112"/>
              <a:gd name="T24" fmla="*/ 2147483647 w 40"/>
              <a:gd name="T25" fmla="*/ 2147483647 h 112"/>
              <a:gd name="T26" fmla="*/ 2147483647 w 40"/>
              <a:gd name="T27" fmla="*/ 2147483647 h 112"/>
              <a:gd name="T28" fmla="*/ 2147483647 w 40"/>
              <a:gd name="T29" fmla="*/ 2147483647 h 112"/>
              <a:gd name="T30" fmla="*/ 2147483647 w 40"/>
              <a:gd name="T31" fmla="*/ 2147483647 h 112"/>
              <a:gd name="T32" fmla="*/ 2147483647 w 40"/>
              <a:gd name="T33" fmla="*/ 0 h 112"/>
              <a:gd name="T34" fmla="*/ 2147483647 w 40"/>
              <a:gd name="T35" fmla="*/ 0 h 1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112"/>
              <a:gd name="T56" fmla="*/ 40 w 40"/>
              <a:gd name="T57" fmla="*/ 112 h 1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112">
                <a:moveTo>
                  <a:pt x="8" y="0"/>
                </a:moveTo>
                <a:lnTo>
                  <a:pt x="16" y="16"/>
                </a:lnTo>
                <a:lnTo>
                  <a:pt x="8" y="32"/>
                </a:lnTo>
                <a:lnTo>
                  <a:pt x="8" y="40"/>
                </a:lnTo>
                <a:lnTo>
                  <a:pt x="0" y="64"/>
                </a:lnTo>
                <a:lnTo>
                  <a:pt x="8" y="64"/>
                </a:lnTo>
                <a:lnTo>
                  <a:pt x="8" y="72"/>
                </a:lnTo>
                <a:lnTo>
                  <a:pt x="24" y="72"/>
                </a:lnTo>
                <a:lnTo>
                  <a:pt x="16" y="96"/>
                </a:lnTo>
                <a:lnTo>
                  <a:pt x="32" y="112"/>
                </a:lnTo>
                <a:lnTo>
                  <a:pt x="40" y="96"/>
                </a:lnTo>
                <a:lnTo>
                  <a:pt x="40" y="80"/>
                </a:lnTo>
                <a:lnTo>
                  <a:pt x="24" y="56"/>
                </a:lnTo>
                <a:lnTo>
                  <a:pt x="24" y="40"/>
                </a:lnTo>
                <a:lnTo>
                  <a:pt x="32" y="32"/>
                </a:lnTo>
                <a:lnTo>
                  <a:pt x="24" y="8"/>
                </a:lnTo>
                <a:lnTo>
                  <a:pt x="16" y="0"/>
                </a:lnTo>
                <a:lnTo>
                  <a:pt x="8"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78" name="Freeform 83"/>
          <p:cNvSpPr>
            <a:spLocks/>
          </p:cNvSpPr>
          <p:nvPr/>
        </p:nvSpPr>
        <p:spPr bwMode="auto">
          <a:xfrm>
            <a:off x="4486275" y="5322888"/>
            <a:ext cx="198438" cy="215900"/>
          </a:xfrm>
          <a:custGeom>
            <a:avLst/>
            <a:gdLst>
              <a:gd name="T0" fmla="*/ 2147483647 w 104"/>
              <a:gd name="T1" fmla="*/ 2147483647 h 112"/>
              <a:gd name="T2" fmla="*/ 2147483647 w 104"/>
              <a:gd name="T3" fmla="*/ 2147483647 h 112"/>
              <a:gd name="T4" fmla="*/ 2147483647 w 104"/>
              <a:gd name="T5" fmla="*/ 2147483647 h 112"/>
              <a:gd name="T6" fmla="*/ 2147483647 w 104"/>
              <a:gd name="T7" fmla="*/ 2147483647 h 112"/>
              <a:gd name="T8" fmla="*/ 0 w 104"/>
              <a:gd name="T9" fmla="*/ 2147483647 h 112"/>
              <a:gd name="T10" fmla="*/ 2147483647 w 104"/>
              <a:gd name="T11" fmla="*/ 2147483647 h 112"/>
              <a:gd name="T12" fmla="*/ 2147483647 w 104"/>
              <a:gd name="T13" fmla="*/ 2147483647 h 112"/>
              <a:gd name="T14" fmla="*/ 2147483647 w 104"/>
              <a:gd name="T15" fmla="*/ 2147483647 h 112"/>
              <a:gd name="T16" fmla="*/ 2147483647 w 104"/>
              <a:gd name="T17" fmla="*/ 0 h 112"/>
              <a:gd name="T18" fmla="*/ 2147483647 w 104"/>
              <a:gd name="T19" fmla="*/ 2147483647 h 112"/>
              <a:gd name="T20" fmla="*/ 2147483647 w 104"/>
              <a:gd name="T21" fmla="*/ 2147483647 h 112"/>
              <a:gd name="T22" fmla="*/ 2147483647 w 104"/>
              <a:gd name="T23" fmla="*/ 2147483647 h 112"/>
              <a:gd name="T24" fmla="*/ 2147483647 w 104"/>
              <a:gd name="T25" fmla="*/ 2147483647 h 112"/>
              <a:gd name="T26" fmla="*/ 2147483647 w 104"/>
              <a:gd name="T27" fmla="*/ 2147483647 h 112"/>
              <a:gd name="T28" fmla="*/ 2147483647 w 104"/>
              <a:gd name="T29" fmla="*/ 2147483647 h 112"/>
              <a:gd name="T30" fmla="*/ 2147483647 w 104"/>
              <a:gd name="T31" fmla="*/ 2147483647 h 112"/>
              <a:gd name="T32" fmla="*/ 2147483647 w 104"/>
              <a:gd name="T33" fmla="*/ 2147483647 h 1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4"/>
              <a:gd name="T52" fmla="*/ 0 h 112"/>
              <a:gd name="T53" fmla="*/ 104 w 104"/>
              <a:gd name="T54" fmla="*/ 112 h 1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4" h="112">
                <a:moveTo>
                  <a:pt x="56" y="104"/>
                </a:moveTo>
                <a:lnTo>
                  <a:pt x="40" y="96"/>
                </a:lnTo>
                <a:lnTo>
                  <a:pt x="32" y="80"/>
                </a:lnTo>
                <a:lnTo>
                  <a:pt x="16" y="64"/>
                </a:lnTo>
                <a:lnTo>
                  <a:pt x="0" y="40"/>
                </a:lnTo>
                <a:lnTo>
                  <a:pt x="24" y="40"/>
                </a:lnTo>
                <a:lnTo>
                  <a:pt x="48" y="16"/>
                </a:lnTo>
                <a:lnTo>
                  <a:pt x="56" y="8"/>
                </a:lnTo>
                <a:lnTo>
                  <a:pt x="72" y="0"/>
                </a:lnTo>
                <a:lnTo>
                  <a:pt x="72" y="8"/>
                </a:lnTo>
                <a:lnTo>
                  <a:pt x="80" y="8"/>
                </a:lnTo>
                <a:lnTo>
                  <a:pt x="104" y="16"/>
                </a:lnTo>
                <a:lnTo>
                  <a:pt x="104" y="32"/>
                </a:lnTo>
                <a:lnTo>
                  <a:pt x="104" y="72"/>
                </a:lnTo>
                <a:lnTo>
                  <a:pt x="80" y="112"/>
                </a:lnTo>
                <a:lnTo>
                  <a:pt x="72" y="104"/>
                </a:lnTo>
                <a:lnTo>
                  <a:pt x="56" y="104"/>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79" name="Freeform 84"/>
          <p:cNvSpPr>
            <a:spLocks/>
          </p:cNvSpPr>
          <p:nvPr/>
        </p:nvSpPr>
        <p:spPr bwMode="auto">
          <a:xfrm>
            <a:off x="4275138" y="5524500"/>
            <a:ext cx="393700" cy="369888"/>
          </a:xfrm>
          <a:custGeom>
            <a:avLst/>
            <a:gdLst>
              <a:gd name="T0" fmla="*/ 2147483647 w 208"/>
              <a:gd name="T1" fmla="*/ 0 h 192"/>
              <a:gd name="T2" fmla="*/ 2147483647 w 208"/>
              <a:gd name="T3" fmla="*/ 0 h 192"/>
              <a:gd name="T4" fmla="*/ 2147483647 w 208"/>
              <a:gd name="T5" fmla="*/ 2147483647 h 192"/>
              <a:gd name="T6" fmla="*/ 2147483647 w 208"/>
              <a:gd name="T7" fmla="*/ 2147483647 h 192"/>
              <a:gd name="T8" fmla="*/ 2147483647 w 208"/>
              <a:gd name="T9" fmla="*/ 2147483647 h 192"/>
              <a:gd name="T10" fmla="*/ 2147483647 w 208"/>
              <a:gd name="T11" fmla="*/ 2147483647 h 192"/>
              <a:gd name="T12" fmla="*/ 2147483647 w 208"/>
              <a:gd name="T13" fmla="*/ 2147483647 h 192"/>
              <a:gd name="T14" fmla="*/ 2147483647 w 208"/>
              <a:gd name="T15" fmla="*/ 2147483647 h 192"/>
              <a:gd name="T16" fmla="*/ 2147483647 w 208"/>
              <a:gd name="T17" fmla="*/ 2147483647 h 192"/>
              <a:gd name="T18" fmla="*/ 2147483647 w 208"/>
              <a:gd name="T19" fmla="*/ 2147483647 h 192"/>
              <a:gd name="T20" fmla="*/ 2147483647 w 208"/>
              <a:gd name="T21" fmla="*/ 2147483647 h 192"/>
              <a:gd name="T22" fmla="*/ 2147483647 w 208"/>
              <a:gd name="T23" fmla="*/ 2147483647 h 192"/>
              <a:gd name="T24" fmla="*/ 2147483647 w 208"/>
              <a:gd name="T25" fmla="*/ 2147483647 h 192"/>
              <a:gd name="T26" fmla="*/ 2147483647 w 208"/>
              <a:gd name="T27" fmla="*/ 2147483647 h 192"/>
              <a:gd name="T28" fmla="*/ 2147483647 w 208"/>
              <a:gd name="T29" fmla="*/ 2147483647 h 192"/>
              <a:gd name="T30" fmla="*/ 2147483647 w 208"/>
              <a:gd name="T31" fmla="*/ 2147483647 h 192"/>
              <a:gd name="T32" fmla="*/ 2147483647 w 208"/>
              <a:gd name="T33" fmla="*/ 2147483647 h 192"/>
              <a:gd name="T34" fmla="*/ 2147483647 w 208"/>
              <a:gd name="T35" fmla="*/ 2147483647 h 192"/>
              <a:gd name="T36" fmla="*/ 2147483647 w 208"/>
              <a:gd name="T37" fmla="*/ 2147483647 h 192"/>
              <a:gd name="T38" fmla="*/ 2147483647 w 208"/>
              <a:gd name="T39" fmla="*/ 2147483647 h 192"/>
              <a:gd name="T40" fmla="*/ 2147483647 w 208"/>
              <a:gd name="T41" fmla="*/ 2147483647 h 192"/>
              <a:gd name="T42" fmla="*/ 2147483647 w 208"/>
              <a:gd name="T43" fmla="*/ 2147483647 h 192"/>
              <a:gd name="T44" fmla="*/ 2147483647 w 208"/>
              <a:gd name="T45" fmla="*/ 2147483647 h 192"/>
              <a:gd name="T46" fmla="*/ 2147483647 w 208"/>
              <a:gd name="T47" fmla="*/ 2147483647 h 192"/>
              <a:gd name="T48" fmla="*/ 0 w 208"/>
              <a:gd name="T49" fmla="*/ 2147483647 h 192"/>
              <a:gd name="T50" fmla="*/ 0 w 208"/>
              <a:gd name="T51" fmla="*/ 2147483647 h 192"/>
              <a:gd name="T52" fmla="*/ 0 w 208"/>
              <a:gd name="T53" fmla="*/ 2147483647 h 192"/>
              <a:gd name="T54" fmla="*/ 2147483647 w 208"/>
              <a:gd name="T55" fmla="*/ 2147483647 h 192"/>
              <a:gd name="T56" fmla="*/ 2147483647 w 208"/>
              <a:gd name="T57" fmla="*/ 2147483647 h 192"/>
              <a:gd name="T58" fmla="*/ 2147483647 w 208"/>
              <a:gd name="T59" fmla="*/ 2147483647 h 192"/>
              <a:gd name="T60" fmla="*/ 2147483647 w 208"/>
              <a:gd name="T61" fmla="*/ 2147483647 h 192"/>
              <a:gd name="T62" fmla="*/ 2147483647 w 208"/>
              <a:gd name="T63" fmla="*/ 2147483647 h 192"/>
              <a:gd name="T64" fmla="*/ 2147483647 w 208"/>
              <a:gd name="T65" fmla="*/ 2147483647 h 192"/>
              <a:gd name="T66" fmla="*/ 2147483647 w 208"/>
              <a:gd name="T67" fmla="*/ 2147483647 h 192"/>
              <a:gd name="T68" fmla="*/ 2147483647 w 208"/>
              <a:gd name="T69" fmla="*/ 2147483647 h 192"/>
              <a:gd name="T70" fmla="*/ 2147483647 w 208"/>
              <a:gd name="T71" fmla="*/ 2147483647 h 192"/>
              <a:gd name="T72" fmla="*/ 2147483647 w 208"/>
              <a:gd name="T73" fmla="*/ 2147483647 h 192"/>
              <a:gd name="T74" fmla="*/ 2147483647 w 208"/>
              <a:gd name="T75" fmla="*/ 2147483647 h 192"/>
              <a:gd name="T76" fmla="*/ 2147483647 w 208"/>
              <a:gd name="T77" fmla="*/ 2147483647 h 192"/>
              <a:gd name="T78" fmla="*/ 2147483647 w 208"/>
              <a:gd name="T79" fmla="*/ 2147483647 h 192"/>
              <a:gd name="T80" fmla="*/ 2147483647 w 208"/>
              <a:gd name="T81" fmla="*/ 0 h 19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08"/>
              <a:gd name="T124" fmla="*/ 0 h 192"/>
              <a:gd name="T125" fmla="*/ 208 w 208"/>
              <a:gd name="T126" fmla="*/ 192 h 19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08" h="192">
                <a:moveTo>
                  <a:pt x="168" y="0"/>
                </a:moveTo>
                <a:lnTo>
                  <a:pt x="184" y="0"/>
                </a:lnTo>
                <a:lnTo>
                  <a:pt x="192" y="8"/>
                </a:lnTo>
                <a:lnTo>
                  <a:pt x="200" y="56"/>
                </a:lnTo>
                <a:lnTo>
                  <a:pt x="192" y="56"/>
                </a:lnTo>
                <a:lnTo>
                  <a:pt x="184" y="72"/>
                </a:lnTo>
                <a:lnTo>
                  <a:pt x="192" y="72"/>
                </a:lnTo>
                <a:lnTo>
                  <a:pt x="200" y="64"/>
                </a:lnTo>
                <a:lnTo>
                  <a:pt x="208" y="64"/>
                </a:lnTo>
                <a:lnTo>
                  <a:pt x="208" y="72"/>
                </a:lnTo>
                <a:lnTo>
                  <a:pt x="200" y="96"/>
                </a:lnTo>
                <a:lnTo>
                  <a:pt x="192" y="104"/>
                </a:lnTo>
                <a:lnTo>
                  <a:pt x="176" y="128"/>
                </a:lnTo>
                <a:lnTo>
                  <a:pt x="152" y="160"/>
                </a:lnTo>
                <a:lnTo>
                  <a:pt x="128" y="176"/>
                </a:lnTo>
                <a:lnTo>
                  <a:pt x="104" y="184"/>
                </a:lnTo>
                <a:lnTo>
                  <a:pt x="72" y="176"/>
                </a:lnTo>
                <a:lnTo>
                  <a:pt x="40" y="192"/>
                </a:lnTo>
                <a:lnTo>
                  <a:pt x="32" y="192"/>
                </a:lnTo>
                <a:lnTo>
                  <a:pt x="24" y="176"/>
                </a:lnTo>
                <a:lnTo>
                  <a:pt x="24" y="184"/>
                </a:lnTo>
                <a:lnTo>
                  <a:pt x="16" y="160"/>
                </a:lnTo>
                <a:lnTo>
                  <a:pt x="24" y="160"/>
                </a:lnTo>
                <a:lnTo>
                  <a:pt x="16" y="144"/>
                </a:lnTo>
                <a:lnTo>
                  <a:pt x="0" y="104"/>
                </a:lnTo>
                <a:lnTo>
                  <a:pt x="0" y="96"/>
                </a:lnTo>
                <a:lnTo>
                  <a:pt x="0" y="88"/>
                </a:lnTo>
                <a:lnTo>
                  <a:pt x="8" y="96"/>
                </a:lnTo>
                <a:lnTo>
                  <a:pt x="16" y="104"/>
                </a:lnTo>
                <a:lnTo>
                  <a:pt x="32" y="104"/>
                </a:lnTo>
                <a:lnTo>
                  <a:pt x="40" y="96"/>
                </a:lnTo>
                <a:lnTo>
                  <a:pt x="40" y="40"/>
                </a:lnTo>
                <a:lnTo>
                  <a:pt x="56" y="48"/>
                </a:lnTo>
                <a:lnTo>
                  <a:pt x="48" y="64"/>
                </a:lnTo>
                <a:lnTo>
                  <a:pt x="56" y="72"/>
                </a:lnTo>
                <a:lnTo>
                  <a:pt x="72" y="64"/>
                </a:lnTo>
                <a:lnTo>
                  <a:pt x="88" y="48"/>
                </a:lnTo>
                <a:lnTo>
                  <a:pt x="104" y="48"/>
                </a:lnTo>
                <a:lnTo>
                  <a:pt x="112" y="48"/>
                </a:lnTo>
                <a:lnTo>
                  <a:pt x="144" y="16"/>
                </a:lnTo>
                <a:lnTo>
                  <a:pt x="168" y="0"/>
                </a:lnTo>
                <a:close/>
              </a:path>
            </a:pathLst>
          </a:custGeom>
          <a:solidFill>
            <a:schemeClr val="accent1"/>
          </a:solidFill>
          <a:ln w="6350">
            <a:solidFill>
              <a:srgbClr val="FFFFFF"/>
            </a:solidFill>
            <a:round/>
            <a:headEnd/>
            <a:tailEnd/>
          </a:ln>
        </p:spPr>
        <p:txBody>
          <a:bodyPr/>
          <a:lstStyle/>
          <a:p>
            <a:pPr algn="ctr"/>
            <a:endParaRPr lang="en-GB" sz="1200" b="1">
              <a:cs typeface="Arial" charset="0"/>
            </a:endParaRPr>
          </a:p>
        </p:txBody>
      </p:sp>
      <p:sp>
        <p:nvSpPr>
          <p:cNvPr id="243780" name="Freeform 85"/>
          <p:cNvSpPr>
            <a:spLocks/>
          </p:cNvSpPr>
          <p:nvPr/>
        </p:nvSpPr>
        <p:spPr bwMode="auto">
          <a:xfrm>
            <a:off x="4152900" y="5368925"/>
            <a:ext cx="333375" cy="355600"/>
          </a:xfrm>
          <a:custGeom>
            <a:avLst/>
            <a:gdLst>
              <a:gd name="T0" fmla="*/ 2147483647 w 176"/>
              <a:gd name="T1" fmla="*/ 2147483647 h 184"/>
              <a:gd name="T2" fmla="*/ 2147483647 w 176"/>
              <a:gd name="T3" fmla="*/ 2147483647 h 184"/>
              <a:gd name="T4" fmla="*/ 2147483647 w 176"/>
              <a:gd name="T5" fmla="*/ 2147483647 h 184"/>
              <a:gd name="T6" fmla="*/ 2147483647 w 176"/>
              <a:gd name="T7" fmla="*/ 2147483647 h 184"/>
              <a:gd name="T8" fmla="*/ 2147483647 w 176"/>
              <a:gd name="T9" fmla="*/ 2147483647 h 184"/>
              <a:gd name="T10" fmla="*/ 2147483647 w 176"/>
              <a:gd name="T11" fmla="*/ 2147483647 h 184"/>
              <a:gd name="T12" fmla="*/ 2147483647 w 176"/>
              <a:gd name="T13" fmla="*/ 2147483647 h 184"/>
              <a:gd name="T14" fmla="*/ 2147483647 w 176"/>
              <a:gd name="T15" fmla="*/ 2147483647 h 184"/>
              <a:gd name="T16" fmla="*/ 2147483647 w 176"/>
              <a:gd name="T17" fmla="*/ 2147483647 h 184"/>
              <a:gd name="T18" fmla="*/ 2147483647 w 176"/>
              <a:gd name="T19" fmla="*/ 2147483647 h 184"/>
              <a:gd name="T20" fmla="*/ 2147483647 w 176"/>
              <a:gd name="T21" fmla="*/ 2147483647 h 184"/>
              <a:gd name="T22" fmla="*/ 2147483647 w 176"/>
              <a:gd name="T23" fmla="*/ 2147483647 h 184"/>
              <a:gd name="T24" fmla="*/ 2147483647 w 176"/>
              <a:gd name="T25" fmla="*/ 2147483647 h 184"/>
              <a:gd name="T26" fmla="*/ 2147483647 w 176"/>
              <a:gd name="T27" fmla="*/ 2147483647 h 184"/>
              <a:gd name="T28" fmla="*/ 2147483647 w 176"/>
              <a:gd name="T29" fmla="*/ 0 h 184"/>
              <a:gd name="T30" fmla="*/ 0 w 176"/>
              <a:gd name="T31" fmla="*/ 2147483647 h 184"/>
              <a:gd name="T32" fmla="*/ 0 w 176"/>
              <a:gd name="T33" fmla="*/ 2147483647 h 184"/>
              <a:gd name="T34" fmla="*/ 2147483647 w 176"/>
              <a:gd name="T35" fmla="*/ 2147483647 h 184"/>
              <a:gd name="T36" fmla="*/ 2147483647 w 176"/>
              <a:gd name="T37" fmla="*/ 2147483647 h 184"/>
              <a:gd name="T38" fmla="*/ 2147483647 w 176"/>
              <a:gd name="T39" fmla="*/ 2147483647 h 184"/>
              <a:gd name="T40" fmla="*/ 2147483647 w 176"/>
              <a:gd name="T41" fmla="*/ 2147483647 h 184"/>
              <a:gd name="T42" fmla="*/ 2147483647 w 176"/>
              <a:gd name="T43" fmla="*/ 2147483647 h 184"/>
              <a:gd name="T44" fmla="*/ 2147483647 w 176"/>
              <a:gd name="T45" fmla="*/ 2147483647 h 184"/>
              <a:gd name="T46" fmla="*/ 2147483647 w 176"/>
              <a:gd name="T47" fmla="*/ 2147483647 h 184"/>
              <a:gd name="T48" fmla="*/ 2147483647 w 176"/>
              <a:gd name="T49" fmla="*/ 2147483647 h 184"/>
              <a:gd name="T50" fmla="*/ 2147483647 w 176"/>
              <a:gd name="T51" fmla="*/ 2147483647 h 184"/>
              <a:gd name="T52" fmla="*/ 2147483647 w 176"/>
              <a:gd name="T53" fmla="*/ 2147483647 h 18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6"/>
              <a:gd name="T82" fmla="*/ 0 h 184"/>
              <a:gd name="T83" fmla="*/ 176 w 176"/>
              <a:gd name="T84" fmla="*/ 184 h 18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6" h="184">
                <a:moveTo>
                  <a:pt x="104" y="120"/>
                </a:moveTo>
                <a:lnTo>
                  <a:pt x="104" y="80"/>
                </a:lnTo>
                <a:lnTo>
                  <a:pt x="120" y="72"/>
                </a:lnTo>
                <a:lnTo>
                  <a:pt x="120" y="24"/>
                </a:lnTo>
                <a:lnTo>
                  <a:pt x="152" y="16"/>
                </a:lnTo>
                <a:lnTo>
                  <a:pt x="152" y="24"/>
                </a:lnTo>
                <a:lnTo>
                  <a:pt x="160" y="16"/>
                </a:lnTo>
                <a:lnTo>
                  <a:pt x="176" y="16"/>
                </a:lnTo>
                <a:lnTo>
                  <a:pt x="160" y="8"/>
                </a:lnTo>
                <a:lnTo>
                  <a:pt x="152" y="8"/>
                </a:lnTo>
                <a:lnTo>
                  <a:pt x="128" y="16"/>
                </a:lnTo>
                <a:lnTo>
                  <a:pt x="96" y="16"/>
                </a:lnTo>
                <a:lnTo>
                  <a:pt x="88" y="8"/>
                </a:lnTo>
                <a:lnTo>
                  <a:pt x="32" y="8"/>
                </a:lnTo>
                <a:lnTo>
                  <a:pt x="24" y="0"/>
                </a:lnTo>
                <a:lnTo>
                  <a:pt x="0" y="8"/>
                </a:lnTo>
                <a:lnTo>
                  <a:pt x="0" y="16"/>
                </a:lnTo>
                <a:lnTo>
                  <a:pt x="40" y="80"/>
                </a:lnTo>
                <a:lnTo>
                  <a:pt x="40" y="104"/>
                </a:lnTo>
                <a:lnTo>
                  <a:pt x="48" y="160"/>
                </a:lnTo>
                <a:lnTo>
                  <a:pt x="64" y="176"/>
                </a:lnTo>
                <a:lnTo>
                  <a:pt x="64" y="168"/>
                </a:lnTo>
                <a:lnTo>
                  <a:pt x="72" y="176"/>
                </a:lnTo>
                <a:lnTo>
                  <a:pt x="80" y="184"/>
                </a:lnTo>
                <a:lnTo>
                  <a:pt x="96" y="184"/>
                </a:lnTo>
                <a:lnTo>
                  <a:pt x="104" y="176"/>
                </a:lnTo>
                <a:lnTo>
                  <a:pt x="104" y="12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81" name="Freeform 86"/>
          <p:cNvSpPr>
            <a:spLocks/>
          </p:cNvSpPr>
          <p:nvPr/>
        </p:nvSpPr>
        <p:spPr bwMode="auto">
          <a:xfrm>
            <a:off x="4152900" y="5045075"/>
            <a:ext cx="319088" cy="355600"/>
          </a:xfrm>
          <a:custGeom>
            <a:avLst/>
            <a:gdLst>
              <a:gd name="T0" fmla="*/ 2147483647 w 168"/>
              <a:gd name="T1" fmla="*/ 0 h 184"/>
              <a:gd name="T2" fmla="*/ 2147483647 w 168"/>
              <a:gd name="T3" fmla="*/ 0 h 184"/>
              <a:gd name="T4" fmla="*/ 2147483647 w 168"/>
              <a:gd name="T5" fmla="*/ 0 h 184"/>
              <a:gd name="T6" fmla="*/ 2147483647 w 168"/>
              <a:gd name="T7" fmla="*/ 2147483647 h 184"/>
              <a:gd name="T8" fmla="*/ 2147483647 w 168"/>
              <a:gd name="T9" fmla="*/ 2147483647 h 184"/>
              <a:gd name="T10" fmla="*/ 2147483647 w 168"/>
              <a:gd name="T11" fmla="*/ 2147483647 h 184"/>
              <a:gd name="T12" fmla="*/ 2147483647 w 168"/>
              <a:gd name="T13" fmla="*/ 2147483647 h 184"/>
              <a:gd name="T14" fmla="*/ 2147483647 w 168"/>
              <a:gd name="T15" fmla="*/ 2147483647 h 184"/>
              <a:gd name="T16" fmla="*/ 2147483647 w 168"/>
              <a:gd name="T17" fmla="*/ 2147483647 h 184"/>
              <a:gd name="T18" fmla="*/ 2147483647 w 168"/>
              <a:gd name="T19" fmla="*/ 2147483647 h 184"/>
              <a:gd name="T20" fmla="*/ 2147483647 w 168"/>
              <a:gd name="T21" fmla="*/ 2147483647 h 184"/>
              <a:gd name="T22" fmla="*/ 2147483647 w 168"/>
              <a:gd name="T23" fmla="*/ 2147483647 h 184"/>
              <a:gd name="T24" fmla="*/ 2147483647 w 168"/>
              <a:gd name="T25" fmla="*/ 2147483647 h 184"/>
              <a:gd name="T26" fmla="*/ 2147483647 w 168"/>
              <a:gd name="T27" fmla="*/ 2147483647 h 184"/>
              <a:gd name="T28" fmla="*/ 2147483647 w 168"/>
              <a:gd name="T29" fmla="*/ 2147483647 h 184"/>
              <a:gd name="T30" fmla="*/ 2147483647 w 168"/>
              <a:gd name="T31" fmla="*/ 2147483647 h 184"/>
              <a:gd name="T32" fmla="*/ 2147483647 w 168"/>
              <a:gd name="T33" fmla="*/ 2147483647 h 184"/>
              <a:gd name="T34" fmla="*/ 2147483647 w 168"/>
              <a:gd name="T35" fmla="*/ 2147483647 h 184"/>
              <a:gd name="T36" fmla="*/ 2147483647 w 168"/>
              <a:gd name="T37" fmla="*/ 2147483647 h 184"/>
              <a:gd name="T38" fmla="*/ 2147483647 w 168"/>
              <a:gd name="T39" fmla="*/ 2147483647 h 184"/>
              <a:gd name="T40" fmla="*/ 2147483647 w 168"/>
              <a:gd name="T41" fmla="*/ 2147483647 h 184"/>
              <a:gd name="T42" fmla="*/ 2147483647 w 168"/>
              <a:gd name="T43" fmla="*/ 2147483647 h 184"/>
              <a:gd name="T44" fmla="*/ 2147483647 w 168"/>
              <a:gd name="T45" fmla="*/ 2147483647 h 184"/>
              <a:gd name="T46" fmla="*/ 0 w 168"/>
              <a:gd name="T47" fmla="*/ 2147483647 h 184"/>
              <a:gd name="T48" fmla="*/ 0 w 168"/>
              <a:gd name="T49" fmla="*/ 2147483647 h 184"/>
              <a:gd name="T50" fmla="*/ 2147483647 w 168"/>
              <a:gd name="T51" fmla="*/ 2147483647 h 184"/>
              <a:gd name="T52" fmla="*/ 2147483647 w 168"/>
              <a:gd name="T53" fmla="*/ 2147483647 h 184"/>
              <a:gd name="T54" fmla="*/ 2147483647 w 168"/>
              <a:gd name="T55" fmla="*/ 2147483647 h 184"/>
              <a:gd name="T56" fmla="*/ 2147483647 w 168"/>
              <a:gd name="T57" fmla="*/ 2147483647 h 184"/>
              <a:gd name="T58" fmla="*/ 2147483647 w 168"/>
              <a:gd name="T59" fmla="*/ 2147483647 h 184"/>
              <a:gd name="T60" fmla="*/ 2147483647 w 168"/>
              <a:gd name="T61" fmla="*/ 2147483647 h 184"/>
              <a:gd name="T62" fmla="*/ 2147483647 w 168"/>
              <a:gd name="T63" fmla="*/ 0 h 18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8"/>
              <a:gd name="T97" fmla="*/ 0 h 184"/>
              <a:gd name="T98" fmla="*/ 168 w 168"/>
              <a:gd name="T99" fmla="*/ 184 h 18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8" h="184">
                <a:moveTo>
                  <a:pt x="24" y="0"/>
                </a:moveTo>
                <a:lnTo>
                  <a:pt x="56" y="0"/>
                </a:lnTo>
                <a:lnTo>
                  <a:pt x="64" y="0"/>
                </a:lnTo>
                <a:lnTo>
                  <a:pt x="72" y="24"/>
                </a:lnTo>
                <a:lnTo>
                  <a:pt x="80" y="32"/>
                </a:lnTo>
                <a:lnTo>
                  <a:pt x="104" y="32"/>
                </a:lnTo>
                <a:lnTo>
                  <a:pt x="104" y="16"/>
                </a:lnTo>
                <a:lnTo>
                  <a:pt x="120" y="16"/>
                </a:lnTo>
                <a:lnTo>
                  <a:pt x="136" y="24"/>
                </a:lnTo>
                <a:lnTo>
                  <a:pt x="136" y="56"/>
                </a:lnTo>
                <a:lnTo>
                  <a:pt x="144" y="72"/>
                </a:lnTo>
                <a:lnTo>
                  <a:pt x="136" y="80"/>
                </a:lnTo>
                <a:lnTo>
                  <a:pt x="168" y="72"/>
                </a:lnTo>
                <a:lnTo>
                  <a:pt x="160" y="104"/>
                </a:lnTo>
                <a:lnTo>
                  <a:pt x="168" y="104"/>
                </a:lnTo>
                <a:lnTo>
                  <a:pt x="136" y="112"/>
                </a:lnTo>
                <a:lnTo>
                  <a:pt x="136" y="160"/>
                </a:lnTo>
                <a:lnTo>
                  <a:pt x="152" y="176"/>
                </a:lnTo>
                <a:lnTo>
                  <a:pt x="128" y="184"/>
                </a:lnTo>
                <a:lnTo>
                  <a:pt x="96" y="184"/>
                </a:lnTo>
                <a:lnTo>
                  <a:pt x="88" y="176"/>
                </a:lnTo>
                <a:lnTo>
                  <a:pt x="32" y="176"/>
                </a:lnTo>
                <a:lnTo>
                  <a:pt x="24" y="168"/>
                </a:lnTo>
                <a:lnTo>
                  <a:pt x="0" y="176"/>
                </a:lnTo>
                <a:lnTo>
                  <a:pt x="0" y="152"/>
                </a:lnTo>
                <a:lnTo>
                  <a:pt x="16" y="112"/>
                </a:lnTo>
                <a:lnTo>
                  <a:pt x="24" y="96"/>
                </a:lnTo>
                <a:lnTo>
                  <a:pt x="32" y="80"/>
                </a:lnTo>
                <a:lnTo>
                  <a:pt x="16" y="48"/>
                </a:lnTo>
                <a:lnTo>
                  <a:pt x="24" y="40"/>
                </a:lnTo>
                <a:lnTo>
                  <a:pt x="8" y="8"/>
                </a:lnTo>
                <a:lnTo>
                  <a:pt x="24"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82" name="Freeform 87"/>
          <p:cNvSpPr>
            <a:spLocks/>
          </p:cNvSpPr>
          <p:nvPr/>
        </p:nvSpPr>
        <p:spPr bwMode="auto">
          <a:xfrm>
            <a:off x="4167188" y="4999038"/>
            <a:ext cx="15875" cy="46037"/>
          </a:xfrm>
          <a:custGeom>
            <a:avLst/>
            <a:gdLst>
              <a:gd name="T0" fmla="*/ 2147483647 w 8"/>
              <a:gd name="T1" fmla="*/ 2147483647 h 24"/>
              <a:gd name="T2" fmla="*/ 0 w 8"/>
              <a:gd name="T3" fmla="*/ 2147483647 h 24"/>
              <a:gd name="T4" fmla="*/ 0 w 8"/>
              <a:gd name="T5" fmla="*/ 2147483647 h 24"/>
              <a:gd name="T6" fmla="*/ 0 w 8"/>
              <a:gd name="T7" fmla="*/ 2147483647 h 24"/>
              <a:gd name="T8" fmla="*/ 0 w 8"/>
              <a:gd name="T9" fmla="*/ 2147483647 h 24"/>
              <a:gd name="T10" fmla="*/ 2147483647 w 8"/>
              <a:gd name="T11" fmla="*/ 0 h 24"/>
              <a:gd name="T12" fmla="*/ 2147483647 w 8"/>
              <a:gd name="T13" fmla="*/ 2147483647 h 24"/>
              <a:gd name="T14" fmla="*/ 0 60000 65536"/>
              <a:gd name="T15" fmla="*/ 0 60000 65536"/>
              <a:gd name="T16" fmla="*/ 0 60000 65536"/>
              <a:gd name="T17" fmla="*/ 0 60000 65536"/>
              <a:gd name="T18" fmla="*/ 0 60000 65536"/>
              <a:gd name="T19" fmla="*/ 0 60000 65536"/>
              <a:gd name="T20" fmla="*/ 0 60000 65536"/>
              <a:gd name="T21" fmla="*/ 0 w 8"/>
              <a:gd name="T22" fmla="*/ 0 h 24"/>
              <a:gd name="T23" fmla="*/ 8 w 8"/>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24">
                <a:moveTo>
                  <a:pt x="8" y="8"/>
                </a:moveTo>
                <a:lnTo>
                  <a:pt x="0" y="8"/>
                </a:lnTo>
                <a:lnTo>
                  <a:pt x="0" y="24"/>
                </a:lnTo>
                <a:lnTo>
                  <a:pt x="0" y="16"/>
                </a:lnTo>
                <a:lnTo>
                  <a:pt x="0" y="8"/>
                </a:lnTo>
                <a:lnTo>
                  <a:pt x="8" y="0"/>
                </a:lnTo>
                <a:lnTo>
                  <a:pt x="8"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83" name="Freeform 88"/>
          <p:cNvSpPr>
            <a:spLocks/>
          </p:cNvSpPr>
          <p:nvPr/>
        </p:nvSpPr>
        <p:spPr bwMode="auto">
          <a:xfrm>
            <a:off x="4076700" y="4489450"/>
            <a:ext cx="180975" cy="339725"/>
          </a:xfrm>
          <a:custGeom>
            <a:avLst/>
            <a:gdLst>
              <a:gd name="T0" fmla="*/ 2147483647 w 96"/>
              <a:gd name="T1" fmla="*/ 0 h 176"/>
              <a:gd name="T2" fmla="*/ 2147483647 w 96"/>
              <a:gd name="T3" fmla="*/ 2147483647 h 176"/>
              <a:gd name="T4" fmla="*/ 2147483647 w 96"/>
              <a:gd name="T5" fmla="*/ 2147483647 h 176"/>
              <a:gd name="T6" fmla="*/ 2147483647 w 96"/>
              <a:gd name="T7" fmla="*/ 2147483647 h 176"/>
              <a:gd name="T8" fmla="*/ 2147483647 w 96"/>
              <a:gd name="T9" fmla="*/ 2147483647 h 176"/>
              <a:gd name="T10" fmla="*/ 2147483647 w 96"/>
              <a:gd name="T11" fmla="*/ 2147483647 h 176"/>
              <a:gd name="T12" fmla="*/ 2147483647 w 96"/>
              <a:gd name="T13" fmla="*/ 2147483647 h 176"/>
              <a:gd name="T14" fmla="*/ 2147483647 w 96"/>
              <a:gd name="T15" fmla="*/ 2147483647 h 176"/>
              <a:gd name="T16" fmla="*/ 2147483647 w 96"/>
              <a:gd name="T17" fmla="*/ 2147483647 h 176"/>
              <a:gd name="T18" fmla="*/ 2147483647 w 96"/>
              <a:gd name="T19" fmla="*/ 2147483647 h 176"/>
              <a:gd name="T20" fmla="*/ 0 w 96"/>
              <a:gd name="T21" fmla="*/ 2147483647 h 176"/>
              <a:gd name="T22" fmla="*/ 0 w 96"/>
              <a:gd name="T23" fmla="*/ 2147483647 h 176"/>
              <a:gd name="T24" fmla="*/ 2147483647 w 96"/>
              <a:gd name="T25" fmla="*/ 2147483647 h 176"/>
              <a:gd name="T26" fmla="*/ 2147483647 w 96"/>
              <a:gd name="T27" fmla="*/ 2147483647 h 176"/>
              <a:gd name="T28" fmla="*/ 2147483647 w 96"/>
              <a:gd name="T29" fmla="*/ 2147483647 h 176"/>
              <a:gd name="T30" fmla="*/ 2147483647 w 96"/>
              <a:gd name="T31" fmla="*/ 2147483647 h 176"/>
              <a:gd name="T32" fmla="*/ 2147483647 w 96"/>
              <a:gd name="T33" fmla="*/ 2147483647 h 176"/>
              <a:gd name="T34" fmla="*/ 2147483647 w 96"/>
              <a:gd name="T35" fmla="*/ 2147483647 h 176"/>
              <a:gd name="T36" fmla="*/ 2147483647 w 96"/>
              <a:gd name="T37" fmla="*/ 2147483647 h 176"/>
              <a:gd name="T38" fmla="*/ 2147483647 w 96"/>
              <a:gd name="T39" fmla="*/ 2147483647 h 176"/>
              <a:gd name="T40" fmla="*/ 2147483647 w 96"/>
              <a:gd name="T41" fmla="*/ 2147483647 h 176"/>
              <a:gd name="T42" fmla="*/ 2147483647 w 96"/>
              <a:gd name="T43" fmla="*/ 2147483647 h 176"/>
              <a:gd name="T44" fmla="*/ 2147483647 w 96"/>
              <a:gd name="T45" fmla="*/ 2147483647 h 176"/>
              <a:gd name="T46" fmla="*/ 2147483647 w 96"/>
              <a:gd name="T47" fmla="*/ 2147483647 h 176"/>
              <a:gd name="T48" fmla="*/ 2147483647 w 96"/>
              <a:gd name="T49" fmla="*/ 2147483647 h 176"/>
              <a:gd name="T50" fmla="*/ 2147483647 w 96"/>
              <a:gd name="T51" fmla="*/ 2147483647 h 176"/>
              <a:gd name="T52" fmla="*/ 2147483647 w 96"/>
              <a:gd name="T53" fmla="*/ 2147483647 h 176"/>
              <a:gd name="T54" fmla="*/ 2147483647 w 96"/>
              <a:gd name="T55" fmla="*/ 2147483647 h 176"/>
              <a:gd name="T56" fmla="*/ 2147483647 w 96"/>
              <a:gd name="T57" fmla="*/ 0 h 17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6"/>
              <a:gd name="T88" fmla="*/ 0 h 176"/>
              <a:gd name="T89" fmla="*/ 96 w 96"/>
              <a:gd name="T90" fmla="*/ 176 h 17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6" h="176">
                <a:moveTo>
                  <a:pt x="72" y="0"/>
                </a:moveTo>
                <a:lnTo>
                  <a:pt x="72" y="8"/>
                </a:lnTo>
                <a:lnTo>
                  <a:pt x="72" y="24"/>
                </a:lnTo>
                <a:lnTo>
                  <a:pt x="64" y="32"/>
                </a:lnTo>
                <a:lnTo>
                  <a:pt x="56" y="64"/>
                </a:lnTo>
                <a:lnTo>
                  <a:pt x="48" y="72"/>
                </a:lnTo>
                <a:lnTo>
                  <a:pt x="40" y="96"/>
                </a:lnTo>
                <a:lnTo>
                  <a:pt x="32" y="104"/>
                </a:lnTo>
                <a:lnTo>
                  <a:pt x="24" y="96"/>
                </a:lnTo>
                <a:lnTo>
                  <a:pt x="16" y="96"/>
                </a:lnTo>
                <a:lnTo>
                  <a:pt x="0" y="128"/>
                </a:lnTo>
                <a:lnTo>
                  <a:pt x="0" y="136"/>
                </a:lnTo>
                <a:lnTo>
                  <a:pt x="8" y="136"/>
                </a:lnTo>
                <a:lnTo>
                  <a:pt x="16" y="152"/>
                </a:lnTo>
                <a:lnTo>
                  <a:pt x="16" y="168"/>
                </a:lnTo>
                <a:lnTo>
                  <a:pt x="32" y="168"/>
                </a:lnTo>
                <a:lnTo>
                  <a:pt x="64" y="168"/>
                </a:lnTo>
                <a:lnTo>
                  <a:pt x="96" y="176"/>
                </a:lnTo>
                <a:lnTo>
                  <a:pt x="96" y="152"/>
                </a:lnTo>
                <a:lnTo>
                  <a:pt x="80" y="128"/>
                </a:lnTo>
                <a:lnTo>
                  <a:pt x="80" y="112"/>
                </a:lnTo>
                <a:lnTo>
                  <a:pt x="88" y="88"/>
                </a:lnTo>
                <a:lnTo>
                  <a:pt x="80" y="64"/>
                </a:lnTo>
                <a:lnTo>
                  <a:pt x="72" y="56"/>
                </a:lnTo>
                <a:lnTo>
                  <a:pt x="72" y="48"/>
                </a:lnTo>
                <a:lnTo>
                  <a:pt x="88" y="48"/>
                </a:lnTo>
                <a:lnTo>
                  <a:pt x="80" y="32"/>
                </a:lnTo>
                <a:lnTo>
                  <a:pt x="80" y="8"/>
                </a:lnTo>
                <a:lnTo>
                  <a:pt x="72"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84" name="Freeform 89"/>
          <p:cNvSpPr>
            <a:spLocks/>
          </p:cNvSpPr>
          <p:nvPr/>
        </p:nvSpPr>
        <p:spPr bwMode="auto">
          <a:xfrm>
            <a:off x="4138613" y="4767263"/>
            <a:ext cx="195262" cy="247650"/>
          </a:xfrm>
          <a:custGeom>
            <a:avLst/>
            <a:gdLst>
              <a:gd name="T0" fmla="*/ 2147483647 w 104"/>
              <a:gd name="T1" fmla="*/ 2147483647 h 128"/>
              <a:gd name="T2" fmla="*/ 2147483647 w 104"/>
              <a:gd name="T3" fmla="*/ 2147483647 h 128"/>
              <a:gd name="T4" fmla="*/ 2147483647 w 104"/>
              <a:gd name="T5" fmla="*/ 2147483647 h 128"/>
              <a:gd name="T6" fmla="*/ 2147483647 w 104"/>
              <a:gd name="T7" fmla="*/ 2147483647 h 128"/>
              <a:gd name="T8" fmla="*/ 2147483647 w 104"/>
              <a:gd name="T9" fmla="*/ 2147483647 h 128"/>
              <a:gd name="T10" fmla="*/ 2147483647 w 104"/>
              <a:gd name="T11" fmla="*/ 2147483647 h 128"/>
              <a:gd name="T12" fmla="*/ 2147483647 w 104"/>
              <a:gd name="T13" fmla="*/ 2147483647 h 128"/>
              <a:gd name="T14" fmla="*/ 2147483647 w 104"/>
              <a:gd name="T15" fmla="*/ 2147483647 h 128"/>
              <a:gd name="T16" fmla="*/ 2147483647 w 104"/>
              <a:gd name="T17" fmla="*/ 2147483647 h 128"/>
              <a:gd name="T18" fmla="*/ 2147483647 w 104"/>
              <a:gd name="T19" fmla="*/ 0 h 128"/>
              <a:gd name="T20" fmla="*/ 2147483647 w 104"/>
              <a:gd name="T21" fmla="*/ 0 h 128"/>
              <a:gd name="T22" fmla="*/ 2147483647 w 104"/>
              <a:gd name="T23" fmla="*/ 0 h 128"/>
              <a:gd name="T24" fmla="*/ 2147483647 w 104"/>
              <a:gd name="T25" fmla="*/ 0 h 128"/>
              <a:gd name="T26" fmla="*/ 2147483647 w 104"/>
              <a:gd name="T27" fmla="*/ 2147483647 h 128"/>
              <a:gd name="T28" fmla="*/ 2147483647 w 104"/>
              <a:gd name="T29" fmla="*/ 2147483647 h 128"/>
              <a:gd name="T30" fmla="*/ 2147483647 w 104"/>
              <a:gd name="T31" fmla="*/ 2147483647 h 128"/>
              <a:gd name="T32" fmla="*/ 2147483647 w 104"/>
              <a:gd name="T33" fmla="*/ 2147483647 h 128"/>
              <a:gd name="T34" fmla="*/ 2147483647 w 104"/>
              <a:gd name="T35" fmla="*/ 2147483647 h 128"/>
              <a:gd name="T36" fmla="*/ 2147483647 w 104"/>
              <a:gd name="T37" fmla="*/ 2147483647 h 128"/>
              <a:gd name="T38" fmla="*/ 2147483647 w 104"/>
              <a:gd name="T39" fmla="*/ 2147483647 h 128"/>
              <a:gd name="T40" fmla="*/ 2147483647 w 104"/>
              <a:gd name="T41" fmla="*/ 2147483647 h 128"/>
              <a:gd name="T42" fmla="*/ 2147483647 w 104"/>
              <a:gd name="T43" fmla="*/ 2147483647 h 128"/>
              <a:gd name="T44" fmla="*/ 2147483647 w 104"/>
              <a:gd name="T45" fmla="*/ 2147483647 h 128"/>
              <a:gd name="T46" fmla="*/ 2147483647 w 104"/>
              <a:gd name="T47" fmla="*/ 2147483647 h 128"/>
              <a:gd name="T48" fmla="*/ 2147483647 w 104"/>
              <a:gd name="T49" fmla="*/ 2147483647 h 128"/>
              <a:gd name="T50" fmla="*/ 0 w 104"/>
              <a:gd name="T51" fmla="*/ 2147483647 h 128"/>
              <a:gd name="T52" fmla="*/ 2147483647 w 104"/>
              <a:gd name="T53" fmla="*/ 2147483647 h 128"/>
              <a:gd name="T54" fmla="*/ 2147483647 w 104"/>
              <a:gd name="T55" fmla="*/ 2147483647 h 12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4"/>
              <a:gd name="T85" fmla="*/ 0 h 128"/>
              <a:gd name="T86" fmla="*/ 104 w 104"/>
              <a:gd name="T87" fmla="*/ 128 h 12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4" h="128">
                <a:moveTo>
                  <a:pt x="24" y="120"/>
                </a:moveTo>
                <a:lnTo>
                  <a:pt x="24" y="128"/>
                </a:lnTo>
                <a:lnTo>
                  <a:pt x="32" y="128"/>
                </a:lnTo>
                <a:lnTo>
                  <a:pt x="40" y="120"/>
                </a:lnTo>
                <a:lnTo>
                  <a:pt x="48" y="128"/>
                </a:lnTo>
                <a:lnTo>
                  <a:pt x="64" y="112"/>
                </a:lnTo>
                <a:lnTo>
                  <a:pt x="72" y="88"/>
                </a:lnTo>
                <a:lnTo>
                  <a:pt x="88" y="64"/>
                </a:lnTo>
                <a:lnTo>
                  <a:pt x="96" y="24"/>
                </a:lnTo>
                <a:lnTo>
                  <a:pt x="104" y="0"/>
                </a:lnTo>
                <a:lnTo>
                  <a:pt x="88" y="0"/>
                </a:lnTo>
                <a:lnTo>
                  <a:pt x="80" y="0"/>
                </a:lnTo>
                <a:lnTo>
                  <a:pt x="72" y="0"/>
                </a:lnTo>
                <a:lnTo>
                  <a:pt x="64" y="8"/>
                </a:lnTo>
                <a:lnTo>
                  <a:pt x="64" y="32"/>
                </a:lnTo>
                <a:lnTo>
                  <a:pt x="32" y="24"/>
                </a:lnTo>
                <a:lnTo>
                  <a:pt x="40" y="24"/>
                </a:lnTo>
                <a:lnTo>
                  <a:pt x="40" y="32"/>
                </a:lnTo>
                <a:lnTo>
                  <a:pt x="40" y="40"/>
                </a:lnTo>
                <a:lnTo>
                  <a:pt x="40" y="48"/>
                </a:lnTo>
                <a:lnTo>
                  <a:pt x="40" y="72"/>
                </a:lnTo>
                <a:lnTo>
                  <a:pt x="40" y="88"/>
                </a:lnTo>
                <a:lnTo>
                  <a:pt x="24" y="80"/>
                </a:lnTo>
                <a:lnTo>
                  <a:pt x="8" y="96"/>
                </a:lnTo>
                <a:lnTo>
                  <a:pt x="8" y="104"/>
                </a:lnTo>
                <a:lnTo>
                  <a:pt x="0" y="120"/>
                </a:lnTo>
                <a:lnTo>
                  <a:pt x="16" y="128"/>
                </a:lnTo>
                <a:lnTo>
                  <a:pt x="24" y="12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85" name="Freeform 90"/>
          <p:cNvSpPr>
            <a:spLocks/>
          </p:cNvSpPr>
          <p:nvPr/>
        </p:nvSpPr>
        <p:spPr bwMode="auto">
          <a:xfrm>
            <a:off x="4076700" y="4813300"/>
            <a:ext cx="136525" cy="185738"/>
          </a:xfrm>
          <a:custGeom>
            <a:avLst/>
            <a:gdLst>
              <a:gd name="T0" fmla="*/ 2147483647 w 72"/>
              <a:gd name="T1" fmla="*/ 0 h 96"/>
              <a:gd name="T2" fmla="*/ 2147483647 w 72"/>
              <a:gd name="T3" fmla="*/ 2147483647 h 96"/>
              <a:gd name="T4" fmla="*/ 2147483647 w 72"/>
              <a:gd name="T5" fmla="*/ 2147483647 h 96"/>
              <a:gd name="T6" fmla="*/ 2147483647 w 72"/>
              <a:gd name="T7" fmla="*/ 2147483647 h 96"/>
              <a:gd name="T8" fmla="*/ 2147483647 w 72"/>
              <a:gd name="T9" fmla="*/ 2147483647 h 96"/>
              <a:gd name="T10" fmla="*/ 2147483647 w 72"/>
              <a:gd name="T11" fmla="*/ 2147483647 h 96"/>
              <a:gd name="T12" fmla="*/ 2147483647 w 72"/>
              <a:gd name="T13" fmla="*/ 2147483647 h 96"/>
              <a:gd name="T14" fmla="*/ 2147483647 w 72"/>
              <a:gd name="T15" fmla="*/ 2147483647 h 96"/>
              <a:gd name="T16" fmla="*/ 2147483647 w 72"/>
              <a:gd name="T17" fmla="*/ 2147483647 h 96"/>
              <a:gd name="T18" fmla="*/ 2147483647 w 72"/>
              <a:gd name="T19" fmla="*/ 2147483647 h 96"/>
              <a:gd name="T20" fmla="*/ 2147483647 w 72"/>
              <a:gd name="T21" fmla="*/ 2147483647 h 96"/>
              <a:gd name="T22" fmla="*/ 0 w 72"/>
              <a:gd name="T23" fmla="*/ 2147483647 h 96"/>
              <a:gd name="T24" fmla="*/ 2147483647 w 72"/>
              <a:gd name="T25" fmla="*/ 2147483647 h 96"/>
              <a:gd name="T26" fmla="*/ 2147483647 w 72"/>
              <a:gd name="T27" fmla="*/ 2147483647 h 96"/>
              <a:gd name="T28" fmla="*/ 2147483647 w 72"/>
              <a:gd name="T29" fmla="*/ 2147483647 h 96"/>
              <a:gd name="T30" fmla="*/ 2147483647 w 72"/>
              <a:gd name="T31" fmla="*/ 2147483647 h 96"/>
              <a:gd name="T32" fmla="*/ 2147483647 w 72"/>
              <a:gd name="T33" fmla="*/ 0 h 96"/>
              <a:gd name="T34" fmla="*/ 2147483647 w 72"/>
              <a:gd name="T35" fmla="*/ 0 h 96"/>
              <a:gd name="T36" fmla="*/ 2147483647 w 72"/>
              <a:gd name="T37" fmla="*/ 0 h 9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
              <a:gd name="T58" fmla="*/ 0 h 96"/>
              <a:gd name="T59" fmla="*/ 72 w 72"/>
              <a:gd name="T60" fmla="*/ 96 h 9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 h="96">
                <a:moveTo>
                  <a:pt x="72" y="0"/>
                </a:moveTo>
                <a:lnTo>
                  <a:pt x="72" y="8"/>
                </a:lnTo>
                <a:lnTo>
                  <a:pt x="72" y="16"/>
                </a:lnTo>
                <a:lnTo>
                  <a:pt x="72" y="24"/>
                </a:lnTo>
                <a:lnTo>
                  <a:pt x="72" y="48"/>
                </a:lnTo>
                <a:lnTo>
                  <a:pt x="72" y="64"/>
                </a:lnTo>
                <a:lnTo>
                  <a:pt x="56" y="56"/>
                </a:lnTo>
                <a:lnTo>
                  <a:pt x="40" y="72"/>
                </a:lnTo>
                <a:lnTo>
                  <a:pt x="40" y="80"/>
                </a:lnTo>
                <a:lnTo>
                  <a:pt x="32" y="96"/>
                </a:lnTo>
                <a:lnTo>
                  <a:pt x="16" y="72"/>
                </a:lnTo>
                <a:lnTo>
                  <a:pt x="0" y="40"/>
                </a:lnTo>
                <a:lnTo>
                  <a:pt x="8" y="40"/>
                </a:lnTo>
                <a:lnTo>
                  <a:pt x="8" y="32"/>
                </a:lnTo>
                <a:lnTo>
                  <a:pt x="16" y="16"/>
                </a:lnTo>
                <a:lnTo>
                  <a:pt x="32" y="16"/>
                </a:lnTo>
                <a:lnTo>
                  <a:pt x="32" y="0"/>
                </a:lnTo>
                <a:lnTo>
                  <a:pt x="64" y="0"/>
                </a:lnTo>
                <a:lnTo>
                  <a:pt x="72"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86" name="Freeform 91"/>
          <p:cNvSpPr>
            <a:spLocks/>
          </p:cNvSpPr>
          <p:nvPr/>
        </p:nvSpPr>
        <p:spPr bwMode="auto">
          <a:xfrm>
            <a:off x="4090988" y="4813300"/>
            <a:ext cx="47625" cy="31750"/>
          </a:xfrm>
          <a:custGeom>
            <a:avLst/>
            <a:gdLst>
              <a:gd name="T0" fmla="*/ 2147483647 w 24"/>
              <a:gd name="T1" fmla="*/ 2147483647 h 16"/>
              <a:gd name="T2" fmla="*/ 2147483647 w 24"/>
              <a:gd name="T3" fmla="*/ 0 h 16"/>
              <a:gd name="T4" fmla="*/ 2147483647 w 24"/>
              <a:gd name="T5" fmla="*/ 0 h 16"/>
              <a:gd name="T6" fmla="*/ 0 w 24"/>
              <a:gd name="T7" fmla="*/ 2147483647 h 16"/>
              <a:gd name="T8" fmla="*/ 2147483647 w 24"/>
              <a:gd name="T9" fmla="*/ 2147483647 h 16"/>
              <a:gd name="T10" fmla="*/ 0 60000 65536"/>
              <a:gd name="T11" fmla="*/ 0 60000 65536"/>
              <a:gd name="T12" fmla="*/ 0 60000 65536"/>
              <a:gd name="T13" fmla="*/ 0 60000 65536"/>
              <a:gd name="T14" fmla="*/ 0 60000 65536"/>
              <a:gd name="T15" fmla="*/ 0 w 24"/>
              <a:gd name="T16" fmla="*/ 0 h 16"/>
              <a:gd name="T17" fmla="*/ 24 w 24"/>
              <a:gd name="T18" fmla="*/ 16 h 16"/>
            </a:gdLst>
            <a:ahLst/>
            <a:cxnLst>
              <a:cxn ang="T10">
                <a:pos x="T0" y="T1"/>
              </a:cxn>
              <a:cxn ang="T11">
                <a:pos x="T2" y="T3"/>
              </a:cxn>
              <a:cxn ang="T12">
                <a:pos x="T4" y="T5"/>
              </a:cxn>
              <a:cxn ang="T13">
                <a:pos x="T6" y="T7"/>
              </a:cxn>
              <a:cxn ang="T14">
                <a:pos x="T8" y="T9"/>
              </a:cxn>
            </a:cxnLst>
            <a:rect l="T15" t="T16" r="T17" b="T18"/>
            <a:pathLst>
              <a:path w="24" h="16">
                <a:moveTo>
                  <a:pt x="24" y="16"/>
                </a:moveTo>
                <a:lnTo>
                  <a:pt x="24" y="0"/>
                </a:lnTo>
                <a:lnTo>
                  <a:pt x="8" y="0"/>
                </a:lnTo>
                <a:lnTo>
                  <a:pt x="0" y="16"/>
                </a:lnTo>
                <a:lnTo>
                  <a:pt x="24" y="16"/>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87" name="Freeform 92"/>
          <p:cNvSpPr>
            <a:spLocks/>
          </p:cNvSpPr>
          <p:nvPr/>
        </p:nvSpPr>
        <p:spPr bwMode="auto">
          <a:xfrm>
            <a:off x="3773488" y="4551363"/>
            <a:ext cx="122237" cy="184150"/>
          </a:xfrm>
          <a:custGeom>
            <a:avLst/>
            <a:gdLst>
              <a:gd name="T0" fmla="*/ 2147483647 w 64"/>
              <a:gd name="T1" fmla="*/ 2147483647 h 96"/>
              <a:gd name="T2" fmla="*/ 2147483647 w 64"/>
              <a:gd name="T3" fmla="*/ 2147483647 h 96"/>
              <a:gd name="T4" fmla="*/ 2147483647 w 64"/>
              <a:gd name="T5" fmla="*/ 0 h 96"/>
              <a:gd name="T6" fmla="*/ 2147483647 w 64"/>
              <a:gd name="T7" fmla="*/ 0 h 96"/>
              <a:gd name="T8" fmla="*/ 2147483647 w 64"/>
              <a:gd name="T9" fmla="*/ 2147483647 h 96"/>
              <a:gd name="T10" fmla="*/ 2147483647 w 64"/>
              <a:gd name="T11" fmla="*/ 2147483647 h 96"/>
              <a:gd name="T12" fmla="*/ 0 w 64"/>
              <a:gd name="T13" fmla="*/ 2147483647 h 96"/>
              <a:gd name="T14" fmla="*/ 2147483647 w 64"/>
              <a:gd name="T15" fmla="*/ 2147483647 h 96"/>
              <a:gd name="T16" fmla="*/ 0 w 64"/>
              <a:gd name="T17" fmla="*/ 2147483647 h 96"/>
              <a:gd name="T18" fmla="*/ 2147483647 w 64"/>
              <a:gd name="T19" fmla="*/ 2147483647 h 96"/>
              <a:gd name="T20" fmla="*/ 2147483647 w 64"/>
              <a:gd name="T21" fmla="*/ 2147483647 h 96"/>
              <a:gd name="T22" fmla="*/ 2147483647 w 64"/>
              <a:gd name="T23" fmla="*/ 2147483647 h 96"/>
              <a:gd name="T24" fmla="*/ 2147483647 w 64"/>
              <a:gd name="T25" fmla="*/ 2147483647 h 96"/>
              <a:gd name="T26" fmla="*/ 2147483647 w 64"/>
              <a:gd name="T27" fmla="*/ 2147483647 h 9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4"/>
              <a:gd name="T43" fmla="*/ 0 h 96"/>
              <a:gd name="T44" fmla="*/ 64 w 64"/>
              <a:gd name="T45" fmla="*/ 96 h 9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4" h="96">
                <a:moveTo>
                  <a:pt x="56" y="64"/>
                </a:moveTo>
                <a:lnTo>
                  <a:pt x="48" y="32"/>
                </a:lnTo>
                <a:lnTo>
                  <a:pt x="40" y="0"/>
                </a:lnTo>
                <a:lnTo>
                  <a:pt x="8" y="0"/>
                </a:lnTo>
                <a:lnTo>
                  <a:pt x="8" y="24"/>
                </a:lnTo>
                <a:lnTo>
                  <a:pt x="16" y="40"/>
                </a:lnTo>
                <a:lnTo>
                  <a:pt x="0" y="64"/>
                </a:lnTo>
                <a:lnTo>
                  <a:pt x="8" y="88"/>
                </a:lnTo>
                <a:lnTo>
                  <a:pt x="0" y="88"/>
                </a:lnTo>
                <a:lnTo>
                  <a:pt x="16" y="96"/>
                </a:lnTo>
                <a:lnTo>
                  <a:pt x="48" y="80"/>
                </a:lnTo>
                <a:lnTo>
                  <a:pt x="56" y="80"/>
                </a:lnTo>
                <a:lnTo>
                  <a:pt x="64" y="72"/>
                </a:lnTo>
                <a:lnTo>
                  <a:pt x="56" y="64"/>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88" name="Freeform 93"/>
          <p:cNvSpPr>
            <a:spLocks/>
          </p:cNvSpPr>
          <p:nvPr/>
        </p:nvSpPr>
        <p:spPr bwMode="auto">
          <a:xfrm>
            <a:off x="3849688" y="4551363"/>
            <a:ext cx="60325" cy="138112"/>
          </a:xfrm>
          <a:custGeom>
            <a:avLst/>
            <a:gdLst>
              <a:gd name="T0" fmla="*/ 2147483647 w 32"/>
              <a:gd name="T1" fmla="*/ 2147483647 h 72"/>
              <a:gd name="T2" fmla="*/ 2147483647 w 32"/>
              <a:gd name="T3" fmla="*/ 2147483647 h 72"/>
              <a:gd name="T4" fmla="*/ 0 w 32"/>
              <a:gd name="T5" fmla="*/ 0 h 72"/>
              <a:gd name="T6" fmla="*/ 2147483647 w 32"/>
              <a:gd name="T7" fmla="*/ 0 h 72"/>
              <a:gd name="T8" fmla="*/ 2147483647 w 32"/>
              <a:gd name="T9" fmla="*/ 2147483647 h 72"/>
              <a:gd name="T10" fmla="*/ 2147483647 w 32"/>
              <a:gd name="T11" fmla="*/ 2147483647 h 72"/>
              <a:gd name="T12" fmla="*/ 2147483647 w 32"/>
              <a:gd name="T13" fmla="*/ 2147483647 h 72"/>
              <a:gd name="T14" fmla="*/ 2147483647 w 32"/>
              <a:gd name="T15" fmla="*/ 2147483647 h 72"/>
              <a:gd name="T16" fmla="*/ 2147483647 w 32"/>
              <a:gd name="T17" fmla="*/ 2147483647 h 72"/>
              <a:gd name="T18" fmla="*/ 2147483647 w 32"/>
              <a:gd name="T19" fmla="*/ 2147483647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72"/>
              <a:gd name="T32" fmla="*/ 32 w 32"/>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72">
                <a:moveTo>
                  <a:pt x="16" y="64"/>
                </a:moveTo>
                <a:lnTo>
                  <a:pt x="8" y="32"/>
                </a:lnTo>
                <a:lnTo>
                  <a:pt x="0" y="0"/>
                </a:lnTo>
                <a:lnTo>
                  <a:pt x="16" y="0"/>
                </a:lnTo>
                <a:lnTo>
                  <a:pt x="16" y="8"/>
                </a:lnTo>
                <a:lnTo>
                  <a:pt x="24" y="16"/>
                </a:lnTo>
                <a:lnTo>
                  <a:pt x="24" y="40"/>
                </a:lnTo>
                <a:lnTo>
                  <a:pt x="32" y="72"/>
                </a:lnTo>
                <a:lnTo>
                  <a:pt x="24" y="72"/>
                </a:lnTo>
                <a:lnTo>
                  <a:pt x="16" y="64"/>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89" name="Freeform 94"/>
          <p:cNvSpPr>
            <a:spLocks/>
          </p:cNvSpPr>
          <p:nvPr/>
        </p:nvSpPr>
        <p:spPr bwMode="auto">
          <a:xfrm>
            <a:off x="3924300" y="4473575"/>
            <a:ext cx="288925" cy="277813"/>
          </a:xfrm>
          <a:custGeom>
            <a:avLst/>
            <a:gdLst>
              <a:gd name="T0" fmla="*/ 2147483647 w 152"/>
              <a:gd name="T1" fmla="*/ 2147483647 h 144"/>
              <a:gd name="T2" fmla="*/ 2147483647 w 152"/>
              <a:gd name="T3" fmla="*/ 0 h 144"/>
              <a:gd name="T4" fmla="*/ 2147483647 w 152"/>
              <a:gd name="T5" fmla="*/ 0 h 144"/>
              <a:gd name="T6" fmla="*/ 2147483647 w 152"/>
              <a:gd name="T7" fmla="*/ 2147483647 h 144"/>
              <a:gd name="T8" fmla="*/ 2147483647 w 152"/>
              <a:gd name="T9" fmla="*/ 2147483647 h 144"/>
              <a:gd name="T10" fmla="*/ 2147483647 w 152"/>
              <a:gd name="T11" fmla="*/ 2147483647 h 144"/>
              <a:gd name="T12" fmla="*/ 2147483647 w 152"/>
              <a:gd name="T13" fmla="*/ 2147483647 h 144"/>
              <a:gd name="T14" fmla="*/ 2147483647 w 152"/>
              <a:gd name="T15" fmla="*/ 2147483647 h 144"/>
              <a:gd name="T16" fmla="*/ 2147483647 w 152"/>
              <a:gd name="T17" fmla="*/ 0 h 144"/>
              <a:gd name="T18" fmla="*/ 2147483647 w 152"/>
              <a:gd name="T19" fmla="*/ 0 h 144"/>
              <a:gd name="T20" fmla="*/ 2147483647 w 152"/>
              <a:gd name="T21" fmla="*/ 2147483647 h 144"/>
              <a:gd name="T22" fmla="*/ 2147483647 w 152"/>
              <a:gd name="T23" fmla="*/ 2147483647 h 144"/>
              <a:gd name="T24" fmla="*/ 2147483647 w 152"/>
              <a:gd name="T25" fmla="*/ 2147483647 h 144"/>
              <a:gd name="T26" fmla="*/ 0 w 152"/>
              <a:gd name="T27" fmla="*/ 2147483647 h 144"/>
              <a:gd name="T28" fmla="*/ 0 w 152"/>
              <a:gd name="T29" fmla="*/ 2147483647 h 144"/>
              <a:gd name="T30" fmla="*/ 2147483647 w 152"/>
              <a:gd name="T31" fmla="*/ 2147483647 h 144"/>
              <a:gd name="T32" fmla="*/ 2147483647 w 152"/>
              <a:gd name="T33" fmla="*/ 2147483647 h 144"/>
              <a:gd name="T34" fmla="*/ 2147483647 w 152"/>
              <a:gd name="T35" fmla="*/ 2147483647 h 144"/>
              <a:gd name="T36" fmla="*/ 2147483647 w 152"/>
              <a:gd name="T37" fmla="*/ 2147483647 h 144"/>
              <a:gd name="T38" fmla="*/ 2147483647 w 152"/>
              <a:gd name="T39" fmla="*/ 2147483647 h 144"/>
              <a:gd name="T40" fmla="*/ 2147483647 w 152"/>
              <a:gd name="T41" fmla="*/ 2147483647 h 144"/>
              <a:gd name="T42" fmla="*/ 2147483647 w 152"/>
              <a:gd name="T43" fmla="*/ 2147483647 h 144"/>
              <a:gd name="T44" fmla="*/ 2147483647 w 152"/>
              <a:gd name="T45" fmla="*/ 2147483647 h 144"/>
              <a:gd name="T46" fmla="*/ 2147483647 w 152"/>
              <a:gd name="T47" fmla="*/ 2147483647 h 144"/>
              <a:gd name="T48" fmla="*/ 2147483647 w 152"/>
              <a:gd name="T49" fmla="*/ 2147483647 h 144"/>
              <a:gd name="T50" fmla="*/ 2147483647 w 152"/>
              <a:gd name="T51" fmla="*/ 2147483647 h 144"/>
              <a:gd name="T52" fmla="*/ 2147483647 w 152"/>
              <a:gd name="T53" fmla="*/ 2147483647 h 144"/>
              <a:gd name="T54" fmla="*/ 2147483647 w 152"/>
              <a:gd name="T55" fmla="*/ 2147483647 h 144"/>
              <a:gd name="T56" fmla="*/ 2147483647 w 152"/>
              <a:gd name="T57" fmla="*/ 2147483647 h 144"/>
              <a:gd name="T58" fmla="*/ 2147483647 w 152"/>
              <a:gd name="T59" fmla="*/ 2147483647 h 1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2"/>
              <a:gd name="T91" fmla="*/ 0 h 144"/>
              <a:gd name="T92" fmla="*/ 152 w 152"/>
              <a:gd name="T93" fmla="*/ 144 h 1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2" h="144">
                <a:moveTo>
                  <a:pt x="152" y="8"/>
                </a:moveTo>
                <a:lnTo>
                  <a:pt x="144" y="0"/>
                </a:lnTo>
                <a:lnTo>
                  <a:pt x="136" y="0"/>
                </a:lnTo>
                <a:lnTo>
                  <a:pt x="128" y="8"/>
                </a:lnTo>
                <a:lnTo>
                  <a:pt x="104" y="8"/>
                </a:lnTo>
                <a:lnTo>
                  <a:pt x="88" y="16"/>
                </a:lnTo>
                <a:lnTo>
                  <a:pt x="72" y="8"/>
                </a:lnTo>
                <a:lnTo>
                  <a:pt x="56" y="8"/>
                </a:lnTo>
                <a:lnTo>
                  <a:pt x="40" y="0"/>
                </a:lnTo>
                <a:lnTo>
                  <a:pt x="24" y="0"/>
                </a:lnTo>
                <a:lnTo>
                  <a:pt x="16" y="16"/>
                </a:lnTo>
                <a:lnTo>
                  <a:pt x="16" y="32"/>
                </a:lnTo>
                <a:lnTo>
                  <a:pt x="16" y="48"/>
                </a:lnTo>
                <a:lnTo>
                  <a:pt x="0" y="80"/>
                </a:lnTo>
                <a:lnTo>
                  <a:pt x="0" y="112"/>
                </a:lnTo>
                <a:lnTo>
                  <a:pt x="16" y="112"/>
                </a:lnTo>
                <a:lnTo>
                  <a:pt x="32" y="120"/>
                </a:lnTo>
                <a:lnTo>
                  <a:pt x="40" y="136"/>
                </a:lnTo>
                <a:lnTo>
                  <a:pt x="40" y="144"/>
                </a:lnTo>
                <a:lnTo>
                  <a:pt x="80" y="136"/>
                </a:lnTo>
                <a:lnTo>
                  <a:pt x="96" y="104"/>
                </a:lnTo>
                <a:lnTo>
                  <a:pt x="104" y="104"/>
                </a:lnTo>
                <a:lnTo>
                  <a:pt x="112" y="112"/>
                </a:lnTo>
                <a:lnTo>
                  <a:pt x="120" y="104"/>
                </a:lnTo>
                <a:lnTo>
                  <a:pt x="128" y="80"/>
                </a:lnTo>
                <a:lnTo>
                  <a:pt x="136" y="72"/>
                </a:lnTo>
                <a:lnTo>
                  <a:pt x="144" y="40"/>
                </a:lnTo>
                <a:lnTo>
                  <a:pt x="152" y="32"/>
                </a:lnTo>
                <a:lnTo>
                  <a:pt x="152" y="16"/>
                </a:lnTo>
                <a:lnTo>
                  <a:pt x="152"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90" name="Freeform 95"/>
          <p:cNvSpPr>
            <a:spLocks/>
          </p:cNvSpPr>
          <p:nvPr/>
        </p:nvSpPr>
        <p:spPr bwMode="auto">
          <a:xfrm>
            <a:off x="3878263" y="4505325"/>
            <a:ext cx="76200" cy="184150"/>
          </a:xfrm>
          <a:custGeom>
            <a:avLst/>
            <a:gdLst>
              <a:gd name="T0" fmla="*/ 2147483647 w 40"/>
              <a:gd name="T1" fmla="*/ 2147483647 h 96"/>
              <a:gd name="T2" fmla="*/ 2147483647 w 40"/>
              <a:gd name="T3" fmla="*/ 2147483647 h 96"/>
              <a:gd name="T4" fmla="*/ 0 w 40"/>
              <a:gd name="T5" fmla="*/ 2147483647 h 96"/>
              <a:gd name="T6" fmla="*/ 0 w 40"/>
              <a:gd name="T7" fmla="*/ 2147483647 h 96"/>
              <a:gd name="T8" fmla="*/ 2147483647 w 40"/>
              <a:gd name="T9" fmla="*/ 2147483647 h 96"/>
              <a:gd name="T10" fmla="*/ 2147483647 w 40"/>
              <a:gd name="T11" fmla="*/ 2147483647 h 96"/>
              <a:gd name="T12" fmla="*/ 2147483647 w 40"/>
              <a:gd name="T13" fmla="*/ 2147483647 h 96"/>
              <a:gd name="T14" fmla="*/ 2147483647 w 40"/>
              <a:gd name="T15" fmla="*/ 0 h 96"/>
              <a:gd name="T16" fmla="*/ 2147483647 w 40"/>
              <a:gd name="T17" fmla="*/ 2147483647 h 96"/>
              <a:gd name="T18" fmla="*/ 2147483647 w 40"/>
              <a:gd name="T19" fmla="*/ 2147483647 h 96"/>
              <a:gd name="T20" fmla="*/ 2147483647 w 40"/>
              <a:gd name="T21" fmla="*/ 2147483647 h 96"/>
              <a:gd name="T22" fmla="*/ 2147483647 w 40"/>
              <a:gd name="T23" fmla="*/ 2147483647 h 96"/>
              <a:gd name="T24" fmla="*/ 2147483647 w 40"/>
              <a:gd name="T25" fmla="*/ 2147483647 h 96"/>
              <a:gd name="T26" fmla="*/ 2147483647 w 40"/>
              <a:gd name="T27" fmla="*/ 2147483647 h 9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
              <a:gd name="T43" fmla="*/ 0 h 96"/>
              <a:gd name="T44" fmla="*/ 40 w 40"/>
              <a:gd name="T45" fmla="*/ 96 h 9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 h="96">
                <a:moveTo>
                  <a:pt x="8" y="64"/>
                </a:moveTo>
                <a:lnTo>
                  <a:pt x="8" y="40"/>
                </a:lnTo>
                <a:lnTo>
                  <a:pt x="0" y="32"/>
                </a:lnTo>
                <a:lnTo>
                  <a:pt x="0" y="24"/>
                </a:lnTo>
                <a:lnTo>
                  <a:pt x="8" y="16"/>
                </a:lnTo>
                <a:lnTo>
                  <a:pt x="16" y="16"/>
                </a:lnTo>
                <a:lnTo>
                  <a:pt x="24" y="8"/>
                </a:lnTo>
                <a:lnTo>
                  <a:pt x="32" y="0"/>
                </a:lnTo>
                <a:lnTo>
                  <a:pt x="40" y="16"/>
                </a:lnTo>
                <a:lnTo>
                  <a:pt x="40" y="32"/>
                </a:lnTo>
                <a:lnTo>
                  <a:pt x="24" y="64"/>
                </a:lnTo>
                <a:lnTo>
                  <a:pt x="24" y="96"/>
                </a:lnTo>
                <a:lnTo>
                  <a:pt x="16" y="96"/>
                </a:lnTo>
                <a:lnTo>
                  <a:pt x="8" y="64"/>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91" name="Freeform 96"/>
          <p:cNvSpPr>
            <a:spLocks/>
          </p:cNvSpPr>
          <p:nvPr/>
        </p:nvSpPr>
        <p:spPr bwMode="auto">
          <a:xfrm>
            <a:off x="3635375" y="4565650"/>
            <a:ext cx="168275" cy="185738"/>
          </a:xfrm>
          <a:custGeom>
            <a:avLst/>
            <a:gdLst>
              <a:gd name="T0" fmla="*/ 2147483647 w 88"/>
              <a:gd name="T1" fmla="*/ 2147483647 h 96"/>
              <a:gd name="T2" fmla="*/ 2147483647 w 88"/>
              <a:gd name="T3" fmla="*/ 2147483647 h 96"/>
              <a:gd name="T4" fmla="*/ 2147483647 w 88"/>
              <a:gd name="T5" fmla="*/ 2147483647 h 96"/>
              <a:gd name="T6" fmla="*/ 2147483647 w 88"/>
              <a:gd name="T7" fmla="*/ 2147483647 h 96"/>
              <a:gd name="T8" fmla="*/ 2147483647 w 88"/>
              <a:gd name="T9" fmla="*/ 2147483647 h 96"/>
              <a:gd name="T10" fmla="*/ 2147483647 w 88"/>
              <a:gd name="T11" fmla="*/ 2147483647 h 96"/>
              <a:gd name="T12" fmla="*/ 2147483647 w 88"/>
              <a:gd name="T13" fmla="*/ 0 h 96"/>
              <a:gd name="T14" fmla="*/ 2147483647 w 88"/>
              <a:gd name="T15" fmla="*/ 0 h 96"/>
              <a:gd name="T16" fmla="*/ 2147483647 w 88"/>
              <a:gd name="T17" fmla="*/ 0 h 96"/>
              <a:gd name="T18" fmla="*/ 2147483647 w 88"/>
              <a:gd name="T19" fmla="*/ 0 h 96"/>
              <a:gd name="T20" fmla="*/ 2147483647 w 88"/>
              <a:gd name="T21" fmla="*/ 0 h 96"/>
              <a:gd name="T22" fmla="*/ 2147483647 w 88"/>
              <a:gd name="T23" fmla="*/ 0 h 96"/>
              <a:gd name="T24" fmla="*/ 2147483647 w 88"/>
              <a:gd name="T25" fmla="*/ 2147483647 h 96"/>
              <a:gd name="T26" fmla="*/ 2147483647 w 88"/>
              <a:gd name="T27" fmla="*/ 2147483647 h 96"/>
              <a:gd name="T28" fmla="*/ 2147483647 w 88"/>
              <a:gd name="T29" fmla="*/ 2147483647 h 96"/>
              <a:gd name="T30" fmla="*/ 2147483647 w 88"/>
              <a:gd name="T31" fmla="*/ 2147483647 h 96"/>
              <a:gd name="T32" fmla="*/ 0 w 88"/>
              <a:gd name="T33" fmla="*/ 2147483647 h 96"/>
              <a:gd name="T34" fmla="*/ 2147483647 w 88"/>
              <a:gd name="T35" fmla="*/ 2147483647 h 96"/>
              <a:gd name="T36" fmla="*/ 2147483647 w 88"/>
              <a:gd name="T37" fmla="*/ 2147483647 h 96"/>
              <a:gd name="T38" fmla="*/ 2147483647 w 88"/>
              <a:gd name="T39" fmla="*/ 2147483647 h 96"/>
              <a:gd name="T40" fmla="*/ 2147483647 w 88"/>
              <a:gd name="T41" fmla="*/ 2147483647 h 96"/>
              <a:gd name="T42" fmla="*/ 2147483647 w 88"/>
              <a:gd name="T43" fmla="*/ 2147483647 h 96"/>
              <a:gd name="T44" fmla="*/ 2147483647 w 88"/>
              <a:gd name="T45" fmla="*/ 2147483647 h 96"/>
              <a:gd name="T46" fmla="*/ 2147483647 w 88"/>
              <a:gd name="T47" fmla="*/ 2147483647 h 9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8"/>
              <a:gd name="T73" fmla="*/ 0 h 96"/>
              <a:gd name="T74" fmla="*/ 88 w 88"/>
              <a:gd name="T75" fmla="*/ 96 h 9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8" h="96">
                <a:moveTo>
                  <a:pt x="80" y="80"/>
                </a:moveTo>
                <a:lnTo>
                  <a:pt x="72" y="56"/>
                </a:lnTo>
                <a:lnTo>
                  <a:pt x="88" y="32"/>
                </a:lnTo>
                <a:lnTo>
                  <a:pt x="80" y="16"/>
                </a:lnTo>
                <a:lnTo>
                  <a:pt x="72" y="8"/>
                </a:lnTo>
                <a:lnTo>
                  <a:pt x="56" y="8"/>
                </a:lnTo>
                <a:lnTo>
                  <a:pt x="48" y="0"/>
                </a:lnTo>
                <a:lnTo>
                  <a:pt x="40" y="0"/>
                </a:lnTo>
                <a:lnTo>
                  <a:pt x="32" y="0"/>
                </a:lnTo>
                <a:lnTo>
                  <a:pt x="24" y="0"/>
                </a:lnTo>
                <a:lnTo>
                  <a:pt x="16" y="0"/>
                </a:lnTo>
                <a:lnTo>
                  <a:pt x="8" y="0"/>
                </a:lnTo>
                <a:lnTo>
                  <a:pt x="8" y="16"/>
                </a:lnTo>
                <a:lnTo>
                  <a:pt x="16" y="32"/>
                </a:lnTo>
                <a:lnTo>
                  <a:pt x="8" y="32"/>
                </a:lnTo>
                <a:lnTo>
                  <a:pt x="8" y="40"/>
                </a:lnTo>
                <a:lnTo>
                  <a:pt x="0" y="48"/>
                </a:lnTo>
                <a:lnTo>
                  <a:pt x="8" y="64"/>
                </a:lnTo>
                <a:lnTo>
                  <a:pt x="16" y="72"/>
                </a:lnTo>
                <a:lnTo>
                  <a:pt x="16" y="96"/>
                </a:lnTo>
                <a:lnTo>
                  <a:pt x="40" y="80"/>
                </a:lnTo>
                <a:lnTo>
                  <a:pt x="56" y="80"/>
                </a:lnTo>
                <a:lnTo>
                  <a:pt x="72" y="80"/>
                </a:lnTo>
                <a:lnTo>
                  <a:pt x="80" y="8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92" name="Freeform 97"/>
          <p:cNvSpPr>
            <a:spLocks/>
          </p:cNvSpPr>
          <p:nvPr/>
        </p:nvSpPr>
        <p:spPr bwMode="auto">
          <a:xfrm>
            <a:off x="3560763" y="4627563"/>
            <a:ext cx="106362" cy="123825"/>
          </a:xfrm>
          <a:custGeom>
            <a:avLst/>
            <a:gdLst>
              <a:gd name="T0" fmla="*/ 2147483647 w 56"/>
              <a:gd name="T1" fmla="*/ 2147483647 h 64"/>
              <a:gd name="T2" fmla="*/ 2147483647 w 56"/>
              <a:gd name="T3" fmla="*/ 2147483647 h 64"/>
              <a:gd name="T4" fmla="*/ 2147483647 w 56"/>
              <a:gd name="T5" fmla="*/ 2147483647 h 64"/>
              <a:gd name="T6" fmla="*/ 2147483647 w 56"/>
              <a:gd name="T7" fmla="*/ 2147483647 h 64"/>
              <a:gd name="T8" fmla="*/ 2147483647 w 56"/>
              <a:gd name="T9" fmla="*/ 2147483647 h 64"/>
              <a:gd name="T10" fmla="*/ 0 w 56"/>
              <a:gd name="T11" fmla="*/ 2147483647 h 64"/>
              <a:gd name="T12" fmla="*/ 2147483647 w 56"/>
              <a:gd name="T13" fmla="*/ 0 h 64"/>
              <a:gd name="T14" fmla="*/ 2147483647 w 56"/>
              <a:gd name="T15" fmla="*/ 0 h 64"/>
              <a:gd name="T16" fmla="*/ 2147483647 w 56"/>
              <a:gd name="T17" fmla="*/ 2147483647 h 64"/>
              <a:gd name="T18" fmla="*/ 2147483647 w 56"/>
              <a:gd name="T19" fmla="*/ 2147483647 h 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6"/>
              <a:gd name="T31" fmla="*/ 0 h 64"/>
              <a:gd name="T32" fmla="*/ 56 w 56"/>
              <a:gd name="T33" fmla="*/ 64 h 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6" h="64">
                <a:moveTo>
                  <a:pt x="40" y="16"/>
                </a:moveTo>
                <a:lnTo>
                  <a:pt x="48" y="32"/>
                </a:lnTo>
                <a:lnTo>
                  <a:pt x="56" y="40"/>
                </a:lnTo>
                <a:lnTo>
                  <a:pt x="56" y="64"/>
                </a:lnTo>
                <a:lnTo>
                  <a:pt x="48" y="56"/>
                </a:lnTo>
                <a:lnTo>
                  <a:pt x="0" y="24"/>
                </a:lnTo>
                <a:lnTo>
                  <a:pt x="16" y="0"/>
                </a:lnTo>
                <a:lnTo>
                  <a:pt x="24" y="0"/>
                </a:lnTo>
                <a:lnTo>
                  <a:pt x="32" y="16"/>
                </a:lnTo>
                <a:lnTo>
                  <a:pt x="40" y="16"/>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93" name="Freeform 98"/>
          <p:cNvSpPr>
            <a:spLocks/>
          </p:cNvSpPr>
          <p:nvPr/>
        </p:nvSpPr>
        <p:spPr bwMode="auto">
          <a:xfrm>
            <a:off x="3422650" y="4381500"/>
            <a:ext cx="152400" cy="123825"/>
          </a:xfrm>
          <a:custGeom>
            <a:avLst/>
            <a:gdLst>
              <a:gd name="T0" fmla="*/ 2147483647 w 80"/>
              <a:gd name="T1" fmla="*/ 2147483647 h 64"/>
              <a:gd name="T2" fmla="*/ 2147483647 w 80"/>
              <a:gd name="T3" fmla="*/ 2147483647 h 64"/>
              <a:gd name="T4" fmla="*/ 2147483647 w 80"/>
              <a:gd name="T5" fmla="*/ 2147483647 h 64"/>
              <a:gd name="T6" fmla="*/ 2147483647 w 80"/>
              <a:gd name="T7" fmla="*/ 2147483647 h 64"/>
              <a:gd name="T8" fmla="*/ 2147483647 w 80"/>
              <a:gd name="T9" fmla="*/ 2147483647 h 64"/>
              <a:gd name="T10" fmla="*/ 2147483647 w 80"/>
              <a:gd name="T11" fmla="*/ 2147483647 h 64"/>
              <a:gd name="T12" fmla="*/ 2147483647 w 80"/>
              <a:gd name="T13" fmla="*/ 2147483647 h 64"/>
              <a:gd name="T14" fmla="*/ 2147483647 w 80"/>
              <a:gd name="T15" fmla="*/ 2147483647 h 64"/>
              <a:gd name="T16" fmla="*/ 2147483647 w 80"/>
              <a:gd name="T17" fmla="*/ 2147483647 h 64"/>
              <a:gd name="T18" fmla="*/ 2147483647 w 80"/>
              <a:gd name="T19" fmla="*/ 2147483647 h 64"/>
              <a:gd name="T20" fmla="*/ 2147483647 w 80"/>
              <a:gd name="T21" fmla="*/ 2147483647 h 64"/>
              <a:gd name="T22" fmla="*/ 0 w 80"/>
              <a:gd name="T23" fmla="*/ 2147483647 h 64"/>
              <a:gd name="T24" fmla="*/ 2147483647 w 80"/>
              <a:gd name="T25" fmla="*/ 2147483647 h 64"/>
              <a:gd name="T26" fmla="*/ 2147483647 w 80"/>
              <a:gd name="T27" fmla="*/ 2147483647 h 64"/>
              <a:gd name="T28" fmla="*/ 2147483647 w 80"/>
              <a:gd name="T29" fmla="*/ 0 h 64"/>
              <a:gd name="T30" fmla="*/ 2147483647 w 80"/>
              <a:gd name="T31" fmla="*/ 2147483647 h 64"/>
              <a:gd name="T32" fmla="*/ 2147483647 w 80"/>
              <a:gd name="T33" fmla="*/ 2147483647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0"/>
              <a:gd name="T52" fmla="*/ 0 h 64"/>
              <a:gd name="T53" fmla="*/ 80 w 80"/>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0" h="64">
                <a:moveTo>
                  <a:pt x="72" y="32"/>
                </a:moveTo>
                <a:lnTo>
                  <a:pt x="80" y="64"/>
                </a:lnTo>
                <a:lnTo>
                  <a:pt x="48" y="64"/>
                </a:lnTo>
                <a:lnTo>
                  <a:pt x="8" y="64"/>
                </a:lnTo>
                <a:lnTo>
                  <a:pt x="8" y="56"/>
                </a:lnTo>
                <a:lnTo>
                  <a:pt x="24" y="48"/>
                </a:lnTo>
                <a:lnTo>
                  <a:pt x="40" y="56"/>
                </a:lnTo>
                <a:lnTo>
                  <a:pt x="48" y="48"/>
                </a:lnTo>
                <a:lnTo>
                  <a:pt x="24" y="40"/>
                </a:lnTo>
                <a:lnTo>
                  <a:pt x="8" y="48"/>
                </a:lnTo>
                <a:lnTo>
                  <a:pt x="8" y="40"/>
                </a:lnTo>
                <a:lnTo>
                  <a:pt x="0" y="32"/>
                </a:lnTo>
                <a:lnTo>
                  <a:pt x="16" y="16"/>
                </a:lnTo>
                <a:lnTo>
                  <a:pt x="24" y="8"/>
                </a:lnTo>
                <a:lnTo>
                  <a:pt x="40" y="0"/>
                </a:lnTo>
                <a:lnTo>
                  <a:pt x="56" y="16"/>
                </a:lnTo>
                <a:lnTo>
                  <a:pt x="72" y="32"/>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94" name="Freeform 99"/>
          <p:cNvSpPr>
            <a:spLocks/>
          </p:cNvSpPr>
          <p:nvPr/>
        </p:nvSpPr>
        <p:spPr bwMode="auto">
          <a:xfrm>
            <a:off x="3438525" y="4071938"/>
            <a:ext cx="304800" cy="371475"/>
          </a:xfrm>
          <a:custGeom>
            <a:avLst/>
            <a:gdLst>
              <a:gd name="T0" fmla="*/ 2147483647 w 160"/>
              <a:gd name="T1" fmla="*/ 2147483647 h 192"/>
              <a:gd name="T2" fmla="*/ 2147483647 w 160"/>
              <a:gd name="T3" fmla="*/ 2147483647 h 192"/>
              <a:gd name="T4" fmla="*/ 2147483647 w 160"/>
              <a:gd name="T5" fmla="*/ 2147483647 h 192"/>
              <a:gd name="T6" fmla="*/ 2147483647 w 160"/>
              <a:gd name="T7" fmla="*/ 2147483647 h 192"/>
              <a:gd name="T8" fmla="*/ 2147483647 w 160"/>
              <a:gd name="T9" fmla="*/ 2147483647 h 192"/>
              <a:gd name="T10" fmla="*/ 2147483647 w 160"/>
              <a:gd name="T11" fmla="*/ 2147483647 h 192"/>
              <a:gd name="T12" fmla="*/ 2147483647 w 160"/>
              <a:gd name="T13" fmla="*/ 2147483647 h 192"/>
              <a:gd name="T14" fmla="*/ 2147483647 w 160"/>
              <a:gd name="T15" fmla="*/ 2147483647 h 192"/>
              <a:gd name="T16" fmla="*/ 0 w 160"/>
              <a:gd name="T17" fmla="*/ 2147483647 h 192"/>
              <a:gd name="T18" fmla="*/ 2147483647 w 160"/>
              <a:gd name="T19" fmla="*/ 2147483647 h 192"/>
              <a:gd name="T20" fmla="*/ 2147483647 w 160"/>
              <a:gd name="T21" fmla="*/ 2147483647 h 192"/>
              <a:gd name="T22" fmla="*/ 2147483647 w 160"/>
              <a:gd name="T23" fmla="*/ 2147483647 h 192"/>
              <a:gd name="T24" fmla="*/ 2147483647 w 160"/>
              <a:gd name="T25" fmla="*/ 2147483647 h 192"/>
              <a:gd name="T26" fmla="*/ 2147483647 w 160"/>
              <a:gd name="T27" fmla="*/ 2147483647 h 192"/>
              <a:gd name="T28" fmla="*/ 2147483647 w 160"/>
              <a:gd name="T29" fmla="*/ 2147483647 h 192"/>
              <a:gd name="T30" fmla="*/ 2147483647 w 160"/>
              <a:gd name="T31" fmla="*/ 0 h 192"/>
              <a:gd name="T32" fmla="*/ 2147483647 w 160"/>
              <a:gd name="T33" fmla="*/ 2147483647 h 192"/>
              <a:gd name="T34" fmla="*/ 2147483647 w 160"/>
              <a:gd name="T35" fmla="*/ 2147483647 h 192"/>
              <a:gd name="T36" fmla="*/ 2147483647 w 160"/>
              <a:gd name="T37" fmla="*/ 2147483647 h 192"/>
              <a:gd name="T38" fmla="*/ 2147483647 w 160"/>
              <a:gd name="T39" fmla="*/ 2147483647 h 192"/>
              <a:gd name="T40" fmla="*/ 2147483647 w 160"/>
              <a:gd name="T41" fmla="*/ 2147483647 h 192"/>
              <a:gd name="T42" fmla="*/ 2147483647 w 160"/>
              <a:gd name="T43" fmla="*/ 2147483647 h 192"/>
              <a:gd name="T44" fmla="*/ 2147483647 w 160"/>
              <a:gd name="T45" fmla="*/ 2147483647 h 1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60"/>
              <a:gd name="T70" fmla="*/ 0 h 192"/>
              <a:gd name="T71" fmla="*/ 160 w 160"/>
              <a:gd name="T72" fmla="*/ 192 h 19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60" h="192">
                <a:moveTo>
                  <a:pt x="64" y="192"/>
                </a:moveTo>
                <a:lnTo>
                  <a:pt x="48" y="176"/>
                </a:lnTo>
                <a:lnTo>
                  <a:pt x="32" y="160"/>
                </a:lnTo>
                <a:lnTo>
                  <a:pt x="16" y="168"/>
                </a:lnTo>
                <a:lnTo>
                  <a:pt x="8" y="176"/>
                </a:lnTo>
                <a:lnTo>
                  <a:pt x="8" y="144"/>
                </a:lnTo>
                <a:lnTo>
                  <a:pt x="8" y="120"/>
                </a:lnTo>
                <a:lnTo>
                  <a:pt x="8" y="104"/>
                </a:lnTo>
                <a:lnTo>
                  <a:pt x="0" y="96"/>
                </a:lnTo>
                <a:lnTo>
                  <a:pt x="8" y="88"/>
                </a:lnTo>
                <a:lnTo>
                  <a:pt x="56" y="88"/>
                </a:lnTo>
                <a:lnTo>
                  <a:pt x="56" y="64"/>
                </a:lnTo>
                <a:lnTo>
                  <a:pt x="72" y="56"/>
                </a:lnTo>
                <a:lnTo>
                  <a:pt x="72" y="16"/>
                </a:lnTo>
                <a:lnTo>
                  <a:pt x="112" y="16"/>
                </a:lnTo>
                <a:lnTo>
                  <a:pt x="112" y="0"/>
                </a:lnTo>
                <a:lnTo>
                  <a:pt x="160" y="32"/>
                </a:lnTo>
                <a:lnTo>
                  <a:pt x="136" y="32"/>
                </a:lnTo>
                <a:lnTo>
                  <a:pt x="152" y="176"/>
                </a:lnTo>
                <a:lnTo>
                  <a:pt x="88" y="176"/>
                </a:lnTo>
                <a:lnTo>
                  <a:pt x="80" y="184"/>
                </a:lnTo>
                <a:lnTo>
                  <a:pt x="72" y="176"/>
                </a:lnTo>
                <a:lnTo>
                  <a:pt x="64" y="192"/>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95" name="Freeform 100"/>
          <p:cNvSpPr>
            <a:spLocks/>
          </p:cNvSpPr>
          <p:nvPr/>
        </p:nvSpPr>
        <p:spPr bwMode="auto">
          <a:xfrm>
            <a:off x="3438525" y="4056063"/>
            <a:ext cx="212725" cy="201612"/>
          </a:xfrm>
          <a:custGeom>
            <a:avLst/>
            <a:gdLst>
              <a:gd name="T0" fmla="*/ 2147483647 w 112"/>
              <a:gd name="T1" fmla="*/ 0 h 104"/>
              <a:gd name="T2" fmla="*/ 2147483647 w 112"/>
              <a:gd name="T3" fmla="*/ 2147483647 h 104"/>
              <a:gd name="T4" fmla="*/ 2147483647 w 112"/>
              <a:gd name="T5" fmla="*/ 2147483647 h 104"/>
              <a:gd name="T6" fmla="*/ 2147483647 w 112"/>
              <a:gd name="T7" fmla="*/ 2147483647 h 104"/>
              <a:gd name="T8" fmla="*/ 2147483647 w 112"/>
              <a:gd name="T9" fmla="*/ 2147483647 h 104"/>
              <a:gd name="T10" fmla="*/ 2147483647 w 112"/>
              <a:gd name="T11" fmla="*/ 2147483647 h 104"/>
              <a:gd name="T12" fmla="*/ 2147483647 w 112"/>
              <a:gd name="T13" fmla="*/ 2147483647 h 104"/>
              <a:gd name="T14" fmla="*/ 2147483647 w 112"/>
              <a:gd name="T15" fmla="*/ 2147483647 h 104"/>
              <a:gd name="T16" fmla="*/ 0 w 112"/>
              <a:gd name="T17" fmla="*/ 2147483647 h 104"/>
              <a:gd name="T18" fmla="*/ 0 w 112"/>
              <a:gd name="T19" fmla="*/ 2147483647 h 104"/>
              <a:gd name="T20" fmla="*/ 2147483647 w 112"/>
              <a:gd name="T21" fmla="*/ 2147483647 h 104"/>
              <a:gd name="T22" fmla="*/ 2147483647 w 112"/>
              <a:gd name="T23" fmla="*/ 2147483647 h 104"/>
              <a:gd name="T24" fmla="*/ 2147483647 w 112"/>
              <a:gd name="T25" fmla="*/ 2147483647 h 104"/>
              <a:gd name="T26" fmla="*/ 2147483647 w 112"/>
              <a:gd name="T27" fmla="*/ 0 h 104"/>
              <a:gd name="T28" fmla="*/ 2147483647 w 112"/>
              <a:gd name="T29" fmla="*/ 0 h 10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2"/>
              <a:gd name="T46" fmla="*/ 0 h 104"/>
              <a:gd name="T47" fmla="*/ 112 w 112"/>
              <a:gd name="T48" fmla="*/ 104 h 10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2" h="104">
                <a:moveTo>
                  <a:pt x="112" y="0"/>
                </a:moveTo>
                <a:lnTo>
                  <a:pt x="112" y="8"/>
                </a:lnTo>
                <a:lnTo>
                  <a:pt x="112" y="24"/>
                </a:lnTo>
                <a:lnTo>
                  <a:pt x="72" y="24"/>
                </a:lnTo>
                <a:lnTo>
                  <a:pt x="72" y="64"/>
                </a:lnTo>
                <a:lnTo>
                  <a:pt x="56" y="72"/>
                </a:lnTo>
                <a:lnTo>
                  <a:pt x="56" y="96"/>
                </a:lnTo>
                <a:lnTo>
                  <a:pt x="8" y="96"/>
                </a:lnTo>
                <a:lnTo>
                  <a:pt x="0" y="104"/>
                </a:lnTo>
                <a:lnTo>
                  <a:pt x="0" y="88"/>
                </a:lnTo>
                <a:lnTo>
                  <a:pt x="32" y="48"/>
                </a:lnTo>
                <a:lnTo>
                  <a:pt x="40" y="24"/>
                </a:lnTo>
                <a:lnTo>
                  <a:pt x="48" y="16"/>
                </a:lnTo>
                <a:lnTo>
                  <a:pt x="56" y="0"/>
                </a:lnTo>
                <a:lnTo>
                  <a:pt x="112"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96" name="Freeform 101"/>
          <p:cNvSpPr>
            <a:spLocks/>
          </p:cNvSpPr>
          <p:nvPr/>
        </p:nvSpPr>
        <p:spPr bwMode="auto">
          <a:xfrm>
            <a:off x="4046538" y="3778250"/>
            <a:ext cx="92075" cy="201613"/>
          </a:xfrm>
          <a:custGeom>
            <a:avLst/>
            <a:gdLst>
              <a:gd name="T0" fmla="*/ 2147483647 w 48"/>
              <a:gd name="T1" fmla="*/ 2147483647 h 104"/>
              <a:gd name="T2" fmla="*/ 2147483647 w 48"/>
              <a:gd name="T3" fmla="*/ 2147483647 h 104"/>
              <a:gd name="T4" fmla="*/ 2147483647 w 48"/>
              <a:gd name="T5" fmla="*/ 2147483647 h 104"/>
              <a:gd name="T6" fmla="*/ 2147483647 w 48"/>
              <a:gd name="T7" fmla="*/ 2147483647 h 104"/>
              <a:gd name="T8" fmla="*/ 2147483647 w 48"/>
              <a:gd name="T9" fmla="*/ 2147483647 h 104"/>
              <a:gd name="T10" fmla="*/ 2147483647 w 48"/>
              <a:gd name="T11" fmla="*/ 2147483647 h 104"/>
              <a:gd name="T12" fmla="*/ 2147483647 w 48"/>
              <a:gd name="T13" fmla="*/ 2147483647 h 104"/>
              <a:gd name="T14" fmla="*/ 0 w 48"/>
              <a:gd name="T15" fmla="*/ 2147483647 h 104"/>
              <a:gd name="T16" fmla="*/ 2147483647 w 48"/>
              <a:gd name="T17" fmla="*/ 2147483647 h 104"/>
              <a:gd name="T18" fmla="*/ 2147483647 w 48"/>
              <a:gd name="T19" fmla="*/ 2147483647 h 104"/>
              <a:gd name="T20" fmla="*/ 2147483647 w 48"/>
              <a:gd name="T21" fmla="*/ 2147483647 h 104"/>
              <a:gd name="T22" fmla="*/ 2147483647 w 48"/>
              <a:gd name="T23" fmla="*/ 0 h 104"/>
              <a:gd name="T24" fmla="*/ 2147483647 w 48"/>
              <a:gd name="T25" fmla="*/ 2147483647 h 104"/>
              <a:gd name="T26" fmla="*/ 2147483647 w 48"/>
              <a:gd name="T27" fmla="*/ 2147483647 h 104"/>
              <a:gd name="T28" fmla="*/ 2147483647 w 48"/>
              <a:gd name="T29" fmla="*/ 2147483647 h 104"/>
              <a:gd name="T30" fmla="*/ 2147483647 w 48"/>
              <a:gd name="T31" fmla="*/ 2147483647 h 104"/>
              <a:gd name="T32" fmla="*/ 2147483647 w 48"/>
              <a:gd name="T33" fmla="*/ 2147483647 h 104"/>
              <a:gd name="T34" fmla="*/ 2147483647 w 48"/>
              <a:gd name="T35" fmla="*/ 2147483647 h 104"/>
              <a:gd name="T36" fmla="*/ 2147483647 w 48"/>
              <a:gd name="T37" fmla="*/ 2147483647 h 104"/>
              <a:gd name="T38" fmla="*/ 2147483647 w 48"/>
              <a:gd name="T39" fmla="*/ 2147483647 h 104"/>
              <a:gd name="T40" fmla="*/ 2147483647 w 48"/>
              <a:gd name="T41" fmla="*/ 2147483647 h 10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8"/>
              <a:gd name="T64" fmla="*/ 0 h 104"/>
              <a:gd name="T65" fmla="*/ 48 w 48"/>
              <a:gd name="T66" fmla="*/ 104 h 10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8" h="104">
                <a:moveTo>
                  <a:pt x="48" y="64"/>
                </a:moveTo>
                <a:lnTo>
                  <a:pt x="48" y="80"/>
                </a:lnTo>
                <a:lnTo>
                  <a:pt x="32" y="88"/>
                </a:lnTo>
                <a:lnTo>
                  <a:pt x="32" y="104"/>
                </a:lnTo>
                <a:lnTo>
                  <a:pt x="24" y="104"/>
                </a:lnTo>
                <a:lnTo>
                  <a:pt x="24" y="80"/>
                </a:lnTo>
                <a:lnTo>
                  <a:pt x="8" y="72"/>
                </a:lnTo>
                <a:lnTo>
                  <a:pt x="0" y="56"/>
                </a:lnTo>
                <a:lnTo>
                  <a:pt x="16" y="40"/>
                </a:lnTo>
                <a:lnTo>
                  <a:pt x="16" y="16"/>
                </a:lnTo>
                <a:lnTo>
                  <a:pt x="16" y="8"/>
                </a:lnTo>
                <a:lnTo>
                  <a:pt x="32" y="0"/>
                </a:lnTo>
                <a:lnTo>
                  <a:pt x="32" y="8"/>
                </a:lnTo>
                <a:lnTo>
                  <a:pt x="40" y="8"/>
                </a:lnTo>
                <a:lnTo>
                  <a:pt x="48" y="8"/>
                </a:lnTo>
                <a:lnTo>
                  <a:pt x="40" y="16"/>
                </a:lnTo>
                <a:lnTo>
                  <a:pt x="48" y="32"/>
                </a:lnTo>
                <a:lnTo>
                  <a:pt x="32" y="48"/>
                </a:lnTo>
                <a:lnTo>
                  <a:pt x="32" y="56"/>
                </a:lnTo>
                <a:lnTo>
                  <a:pt x="48" y="56"/>
                </a:lnTo>
                <a:lnTo>
                  <a:pt x="48" y="64"/>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797" name="Freeform 102"/>
          <p:cNvSpPr>
            <a:spLocks/>
          </p:cNvSpPr>
          <p:nvPr/>
        </p:nvSpPr>
        <p:spPr bwMode="auto">
          <a:xfrm>
            <a:off x="3667125" y="3592513"/>
            <a:ext cx="287338" cy="231775"/>
          </a:xfrm>
          <a:custGeom>
            <a:avLst/>
            <a:gdLst>
              <a:gd name="T0" fmla="*/ 2147483647 w 152"/>
              <a:gd name="T1" fmla="*/ 2147483647 h 120"/>
              <a:gd name="T2" fmla="*/ 2147483647 w 152"/>
              <a:gd name="T3" fmla="*/ 2147483647 h 120"/>
              <a:gd name="T4" fmla="*/ 2147483647 w 152"/>
              <a:gd name="T5" fmla="*/ 2147483647 h 120"/>
              <a:gd name="T6" fmla="*/ 2147483647 w 152"/>
              <a:gd name="T7" fmla="*/ 2147483647 h 120"/>
              <a:gd name="T8" fmla="*/ 2147483647 w 152"/>
              <a:gd name="T9" fmla="*/ 2147483647 h 120"/>
              <a:gd name="T10" fmla="*/ 2147483647 w 152"/>
              <a:gd name="T11" fmla="*/ 2147483647 h 120"/>
              <a:gd name="T12" fmla="*/ 2147483647 w 152"/>
              <a:gd name="T13" fmla="*/ 2147483647 h 120"/>
              <a:gd name="T14" fmla="*/ 2147483647 w 152"/>
              <a:gd name="T15" fmla="*/ 2147483647 h 120"/>
              <a:gd name="T16" fmla="*/ 2147483647 w 152"/>
              <a:gd name="T17" fmla="*/ 2147483647 h 120"/>
              <a:gd name="T18" fmla="*/ 2147483647 w 152"/>
              <a:gd name="T19" fmla="*/ 2147483647 h 120"/>
              <a:gd name="T20" fmla="*/ 2147483647 w 152"/>
              <a:gd name="T21" fmla="*/ 2147483647 h 120"/>
              <a:gd name="T22" fmla="*/ 2147483647 w 152"/>
              <a:gd name="T23" fmla="*/ 2147483647 h 120"/>
              <a:gd name="T24" fmla="*/ 2147483647 w 152"/>
              <a:gd name="T25" fmla="*/ 2147483647 h 120"/>
              <a:gd name="T26" fmla="*/ 2147483647 w 152"/>
              <a:gd name="T27" fmla="*/ 2147483647 h 120"/>
              <a:gd name="T28" fmla="*/ 2147483647 w 152"/>
              <a:gd name="T29" fmla="*/ 2147483647 h 120"/>
              <a:gd name="T30" fmla="*/ 2147483647 w 152"/>
              <a:gd name="T31" fmla="*/ 2147483647 h 120"/>
              <a:gd name="T32" fmla="*/ 2147483647 w 152"/>
              <a:gd name="T33" fmla="*/ 2147483647 h 120"/>
              <a:gd name="T34" fmla="*/ 0 w 152"/>
              <a:gd name="T35" fmla="*/ 2147483647 h 120"/>
              <a:gd name="T36" fmla="*/ 2147483647 w 152"/>
              <a:gd name="T37" fmla="*/ 2147483647 h 120"/>
              <a:gd name="T38" fmla="*/ 2147483647 w 152"/>
              <a:gd name="T39" fmla="*/ 0 h 120"/>
              <a:gd name="T40" fmla="*/ 2147483647 w 152"/>
              <a:gd name="T41" fmla="*/ 2147483647 h 120"/>
              <a:gd name="T42" fmla="*/ 2147483647 w 152"/>
              <a:gd name="T43" fmla="*/ 2147483647 h 120"/>
              <a:gd name="T44" fmla="*/ 2147483647 w 152"/>
              <a:gd name="T45" fmla="*/ 2147483647 h 120"/>
              <a:gd name="T46" fmla="*/ 2147483647 w 152"/>
              <a:gd name="T47" fmla="*/ 2147483647 h 12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2"/>
              <a:gd name="T73" fmla="*/ 0 h 120"/>
              <a:gd name="T74" fmla="*/ 152 w 152"/>
              <a:gd name="T75" fmla="*/ 120 h 12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2" h="120">
                <a:moveTo>
                  <a:pt x="112" y="16"/>
                </a:moveTo>
                <a:lnTo>
                  <a:pt x="152" y="16"/>
                </a:lnTo>
                <a:lnTo>
                  <a:pt x="152" y="32"/>
                </a:lnTo>
                <a:lnTo>
                  <a:pt x="128" y="40"/>
                </a:lnTo>
                <a:lnTo>
                  <a:pt x="104" y="64"/>
                </a:lnTo>
                <a:lnTo>
                  <a:pt x="112" y="80"/>
                </a:lnTo>
                <a:lnTo>
                  <a:pt x="80" y="104"/>
                </a:lnTo>
                <a:lnTo>
                  <a:pt x="56" y="104"/>
                </a:lnTo>
                <a:lnTo>
                  <a:pt x="40" y="120"/>
                </a:lnTo>
                <a:lnTo>
                  <a:pt x="24" y="96"/>
                </a:lnTo>
                <a:lnTo>
                  <a:pt x="24" y="80"/>
                </a:lnTo>
                <a:lnTo>
                  <a:pt x="24" y="64"/>
                </a:lnTo>
                <a:lnTo>
                  <a:pt x="32" y="56"/>
                </a:lnTo>
                <a:lnTo>
                  <a:pt x="32" y="48"/>
                </a:lnTo>
                <a:lnTo>
                  <a:pt x="40" y="32"/>
                </a:lnTo>
                <a:lnTo>
                  <a:pt x="32" y="32"/>
                </a:lnTo>
                <a:lnTo>
                  <a:pt x="8" y="32"/>
                </a:lnTo>
                <a:lnTo>
                  <a:pt x="0" y="16"/>
                </a:lnTo>
                <a:lnTo>
                  <a:pt x="8" y="8"/>
                </a:lnTo>
                <a:lnTo>
                  <a:pt x="16" y="0"/>
                </a:lnTo>
                <a:lnTo>
                  <a:pt x="64" y="8"/>
                </a:lnTo>
                <a:lnTo>
                  <a:pt x="88" y="8"/>
                </a:lnTo>
                <a:lnTo>
                  <a:pt x="96" y="8"/>
                </a:lnTo>
                <a:lnTo>
                  <a:pt x="112"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798" name="Freeform 103"/>
          <p:cNvSpPr>
            <a:spLocks/>
          </p:cNvSpPr>
          <p:nvPr/>
        </p:nvSpPr>
        <p:spPr bwMode="auto">
          <a:xfrm>
            <a:off x="3651250" y="3654425"/>
            <a:ext cx="92075" cy="139700"/>
          </a:xfrm>
          <a:custGeom>
            <a:avLst/>
            <a:gdLst>
              <a:gd name="T0" fmla="*/ 2147483647 w 48"/>
              <a:gd name="T1" fmla="*/ 2147483647 h 72"/>
              <a:gd name="T2" fmla="*/ 2147483647 w 48"/>
              <a:gd name="T3" fmla="*/ 2147483647 h 72"/>
              <a:gd name="T4" fmla="*/ 2147483647 w 48"/>
              <a:gd name="T5" fmla="*/ 2147483647 h 72"/>
              <a:gd name="T6" fmla="*/ 2147483647 w 48"/>
              <a:gd name="T7" fmla="*/ 2147483647 h 72"/>
              <a:gd name="T8" fmla="*/ 2147483647 w 48"/>
              <a:gd name="T9" fmla="*/ 0 h 72"/>
              <a:gd name="T10" fmla="*/ 2147483647 w 48"/>
              <a:gd name="T11" fmla="*/ 0 h 72"/>
              <a:gd name="T12" fmla="*/ 2147483647 w 48"/>
              <a:gd name="T13" fmla="*/ 0 h 72"/>
              <a:gd name="T14" fmla="*/ 2147483647 w 48"/>
              <a:gd name="T15" fmla="*/ 2147483647 h 72"/>
              <a:gd name="T16" fmla="*/ 0 w 48"/>
              <a:gd name="T17" fmla="*/ 2147483647 h 72"/>
              <a:gd name="T18" fmla="*/ 2147483647 w 48"/>
              <a:gd name="T19" fmla="*/ 2147483647 h 72"/>
              <a:gd name="T20" fmla="*/ 2147483647 w 48"/>
              <a:gd name="T21" fmla="*/ 2147483647 h 72"/>
              <a:gd name="T22" fmla="*/ 2147483647 w 48"/>
              <a:gd name="T23" fmla="*/ 2147483647 h 72"/>
              <a:gd name="T24" fmla="*/ 2147483647 w 48"/>
              <a:gd name="T25" fmla="*/ 2147483647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
              <a:gd name="T40" fmla="*/ 0 h 72"/>
              <a:gd name="T41" fmla="*/ 48 w 48"/>
              <a:gd name="T42" fmla="*/ 72 h 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 h="72">
                <a:moveTo>
                  <a:pt x="32" y="48"/>
                </a:moveTo>
                <a:lnTo>
                  <a:pt x="32" y="32"/>
                </a:lnTo>
                <a:lnTo>
                  <a:pt x="40" y="24"/>
                </a:lnTo>
                <a:lnTo>
                  <a:pt x="40" y="16"/>
                </a:lnTo>
                <a:lnTo>
                  <a:pt x="48" y="0"/>
                </a:lnTo>
                <a:lnTo>
                  <a:pt x="40" y="0"/>
                </a:lnTo>
                <a:lnTo>
                  <a:pt x="16" y="0"/>
                </a:lnTo>
                <a:lnTo>
                  <a:pt x="16" y="8"/>
                </a:lnTo>
                <a:lnTo>
                  <a:pt x="0" y="40"/>
                </a:lnTo>
                <a:lnTo>
                  <a:pt x="8" y="48"/>
                </a:lnTo>
                <a:lnTo>
                  <a:pt x="8" y="72"/>
                </a:lnTo>
                <a:lnTo>
                  <a:pt x="32" y="64"/>
                </a:lnTo>
                <a:lnTo>
                  <a:pt x="32" y="4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799" name="Freeform 104"/>
          <p:cNvSpPr>
            <a:spLocks/>
          </p:cNvSpPr>
          <p:nvPr/>
        </p:nvSpPr>
        <p:spPr bwMode="auto">
          <a:xfrm>
            <a:off x="3787775" y="3376613"/>
            <a:ext cx="274638" cy="247650"/>
          </a:xfrm>
          <a:custGeom>
            <a:avLst/>
            <a:gdLst>
              <a:gd name="T0" fmla="*/ 2147483647 w 144"/>
              <a:gd name="T1" fmla="*/ 2147483647 h 128"/>
              <a:gd name="T2" fmla="*/ 2147483647 w 144"/>
              <a:gd name="T3" fmla="*/ 2147483647 h 128"/>
              <a:gd name="T4" fmla="*/ 2147483647 w 144"/>
              <a:gd name="T5" fmla="*/ 2147483647 h 128"/>
              <a:gd name="T6" fmla="*/ 2147483647 w 144"/>
              <a:gd name="T7" fmla="*/ 2147483647 h 128"/>
              <a:gd name="T8" fmla="*/ 2147483647 w 144"/>
              <a:gd name="T9" fmla="*/ 2147483647 h 128"/>
              <a:gd name="T10" fmla="*/ 2147483647 w 144"/>
              <a:gd name="T11" fmla="*/ 2147483647 h 128"/>
              <a:gd name="T12" fmla="*/ 2147483647 w 144"/>
              <a:gd name="T13" fmla="*/ 2147483647 h 128"/>
              <a:gd name="T14" fmla="*/ 2147483647 w 144"/>
              <a:gd name="T15" fmla="*/ 2147483647 h 128"/>
              <a:gd name="T16" fmla="*/ 2147483647 w 144"/>
              <a:gd name="T17" fmla="*/ 0 h 128"/>
              <a:gd name="T18" fmla="*/ 2147483647 w 144"/>
              <a:gd name="T19" fmla="*/ 2147483647 h 128"/>
              <a:gd name="T20" fmla="*/ 2147483647 w 144"/>
              <a:gd name="T21" fmla="*/ 2147483647 h 128"/>
              <a:gd name="T22" fmla="*/ 2147483647 w 144"/>
              <a:gd name="T23" fmla="*/ 2147483647 h 128"/>
              <a:gd name="T24" fmla="*/ 2147483647 w 144"/>
              <a:gd name="T25" fmla="*/ 2147483647 h 128"/>
              <a:gd name="T26" fmla="*/ 2147483647 w 144"/>
              <a:gd name="T27" fmla="*/ 2147483647 h 128"/>
              <a:gd name="T28" fmla="*/ 2147483647 w 144"/>
              <a:gd name="T29" fmla="*/ 2147483647 h 128"/>
              <a:gd name="T30" fmla="*/ 2147483647 w 144"/>
              <a:gd name="T31" fmla="*/ 2147483647 h 128"/>
              <a:gd name="T32" fmla="*/ 2147483647 w 144"/>
              <a:gd name="T33" fmla="*/ 2147483647 h 128"/>
              <a:gd name="T34" fmla="*/ 2147483647 w 144"/>
              <a:gd name="T35" fmla="*/ 2147483647 h 128"/>
              <a:gd name="T36" fmla="*/ 2147483647 w 144"/>
              <a:gd name="T37" fmla="*/ 2147483647 h 128"/>
              <a:gd name="T38" fmla="*/ 0 w 144"/>
              <a:gd name="T39" fmla="*/ 2147483647 h 128"/>
              <a:gd name="T40" fmla="*/ 0 w 144"/>
              <a:gd name="T41" fmla="*/ 2147483647 h 128"/>
              <a:gd name="T42" fmla="*/ 2147483647 w 144"/>
              <a:gd name="T43" fmla="*/ 2147483647 h 128"/>
              <a:gd name="T44" fmla="*/ 2147483647 w 144"/>
              <a:gd name="T45" fmla="*/ 2147483647 h 128"/>
              <a:gd name="T46" fmla="*/ 2147483647 w 144"/>
              <a:gd name="T47" fmla="*/ 2147483647 h 128"/>
              <a:gd name="T48" fmla="*/ 2147483647 w 144"/>
              <a:gd name="T49" fmla="*/ 2147483647 h 128"/>
              <a:gd name="T50" fmla="*/ 2147483647 w 144"/>
              <a:gd name="T51" fmla="*/ 2147483647 h 128"/>
              <a:gd name="T52" fmla="*/ 2147483647 w 144"/>
              <a:gd name="T53" fmla="*/ 2147483647 h 128"/>
              <a:gd name="T54" fmla="*/ 2147483647 w 144"/>
              <a:gd name="T55" fmla="*/ 2147483647 h 128"/>
              <a:gd name="T56" fmla="*/ 2147483647 w 144"/>
              <a:gd name="T57" fmla="*/ 2147483647 h 128"/>
              <a:gd name="T58" fmla="*/ 2147483647 w 144"/>
              <a:gd name="T59" fmla="*/ 2147483647 h 128"/>
              <a:gd name="T60" fmla="*/ 2147483647 w 144"/>
              <a:gd name="T61" fmla="*/ 2147483647 h 128"/>
              <a:gd name="T62" fmla="*/ 2147483647 w 144"/>
              <a:gd name="T63" fmla="*/ 2147483647 h 128"/>
              <a:gd name="T64" fmla="*/ 2147483647 w 144"/>
              <a:gd name="T65" fmla="*/ 2147483647 h 128"/>
              <a:gd name="T66" fmla="*/ 2147483647 w 144"/>
              <a:gd name="T67" fmla="*/ 2147483647 h 128"/>
              <a:gd name="T68" fmla="*/ 2147483647 w 144"/>
              <a:gd name="T69" fmla="*/ 2147483647 h 128"/>
              <a:gd name="T70" fmla="*/ 2147483647 w 144"/>
              <a:gd name="T71" fmla="*/ 2147483647 h 128"/>
              <a:gd name="T72" fmla="*/ 2147483647 w 144"/>
              <a:gd name="T73" fmla="*/ 2147483647 h 128"/>
              <a:gd name="T74" fmla="*/ 2147483647 w 144"/>
              <a:gd name="T75" fmla="*/ 2147483647 h 12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44"/>
              <a:gd name="T115" fmla="*/ 0 h 128"/>
              <a:gd name="T116" fmla="*/ 144 w 144"/>
              <a:gd name="T117" fmla="*/ 128 h 12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44" h="128">
                <a:moveTo>
                  <a:pt x="144" y="56"/>
                </a:moveTo>
                <a:lnTo>
                  <a:pt x="144" y="40"/>
                </a:lnTo>
                <a:lnTo>
                  <a:pt x="128" y="24"/>
                </a:lnTo>
                <a:lnTo>
                  <a:pt x="120" y="24"/>
                </a:lnTo>
                <a:lnTo>
                  <a:pt x="112" y="24"/>
                </a:lnTo>
                <a:lnTo>
                  <a:pt x="112" y="16"/>
                </a:lnTo>
                <a:lnTo>
                  <a:pt x="104" y="24"/>
                </a:lnTo>
                <a:lnTo>
                  <a:pt x="88" y="8"/>
                </a:lnTo>
                <a:lnTo>
                  <a:pt x="88" y="0"/>
                </a:lnTo>
                <a:lnTo>
                  <a:pt x="80" y="8"/>
                </a:lnTo>
                <a:lnTo>
                  <a:pt x="72" y="16"/>
                </a:lnTo>
                <a:lnTo>
                  <a:pt x="56" y="24"/>
                </a:lnTo>
                <a:lnTo>
                  <a:pt x="56" y="32"/>
                </a:lnTo>
                <a:lnTo>
                  <a:pt x="40" y="32"/>
                </a:lnTo>
                <a:lnTo>
                  <a:pt x="40" y="24"/>
                </a:lnTo>
                <a:lnTo>
                  <a:pt x="32" y="24"/>
                </a:lnTo>
                <a:lnTo>
                  <a:pt x="40" y="40"/>
                </a:lnTo>
                <a:lnTo>
                  <a:pt x="24" y="40"/>
                </a:lnTo>
                <a:lnTo>
                  <a:pt x="16" y="40"/>
                </a:lnTo>
                <a:lnTo>
                  <a:pt x="0" y="40"/>
                </a:lnTo>
                <a:lnTo>
                  <a:pt x="0" y="48"/>
                </a:lnTo>
                <a:lnTo>
                  <a:pt x="24" y="56"/>
                </a:lnTo>
                <a:lnTo>
                  <a:pt x="40" y="72"/>
                </a:lnTo>
                <a:lnTo>
                  <a:pt x="40" y="80"/>
                </a:lnTo>
                <a:lnTo>
                  <a:pt x="32" y="112"/>
                </a:lnTo>
                <a:lnTo>
                  <a:pt x="32" y="120"/>
                </a:lnTo>
                <a:lnTo>
                  <a:pt x="48" y="128"/>
                </a:lnTo>
                <a:lnTo>
                  <a:pt x="88" y="128"/>
                </a:lnTo>
                <a:lnTo>
                  <a:pt x="96" y="120"/>
                </a:lnTo>
                <a:lnTo>
                  <a:pt x="128" y="120"/>
                </a:lnTo>
                <a:lnTo>
                  <a:pt x="144" y="112"/>
                </a:lnTo>
                <a:lnTo>
                  <a:pt x="128" y="96"/>
                </a:lnTo>
                <a:lnTo>
                  <a:pt x="136" y="80"/>
                </a:lnTo>
                <a:lnTo>
                  <a:pt x="128" y="72"/>
                </a:lnTo>
                <a:lnTo>
                  <a:pt x="128" y="80"/>
                </a:lnTo>
                <a:lnTo>
                  <a:pt x="120" y="72"/>
                </a:lnTo>
                <a:lnTo>
                  <a:pt x="136" y="56"/>
                </a:lnTo>
                <a:lnTo>
                  <a:pt x="144" y="5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00" name="Freeform 105"/>
          <p:cNvSpPr>
            <a:spLocks/>
          </p:cNvSpPr>
          <p:nvPr/>
        </p:nvSpPr>
        <p:spPr bwMode="auto">
          <a:xfrm>
            <a:off x="4030663" y="3500438"/>
            <a:ext cx="274637" cy="261937"/>
          </a:xfrm>
          <a:custGeom>
            <a:avLst/>
            <a:gdLst>
              <a:gd name="T0" fmla="*/ 0 w 144"/>
              <a:gd name="T1" fmla="*/ 2147483647 h 136"/>
              <a:gd name="T2" fmla="*/ 2147483647 w 144"/>
              <a:gd name="T3" fmla="*/ 2147483647 h 136"/>
              <a:gd name="T4" fmla="*/ 2147483647 w 144"/>
              <a:gd name="T5" fmla="*/ 2147483647 h 136"/>
              <a:gd name="T6" fmla="*/ 2147483647 w 144"/>
              <a:gd name="T7" fmla="*/ 2147483647 h 136"/>
              <a:gd name="T8" fmla="*/ 2147483647 w 144"/>
              <a:gd name="T9" fmla="*/ 2147483647 h 136"/>
              <a:gd name="T10" fmla="*/ 2147483647 w 144"/>
              <a:gd name="T11" fmla="*/ 2147483647 h 136"/>
              <a:gd name="T12" fmla="*/ 2147483647 w 144"/>
              <a:gd name="T13" fmla="*/ 0 h 136"/>
              <a:gd name="T14" fmla="*/ 2147483647 w 144"/>
              <a:gd name="T15" fmla="*/ 0 h 136"/>
              <a:gd name="T16" fmla="*/ 2147483647 w 144"/>
              <a:gd name="T17" fmla="*/ 0 h 136"/>
              <a:gd name="T18" fmla="*/ 2147483647 w 144"/>
              <a:gd name="T19" fmla="*/ 2147483647 h 136"/>
              <a:gd name="T20" fmla="*/ 2147483647 w 144"/>
              <a:gd name="T21" fmla="*/ 2147483647 h 136"/>
              <a:gd name="T22" fmla="*/ 2147483647 w 144"/>
              <a:gd name="T23" fmla="*/ 2147483647 h 136"/>
              <a:gd name="T24" fmla="*/ 2147483647 w 144"/>
              <a:gd name="T25" fmla="*/ 2147483647 h 136"/>
              <a:gd name="T26" fmla="*/ 2147483647 w 144"/>
              <a:gd name="T27" fmla="*/ 2147483647 h 136"/>
              <a:gd name="T28" fmla="*/ 2147483647 w 144"/>
              <a:gd name="T29" fmla="*/ 2147483647 h 136"/>
              <a:gd name="T30" fmla="*/ 2147483647 w 144"/>
              <a:gd name="T31" fmla="*/ 2147483647 h 136"/>
              <a:gd name="T32" fmla="*/ 2147483647 w 144"/>
              <a:gd name="T33" fmla="*/ 2147483647 h 136"/>
              <a:gd name="T34" fmla="*/ 2147483647 w 144"/>
              <a:gd name="T35" fmla="*/ 2147483647 h 136"/>
              <a:gd name="T36" fmla="*/ 2147483647 w 144"/>
              <a:gd name="T37" fmla="*/ 2147483647 h 136"/>
              <a:gd name="T38" fmla="*/ 2147483647 w 144"/>
              <a:gd name="T39" fmla="*/ 2147483647 h 136"/>
              <a:gd name="T40" fmla="*/ 2147483647 w 144"/>
              <a:gd name="T41" fmla="*/ 2147483647 h 136"/>
              <a:gd name="T42" fmla="*/ 2147483647 w 144"/>
              <a:gd name="T43" fmla="*/ 2147483647 h 136"/>
              <a:gd name="T44" fmla="*/ 2147483647 w 144"/>
              <a:gd name="T45" fmla="*/ 2147483647 h 136"/>
              <a:gd name="T46" fmla="*/ 2147483647 w 144"/>
              <a:gd name="T47" fmla="*/ 2147483647 h 136"/>
              <a:gd name="T48" fmla="*/ 2147483647 w 144"/>
              <a:gd name="T49" fmla="*/ 2147483647 h 136"/>
              <a:gd name="T50" fmla="*/ 2147483647 w 144"/>
              <a:gd name="T51" fmla="*/ 2147483647 h 136"/>
              <a:gd name="T52" fmla="*/ 2147483647 w 144"/>
              <a:gd name="T53" fmla="*/ 2147483647 h 136"/>
              <a:gd name="T54" fmla="*/ 2147483647 w 144"/>
              <a:gd name="T55" fmla="*/ 2147483647 h 136"/>
              <a:gd name="T56" fmla="*/ 2147483647 w 144"/>
              <a:gd name="T57" fmla="*/ 2147483647 h 136"/>
              <a:gd name="T58" fmla="*/ 2147483647 w 144"/>
              <a:gd name="T59" fmla="*/ 2147483647 h 136"/>
              <a:gd name="T60" fmla="*/ 2147483647 w 144"/>
              <a:gd name="T61" fmla="*/ 2147483647 h 136"/>
              <a:gd name="T62" fmla="*/ 2147483647 w 144"/>
              <a:gd name="T63" fmla="*/ 2147483647 h 136"/>
              <a:gd name="T64" fmla="*/ 2147483647 w 144"/>
              <a:gd name="T65" fmla="*/ 2147483647 h 136"/>
              <a:gd name="T66" fmla="*/ 2147483647 w 144"/>
              <a:gd name="T67" fmla="*/ 2147483647 h 136"/>
              <a:gd name="T68" fmla="*/ 2147483647 w 144"/>
              <a:gd name="T69" fmla="*/ 2147483647 h 136"/>
              <a:gd name="T70" fmla="*/ 2147483647 w 144"/>
              <a:gd name="T71" fmla="*/ 2147483647 h 136"/>
              <a:gd name="T72" fmla="*/ 2147483647 w 144"/>
              <a:gd name="T73" fmla="*/ 2147483647 h 136"/>
              <a:gd name="T74" fmla="*/ 0 w 144"/>
              <a:gd name="T75" fmla="*/ 2147483647 h 1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44"/>
              <a:gd name="T115" fmla="*/ 0 h 136"/>
              <a:gd name="T116" fmla="*/ 144 w 144"/>
              <a:gd name="T117" fmla="*/ 136 h 1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44" h="136">
                <a:moveTo>
                  <a:pt x="0" y="32"/>
                </a:moveTo>
                <a:lnTo>
                  <a:pt x="8" y="16"/>
                </a:lnTo>
                <a:lnTo>
                  <a:pt x="24" y="8"/>
                </a:lnTo>
                <a:lnTo>
                  <a:pt x="32" y="16"/>
                </a:lnTo>
                <a:lnTo>
                  <a:pt x="32" y="8"/>
                </a:lnTo>
                <a:lnTo>
                  <a:pt x="40" y="8"/>
                </a:lnTo>
                <a:lnTo>
                  <a:pt x="48" y="0"/>
                </a:lnTo>
                <a:lnTo>
                  <a:pt x="64" y="0"/>
                </a:lnTo>
                <a:lnTo>
                  <a:pt x="72" y="0"/>
                </a:lnTo>
                <a:lnTo>
                  <a:pt x="88" y="8"/>
                </a:lnTo>
                <a:lnTo>
                  <a:pt x="88" y="16"/>
                </a:lnTo>
                <a:lnTo>
                  <a:pt x="88" y="24"/>
                </a:lnTo>
                <a:lnTo>
                  <a:pt x="80" y="16"/>
                </a:lnTo>
                <a:lnTo>
                  <a:pt x="72" y="24"/>
                </a:lnTo>
                <a:lnTo>
                  <a:pt x="72" y="40"/>
                </a:lnTo>
                <a:lnTo>
                  <a:pt x="88" y="56"/>
                </a:lnTo>
                <a:lnTo>
                  <a:pt x="96" y="72"/>
                </a:lnTo>
                <a:lnTo>
                  <a:pt x="104" y="80"/>
                </a:lnTo>
                <a:lnTo>
                  <a:pt x="120" y="80"/>
                </a:lnTo>
                <a:lnTo>
                  <a:pt x="112" y="80"/>
                </a:lnTo>
                <a:lnTo>
                  <a:pt x="144" y="104"/>
                </a:lnTo>
                <a:lnTo>
                  <a:pt x="128" y="96"/>
                </a:lnTo>
                <a:lnTo>
                  <a:pt x="120" y="112"/>
                </a:lnTo>
                <a:lnTo>
                  <a:pt x="128" y="112"/>
                </a:lnTo>
                <a:lnTo>
                  <a:pt x="128" y="120"/>
                </a:lnTo>
                <a:lnTo>
                  <a:pt x="120" y="120"/>
                </a:lnTo>
                <a:lnTo>
                  <a:pt x="120" y="136"/>
                </a:lnTo>
                <a:lnTo>
                  <a:pt x="112" y="136"/>
                </a:lnTo>
                <a:lnTo>
                  <a:pt x="120" y="120"/>
                </a:lnTo>
                <a:lnTo>
                  <a:pt x="112" y="104"/>
                </a:lnTo>
                <a:lnTo>
                  <a:pt x="88" y="88"/>
                </a:lnTo>
                <a:lnTo>
                  <a:pt x="72" y="80"/>
                </a:lnTo>
                <a:lnTo>
                  <a:pt x="64" y="72"/>
                </a:lnTo>
                <a:lnTo>
                  <a:pt x="56" y="72"/>
                </a:lnTo>
                <a:lnTo>
                  <a:pt x="40" y="48"/>
                </a:lnTo>
                <a:lnTo>
                  <a:pt x="24" y="40"/>
                </a:lnTo>
                <a:lnTo>
                  <a:pt x="16" y="48"/>
                </a:lnTo>
                <a:lnTo>
                  <a:pt x="0" y="32"/>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01" name="Freeform 106"/>
          <p:cNvSpPr>
            <a:spLocks/>
          </p:cNvSpPr>
          <p:nvPr/>
        </p:nvSpPr>
        <p:spPr bwMode="auto">
          <a:xfrm>
            <a:off x="4395788" y="3578225"/>
            <a:ext cx="150812" cy="92075"/>
          </a:xfrm>
          <a:custGeom>
            <a:avLst/>
            <a:gdLst>
              <a:gd name="T0" fmla="*/ 2147483647 w 80"/>
              <a:gd name="T1" fmla="*/ 0 h 48"/>
              <a:gd name="T2" fmla="*/ 2147483647 w 80"/>
              <a:gd name="T3" fmla="*/ 2147483647 h 48"/>
              <a:gd name="T4" fmla="*/ 2147483647 w 80"/>
              <a:gd name="T5" fmla="*/ 2147483647 h 48"/>
              <a:gd name="T6" fmla="*/ 2147483647 w 80"/>
              <a:gd name="T7" fmla="*/ 0 h 48"/>
              <a:gd name="T8" fmla="*/ 0 w 80"/>
              <a:gd name="T9" fmla="*/ 2147483647 h 48"/>
              <a:gd name="T10" fmla="*/ 0 w 80"/>
              <a:gd name="T11" fmla="*/ 2147483647 h 48"/>
              <a:gd name="T12" fmla="*/ 0 w 80"/>
              <a:gd name="T13" fmla="*/ 2147483647 h 48"/>
              <a:gd name="T14" fmla="*/ 2147483647 w 80"/>
              <a:gd name="T15" fmla="*/ 2147483647 h 48"/>
              <a:gd name="T16" fmla="*/ 2147483647 w 80"/>
              <a:gd name="T17" fmla="*/ 2147483647 h 48"/>
              <a:gd name="T18" fmla="*/ 2147483647 w 80"/>
              <a:gd name="T19" fmla="*/ 2147483647 h 48"/>
              <a:gd name="T20" fmla="*/ 2147483647 w 80"/>
              <a:gd name="T21" fmla="*/ 2147483647 h 48"/>
              <a:gd name="T22" fmla="*/ 2147483647 w 80"/>
              <a:gd name="T23" fmla="*/ 2147483647 h 48"/>
              <a:gd name="T24" fmla="*/ 2147483647 w 80"/>
              <a:gd name="T25" fmla="*/ 2147483647 h 48"/>
              <a:gd name="T26" fmla="*/ 2147483647 w 80"/>
              <a:gd name="T27" fmla="*/ 2147483647 h 48"/>
              <a:gd name="T28" fmla="*/ 2147483647 w 80"/>
              <a:gd name="T29" fmla="*/ 2147483647 h 48"/>
              <a:gd name="T30" fmla="*/ 2147483647 w 80"/>
              <a:gd name="T31" fmla="*/ 0 h 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0"/>
              <a:gd name="T49" fmla="*/ 0 h 48"/>
              <a:gd name="T50" fmla="*/ 80 w 80"/>
              <a:gd name="T51" fmla="*/ 48 h 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0" h="48">
                <a:moveTo>
                  <a:pt x="56" y="0"/>
                </a:moveTo>
                <a:lnTo>
                  <a:pt x="40" y="8"/>
                </a:lnTo>
                <a:lnTo>
                  <a:pt x="16" y="8"/>
                </a:lnTo>
                <a:lnTo>
                  <a:pt x="8" y="0"/>
                </a:lnTo>
                <a:lnTo>
                  <a:pt x="0" y="8"/>
                </a:lnTo>
                <a:lnTo>
                  <a:pt x="0" y="24"/>
                </a:lnTo>
                <a:lnTo>
                  <a:pt x="0" y="32"/>
                </a:lnTo>
                <a:lnTo>
                  <a:pt x="8" y="48"/>
                </a:lnTo>
                <a:lnTo>
                  <a:pt x="24" y="40"/>
                </a:lnTo>
                <a:lnTo>
                  <a:pt x="40" y="48"/>
                </a:lnTo>
                <a:lnTo>
                  <a:pt x="48" y="40"/>
                </a:lnTo>
                <a:lnTo>
                  <a:pt x="72" y="40"/>
                </a:lnTo>
                <a:lnTo>
                  <a:pt x="64" y="24"/>
                </a:lnTo>
                <a:lnTo>
                  <a:pt x="72" y="16"/>
                </a:lnTo>
                <a:lnTo>
                  <a:pt x="80" y="8"/>
                </a:lnTo>
                <a:lnTo>
                  <a:pt x="56" y="0"/>
                </a:lnTo>
                <a:close/>
              </a:path>
            </a:pathLst>
          </a:custGeom>
          <a:solidFill>
            <a:srgbClr val="F9756B"/>
          </a:solidFill>
          <a:ln w="6350">
            <a:solidFill>
              <a:srgbClr val="FFFFFF"/>
            </a:solidFill>
            <a:round/>
            <a:headEnd/>
            <a:tailEnd/>
          </a:ln>
        </p:spPr>
        <p:txBody>
          <a:bodyPr/>
          <a:lstStyle/>
          <a:p>
            <a:pPr algn="ctr"/>
            <a:endParaRPr lang="en-GB" sz="1600" b="1">
              <a:cs typeface="Arial" charset="0"/>
            </a:endParaRPr>
          </a:p>
        </p:txBody>
      </p:sp>
      <p:sp>
        <p:nvSpPr>
          <p:cNvPr id="243802" name="Freeform 107"/>
          <p:cNvSpPr>
            <a:spLocks/>
          </p:cNvSpPr>
          <p:nvPr/>
        </p:nvSpPr>
        <p:spPr bwMode="auto">
          <a:xfrm>
            <a:off x="4351338" y="3654425"/>
            <a:ext cx="134937" cy="123825"/>
          </a:xfrm>
          <a:custGeom>
            <a:avLst/>
            <a:gdLst>
              <a:gd name="T0" fmla="*/ 2147483647 w 72"/>
              <a:gd name="T1" fmla="*/ 0 h 64"/>
              <a:gd name="T2" fmla="*/ 2147483647 w 72"/>
              <a:gd name="T3" fmla="*/ 2147483647 h 64"/>
              <a:gd name="T4" fmla="*/ 2147483647 w 72"/>
              <a:gd name="T5" fmla="*/ 0 h 64"/>
              <a:gd name="T6" fmla="*/ 2147483647 w 72"/>
              <a:gd name="T7" fmla="*/ 2147483647 h 64"/>
              <a:gd name="T8" fmla="*/ 2147483647 w 72"/>
              <a:gd name="T9" fmla="*/ 2147483647 h 64"/>
              <a:gd name="T10" fmla="*/ 0 w 72"/>
              <a:gd name="T11" fmla="*/ 2147483647 h 64"/>
              <a:gd name="T12" fmla="*/ 2147483647 w 72"/>
              <a:gd name="T13" fmla="*/ 2147483647 h 64"/>
              <a:gd name="T14" fmla="*/ 2147483647 w 72"/>
              <a:gd name="T15" fmla="*/ 2147483647 h 64"/>
              <a:gd name="T16" fmla="*/ 2147483647 w 72"/>
              <a:gd name="T17" fmla="*/ 2147483647 h 64"/>
              <a:gd name="T18" fmla="*/ 2147483647 w 72"/>
              <a:gd name="T19" fmla="*/ 2147483647 h 64"/>
              <a:gd name="T20" fmla="*/ 2147483647 w 72"/>
              <a:gd name="T21" fmla="*/ 2147483647 h 64"/>
              <a:gd name="T22" fmla="*/ 2147483647 w 72"/>
              <a:gd name="T23" fmla="*/ 2147483647 h 64"/>
              <a:gd name="T24" fmla="*/ 2147483647 w 72"/>
              <a:gd name="T25" fmla="*/ 2147483647 h 64"/>
              <a:gd name="T26" fmla="*/ 2147483647 w 72"/>
              <a:gd name="T27" fmla="*/ 2147483647 h 64"/>
              <a:gd name="T28" fmla="*/ 2147483647 w 72"/>
              <a:gd name="T29" fmla="*/ 2147483647 h 64"/>
              <a:gd name="T30" fmla="*/ 2147483647 w 72"/>
              <a:gd name="T31" fmla="*/ 2147483647 h 64"/>
              <a:gd name="T32" fmla="*/ 2147483647 w 72"/>
              <a:gd name="T33" fmla="*/ 2147483647 h 64"/>
              <a:gd name="T34" fmla="*/ 2147483647 w 72"/>
              <a:gd name="T35" fmla="*/ 2147483647 h 64"/>
              <a:gd name="T36" fmla="*/ 2147483647 w 72"/>
              <a:gd name="T37" fmla="*/ 2147483647 h 64"/>
              <a:gd name="T38" fmla="*/ 2147483647 w 72"/>
              <a:gd name="T39" fmla="*/ 0 h 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2"/>
              <a:gd name="T61" fmla="*/ 0 h 64"/>
              <a:gd name="T62" fmla="*/ 72 w 72"/>
              <a:gd name="T63" fmla="*/ 64 h 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2" h="64">
                <a:moveTo>
                  <a:pt x="72" y="0"/>
                </a:moveTo>
                <a:lnTo>
                  <a:pt x="64" y="8"/>
                </a:lnTo>
                <a:lnTo>
                  <a:pt x="48" y="0"/>
                </a:lnTo>
                <a:lnTo>
                  <a:pt x="32" y="8"/>
                </a:lnTo>
                <a:lnTo>
                  <a:pt x="8" y="16"/>
                </a:lnTo>
                <a:lnTo>
                  <a:pt x="0" y="32"/>
                </a:lnTo>
                <a:lnTo>
                  <a:pt x="16" y="48"/>
                </a:lnTo>
                <a:lnTo>
                  <a:pt x="32" y="48"/>
                </a:lnTo>
                <a:lnTo>
                  <a:pt x="48" y="64"/>
                </a:lnTo>
                <a:lnTo>
                  <a:pt x="48" y="56"/>
                </a:lnTo>
                <a:lnTo>
                  <a:pt x="56" y="56"/>
                </a:lnTo>
                <a:lnTo>
                  <a:pt x="40" y="40"/>
                </a:lnTo>
                <a:lnTo>
                  <a:pt x="32" y="24"/>
                </a:lnTo>
                <a:lnTo>
                  <a:pt x="32" y="16"/>
                </a:lnTo>
                <a:lnTo>
                  <a:pt x="40" y="24"/>
                </a:lnTo>
                <a:lnTo>
                  <a:pt x="40" y="16"/>
                </a:lnTo>
                <a:lnTo>
                  <a:pt x="48" y="8"/>
                </a:lnTo>
                <a:lnTo>
                  <a:pt x="64" y="16"/>
                </a:lnTo>
                <a:lnTo>
                  <a:pt x="72" y="16"/>
                </a:lnTo>
                <a:lnTo>
                  <a:pt x="72"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03" name="Freeform 108"/>
          <p:cNvSpPr>
            <a:spLocks/>
          </p:cNvSpPr>
          <p:nvPr/>
        </p:nvSpPr>
        <p:spPr bwMode="auto">
          <a:xfrm>
            <a:off x="4333875" y="3470275"/>
            <a:ext cx="228600" cy="122238"/>
          </a:xfrm>
          <a:custGeom>
            <a:avLst/>
            <a:gdLst>
              <a:gd name="T0" fmla="*/ 2147483647 w 120"/>
              <a:gd name="T1" fmla="*/ 2147483647 h 64"/>
              <a:gd name="T2" fmla="*/ 2147483647 w 120"/>
              <a:gd name="T3" fmla="*/ 2147483647 h 64"/>
              <a:gd name="T4" fmla="*/ 2147483647 w 120"/>
              <a:gd name="T5" fmla="*/ 2147483647 h 64"/>
              <a:gd name="T6" fmla="*/ 2147483647 w 120"/>
              <a:gd name="T7" fmla="*/ 2147483647 h 64"/>
              <a:gd name="T8" fmla="*/ 2147483647 w 120"/>
              <a:gd name="T9" fmla="*/ 2147483647 h 64"/>
              <a:gd name="T10" fmla="*/ 2147483647 w 120"/>
              <a:gd name="T11" fmla="*/ 2147483647 h 64"/>
              <a:gd name="T12" fmla="*/ 2147483647 w 120"/>
              <a:gd name="T13" fmla="*/ 2147483647 h 64"/>
              <a:gd name="T14" fmla="*/ 2147483647 w 120"/>
              <a:gd name="T15" fmla="*/ 2147483647 h 64"/>
              <a:gd name="T16" fmla="*/ 2147483647 w 120"/>
              <a:gd name="T17" fmla="*/ 2147483647 h 64"/>
              <a:gd name="T18" fmla="*/ 2147483647 w 120"/>
              <a:gd name="T19" fmla="*/ 2147483647 h 64"/>
              <a:gd name="T20" fmla="*/ 2147483647 w 120"/>
              <a:gd name="T21" fmla="*/ 2147483647 h 64"/>
              <a:gd name="T22" fmla="*/ 0 w 120"/>
              <a:gd name="T23" fmla="*/ 2147483647 h 64"/>
              <a:gd name="T24" fmla="*/ 2147483647 w 120"/>
              <a:gd name="T25" fmla="*/ 2147483647 h 64"/>
              <a:gd name="T26" fmla="*/ 2147483647 w 120"/>
              <a:gd name="T27" fmla="*/ 2147483647 h 64"/>
              <a:gd name="T28" fmla="*/ 2147483647 w 120"/>
              <a:gd name="T29" fmla="*/ 2147483647 h 64"/>
              <a:gd name="T30" fmla="*/ 2147483647 w 120"/>
              <a:gd name="T31" fmla="*/ 0 h 64"/>
              <a:gd name="T32" fmla="*/ 2147483647 w 120"/>
              <a:gd name="T33" fmla="*/ 2147483647 h 64"/>
              <a:gd name="T34" fmla="*/ 2147483647 w 120"/>
              <a:gd name="T35" fmla="*/ 0 h 64"/>
              <a:gd name="T36" fmla="*/ 2147483647 w 120"/>
              <a:gd name="T37" fmla="*/ 2147483647 h 64"/>
              <a:gd name="T38" fmla="*/ 2147483647 w 120"/>
              <a:gd name="T39" fmla="*/ 2147483647 h 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0"/>
              <a:gd name="T61" fmla="*/ 0 h 64"/>
              <a:gd name="T62" fmla="*/ 120 w 120"/>
              <a:gd name="T63" fmla="*/ 64 h 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0" h="64">
                <a:moveTo>
                  <a:pt x="104" y="40"/>
                </a:moveTo>
                <a:lnTo>
                  <a:pt x="120" y="40"/>
                </a:lnTo>
                <a:lnTo>
                  <a:pt x="120" y="48"/>
                </a:lnTo>
                <a:lnTo>
                  <a:pt x="104" y="56"/>
                </a:lnTo>
                <a:lnTo>
                  <a:pt x="112" y="64"/>
                </a:lnTo>
                <a:lnTo>
                  <a:pt x="88" y="56"/>
                </a:lnTo>
                <a:lnTo>
                  <a:pt x="72" y="64"/>
                </a:lnTo>
                <a:lnTo>
                  <a:pt x="48" y="64"/>
                </a:lnTo>
                <a:lnTo>
                  <a:pt x="40" y="56"/>
                </a:lnTo>
                <a:lnTo>
                  <a:pt x="32" y="48"/>
                </a:lnTo>
                <a:lnTo>
                  <a:pt x="24" y="48"/>
                </a:lnTo>
                <a:lnTo>
                  <a:pt x="0" y="32"/>
                </a:lnTo>
                <a:lnTo>
                  <a:pt x="8" y="32"/>
                </a:lnTo>
                <a:lnTo>
                  <a:pt x="16" y="24"/>
                </a:lnTo>
                <a:lnTo>
                  <a:pt x="24" y="8"/>
                </a:lnTo>
                <a:lnTo>
                  <a:pt x="32" y="0"/>
                </a:lnTo>
                <a:lnTo>
                  <a:pt x="56" y="8"/>
                </a:lnTo>
                <a:lnTo>
                  <a:pt x="80" y="0"/>
                </a:lnTo>
                <a:lnTo>
                  <a:pt x="96" y="16"/>
                </a:lnTo>
                <a:lnTo>
                  <a:pt x="104" y="40"/>
                </a:lnTo>
                <a:close/>
              </a:path>
            </a:pathLst>
          </a:custGeom>
          <a:solidFill>
            <a:srgbClr val="F21C0A"/>
          </a:solidFill>
          <a:ln w="6350">
            <a:solidFill>
              <a:srgbClr val="FFFFFF"/>
            </a:solidFill>
            <a:round/>
            <a:headEnd/>
            <a:tailEnd/>
          </a:ln>
        </p:spPr>
        <p:txBody>
          <a:bodyPr/>
          <a:lstStyle/>
          <a:p>
            <a:pPr algn="ctr"/>
            <a:endParaRPr lang="en-GB" sz="1600" b="1">
              <a:cs typeface="Arial" charset="0"/>
            </a:endParaRPr>
          </a:p>
        </p:txBody>
      </p:sp>
      <p:sp>
        <p:nvSpPr>
          <p:cNvPr id="243804" name="Freeform 109"/>
          <p:cNvSpPr>
            <a:spLocks/>
          </p:cNvSpPr>
          <p:nvPr/>
        </p:nvSpPr>
        <p:spPr bwMode="auto">
          <a:xfrm>
            <a:off x="4198938" y="3500438"/>
            <a:ext cx="58737" cy="46037"/>
          </a:xfrm>
          <a:custGeom>
            <a:avLst/>
            <a:gdLst>
              <a:gd name="T0" fmla="*/ 0 w 32"/>
              <a:gd name="T1" fmla="*/ 2147483647 h 24"/>
              <a:gd name="T2" fmla="*/ 0 w 32"/>
              <a:gd name="T3" fmla="*/ 2147483647 h 24"/>
              <a:gd name="T4" fmla="*/ 0 w 32"/>
              <a:gd name="T5" fmla="*/ 2147483647 h 24"/>
              <a:gd name="T6" fmla="*/ 2147483647 w 32"/>
              <a:gd name="T7" fmla="*/ 0 h 24"/>
              <a:gd name="T8" fmla="*/ 2147483647 w 32"/>
              <a:gd name="T9" fmla="*/ 2147483647 h 24"/>
              <a:gd name="T10" fmla="*/ 2147483647 w 32"/>
              <a:gd name="T11" fmla="*/ 2147483647 h 24"/>
              <a:gd name="T12" fmla="*/ 2147483647 w 32"/>
              <a:gd name="T13" fmla="*/ 2147483647 h 24"/>
              <a:gd name="T14" fmla="*/ 2147483647 w 32"/>
              <a:gd name="T15" fmla="*/ 2147483647 h 24"/>
              <a:gd name="T16" fmla="*/ 0 w 32"/>
              <a:gd name="T17" fmla="*/ 2147483647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4"/>
              <a:gd name="T29" fmla="*/ 32 w 32"/>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4">
                <a:moveTo>
                  <a:pt x="0" y="24"/>
                </a:moveTo>
                <a:lnTo>
                  <a:pt x="0" y="16"/>
                </a:lnTo>
                <a:lnTo>
                  <a:pt x="0" y="8"/>
                </a:lnTo>
                <a:lnTo>
                  <a:pt x="24" y="0"/>
                </a:lnTo>
                <a:lnTo>
                  <a:pt x="32" y="8"/>
                </a:lnTo>
                <a:lnTo>
                  <a:pt x="16" y="16"/>
                </a:lnTo>
                <a:lnTo>
                  <a:pt x="16" y="24"/>
                </a:lnTo>
                <a:lnTo>
                  <a:pt x="8" y="16"/>
                </a:lnTo>
                <a:lnTo>
                  <a:pt x="0" y="24"/>
                </a:lnTo>
                <a:close/>
              </a:path>
            </a:pathLst>
          </a:custGeom>
          <a:solidFill>
            <a:srgbClr val="F9756B"/>
          </a:solidFill>
          <a:ln w="6350">
            <a:solidFill>
              <a:srgbClr val="FFFFFF"/>
            </a:solidFill>
            <a:round/>
            <a:headEnd/>
            <a:tailEnd/>
          </a:ln>
        </p:spPr>
        <p:txBody>
          <a:bodyPr/>
          <a:lstStyle/>
          <a:p>
            <a:pPr algn="ctr"/>
            <a:endParaRPr lang="en-GB" sz="1600" b="1">
              <a:cs typeface="Arial" charset="0"/>
            </a:endParaRPr>
          </a:p>
        </p:txBody>
      </p:sp>
      <p:sp>
        <p:nvSpPr>
          <p:cNvPr id="243805" name="Freeform 110"/>
          <p:cNvSpPr>
            <a:spLocks/>
          </p:cNvSpPr>
          <p:nvPr/>
        </p:nvSpPr>
        <p:spPr bwMode="auto">
          <a:xfrm>
            <a:off x="4198938" y="3516313"/>
            <a:ext cx="120650" cy="107950"/>
          </a:xfrm>
          <a:custGeom>
            <a:avLst/>
            <a:gdLst>
              <a:gd name="T0" fmla="*/ 2147483647 w 64"/>
              <a:gd name="T1" fmla="*/ 2147483647 h 56"/>
              <a:gd name="T2" fmla="*/ 2147483647 w 64"/>
              <a:gd name="T3" fmla="*/ 2147483647 h 56"/>
              <a:gd name="T4" fmla="*/ 2147483647 w 64"/>
              <a:gd name="T5" fmla="*/ 0 h 56"/>
              <a:gd name="T6" fmla="*/ 2147483647 w 64"/>
              <a:gd name="T7" fmla="*/ 2147483647 h 56"/>
              <a:gd name="T8" fmla="*/ 2147483647 w 64"/>
              <a:gd name="T9" fmla="*/ 2147483647 h 56"/>
              <a:gd name="T10" fmla="*/ 2147483647 w 64"/>
              <a:gd name="T11" fmla="*/ 2147483647 h 56"/>
              <a:gd name="T12" fmla="*/ 0 w 64"/>
              <a:gd name="T13" fmla="*/ 2147483647 h 56"/>
              <a:gd name="T14" fmla="*/ 0 w 64"/>
              <a:gd name="T15" fmla="*/ 2147483647 h 56"/>
              <a:gd name="T16" fmla="*/ 2147483647 w 64"/>
              <a:gd name="T17" fmla="*/ 2147483647 h 56"/>
              <a:gd name="T18" fmla="*/ 2147483647 w 64"/>
              <a:gd name="T19" fmla="*/ 2147483647 h 56"/>
              <a:gd name="T20" fmla="*/ 2147483647 w 64"/>
              <a:gd name="T21" fmla="*/ 2147483647 h 56"/>
              <a:gd name="T22" fmla="*/ 2147483647 w 64"/>
              <a:gd name="T23" fmla="*/ 2147483647 h 56"/>
              <a:gd name="T24" fmla="*/ 2147483647 w 64"/>
              <a:gd name="T25" fmla="*/ 2147483647 h 56"/>
              <a:gd name="T26" fmla="*/ 2147483647 w 64"/>
              <a:gd name="T27" fmla="*/ 2147483647 h 56"/>
              <a:gd name="T28" fmla="*/ 2147483647 w 64"/>
              <a:gd name="T29" fmla="*/ 2147483647 h 56"/>
              <a:gd name="T30" fmla="*/ 2147483647 w 64"/>
              <a:gd name="T31" fmla="*/ 2147483647 h 56"/>
              <a:gd name="T32" fmla="*/ 2147483647 w 64"/>
              <a:gd name="T33" fmla="*/ 2147483647 h 56"/>
              <a:gd name="T34" fmla="*/ 2147483647 w 64"/>
              <a:gd name="T35" fmla="*/ 2147483647 h 56"/>
              <a:gd name="T36" fmla="*/ 2147483647 w 64"/>
              <a:gd name="T37" fmla="*/ 2147483647 h 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
              <a:gd name="T58" fmla="*/ 0 h 56"/>
              <a:gd name="T59" fmla="*/ 64 w 64"/>
              <a:gd name="T60" fmla="*/ 56 h 5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 h="56">
                <a:moveTo>
                  <a:pt x="56" y="8"/>
                </a:moveTo>
                <a:lnTo>
                  <a:pt x="48" y="8"/>
                </a:lnTo>
                <a:lnTo>
                  <a:pt x="32" y="0"/>
                </a:lnTo>
                <a:lnTo>
                  <a:pt x="16" y="8"/>
                </a:lnTo>
                <a:lnTo>
                  <a:pt x="16" y="16"/>
                </a:lnTo>
                <a:lnTo>
                  <a:pt x="8" y="8"/>
                </a:lnTo>
                <a:lnTo>
                  <a:pt x="0" y="16"/>
                </a:lnTo>
                <a:lnTo>
                  <a:pt x="0" y="24"/>
                </a:lnTo>
                <a:lnTo>
                  <a:pt x="8" y="16"/>
                </a:lnTo>
                <a:lnTo>
                  <a:pt x="16" y="24"/>
                </a:lnTo>
                <a:lnTo>
                  <a:pt x="16" y="40"/>
                </a:lnTo>
                <a:lnTo>
                  <a:pt x="56" y="56"/>
                </a:lnTo>
                <a:lnTo>
                  <a:pt x="32" y="32"/>
                </a:lnTo>
                <a:lnTo>
                  <a:pt x="24" y="24"/>
                </a:lnTo>
                <a:lnTo>
                  <a:pt x="32" y="16"/>
                </a:lnTo>
                <a:lnTo>
                  <a:pt x="56" y="24"/>
                </a:lnTo>
                <a:lnTo>
                  <a:pt x="64" y="24"/>
                </a:lnTo>
                <a:lnTo>
                  <a:pt x="64" y="16"/>
                </a:lnTo>
                <a:lnTo>
                  <a:pt x="56"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06" name="Freeform 111"/>
          <p:cNvSpPr>
            <a:spLocks/>
          </p:cNvSpPr>
          <p:nvPr/>
        </p:nvSpPr>
        <p:spPr bwMode="auto">
          <a:xfrm>
            <a:off x="4243388" y="3546475"/>
            <a:ext cx="90487" cy="77788"/>
          </a:xfrm>
          <a:custGeom>
            <a:avLst/>
            <a:gdLst>
              <a:gd name="T0" fmla="*/ 2147483647 w 48"/>
              <a:gd name="T1" fmla="*/ 2147483647 h 40"/>
              <a:gd name="T2" fmla="*/ 2147483647 w 48"/>
              <a:gd name="T3" fmla="*/ 2147483647 h 40"/>
              <a:gd name="T4" fmla="*/ 2147483647 w 48"/>
              <a:gd name="T5" fmla="*/ 2147483647 h 40"/>
              <a:gd name="T6" fmla="*/ 2147483647 w 48"/>
              <a:gd name="T7" fmla="*/ 2147483647 h 40"/>
              <a:gd name="T8" fmla="*/ 2147483647 w 48"/>
              <a:gd name="T9" fmla="*/ 2147483647 h 40"/>
              <a:gd name="T10" fmla="*/ 2147483647 w 48"/>
              <a:gd name="T11" fmla="*/ 2147483647 h 40"/>
              <a:gd name="T12" fmla="*/ 2147483647 w 48"/>
              <a:gd name="T13" fmla="*/ 2147483647 h 40"/>
              <a:gd name="T14" fmla="*/ 0 w 48"/>
              <a:gd name="T15" fmla="*/ 2147483647 h 40"/>
              <a:gd name="T16" fmla="*/ 2147483647 w 48"/>
              <a:gd name="T17" fmla="*/ 0 h 40"/>
              <a:gd name="T18" fmla="*/ 2147483647 w 48"/>
              <a:gd name="T19" fmla="*/ 2147483647 h 40"/>
              <a:gd name="T20" fmla="*/ 2147483647 w 48"/>
              <a:gd name="T21" fmla="*/ 2147483647 h 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40"/>
              <a:gd name="T35" fmla="*/ 48 w 48"/>
              <a:gd name="T36" fmla="*/ 40 h 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40">
                <a:moveTo>
                  <a:pt x="40" y="8"/>
                </a:moveTo>
                <a:lnTo>
                  <a:pt x="40" y="16"/>
                </a:lnTo>
                <a:lnTo>
                  <a:pt x="48" y="24"/>
                </a:lnTo>
                <a:lnTo>
                  <a:pt x="40" y="24"/>
                </a:lnTo>
                <a:lnTo>
                  <a:pt x="32" y="32"/>
                </a:lnTo>
                <a:lnTo>
                  <a:pt x="32" y="40"/>
                </a:lnTo>
                <a:lnTo>
                  <a:pt x="8" y="16"/>
                </a:lnTo>
                <a:lnTo>
                  <a:pt x="0" y="8"/>
                </a:lnTo>
                <a:lnTo>
                  <a:pt x="8" y="0"/>
                </a:lnTo>
                <a:lnTo>
                  <a:pt x="32" y="8"/>
                </a:lnTo>
                <a:lnTo>
                  <a:pt x="4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07" name="Freeform 112"/>
          <p:cNvSpPr>
            <a:spLocks/>
          </p:cNvSpPr>
          <p:nvPr/>
        </p:nvSpPr>
        <p:spPr bwMode="auto">
          <a:xfrm>
            <a:off x="4305300" y="3592513"/>
            <a:ext cx="46038" cy="61912"/>
          </a:xfrm>
          <a:custGeom>
            <a:avLst/>
            <a:gdLst>
              <a:gd name="T0" fmla="*/ 0 w 24"/>
              <a:gd name="T1" fmla="*/ 2147483647 h 32"/>
              <a:gd name="T2" fmla="*/ 2147483647 w 24"/>
              <a:gd name="T3" fmla="*/ 2147483647 h 32"/>
              <a:gd name="T4" fmla="*/ 2147483647 w 24"/>
              <a:gd name="T5" fmla="*/ 2147483647 h 32"/>
              <a:gd name="T6" fmla="*/ 2147483647 w 24"/>
              <a:gd name="T7" fmla="*/ 2147483647 h 32"/>
              <a:gd name="T8" fmla="*/ 2147483647 w 24"/>
              <a:gd name="T9" fmla="*/ 0 h 32"/>
              <a:gd name="T10" fmla="*/ 0 w 24"/>
              <a:gd name="T11" fmla="*/ 2147483647 h 32"/>
              <a:gd name="T12" fmla="*/ 0 w 24"/>
              <a:gd name="T13" fmla="*/ 2147483647 h 32"/>
              <a:gd name="T14" fmla="*/ 0 60000 65536"/>
              <a:gd name="T15" fmla="*/ 0 60000 65536"/>
              <a:gd name="T16" fmla="*/ 0 60000 65536"/>
              <a:gd name="T17" fmla="*/ 0 60000 65536"/>
              <a:gd name="T18" fmla="*/ 0 60000 65536"/>
              <a:gd name="T19" fmla="*/ 0 60000 65536"/>
              <a:gd name="T20" fmla="*/ 0 60000 65536"/>
              <a:gd name="T21" fmla="*/ 0 w 24"/>
              <a:gd name="T22" fmla="*/ 0 h 32"/>
              <a:gd name="T23" fmla="*/ 24 w 24"/>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32">
                <a:moveTo>
                  <a:pt x="0" y="16"/>
                </a:moveTo>
                <a:lnTo>
                  <a:pt x="16" y="32"/>
                </a:lnTo>
                <a:lnTo>
                  <a:pt x="16" y="16"/>
                </a:lnTo>
                <a:lnTo>
                  <a:pt x="24" y="16"/>
                </a:lnTo>
                <a:lnTo>
                  <a:pt x="8" y="0"/>
                </a:lnTo>
                <a:lnTo>
                  <a:pt x="0" y="8"/>
                </a:lnTo>
                <a:lnTo>
                  <a:pt x="0"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08" name="Freeform 113"/>
          <p:cNvSpPr>
            <a:spLocks/>
          </p:cNvSpPr>
          <p:nvPr/>
        </p:nvSpPr>
        <p:spPr bwMode="auto">
          <a:xfrm>
            <a:off x="4305300" y="3532188"/>
            <a:ext cx="104775" cy="122237"/>
          </a:xfrm>
          <a:custGeom>
            <a:avLst/>
            <a:gdLst>
              <a:gd name="T0" fmla="*/ 2147483647 w 56"/>
              <a:gd name="T1" fmla="*/ 2147483647 h 64"/>
              <a:gd name="T2" fmla="*/ 2147483647 w 56"/>
              <a:gd name="T3" fmla="*/ 2147483647 h 64"/>
              <a:gd name="T4" fmla="*/ 2147483647 w 56"/>
              <a:gd name="T5" fmla="*/ 2147483647 h 64"/>
              <a:gd name="T6" fmla="*/ 2147483647 w 56"/>
              <a:gd name="T7" fmla="*/ 2147483647 h 64"/>
              <a:gd name="T8" fmla="*/ 2147483647 w 56"/>
              <a:gd name="T9" fmla="*/ 2147483647 h 64"/>
              <a:gd name="T10" fmla="*/ 2147483647 w 56"/>
              <a:gd name="T11" fmla="*/ 2147483647 h 64"/>
              <a:gd name="T12" fmla="*/ 2147483647 w 56"/>
              <a:gd name="T13" fmla="*/ 2147483647 h 64"/>
              <a:gd name="T14" fmla="*/ 2147483647 w 56"/>
              <a:gd name="T15" fmla="*/ 2147483647 h 64"/>
              <a:gd name="T16" fmla="*/ 2147483647 w 56"/>
              <a:gd name="T17" fmla="*/ 2147483647 h 64"/>
              <a:gd name="T18" fmla="*/ 0 w 56"/>
              <a:gd name="T19" fmla="*/ 0 h 64"/>
              <a:gd name="T20" fmla="*/ 2147483647 w 56"/>
              <a:gd name="T21" fmla="*/ 0 h 64"/>
              <a:gd name="T22" fmla="*/ 2147483647 w 56"/>
              <a:gd name="T23" fmla="*/ 2147483647 h 64"/>
              <a:gd name="T24" fmla="*/ 2147483647 w 56"/>
              <a:gd name="T25" fmla="*/ 2147483647 h 64"/>
              <a:gd name="T26" fmla="*/ 2147483647 w 56"/>
              <a:gd name="T27" fmla="*/ 2147483647 h 64"/>
              <a:gd name="T28" fmla="*/ 2147483647 w 56"/>
              <a:gd name="T29" fmla="*/ 2147483647 h 64"/>
              <a:gd name="T30" fmla="*/ 2147483647 w 56"/>
              <a:gd name="T31" fmla="*/ 2147483647 h 64"/>
              <a:gd name="T32" fmla="*/ 2147483647 w 56"/>
              <a:gd name="T33" fmla="*/ 2147483647 h 64"/>
              <a:gd name="T34" fmla="*/ 2147483647 w 56"/>
              <a:gd name="T35" fmla="*/ 2147483647 h 64"/>
              <a:gd name="T36" fmla="*/ 2147483647 w 56"/>
              <a:gd name="T37" fmla="*/ 2147483647 h 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
              <a:gd name="T58" fmla="*/ 0 h 64"/>
              <a:gd name="T59" fmla="*/ 56 w 56"/>
              <a:gd name="T60" fmla="*/ 64 h 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 h="64">
                <a:moveTo>
                  <a:pt x="24" y="64"/>
                </a:moveTo>
                <a:lnTo>
                  <a:pt x="24" y="48"/>
                </a:lnTo>
                <a:lnTo>
                  <a:pt x="16" y="48"/>
                </a:lnTo>
                <a:lnTo>
                  <a:pt x="24" y="48"/>
                </a:lnTo>
                <a:lnTo>
                  <a:pt x="8" y="32"/>
                </a:lnTo>
                <a:lnTo>
                  <a:pt x="16" y="32"/>
                </a:lnTo>
                <a:lnTo>
                  <a:pt x="8" y="24"/>
                </a:lnTo>
                <a:lnTo>
                  <a:pt x="8" y="16"/>
                </a:lnTo>
                <a:lnTo>
                  <a:pt x="8" y="8"/>
                </a:lnTo>
                <a:lnTo>
                  <a:pt x="0" y="0"/>
                </a:lnTo>
                <a:lnTo>
                  <a:pt x="16" y="0"/>
                </a:lnTo>
                <a:lnTo>
                  <a:pt x="40" y="16"/>
                </a:lnTo>
                <a:lnTo>
                  <a:pt x="48" y="16"/>
                </a:lnTo>
                <a:lnTo>
                  <a:pt x="56" y="24"/>
                </a:lnTo>
                <a:lnTo>
                  <a:pt x="48" y="32"/>
                </a:lnTo>
                <a:lnTo>
                  <a:pt x="48" y="48"/>
                </a:lnTo>
                <a:lnTo>
                  <a:pt x="48" y="56"/>
                </a:lnTo>
                <a:lnTo>
                  <a:pt x="40" y="56"/>
                </a:lnTo>
                <a:lnTo>
                  <a:pt x="24" y="64"/>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09" name="Freeform 114"/>
          <p:cNvSpPr>
            <a:spLocks/>
          </p:cNvSpPr>
          <p:nvPr/>
        </p:nvSpPr>
        <p:spPr bwMode="auto">
          <a:xfrm>
            <a:off x="4351338" y="3640138"/>
            <a:ext cx="58737" cy="46037"/>
          </a:xfrm>
          <a:custGeom>
            <a:avLst/>
            <a:gdLst>
              <a:gd name="T0" fmla="*/ 2147483647 w 32"/>
              <a:gd name="T1" fmla="*/ 2147483647 h 24"/>
              <a:gd name="T2" fmla="*/ 2147483647 w 32"/>
              <a:gd name="T3" fmla="*/ 0 h 24"/>
              <a:gd name="T4" fmla="*/ 2147483647 w 32"/>
              <a:gd name="T5" fmla="*/ 0 h 24"/>
              <a:gd name="T6" fmla="*/ 0 w 32"/>
              <a:gd name="T7" fmla="*/ 2147483647 h 24"/>
              <a:gd name="T8" fmla="*/ 2147483647 w 32"/>
              <a:gd name="T9" fmla="*/ 2147483647 h 24"/>
              <a:gd name="T10" fmla="*/ 2147483647 w 32"/>
              <a:gd name="T11" fmla="*/ 2147483647 h 24"/>
              <a:gd name="T12" fmla="*/ 0 60000 65536"/>
              <a:gd name="T13" fmla="*/ 0 60000 65536"/>
              <a:gd name="T14" fmla="*/ 0 60000 65536"/>
              <a:gd name="T15" fmla="*/ 0 60000 65536"/>
              <a:gd name="T16" fmla="*/ 0 60000 65536"/>
              <a:gd name="T17" fmla="*/ 0 60000 65536"/>
              <a:gd name="T18" fmla="*/ 0 w 32"/>
              <a:gd name="T19" fmla="*/ 0 h 24"/>
              <a:gd name="T20" fmla="*/ 32 w 32"/>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32" h="24">
                <a:moveTo>
                  <a:pt x="32" y="16"/>
                </a:moveTo>
                <a:lnTo>
                  <a:pt x="24" y="0"/>
                </a:lnTo>
                <a:lnTo>
                  <a:pt x="16" y="0"/>
                </a:lnTo>
                <a:lnTo>
                  <a:pt x="0" y="8"/>
                </a:lnTo>
                <a:lnTo>
                  <a:pt x="8" y="24"/>
                </a:lnTo>
                <a:lnTo>
                  <a:pt x="32"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10" name="Freeform 115"/>
          <p:cNvSpPr>
            <a:spLocks/>
          </p:cNvSpPr>
          <p:nvPr/>
        </p:nvSpPr>
        <p:spPr bwMode="auto">
          <a:xfrm>
            <a:off x="4198938" y="3284538"/>
            <a:ext cx="228600" cy="153987"/>
          </a:xfrm>
          <a:custGeom>
            <a:avLst/>
            <a:gdLst>
              <a:gd name="T0" fmla="*/ 2147483647 w 120"/>
              <a:gd name="T1" fmla="*/ 2147483647 h 80"/>
              <a:gd name="T2" fmla="*/ 2147483647 w 120"/>
              <a:gd name="T3" fmla="*/ 2147483647 h 80"/>
              <a:gd name="T4" fmla="*/ 2147483647 w 120"/>
              <a:gd name="T5" fmla="*/ 2147483647 h 80"/>
              <a:gd name="T6" fmla="*/ 2147483647 w 120"/>
              <a:gd name="T7" fmla="*/ 2147483647 h 80"/>
              <a:gd name="T8" fmla="*/ 2147483647 w 120"/>
              <a:gd name="T9" fmla="*/ 2147483647 h 80"/>
              <a:gd name="T10" fmla="*/ 2147483647 w 120"/>
              <a:gd name="T11" fmla="*/ 0 h 80"/>
              <a:gd name="T12" fmla="*/ 2147483647 w 120"/>
              <a:gd name="T13" fmla="*/ 2147483647 h 80"/>
              <a:gd name="T14" fmla="*/ 2147483647 w 120"/>
              <a:gd name="T15" fmla="*/ 0 h 80"/>
              <a:gd name="T16" fmla="*/ 0 w 120"/>
              <a:gd name="T17" fmla="*/ 2147483647 h 80"/>
              <a:gd name="T18" fmla="*/ 2147483647 w 120"/>
              <a:gd name="T19" fmla="*/ 2147483647 h 80"/>
              <a:gd name="T20" fmla="*/ 2147483647 w 120"/>
              <a:gd name="T21" fmla="*/ 2147483647 h 80"/>
              <a:gd name="T22" fmla="*/ 2147483647 w 120"/>
              <a:gd name="T23" fmla="*/ 2147483647 h 80"/>
              <a:gd name="T24" fmla="*/ 2147483647 w 120"/>
              <a:gd name="T25" fmla="*/ 2147483647 h 80"/>
              <a:gd name="T26" fmla="*/ 2147483647 w 120"/>
              <a:gd name="T27" fmla="*/ 2147483647 h 80"/>
              <a:gd name="T28" fmla="*/ 2147483647 w 120"/>
              <a:gd name="T29" fmla="*/ 2147483647 h 80"/>
              <a:gd name="T30" fmla="*/ 2147483647 w 120"/>
              <a:gd name="T31" fmla="*/ 2147483647 h 80"/>
              <a:gd name="T32" fmla="*/ 2147483647 w 120"/>
              <a:gd name="T33" fmla="*/ 2147483647 h 80"/>
              <a:gd name="T34" fmla="*/ 2147483647 w 120"/>
              <a:gd name="T35" fmla="*/ 2147483647 h 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0"/>
              <a:gd name="T55" fmla="*/ 0 h 80"/>
              <a:gd name="T56" fmla="*/ 120 w 120"/>
              <a:gd name="T57" fmla="*/ 80 h 8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0" h="80">
                <a:moveTo>
                  <a:pt x="112" y="48"/>
                </a:moveTo>
                <a:lnTo>
                  <a:pt x="104" y="40"/>
                </a:lnTo>
                <a:lnTo>
                  <a:pt x="112" y="24"/>
                </a:lnTo>
                <a:lnTo>
                  <a:pt x="104" y="8"/>
                </a:lnTo>
                <a:lnTo>
                  <a:pt x="96" y="8"/>
                </a:lnTo>
                <a:lnTo>
                  <a:pt x="64" y="0"/>
                </a:lnTo>
                <a:lnTo>
                  <a:pt x="56" y="8"/>
                </a:lnTo>
                <a:lnTo>
                  <a:pt x="48" y="0"/>
                </a:lnTo>
                <a:lnTo>
                  <a:pt x="0" y="16"/>
                </a:lnTo>
                <a:lnTo>
                  <a:pt x="8" y="56"/>
                </a:lnTo>
                <a:lnTo>
                  <a:pt x="24" y="56"/>
                </a:lnTo>
                <a:lnTo>
                  <a:pt x="32" y="64"/>
                </a:lnTo>
                <a:lnTo>
                  <a:pt x="48" y="72"/>
                </a:lnTo>
                <a:lnTo>
                  <a:pt x="72" y="80"/>
                </a:lnTo>
                <a:lnTo>
                  <a:pt x="88" y="80"/>
                </a:lnTo>
                <a:lnTo>
                  <a:pt x="96" y="80"/>
                </a:lnTo>
                <a:lnTo>
                  <a:pt x="120" y="64"/>
                </a:lnTo>
                <a:lnTo>
                  <a:pt x="112" y="48"/>
                </a:lnTo>
                <a:close/>
              </a:path>
            </a:pathLst>
          </a:custGeom>
          <a:solidFill>
            <a:srgbClr val="F21C0A"/>
          </a:solidFill>
          <a:ln w="6350">
            <a:solidFill>
              <a:srgbClr val="FFFFFF"/>
            </a:solidFill>
            <a:round/>
            <a:headEnd/>
            <a:tailEnd/>
          </a:ln>
        </p:spPr>
        <p:txBody>
          <a:bodyPr/>
          <a:lstStyle/>
          <a:p>
            <a:pPr algn="ctr"/>
            <a:endParaRPr lang="en-GB" sz="1600" b="1">
              <a:cs typeface="Arial" charset="0"/>
            </a:endParaRPr>
          </a:p>
        </p:txBody>
      </p:sp>
      <p:sp>
        <p:nvSpPr>
          <p:cNvPr id="243811" name="Freeform 116"/>
          <p:cNvSpPr>
            <a:spLocks/>
          </p:cNvSpPr>
          <p:nvPr/>
        </p:nvSpPr>
        <p:spPr bwMode="auto">
          <a:xfrm>
            <a:off x="4030663" y="3284538"/>
            <a:ext cx="182562" cy="200025"/>
          </a:xfrm>
          <a:custGeom>
            <a:avLst/>
            <a:gdLst>
              <a:gd name="T0" fmla="*/ 2147483647 w 96"/>
              <a:gd name="T1" fmla="*/ 2147483647 h 104"/>
              <a:gd name="T2" fmla="*/ 2147483647 w 96"/>
              <a:gd name="T3" fmla="*/ 0 h 104"/>
              <a:gd name="T4" fmla="*/ 2147483647 w 96"/>
              <a:gd name="T5" fmla="*/ 0 h 104"/>
              <a:gd name="T6" fmla="*/ 2147483647 w 96"/>
              <a:gd name="T7" fmla="*/ 2147483647 h 104"/>
              <a:gd name="T8" fmla="*/ 2147483647 w 96"/>
              <a:gd name="T9" fmla="*/ 2147483647 h 104"/>
              <a:gd name="T10" fmla="*/ 2147483647 w 96"/>
              <a:gd name="T11" fmla="*/ 2147483647 h 104"/>
              <a:gd name="T12" fmla="*/ 0 w 96"/>
              <a:gd name="T13" fmla="*/ 2147483647 h 104"/>
              <a:gd name="T14" fmla="*/ 0 w 96"/>
              <a:gd name="T15" fmla="*/ 2147483647 h 104"/>
              <a:gd name="T16" fmla="*/ 0 w 96"/>
              <a:gd name="T17" fmla="*/ 2147483647 h 104"/>
              <a:gd name="T18" fmla="*/ 0 w 96"/>
              <a:gd name="T19" fmla="*/ 2147483647 h 104"/>
              <a:gd name="T20" fmla="*/ 2147483647 w 96"/>
              <a:gd name="T21" fmla="*/ 2147483647 h 104"/>
              <a:gd name="T22" fmla="*/ 2147483647 w 96"/>
              <a:gd name="T23" fmla="*/ 2147483647 h 104"/>
              <a:gd name="T24" fmla="*/ 2147483647 w 96"/>
              <a:gd name="T25" fmla="*/ 2147483647 h 104"/>
              <a:gd name="T26" fmla="*/ 2147483647 w 96"/>
              <a:gd name="T27" fmla="*/ 2147483647 h 104"/>
              <a:gd name="T28" fmla="*/ 2147483647 w 96"/>
              <a:gd name="T29" fmla="*/ 2147483647 h 104"/>
              <a:gd name="T30" fmla="*/ 2147483647 w 96"/>
              <a:gd name="T31" fmla="*/ 2147483647 h 104"/>
              <a:gd name="T32" fmla="*/ 2147483647 w 96"/>
              <a:gd name="T33" fmla="*/ 2147483647 h 104"/>
              <a:gd name="T34" fmla="*/ 2147483647 w 96"/>
              <a:gd name="T35" fmla="*/ 2147483647 h 104"/>
              <a:gd name="T36" fmla="*/ 2147483647 w 96"/>
              <a:gd name="T37" fmla="*/ 2147483647 h 104"/>
              <a:gd name="T38" fmla="*/ 2147483647 w 96"/>
              <a:gd name="T39" fmla="*/ 2147483647 h 104"/>
              <a:gd name="T40" fmla="*/ 2147483647 w 96"/>
              <a:gd name="T41" fmla="*/ 2147483647 h 104"/>
              <a:gd name="T42" fmla="*/ 2147483647 w 96"/>
              <a:gd name="T43" fmla="*/ 2147483647 h 104"/>
              <a:gd name="T44" fmla="*/ 2147483647 w 96"/>
              <a:gd name="T45" fmla="*/ 2147483647 h 104"/>
              <a:gd name="T46" fmla="*/ 2147483647 w 96"/>
              <a:gd name="T47" fmla="*/ 0 h 104"/>
              <a:gd name="T48" fmla="*/ 2147483647 w 96"/>
              <a:gd name="T49" fmla="*/ 2147483647 h 104"/>
              <a:gd name="T50" fmla="*/ 2147483647 w 96"/>
              <a:gd name="T51" fmla="*/ 2147483647 h 1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6"/>
              <a:gd name="T79" fmla="*/ 0 h 104"/>
              <a:gd name="T80" fmla="*/ 96 w 96"/>
              <a:gd name="T81" fmla="*/ 104 h 10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6" h="104">
                <a:moveTo>
                  <a:pt x="56" y="8"/>
                </a:moveTo>
                <a:lnTo>
                  <a:pt x="40" y="0"/>
                </a:lnTo>
                <a:lnTo>
                  <a:pt x="32" y="0"/>
                </a:lnTo>
                <a:lnTo>
                  <a:pt x="24" y="16"/>
                </a:lnTo>
                <a:lnTo>
                  <a:pt x="16" y="16"/>
                </a:lnTo>
                <a:lnTo>
                  <a:pt x="8" y="32"/>
                </a:lnTo>
                <a:lnTo>
                  <a:pt x="0" y="40"/>
                </a:lnTo>
                <a:lnTo>
                  <a:pt x="0" y="56"/>
                </a:lnTo>
                <a:lnTo>
                  <a:pt x="0" y="64"/>
                </a:lnTo>
                <a:lnTo>
                  <a:pt x="0" y="72"/>
                </a:lnTo>
                <a:lnTo>
                  <a:pt x="16" y="88"/>
                </a:lnTo>
                <a:lnTo>
                  <a:pt x="16" y="104"/>
                </a:lnTo>
                <a:lnTo>
                  <a:pt x="40" y="104"/>
                </a:lnTo>
                <a:lnTo>
                  <a:pt x="80" y="104"/>
                </a:lnTo>
                <a:lnTo>
                  <a:pt x="72" y="96"/>
                </a:lnTo>
                <a:lnTo>
                  <a:pt x="88" y="88"/>
                </a:lnTo>
                <a:lnTo>
                  <a:pt x="72" y="72"/>
                </a:lnTo>
                <a:lnTo>
                  <a:pt x="64" y="64"/>
                </a:lnTo>
                <a:lnTo>
                  <a:pt x="96" y="48"/>
                </a:lnTo>
                <a:lnTo>
                  <a:pt x="96" y="56"/>
                </a:lnTo>
                <a:lnTo>
                  <a:pt x="88" y="16"/>
                </a:lnTo>
                <a:lnTo>
                  <a:pt x="80" y="8"/>
                </a:lnTo>
                <a:lnTo>
                  <a:pt x="88" y="8"/>
                </a:lnTo>
                <a:lnTo>
                  <a:pt x="80" y="0"/>
                </a:lnTo>
                <a:lnTo>
                  <a:pt x="56" y="16"/>
                </a:lnTo>
                <a:lnTo>
                  <a:pt x="56"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12" name="Freeform 117"/>
          <p:cNvSpPr>
            <a:spLocks/>
          </p:cNvSpPr>
          <p:nvPr/>
        </p:nvSpPr>
        <p:spPr bwMode="auto">
          <a:xfrm>
            <a:off x="3954463" y="3376613"/>
            <a:ext cx="76200" cy="46037"/>
          </a:xfrm>
          <a:custGeom>
            <a:avLst/>
            <a:gdLst>
              <a:gd name="T0" fmla="*/ 2147483647 w 40"/>
              <a:gd name="T1" fmla="*/ 0 h 24"/>
              <a:gd name="T2" fmla="*/ 2147483647 w 40"/>
              <a:gd name="T3" fmla="*/ 0 h 24"/>
              <a:gd name="T4" fmla="*/ 2147483647 w 40"/>
              <a:gd name="T5" fmla="*/ 2147483647 h 24"/>
              <a:gd name="T6" fmla="*/ 2147483647 w 40"/>
              <a:gd name="T7" fmla="*/ 2147483647 h 24"/>
              <a:gd name="T8" fmla="*/ 2147483647 w 40"/>
              <a:gd name="T9" fmla="*/ 2147483647 h 24"/>
              <a:gd name="T10" fmla="*/ 2147483647 w 40"/>
              <a:gd name="T11" fmla="*/ 2147483647 h 24"/>
              <a:gd name="T12" fmla="*/ 2147483647 w 40"/>
              <a:gd name="T13" fmla="*/ 2147483647 h 24"/>
              <a:gd name="T14" fmla="*/ 2147483647 w 40"/>
              <a:gd name="T15" fmla="*/ 2147483647 h 24"/>
              <a:gd name="T16" fmla="*/ 0 w 40"/>
              <a:gd name="T17" fmla="*/ 2147483647 h 24"/>
              <a:gd name="T18" fmla="*/ 2147483647 w 40"/>
              <a:gd name="T19" fmla="*/ 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24"/>
              <a:gd name="T32" fmla="*/ 40 w 40"/>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24">
                <a:moveTo>
                  <a:pt x="8" y="0"/>
                </a:moveTo>
                <a:lnTo>
                  <a:pt x="24" y="0"/>
                </a:lnTo>
                <a:lnTo>
                  <a:pt x="40" y="8"/>
                </a:lnTo>
                <a:lnTo>
                  <a:pt x="40" y="16"/>
                </a:lnTo>
                <a:lnTo>
                  <a:pt x="32" y="24"/>
                </a:lnTo>
                <a:lnTo>
                  <a:pt x="24" y="24"/>
                </a:lnTo>
                <a:lnTo>
                  <a:pt x="24" y="16"/>
                </a:lnTo>
                <a:lnTo>
                  <a:pt x="16" y="24"/>
                </a:lnTo>
                <a:lnTo>
                  <a:pt x="0" y="8"/>
                </a:lnTo>
                <a:lnTo>
                  <a:pt x="8"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13" name="Freeform 118"/>
          <p:cNvSpPr>
            <a:spLocks/>
          </p:cNvSpPr>
          <p:nvPr/>
        </p:nvSpPr>
        <p:spPr bwMode="auto">
          <a:xfrm>
            <a:off x="4016375" y="2851150"/>
            <a:ext cx="485775" cy="339725"/>
          </a:xfrm>
          <a:custGeom>
            <a:avLst/>
            <a:gdLst>
              <a:gd name="T0" fmla="*/ 2147483647 w 256"/>
              <a:gd name="T1" fmla="*/ 2147483647 h 176"/>
              <a:gd name="T2" fmla="*/ 2147483647 w 256"/>
              <a:gd name="T3" fmla="*/ 2147483647 h 176"/>
              <a:gd name="T4" fmla="*/ 2147483647 w 256"/>
              <a:gd name="T5" fmla="*/ 2147483647 h 176"/>
              <a:gd name="T6" fmla="*/ 2147483647 w 256"/>
              <a:gd name="T7" fmla="*/ 2147483647 h 176"/>
              <a:gd name="T8" fmla="*/ 2147483647 w 256"/>
              <a:gd name="T9" fmla="*/ 2147483647 h 176"/>
              <a:gd name="T10" fmla="*/ 2147483647 w 256"/>
              <a:gd name="T11" fmla="*/ 2147483647 h 176"/>
              <a:gd name="T12" fmla="*/ 2147483647 w 256"/>
              <a:gd name="T13" fmla="*/ 2147483647 h 176"/>
              <a:gd name="T14" fmla="*/ 2147483647 w 256"/>
              <a:gd name="T15" fmla="*/ 2147483647 h 176"/>
              <a:gd name="T16" fmla="*/ 2147483647 w 256"/>
              <a:gd name="T17" fmla="*/ 2147483647 h 176"/>
              <a:gd name="T18" fmla="*/ 2147483647 w 256"/>
              <a:gd name="T19" fmla="*/ 2147483647 h 176"/>
              <a:gd name="T20" fmla="*/ 2147483647 w 256"/>
              <a:gd name="T21" fmla="*/ 2147483647 h 176"/>
              <a:gd name="T22" fmla="*/ 2147483647 w 256"/>
              <a:gd name="T23" fmla="*/ 2147483647 h 176"/>
              <a:gd name="T24" fmla="*/ 0 w 256"/>
              <a:gd name="T25" fmla="*/ 2147483647 h 176"/>
              <a:gd name="T26" fmla="*/ 2147483647 w 256"/>
              <a:gd name="T27" fmla="*/ 2147483647 h 176"/>
              <a:gd name="T28" fmla="*/ 2147483647 w 256"/>
              <a:gd name="T29" fmla="*/ 2147483647 h 176"/>
              <a:gd name="T30" fmla="*/ 2147483647 w 256"/>
              <a:gd name="T31" fmla="*/ 2147483647 h 176"/>
              <a:gd name="T32" fmla="*/ 2147483647 w 256"/>
              <a:gd name="T33" fmla="*/ 2147483647 h 176"/>
              <a:gd name="T34" fmla="*/ 2147483647 w 256"/>
              <a:gd name="T35" fmla="*/ 2147483647 h 176"/>
              <a:gd name="T36" fmla="*/ 2147483647 w 256"/>
              <a:gd name="T37" fmla="*/ 2147483647 h 176"/>
              <a:gd name="T38" fmla="*/ 2147483647 w 256"/>
              <a:gd name="T39" fmla="*/ 2147483647 h 176"/>
              <a:gd name="T40" fmla="*/ 2147483647 w 256"/>
              <a:gd name="T41" fmla="*/ 2147483647 h 176"/>
              <a:gd name="T42" fmla="*/ 2147483647 w 256"/>
              <a:gd name="T43" fmla="*/ 2147483647 h 176"/>
              <a:gd name="T44" fmla="*/ 2147483647 w 256"/>
              <a:gd name="T45" fmla="*/ 2147483647 h 176"/>
              <a:gd name="T46" fmla="*/ 2147483647 w 256"/>
              <a:gd name="T47" fmla="*/ 0 h 176"/>
              <a:gd name="T48" fmla="*/ 2147483647 w 256"/>
              <a:gd name="T49" fmla="*/ 2147483647 h 176"/>
              <a:gd name="T50" fmla="*/ 2147483647 w 256"/>
              <a:gd name="T51" fmla="*/ 0 h 176"/>
              <a:gd name="T52" fmla="*/ 2147483647 w 256"/>
              <a:gd name="T53" fmla="*/ 2147483647 h 176"/>
              <a:gd name="T54" fmla="*/ 2147483647 w 256"/>
              <a:gd name="T55" fmla="*/ 2147483647 h 176"/>
              <a:gd name="T56" fmla="*/ 2147483647 w 256"/>
              <a:gd name="T57" fmla="*/ 2147483647 h 176"/>
              <a:gd name="T58" fmla="*/ 2147483647 w 256"/>
              <a:gd name="T59" fmla="*/ 2147483647 h 176"/>
              <a:gd name="T60" fmla="*/ 2147483647 w 256"/>
              <a:gd name="T61" fmla="*/ 2147483647 h 176"/>
              <a:gd name="T62" fmla="*/ 2147483647 w 256"/>
              <a:gd name="T63" fmla="*/ 2147483647 h 17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56"/>
              <a:gd name="T97" fmla="*/ 0 h 176"/>
              <a:gd name="T98" fmla="*/ 256 w 256"/>
              <a:gd name="T99" fmla="*/ 176 h 17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56" h="176">
                <a:moveTo>
                  <a:pt x="152" y="32"/>
                </a:moveTo>
                <a:lnTo>
                  <a:pt x="152" y="40"/>
                </a:lnTo>
                <a:lnTo>
                  <a:pt x="136" y="32"/>
                </a:lnTo>
                <a:lnTo>
                  <a:pt x="128" y="40"/>
                </a:lnTo>
                <a:lnTo>
                  <a:pt x="120" y="40"/>
                </a:lnTo>
                <a:lnTo>
                  <a:pt x="112" y="56"/>
                </a:lnTo>
                <a:lnTo>
                  <a:pt x="96" y="64"/>
                </a:lnTo>
                <a:lnTo>
                  <a:pt x="88" y="88"/>
                </a:lnTo>
                <a:lnTo>
                  <a:pt x="96" y="96"/>
                </a:lnTo>
                <a:lnTo>
                  <a:pt x="72" y="96"/>
                </a:lnTo>
                <a:lnTo>
                  <a:pt x="72" y="112"/>
                </a:lnTo>
                <a:lnTo>
                  <a:pt x="80" y="136"/>
                </a:lnTo>
                <a:lnTo>
                  <a:pt x="72" y="136"/>
                </a:lnTo>
                <a:lnTo>
                  <a:pt x="80" y="152"/>
                </a:lnTo>
                <a:lnTo>
                  <a:pt x="72" y="152"/>
                </a:lnTo>
                <a:lnTo>
                  <a:pt x="64" y="168"/>
                </a:lnTo>
                <a:lnTo>
                  <a:pt x="64" y="160"/>
                </a:lnTo>
                <a:lnTo>
                  <a:pt x="56" y="160"/>
                </a:lnTo>
                <a:lnTo>
                  <a:pt x="24" y="176"/>
                </a:lnTo>
                <a:lnTo>
                  <a:pt x="8" y="176"/>
                </a:lnTo>
                <a:lnTo>
                  <a:pt x="8" y="168"/>
                </a:lnTo>
                <a:lnTo>
                  <a:pt x="8" y="160"/>
                </a:lnTo>
                <a:lnTo>
                  <a:pt x="0" y="160"/>
                </a:lnTo>
                <a:lnTo>
                  <a:pt x="8" y="152"/>
                </a:lnTo>
                <a:lnTo>
                  <a:pt x="0" y="144"/>
                </a:lnTo>
                <a:lnTo>
                  <a:pt x="0" y="136"/>
                </a:lnTo>
                <a:lnTo>
                  <a:pt x="0" y="128"/>
                </a:lnTo>
                <a:lnTo>
                  <a:pt x="24" y="112"/>
                </a:lnTo>
                <a:lnTo>
                  <a:pt x="32" y="112"/>
                </a:lnTo>
                <a:lnTo>
                  <a:pt x="40" y="96"/>
                </a:lnTo>
                <a:lnTo>
                  <a:pt x="48" y="104"/>
                </a:lnTo>
                <a:lnTo>
                  <a:pt x="72" y="80"/>
                </a:lnTo>
                <a:lnTo>
                  <a:pt x="88" y="56"/>
                </a:lnTo>
                <a:lnTo>
                  <a:pt x="112" y="40"/>
                </a:lnTo>
                <a:lnTo>
                  <a:pt x="80" y="48"/>
                </a:lnTo>
                <a:lnTo>
                  <a:pt x="104" y="40"/>
                </a:lnTo>
                <a:lnTo>
                  <a:pt x="96" y="32"/>
                </a:lnTo>
                <a:lnTo>
                  <a:pt x="112" y="24"/>
                </a:lnTo>
                <a:lnTo>
                  <a:pt x="112" y="32"/>
                </a:lnTo>
                <a:lnTo>
                  <a:pt x="120" y="32"/>
                </a:lnTo>
                <a:lnTo>
                  <a:pt x="128" y="32"/>
                </a:lnTo>
                <a:lnTo>
                  <a:pt x="120" y="32"/>
                </a:lnTo>
                <a:lnTo>
                  <a:pt x="120" y="24"/>
                </a:lnTo>
                <a:lnTo>
                  <a:pt x="136" y="16"/>
                </a:lnTo>
                <a:lnTo>
                  <a:pt x="160" y="16"/>
                </a:lnTo>
                <a:lnTo>
                  <a:pt x="176" y="8"/>
                </a:lnTo>
                <a:lnTo>
                  <a:pt x="192" y="8"/>
                </a:lnTo>
                <a:lnTo>
                  <a:pt x="200" y="0"/>
                </a:lnTo>
                <a:lnTo>
                  <a:pt x="200" y="8"/>
                </a:lnTo>
                <a:lnTo>
                  <a:pt x="208" y="8"/>
                </a:lnTo>
                <a:lnTo>
                  <a:pt x="216" y="8"/>
                </a:lnTo>
                <a:lnTo>
                  <a:pt x="224" y="0"/>
                </a:lnTo>
                <a:lnTo>
                  <a:pt x="232" y="8"/>
                </a:lnTo>
                <a:lnTo>
                  <a:pt x="256" y="8"/>
                </a:lnTo>
                <a:lnTo>
                  <a:pt x="232" y="16"/>
                </a:lnTo>
                <a:lnTo>
                  <a:pt x="256" y="24"/>
                </a:lnTo>
                <a:lnTo>
                  <a:pt x="240" y="32"/>
                </a:lnTo>
                <a:lnTo>
                  <a:pt x="240" y="24"/>
                </a:lnTo>
                <a:lnTo>
                  <a:pt x="224" y="16"/>
                </a:lnTo>
                <a:lnTo>
                  <a:pt x="208" y="16"/>
                </a:lnTo>
                <a:lnTo>
                  <a:pt x="208" y="32"/>
                </a:lnTo>
                <a:lnTo>
                  <a:pt x="200" y="32"/>
                </a:lnTo>
                <a:lnTo>
                  <a:pt x="176" y="32"/>
                </a:lnTo>
                <a:lnTo>
                  <a:pt x="160" y="24"/>
                </a:lnTo>
                <a:lnTo>
                  <a:pt x="152" y="32"/>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14" name="Freeform 119"/>
          <p:cNvSpPr>
            <a:spLocks/>
          </p:cNvSpPr>
          <p:nvPr/>
        </p:nvSpPr>
        <p:spPr bwMode="auto">
          <a:xfrm>
            <a:off x="4138613" y="2913063"/>
            <a:ext cx="241300" cy="355600"/>
          </a:xfrm>
          <a:custGeom>
            <a:avLst/>
            <a:gdLst>
              <a:gd name="T0" fmla="*/ 0 w 128"/>
              <a:gd name="T1" fmla="*/ 2147483647 h 184"/>
              <a:gd name="T2" fmla="*/ 2147483647 w 128"/>
              <a:gd name="T3" fmla="*/ 2147483647 h 184"/>
              <a:gd name="T4" fmla="*/ 2147483647 w 128"/>
              <a:gd name="T5" fmla="*/ 2147483647 h 184"/>
              <a:gd name="T6" fmla="*/ 2147483647 w 128"/>
              <a:gd name="T7" fmla="*/ 2147483647 h 184"/>
              <a:gd name="T8" fmla="*/ 2147483647 w 128"/>
              <a:gd name="T9" fmla="*/ 2147483647 h 184"/>
              <a:gd name="T10" fmla="*/ 2147483647 w 128"/>
              <a:gd name="T11" fmla="*/ 2147483647 h 184"/>
              <a:gd name="T12" fmla="*/ 2147483647 w 128"/>
              <a:gd name="T13" fmla="*/ 2147483647 h 184"/>
              <a:gd name="T14" fmla="*/ 2147483647 w 128"/>
              <a:gd name="T15" fmla="*/ 2147483647 h 184"/>
              <a:gd name="T16" fmla="*/ 2147483647 w 128"/>
              <a:gd name="T17" fmla="*/ 2147483647 h 184"/>
              <a:gd name="T18" fmla="*/ 2147483647 w 128"/>
              <a:gd name="T19" fmla="*/ 2147483647 h 184"/>
              <a:gd name="T20" fmla="*/ 2147483647 w 128"/>
              <a:gd name="T21" fmla="*/ 2147483647 h 184"/>
              <a:gd name="T22" fmla="*/ 2147483647 w 128"/>
              <a:gd name="T23" fmla="*/ 2147483647 h 184"/>
              <a:gd name="T24" fmla="*/ 2147483647 w 128"/>
              <a:gd name="T25" fmla="*/ 2147483647 h 184"/>
              <a:gd name="T26" fmla="*/ 2147483647 w 128"/>
              <a:gd name="T27" fmla="*/ 0 h 184"/>
              <a:gd name="T28" fmla="*/ 2147483647 w 128"/>
              <a:gd name="T29" fmla="*/ 2147483647 h 184"/>
              <a:gd name="T30" fmla="*/ 2147483647 w 128"/>
              <a:gd name="T31" fmla="*/ 0 h 184"/>
              <a:gd name="T32" fmla="*/ 2147483647 w 128"/>
              <a:gd name="T33" fmla="*/ 2147483647 h 184"/>
              <a:gd name="T34" fmla="*/ 2147483647 w 128"/>
              <a:gd name="T35" fmla="*/ 2147483647 h 184"/>
              <a:gd name="T36" fmla="*/ 2147483647 w 128"/>
              <a:gd name="T37" fmla="*/ 2147483647 h 184"/>
              <a:gd name="T38" fmla="*/ 2147483647 w 128"/>
              <a:gd name="T39" fmla="*/ 2147483647 h 184"/>
              <a:gd name="T40" fmla="*/ 2147483647 w 128"/>
              <a:gd name="T41" fmla="*/ 2147483647 h 184"/>
              <a:gd name="T42" fmla="*/ 2147483647 w 128"/>
              <a:gd name="T43" fmla="*/ 2147483647 h 184"/>
              <a:gd name="T44" fmla="*/ 2147483647 w 128"/>
              <a:gd name="T45" fmla="*/ 2147483647 h 184"/>
              <a:gd name="T46" fmla="*/ 2147483647 w 128"/>
              <a:gd name="T47" fmla="*/ 2147483647 h 184"/>
              <a:gd name="T48" fmla="*/ 2147483647 w 128"/>
              <a:gd name="T49" fmla="*/ 2147483647 h 184"/>
              <a:gd name="T50" fmla="*/ 2147483647 w 128"/>
              <a:gd name="T51" fmla="*/ 2147483647 h 184"/>
              <a:gd name="T52" fmla="*/ 2147483647 w 128"/>
              <a:gd name="T53" fmla="*/ 2147483647 h 184"/>
              <a:gd name="T54" fmla="*/ 2147483647 w 128"/>
              <a:gd name="T55" fmla="*/ 2147483647 h 184"/>
              <a:gd name="T56" fmla="*/ 2147483647 w 128"/>
              <a:gd name="T57" fmla="*/ 2147483647 h 184"/>
              <a:gd name="T58" fmla="*/ 2147483647 w 128"/>
              <a:gd name="T59" fmla="*/ 2147483647 h 184"/>
              <a:gd name="T60" fmla="*/ 2147483647 w 128"/>
              <a:gd name="T61" fmla="*/ 2147483647 h 184"/>
              <a:gd name="T62" fmla="*/ 0 w 128"/>
              <a:gd name="T63" fmla="*/ 2147483647 h 184"/>
              <a:gd name="T64" fmla="*/ 0 w 128"/>
              <a:gd name="T65" fmla="*/ 2147483647 h 1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8"/>
              <a:gd name="T100" fmla="*/ 0 h 184"/>
              <a:gd name="T101" fmla="*/ 128 w 128"/>
              <a:gd name="T102" fmla="*/ 184 h 18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8" h="184">
                <a:moveTo>
                  <a:pt x="0" y="136"/>
                </a:moveTo>
                <a:lnTo>
                  <a:pt x="8" y="120"/>
                </a:lnTo>
                <a:lnTo>
                  <a:pt x="16" y="120"/>
                </a:lnTo>
                <a:lnTo>
                  <a:pt x="8" y="104"/>
                </a:lnTo>
                <a:lnTo>
                  <a:pt x="16" y="104"/>
                </a:lnTo>
                <a:lnTo>
                  <a:pt x="8" y="80"/>
                </a:lnTo>
                <a:lnTo>
                  <a:pt x="8" y="64"/>
                </a:lnTo>
                <a:lnTo>
                  <a:pt x="32" y="64"/>
                </a:lnTo>
                <a:lnTo>
                  <a:pt x="24" y="56"/>
                </a:lnTo>
                <a:lnTo>
                  <a:pt x="32" y="32"/>
                </a:lnTo>
                <a:lnTo>
                  <a:pt x="48" y="24"/>
                </a:lnTo>
                <a:lnTo>
                  <a:pt x="56" y="8"/>
                </a:lnTo>
                <a:lnTo>
                  <a:pt x="64" y="8"/>
                </a:lnTo>
                <a:lnTo>
                  <a:pt x="72" y="0"/>
                </a:lnTo>
                <a:lnTo>
                  <a:pt x="88" y="8"/>
                </a:lnTo>
                <a:lnTo>
                  <a:pt x="88" y="0"/>
                </a:lnTo>
                <a:lnTo>
                  <a:pt x="120" y="8"/>
                </a:lnTo>
                <a:lnTo>
                  <a:pt x="128" y="40"/>
                </a:lnTo>
                <a:lnTo>
                  <a:pt x="112" y="40"/>
                </a:lnTo>
                <a:lnTo>
                  <a:pt x="104" y="56"/>
                </a:lnTo>
                <a:lnTo>
                  <a:pt x="64" y="88"/>
                </a:lnTo>
                <a:lnTo>
                  <a:pt x="64" y="104"/>
                </a:lnTo>
                <a:lnTo>
                  <a:pt x="80" y="120"/>
                </a:lnTo>
                <a:lnTo>
                  <a:pt x="72" y="128"/>
                </a:lnTo>
                <a:lnTo>
                  <a:pt x="80" y="128"/>
                </a:lnTo>
                <a:lnTo>
                  <a:pt x="64" y="136"/>
                </a:lnTo>
                <a:lnTo>
                  <a:pt x="56" y="168"/>
                </a:lnTo>
                <a:lnTo>
                  <a:pt x="40" y="168"/>
                </a:lnTo>
                <a:lnTo>
                  <a:pt x="32" y="184"/>
                </a:lnTo>
                <a:lnTo>
                  <a:pt x="24" y="184"/>
                </a:lnTo>
                <a:lnTo>
                  <a:pt x="16" y="168"/>
                </a:lnTo>
                <a:lnTo>
                  <a:pt x="0" y="128"/>
                </a:lnTo>
                <a:lnTo>
                  <a:pt x="0" y="13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15" name="Freeform 120"/>
          <p:cNvSpPr>
            <a:spLocks/>
          </p:cNvSpPr>
          <p:nvPr/>
        </p:nvSpPr>
        <p:spPr bwMode="auto">
          <a:xfrm>
            <a:off x="4305300" y="2882900"/>
            <a:ext cx="227013" cy="261938"/>
          </a:xfrm>
          <a:custGeom>
            <a:avLst/>
            <a:gdLst>
              <a:gd name="T0" fmla="*/ 2147483647 w 120"/>
              <a:gd name="T1" fmla="*/ 2147483647 h 136"/>
              <a:gd name="T2" fmla="*/ 2147483647 w 120"/>
              <a:gd name="T3" fmla="*/ 2147483647 h 136"/>
              <a:gd name="T4" fmla="*/ 2147483647 w 120"/>
              <a:gd name="T5" fmla="*/ 2147483647 h 136"/>
              <a:gd name="T6" fmla="*/ 2147483647 w 120"/>
              <a:gd name="T7" fmla="*/ 2147483647 h 136"/>
              <a:gd name="T8" fmla="*/ 2147483647 w 120"/>
              <a:gd name="T9" fmla="*/ 2147483647 h 136"/>
              <a:gd name="T10" fmla="*/ 2147483647 w 120"/>
              <a:gd name="T11" fmla="*/ 2147483647 h 136"/>
              <a:gd name="T12" fmla="*/ 2147483647 w 120"/>
              <a:gd name="T13" fmla="*/ 2147483647 h 136"/>
              <a:gd name="T14" fmla="*/ 2147483647 w 120"/>
              <a:gd name="T15" fmla="*/ 2147483647 h 136"/>
              <a:gd name="T16" fmla="*/ 2147483647 w 120"/>
              <a:gd name="T17" fmla="*/ 2147483647 h 136"/>
              <a:gd name="T18" fmla="*/ 2147483647 w 120"/>
              <a:gd name="T19" fmla="*/ 2147483647 h 136"/>
              <a:gd name="T20" fmla="*/ 2147483647 w 120"/>
              <a:gd name="T21" fmla="*/ 2147483647 h 136"/>
              <a:gd name="T22" fmla="*/ 2147483647 w 120"/>
              <a:gd name="T23" fmla="*/ 2147483647 h 136"/>
              <a:gd name="T24" fmla="*/ 2147483647 w 120"/>
              <a:gd name="T25" fmla="*/ 2147483647 h 136"/>
              <a:gd name="T26" fmla="*/ 2147483647 w 120"/>
              <a:gd name="T27" fmla="*/ 2147483647 h 136"/>
              <a:gd name="T28" fmla="*/ 2147483647 w 120"/>
              <a:gd name="T29" fmla="*/ 2147483647 h 136"/>
              <a:gd name="T30" fmla="*/ 2147483647 w 120"/>
              <a:gd name="T31" fmla="*/ 2147483647 h 136"/>
              <a:gd name="T32" fmla="*/ 2147483647 w 120"/>
              <a:gd name="T33" fmla="*/ 2147483647 h 136"/>
              <a:gd name="T34" fmla="*/ 2147483647 w 120"/>
              <a:gd name="T35" fmla="*/ 2147483647 h 136"/>
              <a:gd name="T36" fmla="*/ 2147483647 w 120"/>
              <a:gd name="T37" fmla="*/ 2147483647 h 136"/>
              <a:gd name="T38" fmla="*/ 2147483647 w 120"/>
              <a:gd name="T39" fmla="*/ 2147483647 h 136"/>
              <a:gd name="T40" fmla="*/ 2147483647 w 120"/>
              <a:gd name="T41" fmla="*/ 2147483647 h 136"/>
              <a:gd name="T42" fmla="*/ 0 w 120"/>
              <a:gd name="T43" fmla="*/ 2147483647 h 136"/>
              <a:gd name="T44" fmla="*/ 2147483647 w 120"/>
              <a:gd name="T45" fmla="*/ 2147483647 h 136"/>
              <a:gd name="T46" fmla="*/ 2147483647 w 120"/>
              <a:gd name="T47" fmla="*/ 2147483647 h 136"/>
              <a:gd name="T48" fmla="*/ 2147483647 w 120"/>
              <a:gd name="T49" fmla="*/ 2147483647 h 136"/>
              <a:gd name="T50" fmla="*/ 2147483647 w 120"/>
              <a:gd name="T51" fmla="*/ 2147483647 h 136"/>
              <a:gd name="T52" fmla="*/ 2147483647 w 120"/>
              <a:gd name="T53" fmla="*/ 0 h 136"/>
              <a:gd name="T54" fmla="*/ 2147483647 w 120"/>
              <a:gd name="T55" fmla="*/ 0 h 136"/>
              <a:gd name="T56" fmla="*/ 2147483647 w 120"/>
              <a:gd name="T57" fmla="*/ 2147483647 h 136"/>
              <a:gd name="T58" fmla="*/ 2147483647 w 120"/>
              <a:gd name="T59" fmla="*/ 2147483647 h 1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20"/>
              <a:gd name="T91" fmla="*/ 0 h 136"/>
              <a:gd name="T92" fmla="*/ 120 w 120"/>
              <a:gd name="T93" fmla="*/ 136 h 1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20" h="136">
                <a:moveTo>
                  <a:pt x="88" y="16"/>
                </a:moveTo>
                <a:lnTo>
                  <a:pt x="80" y="16"/>
                </a:lnTo>
                <a:lnTo>
                  <a:pt x="80" y="24"/>
                </a:lnTo>
                <a:lnTo>
                  <a:pt x="96" y="32"/>
                </a:lnTo>
                <a:lnTo>
                  <a:pt x="96" y="40"/>
                </a:lnTo>
                <a:lnTo>
                  <a:pt x="104" y="56"/>
                </a:lnTo>
                <a:lnTo>
                  <a:pt x="104" y="64"/>
                </a:lnTo>
                <a:lnTo>
                  <a:pt x="112" y="72"/>
                </a:lnTo>
                <a:lnTo>
                  <a:pt x="112" y="80"/>
                </a:lnTo>
                <a:lnTo>
                  <a:pt x="120" y="96"/>
                </a:lnTo>
                <a:lnTo>
                  <a:pt x="88" y="128"/>
                </a:lnTo>
                <a:lnTo>
                  <a:pt x="48" y="136"/>
                </a:lnTo>
                <a:lnTo>
                  <a:pt x="24" y="128"/>
                </a:lnTo>
                <a:lnTo>
                  <a:pt x="24" y="112"/>
                </a:lnTo>
                <a:lnTo>
                  <a:pt x="16" y="96"/>
                </a:lnTo>
                <a:lnTo>
                  <a:pt x="24" y="96"/>
                </a:lnTo>
                <a:lnTo>
                  <a:pt x="56" y="64"/>
                </a:lnTo>
                <a:lnTo>
                  <a:pt x="56" y="56"/>
                </a:lnTo>
                <a:lnTo>
                  <a:pt x="48" y="56"/>
                </a:lnTo>
                <a:lnTo>
                  <a:pt x="40" y="56"/>
                </a:lnTo>
                <a:lnTo>
                  <a:pt x="32" y="24"/>
                </a:lnTo>
                <a:lnTo>
                  <a:pt x="0" y="16"/>
                </a:lnTo>
                <a:lnTo>
                  <a:pt x="8" y="8"/>
                </a:lnTo>
                <a:lnTo>
                  <a:pt x="24" y="16"/>
                </a:lnTo>
                <a:lnTo>
                  <a:pt x="48" y="16"/>
                </a:lnTo>
                <a:lnTo>
                  <a:pt x="56" y="16"/>
                </a:lnTo>
                <a:lnTo>
                  <a:pt x="56" y="0"/>
                </a:lnTo>
                <a:lnTo>
                  <a:pt x="72" y="0"/>
                </a:lnTo>
                <a:lnTo>
                  <a:pt x="88" y="8"/>
                </a:lnTo>
                <a:lnTo>
                  <a:pt x="88" y="16"/>
                </a:lnTo>
                <a:close/>
              </a:path>
            </a:pathLst>
          </a:custGeom>
          <a:solidFill>
            <a:srgbClr val="F9756B"/>
          </a:solidFill>
          <a:ln w="6350">
            <a:solidFill>
              <a:srgbClr val="FFFFFF"/>
            </a:solidFill>
            <a:round/>
            <a:headEnd/>
            <a:tailEnd/>
          </a:ln>
        </p:spPr>
        <p:txBody>
          <a:bodyPr/>
          <a:lstStyle/>
          <a:p>
            <a:pPr algn="ctr"/>
            <a:endParaRPr lang="en-GB" sz="1600" b="1">
              <a:cs typeface="Arial" charset="0"/>
            </a:endParaRPr>
          </a:p>
        </p:txBody>
      </p:sp>
      <p:sp>
        <p:nvSpPr>
          <p:cNvPr id="243816" name="Freeform 121"/>
          <p:cNvSpPr>
            <a:spLocks/>
          </p:cNvSpPr>
          <p:nvPr/>
        </p:nvSpPr>
        <p:spPr bwMode="auto">
          <a:xfrm>
            <a:off x="1069975" y="2789238"/>
            <a:ext cx="1625600" cy="865187"/>
          </a:xfrm>
          <a:custGeom>
            <a:avLst/>
            <a:gdLst>
              <a:gd name="T0" fmla="*/ 2147483647 w 856"/>
              <a:gd name="T1" fmla="*/ 2147483647 h 448"/>
              <a:gd name="T2" fmla="*/ 2147483647 w 856"/>
              <a:gd name="T3" fmla="*/ 2147483647 h 448"/>
              <a:gd name="T4" fmla="*/ 2147483647 w 856"/>
              <a:gd name="T5" fmla="*/ 2147483647 h 448"/>
              <a:gd name="T6" fmla="*/ 2147483647 w 856"/>
              <a:gd name="T7" fmla="*/ 2147483647 h 448"/>
              <a:gd name="T8" fmla="*/ 2147483647 w 856"/>
              <a:gd name="T9" fmla="*/ 2147483647 h 448"/>
              <a:gd name="T10" fmla="*/ 2147483647 w 856"/>
              <a:gd name="T11" fmla="*/ 2147483647 h 448"/>
              <a:gd name="T12" fmla="*/ 2147483647 w 856"/>
              <a:gd name="T13" fmla="*/ 2147483647 h 448"/>
              <a:gd name="T14" fmla="*/ 2147483647 w 856"/>
              <a:gd name="T15" fmla="*/ 2147483647 h 448"/>
              <a:gd name="T16" fmla="*/ 2147483647 w 856"/>
              <a:gd name="T17" fmla="*/ 2147483647 h 448"/>
              <a:gd name="T18" fmla="*/ 2147483647 w 856"/>
              <a:gd name="T19" fmla="*/ 2147483647 h 448"/>
              <a:gd name="T20" fmla="*/ 2147483647 w 856"/>
              <a:gd name="T21" fmla="*/ 2147483647 h 448"/>
              <a:gd name="T22" fmla="*/ 2147483647 w 856"/>
              <a:gd name="T23" fmla="*/ 2147483647 h 448"/>
              <a:gd name="T24" fmla="*/ 2147483647 w 856"/>
              <a:gd name="T25" fmla="*/ 2147483647 h 448"/>
              <a:gd name="T26" fmla="*/ 2147483647 w 856"/>
              <a:gd name="T27" fmla="*/ 2147483647 h 448"/>
              <a:gd name="T28" fmla="*/ 2147483647 w 856"/>
              <a:gd name="T29" fmla="*/ 2147483647 h 448"/>
              <a:gd name="T30" fmla="*/ 2147483647 w 856"/>
              <a:gd name="T31" fmla="*/ 2147483647 h 448"/>
              <a:gd name="T32" fmla="*/ 2147483647 w 856"/>
              <a:gd name="T33" fmla="*/ 2147483647 h 448"/>
              <a:gd name="T34" fmla="*/ 2147483647 w 856"/>
              <a:gd name="T35" fmla="*/ 2147483647 h 448"/>
              <a:gd name="T36" fmla="*/ 2147483647 w 856"/>
              <a:gd name="T37" fmla="*/ 2147483647 h 448"/>
              <a:gd name="T38" fmla="*/ 2147483647 w 856"/>
              <a:gd name="T39" fmla="*/ 2147483647 h 448"/>
              <a:gd name="T40" fmla="*/ 2147483647 w 856"/>
              <a:gd name="T41" fmla="*/ 2147483647 h 448"/>
              <a:gd name="T42" fmla="*/ 2147483647 w 856"/>
              <a:gd name="T43" fmla="*/ 2147483647 h 448"/>
              <a:gd name="T44" fmla="*/ 2147483647 w 856"/>
              <a:gd name="T45" fmla="*/ 2147483647 h 448"/>
              <a:gd name="T46" fmla="*/ 2147483647 w 856"/>
              <a:gd name="T47" fmla="*/ 2147483647 h 448"/>
              <a:gd name="T48" fmla="*/ 2147483647 w 856"/>
              <a:gd name="T49" fmla="*/ 2147483647 h 448"/>
              <a:gd name="T50" fmla="*/ 2147483647 w 856"/>
              <a:gd name="T51" fmla="*/ 2147483647 h 448"/>
              <a:gd name="T52" fmla="*/ 2147483647 w 856"/>
              <a:gd name="T53" fmla="*/ 2147483647 h 448"/>
              <a:gd name="T54" fmla="*/ 2147483647 w 856"/>
              <a:gd name="T55" fmla="*/ 2147483647 h 448"/>
              <a:gd name="T56" fmla="*/ 2147483647 w 856"/>
              <a:gd name="T57" fmla="*/ 2147483647 h 448"/>
              <a:gd name="T58" fmla="*/ 2147483647 w 856"/>
              <a:gd name="T59" fmla="*/ 2147483647 h 448"/>
              <a:gd name="T60" fmla="*/ 2147483647 w 856"/>
              <a:gd name="T61" fmla="*/ 2147483647 h 448"/>
              <a:gd name="T62" fmla="*/ 2147483647 w 856"/>
              <a:gd name="T63" fmla="*/ 2147483647 h 448"/>
              <a:gd name="T64" fmla="*/ 2147483647 w 856"/>
              <a:gd name="T65" fmla="*/ 2147483647 h 448"/>
              <a:gd name="T66" fmla="*/ 2147483647 w 856"/>
              <a:gd name="T67" fmla="*/ 0 h 448"/>
              <a:gd name="T68" fmla="*/ 2147483647 w 856"/>
              <a:gd name="T69" fmla="*/ 2147483647 h 448"/>
              <a:gd name="T70" fmla="*/ 2147483647 w 856"/>
              <a:gd name="T71" fmla="*/ 2147483647 h 448"/>
              <a:gd name="T72" fmla="*/ 2147483647 w 856"/>
              <a:gd name="T73" fmla="*/ 2147483647 h 448"/>
              <a:gd name="T74" fmla="*/ 2147483647 w 856"/>
              <a:gd name="T75" fmla="*/ 2147483647 h 448"/>
              <a:gd name="T76" fmla="*/ 2147483647 w 856"/>
              <a:gd name="T77" fmla="*/ 2147483647 h 448"/>
              <a:gd name="T78" fmla="*/ 2147483647 w 856"/>
              <a:gd name="T79" fmla="*/ 2147483647 h 448"/>
              <a:gd name="T80" fmla="*/ 2147483647 w 856"/>
              <a:gd name="T81" fmla="*/ 2147483647 h 448"/>
              <a:gd name="T82" fmla="*/ 2147483647 w 856"/>
              <a:gd name="T83" fmla="*/ 2147483647 h 448"/>
              <a:gd name="T84" fmla="*/ 2147483647 w 856"/>
              <a:gd name="T85" fmla="*/ 2147483647 h 448"/>
              <a:gd name="T86" fmla="*/ 2147483647 w 856"/>
              <a:gd name="T87" fmla="*/ 2147483647 h 448"/>
              <a:gd name="T88" fmla="*/ 2147483647 w 856"/>
              <a:gd name="T89" fmla="*/ 2147483647 h 448"/>
              <a:gd name="T90" fmla="*/ 2147483647 w 856"/>
              <a:gd name="T91" fmla="*/ 2147483647 h 448"/>
              <a:gd name="T92" fmla="*/ 2147483647 w 856"/>
              <a:gd name="T93" fmla="*/ 2147483647 h 448"/>
              <a:gd name="T94" fmla="*/ 2147483647 w 856"/>
              <a:gd name="T95" fmla="*/ 2147483647 h 448"/>
              <a:gd name="T96" fmla="*/ 2147483647 w 856"/>
              <a:gd name="T97" fmla="*/ 2147483647 h 448"/>
              <a:gd name="T98" fmla="*/ 2147483647 w 856"/>
              <a:gd name="T99" fmla="*/ 2147483647 h 448"/>
              <a:gd name="T100" fmla="*/ 2147483647 w 856"/>
              <a:gd name="T101" fmla="*/ 2147483647 h 448"/>
              <a:gd name="T102" fmla="*/ 2147483647 w 856"/>
              <a:gd name="T103" fmla="*/ 2147483647 h 448"/>
              <a:gd name="T104" fmla="*/ 2147483647 w 856"/>
              <a:gd name="T105" fmla="*/ 2147483647 h 448"/>
              <a:gd name="T106" fmla="*/ 2147483647 w 856"/>
              <a:gd name="T107" fmla="*/ 2147483647 h 448"/>
              <a:gd name="T108" fmla="*/ 2147483647 w 856"/>
              <a:gd name="T109" fmla="*/ 2147483647 h 448"/>
              <a:gd name="T110" fmla="*/ 2147483647 w 856"/>
              <a:gd name="T111" fmla="*/ 2147483647 h 448"/>
              <a:gd name="T112" fmla="*/ 2147483647 w 856"/>
              <a:gd name="T113" fmla="*/ 2147483647 h 448"/>
              <a:gd name="T114" fmla="*/ 2147483647 w 856"/>
              <a:gd name="T115" fmla="*/ 2147483647 h 448"/>
              <a:gd name="T116" fmla="*/ 2147483647 w 856"/>
              <a:gd name="T117" fmla="*/ 2147483647 h 448"/>
              <a:gd name="T118" fmla="*/ 2147483647 w 856"/>
              <a:gd name="T119" fmla="*/ 2147483647 h 448"/>
              <a:gd name="T120" fmla="*/ 2147483647 w 856"/>
              <a:gd name="T121" fmla="*/ 2147483647 h 448"/>
              <a:gd name="T122" fmla="*/ 2147483647 w 856"/>
              <a:gd name="T123" fmla="*/ 2147483647 h 448"/>
              <a:gd name="T124" fmla="*/ 2147483647 w 856"/>
              <a:gd name="T125" fmla="*/ 2147483647 h 44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56"/>
              <a:gd name="T190" fmla="*/ 0 h 448"/>
              <a:gd name="T191" fmla="*/ 856 w 856"/>
              <a:gd name="T192" fmla="*/ 448 h 44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56" h="448">
                <a:moveTo>
                  <a:pt x="680" y="392"/>
                </a:moveTo>
                <a:lnTo>
                  <a:pt x="712" y="392"/>
                </a:lnTo>
                <a:lnTo>
                  <a:pt x="704" y="392"/>
                </a:lnTo>
                <a:lnTo>
                  <a:pt x="712" y="392"/>
                </a:lnTo>
                <a:lnTo>
                  <a:pt x="688" y="408"/>
                </a:lnTo>
                <a:lnTo>
                  <a:pt x="688" y="424"/>
                </a:lnTo>
                <a:lnTo>
                  <a:pt x="712" y="408"/>
                </a:lnTo>
                <a:lnTo>
                  <a:pt x="752" y="392"/>
                </a:lnTo>
                <a:lnTo>
                  <a:pt x="768" y="384"/>
                </a:lnTo>
                <a:lnTo>
                  <a:pt x="768" y="376"/>
                </a:lnTo>
                <a:lnTo>
                  <a:pt x="768" y="368"/>
                </a:lnTo>
                <a:lnTo>
                  <a:pt x="752" y="384"/>
                </a:lnTo>
                <a:lnTo>
                  <a:pt x="728" y="384"/>
                </a:lnTo>
                <a:lnTo>
                  <a:pt x="712" y="376"/>
                </a:lnTo>
                <a:lnTo>
                  <a:pt x="720" y="360"/>
                </a:lnTo>
                <a:lnTo>
                  <a:pt x="712" y="360"/>
                </a:lnTo>
                <a:lnTo>
                  <a:pt x="704" y="352"/>
                </a:lnTo>
                <a:lnTo>
                  <a:pt x="736" y="344"/>
                </a:lnTo>
                <a:lnTo>
                  <a:pt x="728" y="336"/>
                </a:lnTo>
                <a:lnTo>
                  <a:pt x="680" y="344"/>
                </a:lnTo>
                <a:lnTo>
                  <a:pt x="640" y="368"/>
                </a:lnTo>
                <a:lnTo>
                  <a:pt x="672" y="344"/>
                </a:lnTo>
                <a:lnTo>
                  <a:pt x="696" y="336"/>
                </a:lnTo>
                <a:lnTo>
                  <a:pt x="704" y="336"/>
                </a:lnTo>
                <a:lnTo>
                  <a:pt x="712" y="320"/>
                </a:lnTo>
                <a:lnTo>
                  <a:pt x="744" y="320"/>
                </a:lnTo>
                <a:lnTo>
                  <a:pt x="792" y="320"/>
                </a:lnTo>
                <a:lnTo>
                  <a:pt x="816" y="304"/>
                </a:lnTo>
                <a:lnTo>
                  <a:pt x="856" y="296"/>
                </a:lnTo>
                <a:lnTo>
                  <a:pt x="856" y="280"/>
                </a:lnTo>
                <a:lnTo>
                  <a:pt x="856" y="272"/>
                </a:lnTo>
                <a:lnTo>
                  <a:pt x="848" y="272"/>
                </a:lnTo>
                <a:lnTo>
                  <a:pt x="848" y="264"/>
                </a:lnTo>
                <a:lnTo>
                  <a:pt x="832" y="264"/>
                </a:lnTo>
                <a:lnTo>
                  <a:pt x="848" y="256"/>
                </a:lnTo>
                <a:lnTo>
                  <a:pt x="832" y="256"/>
                </a:lnTo>
                <a:lnTo>
                  <a:pt x="832" y="248"/>
                </a:lnTo>
                <a:lnTo>
                  <a:pt x="816" y="248"/>
                </a:lnTo>
                <a:lnTo>
                  <a:pt x="824" y="240"/>
                </a:lnTo>
                <a:lnTo>
                  <a:pt x="808" y="232"/>
                </a:lnTo>
                <a:lnTo>
                  <a:pt x="824" y="224"/>
                </a:lnTo>
                <a:lnTo>
                  <a:pt x="808" y="176"/>
                </a:lnTo>
                <a:lnTo>
                  <a:pt x="792" y="184"/>
                </a:lnTo>
                <a:lnTo>
                  <a:pt x="792" y="192"/>
                </a:lnTo>
                <a:lnTo>
                  <a:pt x="760" y="208"/>
                </a:lnTo>
                <a:lnTo>
                  <a:pt x="752" y="192"/>
                </a:lnTo>
                <a:lnTo>
                  <a:pt x="760" y="168"/>
                </a:lnTo>
                <a:lnTo>
                  <a:pt x="744" y="168"/>
                </a:lnTo>
                <a:lnTo>
                  <a:pt x="744" y="160"/>
                </a:lnTo>
                <a:lnTo>
                  <a:pt x="728" y="152"/>
                </a:lnTo>
                <a:lnTo>
                  <a:pt x="696" y="144"/>
                </a:lnTo>
                <a:lnTo>
                  <a:pt x="680" y="152"/>
                </a:lnTo>
                <a:lnTo>
                  <a:pt x="680" y="160"/>
                </a:lnTo>
                <a:lnTo>
                  <a:pt x="672" y="168"/>
                </a:lnTo>
                <a:lnTo>
                  <a:pt x="672" y="176"/>
                </a:lnTo>
                <a:lnTo>
                  <a:pt x="664" y="184"/>
                </a:lnTo>
                <a:lnTo>
                  <a:pt x="648" y="200"/>
                </a:lnTo>
                <a:lnTo>
                  <a:pt x="656" y="208"/>
                </a:lnTo>
                <a:lnTo>
                  <a:pt x="640" y="240"/>
                </a:lnTo>
                <a:lnTo>
                  <a:pt x="600" y="256"/>
                </a:lnTo>
                <a:lnTo>
                  <a:pt x="592" y="296"/>
                </a:lnTo>
                <a:lnTo>
                  <a:pt x="568" y="304"/>
                </a:lnTo>
                <a:lnTo>
                  <a:pt x="568" y="312"/>
                </a:lnTo>
                <a:lnTo>
                  <a:pt x="552" y="280"/>
                </a:lnTo>
                <a:lnTo>
                  <a:pt x="576" y="256"/>
                </a:lnTo>
                <a:lnTo>
                  <a:pt x="544" y="248"/>
                </a:lnTo>
                <a:lnTo>
                  <a:pt x="496" y="224"/>
                </a:lnTo>
                <a:lnTo>
                  <a:pt x="480" y="224"/>
                </a:lnTo>
                <a:lnTo>
                  <a:pt x="488" y="200"/>
                </a:lnTo>
                <a:lnTo>
                  <a:pt x="472" y="200"/>
                </a:lnTo>
                <a:lnTo>
                  <a:pt x="472" y="192"/>
                </a:lnTo>
                <a:lnTo>
                  <a:pt x="504" y="168"/>
                </a:lnTo>
                <a:lnTo>
                  <a:pt x="528" y="152"/>
                </a:lnTo>
                <a:lnTo>
                  <a:pt x="536" y="144"/>
                </a:lnTo>
                <a:lnTo>
                  <a:pt x="560" y="144"/>
                </a:lnTo>
                <a:lnTo>
                  <a:pt x="576" y="128"/>
                </a:lnTo>
                <a:lnTo>
                  <a:pt x="592" y="128"/>
                </a:lnTo>
                <a:lnTo>
                  <a:pt x="616" y="112"/>
                </a:lnTo>
                <a:lnTo>
                  <a:pt x="640" y="96"/>
                </a:lnTo>
                <a:lnTo>
                  <a:pt x="648" y="96"/>
                </a:lnTo>
                <a:lnTo>
                  <a:pt x="664" y="96"/>
                </a:lnTo>
                <a:lnTo>
                  <a:pt x="696" y="88"/>
                </a:lnTo>
                <a:lnTo>
                  <a:pt x="704" y="80"/>
                </a:lnTo>
                <a:lnTo>
                  <a:pt x="696" y="80"/>
                </a:lnTo>
                <a:lnTo>
                  <a:pt x="720" y="56"/>
                </a:lnTo>
                <a:lnTo>
                  <a:pt x="704" y="56"/>
                </a:lnTo>
                <a:lnTo>
                  <a:pt x="712" y="56"/>
                </a:lnTo>
                <a:lnTo>
                  <a:pt x="688" y="48"/>
                </a:lnTo>
                <a:lnTo>
                  <a:pt x="672" y="72"/>
                </a:lnTo>
                <a:lnTo>
                  <a:pt x="640" y="88"/>
                </a:lnTo>
                <a:lnTo>
                  <a:pt x="640" y="80"/>
                </a:lnTo>
                <a:lnTo>
                  <a:pt x="648" y="64"/>
                </a:lnTo>
                <a:lnTo>
                  <a:pt x="648" y="56"/>
                </a:lnTo>
                <a:lnTo>
                  <a:pt x="632" y="64"/>
                </a:lnTo>
                <a:lnTo>
                  <a:pt x="624" y="56"/>
                </a:lnTo>
                <a:lnTo>
                  <a:pt x="616" y="48"/>
                </a:lnTo>
                <a:lnTo>
                  <a:pt x="632" y="48"/>
                </a:lnTo>
                <a:lnTo>
                  <a:pt x="624" y="24"/>
                </a:lnTo>
                <a:lnTo>
                  <a:pt x="640" y="24"/>
                </a:lnTo>
                <a:lnTo>
                  <a:pt x="640" y="16"/>
                </a:lnTo>
                <a:lnTo>
                  <a:pt x="656" y="16"/>
                </a:lnTo>
                <a:lnTo>
                  <a:pt x="688" y="0"/>
                </a:lnTo>
                <a:lnTo>
                  <a:pt x="664" y="0"/>
                </a:lnTo>
                <a:lnTo>
                  <a:pt x="640" y="8"/>
                </a:lnTo>
                <a:lnTo>
                  <a:pt x="616" y="24"/>
                </a:lnTo>
                <a:lnTo>
                  <a:pt x="584" y="40"/>
                </a:lnTo>
                <a:lnTo>
                  <a:pt x="584" y="48"/>
                </a:lnTo>
                <a:lnTo>
                  <a:pt x="600" y="56"/>
                </a:lnTo>
                <a:lnTo>
                  <a:pt x="584" y="64"/>
                </a:lnTo>
                <a:lnTo>
                  <a:pt x="560" y="80"/>
                </a:lnTo>
                <a:lnTo>
                  <a:pt x="552" y="80"/>
                </a:lnTo>
                <a:lnTo>
                  <a:pt x="560" y="72"/>
                </a:lnTo>
                <a:lnTo>
                  <a:pt x="576" y="64"/>
                </a:lnTo>
                <a:lnTo>
                  <a:pt x="576" y="56"/>
                </a:lnTo>
                <a:lnTo>
                  <a:pt x="568" y="48"/>
                </a:lnTo>
                <a:lnTo>
                  <a:pt x="536" y="64"/>
                </a:lnTo>
                <a:lnTo>
                  <a:pt x="552" y="64"/>
                </a:lnTo>
                <a:lnTo>
                  <a:pt x="528" y="80"/>
                </a:lnTo>
                <a:lnTo>
                  <a:pt x="504" y="80"/>
                </a:lnTo>
                <a:lnTo>
                  <a:pt x="480" y="72"/>
                </a:lnTo>
                <a:lnTo>
                  <a:pt x="480" y="64"/>
                </a:lnTo>
                <a:lnTo>
                  <a:pt x="440" y="72"/>
                </a:lnTo>
                <a:lnTo>
                  <a:pt x="448" y="72"/>
                </a:lnTo>
                <a:lnTo>
                  <a:pt x="440" y="80"/>
                </a:lnTo>
                <a:lnTo>
                  <a:pt x="424" y="72"/>
                </a:lnTo>
                <a:lnTo>
                  <a:pt x="392" y="80"/>
                </a:lnTo>
                <a:lnTo>
                  <a:pt x="368" y="80"/>
                </a:lnTo>
                <a:lnTo>
                  <a:pt x="392" y="72"/>
                </a:lnTo>
                <a:lnTo>
                  <a:pt x="392" y="64"/>
                </a:lnTo>
                <a:lnTo>
                  <a:pt x="352" y="56"/>
                </a:lnTo>
                <a:lnTo>
                  <a:pt x="344" y="48"/>
                </a:lnTo>
                <a:lnTo>
                  <a:pt x="328" y="48"/>
                </a:lnTo>
                <a:lnTo>
                  <a:pt x="312" y="56"/>
                </a:lnTo>
                <a:lnTo>
                  <a:pt x="304" y="56"/>
                </a:lnTo>
                <a:lnTo>
                  <a:pt x="312" y="48"/>
                </a:lnTo>
                <a:lnTo>
                  <a:pt x="296" y="56"/>
                </a:lnTo>
                <a:lnTo>
                  <a:pt x="288" y="56"/>
                </a:lnTo>
                <a:lnTo>
                  <a:pt x="296" y="48"/>
                </a:lnTo>
                <a:lnTo>
                  <a:pt x="288" y="40"/>
                </a:lnTo>
                <a:lnTo>
                  <a:pt x="264" y="48"/>
                </a:lnTo>
                <a:lnTo>
                  <a:pt x="216" y="56"/>
                </a:lnTo>
                <a:lnTo>
                  <a:pt x="200" y="56"/>
                </a:lnTo>
                <a:lnTo>
                  <a:pt x="184" y="64"/>
                </a:lnTo>
                <a:lnTo>
                  <a:pt x="152" y="56"/>
                </a:lnTo>
                <a:lnTo>
                  <a:pt x="0" y="176"/>
                </a:lnTo>
                <a:lnTo>
                  <a:pt x="16" y="176"/>
                </a:lnTo>
                <a:lnTo>
                  <a:pt x="8" y="184"/>
                </a:lnTo>
                <a:lnTo>
                  <a:pt x="16" y="192"/>
                </a:lnTo>
                <a:lnTo>
                  <a:pt x="48" y="184"/>
                </a:lnTo>
                <a:lnTo>
                  <a:pt x="48" y="200"/>
                </a:lnTo>
                <a:lnTo>
                  <a:pt x="40" y="232"/>
                </a:lnTo>
                <a:lnTo>
                  <a:pt x="48" y="240"/>
                </a:lnTo>
                <a:lnTo>
                  <a:pt x="40" y="256"/>
                </a:lnTo>
                <a:lnTo>
                  <a:pt x="16" y="264"/>
                </a:lnTo>
                <a:lnTo>
                  <a:pt x="16" y="288"/>
                </a:lnTo>
                <a:lnTo>
                  <a:pt x="24" y="288"/>
                </a:lnTo>
                <a:lnTo>
                  <a:pt x="16" y="304"/>
                </a:lnTo>
                <a:lnTo>
                  <a:pt x="32" y="320"/>
                </a:lnTo>
                <a:lnTo>
                  <a:pt x="48" y="336"/>
                </a:lnTo>
                <a:lnTo>
                  <a:pt x="368" y="336"/>
                </a:lnTo>
                <a:lnTo>
                  <a:pt x="376" y="336"/>
                </a:lnTo>
                <a:lnTo>
                  <a:pt x="384" y="344"/>
                </a:lnTo>
                <a:lnTo>
                  <a:pt x="432" y="352"/>
                </a:lnTo>
                <a:lnTo>
                  <a:pt x="424" y="352"/>
                </a:lnTo>
                <a:lnTo>
                  <a:pt x="456" y="336"/>
                </a:lnTo>
                <a:lnTo>
                  <a:pt x="472" y="344"/>
                </a:lnTo>
                <a:lnTo>
                  <a:pt x="472" y="352"/>
                </a:lnTo>
                <a:lnTo>
                  <a:pt x="488" y="352"/>
                </a:lnTo>
                <a:lnTo>
                  <a:pt x="480" y="376"/>
                </a:lnTo>
                <a:lnTo>
                  <a:pt x="520" y="384"/>
                </a:lnTo>
                <a:lnTo>
                  <a:pt x="528" y="400"/>
                </a:lnTo>
                <a:lnTo>
                  <a:pt x="520" y="408"/>
                </a:lnTo>
                <a:lnTo>
                  <a:pt x="504" y="392"/>
                </a:lnTo>
                <a:lnTo>
                  <a:pt x="488" y="424"/>
                </a:lnTo>
                <a:lnTo>
                  <a:pt x="480" y="424"/>
                </a:lnTo>
                <a:lnTo>
                  <a:pt x="464" y="448"/>
                </a:lnTo>
                <a:lnTo>
                  <a:pt x="488" y="432"/>
                </a:lnTo>
                <a:lnTo>
                  <a:pt x="528" y="432"/>
                </a:lnTo>
                <a:lnTo>
                  <a:pt x="520" y="424"/>
                </a:lnTo>
                <a:lnTo>
                  <a:pt x="512" y="424"/>
                </a:lnTo>
                <a:lnTo>
                  <a:pt x="520" y="416"/>
                </a:lnTo>
                <a:lnTo>
                  <a:pt x="552" y="416"/>
                </a:lnTo>
                <a:lnTo>
                  <a:pt x="568" y="408"/>
                </a:lnTo>
                <a:lnTo>
                  <a:pt x="584" y="400"/>
                </a:lnTo>
                <a:lnTo>
                  <a:pt x="624" y="400"/>
                </a:lnTo>
                <a:lnTo>
                  <a:pt x="640" y="392"/>
                </a:lnTo>
                <a:lnTo>
                  <a:pt x="664" y="360"/>
                </a:lnTo>
                <a:lnTo>
                  <a:pt x="680" y="368"/>
                </a:lnTo>
                <a:lnTo>
                  <a:pt x="672" y="392"/>
                </a:lnTo>
                <a:lnTo>
                  <a:pt x="680" y="392"/>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17" name="Freeform 122"/>
          <p:cNvSpPr>
            <a:spLocks/>
          </p:cNvSpPr>
          <p:nvPr/>
        </p:nvSpPr>
        <p:spPr bwMode="auto">
          <a:xfrm>
            <a:off x="385763" y="2851150"/>
            <a:ext cx="973137" cy="449263"/>
          </a:xfrm>
          <a:custGeom>
            <a:avLst/>
            <a:gdLst>
              <a:gd name="T0" fmla="*/ 2147483647 w 512"/>
              <a:gd name="T1" fmla="*/ 2147483647 h 232"/>
              <a:gd name="T2" fmla="*/ 2147483647 w 512"/>
              <a:gd name="T3" fmla="*/ 2147483647 h 232"/>
              <a:gd name="T4" fmla="*/ 2147483647 w 512"/>
              <a:gd name="T5" fmla="*/ 2147483647 h 232"/>
              <a:gd name="T6" fmla="*/ 2147483647 w 512"/>
              <a:gd name="T7" fmla="*/ 2147483647 h 232"/>
              <a:gd name="T8" fmla="*/ 2147483647 w 512"/>
              <a:gd name="T9" fmla="*/ 2147483647 h 232"/>
              <a:gd name="T10" fmla="*/ 2147483647 w 512"/>
              <a:gd name="T11" fmla="*/ 2147483647 h 232"/>
              <a:gd name="T12" fmla="*/ 2147483647 w 512"/>
              <a:gd name="T13" fmla="*/ 2147483647 h 232"/>
              <a:gd name="T14" fmla="*/ 2147483647 w 512"/>
              <a:gd name="T15" fmla="*/ 2147483647 h 232"/>
              <a:gd name="T16" fmla="*/ 2147483647 w 512"/>
              <a:gd name="T17" fmla="*/ 2147483647 h 232"/>
              <a:gd name="T18" fmla="*/ 2147483647 w 512"/>
              <a:gd name="T19" fmla="*/ 2147483647 h 232"/>
              <a:gd name="T20" fmla="*/ 2147483647 w 512"/>
              <a:gd name="T21" fmla="*/ 2147483647 h 232"/>
              <a:gd name="T22" fmla="*/ 2147483647 w 512"/>
              <a:gd name="T23" fmla="*/ 2147483647 h 232"/>
              <a:gd name="T24" fmla="*/ 2147483647 w 512"/>
              <a:gd name="T25" fmla="*/ 2147483647 h 232"/>
              <a:gd name="T26" fmla="*/ 2147483647 w 512"/>
              <a:gd name="T27" fmla="*/ 2147483647 h 232"/>
              <a:gd name="T28" fmla="*/ 2147483647 w 512"/>
              <a:gd name="T29" fmla="*/ 2147483647 h 232"/>
              <a:gd name="T30" fmla="*/ 2147483647 w 512"/>
              <a:gd name="T31" fmla="*/ 2147483647 h 232"/>
              <a:gd name="T32" fmla="*/ 2147483647 w 512"/>
              <a:gd name="T33" fmla="*/ 2147483647 h 232"/>
              <a:gd name="T34" fmla="*/ 2147483647 w 512"/>
              <a:gd name="T35" fmla="*/ 2147483647 h 232"/>
              <a:gd name="T36" fmla="*/ 2147483647 w 512"/>
              <a:gd name="T37" fmla="*/ 2147483647 h 232"/>
              <a:gd name="T38" fmla="*/ 2147483647 w 512"/>
              <a:gd name="T39" fmla="*/ 2147483647 h 232"/>
              <a:gd name="T40" fmla="*/ 2147483647 w 512"/>
              <a:gd name="T41" fmla="*/ 2147483647 h 232"/>
              <a:gd name="T42" fmla="*/ 2147483647 w 512"/>
              <a:gd name="T43" fmla="*/ 2147483647 h 232"/>
              <a:gd name="T44" fmla="*/ 0 w 512"/>
              <a:gd name="T45" fmla="*/ 2147483647 h 232"/>
              <a:gd name="T46" fmla="*/ 2147483647 w 512"/>
              <a:gd name="T47" fmla="*/ 2147483647 h 232"/>
              <a:gd name="T48" fmla="*/ 2147483647 w 512"/>
              <a:gd name="T49" fmla="*/ 2147483647 h 232"/>
              <a:gd name="T50" fmla="*/ 2147483647 w 512"/>
              <a:gd name="T51" fmla="*/ 2147483647 h 232"/>
              <a:gd name="T52" fmla="*/ 2147483647 w 512"/>
              <a:gd name="T53" fmla="*/ 2147483647 h 232"/>
              <a:gd name="T54" fmla="*/ 2147483647 w 512"/>
              <a:gd name="T55" fmla="*/ 2147483647 h 232"/>
              <a:gd name="T56" fmla="*/ 2147483647 w 512"/>
              <a:gd name="T57" fmla="*/ 2147483647 h 232"/>
              <a:gd name="T58" fmla="*/ 2147483647 w 512"/>
              <a:gd name="T59" fmla="*/ 2147483647 h 232"/>
              <a:gd name="T60" fmla="*/ 2147483647 w 512"/>
              <a:gd name="T61" fmla="*/ 2147483647 h 232"/>
              <a:gd name="T62" fmla="*/ 2147483647 w 512"/>
              <a:gd name="T63" fmla="*/ 2147483647 h 232"/>
              <a:gd name="T64" fmla="*/ 2147483647 w 512"/>
              <a:gd name="T65" fmla="*/ 2147483647 h 232"/>
              <a:gd name="T66" fmla="*/ 2147483647 w 512"/>
              <a:gd name="T67" fmla="*/ 2147483647 h 232"/>
              <a:gd name="T68" fmla="*/ 2147483647 w 512"/>
              <a:gd name="T69" fmla="*/ 2147483647 h 232"/>
              <a:gd name="T70" fmla="*/ 2147483647 w 512"/>
              <a:gd name="T71" fmla="*/ 0 h 232"/>
              <a:gd name="T72" fmla="*/ 2147483647 w 512"/>
              <a:gd name="T73" fmla="*/ 2147483647 h 232"/>
              <a:gd name="T74" fmla="*/ 2147483647 w 512"/>
              <a:gd name="T75" fmla="*/ 2147483647 h 232"/>
              <a:gd name="T76" fmla="*/ 2147483647 w 512"/>
              <a:gd name="T77" fmla="*/ 2147483647 h 23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12"/>
              <a:gd name="T118" fmla="*/ 0 h 232"/>
              <a:gd name="T119" fmla="*/ 512 w 512"/>
              <a:gd name="T120" fmla="*/ 232 h 23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12" h="232">
                <a:moveTo>
                  <a:pt x="360" y="144"/>
                </a:moveTo>
                <a:lnTo>
                  <a:pt x="376" y="144"/>
                </a:lnTo>
                <a:lnTo>
                  <a:pt x="368" y="152"/>
                </a:lnTo>
                <a:lnTo>
                  <a:pt x="376" y="160"/>
                </a:lnTo>
                <a:lnTo>
                  <a:pt x="408" y="152"/>
                </a:lnTo>
                <a:lnTo>
                  <a:pt x="408" y="168"/>
                </a:lnTo>
                <a:lnTo>
                  <a:pt x="400" y="200"/>
                </a:lnTo>
                <a:lnTo>
                  <a:pt x="408" y="208"/>
                </a:lnTo>
                <a:lnTo>
                  <a:pt x="400" y="224"/>
                </a:lnTo>
                <a:lnTo>
                  <a:pt x="392" y="224"/>
                </a:lnTo>
                <a:lnTo>
                  <a:pt x="384" y="224"/>
                </a:lnTo>
                <a:lnTo>
                  <a:pt x="384" y="208"/>
                </a:lnTo>
                <a:lnTo>
                  <a:pt x="392" y="208"/>
                </a:lnTo>
                <a:lnTo>
                  <a:pt x="384" y="200"/>
                </a:lnTo>
                <a:lnTo>
                  <a:pt x="384" y="216"/>
                </a:lnTo>
                <a:lnTo>
                  <a:pt x="376" y="224"/>
                </a:lnTo>
                <a:lnTo>
                  <a:pt x="368" y="216"/>
                </a:lnTo>
                <a:lnTo>
                  <a:pt x="376" y="200"/>
                </a:lnTo>
                <a:lnTo>
                  <a:pt x="368" y="200"/>
                </a:lnTo>
                <a:lnTo>
                  <a:pt x="376" y="192"/>
                </a:lnTo>
                <a:lnTo>
                  <a:pt x="384" y="192"/>
                </a:lnTo>
                <a:lnTo>
                  <a:pt x="392" y="192"/>
                </a:lnTo>
                <a:lnTo>
                  <a:pt x="392" y="184"/>
                </a:lnTo>
                <a:lnTo>
                  <a:pt x="376" y="192"/>
                </a:lnTo>
                <a:lnTo>
                  <a:pt x="392" y="168"/>
                </a:lnTo>
                <a:lnTo>
                  <a:pt x="384" y="176"/>
                </a:lnTo>
                <a:lnTo>
                  <a:pt x="360" y="200"/>
                </a:lnTo>
                <a:lnTo>
                  <a:pt x="376" y="176"/>
                </a:lnTo>
                <a:lnTo>
                  <a:pt x="360" y="160"/>
                </a:lnTo>
                <a:lnTo>
                  <a:pt x="368" y="152"/>
                </a:lnTo>
                <a:lnTo>
                  <a:pt x="352" y="152"/>
                </a:lnTo>
                <a:lnTo>
                  <a:pt x="320" y="152"/>
                </a:lnTo>
                <a:lnTo>
                  <a:pt x="304" y="136"/>
                </a:lnTo>
                <a:lnTo>
                  <a:pt x="288" y="136"/>
                </a:lnTo>
                <a:lnTo>
                  <a:pt x="264" y="152"/>
                </a:lnTo>
                <a:lnTo>
                  <a:pt x="224" y="160"/>
                </a:lnTo>
                <a:lnTo>
                  <a:pt x="256" y="136"/>
                </a:lnTo>
                <a:lnTo>
                  <a:pt x="280" y="136"/>
                </a:lnTo>
                <a:lnTo>
                  <a:pt x="272" y="136"/>
                </a:lnTo>
                <a:lnTo>
                  <a:pt x="208" y="160"/>
                </a:lnTo>
                <a:lnTo>
                  <a:pt x="200" y="160"/>
                </a:lnTo>
                <a:lnTo>
                  <a:pt x="200" y="168"/>
                </a:lnTo>
                <a:lnTo>
                  <a:pt x="192" y="168"/>
                </a:lnTo>
                <a:lnTo>
                  <a:pt x="136" y="192"/>
                </a:lnTo>
                <a:lnTo>
                  <a:pt x="96" y="208"/>
                </a:lnTo>
                <a:lnTo>
                  <a:pt x="0" y="232"/>
                </a:lnTo>
                <a:lnTo>
                  <a:pt x="136" y="184"/>
                </a:lnTo>
                <a:lnTo>
                  <a:pt x="152" y="168"/>
                </a:lnTo>
                <a:lnTo>
                  <a:pt x="136" y="168"/>
                </a:lnTo>
                <a:lnTo>
                  <a:pt x="112" y="168"/>
                </a:lnTo>
                <a:lnTo>
                  <a:pt x="128" y="152"/>
                </a:lnTo>
                <a:lnTo>
                  <a:pt x="104" y="152"/>
                </a:lnTo>
                <a:lnTo>
                  <a:pt x="112" y="128"/>
                </a:lnTo>
                <a:lnTo>
                  <a:pt x="152" y="112"/>
                </a:lnTo>
                <a:lnTo>
                  <a:pt x="200" y="104"/>
                </a:lnTo>
                <a:lnTo>
                  <a:pt x="224" y="80"/>
                </a:lnTo>
                <a:lnTo>
                  <a:pt x="200" y="88"/>
                </a:lnTo>
                <a:lnTo>
                  <a:pt x="176" y="88"/>
                </a:lnTo>
                <a:lnTo>
                  <a:pt x="168" y="88"/>
                </a:lnTo>
                <a:lnTo>
                  <a:pt x="176" y="80"/>
                </a:lnTo>
                <a:lnTo>
                  <a:pt x="168" y="72"/>
                </a:lnTo>
                <a:lnTo>
                  <a:pt x="216" y="64"/>
                </a:lnTo>
                <a:lnTo>
                  <a:pt x="224" y="64"/>
                </a:lnTo>
                <a:lnTo>
                  <a:pt x="216" y="64"/>
                </a:lnTo>
                <a:lnTo>
                  <a:pt x="248" y="64"/>
                </a:lnTo>
                <a:lnTo>
                  <a:pt x="240" y="56"/>
                </a:lnTo>
                <a:lnTo>
                  <a:pt x="248" y="48"/>
                </a:lnTo>
                <a:lnTo>
                  <a:pt x="240" y="40"/>
                </a:lnTo>
                <a:lnTo>
                  <a:pt x="248" y="32"/>
                </a:lnTo>
                <a:lnTo>
                  <a:pt x="280" y="32"/>
                </a:lnTo>
                <a:lnTo>
                  <a:pt x="320" y="16"/>
                </a:lnTo>
                <a:lnTo>
                  <a:pt x="392" y="0"/>
                </a:lnTo>
                <a:lnTo>
                  <a:pt x="400" y="0"/>
                </a:lnTo>
                <a:lnTo>
                  <a:pt x="400" y="8"/>
                </a:lnTo>
                <a:lnTo>
                  <a:pt x="416" y="8"/>
                </a:lnTo>
                <a:lnTo>
                  <a:pt x="424" y="8"/>
                </a:lnTo>
                <a:lnTo>
                  <a:pt x="496" y="16"/>
                </a:lnTo>
                <a:lnTo>
                  <a:pt x="512" y="24"/>
                </a:lnTo>
                <a:lnTo>
                  <a:pt x="360" y="144"/>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18" name="Freeform 123"/>
          <p:cNvSpPr>
            <a:spLocks/>
          </p:cNvSpPr>
          <p:nvPr/>
        </p:nvSpPr>
        <p:spPr bwMode="auto">
          <a:xfrm>
            <a:off x="1038225" y="3917950"/>
            <a:ext cx="668338" cy="525463"/>
          </a:xfrm>
          <a:custGeom>
            <a:avLst/>
            <a:gdLst>
              <a:gd name="T0" fmla="*/ 0 w 352"/>
              <a:gd name="T1" fmla="*/ 2147483647 h 272"/>
              <a:gd name="T2" fmla="*/ 2147483647 w 352"/>
              <a:gd name="T3" fmla="*/ 2147483647 h 272"/>
              <a:gd name="T4" fmla="*/ 2147483647 w 352"/>
              <a:gd name="T5" fmla="*/ 2147483647 h 272"/>
              <a:gd name="T6" fmla="*/ 2147483647 w 352"/>
              <a:gd name="T7" fmla="*/ 2147483647 h 272"/>
              <a:gd name="T8" fmla="*/ 2147483647 w 352"/>
              <a:gd name="T9" fmla="*/ 2147483647 h 272"/>
              <a:gd name="T10" fmla="*/ 2147483647 w 352"/>
              <a:gd name="T11" fmla="*/ 2147483647 h 272"/>
              <a:gd name="T12" fmla="*/ 2147483647 w 352"/>
              <a:gd name="T13" fmla="*/ 2147483647 h 272"/>
              <a:gd name="T14" fmla="*/ 2147483647 w 352"/>
              <a:gd name="T15" fmla="*/ 2147483647 h 272"/>
              <a:gd name="T16" fmla="*/ 2147483647 w 352"/>
              <a:gd name="T17" fmla="*/ 2147483647 h 272"/>
              <a:gd name="T18" fmla="*/ 2147483647 w 352"/>
              <a:gd name="T19" fmla="*/ 2147483647 h 272"/>
              <a:gd name="T20" fmla="*/ 2147483647 w 352"/>
              <a:gd name="T21" fmla="*/ 2147483647 h 272"/>
              <a:gd name="T22" fmla="*/ 2147483647 w 352"/>
              <a:gd name="T23" fmla="*/ 2147483647 h 272"/>
              <a:gd name="T24" fmla="*/ 2147483647 w 352"/>
              <a:gd name="T25" fmla="*/ 2147483647 h 272"/>
              <a:gd name="T26" fmla="*/ 2147483647 w 352"/>
              <a:gd name="T27" fmla="*/ 2147483647 h 272"/>
              <a:gd name="T28" fmla="*/ 2147483647 w 352"/>
              <a:gd name="T29" fmla="*/ 2147483647 h 272"/>
              <a:gd name="T30" fmla="*/ 2147483647 w 352"/>
              <a:gd name="T31" fmla="*/ 2147483647 h 272"/>
              <a:gd name="T32" fmla="*/ 2147483647 w 352"/>
              <a:gd name="T33" fmla="*/ 2147483647 h 272"/>
              <a:gd name="T34" fmla="*/ 2147483647 w 352"/>
              <a:gd name="T35" fmla="*/ 2147483647 h 272"/>
              <a:gd name="T36" fmla="*/ 2147483647 w 352"/>
              <a:gd name="T37" fmla="*/ 2147483647 h 272"/>
              <a:gd name="T38" fmla="*/ 2147483647 w 352"/>
              <a:gd name="T39" fmla="*/ 2147483647 h 272"/>
              <a:gd name="T40" fmla="*/ 2147483647 w 352"/>
              <a:gd name="T41" fmla="*/ 2147483647 h 272"/>
              <a:gd name="T42" fmla="*/ 2147483647 w 352"/>
              <a:gd name="T43" fmla="*/ 2147483647 h 272"/>
              <a:gd name="T44" fmla="*/ 2147483647 w 352"/>
              <a:gd name="T45" fmla="*/ 2147483647 h 272"/>
              <a:gd name="T46" fmla="*/ 2147483647 w 352"/>
              <a:gd name="T47" fmla="*/ 2147483647 h 272"/>
              <a:gd name="T48" fmla="*/ 2147483647 w 352"/>
              <a:gd name="T49" fmla="*/ 2147483647 h 272"/>
              <a:gd name="T50" fmla="*/ 2147483647 w 352"/>
              <a:gd name="T51" fmla="*/ 2147483647 h 272"/>
              <a:gd name="T52" fmla="*/ 2147483647 w 352"/>
              <a:gd name="T53" fmla="*/ 2147483647 h 272"/>
              <a:gd name="T54" fmla="*/ 2147483647 w 352"/>
              <a:gd name="T55" fmla="*/ 2147483647 h 272"/>
              <a:gd name="T56" fmla="*/ 2147483647 w 352"/>
              <a:gd name="T57" fmla="*/ 2147483647 h 272"/>
              <a:gd name="T58" fmla="*/ 2147483647 w 352"/>
              <a:gd name="T59" fmla="*/ 2147483647 h 272"/>
              <a:gd name="T60" fmla="*/ 2147483647 w 352"/>
              <a:gd name="T61" fmla="*/ 2147483647 h 272"/>
              <a:gd name="T62" fmla="*/ 2147483647 w 352"/>
              <a:gd name="T63" fmla="*/ 2147483647 h 272"/>
              <a:gd name="T64" fmla="*/ 2147483647 w 352"/>
              <a:gd name="T65" fmla="*/ 2147483647 h 272"/>
              <a:gd name="T66" fmla="*/ 0 w 352"/>
              <a:gd name="T67" fmla="*/ 0 h 27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52"/>
              <a:gd name="T103" fmla="*/ 0 h 272"/>
              <a:gd name="T104" fmla="*/ 352 w 352"/>
              <a:gd name="T105" fmla="*/ 272 h 27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52" h="272">
                <a:moveTo>
                  <a:pt x="0" y="0"/>
                </a:moveTo>
                <a:lnTo>
                  <a:pt x="0" y="48"/>
                </a:lnTo>
                <a:lnTo>
                  <a:pt x="16" y="64"/>
                </a:lnTo>
                <a:lnTo>
                  <a:pt x="8" y="72"/>
                </a:lnTo>
                <a:lnTo>
                  <a:pt x="0" y="72"/>
                </a:lnTo>
                <a:lnTo>
                  <a:pt x="8" y="80"/>
                </a:lnTo>
                <a:lnTo>
                  <a:pt x="32" y="96"/>
                </a:lnTo>
                <a:lnTo>
                  <a:pt x="32" y="104"/>
                </a:lnTo>
                <a:lnTo>
                  <a:pt x="24" y="120"/>
                </a:lnTo>
                <a:lnTo>
                  <a:pt x="48" y="136"/>
                </a:lnTo>
                <a:lnTo>
                  <a:pt x="48" y="152"/>
                </a:lnTo>
                <a:lnTo>
                  <a:pt x="56" y="144"/>
                </a:lnTo>
                <a:lnTo>
                  <a:pt x="48" y="128"/>
                </a:lnTo>
                <a:lnTo>
                  <a:pt x="40" y="96"/>
                </a:lnTo>
                <a:lnTo>
                  <a:pt x="16" y="40"/>
                </a:lnTo>
                <a:lnTo>
                  <a:pt x="24" y="16"/>
                </a:lnTo>
                <a:lnTo>
                  <a:pt x="40" y="16"/>
                </a:lnTo>
                <a:lnTo>
                  <a:pt x="40" y="24"/>
                </a:lnTo>
                <a:lnTo>
                  <a:pt x="48" y="56"/>
                </a:lnTo>
                <a:lnTo>
                  <a:pt x="56" y="72"/>
                </a:lnTo>
                <a:lnTo>
                  <a:pt x="56" y="80"/>
                </a:lnTo>
                <a:lnTo>
                  <a:pt x="72" y="96"/>
                </a:lnTo>
                <a:lnTo>
                  <a:pt x="64" y="104"/>
                </a:lnTo>
                <a:lnTo>
                  <a:pt x="80" y="112"/>
                </a:lnTo>
                <a:lnTo>
                  <a:pt x="104" y="152"/>
                </a:lnTo>
                <a:lnTo>
                  <a:pt x="112" y="168"/>
                </a:lnTo>
                <a:lnTo>
                  <a:pt x="96" y="184"/>
                </a:lnTo>
                <a:lnTo>
                  <a:pt x="104" y="192"/>
                </a:lnTo>
                <a:lnTo>
                  <a:pt x="120" y="216"/>
                </a:lnTo>
                <a:lnTo>
                  <a:pt x="144" y="224"/>
                </a:lnTo>
                <a:lnTo>
                  <a:pt x="152" y="232"/>
                </a:lnTo>
                <a:lnTo>
                  <a:pt x="192" y="248"/>
                </a:lnTo>
                <a:lnTo>
                  <a:pt x="208" y="256"/>
                </a:lnTo>
                <a:lnTo>
                  <a:pt x="224" y="248"/>
                </a:lnTo>
                <a:lnTo>
                  <a:pt x="240" y="248"/>
                </a:lnTo>
                <a:lnTo>
                  <a:pt x="264" y="272"/>
                </a:lnTo>
                <a:lnTo>
                  <a:pt x="280" y="248"/>
                </a:lnTo>
                <a:lnTo>
                  <a:pt x="288" y="248"/>
                </a:lnTo>
                <a:lnTo>
                  <a:pt x="280" y="232"/>
                </a:lnTo>
                <a:lnTo>
                  <a:pt x="288" y="224"/>
                </a:lnTo>
                <a:lnTo>
                  <a:pt x="312" y="224"/>
                </a:lnTo>
                <a:lnTo>
                  <a:pt x="320" y="216"/>
                </a:lnTo>
                <a:lnTo>
                  <a:pt x="328" y="224"/>
                </a:lnTo>
                <a:lnTo>
                  <a:pt x="328" y="216"/>
                </a:lnTo>
                <a:lnTo>
                  <a:pt x="352" y="168"/>
                </a:lnTo>
                <a:lnTo>
                  <a:pt x="336" y="168"/>
                </a:lnTo>
                <a:lnTo>
                  <a:pt x="304" y="176"/>
                </a:lnTo>
                <a:lnTo>
                  <a:pt x="296" y="200"/>
                </a:lnTo>
                <a:lnTo>
                  <a:pt x="280" y="208"/>
                </a:lnTo>
                <a:lnTo>
                  <a:pt x="288" y="216"/>
                </a:lnTo>
                <a:lnTo>
                  <a:pt x="280" y="216"/>
                </a:lnTo>
                <a:lnTo>
                  <a:pt x="272" y="216"/>
                </a:lnTo>
                <a:lnTo>
                  <a:pt x="240" y="216"/>
                </a:lnTo>
                <a:lnTo>
                  <a:pt x="224" y="200"/>
                </a:lnTo>
                <a:lnTo>
                  <a:pt x="208" y="152"/>
                </a:lnTo>
                <a:lnTo>
                  <a:pt x="216" y="128"/>
                </a:lnTo>
                <a:lnTo>
                  <a:pt x="224" y="104"/>
                </a:lnTo>
                <a:lnTo>
                  <a:pt x="200" y="96"/>
                </a:lnTo>
                <a:lnTo>
                  <a:pt x="184" y="48"/>
                </a:lnTo>
                <a:lnTo>
                  <a:pt x="168" y="40"/>
                </a:lnTo>
                <a:lnTo>
                  <a:pt x="160" y="56"/>
                </a:lnTo>
                <a:lnTo>
                  <a:pt x="152" y="56"/>
                </a:lnTo>
                <a:lnTo>
                  <a:pt x="144" y="40"/>
                </a:lnTo>
                <a:lnTo>
                  <a:pt x="144" y="32"/>
                </a:lnTo>
                <a:lnTo>
                  <a:pt x="136" y="16"/>
                </a:lnTo>
                <a:lnTo>
                  <a:pt x="72" y="24"/>
                </a:lnTo>
                <a:lnTo>
                  <a:pt x="32" y="0"/>
                </a:lnTo>
                <a:lnTo>
                  <a:pt x="0" y="0"/>
                </a:lnTo>
                <a:close/>
              </a:path>
            </a:pathLst>
          </a:custGeom>
          <a:solidFill>
            <a:srgbClr val="FF8F6E"/>
          </a:solidFill>
          <a:ln w="6350">
            <a:solidFill>
              <a:srgbClr val="FFFFFF"/>
            </a:solidFill>
            <a:round/>
            <a:headEnd/>
            <a:tailEnd/>
          </a:ln>
        </p:spPr>
        <p:txBody>
          <a:bodyPr/>
          <a:lstStyle/>
          <a:p>
            <a:pPr algn="ctr"/>
            <a:endParaRPr lang="en-GB" sz="1600" b="1">
              <a:cs typeface="Arial" charset="0"/>
            </a:endParaRPr>
          </a:p>
        </p:txBody>
      </p:sp>
      <p:sp>
        <p:nvSpPr>
          <p:cNvPr id="243819" name="Freeform 124"/>
          <p:cNvSpPr>
            <a:spLocks/>
          </p:cNvSpPr>
          <p:nvPr/>
        </p:nvSpPr>
        <p:spPr bwMode="auto">
          <a:xfrm>
            <a:off x="962025" y="3438525"/>
            <a:ext cx="1398588" cy="695325"/>
          </a:xfrm>
          <a:custGeom>
            <a:avLst/>
            <a:gdLst>
              <a:gd name="T0" fmla="*/ 2147483647 w 736"/>
              <a:gd name="T1" fmla="*/ 2147483647 h 360"/>
              <a:gd name="T2" fmla="*/ 2147483647 w 736"/>
              <a:gd name="T3" fmla="*/ 2147483647 h 360"/>
              <a:gd name="T4" fmla="*/ 2147483647 w 736"/>
              <a:gd name="T5" fmla="*/ 2147483647 h 360"/>
              <a:gd name="T6" fmla="*/ 2147483647 w 736"/>
              <a:gd name="T7" fmla="*/ 2147483647 h 360"/>
              <a:gd name="T8" fmla="*/ 2147483647 w 736"/>
              <a:gd name="T9" fmla="*/ 2147483647 h 360"/>
              <a:gd name="T10" fmla="*/ 2147483647 w 736"/>
              <a:gd name="T11" fmla="*/ 2147483647 h 360"/>
              <a:gd name="T12" fmla="*/ 2147483647 w 736"/>
              <a:gd name="T13" fmla="*/ 2147483647 h 360"/>
              <a:gd name="T14" fmla="*/ 2147483647 w 736"/>
              <a:gd name="T15" fmla="*/ 2147483647 h 360"/>
              <a:gd name="T16" fmla="*/ 2147483647 w 736"/>
              <a:gd name="T17" fmla="*/ 2147483647 h 360"/>
              <a:gd name="T18" fmla="*/ 2147483647 w 736"/>
              <a:gd name="T19" fmla="*/ 2147483647 h 360"/>
              <a:gd name="T20" fmla="*/ 2147483647 w 736"/>
              <a:gd name="T21" fmla="*/ 2147483647 h 360"/>
              <a:gd name="T22" fmla="*/ 2147483647 w 736"/>
              <a:gd name="T23" fmla="*/ 2147483647 h 360"/>
              <a:gd name="T24" fmla="*/ 2147483647 w 736"/>
              <a:gd name="T25" fmla="*/ 2147483647 h 360"/>
              <a:gd name="T26" fmla="*/ 2147483647 w 736"/>
              <a:gd name="T27" fmla="*/ 2147483647 h 360"/>
              <a:gd name="T28" fmla="*/ 2147483647 w 736"/>
              <a:gd name="T29" fmla="*/ 2147483647 h 360"/>
              <a:gd name="T30" fmla="*/ 2147483647 w 736"/>
              <a:gd name="T31" fmla="*/ 2147483647 h 360"/>
              <a:gd name="T32" fmla="*/ 2147483647 w 736"/>
              <a:gd name="T33" fmla="*/ 2147483647 h 360"/>
              <a:gd name="T34" fmla="*/ 2147483647 w 736"/>
              <a:gd name="T35" fmla="*/ 2147483647 h 360"/>
              <a:gd name="T36" fmla="*/ 2147483647 w 736"/>
              <a:gd name="T37" fmla="*/ 2147483647 h 360"/>
              <a:gd name="T38" fmla="*/ 2147483647 w 736"/>
              <a:gd name="T39" fmla="*/ 2147483647 h 360"/>
              <a:gd name="T40" fmla="*/ 2147483647 w 736"/>
              <a:gd name="T41" fmla="*/ 2147483647 h 360"/>
              <a:gd name="T42" fmla="*/ 2147483647 w 736"/>
              <a:gd name="T43" fmla="*/ 2147483647 h 360"/>
              <a:gd name="T44" fmla="*/ 2147483647 w 736"/>
              <a:gd name="T45" fmla="*/ 2147483647 h 360"/>
              <a:gd name="T46" fmla="*/ 2147483647 w 736"/>
              <a:gd name="T47" fmla="*/ 2147483647 h 360"/>
              <a:gd name="T48" fmla="*/ 2147483647 w 736"/>
              <a:gd name="T49" fmla="*/ 2147483647 h 360"/>
              <a:gd name="T50" fmla="*/ 2147483647 w 736"/>
              <a:gd name="T51" fmla="*/ 2147483647 h 360"/>
              <a:gd name="T52" fmla="*/ 2147483647 w 736"/>
              <a:gd name="T53" fmla="*/ 2147483647 h 360"/>
              <a:gd name="T54" fmla="*/ 2147483647 w 736"/>
              <a:gd name="T55" fmla="*/ 2147483647 h 360"/>
              <a:gd name="T56" fmla="*/ 2147483647 w 736"/>
              <a:gd name="T57" fmla="*/ 2147483647 h 360"/>
              <a:gd name="T58" fmla="*/ 2147483647 w 736"/>
              <a:gd name="T59" fmla="*/ 2147483647 h 360"/>
              <a:gd name="T60" fmla="*/ 2147483647 w 736"/>
              <a:gd name="T61" fmla="*/ 2147483647 h 360"/>
              <a:gd name="T62" fmla="*/ 2147483647 w 736"/>
              <a:gd name="T63" fmla="*/ 2147483647 h 360"/>
              <a:gd name="T64" fmla="*/ 2147483647 w 736"/>
              <a:gd name="T65" fmla="*/ 2147483647 h 360"/>
              <a:gd name="T66" fmla="*/ 2147483647 w 736"/>
              <a:gd name="T67" fmla="*/ 0 h 360"/>
              <a:gd name="T68" fmla="*/ 2147483647 w 736"/>
              <a:gd name="T69" fmla="*/ 2147483647 h 360"/>
              <a:gd name="T70" fmla="*/ 2147483647 w 736"/>
              <a:gd name="T71" fmla="*/ 2147483647 h 360"/>
              <a:gd name="T72" fmla="*/ 2147483647 w 736"/>
              <a:gd name="T73" fmla="*/ 2147483647 h 360"/>
              <a:gd name="T74" fmla="*/ 2147483647 w 736"/>
              <a:gd name="T75" fmla="*/ 2147483647 h 360"/>
              <a:gd name="T76" fmla="*/ 2147483647 w 736"/>
              <a:gd name="T77" fmla="*/ 2147483647 h 360"/>
              <a:gd name="T78" fmla="*/ 2147483647 w 736"/>
              <a:gd name="T79" fmla="*/ 2147483647 h 360"/>
              <a:gd name="T80" fmla="*/ 2147483647 w 736"/>
              <a:gd name="T81" fmla="*/ 2147483647 h 360"/>
              <a:gd name="T82" fmla="*/ 2147483647 w 736"/>
              <a:gd name="T83" fmla="*/ 2147483647 h 360"/>
              <a:gd name="T84" fmla="*/ 2147483647 w 736"/>
              <a:gd name="T85" fmla="*/ 2147483647 h 360"/>
              <a:gd name="T86" fmla="*/ 2147483647 w 736"/>
              <a:gd name="T87" fmla="*/ 2147483647 h 360"/>
              <a:gd name="T88" fmla="*/ 2147483647 w 736"/>
              <a:gd name="T89" fmla="*/ 2147483647 h 360"/>
              <a:gd name="T90" fmla="*/ 2147483647 w 736"/>
              <a:gd name="T91" fmla="*/ 2147483647 h 3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6"/>
              <a:gd name="T139" fmla="*/ 0 h 360"/>
              <a:gd name="T140" fmla="*/ 736 w 736"/>
              <a:gd name="T141" fmla="*/ 360 h 3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6" h="360">
                <a:moveTo>
                  <a:pt x="272" y="320"/>
                </a:moveTo>
                <a:lnTo>
                  <a:pt x="312" y="296"/>
                </a:lnTo>
                <a:lnTo>
                  <a:pt x="304" y="296"/>
                </a:lnTo>
                <a:lnTo>
                  <a:pt x="312" y="288"/>
                </a:lnTo>
                <a:lnTo>
                  <a:pt x="312" y="296"/>
                </a:lnTo>
                <a:lnTo>
                  <a:pt x="320" y="296"/>
                </a:lnTo>
                <a:lnTo>
                  <a:pt x="344" y="296"/>
                </a:lnTo>
                <a:lnTo>
                  <a:pt x="352" y="288"/>
                </a:lnTo>
                <a:lnTo>
                  <a:pt x="352" y="304"/>
                </a:lnTo>
                <a:lnTo>
                  <a:pt x="376" y="296"/>
                </a:lnTo>
                <a:lnTo>
                  <a:pt x="376" y="304"/>
                </a:lnTo>
                <a:lnTo>
                  <a:pt x="384" y="304"/>
                </a:lnTo>
                <a:lnTo>
                  <a:pt x="376" y="296"/>
                </a:lnTo>
                <a:lnTo>
                  <a:pt x="384" y="288"/>
                </a:lnTo>
                <a:lnTo>
                  <a:pt x="368" y="288"/>
                </a:lnTo>
                <a:lnTo>
                  <a:pt x="376" y="280"/>
                </a:lnTo>
                <a:lnTo>
                  <a:pt x="376" y="288"/>
                </a:lnTo>
                <a:lnTo>
                  <a:pt x="400" y="280"/>
                </a:lnTo>
                <a:lnTo>
                  <a:pt x="424" y="280"/>
                </a:lnTo>
                <a:lnTo>
                  <a:pt x="432" y="288"/>
                </a:lnTo>
                <a:lnTo>
                  <a:pt x="432" y="296"/>
                </a:lnTo>
                <a:lnTo>
                  <a:pt x="456" y="288"/>
                </a:lnTo>
                <a:lnTo>
                  <a:pt x="464" y="304"/>
                </a:lnTo>
                <a:lnTo>
                  <a:pt x="464" y="336"/>
                </a:lnTo>
                <a:lnTo>
                  <a:pt x="472" y="360"/>
                </a:lnTo>
                <a:lnTo>
                  <a:pt x="480" y="360"/>
                </a:lnTo>
                <a:lnTo>
                  <a:pt x="488" y="352"/>
                </a:lnTo>
                <a:lnTo>
                  <a:pt x="488" y="336"/>
                </a:lnTo>
                <a:lnTo>
                  <a:pt x="488" y="272"/>
                </a:lnTo>
                <a:lnTo>
                  <a:pt x="504" y="248"/>
                </a:lnTo>
                <a:lnTo>
                  <a:pt x="576" y="208"/>
                </a:lnTo>
                <a:lnTo>
                  <a:pt x="584" y="200"/>
                </a:lnTo>
                <a:lnTo>
                  <a:pt x="568" y="200"/>
                </a:lnTo>
                <a:lnTo>
                  <a:pt x="576" y="192"/>
                </a:lnTo>
                <a:lnTo>
                  <a:pt x="584" y="200"/>
                </a:lnTo>
                <a:lnTo>
                  <a:pt x="576" y="184"/>
                </a:lnTo>
                <a:lnTo>
                  <a:pt x="584" y="168"/>
                </a:lnTo>
                <a:lnTo>
                  <a:pt x="576" y="160"/>
                </a:lnTo>
                <a:lnTo>
                  <a:pt x="584" y="168"/>
                </a:lnTo>
                <a:lnTo>
                  <a:pt x="592" y="144"/>
                </a:lnTo>
                <a:lnTo>
                  <a:pt x="584" y="160"/>
                </a:lnTo>
                <a:lnTo>
                  <a:pt x="592" y="160"/>
                </a:lnTo>
                <a:lnTo>
                  <a:pt x="592" y="168"/>
                </a:lnTo>
                <a:lnTo>
                  <a:pt x="584" y="176"/>
                </a:lnTo>
                <a:lnTo>
                  <a:pt x="600" y="160"/>
                </a:lnTo>
                <a:lnTo>
                  <a:pt x="600" y="144"/>
                </a:lnTo>
                <a:lnTo>
                  <a:pt x="608" y="152"/>
                </a:lnTo>
                <a:lnTo>
                  <a:pt x="616" y="144"/>
                </a:lnTo>
                <a:lnTo>
                  <a:pt x="624" y="128"/>
                </a:lnTo>
                <a:lnTo>
                  <a:pt x="664" y="120"/>
                </a:lnTo>
                <a:lnTo>
                  <a:pt x="664" y="112"/>
                </a:lnTo>
                <a:lnTo>
                  <a:pt x="680" y="112"/>
                </a:lnTo>
                <a:lnTo>
                  <a:pt x="680" y="104"/>
                </a:lnTo>
                <a:lnTo>
                  <a:pt x="672" y="112"/>
                </a:lnTo>
                <a:lnTo>
                  <a:pt x="672" y="104"/>
                </a:lnTo>
                <a:lnTo>
                  <a:pt x="688" y="80"/>
                </a:lnTo>
                <a:lnTo>
                  <a:pt x="712" y="72"/>
                </a:lnTo>
                <a:lnTo>
                  <a:pt x="728" y="72"/>
                </a:lnTo>
                <a:lnTo>
                  <a:pt x="736" y="56"/>
                </a:lnTo>
                <a:lnTo>
                  <a:pt x="728" y="56"/>
                </a:lnTo>
                <a:lnTo>
                  <a:pt x="736" y="32"/>
                </a:lnTo>
                <a:lnTo>
                  <a:pt x="720" y="24"/>
                </a:lnTo>
                <a:lnTo>
                  <a:pt x="696" y="56"/>
                </a:lnTo>
                <a:lnTo>
                  <a:pt x="680" y="64"/>
                </a:lnTo>
                <a:lnTo>
                  <a:pt x="640" y="64"/>
                </a:lnTo>
                <a:lnTo>
                  <a:pt x="624" y="72"/>
                </a:lnTo>
                <a:lnTo>
                  <a:pt x="616" y="88"/>
                </a:lnTo>
                <a:lnTo>
                  <a:pt x="576" y="88"/>
                </a:lnTo>
                <a:lnTo>
                  <a:pt x="584" y="96"/>
                </a:lnTo>
                <a:lnTo>
                  <a:pt x="536" y="112"/>
                </a:lnTo>
                <a:lnTo>
                  <a:pt x="520" y="112"/>
                </a:lnTo>
                <a:lnTo>
                  <a:pt x="536" y="88"/>
                </a:lnTo>
                <a:lnTo>
                  <a:pt x="536" y="80"/>
                </a:lnTo>
                <a:lnTo>
                  <a:pt x="528" y="80"/>
                </a:lnTo>
                <a:lnTo>
                  <a:pt x="536" y="72"/>
                </a:lnTo>
                <a:lnTo>
                  <a:pt x="536" y="56"/>
                </a:lnTo>
                <a:lnTo>
                  <a:pt x="528" y="56"/>
                </a:lnTo>
                <a:lnTo>
                  <a:pt x="504" y="64"/>
                </a:lnTo>
                <a:lnTo>
                  <a:pt x="496" y="80"/>
                </a:lnTo>
                <a:lnTo>
                  <a:pt x="480" y="104"/>
                </a:lnTo>
                <a:lnTo>
                  <a:pt x="472" y="112"/>
                </a:lnTo>
                <a:lnTo>
                  <a:pt x="464" y="112"/>
                </a:lnTo>
                <a:lnTo>
                  <a:pt x="464" y="104"/>
                </a:lnTo>
                <a:lnTo>
                  <a:pt x="472" y="88"/>
                </a:lnTo>
                <a:lnTo>
                  <a:pt x="496" y="64"/>
                </a:lnTo>
                <a:lnTo>
                  <a:pt x="480" y="72"/>
                </a:lnTo>
                <a:lnTo>
                  <a:pt x="504" y="48"/>
                </a:lnTo>
                <a:lnTo>
                  <a:pt x="536" y="48"/>
                </a:lnTo>
                <a:lnTo>
                  <a:pt x="536" y="40"/>
                </a:lnTo>
                <a:lnTo>
                  <a:pt x="528" y="40"/>
                </a:lnTo>
                <a:lnTo>
                  <a:pt x="536" y="40"/>
                </a:lnTo>
                <a:lnTo>
                  <a:pt x="504" y="40"/>
                </a:lnTo>
                <a:lnTo>
                  <a:pt x="504" y="32"/>
                </a:lnTo>
                <a:lnTo>
                  <a:pt x="488" y="40"/>
                </a:lnTo>
                <a:lnTo>
                  <a:pt x="504" y="24"/>
                </a:lnTo>
                <a:lnTo>
                  <a:pt x="464" y="40"/>
                </a:lnTo>
                <a:lnTo>
                  <a:pt x="464" y="32"/>
                </a:lnTo>
                <a:lnTo>
                  <a:pt x="448" y="40"/>
                </a:lnTo>
                <a:lnTo>
                  <a:pt x="480" y="16"/>
                </a:lnTo>
                <a:lnTo>
                  <a:pt x="488" y="16"/>
                </a:lnTo>
                <a:lnTo>
                  <a:pt x="440" y="8"/>
                </a:lnTo>
                <a:lnTo>
                  <a:pt x="432" y="0"/>
                </a:lnTo>
                <a:lnTo>
                  <a:pt x="424" y="0"/>
                </a:lnTo>
                <a:lnTo>
                  <a:pt x="104" y="0"/>
                </a:lnTo>
                <a:lnTo>
                  <a:pt x="104" y="8"/>
                </a:lnTo>
                <a:lnTo>
                  <a:pt x="96" y="24"/>
                </a:lnTo>
                <a:lnTo>
                  <a:pt x="88" y="24"/>
                </a:lnTo>
                <a:lnTo>
                  <a:pt x="96" y="16"/>
                </a:lnTo>
                <a:lnTo>
                  <a:pt x="80" y="8"/>
                </a:lnTo>
                <a:lnTo>
                  <a:pt x="72" y="16"/>
                </a:lnTo>
                <a:lnTo>
                  <a:pt x="64" y="48"/>
                </a:lnTo>
                <a:lnTo>
                  <a:pt x="24" y="96"/>
                </a:lnTo>
                <a:lnTo>
                  <a:pt x="16" y="112"/>
                </a:lnTo>
                <a:lnTo>
                  <a:pt x="8" y="136"/>
                </a:lnTo>
                <a:lnTo>
                  <a:pt x="8" y="144"/>
                </a:lnTo>
                <a:lnTo>
                  <a:pt x="0" y="152"/>
                </a:lnTo>
                <a:lnTo>
                  <a:pt x="8" y="160"/>
                </a:lnTo>
                <a:lnTo>
                  <a:pt x="0" y="168"/>
                </a:lnTo>
                <a:lnTo>
                  <a:pt x="16" y="168"/>
                </a:lnTo>
                <a:lnTo>
                  <a:pt x="8" y="176"/>
                </a:lnTo>
                <a:lnTo>
                  <a:pt x="8" y="184"/>
                </a:lnTo>
                <a:lnTo>
                  <a:pt x="8" y="192"/>
                </a:lnTo>
                <a:lnTo>
                  <a:pt x="16" y="208"/>
                </a:lnTo>
                <a:lnTo>
                  <a:pt x="8" y="216"/>
                </a:lnTo>
                <a:lnTo>
                  <a:pt x="32" y="224"/>
                </a:lnTo>
                <a:lnTo>
                  <a:pt x="32" y="232"/>
                </a:lnTo>
                <a:lnTo>
                  <a:pt x="40" y="240"/>
                </a:lnTo>
                <a:lnTo>
                  <a:pt x="40" y="248"/>
                </a:lnTo>
                <a:lnTo>
                  <a:pt x="72" y="248"/>
                </a:lnTo>
                <a:lnTo>
                  <a:pt x="112" y="272"/>
                </a:lnTo>
                <a:lnTo>
                  <a:pt x="176" y="264"/>
                </a:lnTo>
                <a:lnTo>
                  <a:pt x="184" y="280"/>
                </a:lnTo>
                <a:lnTo>
                  <a:pt x="184" y="288"/>
                </a:lnTo>
                <a:lnTo>
                  <a:pt x="192" y="304"/>
                </a:lnTo>
                <a:lnTo>
                  <a:pt x="200" y="304"/>
                </a:lnTo>
                <a:lnTo>
                  <a:pt x="208" y="288"/>
                </a:lnTo>
                <a:lnTo>
                  <a:pt x="224" y="296"/>
                </a:lnTo>
                <a:lnTo>
                  <a:pt x="240" y="344"/>
                </a:lnTo>
                <a:lnTo>
                  <a:pt x="264" y="352"/>
                </a:lnTo>
                <a:lnTo>
                  <a:pt x="272" y="32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20" name="Freeform 125"/>
          <p:cNvSpPr>
            <a:spLocks/>
          </p:cNvSpPr>
          <p:nvPr/>
        </p:nvSpPr>
        <p:spPr bwMode="auto">
          <a:xfrm>
            <a:off x="1539875" y="4349750"/>
            <a:ext cx="107950" cy="123825"/>
          </a:xfrm>
          <a:custGeom>
            <a:avLst/>
            <a:gdLst>
              <a:gd name="T0" fmla="*/ 2147483647 w 56"/>
              <a:gd name="T1" fmla="*/ 2147483647 h 64"/>
              <a:gd name="T2" fmla="*/ 2147483647 w 56"/>
              <a:gd name="T3" fmla="*/ 2147483647 h 64"/>
              <a:gd name="T4" fmla="*/ 0 w 56"/>
              <a:gd name="T5" fmla="*/ 2147483647 h 64"/>
              <a:gd name="T6" fmla="*/ 0 w 56"/>
              <a:gd name="T7" fmla="*/ 2147483647 h 64"/>
              <a:gd name="T8" fmla="*/ 2147483647 w 56"/>
              <a:gd name="T9" fmla="*/ 2147483647 h 64"/>
              <a:gd name="T10" fmla="*/ 2147483647 w 56"/>
              <a:gd name="T11" fmla="*/ 2147483647 h 64"/>
              <a:gd name="T12" fmla="*/ 2147483647 w 56"/>
              <a:gd name="T13" fmla="*/ 2147483647 h 64"/>
              <a:gd name="T14" fmla="*/ 2147483647 w 56"/>
              <a:gd name="T15" fmla="*/ 0 h 64"/>
              <a:gd name="T16" fmla="*/ 2147483647 w 56"/>
              <a:gd name="T17" fmla="*/ 0 h 64"/>
              <a:gd name="T18" fmla="*/ 2147483647 w 56"/>
              <a:gd name="T19" fmla="*/ 2147483647 h 64"/>
              <a:gd name="T20" fmla="*/ 2147483647 w 56"/>
              <a:gd name="T21" fmla="*/ 2147483647 h 64"/>
              <a:gd name="T22" fmla="*/ 2147483647 w 56"/>
              <a:gd name="T23" fmla="*/ 2147483647 h 64"/>
              <a:gd name="T24" fmla="*/ 2147483647 w 56"/>
              <a:gd name="T25" fmla="*/ 2147483647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6"/>
              <a:gd name="T40" fmla="*/ 0 h 64"/>
              <a:gd name="T41" fmla="*/ 56 w 56"/>
              <a:gd name="T42" fmla="*/ 64 h 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6" h="64">
                <a:moveTo>
                  <a:pt x="32" y="48"/>
                </a:moveTo>
                <a:lnTo>
                  <a:pt x="24" y="64"/>
                </a:lnTo>
                <a:lnTo>
                  <a:pt x="0" y="56"/>
                </a:lnTo>
                <a:lnTo>
                  <a:pt x="0" y="48"/>
                </a:lnTo>
                <a:lnTo>
                  <a:pt x="16" y="24"/>
                </a:lnTo>
                <a:lnTo>
                  <a:pt x="24" y="24"/>
                </a:lnTo>
                <a:lnTo>
                  <a:pt x="16" y="8"/>
                </a:lnTo>
                <a:lnTo>
                  <a:pt x="24" y="0"/>
                </a:lnTo>
                <a:lnTo>
                  <a:pt x="48" y="0"/>
                </a:lnTo>
                <a:lnTo>
                  <a:pt x="40" y="24"/>
                </a:lnTo>
                <a:lnTo>
                  <a:pt x="48" y="32"/>
                </a:lnTo>
                <a:lnTo>
                  <a:pt x="56" y="32"/>
                </a:lnTo>
                <a:lnTo>
                  <a:pt x="32" y="4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21" name="Freeform 126"/>
          <p:cNvSpPr>
            <a:spLocks/>
          </p:cNvSpPr>
          <p:nvPr/>
        </p:nvSpPr>
        <p:spPr bwMode="auto">
          <a:xfrm>
            <a:off x="1585913" y="4443413"/>
            <a:ext cx="61912" cy="46037"/>
          </a:xfrm>
          <a:custGeom>
            <a:avLst/>
            <a:gdLst>
              <a:gd name="T0" fmla="*/ 2147483647 w 32"/>
              <a:gd name="T1" fmla="*/ 2147483647 h 24"/>
              <a:gd name="T2" fmla="*/ 2147483647 w 32"/>
              <a:gd name="T3" fmla="*/ 0 h 24"/>
              <a:gd name="T4" fmla="*/ 0 w 32"/>
              <a:gd name="T5" fmla="*/ 2147483647 h 24"/>
              <a:gd name="T6" fmla="*/ 2147483647 w 32"/>
              <a:gd name="T7" fmla="*/ 2147483647 h 24"/>
              <a:gd name="T8" fmla="*/ 2147483647 w 32"/>
              <a:gd name="T9" fmla="*/ 2147483647 h 24"/>
              <a:gd name="T10" fmla="*/ 2147483647 w 32"/>
              <a:gd name="T11" fmla="*/ 2147483647 h 24"/>
              <a:gd name="T12" fmla="*/ 0 60000 65536"/>
              <a:gd name="T13" fmla="*/ 0 60000 65536"/>
              <a:gd name="T14" fmla="*/ 0 60000 65536"/>
              <a:gd name="T15" fmla="*/ 0 60000 65536"/>
              <a:gd name="T16" fmla="*/ 0 60000 65536"/>
              <a:gd name="T17" fmla="*/ 0 60000 65536"/>
              <a:gd name="T18" fmla="*/ 0 w 32"/>
              <a:gd name="T19" fmla="*/ 0 h 24"/>
              <a:gd name="T20" fmla="*/ 32 w 32"/>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32" h="24">
                <a:moveTo>
                  <a:pt x="32" y="16"/>
                </a:moveTo>
                <a:lnTo>
                  <a:pt x="8" y="0"/>
                </a:lnTo>
                <a:lnTo>
                  <a:pt x="0" y="16"/>
                </a:lnTo>
                <a:lnTo>
                  <a:pt x="8" y="16"/>
                </a:lnTo>
                <a:lnTo>
                  <a:pt x="32" y="24"/>
                </a:lnTo>
                <a:lnTo>
                  <a:pt x="32"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22" name="Freeform 127"/>
          <p:cNvSpPr>
            <a:spLocks/>
          </p:cNvSpPr>
          <p:nvPr/>
        </p:nvSpPr>
        <p:spPr bwMode="auto">
          <a:xfrm>
            <a:off x="1828800" y="4597400"/>
            <a:ext cx="14288" cy="15875"/>
          </a:xfrm>
          <a:custGeom>
            <a:avLst/>
            <a:gdLst>
              <a:gd name="T0" fmla="*/ 0 w 8"/>
              <a:gd name="T1" fmla="*/ 0 h 8"/>
              <a:gd name="T2" fmla="*/ 2147483647 w 8"/>
              <a:gd name="T3" fmla="*/ 0 h 8"/>
              <a:gd name="T4" fmla="*/ 2147483647 w 8"/>
              <a:gd name="T5" fmla="*/ 2147483647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8" y="0"/>
                </a:lnTo>
                <a:lnTo>
                  <a:pt x="8" y="8"/>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23" name="Freeform 128"/>
          <p:cNvSpPr>
            <a:spLocks/>
          </p:cNvSpPr>
          <p:nvPr/>
        </p:nvSpPr>
        <p:spPr bwMode="auto">
          <a:xfrm>
            <a:off x="1828800" y="4597400"/>
            <a:ext cx="14288" cy="15875"/>
          </a:xfrm>
          <a:custGeom>
            <a:avLst/>
            <a:gdLst>
              <a:gd name="T0" fmla="*/ 0 w 8"/>
              <a:gd name="T1" fmla="*/ 0 h 8"/>
              <a:gd name="T2" fmla="*/ 2147483647 w 8"/>
              <a:gd name="T3" fmla="*/ 0 h 8"/>
              <a:gd name="T4" fmla="*/ 2147483647 w 8"/>
              <a:gd name="T5" fmla="*/ 2147483647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8" y="0"/>
                </a:lnTo>
                <a:lnTo>
                  <a:pt x="8" y="8"/>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24" name="Freeform 129"/>
          <p:cNvSpPr>
            <a:spLocks/>
          </p:cNvSpPr>
          <p:nvPr/>
        </p:nvSpPr>
        <p:spPr bwMode="auto">
          <a:xfrm>
            <a:off x="1843088" y="4597400"/>
            <a:ext cx="61912" cy="61913"/>
          </a:xfrm>
          <a:custGeom>
            <a:avLst/>
            <a:gdLst>
              <a:gd name="T0" fmla="*/ 2147483647 w 32"/>
              <a:gd name="T1" fmla="*/ 2147483647 h 32"/>
              <a:gd name="T2" fmla="*/ 2147483647 w 32"/>
              <a:gd name="T3" fmla="*/ 0 h 32"/>
              <a:gd name="T4" fmla="*/ 2147483647 w 32"/>
              <a:gd name="T5" fmla="*/ 0 h 32"/>
              <a:gd name="T6" fmla="*/ 0 w 32"/>
              <a:gd name="T7" fmla="*/ 0 h 32"/>
              <a:gd name="T8" fmla="*/ 0 w 32"/>
              <a:gd name="T9" fmla="*/ 2147483647 h 32"/>
              <a:gd name="T10" fmla="*/ 2147483647 w 32"/>
              <a:gd name="T11" fmla="*/ 2147483647 h 32"/>
              <a:gd name="T12" fmla="*/ 2147483647 w 32"/>
              <a:gd name="T13" fmla="*/ 2147483647 h 32"/>
              <a:gd name="T14" fmla="*/ 2147483647 w 32"/>
              <a:gd name="T15" fmla="*/ 2147483647 h 32"/>
              <a:gd name="T16" fmla="*/ 2147483647 w 32"/>
              <a:gd name="T17" fmla="*/ 2147483647 h 32"/>
              <a:gd name="T18" fmla="*/ 2147483647 w 32"/>
              <a:gd name="T19" fmla="*/ 2147483647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32"/>
              <a:gd name="T32" fmla="*/ 32 w 32"/>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32">
                <a:moveTo>
                  <a:pt x="32" y="16"/>
                </a:moveTo>
                <a:lnTo>
                  <a:pt x="16" y="0"/>
                </a:lnTo>
                <a:lnTo>
                  <a:pt x="8" y="0"/>
                </a:lnTo>
                <a:lnTo>
                  <a:pt x="0" y="0"/>
                </a:lnTo>
                <a:lnTo>
                  <a:pt x="0" y="8"/>
                </a:lnTo>
                <a:lnTo>
                  <a:pt x="16" y="16"/>
                </a:lnTo>
                <a:lnTo>
                  <a:pt x="16" y="24"/>
                </a:lnTo>
                <a:lnTo>
                  <a:pt x="24" y="32"/>
                </a:lnTo>
                <a:lnTo>
                  <a:pt x="32" y="24"/>
                </a:lnTo>
                <a:lnTo>
                  <a:pt x="32"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25" name="Freeform 130"/>
          <p:cNvSpPr>
            <a:spLocks/>
          </p:cNvSpPr>
          <p:nvPr/>
        </p:nvSpPr>
        <p:spPr bwMode="auto">
          <a:xfrm>
            <a:off x="1752600" y="4597400"/>
            <a:ext cx="90488" cy="61913"/>
          </a:xfrm>
          <a:custGeom>
            <a:avLst/>
            <a:gdLst>
              <a:gd name="T0" fmla="*/ 2147483647 w 48"/>
              <a:gd name="T1" fmla="*/ 0 h 32"/>
              <a:gd name="T2" fmla="*/ 2147483647 w 48"/>
              <a:gd name="T3" fmla="*/ 2147483647 h 32"/>
              <a:gd name="T4" fmla="*/ 2147483647 w 48"/>
              <a:gd name="T5" fmla="*/ 2147483647 h 32"/>
              <a:gd name="T6" fmla="*/ 2147483647 w 48"/>
              <a:gd name="T7" fmla="*/ 0 h 32"/>
              <a:gd name="T8" fmla="*/ 2147483647 w 48"/>
              <a:gd name="T9" fmla="*/ 2147483647 h 32"/>
              <a:gd name="T10" fmla="*/ 2147483647 w 48"/>
              <a:gd name="T11" fmla="*/ 2147483647 h 32"/>
              <a:gd name="T12" fmla="*/ 2147483647 w 48"/>
              <a:gd name="T13" fmla="*/ 2147483647 h 32"/>
              <a:gd name="T14" fmla="*/ 2147483647 w 48"/>
              <a:gd name="T15" fmla="*/ 2147483647 h 32"/>
              <a:gd name="T16" fmla="*/ 2147483647 w 48"/>
              <a:gd name="T17" fmla="*/ 2147483647 h 32"/>
              <a:gd name="T18" fmla="*/ 0 w 48"/>
              <a:gd name="T19" fmla="*/ 2147483647 h 32"/>
              <a:gd name="T20" fmla="*/ 2147483647 w 48"/>
              <a:gd name="T21" fmla="*/ 0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32"/>
              <a:gd name="T35" fmla="*/ 48 w 48"/>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32">
                <a:moveTo>
                  <a:pt x="8" y="0"/>
                </a:moveTo>
                <a:lnTo>
                  <a:pt x="16" y="8"/>
                </a:lnTo>
                <a:lnTo>
                  <a:pt x="24" y="8"/>
                </a:lnTo>
                <a:lnTo>
                  <a:pt x="40" y="0"/>
                </a:lnTo>
                <a:lnTo>
                  <a:pt x="48" y="8"/>
                </a:lnTo>
                <a:lnTo>
                  <a:pt x="32" y="16"/>
                </a:lnTo>
                <a:lnTo>
                  <a:pt x="40" y="32"/>
                </a:lnTo>
                <a:lnTo>
                  <a:pt x="32" y="32"/>
                </a:lnTo>
                <a:lnTo>
                  <a:pt x="24" y="24"/>
                </a:lnTo>
                <a:lnTo>
                  <a:pt x="0" y="16"/>
                </a:lnTo>
                <a:lnTo>
                  <a:pt x="8"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26" name="Freeform 131"/>
          <p:cNvSpPr>
            <a:spLocks/>
          </p:cNvSpPr>
          <p:nvPr/>
        </p:nvSpPr>
        <p:spPr bwMode="auto">
          <a:xfrm>
            <a:off x="1692275" y="4551363"/>
            <a:ext cx="76200" cy="76200"/>
          </a:xfrm>
          <a:custGeom>
            <a:avLst/>
            <a:gdLst>
              <a:gd name="T0" fmla="*/ 2147483647 w 40"/>
              <a:gd name="T1" fmla="*/ 2147483647 h 40"/>
              <a:gd name="T2" fmla="*/ 2147483647 w 40"/>
              <a:gd name="T3" fmla="*/ 2147483647 h 40"/>
              <a:gd name="T4" fmla="*/ 2147483647 w 40"/>
              <a:gd name="T5" fmla="*/ 0 h 40"/>
              <a:gd name="T6" fmla="*/ 0 w 40"/>
              <a:gd name="T7" fmla="*/ 0 h 40"/>
              <a:gd name="T8" fmla="*/ 0 w 40"/>
              <a:gd name="T9" fmla="*/ 2147483647 h 40"/>
              <a:gd name="T10" fmla="*/ 2147483647 w 40"/>
              <a:gd name="T11" fmla="*/ 2147483647 h 40"/>
              <a:gd name="T12" fmla="*/ 2147483647 w 40"/>
              <a:gd name="T13" fmla="*/ 2147483647 h 40"/>
              <a:gd name="T14" fmla="*/ 2147483647 w 40"/>
              <a:gd name="T15" fmla="*/ 2147483647 h 40"/>
              <a:gd name="T16" fmla="*/ 2147483647 w 40"/>
              <a:gd name="T17" fmla="*/ 2147483647 h 40"/>
              <a:gd name="T18" fmla="*/ 2147483647 w 40"/>
              <a:gd name="T19" fmla="*/ 2147483647 h 40"/>
              <a:gd name="T20" fmla="*/ 2147483647 w 40"/>
              <a:gd name="T21" fmla="*/ 2147483647 h 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
              <a:gd name="T34" fmla="*/ 0 h 40"/>
              <a:gd name="T35" fmla="*/ 40 w 40"/>
              <a:gd name="T36" fmla="*/ 40 h 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 h="40">
                <a:moveTo>
                  <a:pt x="40" y="24"/>
                </a:moveTo>
                <a:lnTo>
                  <a:pt x="32" y="16"/>
                </a:lnTo>
                <a:lnTo>
                  <a:pt x="24" y="0"/>
                </a:lnTo>
                <a:lnTo>
                  <a:pt x="0" y="0"/>
                </a:lnTo>
                <a:lnTo>
                  <a:pt x="0" y="16"/>
                </a:lnTo>
                <a:lnTo>
                  <a:pt x="8" y="24"/>
                </a:lnTo>
                <a:lnTo>
                  <a:pt x="8" y="16"/>
                </a:lnTo>
                <a:lnTo>
                  <a:pt x="24" y="32"/>
                </a:lnTo>
                <a:lnTo>
                  <a:pt x="24" y="40"/>
                </a:lnTo>
                <a:lnTo>
                  <a:pt x="32" y="40"/>
                </a:lnTo>
                <a:lnTo>
                  <a:pt x="40" y="24"/>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27" name="Freeform 132"/>
          <p:cNvSpPr>
            <a:spLocks/>
          </p:cNvSpPr>
          <p:nvPr/>
        </p:nvSpPr>
        <p:spPr bwMode="auto">
          <a:xfrm>
            <a:off x="1662113" y="4427538"/>
            <a:ext cx="106362" cy="123825"/>
          </a:xfrm>
          <a:custGeom>
            <a:avLst/>
            <a:gdLst>
              <a:gd name="T0" fmla="*/ 2147483647 w 56"/>
              <a:gd name="T1" fmla="*/ 2147483647 h 64"/>
              <a:gd name="T2" fmla="*/ 2147483647 w 56"/>
              <a:gd name="T3" fmla="*/ 2147483647 h 64"/>
              <a:gd name="T4" fmla="*/ 2147483647 w 56"/>
              <a:gd name="T5" fmla="*/ 0 h 64"/>
              <a:gd name="T6" fmla="*/ 2147483647 w 56"/>
              <a:gd name="T7" fmla="*/ 2147483647 h 64"/>
              <a:gd name="T8" fmla="*/ 0 w 56"/>
              <a:gd name="T9" fmla="*/ 2147483647 h 64"/>
              <a:gd name="T10" fmla="*/ 0 w 56"/>
              <a:gd name="T11" fmla="*/ 2147483647 h 64"/>
              <a:gd name="T12" fmla="*/ 2147483647 w 56"/>
              <a:gd name="T13" fmla="*/ 2147483647 h 64"/>
              <a:gd name="T14" fmla="*/ 2147483647 w 56"/>
              <a:gd name="T15" fmla="*/ 2147483647 h 64"/>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64"/>
              <a:gd name="T26" fmla="*/ 56 w 56"/>
              <a:gd name="T27" fmla="*/ 64 h 6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64">
                <a:moveTo>
                  <a:pt x="40" y="64"/>
                </a:moveTo>
                <a:lnTo>
                  <a:pt x="56" y="16"/>
                </a:lnTo>
                <a:lnTo>
                  <a:pt x="56" y="0"/>
                </a:lnTo>
                <a:lnTo>
                  <a:pt x="32" y="8"/>
                </a:lnTo>
                <a:lnTo>
                  <a:pt x="0" y="32"/>
                </a:lnTo>
                <a:lnTo>
                  <a:pt x="0" y="40"/>
                </a:lnTo>
                <a:lnTo>
                  <a:pt x="16" y="64"/>
                </a:lnTo>
                <a:lnTo>
                  <a:pt x="40" y="64"/>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28" name="Freeform 133"/>
          <p:cNvSpPr>
            <a:spLocks/>
          </p:cNvSpPr>
          <p:nvPr/>
        </p:nvSpPr>
        <p:spPr bwMode="auto">
          <a:xfrm>
            <a:off x="1601788" y="4411663"/>
            <a:ext cx="166687" cy="77787"/>
          </a:xfrm>
          <a:custGeom>
            <a:avLst/>
            <a:gdLst>
              <a:gd name="T0" fmla="*/ 2147483647 w 88"/>
              <a:gd name="T1" fmla="*/ 0 h 40"/>
              <a:gd name="T2" fmla="*/ 2147483647 w 88"/>
              <a:gd name="T3" fmla="*/ 0 h 40"/>
              <a:gd name="T4" fmla="*/ 2147483647 w 88"/>
              <a:gd name="T5" fmla="*/ 2147483647 h 40"/>
              <a:gd name="T6" fmla="*/ 2147483647 w 88"/>
              <a:gd name="T7" fmla="*/ 2147483647 h 40"/>
              <a:gd name="T8" fmla="*/ 2147483647 w 88"/>
              <a:gd name="T9" fmla="*/ 2147483647 h 40"/>
              <a:gd name="T10" fmla="*/ 2147483647 w 88"/>
              <a:gd name="T11" fmla="*/ 2147483647 h 40"/>
              <a:gd name="T12" fmla="*/ 0 w 88"/>
              <a:gd name="T13" fmla="*/ 2147483647 h 40"/>
              <a:gd name="T14" fmla="*/ 2147483647 w 88"/>
              <a:gd name="T15" fmla="*/ 0 h 40"/>
              <a:gd name="T16" fmla="*/ 0 60000 65536"/>
              <a:gd name="T17" fmla="*/ 0 60000 65536"/>
              <a:gd name="T18" fmla="*/ 0 60000 65536"/>
              <a:gd name="T19" fmla="*/ 0 60000 65536"/>
              <a:gd name="T20" fmla="*/ 0 60000 65536"/>
              <a:gd name="T21" fmla="*/ 0 60000 65536"/>
              <a:gd name="T22" fmla="*/ 0 60000 65536"/>
              <a:gd name="T23" fmla="*/ 0 60000 65536"/>
              <a:gd name="T24" fmla="*/ 0 w 88"/>
              <a:gd name="T25" fmla="*/ 0 h 40"/>
              <a:gd name="T26" fmla="*/ 88 w 88"/>
              <a:gd name="T27" fmla="*/ 40 h 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 h="40">
                <a:moveTo>
                  <a:pt x="24" y="0"/>
                </a:moveTo>
                <a:lnTo>
                  <a:pt x="64" y="0"/>
                </a:lnTo>
                <a:lnTo>
                  <a:pt x="88" y="8"/>
                </a:lnTo>
                <a:lnTo>
                  <a:pt x="64" y="16"/>
                </a:lnTo>
                <a:lnTo>
                  <a:pt x="32" y="40"/>
                </a:lnTo>
                <a:lnTo>
                  <a:pt x="24" y="32"/>
                </a:lnTo>
                <a:lnTo>
                  <a:pt x="0" y="16"/>
                </a:lnTo>
                <a:lnTo>
                  <a:pt x="24"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29" name="Freeform 134"/>
          <p:cNvSpPr>
            <a:spLocks/>
          </p:cNvSpPr>
          <p:nvPr/>
        </p:nvSpPr>
        <p:spPr bwMode="auto">
          <a:xfrm>
            <a:off x="2055813" y="4287838"/>
            <a:ext cx="92075" cy="77787"/>
          </a:xfrm>
          <a:custGeom>
            <a:avLst/>
            <a:gdLst>
              <a:gd name="T0" fmla="*/ 2147483647 w 48"/>
              <a:gd name="T1" fmla="*/ 0 h 40"/>
              <a:gd name="T2" fmla="*/ 2147483647 w 48"/>
              <a:gd name="T3" fmla="*/ 2147483647 h 40"/>
              <a:gd name="T4" fmla="*/ 2147483647 w 48"/>
              <a:gd name="T5" fmla="*/ 2147483647 h 40"/>
              <a:gd name="T6" fmla="*/ 2147483647 w 48"/>
              <a:gd name="T7" fmla="*/ 2147483647 h 40"/>
              <a:gd name="T8" fmla="*/ 2147483647 w 48"/>
              <a:gd name="T9" fmla="*/ 2147483647 h 40"/>
              <a:gd name="T10" fmla="*/ 2147483647 w 48"/>
              <a:gd name="T11" fmla="*/ 2147483647 h 40"/>
              <a:gd name="T12" fmla="*/ 2147483647 w 48"/>
              <a:gd name="T13" fmla="*/ 2147483647 h 40"/>
              <a:gd name="T14" fmla="*/ 2147483647 w 48"/>
              <a:gd name="T15" fmla="*/ 2147483647 h 40"/>
              <a:gd name="T16" fmla="*/ 2147483647 w 48"/>
              <a:gd name="T17" fmla="*/ 2147483647 h 40"/>
              <a:gd name="T18" fmla="*/ 2147483647 w 48"/>
              <a:gd name="T19" fmla="*/ 2147483647 h 40"/>
              <a:gd name="T20" fmla="*/ 2147483647 w 48"/>
              <a:gd name="T21" fmla="*/ 2147483647 h 40"/>
              <a:gd name="T22" fmla="*/ 2147483647 w 48"/>
              <a:gd name="T23" fmla="*/ 2147483647 h 40"/>
              <a:gd name="T24" fmla="*/ 0 w 48"/>
              <a:gd name="T25" fmla="*/ 2147483647 h 40"/>
              <a:gd name="T26" fmla="*/ 2147483647 w 48"/>
              <a:gd name="T27" fmla="*/ 0 h 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40"/>
              <a:gd name="T44" fmla="*/ 48 w 48"/>
              <a:gd name="T45" fmla="*/ 40 h 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40">
                <a:moveTo>
                  <a:pt x="8" y="0"/>
                </a:moveTo>
                <a:lnTo>
                  <a:pt x="32" y="8"/>
                </a:lnTo>
                <a:lnTo>
                  <a:pt x="40" y="8"/>
                </a:lnTo>
                <a:lnTo>
                  <a:pt x="32" y="16"/>
                </a:lnTo>
                <a:lnTo>
                  <a:pt x="48" y="16"/>
                </a:lnTo>
                <a:lnTo>
                  <a:pt x="48" y="24"/>
                </a:lnTo>
                <a:lnTo>
                  <a:pt x="48" y="32"/>
                </a:lnTo>
                <a:lnTo>
                  <a:pt x="40" y="24"/>
                </a:lnTo>
                <a:lnTo>
                  <a:pt x="16" y="24"/>
                </a:lnTo>
                <a:lnTo>
                  <a:pt x="24" y="24"/>
                </a:lnTo>
                <a:lnTo>
                  <a:pt x="16" y="24"/>
                </a:lnTo>
                <a:lnTo>
                  <a:pt x="8" y="40"/>
                </a:lnTo>
                <a:lnTo>
                  <a:pt x="0" y="32"/>
                </a:lnTo>
                <a:lnTo>
                  <a:pt x="8"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30" name="Freeform 135"/>
          <p:cNvSpPr>
            <a:spLocks/>
          </p:cNvSpPr>
          <p:nvPr/>
        </p:nvSpPr>
        <p:spPr bwMode="auto">
          <a:xfrm>
            <a:off x="1995488" y="4287838"/>
            <a:ext cx="76200" cy="61912"/>
          </a:xfrm>
          <a:custGeom>
            <a:avLst/>
            <a:gdLst>
              <a:gd name="T0" fmla="*/ 2147483647 w 40"/>
              <a:gd name="T1" fmla="*/ 0 h 32"/>
              <a:gd name="T2" fmla="*/ 2147483647 w 40"/>
              <a:gd name="T3" fmla="*/ 0 h 32"/>
              <a:gd name="T4" fmla="*/ 2147483647 w 40"/>
              <a:gd name="T5" fmla="*/ 2147483647 h 32"/>
              <a:gd name="T6" fmla="*/ 2147483647 w 40"/>
              <a:gd name="T7" fmla="*/ 2147483647 h 32"/>
              <a:gd name="T8" fmla="*/ 2147483647 w 40"/>
              <a:gd name="T9" fmla="*/ 2147483647 h 32"/>
              <a:gd name="T10" fmla="*/ 2147483647 w 40"/>
              <a:gd name="T11" fmla="*/ 2147483647 h 32"/>
              <a:gd name="T12" fmla="*/ 2147483647 w 40"/>
              <a:gd name="T13" fmla="*/ 2147483647 h 32"/>
              <a:gd name="T14" fmla="*/ 0 w 40"/>
              <a:gd name="T15" fmla="*/ 2147483647 h 32"/>
              <a:gd name="T16" fmla="*/ 2147483647 w 40"/>
              <a:gd name="T17" fmla="*/ 2147483647 h 32"/>
              <a:gd name="T18" fmla="*/ 2147483647 w 40"/>
              <a:gd name="T19" fmla="*/ 2147483647 h 32"/>
              <a:gd name="T20" fmla="*/ 2147483647 w 40"/>
              <a:gd name="T21" fmla="*/ 0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
              <a:gd name="T34" fmla="*/ 0 h 32"/>
              <a:gd name="T35" fmla="*/ 40 w 40"/>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 h="32">
                <a:moveTo>
                  <a:pt x="40" y="0"/>
                </a:moveTo>
                <a:lnTo>
                  <a:pt x="24" y="0"/>
                </a:lnTo>
                <a:lnTo>
                  <a:pt x="16" y="8"/>
                </a:lnTo>
                <a:lnTo>
                  <a:pt x="24" y="8"/>
                </a:lnTo>
                <a:lnTo>
                  <a:pt x="32" y="24"/>
                </a:lnTo>
                <a:lnTo>
                  <a:pt x="16" y="24"/>
                </a:lnTo>
                <a:lnTo>
                  <a:pt x="8" y="24"/>
                </a:lnTo>
                <a:lnTo>
                  <a:pt x="0" y="24"/>
                </a:lnTo>
                <a:lnTo>
                  <a:pt x="8" y="32"/>
                </a:lnTo>
                <a:lnTo>
                  <a:pt x="32" y="32"/>
                </a:lnTo>
                <a:lnTo>
                  <a:pt x="4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31" name="Freeform 136"/>
          <p:cNvSpPr>
            <a:spLocks/>
          </p:cNvSpPr>
          <p:nvPr/>
        </p:nvSpPr>
        <p:spPr bwMode="auto">
          <a:xfrm>
            <a:off x="2466975" y="5756275"/>
            <a:ext cx="120650" cy="138113"/>
          </a:xfrm>
          <a:custGeom>
            <a:avLst/>
            <a:gdLst>
              <a:gd name="T0" fmla="*/ 0 w 64"/>
              <a:gd name="T1" fmla="*/ 2147483647 h 72"/>
              <a:gd name="T2" fmla="*/ 0 w 64"/>
              <a:gd name="T3" fmla="*/ 0 h 72"/>
              <a:gd name="T4" fmla="*/ 2147483647 w 64"/>
              <a:gd name="T5" fmla="*/ 0 h 72"/>
              <a:gd name="T6" fmla="*/ 2147483647 w 64"/>
              <a:gd name="T7" fmla="*/ 2147483647 h 72"/>
              <a:gd name="T8" fmla="*/ 2147483647 w 64"/>
              <a:gd name="T9" fmla="*/ 2147483647 h 72"/>
              <a:gd name="T10" fmla="*/ 2147483647 w 64"/>
              <a:gd name="T11" fmla="*/ 2147483647 h 72"/>
              <a:gd name="T12" fmla="*/ 2147483647 w 64"/>
              <a:gd name="T13" fmla="*/ 2147483647 h 72"/>
              <a:gd name="T14" fmla="*/ 2147483647 w 64"/>
              <a:gd name="T15" fmla="*/ 2147483647 h 72"/>
              <a:gd name="T16" fmla="*/ 2147483647 w 64"/>
              <a:gd name="T17" fmla="*/ 2147483647 h 72"/>
              <a:gd name="T18" fmla="*/ 2147483647 w 64"/>
              <a:gd name="T19" fmla="*/ 2147483647 h 72"/>
              <a:gd name="T20" fmla="*/ 0 w 64"/>
              <a:gd name="T21" fmla="*/ 2147483647 h 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72"/>
              <a:gd name="T35" fmla="*/ 64 w 64"/>
              <a:gd name="T36" fmla="*/ 72 h 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72">
                <a:moveTo>
                  <a:pt x="0" y="56"/>
                </a:moveTo>
                <a:lnTo>
                  <a:pt x="0" y="0"/>
                </a:lnTo>
                <a:lnTo>
                  <a:pt x="8" y="0"/>
                </a:lnTo>
                <a:lnTo>
                  <a:pt x="24" y="16"/>
                </a:lnTo>
                <a:lnTo>
                  <a:pt x="24" y="8"/>
                </a:lnTo>
                <a:lnTo>
                  <a:pt x="56" y="24"/>
                </a:lnTo>
                <a:lnTo>
                  <a:pt x="64" y="40"/>
                </a:lnTo>
                <a:lnTo>
                  <a:pt x="64" y="56"/>
                </a:lnTo>
                <a:lnTo>
                  <a:pt x="56" y="64"/>
                </a:lnTo>
                <a:lnTo>
                  <a:pt x="32" y="72"/>
                </a:lnTo>
                <a:lnTo>
                  <a:pt x="0" y="5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32" name="Freeform 137"/>
          <p:cNvSpPr>
            <a:spLocks/>
          </p:cNvSpPr>
          <p:nvPr/>
        </p:nvSpPr>
        <p:spPr bwMode="auto">
          <a:xfrm>
            <a:off x="1995488" y="4721225"/>
            <a:ext cx="971550" cy="1143000"/>
          </a:xfrm>
          <a:custGeom>
            <a:avLst/>
            <a:gdLst>
              <a:gd name="T0" fmla="*/ 2147483647 w 512"/>
              <a:gd name="T1" fmla="*/ 2147483647 h 592"/>
              <a:gd name="T2" fmla="*/ 2147483647 w 512"/>
              <a:gd name="T3" fmla="*/ 2147483647 h 592"/>
              <a:gd name="T4" fmla="*/ 2147483647 w 512"/>
              <a:gd name="T5" fmla="*/ 2147483647 h 592"/>
              <a:gd name="T6" fmla="*/ 2147483647 w 512"/>
              <a:gd name="T7" fmla="*/ 2147483647 h 592"/>
              <a:gd name="T8" fmla="*/ 2147483647 w 512"/>
              <a:gd name="T9" fmla="*/ 2147483647 h 592"/>
              <a:gd name="T10" fmla="*/ 2147483647 w 512"/>
              <a:gd name="T11" fmla="*/ 0 h 592"/>
              <a:gd name="T12" fmla="*/ 2147483647 w 512"/>
              <a:gd name="T13" fmla="*/ 2147483647 h 592"/>
              <a:gd name="T14" fmla="*/ 2147483647 w 512"/>
              <a:gd name="T15" fmla="*/ 2147483647 h 592"/>
              <a:gd name="T16" fmla="*/ 2147483647 w 512"/>
              <a:gd name="T17" fmla="*/ 2147483647 h 592"/>
              <a:gd name="T18" fmla="*/ 2147483647 w 512"/>
              <a:gd name="T19" fmla="*/ 2147483647 h 592"/>
              <a:gd name="T20" fmla="*/ 2147483647 w 512"/>
              <a:gd name="T21" fmla="*/ 2147483647 h 592"/>
              <a:gd name="T22" fmla="*/ 2147483647 w 512"/>
              <a:gd name="T23" fmla="*/ 2147483647 h 592"/>
              <a:gd name="T24" fmla="*/ 2147483647 w 512"/>
              <a:gd name="T25" fmla="*/ 2147483647 h 592"/>
              <a:gd name="T26" fmla="*/ 2147483647 w 512"/>
              <a:gd name="T27" fmla="*/ 2147483647 h 592"/>
              <a:gd name="T28" fmla="*/ 2147483647 w 512"/>
              <a:gd name="T29" fmla="*/ 2147483647 h 592"/>
              <a:gd name="T30" fmla="*/ 0 w 512"/>
              <a:gd name="T31" fmla="*/ 2147483647 h 592"/>
              <a:gd name="T32" fmla="*/ 2147483647 w 512"/>
              <a:gd name="T33" fmla="*/ 2147483647 h 592"/>
              <a:gd name="T34" fmla="*/ 2147483647 w 512"/>
              <a:gd name="T35" fmla="*/ 2147483647 h 592"/>
              <a:gd name="T36" fmla="*/ 2147483647 w 512"/>
              <a:gd name="T37" fmla="*/ 2147483647 h 592"/>
              <a:gd name="T38" fmla="*/ 2147483647 w 512"/>
              <a:gd name="T39" fmla="*/ 2147483647 h 592"/>
              <a:gd name="T40" fmla="*/ 2147483647 w 512"/>
              <a:gd name="T41" fmla="*/ 2147483647 h 592"/>
              <a:gd name="T42" fmla="*/ 2147483647 w 512"/>
              <a:gd name="T43" fmla="*/ 2147483647 h 592"/>
              <a:gd name="T44" fmla="*/ 2147483647 w 512"/>
              <a:gd name="T45" fmla="*/ 2147483647 h 592"/>
              <a:gd name="T46" fmla="*/ 2147483647 w 512"/>
              <a:gd name="T47" fmla="*/ 2147483647 h 592"/>
              <a:gd name="T48" fmla="*/ 2147483647 w 512"/>
              <a:gd name="T49" fmla="*/ 2147483647 h 592"/>
              <a:gd name="T50" fmla="*/ 2147483647 w 512"/>
              <a:gd name="T51" fmla="*/ 2147483647 h 592"/>
              <a:gd name="T52" fmla="*/ 2147483647 w 512"/>
              <a:gd name="T53" fmla="*/ 2147483647 h 592"/>
              <a:gd name="T54" fmla="*/ 2147483647 w 512"/>
              <a:gd name="T55" fmla="*/ 2147483647 h 592"/>
              <a:gd name="T56" fmla="*/ 2147483647 w 512"/>
              <a:gd name="T57" fmla="*/ 2147483647 h 592"/>
              <a:gd name="T58" fmla="*/ 2147483647 w 512"/>
              <a:gd name="T59" fmla="*/ 2147483647 h 592"/>
              <a:gd name="T60" fmla="*/ 2147483647 w 512"/>
              <a:gd name="T61" fmla="*/ 2147483647 h 592"/>
              <a:gd name="T62" fmla="*/ 2147483647 w 512"/>
              <a:gd name="T63" fmla="*/ 2147483647 h 592"/>
              <a:gd name="T64" fmla="*/ 2147483647 w 512"/>
              <a:gd name="T65" fmla="*/ 2147483647 h 592"/>
              <a:gd name="T66" fmla="*/ 2147483647 w 512"/>
              <a:gd name="T67" fmla="*/ 2147483647 h 592"/>
              <a:gd name="T68" fmla="*/ 2147483647 w 512"/>
              <a:gd name="T69" fmla="*/ 2147483647 h 592"/>
              <a:gd name="T70" fmla="*/ 2147483647 w 512"/>
              <a:gd name="T71" fmla="*/ 2147483647 h 592"/>
              <a:gd name="T72" fmla="*/ 2147483647 w 512"/>
              <a:gd name="T73" fmla="*/ 2147483647 h 592"/>
              <a:gd name="T74" fmla="*/ 2147483647 w 512"/>
              <a:gd name="T75" fmla="*/ 2147483647 h 592"/>
              <a:gd name="T76" fmla="*/ 2147483647 w 512"/>
              <a:gd name="T77" fmla="*/ 2147483647 h 592"/>
              <a:gd name="T78" fmla="*/ 2147483647 w 512"/>
              <a:gd name="T79" fmla="*/ 2147483647 h 592"/>
              <a:gd name="T80" fmla="*/ 2147483647 w 512"/>
              <a:gd name="T81" fmla="*/ 2147483647 h 592"/>
              <a:gd name="T82" fmla="*/ 2147483647 w 512"/>
              <a:gd name="T83" fmla="*/ 2147483647 h 592"/>
              <a:gd name="T84" fmla="*/ 2147483647 w 512"/>
              <a:gd name="T85" fmla="*/ 2147483647 h 592"/>
              <a:gd name="T86" fmla="*/ 2147483647 w 512"/>
              <a:gd name="T87" fmla="*/ 2147483647 h 592"/>
              <a:gd name="T88" fmla="*/ 2147483647 w 512"/>
              <a:gd name="T89" fmla="*/ 2147483647 h 592"/>
              <a:gd name="T90" fmla="*/ 2147483647 w 512"/>
              <a:gd name="T91" fmla="*/ 2147483647 h 592"/>
              <a:gd name="T92" fmla="*/ 2147483647 w 512"/>
              <a:gd name="T93" fmla="*/ 2147483647 h 592"/>
              <a:gd name="T94" fmla="*/ 2147483647 w 512"/>
              <a:gd name="T95" fmla="*/ 2147483647 h 592"/>
              <a:gd name="T96" fmla="*/ 2147483647 w 512"/>
              <a:gd name="T97" fmla="*/ 2147483647 h 592"/>
              <a:gd name="T98" fmla="*/ 2147483647 w 512"/>
              <a:gd name="T99" fmla="*/ 2147483647 h 592"/>
              <a:gd name="T100" fmla="*/ 2147483647 w 512"/>
              <a:gd name="T101" fmla="*/ 2147483647 h 592"/>
              <a:gd name="T102" fmla="*/ 2147483647 w 512"/>
              <a:gd name="T103" fmla="*/ 2147483647 h 592"/>
              <a:gd name="T104" fmla="*/ 2147483647 w 512"/>
              <a:gd name="T105" fmla="*/ 2147483647 h 592"/>
              <a:gd name="T106" fmla="*/ 2147483647 w 512"/>
              <a:gd name="T107" fmla="*/ 2147483647 h 592"/>
              <a:gd name="T108" fmla="*/ 2147483647 w 512"/>
              <a:gd name="T109" fmla="*/ 2147483647 h 592"/>
              <a:gd name="T110" fmla="*/ 2147483647 w 512"/>
              <a:gd name="T111" fmla="*/ 2147483647 h 59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12"/>
              <a:gd name="T169" fmla="*/ 0 h 592"/>
              <a:gd name="T170" fmla="*/ 512 w 512"/>
              <a:gd name="T171" fmla="*/ 592 h 59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12" h="592">
                <a:moveTo>
                  <a:pt x="288" y="16"/>
                </a:moveTo>
                <a:lnTo>
                  <a:pt x="272" y="48"/>
                </a:lnTo>
                <a:lnTo>
                  <a:pt x="256" y="48"/>
                </a:lnTo>
                <a:lnTo>
                  <a:pt x="232" y="40"/>
                </a:lnTo>
                <a:lnTo>
                  <a:pt x="232" y="48"/>
                </a:lnTo>
                <a:lnTo>
                  <a:pt x="224" y="48"/>
                </a:lnTo>
                <a:lnTo>
                  <a:pt x="216" y="48"/>
                </a:lnTo>
                <a:lnTo>
                  <a:pt x="192" y="56"/>
                </a:lnTo>
                <a:lnTo>
                  <a:pt x="184" y="56"/>
                </a:lnTo>
                <a:lnTo>
                  <a:pt x="176" y="40"/>
                </a:lnTo>
                <a:lnTo>
                  <a:pt x="184" y="16"/>
                </a:lnTo>
                <a:lnTo>
                  <a:pt x="176" y="0"/>
                </a:lnTo>
                <a:lnTo>
                  <a:pt x="168" y="0"/>
                </a:lnTo>
                <a:lnTo>
                  <a:pt x="168" y="8"/>
                </a:lnTo>
                <a:lnTo>
                  <a:pt x="136" y="24"/>
                </a:lnTo>
                <a:lnTo>
                  <a:pt x="112" y="16"/>
                </a:lnTo>
                <a:lnTo>
                  <a:pt x="120" y="24"/>
                </a:lnTo>
                <a:lnTo>
                  <a:pt x="120" y="40"/>
                </a:lnTo>
                <a:lnTo>
                  <a:pt x="128" y="48"/>
                </a:lnTo>
                <a:lnTo>
                  <a:pt x="104" y="64"/>
                </a:lnTo>
                <a:lnTo>
                  <a:pt x="88" y="64"/>
                </a:lnTo>
                <a:lnTo>
                  <a:pt x="88" y="56"/>
                </a:lnTo>
                <a:lnTo>
                  <a:pt x="80" y="48"/>
                </a:lnTo>
                <a:lnTo>
                  <a:pt x="48" y="56"/>
                </a:lnTo>
                <a:lnTo>
                  <a:pt x="48" y="64"/>
                </a:lnTo>
                <a:lnTo>
                  <a:pt x="56" y="72"/>
                </a:lnTo>
                <a:lnTo>
                  <a:pt x="40" y="72"/>
                </a:lnTo>
                <a:lnTo>
                  <a:pt x="48" y="96"/>
                </a:lnTo>
                <a:lnTo>
                  <a:pt x="48" y="144"/>
                </a:lnTo>
                <a:lnTo>
                  <a:pt x="16" y="152"/>
                </a:lnTo>
                <a:lnTo>
                  <a:pt x="8" y="168"/>
                </a:lnTo>
                <a:lnTo>
                  <a:pt x="0" y="192"/>
                </a:lnTo>
                <a:lnTo>
                  <a:pt x="8" y="216"/>
                </a:lnTo>
                <a:lnTo>
                  <a:pt x="24" y="232"/>
                </a:lnTo>
                <a:lnTo>
                  <a:pt x="40" y="224"/>
                </a:lnTo>
                <a:lnTo>
                  <a:pt x="40" y="240"/>
                </a:lnTo>
                <a:lnTo>
                  <a:pt x="56" y="240"/>
                </a:lnTo>
                <a:lnTo>
                  <a:pt x="72" y="248"/>
                </a:lnTo>
                <a:lnTo>
                  <a:pt x="88" y="224"/>
                </a:lnTo>
                <a:lnTo>
                  <a:pt x="112" y="224"/>
                </a:lnTo>
                <a:lnTo>
                  <a:pt x="112" y="248"/>
                </a:lnTo>
                <a:lnTo>
                  <a:pt x="120" y="264"/>
                </a:lnTo>
                <a:lnTo>
                  <a:pt x="176" y="288"/>
                </a:lnTo>
                <a:lnTo>
                  <a:pt x="184" y="304"/>
                </a:lnTo>
                <a:lnTo>
                  <a:pt x="184" y="312"/>
                </a:lnTo>
                <a:lnTo>
                  <a:pt x="184" y="320"/>
                </a:lnTo>
                <a:lnTo>
                  <a:pt x="208" y="328"/>
                </a:lnTo>
                <a:lnTo>
                  <a:pt x="208" y="336"/>
                </a:lnTo>
                <a:lnTo>
                  <a:pt x="224" y="352"/>
                </a:lnTo>
                <a:lnTo>
                  <a:pt x="216" y="384"/>
                </a:lnTo>
                <a:lnTo>
                  <a:pt x="224" y="408"/>
                </a:lnTo>
                <a:lnTo>
                  <a:pt x="248" y="416"/>
                </a:lnTo>
                <a:lnTo>
                  <a:pt x="256" y="416"/>
                </a:lnTo>
                <a:lnTo>
                  <a:pt x="256" y="440"/>
                </a:lnTo>
                <a:lnTo>
                  <a:pt x="272" y="440"/>
                </a:lnTo>
                <a:lnTo>
                  <a:pt x="272" y="464"/>
                </a:lnTo>
                <a:lnTo>
                  <a:pt x="280" y="464"/>
                </a:lnTo>
                <a:lnTo>
                  <a:pt x="288" y="488"/>
                </a:lnTo>
                <a:lnTo>
                  <a:pt x="280" y="496"/>
                </a:lnTo>
                <a:lnTo>
                  <a:pt x="248" y="536"/>
                </a:lnTo>
                <a:lnTo>
                  <a:pt x="256" y="536"/>
                </a:lnTo>
                <a:lnTo>
                  <a:pt x="272" y="552"/>
                </a:lnTo>
                <a:lnTo>
                  <a:pt x="272" y="544"/>
                </a:lnTo>
                <a:lnTo>
                  <a:pt x="304" y="560"/>
                </a:lnTo>
                <a:lnTo>
                  <a:pt x="312" y="576"/>
                </a:lnTo>
                <a:lnTo>
                  <a:pt x="312" y="592"/>
                </a:lnTo>
                <a:lnTo>
                  <a:pt x="320" y="568"/>
                </a:lnTo>
                <a:lnTo>
                  <a:pt x="336" y="552"/>
                </a:lnTo>
                <a:lnTo>
                  <a:pt x="344" y="528"/>
                </a:lnTo>
                <a:lnTo>
                  <a:pt x="360" y="512"/>
                </a:lnTo>
                <a:lnTo>
                  <a:pt x="352" y="472"/>
                </a:lnTo>
                <a:lnTo>
                  <a:pt x="376" y="448"/>
                </a:lnTo>
                <a:lnTo>
                  <a:pt x="384" y="440"/>
                </a:lnTo>
                <a:lnTo>
                  <a:pt x="392" y="440"/>
                </a:lnTo>
                <a:lnTo>
                  <a:pt x="392" y="432"/>
                </a:lnTo>
                <a:lnTo>
                  <a:pt x="400" y="432"/>
                </a:lnTo>
                <a:lnTo>
                  <a:pt x="400" y="424"/>
                </a:lnTo>
                <a:lnTo>
                  <a:pt x="432" y="424"/>
                </a:lnTo>
                <a:lnTo>
                  <a:pt x="432" y="416"/>
                </a:lnTo>
                <a:lnTo>
                  <a:pt x="448" y="408"/>
                </a:lnTo>
                <a:lnTo>
                  <a:pt x="448" y="400"/>
                </a:lnTo>
                <a:lnTo>
                  <a:pt x="464" y="376"/>
                </a:lnTo>
                <a:lnTo>
                  <a:pt x="464" y="352"/>
                </a:lnTo>
                <a:lnTo>
                  <a:pt x="464" y="344"/>
                </a:lnTo>
                <a:lnTo>
                  <a:pt x="464" y="280"/>
                </a:lnTo>
                <a:lnTo>
                  <a:pt x="504" y="224"/>
                </a:lnTo>
                <a:lnTo>
                  <a:pt x="512" y="200"/>
                </a:lnTo>
                <a:lnTo>
                  <a:pt x="512" y="184"/>
                </a:lnTo>
                <a:lnTo>
                  <a:pt x="504" y="160"/>
                </a:lnTo>
                <a:lnTo>
                  <a:pt x="488" y="152"/>
                </a:lnTo>
                <a:lnTo>
                  <a:pt x="448" y="120"/>
                </a:lnTo>
                <a:lnTo>
                  <a:pt x="424" y="128"/>
                </a:lnTo>
                <a:lnTo>
                  <a:pt x="400" y="112"/>
                </a:lnTo>
                <a:lnTo>
                  <a:pt x="384" y="120"/>
                </a:lnTo>
                <a:lnTo>
                  <a:pt x="384" y="112"/>
                </a:lnTo>
                <a:lnTo>
                  <a:pt x="384" y="104"/>
                </a:lnTo>
                <a:lnTo>
                  <a:pt x="376" y="104"/>
                </a:lnTo>
                <a:lnTo>
                  <a:pt x="368" y="96"/>
                </a:lnTo>
                <a:lnTo>
                  <a:pt x="344" y="88"/>
                </a:lnTo>
                <a:lnTo>
                  <a:pt x="336" y="88"/>
                </a:lnTo>
                <a:lnTo>
                  <a:pt x="328" y="104"/>
                </a:lnTo>
                <a:lnTo>
                  <a:pt x="336" y="80"/>
                </a:lnTo>
                <a:lnTo>
                  <a:pt x="328" y="80"/>
                </a:lnTo>
                <a:lnTo>
                  <a:pt x="304" y="88"/>
                </a:lnTo>
                <a:lnTo>
                  <a:pt x="304" y="104"/>
                </a:lnTo>
                <a:lnTo>
                  <a:pt x="296" y="96"/>
                </a:lnTo>
                <a:lnTo>
                  <a:pt x="296" y="80"/>
                </a:lnTo>
                <a:lnTo>
                  <a:pt x="312" y="64"/>
                </a:lnTo>
                <a:lnTo>
                  <a:pt x="312" y="56"/>
                </a:lnTo>
                <a:lnTo>
                  <a:pt x="304" y="48"/>
                </a:lnTo>
                <a:lnTo>
                  <a:pt x="296" y="24"/>
                </a:lnTo>
                <a:lnTo>
                  <a:pt x="288"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33" name="Freeform 138"/>
          <p:cNvSpPr>
            <a:spLocks/>
          </p:cNvSpPr>
          <p:nvPr/>
        </p:nvSpPr>
        <p:spPr bwMode="auto">
          <a:xfrm>
            <a:off x="2406650" y="6403975"/>
            <a:ext cx="104775" cy="77788"/>
          </a:xfrm>
          <a:custGeom>
            <a:avLst/>
            <a:gdLst>
              <a:gd name="T0" fmla="*/ 0 w 56"/>
              <a:gd name="T1" fmla="*/ 0 h 40"/>
              <a:gd name="T2" fmla="*/ 2147483647 w 56"/>
              <a:gd name="T3" fmla="*/ 2147483647 h 40"/>
              <a:gd name="T4" fmla="*/ 2147483647 w 56"/>
              <a:gd name="T5" fmla="*/ 2147483647 h 40"/>
              <a:gd name="T6" fmla="*/ 2147483647 w 56"/>
              <a:gd name="T7" fmla="*/ 2147483647 h 40"/>
              <a:gd name="T8" fmla="*/ 2147483647 w 56"/>
              <a:gd name="T9" fmla="*/ 2147483647 h 40"/>
              <a:gd name="T10" fmla="*/ 0 w 56"/>
              <a:gd name="T11" fmla="*/ 0 h 40"/>
              <a:gd name="T12" fmla="*/ 0 60000 65536"/>
              <a:gd name="T13" fmla="*/ 0 60000 65536"/>
              <a:gd name="T14" fmla="*/ 0 60000 65536"/>
              <a:gd name="T15" fmla="*/ 0 60000 65536"/>
              <a:gd name="T16" fmla="*/ 0 60000 65536"/>
              <a:gd name="T17" fmla="*/ 0 60000 65536"/>
              <a:gd name="T18" fmla="*/ 0 w 56"/>
              <a:gd name="T19" fmla="*/ 0 h 40"/>
              <a:gd name="T20" fmla="*/ 56 w 56"/>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56" h="40">
                <a:moveTo>
                  <a:pt x="0" y="0"/>
                </a:moveTo>
                <a:lnTo>
                  <a:pt x="16" y="16"/>
                </a:lnTo>
                <a:lnTo>
                  <a:pt x="56" y="32"/>
                </a:lnTo>
                <a:lnTo>
                  <a:pt x="32" y="40"/>
                </a:lnTo>
                <a:lnTo>
                  <a:pt x="24" y="40"/>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34" name="Freeform 139"/>
          <p:cNvSpPr>
            <a:spLocks/>
          </p:cNvSpPr>
          <p:nvPr/>
        </p:nvSpPr>
        <p:spPr bwMode="auto">
          <a:xfrm>
            <a:off x="2314575" y="6403975"/>
            <a:ext cx="136525" cy="77788"/>
          </a:xfrm>
          <a:custGeom>
            <a:avLst/>
            <a:gdLst>
              <a:gd name="T0" fmla="*/ 2147483647 w 72"/>
              <a:gd name="T1" fmla="*/ 0 h 40"/>
              <a:gd name="T2" fmla="*/ 2147483647 w 72"/>
              <a:gd name="T3" fmla="*/ 0 h 40"/>
              <a:gd name="T4" fmla="*/ 2147483647 w 72"/>
              <a:gd name="T5" fmla="*/ 2147483647 h 40"/>
              <a:gd name="T6" fmla="*/ 2147483647 w 72"/>
              <a:gd name="T7" fmla="*/ 2147483647 h 40"/>
              <a:gd name="T8" fmla="*/ 2147483647 w 72"/>
              <a:gd name="T9" fmla="*/ 2147483647 h 40"/>
              <a:gd name="T10" fmla="*/ 2147483647 w 72"/>
              <a:gd name="T11" fmla="*/ 2147483647 h 40"/>
              <a:gd name="T12" fmla="*/ 0 w 72"/>
              <a:gd name="T13" fmla="*/ 2147483647 h 40"/>
              <a:gd name="T14" fmla="*/ 0 w 72"/>
              <a:gd name="T15" fmla="*/ 2147483647 h 40"/>
              <a:gd name="T16" fmla="*/ 2147483647 w 72"/>
              <a:gd name="T17" fmla="*/ 2147483647 h 40"/>
              <a:gd name="T18" fmla="*/ 2147483647 w 72"/>
              <a:gd name="T19" fmla="*/ 2147483647 h 40"/>
              <a:gd name="T20" fmla="*/ 2147483647 w 72"/>
              <a:gd name="T21" fmla="*/ 2147483647 h 40"/>
              <a:gd name="T22" fmla="*/ 2147483647 w 72"/>
              <a:gd name="T23" fmla="*/ 2147483647 h 40"/>
              <a:gd name="T24" fmla="*/ 2147483647 w 72"/>
              <a:gd name="T25" fmla="*/ 2147483647 h 40"/>
              <a:gd name="T26" fmla="*/ 2147483647 w 72"/>
              <a:gd name="T27" fmla="*/ 2147483647 h 40"/>
              <a:gd name="T28" fmla="*/ 2147483647 w 72"/>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2"/>
              <a:gd name="T46" fmla="*/ 0 h 40"/>
              <a:gd name="T47" fmla="*/ 72 w 72"/>
              <a:gd name="T48" fmla="*/ 40 h 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2" h="40">
                <a:moveTo>
                  <a:pt x="48" y="0"/>
                </a:moveTo>
                <a:lnTo>
                  <a:pt x="32" y="0"/>
                </a:lnTo>
                <a:lnTo>
                  <a:pt x="40" y="8"/>
                </a:lnTo>
                <a:lnTo>
                  <a:pt x="48" y="8"/>
                </a:lnTo>
                <a:lnTo>
                  <a:pt x="40" y="16"/>
                </a:lnTo>
                <a:lnTo>
                  <a:pt x="40" y="24"/>
                </a:lnTo>
                <a:lnTo>
                  <a:pt x="0" y="8"/>
                </a:lnTo>
                <a:lnTo>
                  <a:pt x="0" y="16"/>
                </a:lnTo>
                <a:lnTo>
                  <a:pt x="8" y="24"/>
                </a:lnTo>
                <a:lnTo>
                  <a:pt x="16" y="24"/>
                </a:lnTo>
                <a:lnTo>
                  <a:pt x="40" y="32"/>
                </a:lnTo>
                <a:lnTo>
                  <a:pt x="56" y="32"/>
                </a:lnTo>
                <a:lnTo>
                  <a:pt x="56" y="40"/>
                </a:lnTo>
                <a:lnTo>
                  <a:pt x="72" y="40"/>
                </a:lnTo>
                <a:lnTo>
                  <a:pt x="48"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35" name="Freeform 140"/>
          <p:cNvSpPr>
            <a:spLocks/>
          </p:cNvSpPr>
          <p:nvPr/>
        </p:nvSpPr>
        <p:spPr bwMode="auto">
          <a:xfrm>
            <a:off x="1798638" y="4875213"/>
            <a:ext cx="333375" cy="525462"/>
          </a:xfrm>
          <a:custGeom>
            <a:avLst/>
            <a:gdLst>
              <a:gd name="T0" fmla="*/ 2147483647 w 176"/>
              <a:gd name="T1" fmla="*/ 2147483647 h 272"/>
              <a:gd name="T2" fmla="*/ 0 w 176"/>
              <a:gd name="T3" fmla="*/ 2147483647 h 272"/>
              <a:gd name="T4" fmla="*/ 2147483647 w 176"/>
              <a:gd name="T5" fmla="*/ 2147483647 h 272"/>
              <a:gd name="T6" fmla="*/ 0 w 176"/>
              <a:gd name="T7" fmla="*/ 2147483647 h 272"/>
              <a:gd name="T8" fmla="*/ 2147483647 w 176"/>
              <a:gd name="T9" fmla="*/ 2147483647 h 272"/>
              <a:gd name="T10" fmla="*/ 2147483647 w 176"/>
              <a:gd name="T11" fmla="*/ 2147483647 h 272"/>
              <a:gd name="T12" fmla="*/ 2147483647 w 176"/>
              <a:gd name="T13" fmla="*/ 2147483647 h 272"/>
              <a:gd name="T14" fmla="*/ 2147483647 w 176"/>
              <a:gd name="T15" fmla="*/ 2147483647 h 272"/>
              <a:gd name="T16" fmla="*/ 2147483647 w 176"/>
              <a:gd name="T17" fmla="*/ 2147483647 h 272"/>
              <a:gd name="T18" fmla="*/ 2147483647 w 176"/>
              <a:gd name="T19" fmla="*/ 2147483647 h 272"/>
              <a:gd name="T20" fmla="*/ 2147483647 w 176"/>
              <a:gd name="T21" fmla="*/ 2147483647 h 272"/>
              <a:gd name="T22" fmla="*/ 2147483647 w 176"/>
              <a:gd name="T23" fmla="*/ 2147483647 h 272"/>
              <a:gd name="T24" fmla="*/ 2147483647 w 176"/>
              <a:gd name="T25" fmla="*/ 2147483647 h 272"/>
              <a:gd name="T26" fmla="*/ 2147483647 w 176"/>
              <a:gd name="T27" fmla="*/ 2147483647 h 272"/>
              <a:gd name="T28" fmla="*/ 2147483647 w 176"/>
              <a:gd name="T29" fmla="*/ 2147483647 h 272"/>
              <a:gd name="T30" fmla="*/ 2147483647 w 176"/>
              <a:gd name="T31" fmla="*/ 2147483647 h 272"/>
              <a:gd name="T32" fmla="*/ 2147483647 w 176"/>
              <a:gd name="T33" fmla="*/ 2147483647 h 272"/>
              <a:gd name="T34" fmla="*/ 2147483647 w 176"/>
              <a:gd name="T35" fmla="*/ 2147483647 h 272"/>
              <a:gd name="T36" fmla="*/ 2147483647 w 176"/>
              <a:gd name="T37" fmla="*/ 2147483647 h 272"/>
              <a:gd name="T38" fmla="*/ 2147483647 w 176"/>
              <a:gd name="T39" fmla="*/ 2147483647 h 272"/>
              <a:gd name="T40" fmla="*/ 2147483647 w 176"/>
              <a:gd name="T41" fmla="*/ 2147483647 h 272"/>
              <a:gd name="T42" fmla="*/ 2147483647 w 176"/>
              <a:gd name="T43" fmla="*/ 2147483647 h 272"/>
              <a:gd name="T44" fmla="*/ 2147483647 w 176"/>
              <a:gd name="T45" fmla="*/ 2147483647 h 272"/>
              <a:gd name="T46" fmla="*/ 2147483647 w 176"/>
              <a:gd name="T47" fmla="*/ 2147483647 h 272"/>
              <a:gd name="T48" fmla="*/ 2147483647 w 176"/>
              <a:gd name="T49" fmla="*/ 2147483647 h 272"/>
              <a:gd name="T50" fmla="*/ 2147483647 w 176"/>
              <a:gd name="T51" fmla="*/ 2147483647 h 272"/>
              <a:gd name="T52" fmla="*/ 2147483647 w 176"/>
              <a:gd name="T53" fmla="*/ 0 h 272"/>
              <a:gd name="T54" fmla="*/ 2147483647 w 176"/>
              <a:gd name="T55" fmla="*/ 0 h 272"/>
              <a:gd name="T56" fmla="*/ 2147483647 w 176"/>
              <a:gd name="T57" fmla="*/ 2147483647 h 272"/>
              <a:gd name="T58" fmla="*/ 2147483647 w 176"/>
              <a:gd name="T59" fmla="*/ 2147483647 h 272"/>
              <a:gd name="T60" fmla="*/ 2147483647 w 176"/>
              <a:gd name="T61" fmla="*/ 2147483647 h 272"/>
              <a:gd name="T62" fmla="*/ 2147483647 w 176"/>
              <a:gd name="T63" fmla="*/ 2147483647 h 272"/>
              <a:gd name="T64" fmla="*/ 2147483647 w 176"/>
              <a:gd name="T65" fmla="*/ 2147483647 h 272"/>
              <a:gd name="T66" fmla="*/ 2147483647 w 176"/>
              <a:gd name="T67" fmla="*/ 2147483647 h 272"/>
              <a:gd name="T68" fmla="*/ 2147483647 w 176"/>
              <a:gd name="T69" fmla="*/ 2147483647 h 2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6"/>
              <a:gd name="T106" fmla="*/ 0 h 272"/>
              <a:gd name="T107" fmla="*/ 176 w 176"/>
              <a:gd name="T108" fmla="*/ 272 h 2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6" h="272">
                <a:moveTo>
                  <a:pt x="8" y="48"/>
                </a:moveTo>
                <a:lnTo>
                  <a:pt x="0" y="64"/>
                </a:lnTo>
                <a:lnTo>
                  <a:pt x="8" y="88"/>
                </a:lnTo>
                <a:lnTo>
                  <a:pt x="0" y="88"/>
                </a:lnTo>
                <a:lnTo>
                  <a:pt x="16" y="104"/>
                </a:lnTo>
                <a:lnTo>
                  <a:pt x="32" y="128"/>
                </a:lnTo>
                <a:lnTo>
                  <a:pt x="80" y="224"/>
                </a:lnTo>
                <a:lnTo>
                  <a:pt x="152" y="272"/>
                </a:lnTo>
                <a:lnTo>
                  <a:pt x="168" y="264"/>
                </a:lnTo>
                <a:lnTo>
                  <a:pt x="176" y="248"/>
                </a:lnTo>
                <a:lnTo>
                  <a:pt x="168" y="240"/>
                </a:lnTo>
                <a:lnTo>
                  <a:pt x="168" y="184"/>
                </a:lnTo>
                <a:lnTo>
                  <a:pt x="160" y="160"/>
                </a:lnTo>
                <a:lnTo>
                  <a:pt x="144" y="160"/>
                </a:lnTo>
                <a:lnTo>
                  <a:pt x="144" y="144"/>
                </a:lnTo>
                <a:lnTo>
                  <a:pt x="128" y="152"/>
                </a:lnTo>
                <a:lnTo>
                  <a:pt x="112" y="136"/>
                </a:lnTo>
                <a:lnTo>
                  <a:pt x="104" y="112"/>
                </a:lnTo>
                <a:lnTo>
                  <a:pt x="112" y="88"/>
                </a:lnTo>
                <a:lnTo>
                  <a:pt x="120" y="72"/>
                </a:lnTo>
                <a:lnTo>
                  <a:pt x="152" y="64"/>
                </a:lnTo>
                <a:lnTo>
                  <a:pt x="144" y="56"/>
                </a:lnTo>
                <a:lnTo>
                  <a:pt x="144" y="40"/>
                </a:lnTo>
                <a:lnTo>
                  <a:pt x="136" y="32"/>
                </a:lnTo>
                <a:lnTo>
                  <a:pt x="104" y="40"/>
                </a:lnTo>
                <a:lnTo>
                  <a:pt x="96" y="16"/>
                </a:lnTo>
                <a:lnTo>
                  <a:pt x="80" y="0"/>
                </a:lnTo>
                <a:lnTo>
                  <a:pt x="72" y="0"/>
                </a:lnTo>
                <a:lnTo>
                  <a:pt x="80" y="16"/>
                </a:lnTo>
                <a:lnTo>
                  <a:pt x="72" y="24"/>
                </a:lnTo>
                <a:lnTo>
                  <a:pt x="64" y="40"/>
                </a:lnTo>
                <a:lnTo>
                  <a:pt x="40" y="48"/>
                </a:lnTo>
                <a:lnTo>
                  <a:pt x="24" y="72"/>
                </a:lnTo>
                <a:lnTo>
                  <a:pt x="8" y="64"/>
                </a:lnTo>
                <a:lnTo>
                  <a:pt x="8" y="4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36" name="Freeform 141"/>
          <p:cNvSpPr>
            <a:spLocks/>
          </p:cNvSpPr>
          <p:nvPr/>
        </p:nvSpPr>
        <p:spPr bwMode="auto">
          <a:xfrm>
            <a:off x="1798638" y="4829175"/>
            <a:ext cx="152400" cy="185738"/>
          </a:xfrm>
          <a:custGeom>
            <a:avLst/>
            <a:gdLst>
              <a:gd name="T0" fmla="*/ 2147483647 w 80"/>
              <a:gd name="T1" fmla="*/ 2147483647 h 96"/>
              <a:gd name="T2" fmla="*/ 2147483647 w 80"/>
              <a:gd name="T3" fmla="*/ 2147483647 h 96"/>
              <a:gd name="T4" fmla="*/ 2147483647 w 80"/>
              <a:gd name="T5" fmla="*/ 2147483647 h 96"/>
              <a:gd name="T6" fmla="*/ 2147483647 w 80"/>
              <a:gd name="T7" fmla="*/ 2147483647 h 96"/>
              <a:gd name="T8" fmla="*/ 2147483647 w 80"/>
              <a:gd name="T9" fmla="*/ 2147483647 h 96"/>
              <a:gd name="T10" fmla="*/ 2147483647 w 80"/>
              <a:gd name="T11" fmla="*/ 2147483647 h 96"/>
              <a:gd name="T12" fmla="*/ 2147483647 w 80"/>
              <a:gd name="T13" fmla="*/ 2147483647 h 96"/>
              <a:gd name="T14" fmla="*/ 2147483647 w 80"/>
              <a:gd name="T15" fmla="*/ 2147483647 h 96"/>
              <a:gd name="T16" fmla="*/ 2147483647 w 80"/>
              <a:gd name="T17" fmla="*/ 2147483647 h 96"/>
              <a:gd name="T18" fmla="*/ 2147483647 w 80"/>
              <a:gd name="T19" fmla="*/ 2147483647 h 96"/>
              <a:gd name="T20" fmla="*/ 2147483647 w 80"/>
              <a:gd name="T21" fmla="*/ 2147483647 h 96"/>
              <a:gd name="T22" fmla="*/ 2147483647 w 80"/>
              <a:gd name="T23" fmla="*/ 0 h 96"/>
              <a:gd name="T24" fmla="*/ 2147483647 w 80"/>
              <a:gd name="T25" fmla="*/ 2147483647 h 96"/>
              <a:gd name="T26" fmla="*/ 2147483647 w 80"/>
              <a:gd name="T27" fmla="*/ 2147483647 h 96"/>
              <a:gd name="T28" fmla="*/ 2147483647 w 80"/>
              <a:gd name="T29" fmla="*/ 2147483647 h 96"/>
              <a:gd name="T30" fmla="*/ 2147483647 w 80"/>
              <a:gd name="T31" fmla="*/ 2147483647 h 96"/>
              <a:gd name="T32" fmla="*/ 0 w 80"/>
              <a:gd name="T33" fmla="*/ 2147483647 h 96"/>
              <a:gd name="T34" fmla="*/ 0 w 80"/>
              <a:gd name="T35" fmla="*/ 2147483647 h 96"/>
              <a:gd name="T36" fmla="*/ 2147483647 w 80"/>
              <a:gd name="T37" fmla="*/ 2147483647 h 96"/>
              <a:gd name="T38" fmla="*/ 2147483647 w 80"/>
              <a:gd name="T39" fmla="*/ 2147483647 h 96"/>
              <a:gd name="T40" fmla="*/ 2147483647 w 80"/>
              <a:gd name="T41" fmla="*/ 2147483647 h 96"/>
              <a:gd name="T42" fmla="*/ 2147483647 w 80"/>
              <a:gd name="T43" fmla="*/ 2147483647 h 9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0"/>
              <a:gd name="T67" fmla="*/ 0 h 96"/>
              <a:gd name="T68" fmla="*/ 80 w 80"/>
              <a:gd name="T69" fmla="*/ 96 h 9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0" h="96">
                <a:moveTo>
                  <a:pt x="8" y="72"/>
                </a:moveTo>
                <a:lnTo>
                  <a:pt x="8" y="88"/>
                </a:lnTo>
                <a:lnTo>
                  <a:pt x="24" y="96"/>
                </a:lnTo>
                <a:lnTo>
                  <a:pt x="40" y="72"/>
                </a:lnTo>
                <a:lnTo>
                  <a:pt x="64" y="64"/>
                </a:lnTo>
                <a:lnTo>
                  <a:pt x="72" y="48"/>
                </a:lnTo>
                <a:lnTo>
                  <a:pt x="80" y="40"/>
                </a:lnTo>
                <a:lnTo>
                  <a:pt x="72" y="24"/>
                </a:lnTo>
                <a:lnTo>
                  <a:pt x="80" y="24"/>
                </a:lnTo>
                <a:lnTo>
                  <a:pt x="72" y="16"/>
                </a:lnTo>
                <a:lnTo>
                  <a:pt x="48" y="24"/>
                </a:lnTo>
                <a:lnTo>
                  <a:pt x="32" y="0"/>
                </a:lnTo>
                <a:lnTo>
                  <a:pt x="16" y="16"/>
                </a:lnTo>
                <a:lnTo>
                  <a:pt x="16" y="24"/>
                </a:lnTo>
                <a:lnTo>
                  <a:pt x="8" y="24"/>
                </a:lnTo>
                <a:lnTo>
                  <a:pt x="8" y="32"/>
                </a:lnTo>
                <a:lnTo>
                  <a:pt x="0" y="40"/>
                </a:lnTo>
                <a:lnTo>
                  <a:pt x="0" y="56"/>
                </a:lnTo>
                <a:lnTo>
                  <a:pt x="16" y="72"/>
                </a:lnTo>
                <a:lnTo>
                  <a:pt x="16" y="64"/>
                </a:lnTo>
                <a:lnTo>
                  <a:pt x="16" y="72"/>
                </a:lnTo>
                <a:lnTo>
                  <a:pt x="8" y="72"/>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37" name="Freeform 142"/>
          <p:cNvSpPr>
            <a:spLocks/>
          </p:cNvSpPr>
          <p:nvPr/>
        </p:nvSpPr>
        <p:spPr bwMode="auto">
          <a:xfrm>
            <a:off x="1843088" y="4505325"/>
            <a:ext cx="319087" cy="493713"/>
          </a:xfrm>
          <a:custGeom>
            <a:avLst/>
            <a:gdLst>
              <a:gd name="T0" fmla="*/ 2147483647 w 168"/>
              <a:gd name="T1" fmla="*/ 2147483647 h 256"/>
              <a:gd name="T2" fmla="*/ 0 w 168"/>
              <a:gd name="T3" fmla="*/ 2147483647 h 256"/>
              <a:gd name="T4" fmla="*/ 2147483647 w 168"/>
              <a:gd name="T5" fmla="*/ 2147483647 h 256"/>
              <a:gd name="T6" fmla="*/ 2147483647 w 168"/>
              <a:gd name="T7" fmla="*/ 2147483647 h 256"/>
              <a:gd name="T8" fmla="*/ 2147483647 w 168"/>
              <a:gd name="T9" fmla="*/ 2147483647 h 256"/>
              <a:gd name="T10" fmla="*/ 2147483647 w 168"/>
              <a:gd name="T11" fmla="*/ 2147483647 h 256"/>
              <a:gd name="T12" fmla="*/ 2147483647 w 168"/>
              <a:gd name="T13" fmla="*/ 2147483647 h 256"/>
              <a:gd name="T14" fmla="*/ 2147483647 w 168"/>
              <a:gd name="T15" fmla="*/ 2147483647 h 256"/>
              <a:gd name="T16" fmla="*/ 2147483647 w 168"/>
              <a:gd name="T17" fmla="*/ 2147483647 h 256"/>
              <a:gd name="T18" fmla="*/ 2147483647 w 168"/>
              <a:gd name="T19" fmla="*/ 2147483647 h 256"/>
              <a:gd name="T20" fmla="*/ 2147483647 w 168"/>
              <a:gd name="T21" fmla="*/ 2147483647 h 256"/>
              <a:gd name="T22" fmla="*/ 2147483647 w 168"/>
              <a:gd name="T23" fmla="*/ 2147483647 h 256"/>
              <a:gd name="T24" fmla="*/ 2147483647 w 168"/>
              <a:gd name="T25" fmla="*/ 2147483647 h 256"/>
              <a:gd name="T26" fmla="*/ 2147483647 w 168"/>
              <a:gd name="T27" fmla="*/ 2147483647 h 256"/>
              <a:gd name="T28" fmla="*/ 2147483647 w 168"/>
              <a:gd name="T29" fmla="*/ 2147483647 h 256"/>
              <a:gd name="T30" fmla="*/ 2147483647 w 168"/>
              <a:gd name="T31" fmla="*/ 2147483647 h 256"/>
              <a:gd name="T32" fmla="*/ 2147483647 w 168"/>
              <a:gd name="T33" fmla="*/ 2147483647 h 256"/>
              <a:gd name="T34" fmla="*/ 2147483647 w 168"/>
              <a:gd name="T35" fmla="*/ 0 h 256"/>
              <a:gd name="T36" fmla="*/ 2147483647 w 168"/>
              <a:gd name="T37" fmla="*/ 2147483647 h 256"/>
              <a:gd name="T38" fmla="*/ 2147483647 w 168"/>
              <a:gd name="T39" fmla="*/ 2147483647 h 256"/>
              <a:gd name="T40" fmla="*/ 2147483647 w 168"/>
              <a:gd name="T41" fmla="*/ 2147483647 h 256"/>
              <a:gd name="T42" fmla="*/ 2147483647 w 168"/>
              <a:gd name="T43" fmla="*/ 2147483647 h 256"/>
              <a:gd name="T44" fmla="*/ 2147483647 w 168"/>
              <a:gd name="T45" fmla="*/ 2147483647 h 256"/>
              <a:gd name="T46" fmla="*/ 2147483647 w 168"/>
              <a:gd name="T47" fmla="*/ 2147483647 h 256"/>
              <a:gd name="T48" fmla="*/ 2147483647 w 168"/>
              <a:gd name="T49" fmla="*/ 2147483647 h 256"/>
              <a:gd name="T50" fmla="*/ 2147483647 w 168"/>
              <a:gd name="T51" fmla="*/ 2147483647 h 256"/>
              <a:gd name="T52" fmla="*/ 2147483647 w 168"/>
              <a:gd name="T53" fmla="*/ 2147483647 h 256"/>
              <a:gd name="T54" fmla="*/ 2147483647 w 168"/>
              <a:gd name="T55" fmla="*/ 2147483647 h 256"/>
              <a:gd name="T56" fmla="*/ 2147483647 w 168"/>
              <a:gd name="T57" fmla="*/ 2147483647 h 256"/>
              <a:gd name="T58" fmla="*/ 2147483647 w 168"/>
              <a:gd name="T59" fmla="*/ 2147483647 h 256"/>
              <a:gd name="T60" fmla="*/ 2147483647 w 168"/>
              <a:gd name="T61" fmla="*/ 2147483647 h 256"/>
              <a:gd name="T62" fmla="*/ 2147483647 w 168"/>
              <a:gd name="T63" fmla="*/ 2147483647 h 256"/>
              <a:gd name="T64" fmla="*/ 2147483647 w 168"/>
              <a:gd name="T65" fmla="*/ 2147483647 h 256"/>
              <a:gd name="T66" fmla="*/ 2147483647 w 168"/>
              <a:gd name="T67" fmla="*/ 2147483647 h 256"/>
              <a:gd name="T68" fmla="*/ 2147483647 w 168"/>
              <a:gd name="T69" fmla="*/ 2147483647 h 256"/>
              <a:gd name="T70" fmla="*/ 2147483647 w 168"/>
              <a:gd name="T71" fmla="*/ 2147483647 h 256"/>
              <a:gd name="T72" fmla="*/ 2147483647 w 168"/>
              <a:gd name="T73" fmla="*/ 2147483647 h 256"/>
              <a:gd name="T74" fmla="*/ 2147483647 w 168"/>
              <a:gd name="T75" fmla="*/ 2147483647 h 256"/>
              <a:gd name="T76" fmla="*/ 2147483647 w 168"/>
              <a:gd name="T77" fmla="*/ 2147483647 h 256"/>
              <a:gd name="T78" fmla="*/ 2147483647 w 168"/>
              <a:gd name="T79" fmla="*/ 2147483647 h 256"/>
              <a:gd name="T80" fmla="*/ 2147483647 w 168"/>
              <a:gd name="T81" fmla="*/ 2147483647 h 256"/>
              <a:gd name="T82" fmla="*/ 2147483647 w 168"/>
              <a:gd name="T83" fmla="*/ 2147483647 h 256"/>
              <a:gd name="T84" fmla="*/ 2147483647 w 168"/>
              <a:gd name="T85" fmla="*/ 2147483647 h 256"/>
              <a:gd name="T86" fmla="*/ 2147483647 w 168"/>
              <a:gd name="T87" fmla="*/ 2147483647 h 256"/>
              <a:gd name="T88" fmla="*/ 2147483647 w 168"/>
              <a:gd name="T89" fmla="*/ 2147483647 h 256"/>
              <a:gd name="T90" fmla="*/ 2147483647 w 168"/>
              <a:gd name="T91" fmla="*/ 2147483647 h 256"/>
              <a:gd name="T92" fmla="*/ 2147483647 w 168"/>
              <a:gd name="T93" fmla="*/ 2147483647 h 256"/>
              <a:gd name="T94" fmla="*/ 2147483647 w 168"/>
              <a:gd name="T95" fmla="*/ 2147483647 h 2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68"/>
              <a:gd name="T145" fmla="*/ 0 h 256"/>
              <a:gd name="T146" fmla="*/ 168 w 168"/>
              <a:gd name="T147" fmla="*/ 256 h 25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68" h="256">
                <a:moveTo>
                  <a:pt x="8" y="168"/>
                </a:moveTo>
                <a:lnTo>
                  <a:pt x="0" y="168"/>
                </a:lnTo>
                <a:lnTo>
                  <a:pt x="8" y="168"/>
                </a:lnTo>
                <a:lnTo>
                  <a:pt x="16" y="152"/>
                </a:lnTo>
                <a:lnTo>
                  <a:pt x="24" y="152"/>
                </a:lnTo>
                <a:lnTo>
                  <a:pt x="32" y="136"/>
                </a:lnTo>
                <a:lnTo>
                  <a:pt x="24" y="128"/>
                </a:lnTo>
                <a:lnTo>
                  <a:pt x="24" y="88"/>
                </a:lnTo>
                <a:lnTo>
                  <a:pt x="24" y="80"/>
                </a:lnTo>
                <a:lnTo>
                  <a:pt x="32" y="72"/>
                </a:lnTo>
                <a:lnTo>
                  <a:pt x="32" y="64"/>
                </a:lnTo>
                <a:lnTo>
                  <a:pt x="40" y="72"/>
                </a:lnTo>
                <a:lnTo>
                  <a:pt x="40" y="64"/>
                </a:lnTo>
                <a:lnTo>
                  <a:pt x="56" y="48"/>
                </a:lnTo>
                <a:lnTo>
                  <a:pt x="56" y="24"/>
                </a:lnTo>
                <a:lnTo>
                  <a:pt x="72" y="24"/>
                </a:lnTo>
                <a:lnTo>
                  <a:pt x="80" y="24"/>
                </a:lnTo>
                <a:lnTo>
                  <a:pt x="112" y="0"/>
                </a:lnTo>
                <a:lnTo>
                  <a:pt x="112" y="8"/>
                </a:lnTo>
                <a:lnTo>
                  <a:pt x="104" y="16"/>
                </a:lnTo>
                <a:lnTo>
                  <a:pt x="96" y="24"/>
                </a:lnTo>
                <a:lnTo>
                  <a:pt x="88" y="48"/>
                </a:lnTo>
                <a:lnTo>
                  <a:pt x="96" y="72"/>
                </a:lnTo>
                <a:lnTo>
                  <a:pt x="96" y="80"/>
                </a:lnTo>
                <a:lnTo>
                  <a:pt x="104" y="80"/>
                </a:lnTo>
                <a:lnTo>
                  <a:pt x="128" y="88"/>
                </a:lnTo>
                <a:lnTo>
                  <a:pt x="136" y="96"/>
                </a:lnTo>
                <a:lnTo>
                  <a:pt x="160" y="96"/>
                </a:lnTo>
                <a:lnTo>
                  <a:pt x="152" y="120"/>
                </a:lnTo>
                <a:lnTo>
                  <a:pt x="160" y="144"/>
                </a:lnTo>
                <a:lnTo>
                  <a:pt x="152" y="144"/>
                </a:lnTo>
                <a:lnTo>
                  <a:pt x="168" y="168"/>
                </a:lnTo>
                <a:lnTo>
                  <a:pt x="160" y="160"/>
                </a:lnTo>
                <a:lnTo>
                  <a:pt x="128" y="168"/>
                </a:lnTo>
                <a:lnTo>
                  <a:pt x="128" y="176"/>
                </a:lnTo>
                <a:lnTo>
                  <a:pt x="136" y="184"/>
                </a:lnTo>
                <a:lnTo>
                  <a:pt x="120" y="184"/>
                </a:lnTo>
                <a:lnTo>
                  <a:pt x="128" y="208"/>
                </a:lnTo>
                <a:lnTo>
                  <a:pt x="128" y="256"/>
                </a:lnTo>
                <a:lnTo>
                  <a:pt x="120" y="248"/>
                </a:lnTo>
                <a:lnTo>
                  <a:pt x="120" y="232"/>
                </a:lnTo>
                <a:lnTo>
                  <a:pt x="112" y="224"/>
                </a:lnTo>
                <a:lnTo>
                  <a:pt x="80" y="232"/>
                </a:lnTo>
                <a:lnTo>
                  <a:pt x="72" y="208"/>
                </a:lnTo>
                <a:lnTo>
                  <a:pt x="56" y="192"/>
                </a:lnTo>
                <a:lnTo>
                  <a:pt x="48" y="184"/>
                </a:lnTo>
                <a:lnTo>
                  <a:pt x="24" y="192"/>
                </a:lnTo>
                <a:lnTo>
                  <a:pt x="8" y="16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38" name="Freeform 143"/>
          <p:cNvSpPr>
            <a:spLocks/>
          </p:cNvSpPr>
          <p:nvPr/>
        </p:nvSpPr>
        <p:spPr bwMode="auto">
          <a:xfrm>
            <a:off x="2009775" y="4519613"/>
            <a:ext cx="334963" cy="325437"/>
          </a:xfrm>
          <a:custGeom>
            <a:avLst/>
            <a:gdLst>
              <a:gd name="T0" fmla="*/ 2147483647 w 176"/>
              <a:gd name="T1" fmla="*/ 2147483647 h 168"/>
              <a:gd name="T2" fmla="*/ 2147483647 w 176"/>
              <a:gd name="T3" fmla="*/ 2147483647 h 168"/>
              <a:gd name="T4" fmla="*/ 2147483647 w 176"/>
              <a:gd name="T5" fmla="*/ 2147483647 h 168"/>
              <a:gd name="T6" fmla="*/ 2147483647 w 176"/>
              <a:gd name="T7" fmla="*/ 2147483647 h 168"/>
              <a:gd name="T8" fmla="*/ 2147483647 w 176"/>
              <a:gd name="T9" fmla="*/ 2147483647 h 168"/>
              <a:gd name="T10" fmla="*/ 2147483647 w 176"/>
              <a:gd name="T11" fmla="*/ 2147483647 h 168"/>
              <a:gd name="T12" fmla="*/ 2147483647 w 176"/>
              <a:gd name="T13" fmla="*/ 2147483647 h 168"/>
              <a:gd name="T14" fmla="*/ 2147483647 w 176"/>
              <a:gd name="T15" fmla="*/ 2147483647 h 168"/>
              <a:gd name="T16" fmla="*/ 2147483647 w 176"/>
              <a:gd name="T17" fmla="*/ 2147483647 h 168"/>
              <a:gd name="T18" fmla="*/ 2147483647 w 176"/>
              <a:gd name="T19" fmla="*/ 2147483647 h 168"/>
              <a:gd name="T20" fmla="*/ 2147483647 w 176"/>
              <a:gd name="T21" fmla="*/ 2147483647 h 168"/>
              <a:gd name="T22" fmla="*/ 2147483647 w 176"/>
              <a:gd name="T23" fmla="*/ 2147483647 h 168"/>
              <a:gd name="T24" fmla="*/ 2147483647 w 176"/>
              <a:gd name="T25" fmla="*/ 2147483647 h 168"/>
              <a:gd name="T26" fmla="*/ 2147483647 w 176"/>
              <a:gd name="T27" fmla="*/ 2147483647 h 168"/>
              <a:gd name="T28" fmla="*/ 2147483647 w 176"/>
              <a:gd name="T29" fmla="*/ 2147483647 h 168"/>
              <a:gd name="T30" fmla="*/ 2147483647 w 176"/>
              <a:gd name="T31" fmla="*/ 2147483647 h 168"/>
              <a:gd name="T32" fmla="*/ 2147483647 w 176"/>
              <a:gd name="T33" fmla="*/ 2147483647 h 168"/>
              <a:gd name="T34" fmla="*/ 2147483647 w 176"/>
              <a:gd name="T35" fmla="*/ 2147483647 h 168"/>
              <a:gd name="T36" fmla="*/ 2147483647 w 176"/>
              <a:gd name="T37" fmla="*/ 2147483647 h 168"/>
              <a:gd name="T38" fmla="*/ 2147483647 w 176"/>
              <a:gd name="T39" fmla="*/ 2147483647 h 168"/>
              <a:gd name="T40" fmla="*/ 2147483647 w 176"/>
              <a:gd name="T41" fmla="*/ 2147483647 h 168"/>
              <a:gd name="T42" fmla="*/ 2147483647 w 176"/>
              <a:gd name="T43" fmla="*/ 2147483647 h 168"/>
              <a:gd name="T44" fmla="*/ 2147483647 w 176"/>
              <a:gd name="T45" fmla="*/ 2147483647 h 168"/>
              <a:gd name="T46" fmla="*/ 2147483647 w 176"/>
              <a:gd name="T47" fmla="*/ 2147483647 h 168"/>
              <a:gd name="T48" fmla="*/ 2147483647 w 176"/>
              <a:gd name="T49" fmla="*/ 2147483647 h 168"/>
              <a:gd name="T50" fmla="*/ 0 w 176"/>
              <a:gd name="T51" fmla="*/ 2147483647 h 168"/>
              <a:gd name="T52" fmla="*/ 2147483647 w 176"/>
              <a:gd name="T53" fmla="*/ 2147483647 h 168"/>
              <a:gd name="T54" fmla="*/ 2147483647 w 176"/>
              <a:gd name="T55" fmla="*/ 2147483647 h 168"/>
              <a:gd name="T56" fmla="*/ 2147483647 w 176"/>
              <a:gd name="T57" fmla="*/ 2147483647 h 168"/>
              <a:gd name="T58" fmla="*/ 2147483647 w 176"/>
              <a:gd name="T59" fmla="*/ 2147483647 h 168"/>
              <a:gd name="T60" fmla="*/ 2147483647 w 176"/>
              <a:gd name="T61" fmla="*/ 2147483647 h 168"/>
              <a:gd name="T62" fmla="*/ 2147483647 w 176"/>
              <a:gd name="T63" fmla="*/ 2147483647 h 168"/>
              <a:gd name="T64" fmla="*/ 2147483647 w 176"/>
              <a:gd name="T65" fmla="*/ 2147483647 h 168"/>
              <a:gd name="T66" fmla="*/ 2147483647 w 176"/>
              <a:gd name="T67" fmla="*/ 2147483647 h 168"/>
              <a:gd name="T68" fmla="*/ 2147483647 w 176"/>
              <a:gd name="T69" fmla="*/ 0 h 168"/>
              <a:gd name="T70" fmla="*/ 2147483647 w 176"/>
              <a:gd name="T71" fmla="*/ 2147483647 h 168"/>
              <a:gd name="T72" fmla="*/ 2147483647 w 176"/>
              <a:gd name="T73" fmla="*/ 2147483647 h 168"/>
              <a:gd name="T74" fmla="*/ 2147483647 w 176"/>
              <a:gd name="T75" fmla="*/ 2147483647 h 168"/>
              <a:gd name="T76" fmla="*/ 2147483647 w 176"/>
              <a:gd name="T77" fmla="*/ 2147483647 h 168"/>
              <a:gd name="T78" fmla="*/ 2147483647 w 176"/>
              <a:gd name="T79" fmla="*/ 2147483647 h 168"/>
              <a:gd name="T80" fmla="*/ 2147483647 w 176"/>
              <a:gd name="T81" fmla="*/ 2147483647 h 168"/>
              <a:gd name="T82" fmla="*/ 2147483647 w 176"/>
              <a:gd name="T83" fmla="*/ 2147483647 h 168"/>
              <a:gd name="T84" fmla="*/ 2147483647 w 176"/>
              <a:gd name="T85" fmla="*/ 2147483647 h 168"/>
              <a:gd name="T86" fmla="*/ 2147483647 w 176"/>
              <a:gd name="T87" fmla="*/ 2147483647 h 168"/>
              <a:gd name="T88" fmla="*/ 2147483647 w 176"/>
              <a:gd name="T89" fmla="*/ 2147483647 h 168"/>
              <a:gd name="T90" fmla="*/ 2147483647 w 176"/>
              <a:gd name="T91" fmla="*/ 2147483647 h 168"/>
              <a:gd name="T92" fmla="*/ 2147483647 w 176"/>
              <a:gd name="T93" fmla="*/ 2147483647 h 168"/>
              <a:gd name="T94" fmla="*/ 2147483647 w 176"/>
              <a:gd name="T95" fmla="*/ 2147483647 h 16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6"/>
              <a:gd name="T145" fmla="*/ 0 h 168"/>
              <a:gd name="T146" fmla="*/ 176 w 176"/>
              <a:gd name="T147" fmla="*/ 168 h 16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6" h="168">
                <a:moveTo>
                  <a:pt x="176" y="56"/>
                </a:moveTo>
                <a:lnTo>
                  <a:pt x="160" y="64"/>
                </a:lnTo>
                <a:lnTo>
                  <a:pt x="160" y="72"/>
                </a:lnTo>
                <a:lnTo>
                  <a:pt x="168" y="80"/>
                </a:lnTo>
                <a:lnTo>
                  <a:pt x="160" y="80"/>
                </a:lnTo>
                <a:lnTo>
                  <a:pt x="152" y="96"/>
                </a:lnTo>
                <a:lnTo>
                  <a:pt x="160" y="104"/>
                </a:lnTo>
                <a:lnTo>
                  <a:pt x="160" y="112"/>
                </a:lnTo>
                <a:lnTo>
                  <a:pt x="128" y="128"/>
                </a:lnTo>
                <a:lnTo>
                  <a:pt x="104" y="120"/>
                </a:lnTo>
                <a:lnTo>
                  <a:pt x="112" y="128"/>
                </a:lnTo>
                <a:lnTo>
                  <a:pt x="112" y="144"/>
                </a:lnTo>
                <a:lnTo>
                  <a:pt x="120" y="152"/>
                </a:lnTo>
                <a:lnTo>
                  <a:pt x="96" y="168"/>
                </a:lnTo>
                <a:lnTo>
                  <a:pt x="80" y="168"/>
                </a:lnTo>
                <a:lnTo>
                  <a:pt x="80" y="160"/>
                </a:lnTo>
                <a:lnTo>
                  <a:pt x="64" y="136"/>
                </a:lnTo>
                <a:lnTo>
                  <a:pt x="72" y="136"/>
                </a:lnTo>
                <a:lnTo>
                  <a:pt x="64" y="112"/>
                </a:lnTo>
                <a:lnTo>
                  <a:pt x="72" y="88"/>
                </a:lnTo>
                <a:lnTo>
                  <a:pt x="48" y="88"/>
                </a:lnTo>
                <a:lnTo>
                  <a:pt x="40" y="80"/>
                </a:lnTo>
                <a:lnTo>
                  <a:pt x="16" y="72"/>
                </a:lnTo>
                <a:lnTo>
                  <a:pt x="8" y="72"/>
                </a:lnTo>
                <a:lnTo>
                  <a:pt x="8" y="64"/>
                </a:lnTo>
                <a:lnTo>
                  <a:pt x="0" y="40"/>
                </a:lnTo>
                <a:lnTo>
                  <a:pt x="8" y="16"/>
                </a:lnTo>
                <a:lnTo>
                  <a:pt x="16" y="8"/>
                </a:lnTo>
                <a:lnTo>
                  <a:pt x="24" y="24"/>
                </a:lnTo>
                <a:lnTo>
                  <a:pt x="16" y="32"/>
                </a:lnTo>
                <a:lnTo>
                  <a:pt x="16" y="48"/>
                </a:lnTo>
                <a:lnTo>
                  <a:pt x="24" y="40"/>
                </a:lnTo>
                <a:lnTo>
                  <a:pt x="24" y="16"/>
                </a:lnTo>
                <a:lnTo>
                  <a:pt x="40" y="8"/>
                </a:lnTo>
                <a:lnTo>
                  <a:pt x="40" y="0"/>
                </a:lnTo>
                <a:lnTo>
                  <a:pt x="48" y="8"/>
                </a:lnTo>
                <a:lnTo>
                  <a:pt x="64" y="16"/>
                </a:lnTo>
                <a:lnTo>
                  <a:pt x="64" y="24"/>
                </a:lnTo>
                <a:lnTo>
                  <a:pt x="88" y="24"/>
                </a:lnTo>
                <a:lnTo>
                  <a:pt x="104" y="32"/>
                </a:lnTo>
                <a:lnTo>
                  <a:pt x="120" y="24"/>
                </a:lnTo>
                <a:lnTo>
                  <a:pt x="144" y="24"/>
                </a:lnTo>
                <a:lnTo>
                  <a:pt x="136" y="24"/>
                </a:lnTo>
                <a:lnTo>
                  <a:pt x="144" y="32"/>
                </a:lnTo>
                <a:lnTo>
                  <a:pt x="160" y="40"/>
                </a:lnTo>
                <a:lnTo>
                  <a:pt x="160" y="56"/>
                </a:lnTo>
                <a:lnTo>
                  <a:pt x="168" y="56"/>
                </a:lnTo>
                <a:lnTo>
                  <a:pt x="176" y="5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39" name="Freeform 144"/>
          <p:cNvSpPr>
            <a:spLocks/>
          </p:cNvSpPr>
          <p:nvPr/>
        </p:nvSpPr>
        <p:spPr bwMode="auto">
          <a:xfrm>
            <a:off x="2482850" y="4705350"/>
            <a:ext cx="60325" cy="107950"/>
          </a:xfrm>
          <a:custGeom>
            <a:avLst/>
            <a:gdLst>
              <a:gd name="T0" fmla="*/ 2147483647 w 32"/>
              <a:gd name="T1" fmla="*/ 2147483647 h 56"/>
              <a:gd name="T2" fmla="*/ 2147483647 w 32"/>
              <a:gd name="T3" fmla="*/ 2147483647 h 56"/>
              <a:gd name="T4" fmla="*/ 0 w 32"/>
              <a:gd name="T5" fmla="*/ 2147483647 h 56"/>
              <a:gd name="T6" fmla="*/ 0 w 32"/>
              <a:gd name="T7" fmla="*/ 2147483647 h 56"/>
              <a:gd name="T8" fmla="*/ 0 w 32"/>
              <a:gd name="T9" fmla="*/ 2147483647 h 56"/>
              <a:gd name="T10" fmla="*/ 0 w 32"/>
              <a:gd name="T11" fmla="*/ 0 h 56"/>
              <a:gd name="T12" fmla="*/ 2147483647 w 32"/>
              <a:gd name="T13" fmla="*/ 2147483647 h 56"/>
              <a:gd name="T14" fmla="*/ 0 60000 65536"/>
              <a:gd name="T15" fmla="*/ 0 60000 65536"/>
              <a:gd name="T16" fmla="*/ 0 60000 65536"/>
              <a:gd name="T17" fmla="*/ 0 60000 65536"/>
              <a:gd name="T18" fmla="*/ 0 60000 65536"/>
              <a:gd name="T19" fmla="*/ 0 60000 65536"/>
              <a:gd name="T20" fmla="*/ 0 60000 65536"/>
              <a:gd name="T21" fmla="*/ 0 w 32"/>
              <a:gd name="T22" fmla="*/ 0 h 56"/>
              <a:gd name="T23" fmla="*/ 32 w 32"/>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56">
                <a:moveTo>
                  <a:pt x="32" y="24"/>
                </a:moveTo>
                <a:lnTo>
                  <a:pt x="16" y="56"/>
                </a:lnTo>
                <a:lnTo>
                  <a:pt x="0" y="56"/>
                </a:lnTo>
                <a:lnTo>
                  <a:pt x="0" y="32"/>
                </a:lnTo>
                <a:lnTo>
                  <a:pt x="0" y="16"/>
                </a:lnTo>
                <a:lnTo>
                  <a:pt x="0" y="0"/>
                </a:lnTo>
                <a:lnTo>
                  <a:pt x="32" y="24"/>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40" name="Freeform 145"/>
          <p:cNvSpPr>
            <a:spLocks/>
          </p:cNvSpPr>
          <p:nvPr/>
        </p:nvSpPr>
        <p:spPr bwMode="auto">
          <a:xfrm>
            <a:off x="2390775" y="4705350"/>
            <a:ext cx="92075" cy="107950"/>
          </a:xfrm>
          <a:custGeom>
            <a:avLst/>
            <a:gdLst>
              <a:gd name="T0" fmla="*/ 2147483647 w 48"/>
              <a:gd name="T1" fmla="*/ 0 h 56"/>
              <a:gd name="T2" fmla="*/ 2147483647 w 48"/>
              <a:gd name="T3" fmla="*/ 0 h 56"/>
              <a:gd name="T4" fmla="*/ 2147483647 w 48"/>
              <a:gd name="T5" fmla="*/ 0 h 56"/>
              <a:gd name="T6" fmla="*/ 0 w 48"/>
              <a:gd name="T7" fmla="*/ 2147483647 h 56"/>
              <a:gd name="T8" fmla="*/ 2147483647 w 48"/>
              <a:gd name="T9" fmla="*/ 2147483647 h 56"/>
              <a:gd name="T10" fmla="*/ 2147483647 w 48"/>
              <a:gd name="T11" fmla="*/ 2147483647 h 56"/>
              <a:gd name="T12" fmla="*/ 2147483647 w 48"/>
              <a:gd name="T13" fmla="*/ 2147483647 h 56"/>
              <a:gd name="T14" fmla="*/ 2147483647 w 48"/>
              <a:gd name="T15" fmla="*/ 2147483647 h 56"/>
              <a:gd name="T16" fmla="*/ 2147483647 w 48"/>
              <a:gd name="T17" fmla="*/ 2147483647 h 56"/>
              <a:gd name="T18" fmla="*/ 2147483647 w 48"/>
              <a:gd name="T19" fmla="*/ 2147483647 h 56"/>
              <a:gd name="T20" fmla="*/ 2147483647 w 48"/>
              <a:gd name="T21" fmla="*/ 0 h 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56"/>
              <a:gd name="T35" fmla="*/ 48 w 48"/>
              <a:gd name="T36" fmla="*/ 56 h 5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56">
                <a:moveTo>
                  <a:pt x="48" y="0"/>
                </a:moveTo>
                <a:lnTo>
                  <a:pt x="40" y="0"/>
                </a:lnTo>
                <a:lnTo>
                  <a:pt x="8" y="0"/>
                </a:lnTo>
                <a:lnTo>
                  <a:pt x="0" y="24"/>
                </a:lnTo>
                <a:lnTo>
                  <a:pt x="16" y="56"/>
                </a:lnTo>
                <a:lnTo>
                  <a:pt x="24" y="56"/>
                </a:lnTo>
                <a:lnTo>
                  <a:pt x="24" y="48"/>
                </a:lnTo>
                <a:lnTo>
                  <a:pt x="48" y="56"/>
                </a:lnTo>
                <a:lnTo>
                  <a:pt x="48" y="32"/>
                </a:lnTo>
                <a:lnTo>
                  <a:pt x="48" y="16"/>
                </a:lnTo>
                <a:lnTo>
                  <a:pt x="48"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41" name="Freeform 146"/>
          <p:cNvSpPr>
            <a:spLocks/>
          </p:cNvSpPr>
          <p:nvPr/>
        </p:nvSpPr>
        <p:spPr bwMode="auto">
          <a:xfrm>
            <a:off x="2085975" y="5384800"/>
            <a:ext cx="304800" cy="1050925"/>
          </a:xfrm>
          <a:custGeom>
            <a:avLst/>
            <a:gdLst>
              <a:gd name="T0" fmla="*/ 2147483647 w 160"/>
              <a:gd name="T1" fmla="*/ 0 h 544"/>
              <a:gd name="T2" fmla="*/ 2147483647 w 160"/>
              <a:gd name="T3" fmla="*/ 2147483647 h 544"/>
              <a:gd name="T4" fmla="*/ 2147483647 w 160"/>
              <a:gd name="T5" fmla="*/ 2147483647 h 544"/>
              <a:gd name="T6" fmla="*/ 2147483647 w 160"/>
              <a:gd name="T7" fmla="*/ 2147483647 h 544"/>
              <a:gd name="T8" fmla="*/ 2147483647 w 160"/>
              <a:gd name="T9" fmla="*/ 2147483647 h 544"/>
              <a:gd name="T10" fmla="*/ 2147483647 w 160"/>
              <a:gd name="T11" fmla="*/ 2147483647 h 544"/>
              <a:gd name="T12" fmla="*/ 2147483647 w 160"/>
              <a:gd name="T13" fmla="*/ 2147483647 h 544"/>
              <a:gd name="T14" fmla="*/ 2147483647 w 160"/>
              <a:gd name="T15" fmla="*/ 2147483647 h 544"/>
              <a:gd name="T16" fmla="*/ 2147483647 w 160"/>
              <a:gd name="T17" fmla="*/ 2147483647 h 544"/>
              <a:gd name="T18" fmla="*/ 2147483647 w 160"/>
              <a:gd name="T19" fmla="*/ 2147483647 h 544"/>
              <a:gd name="T20" fmla="*/ 2147483647 w 160"/>
              <a:gd name="T21" fmla="*/ 2147483647 h 544"/>
              <a:gd name="T22" fmla="*/ 2147483647 w 160"/>
              <a:gd name="T23" fmla="*/ 2147483647 h 544"/>
              <a:gd name="T24" fmla="*/ 2147483647 w 160"/>
              <a:gd name="T25" fmla="*/ 2147483647 h 544"/>
              <a:gd name="T26" fmla="*/ 2147483647 w 160"/>
              <a:gd name="T27" fmla="*/ 2147483647 h 544"/>
              <a:gd name="T28" fmla="*/ 2147483647 w 160"/>
              <a:gd name="T29" fmla="*/ 2147483647 h 544"/>
              <a:gd name="T30" fmla="*/ 2147483647 w 160"/>
              <a:gd name="T31" fmla="*/ 2147483647 h 544"/>
              <a:gd name="T32" fmla="*/ 2147483647 w 160"/>
              <a:gd name="T33" fmla="*/ 2147483647 h 544"/>
              <a:gd name="T34" fmla="*/ 2147483647 w 160"/>
              <a:gd name="T35" fmla="*/ 2147483647 h 544"/>
              <a:gd name="T36" fmla="*/ 2147483647 w 160"/>
              <a:gd name="T37" fmla="*/ 2147483647 h 544"/>
              <a:gd name="T38" fmla="*/ 2147483647 w 160"/>
              <a:gd name="T39" fmla="*/ 2147483647 h 544"/>
              <a:gd name="T40" fmla="*/ 2147483647 w 160"/>
              <a:gd name="T41" fmla="*/ 2147483647 h 544"/>
              <a:gd name="T42" fmla="*/ 2147483647 w 160"/>
              <a:gd name="T43" fmla="*/ 2147483647 h 544"/>
              <a:gd name="T44" fmla="*/ 2147483647 w 160"/>
              <a:gd name="T45" fmla="*/ 2147483647 h 544"/>
              <a:gd name="T46" fmla="*/ 2147483647 w 160"/>
              <a:gd name="T47" fmla="*/ 2147483647 h 544"/>
              <a:gd name="T48" fmla="*/ 2147483647 w 160"/>
              <a:gd name="T49" fmla="*/ 2147483647 h 544"/>
              <a:gd name="T50" fmla="*/ 2147483647 w 160"/>
              <a:gd name="T51" fmla="*/ 2147483647 h 544"/>
              <a:gd name="T52" fmla="*/ 2147483647 w 160"/>
              <a:gd name="T53" fmla="*/ 2147483647 h 544"/>
              <a:gd name="T54" fmla="*/ 2147483647 w 160"/>
              <a:gd name="T55" fmla="*/ 2147483647 h 544"/>
              <a:gd name="T56" fmla="*/ 2147483647 w 160"/>
              <a:gd name="T57" fmla="*/ 2147483647 h 544"/>
              <a:gd name="T58" fmla="*/ 2147483647 w 160"/>
              <a:gd name="T59" fmla="*/ 2147483647 h 544"/>
              <a:gd name="T60" fmla="*/ 2147483647 w 160"/>
              <a:gd name="T61" fmla="*/ 2147483647 h 544"/>
              <a:gd name="T62" fmla="*/ 2147483647 w 160"/>
              <a:gd name="T63" fmla="*/ 2147483647 h 544"/>
              <a:gd name="T64" fmla="*/ 2147483647 w 160"/>
              <a:gd name="T65" fmla="*/ 2147483647 h 544"/>
              <a:gd name="T66" fmla="*/ 2147483647 w 160"/>
              <a:gd name="T67" fmla="*/ 2147483647 h 544"/>
              <a:gd name="T68" fmla="*/ 2147483647 w 160"/>
              <a:gd name="T69" fmla="*/ 2147483647 h 544"/>
              <a:gd name="T70" fmla="*/ 2147483647 w 160"/>
              <a:gd name="T71" fmla="*/ 2147483647 h 544"/>
              <a:gd name="T72" fmla="*/ 2147483647 w 160"/>
              <a:gd name="T73" fmla="*/ 2147483647 h 544"/>
              <a:gd name="T74" fmla="*/ 2147483647 w 160"/>
              <a:gd name="T75" fmla="*/ 2147483647 h 544"/>
              <a:gd name="T76" fmla="*/ 2147483647 w 160"/>
              <a:gd name="T77" fmla="*/ 2147483647 h 54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0"/>
              <a:gd name="T118" fmla="*/ 0 h 544"/>
              <a:gd name="T119" fmla="*/ 160 w 160"/>
              <a:gd name="T120" fmla="*/ 544 h 54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0" h="544">
                <a:moveTo>
                  <a:pt x="0" y="8"/>
                </a:moveTo>
                <a:lnTo>
                  <a:pt x="16" y="0"/>
                </a:lnTo>
                <a:lnTo>
                  <a:pt x="32" y="24"/>
                </a:lnTo>
                <a:lnTo>
                  <a:pt x="32" y="40"/>
                </a:lnTo>
                <a:lnTo>
                  <a:pt x="48" y="80"/>
                </a:lnTo>
                <a:lnTo>
                  <a:pt x="56" y="80"/>
                </a:lnTo>
                <a:lnTo>
                  <a:pt x="56" y="96"/>
                </a:lnTo>
                <a:lnTo>
                  <a:pt x="40" y="104"/>
                </a:lnTo>
                <a:lnTo>
                  <a:pt x="48" y="136"/>
                </a:lnTo>
                <a:lnTo>
                  <a:pt x="40" y="160"/>
                </a:lnTo>
                <a:lnTo>
                  <a:pt x="40" y="208"/>
                </a:lnTo>
                <a:lnTo>
                  <a:pt x="56" y="248"/>
                </a:lnTo>
                <a:lnTo>
                  <a:pt x="48" y="272"/>
                </a:lnTo>
                <a:lnTo>
                  <a:pt x="56" y="280"/>
                </a:lnTo>
                <a:lnTo>
                  <a:pt x="48" y="296"/>
                </a:lnTo>
                <a:lnTo>
                  <a:pt x="64" y="320"/>
                </a:lnTo>
                <a:lnTo>
                  <a:pt x="64" y="360"/>
                </a:lnTo>
                <a:lnTo>
                  <a:pt x="72" y="368"/>
                </a:lnTo>
                <a:lnTo>
                  <a:pt x="72" y="384"/>
                </a:lnTo>
                <a:lnTo>
                  <a:pt x="80" y="408"/>
                </a:lnTo>
                <a:lnTo>
                  <a:pt x="88" y="416"/>
                </a:lnTo>
                <a:lnTo>
                  <a:pt x="88" y="408"/>
                </a:lnTo>
                <a:lnTo>
                  <a:pt x="96" y="440"/>
                </a:lnTo>
                <a:lnTo>
                  <a:pt x="96" y="488"/>
                </a:lnTo>
                <a:lnTo>
                  <a:pt x="104" y="496"/>
                </a:lnTo>
                <a:lnTo>
                  <a:pt x="112" y="496"/>
                </a:lnTo>
                <a:lnTo>
                  <a:pt x="128" y="520"/>
                </a:lnTo>
                <a:lnTo>
                  <a:pt x="160" y="520"/>
                </a:lnTo>
                <a:lnTo>
                  <a:pt x="160" y="528"/>
                </a:lnTo>
                <a:lnTo>
                  <a:pt x="152" y="528"/>
                </a:lnTo>
                <a:lnTo>
                  <a:pt x="152" y="544"/>
                </a:lnTo>
                <a:lnTo>
                  <a:pt x="136" y="536"/>
                </a:lnTo>
                <a:lnTo>
                  <a:pt x="144" y="536"/>
                </a:lnTo>
                <a:lnTo>
                  <a:pt x="144" y="528"/>
                </a:lnTo>
                <a:lnTo>
                  <a:pt x="136" y="536"/>
                </a:lnTo>
                <a:lnTo>
                  <a:pt x="104" y="520"/>
                </a:lnTo>
                <a:lnTo>
                  <a:pt x="104" y="528"/>
                </a:lnTo>
                <a:lnTo>
                  <a:pt x="96" y="520"/>
                </a:lnTo>
                <a:lnTo>
                  <a:pt x="96" y="512"/>
                </a:lnTo>
                <a:lnTo>
                  <a:pt x="104" y="512"/>
                </a:lnTo>
                <a:lnTo>
                  <a:pt x="96" y="504"/>
                </a:lnTo>
                <a:lnTo>
                  <a:pt x="96" y="512"/>
                </a:lnTo>
                <a:lnTo>
                  <a:pt x="88" y="512"/>
                </a:lnTo>
                <a:lnTo>
                  <a:pt x="88" y="496"/>
                </a:lnTo>
                <a:lnTo>
                  <a:pt x="88" y="488"/>
                </a:lnTo>
                <a:lnTo>
                  <a:pt x="80" y="496"/>
                </a:lnTo>
                <a:lnTo>
                  <a:pt x="80" y="488"/>
                </a:lnTo>
                <a:lnTo>
                  <a:pt x="72" y="488"/>
                </a:lnTo>
                <a:lnTo>
                  <a:pt x="64" y="464"/>
                </a:lnTo>
                <a:lnTo>
                  <a:pt x="64" y="456"/>
                </a:lnTo>
                <a:lnTo>
                  <a:pt x="72" y="464"/>
                </a:lnTo>
                <a:lnTo>
                  <a:pt x="72" y="440"/>
                </a:lnTo>
                <a:lnTo>
                  <a:pt x="56" y="440"/>
                </a:lnTo>
                <a:lnTo>
                  <a:pt x="48" y="440"/>
                </a:lnTo>
                <a:lnTo>
                  <a:pt x="56" y="432"/>
                </a:lnTo>
                <a:lnTo>
                  <a:pt x="56" y="424"/>
                </a:lnTo>
                <a:lnTo>
                  <a:pt x="48" y="400"/>
                </a:lnTo>
                <a:lnTo>
                  <a:pt x="56" y="400"/>
                </a:lnTo>
                <a:lnTo>
                  <a:pt x="64" y="400"/>
                </a:lnTo>
                <a:lnTo>
                  <a:pt x="64" y="416"/>
                </a:lnTo>
                <a:lnTo>
                  <a:pt x="64" y="424"/>
                </a:lnTo>
                <a:lnTo>
                  <a:pt x="64" y="400"/>
                </a:lnTo>
                <a:lnTo>
                  <a:pt x="56" y="368"/>
                </a:lnTo>
                <a:lnTo>
                  <a:pt x="48" y="360"/>
                </a:lnTo>
                <a:lnTo>
                  <a:pt x="48" y="368"/>
                </a:lnTo>
                <a:lnTo>
                  <a:pt x="40" y="352"/>
                </a:lnTo>
                <a:lnTo>
                  <a:pt x="40" y="336"/>
                </a:lnTo>
                <a:lnTo>
                  <a:pt x="24" y="304"/>
                </a:lnTo>
                <a:lnTo>
                  <a:pt x="24" y="296"/>
                </a:lnTo>
                <a:lnTo>
                  <a:pt x="32" y="296"/>
                </a:lnTo>
                <a:lnTo>
                  <a:pt x="32" y="248"/>
                </a:lnTo>
                <a:lnTo>
                  <a:pt x="32" y="224"/>
                </a:lnTo>
                <a:lnTo>
                  <a:pt x="16" y="200"/>
                </a:lnTo>
                <a:lnTo>
                  <a:pt x="24" y="192"/>
                </a:lnTo>
                <a:lnTo>
                  <a:pt x="16" y="176"/>
                </a:lnTo>
                <a:lnTo>
                  <a:pt x="24" y="136"/>
                </a:lnTo>
                <a:lnTo>
                  <a:pt x="16" y="80"/>
                </a:lnTo>
                <a:lnTo>
                  <a:pt x="16" y="64"/>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42" name="Freeform 147"/>
          <p:cNvSpPr>
            <a:spLocks/>
          </p:cNvSpPr>
          <p:nvPr/>
        </p:nvSpPr>
        <p:spPr bwMode="auto">
          <a:xfrm>
            <a:off x="4106863" y="3484563"/>
            <a:ext cx="1587" cy="15875"/>
          </a:xfrm>
          <a:custGeom>
            <a:avLst/>
            <a:gdLst>
              <a:gd name="T0" fmla="*/ 0 w 1"/>
              <a:gd name="T1" fmla="*/ 0 h 8"/>
              <a:gd name="T2" fmla="*/ 0 w 1"/>
              <a:gd name="T3" fmla="*/ 2147483647 h 8"/>
              <a:gd name="T4" fmla="*/ 0 w 1"/>
              <a:gd name="T5" fmla="*/ 0 h 8"/>
              <a:gd name="T6" fmla="*/ 0 60000 65536"/>
              <a:gd name="T7" fmla="*/ 0 60000 65536"/>
              <a:gd name="T8" fmla="*/ 0 60000 65536"/>
              <a:gd name="T9" fmla="*/ 0 w 1"/>
              <a:gd name="T10" fmla="*/ 0 h 8"/>
              <a:gd name="T11" fmla="*/ 1 w 1"/>
              <a:gd name="T12" fmla="*/ 8 h 8"/>
            </a:gdLst>
            <a:ahLst/>
            <a:cxnLst>
              <a:cxn ang="T6">
                <a:pos x="T0" y="T1"/>
              </a:cxn>
              <a:cxn ang="T7">
                <a:pos x="T2" y="T3"/>
              </a:cxn>
              <a:cxn ang="T8">
                <a:pos x="T4" y="T5"/>
              </a:cxn>
            </a:cxnLst>
            <a:rect l="T9" t="T10" r="T11" b="T12"/>
            <a:pathLst>
              <a:path w="1" h="8">
                <a:moveTo>
                  <a:pt x="0" y="0"/>
                </a:moveTo>
                <a:lnTo>
                  <a:pt x="0" y="8"/>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43" name="Freeform 148"/>
          <p:cNvSpPr>
            <a:spLocks/>
          </p:cNvSpPr>
          <p:nvPr/>
        </p:nvSpPr>
        <p:spPr bwMode="auto">
          <a:xfrm>
            <a:off x="4106863" y="3484563"/>
            <a:ext cx="1587" cy="15875"/>
          </a:xfrm>
          <a:custGeom>
            <a:avLst/>
            <a:gdLst>
              <a:gd name="T0" fmla="*/ 0 w 1"/>
              <a:gd name="T1" fmla="*/ 0 h 8"/>
              <a:gd name="T2" fmla="*/ 0 w 1"/>
              <a:gd name="T3" fmla="*/ 2147483647 h 8"/>
              <a:gd name="T4" fmla="*/ 0 w 1"/>
              <a:gd name="T5" fmla="*/ 0 h 8"/>
              <a:gd name="T6" fmla="*/ 0 60000 65536"/>
              <a:gd name="T7" fmla="*/ 0 60000 65536"/>
              <a:gd name="T8" fmla="*/ 0 60000 65536"/>
              <a:gd name="T9" fmla="*/ 0 w 1"/>
              <a:gd name="T10" fmla="*/ 0 h 8"/>
              <a:gd name="T11" fmla="*/ 1 w 1"/>
              <a:gd name="T12" fmla="*/ 8 h 8"/>
            </a:gdLst>
            <a:ahLst/>
            <a:cxnLst>
              <a:cxn ang="T6">
                <a:pos x="T0" y="T1"/>
              </a:cxn>
              <a:cxn ang="T7">
                <a:pos x="T2" y="T3"/>
              </a:cxn>
              <a:cxn ang="T8">
                <a:pos x="T4" y="T5"/>
              </a:cxn>
            </a:cxnLst>
            <a:rect l="T9" t="T10" r="T11" b="T12"/>
            <a:pathLst>
              <a:path w="1" h="8">
                <a:moveTo>
                  <a:pt x="0" y="0"/>
                </a:moveTo>
                <a:lnTo>
                  <a:pt x="0" y="8"/>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grpSp>
        <p:nvGrpSpPr>
          <p:cNvPr id="243844" name="Group 149"/>
          <p:cNvGrpSpPr>
            <a:grpSpLocks/>
          </p:cNvGrpSpPr>
          <p:nvPr/>
        </p:nvGrpSpPr>
        <p:grpSpPr bwMode="auto">
          <a:xfrm>
            <a:off x="4319588" y="2713038"/>
            <a:ext cx="3235325" cy="1127125"/>
            <a:chOff x="3380" y="1512"/>
            <a:chExt cx="1704" cy="584"/>
          </a:xfrm>
        </p:grpSpPr>
        <p:sp>
          <p:nvSpPr>
            <p:cNvPr id="244048" name="Freeform 150"/>
            <p:cNvSpPr>
              <a:spLocks/>
            </p:cNvSpPr>
            <p:nvPr/>
          </p:nvSpPr>
          <p:spPr bwMode="auto">
            <a:xfrm>
              <a:off x="3412" y="1840"/>
              <a:ext cx="208" cy="120"/>
            </a:xfrm>
            <a:custGeom>
              <a:avLst/>
              <a:gdLst>
                <a:gd name="T0" fmla="*/ 80 w 208"/>
                <a:gd name="T1" fmla="*/ 104 h 120"/>
                <a:gd name="T2" fmla="*/ 96 w 208"/>
                <a:gd name="T3" fmla="*/ 104 h 120"/>
                <a:gd name="T4" fmla="*/ 96 w 208"/>
                <a:gd name="T5" fmla="*/ 96 h 120"/>
                <a:gd name="T6" fmla="*/ 104 w 208"/>
                <a:gd name="T7" fmla="*/ 88 h 120"/>
                <a:gd name="T8" fmla="*/ 120 w 208"/>
                <a:gd name="T9" fmla="*/ 88 h 120"/>
                <a:gd name="T10" fmla="*/ 144 w 208"/>
                <a:gd name="T11" fmla="*/ 96 h 120"/>
                <a:gd name="T12" fmla="*/ 128 w 208"/>
                <a:gd name="T13" fmla="*/ 104 h 120"/>
                <a:gd name="T14" fmla="*/ 144 w 208"/>
                <a:gd name="T15" fmla="*/ 112 h 120"/>
                <a:gd name="T16" fmla="*/ 144 w 208"/>
                <a:gd name="T17" fmla="*/ 120 h 120"/>
                <a:gd name="T18" fmla="*/ 168 w 208"/>
                <a:gd name="T19" fmla="*/ 112 h 120"/>
                <a:gd name="T20" fmla="*/ 176 w 208"/>
                <a:gd name="T21" fmla="*/ 112 h 120"/>
                <a:gd name="T22" fmla="*/ 176 w 208"/>
                <a:gd name="T23" fmla="*/ 104 h 120"/>
                <a:gd name="T24" fmla="*/ 168 w 208"/>
                <a:gd name="T25" fmla="*/ 104 h 120"/>
                <a:gd name="T26" fmla="*/ 152 w 208"/>
                <a:gd name="T27" fmla="*/ 96 h 120"/>
                <a:gd name="T28" fmla="*/ 184 w 208"/>
                <a:gd name="T29" fmla="*/ 80 h 120"/>
                <a:gd name="T30" fmla="*/ 192 w 208"/>
                <a:gd name="T31" fmla="*/ 80 h 120"/>
                <a:gd name="T32" fmla="*/ 192 w 208"/>
                <a:gd name="T33" fmla="*/ 72 h 120"/>
                <a:gd name="T34" fmla="*/ 200 w 208"/>
                <a:gd name="T35" fmla="*/ 64 h 120"/>
                <a:gd name="T36" fmla="*/ 208 w 208"/>
                <a:gd name="T37" fmla="*/ 72 h 120"/>
                <a:gd name="T38" fmla="*/ 208 w 208"/>
                <a:gd name="T39" fmla="*/ 56 h 120"/>
                <a:gd name="T40" fmla="*/ 208 w 208"/>
                <a:gd name="T41" fmla="*/ 48 h 120"/>
                <a:gd name="T42" fmla="*/ 208 w 208"/>
                <a:gd name="T43" fmla="*/ 40 h 120"/>
                <a:gd name="T44" fmla="*/ 184 w 208"/>
                <a:gd name="T45" fmla="*/ 40 h 120"/>
                <a:gd name="T46" fmla="*/ 176 w 208"/>
                <a:gd name="T47" fmla="*/ 32 h 120"/>
                <a:gd name="T48" fmla="*/ 152 w 208"/>
                <a:gd name="T49" fmla="*/ 32 h 120"/>
                <a:gd name="T50" fmla="*/ 144 w 208"/>
                <a:gd name="T51" fmla="*/ 16 h 120"/>
                <a:gd name="T52" fmla="*/ 136 w 208"/>
                <a:gd name="T53" fmla="*/ 16 h 120"/>
                <a:gd name="T54" fmla="*/ 136 w 208"/>
                <a:gd name="T55" fmla="*/ 8 h 120"/>
                <a:gd name="T56" fmla="*/ 128 w 208"/>
                <a:gd name="T57" fmla="*/ 0 h 120"/>
                <a:gd name="T58" fmla="*/ 104 w 208"/>
                <a:gd name="T59" fmla="*/ 8 h 120"/>
                <a:gd name="T60" fmla="*/ 96 w 208"/>
                <a:gd name="T61" fmla="*/ 8 h 120"/>
                <a:gd name="T62" fmla="*/ 96 w 208"/>
                <a:gd name="T63" fmla="*/ 16 h 120"/>
                <a:gd name="T64" fmla="*/ 80 w 208"/>
                <a:gd name="T65" fmla="*/ 16 h 120"/>
                <a:gd name="T66" fmla="*/ 64 w 208"/>
                <a:gd name="T67" fmla="*/ 16 h 120"/>
                <a:gd name="T68" fmla="*/ 40 w 208"/>
                <a:gd name="T69" fmla="*/ 8 h 120"/>
                <a:gd name="T70" fmla="*/ 16 w 208"/>
                <a:gd name="T71" fmla="*/ 16 h 120"/>
                <a:gd name="T72" fmla="*/ 24 w 208"/>
                <a:gd name="T73" fmla="*/ 32 h 120"/>
                <a:gd name="T74" fmla="*/ 0 w 208"/>
                <a:gd name="T75" fmla="*/ 48 h 120"/>
                <a:gd name="T76" fmla="*/ 0 w 208"/>
                <a:gd name="T77" fmla="*/ 56 h 120"/>
                <a:gd name="T78" fmla="*/ 0 w 208"/>
                <a:gd name="T79" fmla="*/ 64 h 120"/>
                <a:gd name="T80" fmla="*/ 8 w 208"/>
                <a:gd name="T81" fmla="*/ 64 h 120"/>
                <a:gd name="T82" fmla="*/ 32 w 208"/>
                <a:gd name="T83" fmla="*/ 72 h 120"/>
                <a:gd name="T84" fmla="*/ 56 w 208"/>
                <a:gd name="T85" fmla="*/ 64 h 120"/>
                <a:gd name="T86" fmla="*/ 64 w 208"/>
                <a:gd name="T87" fmla="*/ 56 h 120"/>
                <a:gd name="T88" fmla="*/ 80 w 208"/>
                <a:gd name="T89" fmla="*/ 64 h 120"/>
                <a:gd name="T90" fmla="*/ 88 w 208"/>
                <a:gd name="T91" fmla="*/ 72 h 120"/>
                <a:gd name="T92" fmla="*/ 96 w 208"/>
                <a:gd name="T93" fmla="*/ 80 h 120"/>
                <a:gd name="T94" fmla="*/ 96 w 208"/>
                <a:gd name="T95" fmla="*/ 88 h 120"/>
                <a:gd name="T96" fmla="*/ 88 w 208"/>
                <a:gd name="T97" fmla="*/ 88 h 120"/>
                <a:gd name="T98" fmla="*/ 80 w 208"/>
                <a:gd name="T99" fmla="*/ 104 h 12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08"/>
                <a:gd name="T151" fmla="*/ 0 h 120"/>
                <a:gd name="T152" fmla="*/ 208 w 208"/>
                <a:gd name="T153" fmla="*/ 120 h 12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08" h="120">
                  <a:moveTo>
                    <a:pt x="80" y="104"/>
                  </a:moveTo>
                  <a:lnTo>
                    <a:pt x="96" y="104"/>
                  </a:lnTo>
                  <a:lnTo>
                    <a:pt x="96" y="96"/>
                  </a:lnTo>
                  <a:lnTo>
                    <a:pt x="104" y="88"/>
                  </a:lnTo>
                  <a:lnTo>
                    <a:pt x="120" y="88"/>
                  </a:lnTo>
                  <a:lnTo>
                    <a:pt x="144" y="96"/>
                  </a:lnTo>
                  <a:lnTo>
                    <a:pt x="128" y="104"/>
                  </a:lnTo>
                  <a:lnTo>
                    <a:pt x="144" y="112"/>
                  </a:lnTo>
                  <a:lnTo>
                    <a:pt x="144" y="120"/>
                  </a:lnTo>
                  <a:lnTo>
                    <a:pt x="168" y="112"/>
                  </a:lnTo>
                  <a:lnTo>
                    <a:pt x="176" y="112"/>
                  </a:lnTo>
                  <a:lnTo>
                    <a:pt x="176" y="104"/>
                  </a:lnTo>
                  <a:lnTo>
                    <a:pt x="168" y="104"/>
                  </a:lnTo>
                  <a:lnTo>
                    <a:pt x="152" y="96"/>
                  </a:lnTo>
                  <a:lnTo>
                    <a:pt x="184" y="80"/>
                  </a:lnTo>
                  <a:lnTo>
                    <a:pt x="192" y="80"/>
                  </a:lnTo>
                  <a:lnTo>
                    <a:pt x="192" y="72"/>
                  </a:lnTo>
                  <a:lnTo>
                    <a:pt x="200" y="64"/>
                  </a:lnTo>
                  <a:lnTo>
                    <a:pt x="208" y="72"/>
                  </a:lnTo>
                  <a:lnTo>
                    <a:pt x="208" y="56"/>
                  </a:lnTo>
                  <a:lnTo>
                    <a:pt x="208" y="48"/>
                  </a:lnTo>
                  <a:lnTo>
                    <a:pt x="208" y="40"/>
                  </a:lnTo>
                  <a:lnTo>
                    <a:pt x="184" y="40"/>
                  </a:lnTo>
                  <a:lnTo>
                    <a:pt x="176" y="32"/>
                  </a:lnTo>
                  <a:lnTo>
                    <a:pt x="152" y="32"/>
                  </a:lnTo>
                  <a:lnTo>
                    <a:pt x="144" y="16"/>
                  </a:lnTo>
                  <a:lnTo>
                    <a:pt x="136" y="16"/>
                  </a:lnTo>
                  <a:lnTo>
                    <a:pt x="136" y="8"/>
                  </a:lnTo>
                  <a:lnTo>
                    <a:pt x="128" y="0"/>
                  </a:lnTo>
                  <a:lnTo>
                    <a:pt x="104" y="8"/>
                  </a:lnTo>
                  <a:lnTo>
                    <a:pt x="96" y="8"/>
                  </a:lnTo>
                  <a:lnTo>
                    <a:pt x="96" y="16"/>
                  </a:lnTo>
                  <a:lnTo>
                    <a:pt x="80" y="16"/>
                  </a:lnTo>
                  <a:lnTo>
                    <a:pt x="64" y="16"/>
                  </a:lnTo>
                  <a:lnTo>
                    <a:pt x="40" y="8"/>
                  </a:lnTo>
                  <a:lnTo>
                    <a:pt x="16" y="16"/>
                  </a:lnTo>
                  <a:lnTo>
                    <a:pt x="24" y="32"/>
                  </a:lnTo>
                  <a:lnTo>
                    <a:pt x="0" y="48"/>
                  </a:lnTo>
                  <a:lnTo>
                    <a:pt x="0" y="56"/>
                  </a:lnTo>
                  <a:lnTo>
                    <a:pt x="0" y="64"/>
                  </a:lnTo>
                  <a:lnTo>
                    <a:pt x="8" y="64"/>
                  </a:lnTo>
                  <a:lnTo>
                    <a:pt x="32" y="72"/>
                  </a:lnTo>
                  <a:lnTo>
                    <a:pt x="56" y="64"/>
                  </a:lnTo>
                  <a:lnTo>
                    <a:pt x="64" y="56"/>
                  </a:lnTo>
                  <a:lnTo>
                    <a:pt x="80" y="64"/>
                  </a:lnTo>
                  <a:lnTo>
                    <a:pt x="88" y="72"/>
                  </a:lnTo>
                  <a:lnTo>
                    <a:pt x="96" y="80"/>
                  </a:lnTo>
                  <a:lnTo>
                    <a:pt x="96" y="88"/>
                  </a:lnTo>
                  <a:lnTo>
                    <a:pt x="88" y="88"/>
                  </a:lnTo>
                  <a:lnTo>
                    <a:pt x="80" y="104"/>
                  </a:lnTo>
                  <a:close/>
                </a:path>
              </a:pathLst>
            </a:custGeom>
            <a:solidFill>
              <a:srgbClr val="F21C0A"/>
            </a:solidFill>
            <a:ln w="6350">
              <a:solidFill>
                <a:srgbClr val="FFFFFF"/>
              </a:solidFill>
              <a:round/>
              <a:headEnd/>
              <a:tailEnd/>
            </a:ln>
          </p:spPr>
          <p:txBody>
            <a:bodyPr/>
            <a:lstStyle/>
            <a:p>
              <a:pPr algn="ctr"/>
              <a:endParaRPr lang="en-GB" sz="1600" b="1">
                <a:cs typeface="Arial" charset="0"/>
              </a:endParaRPr>
            </a:p>
          </p:txBody>
        </p:sp>
        <p:sp>
          <p:nvSpPr>
            <p:cNvPr id="244049" name="Freeform 151"/>
            <p:cNvSpPr>
              <a:spLocks/>
            </p:cNvSpPr>
            <p:nvPr/>
          </p:nvSpPr>
          <p:spPr bwMode="auto">
            <a:xfrm>
              <a:off x="3700" y="1800"/>
              <a:ext cx="472" cy="208"/>
            </a:xfrm>
            <a:custGeom>
              <a:avLst/>
              <a:gdLst>
                <a:gd name="T0" fmla="*/ 472 w 472"/>
                <a:gd name="T1" fmla="*/ 88 h 208"/>
                <a:gd name="T2" fmla="*/ 456 w 472"/>
                <a:gd name="T3" fmla="*/ 88 h 208"/>
                <a:gd name="T4" fmla="*/ 416 w 472"/>
                <a:gd name="T5" fmla="*/ 64 h 208"/>
                <a:gd name="T6" fmla="*/ 384 w 472"/>
                <a:gd name="T7" fmla="*/ 56 h 208"/>
                <a:gd name="T8" fmla="*/ 344 w 472"/>
                <a:gd name="T9" fmla="*/ 32 h 208"/>
                <a:gd name="T10" fmla="*/ 312 w 472"/>
                <a:gd name="T11" fmla="*/ 16 h 208"/>
                <a:gd name="T12" fmla="*/ 288 w 472"/>
                <a:gd name="T13" fmla="*/ 24 h 208"/>
                <a:gd name="T14" fmla="*/ 272 w 472"/>
                <a:gd name="T15" fmla="*/ 16 h 208"/>
                <a:gd name="T16" fmla="*/ 256 w 472"/>
                <a:gd name="T17" fmla="*/ 8 h 208"/>
                <a:gd name="T18" fmla="*/ 224 w 472"/>
                <a:gd name="T19" fmla="*/ 0 h 208"/>
                <a:gd name="T20" fmla="*/ 200 w 472"/>
                <a:gd name="T21" fmla="*/ 8 h 208"/>
                <a:gd name="T22" fmla="*/ 144 w 472"/>
                <a:gd name="T23" fmla="*/ 16 h 208"/>
                <a:gd name="T24" fmla="*/ 152 w 472"/>
                <a:gd name="T25" fmla="*/ 24 h 208"/>
                <a:gd name="T26" fmla="*/ 144 w 472"/>
                <a:gd name="T27" fmla="*/ 40 h 208"/>
                <a:gd name="T28" fmla="*/ 144 w 472"/>
                <a:gd name="T29" fmla="*/ 48 h 208"/>
                <a:gd name="T30" fmla="*/ 160 w 472"/>
                <a:gd name="T31" fmla="*/ 64 h 208"/>
                <a:gd name="T32" fmla="*/ 128 w 472"/>
                <a:gd name="T33" fmla="*/ 64 h 208"/>
                <a:gd name="T34" fmla="*/ 96 w 472"/>
                <a:gd name="T35" fmla="*/ 64 h 208"/>
                <a:gd name="T36" fmla="*/ 88 w 472"/>
                <a:gd name="T37" fmla="*/ 72 h 208"/>
                <a:gd name="T38" fmla="*/ 56 w 472"/>
                <a:gd name="T39" fmla="*/ 48 h 208"/>
                <a:gd name="T40" fmla="*/ 40 w 472"/>
                <a:gd name="T41" fmla="*/ 56 h 208"/>
                <a:gd name="T42" fmla="*/ 16 w 472"/>
                <a:gd name="T43" fmla="*/ 64 h 208"/>
                <a:gd name="T44" fmla="*/ 16 w 472"/>
                <a:gd name="T45" fmla="*/ 80 h 208"/>
                <a:gd name="T46" fmla="*/ 0 w 472"/>
                <a:gd name="T47" fmla="*/ 96 h 208"/>
                <a:gd name="T48" fmla="*/ 8 w 472"/>
                <a:gd name="T49" fmla="*/ 112 h 208"/>
                <a:gd name="T50" fmla="*/ 32 w 472"/>
                <a:gd name="T51" fmla="*/ 128 h 208"/>
                <a:gd name="T52" fmla="*/ 32 w 472"/>
                <a:gd name="T53" fmla="*/ 128 h 208"/>
                <a:gd name="T54" fmla="*/ 72 w 472"/>
                <a:gd name="T55" fmla="*/ 120 h 208"/>
                <a:gd name="T56" fmla="*/ 104 w 472"/>
                <a:gd name="T57" fmla="*/ 144 h 208"/>
                <a:gd name="T58" fmla="*/ 64 w 472"/>
                <a:gd name="T59" fmla="*/ 152 h 208"/>
                <a:gd name="T60" fmla="*/ 56 w 472"/>
                <a:gd name="T61" fmla="*/ 160 h 208"/>
                <a:gd name="T62" fmla="*/ 80 w 472"/>
                <a:gd name="T63" fmla="*/ 184 h 208"/>
                <a:gd name="T64" fmla="*/ 88 w 472"/>
                <a:gd name="T65" fmla="*/ 192 h 208"/>
                <a:gd name="T66" fmla="*/ 96 w 472"/>
                <a:gd name="T67" fmla="*/ 192 h 208"/>
                <a:gd name="T68" fmla="*/ 128 w 472"/>
                <a:gd name="T69" fmla="*/ 208 h 208"/>
                <a:gd name="T70" fmla="*/ 120 w 472"/>
                <a:gd name="T71" fmla="*/ 152 h 208"/>
                <a:gd name="T72" fmla="*/ 200 w 472"/>
                <a:gd name="T73" fmla="*/ 176 h 208"/>
                <a:gd name="T74" fmla="*/ 248 w 472"/>
                <a:gd name="T75" fmla="*/ 184 h 208"/>
                <a:gd name="T76" fmla="*/ 264 w 472"/>
                <a:gd name="T77" fmla="*/ 200 h 208"/>
                <a:gd name="T78" fmla="*/ 288 w 472"/>
                <a:gd name="T79" fmla="*/ 208 h 208"/>
                <a:gd name="T80" fmla="*/ 312 w 472"/>
                <a:gd name="T81" fmla="*/ 184 h 208"/>
                <a:gd name="T82" fmla="*/ 344 w 472"/>
                <a:gd name="T83" fmla="*/ 184 h 208"/>
                <a:gd name="T84" fmla="*/ 360 w 472"/>
                <a:gd name="T85" fmla="*/ 184 h 208"/>
                <a:gd name="T86" fmla="*/ 424 w 472"/>
                <a:gd name="T87" fmla="*/ 192 h 208"/>
                <a:gd name="T88" fmla="*/ 416 w 472"/>
                <a:gd name="T89" fmla="*/ 152 h 208"/>
                <a:gd name="T90" fmla="*/ 432 w 472"/>
                <a:gd name="T91" fmla="*/ 120 h 208"/>
                <a:gd name="T92" fmla="*/ 464 w 472"/>
                <a:gd name="T93" fmla="*/ 120 h 208"/>
                <a:gd name="T94" fmla="*/ 472 w 472"/>
                <a:gd name="T95" fmla="*/ 96 h 20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72"/>
                <a:gd name="T145" fmla="*/ 0 h 208"/>
                <a:gd name="T146" fmla="*/ 472 w 472"/>
                <a:gd name="T147" fmla="*/ 208 h 20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72" h="208">
                  <a:moveTo>
                    <a:pt x="472" y="96"/>
                  </a:moveTo>
                  <a:lnTo>
                    <a:pt x="472" y="88"/>
                  </a:lnTo>
                  <a:lnTo>
                    <a:pt x="464" y="80"/>
                  </a:lnTo>
                  <a:lnTo>
                    <a:pt x="456" y="88"/>
                  </a:lnTo>
                  <a:lnTo>
                    <a:pt x="448" y="80"/>
                  </a:lnTo>
                  <a:lnTo>
                    <a:pt x="416" y="64"/>
                  </a:lnTo>
                  <a:lnTo>
                    <a:pt x="392" y="64"/>
                  </a:lnTo>
                  <a:lnTo>
                    <a:pt x="384" y="56"/>
                  </a:lnTo>
                  <a:lnTo>
                    <a:pt x="376" y="64"/>
                  </a:lnTo>
                  <a:lnTo>
                    <a:pt x="344" y="32"/>
                  </a:lnTo>
                  <a:lnTo>
                    <a:pt x="320" y="16"/>
                  </a:lnTo>
                  <a:lnTo>
                    <a:pt x="312" y="16"/>
                  </a:lnTo>
                  <a:lnTo>
                    <a:pt x="296" y="24"/>
                  </a:lnTo>
                  <a:lnTo>
                    <a:pt x="288" y="24"/>
                  </a:lnTo>
                  <a:lnTo>
                    <a:pt x="288" y="16"/>
                  </a:lnTo>
                  <a:lnTo>
                    <a:pt x="272" y="16"/>
                  </a:lnTo>
                  <a:lnTo>
                    <a:pt x="256" y="16"/>
                  </a:lnTo>
                  <a:lnTo>
                    <a:pt x="256" y="8"/>
                  </a:lnTo>
                  <a:lnTo>
                    <a:pt x="248" y="0"/>
                  </a:lnTo>
                  <a:lnTo>
                    <a:pt x="224" y="0"/>
                  </a:lnTo>
                  <a:lnTo>
                    <a:pt x="224" y="8"/>
                  </a:lnTo>
                  <a:lnTo>
                    <a:pt x="200" y="8"/>
                  </a:lnTo>
                  <a:lnTo>
                    <a:pt x="160" y="16"/>
                  </a:lnTo>
                  <a:lnTo>
                    <a:pt x="144" y="16"/>
                  </a:lnTo>
                  <a:lnTo>
                    <a:pt x="144" y="24"/>
                  </a:lnTo>
                  <a:lnTo>
                    <a:pt x="152" y="24"/>
                  </a:lnTo>
                  <a:lnTo>
                    <a:pt x="152" y="32"/>
                  </a:lnTo>
                  <a:lnTo>
                    <a:pt x="144" y="40"/>
                  </a:lnTo>
                  <a:lnTo>
                    <a:pt x="152" y="40"/>
                  </a:lnTo>
                  <a:lnTo>
                    <a:pt x="144" y="48"/>
                  </a:lnTo>
                  <a:lnTo>
                    <a:pt x="168" y="56"/>
                  </a:lnTo>
                  <a:lnTo>
                    <a:pt x="160" y="64"/>
                  </a:lnTo>
                  <a:lnTo>
                    <a:pt x="144" y="64"/>
                  </a:lnTo>
                  <a:lnTo>
                    <a:pt x="128" y="64"/>
                  </a:lnTo>
                  <a:lnTo>
                    <a:pt x="112" y="64"/>
                  </a:lnTo>
                  <a:lnTo>
                    <a:pt x="96" y="64"/>
                  </a:lnTo>
                  <a:lnTo>
                    <a:pt x="88" y="64"/>
                  </a:lnTo>
                  <a:lnTo>
                    <a:pt x="88" y="72"/>
                  </a:lnTo>
                  <a:lnTo>
                    <a:pt x="72" y="56"/>
                  </a:lnTo>
                  <a:lnTo>
                    <a:pt x="56" y="48"/>
                  </a:lnTo>
                  <a:lnTo>
                    <a:pt x="48" y="56"/>
                  </a:lnTo>
                  <a:lnTo>
                    <a:pt x="40" y="56"/>
                  </a:lnTo>
                  <a:lnTo>
                    <a:pt x="24" y="64"/>
                  </a:lnTo>
                  <a:lnTo>
                    <a:pt x="16" y="64"/>
                  </a:lnTo>
                  <a:lnTo>
                    <a:pt x="24" y="80"/>
                  </a:lnTo>
                  <a:lnTo>
                    <a:pt x="16" y="80"/>
                  </a:lnTo>
                  <a:lnTo>
                    <a:pt x="8" y="72"/>
                  </a:lnTo>
                  <a:lnTo>
                    <a:pt x="0" y="96"/>
                  </a:lnTo>
                  <a:lnTo>
                    <a:pt x="8" y="104"/>
                  </a:lnTo>
                  <a:lnTo>
                    <a:pt x="8" y="112"/>
                  </a:lnTo>
                  <a:lnTo>
                    <a:pt x="24" y="112"/>
                  </a:lnTo>
                  <a:lnTo>
                    <a:pt x="32" y="128"/>
                  </a:lnTo>
                  <a:lnTo>
                    <a:pt x="24" y="128"/>
                  </a:lnTo>
                  <a:lnTo>
                    <a:pt x="32" y="128"/>
                  </a:lnTo>
                  <a:lnTo>
                    <a:pt x="56" y="120"/>
                  </a:lnTo>
                  <a:lnTo>
                    <a:pt x="72" y="120"/>
                  </a:lnTo>
                  <a:lnTo>
                    <a:pt x="88" y="128"/>
                  </a:lnTo>
                  <a:lnTo>
                    <a:pt x="104" y="144"/>
                  </a:lnTo>
                  <a:lnTo>
                    <a:pt x="72" y="144"/>
                  </a:lnTo>
                  <a:lnTo>
                    <a:pt x="64" y="152"/>
                  </a:lnTo>
                  <a:lnTo>
                    <a:pt x="72" y="160"/>
                  </a:lnTo>
                  <a:lnTo>
                    <a:pt x="56" y="160"/>
                  </a:lnTo>
                  <a:lnTo>
                    <a:pt x="64" y="160"/>
                  </a:lnTo>
                  <a:lnTo>
                    <a:pt x="80" y="184"/>
                  </a:lnTo>
                  <a:lnTo>
                    <a:pt x="88" y="184"/>
                  </a:lnTo>
                  <a:lnTo>
                    <a:pt x="88" y="192"/>
                  </a:lnTo>
                  <a:lnTo>
                    <a:pt x="88" y="200"/>
                  </a:lnTo>
                  <a:lnTo>
                    <a:pt x="96" y="192"/>
                  </a:lnTo>
                  <a:lnTo>
                    <a:pt x="104" y="192"/>
                  </a:lnTo>
                  <a:lnTo>
                    <a:pt x="128" y="208"/>
                  </a:lnTo>
                  <a:lnTo>
                    <a:pt x="136" y="208"/>
                  </a:lnTo>
                  <a:lnTo>
                    <a:pt x="120" y="152"/>
                  </a:lnTo>
                  <a:lnTo>
                    <a:pt x="152" y="144"/>
                  </a:lnTo>
                  <a:lnTo>
                    <a:pt x="200" y="176"/>
                  </a:lnTo>
                  <a:lnTo>
                    <a:pt x="232" y="168"/>
                  </a:lnTo>
                  <a:lnTo>
                    <a:pt x="248" y="184"/>
                  </a:lnTo>
                  <a:lnTo>
                    <a:pt x="256" y="200"/>
                  </a:lnTo>
                  <a:lnTo>
                    <a:pt x="264" y="200"/>
                  </a:lnTo>
                  <a:lnTo>
                    <a:pt x="264" y="208"/>
                  </a:lnTo>
                  <a:lnTo>
                    <a:pt x="288" y="208"/>
                  </a:lnTo>
                  <a:lnTo>
                    <a:pt x="312" y="192"/>
                  </a:lnTo>
                  <a:lnTo>
                    <a:pt x="312" y="184"/>
                  </a:lnTo>
                  <a:lnTo>
                    <a:pt x="336" y="192"/>
                  </a:lnTo>
                  <a:lnTo>
                    <a:pt x="344" y="184"/>
                  </a:lnTo>
                  <a:lnTo>
                    <a:pt x="344" y="176"/>
                  </a:lnTo>
                  <a:lnTo>
                    <a:pt x="360" y="184"/>
                  </a:lnTo>
                  <a:lnTo>
                    <a:pt x="408" y="184"/>
                  </a:lnTo>
                  <a:lnTo>
                    <a:pt x="424" y="192"/>
                  </a:lnTo>
                  <a:lnTo>
                    <a:pt x="424" y="176"/>
                  </a:lnTo>
                  <a:lnTo>
                    <a:pt x="416" y="152"/>
                  </a:lnTo>
                  <a:lnTo>
                    <a:pt x="432" y="144"/>
                  </a:lnTo>
                  <a:lnTo>
                    <a:pt x="432" y="120"/>
                  </a:lnTo>
                  <a:lnTo>
                    <a:pt x="456" y="120"/>
                  </a:lnTo>
                  <a:lnTo>
                    <a:pt x="464" y="120"/>
                  </a:lnTo>
                  <a:lnTo>
                    <a:pt x="464" y="104"/>
                  </a:lnTo>
                  <a:lnTo>
                    <a:pt x="472" y="9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50" name="Freeform 152"/>
            <p:cNvSpPr>
              <a:spLocks/>
            </p:cNvSpPr>
            <p:nvPr/>
          </p:nvSpPr>
          <p:spPr bwMode="auto">
            <a:xfrm>
              <a:off x="3452" y="1512"/>
              <a:ext cx="1632" cy="496"/>
            </a:xfrm>
            <a:custGeom>
              <a:avLst/>
              <a:gdLst>
                <a:gd name="T0" fmla="*/ 448 w 1632"/>
                <a:gd name="T1" fmla="*/ 104 h 496"/>
                <a:gd name="T2" fmla="*/ 440 w 1632"/>
                <a:gd name="T3" fmla="*/ 104 h 496"/>
                <a:gd name="T4" fmla="*/ 384 w 1632"/>
                <a:gd name="T5" fmla="*/ 48 h 496"/>
                <a:gd name="T6" fmla="*/ 392 w 1632"/>
                <a:gd name="T7" fmla="*/ 112 h 496"/>
                <a:gd name="T8" fmla="*/ 304 w 1632"/>
                <a:gd name="T9" fmla="*/ 112 h 496"/>
                <a:gd name="T10" fmla="*/ 200 w 1632"/>
                <a:gd name="T11" fmla="*/ 128 h 496"/>
                <a:gd name="T12" fmla="*/ 160 w 1632"/>
                <a:gd name="T13" fmla="*/ 112 h 496"/>
                <a:gd name="T14" fmla="*/ 136 w 1632"/>
                <a:gd name="T15" fmla="*/ 160 h 496"/>
                <a:gd name="T16" fmla="*/ 72 w 1632"/>
                <a:gd name="T17" fmla="*/ 160 h 496"/>
                <a:gd name="T18" fmla="*/ 80 w 1632"/>
                <a:gd name="T19" fmla="*/ 104 h 496"/>
                <a:gd name="T20" fmla="*/ 16 w 1632"/>
                <a:gd name="T21" fmla="*/ 120 h 496"/>
                <a:gd name="T22" fmla="*/ 40 w 1632"/>
                <a:gd name="T23" fmla="*/ 184 h 496"/>
                <a:gd name="T24" fmla="*/ 0 w 1632"/>
                <a:gd name="T25" fmla="*/ 240 h 496"/>
                <a:gd name="T26" fmla="*/ 64 w 1632"/>
                <a:gd name="T27" fmla="*/ 312 h 496"/>
                <a:gd name="T28" fmla="*/ 96 w 1632"/>
                <a:gd name="T29" fmla="*/ 336 h 496"/>
                <a:gd name="T30" fmla="*/ 168 w 1632"/>
                <a:gd name="T31" fmla="*/ 368 h 496"/>
                <a:gd name="T32" fmla="*/ 152 w 1632"/>
                <a:gd name="T33" fmla="*/ 408 h 496"/>
                <a:gd name="T34" fmla="*/ 136 w 1632"/>
                <a:gd name="T35" fmla="*/ 440 h 496"/>
                <a:gd name="T36" fmla="*/ 264 w 1632"/>
                <a:gd name="T37" fmla="*/ 488 h 496"/>
                <a:gd name="T38" fmla="*/ 256 w 1632"/>
                <a:gd name="T39" fmla="*/ 440 h 496"/>
                <a:gd name="T40" fmla="*/ 272 w 1632"/>
                <a:gd name="T41" fmla="*/ 400 h 496"/>
                <a:gd name="T42" fmla="*/ 272 w 1632"/>
                <a:gd name="T43" fmla="*/ 368 h 496"/>
                <a:gd name="T44" fmla="*/ 320 w 1632"/>
                <a:gd name="T45" fmla="*/ 344 h 496"/>
                <a:gd name="T46" fmla="*/ 392 w 1632"/>
                <a:gd name="T47" fmla="*/ 352 h 496"/>
                <a:gd name="T48" fmla="*/ 400 w 1632"/>
                <a:gd name="T49" fmla="*/ 320 h 496"/>
                <a:gd name="T50" fmla="*/ 472 w 1632"/>
                <a:gd name="T51" fmla="*/ 296 h 496"/>
                <a:gd name="T52" fmla="*/ 536 w 1632"/>
                <a:gd name="T53" fmla="*/ 304 h 496"/>
                <a:gd name="T54" fmla="*/ 624 w 1632"/>
                <a:gd name="T55" fmla="*/ 352 h 496"/>
                <a:gd name="T56" fmla="*/ 712 w 1632"/>
                <a:gd name="T57" fmla="*/ 368 h 496"/>
                <a:gd name="T58" fmla="*/ 808 w 1632"/>
                <a:gd name="T59" fmla="*/ 368 h 496"/>
                <a:gd name="T60" fmla="*/ 896 w 1632"/>
                <a:gd name="T61" fmla="*/ 360 h 496"/>
                <a:gd name="T62" fmla="*/ 1072 w 1632"/>
                <a:gd name="T63" fmla="*/ 368 h 496"/>
                <a:gd name="T64" fmla="*/ 1104 w 1632"/>
                <a:gd name="T65" fmla="*/ 312 h 496"/>
                <a:gd name="T66" fmla="*/ 1248 w 1632"/>
                <a:gd name="T67" fmla="*/ 400 h 496"/>
                <a:gd name="T68" fmla="*/ 1280 w 1632"/>
                <a:gd name="T69" fmla="*/ 432 h 496"/>
                <a:gd name="T70" fmla="*/ 1328 w 1632"/>
                <a:gd name="T71" fmla="*/ 464 h 496"/>
                <a:gd name="T72" fmla="*/ 1272 w 1632"/>
                <a:gd name="T73" fmla="*/ 304 h 496"/>
                <a:gd name="T74" fmla="*/ 1240 w 1632"/>
                <a:gd name="T75" fmla="*/ 296 h 496"/>
                <a:gd name="T76" fmla="*/ 1312 w 1632"/>
                <a:gd name="T77" fmla="*/ 224 h 496"/>
                <a:gd name="T78" fmla="*/ 1368 w 1632"/>
                <a:gd name="T79" fmla="*/ 200 h 496"/>
                <a:gd name="T80" fmla="*/ 1432 w 1632"/>
                <a:gd name="T81" fmla="*/ 184 h 496"/>
                <a:gd name="T82" fmla="*/ 1432 w 1632"/>
                <a:gd name="T83" fmla="*/ 264 h 496"/>
                <a:gd name="T84" fmla="*/ 1520 w 1632"/>
                <a:gd name="T85" fmla="*/ 320 h 496"/>
                <a:gd name="T86" fmla="*/ 1488 w 1632"/>
                <a:gd name="T87" fmla="*/ 256 h 496"/>
                <a:gd name="T88" fmla="*/ 1480 w 1632"/>
                <a:gd name="T89" fmla="*/ 216 h 496"/>
                <a:gd name="T90" fmla="*/ 1552 w 1632"/>
                <a:gd name="T91" fmla="*/ 192 h 496"/>
                <a:gd name="T92" fmla="*/ 1544 w 1632"/>
                <a:gd name="T93" fmla="*/ 152 h 496"/>
                <a:gd name="T94" fmla="*/ 1632 w 1632"/>
                <a:gd name="T95" fmla="*/ 160 h 496"/>
                <a:gd name="T96" fmla="*/ 1472 w 1632"/>
                <a:gd name="T97" fmla="*/ 104 h 496"/>
                <a:gd name="T98" fmla="*/ 1360 w 1632"/>
                <a:gd name="T99" fmla="*/ 96 h 496"/>
                <a:gd name="T100" fmla="*/ 1232 w 1632"/>
                <a:gd name="T101" fmla="*/ 80 h 496"/>
                <a:gd name="T102" fmla="*/ 1008 w 1632"/>
                <a:gd name="T103" fmla="*/ 64 h 496"/>
                <a:gd name="T104" fmla="*/ 936 w 1632"/>
                <a:gd name="T105" fmla="*/ 56 h 496"/>
                <a:gd name="T106" fmla="*/ 816 w 1632"/>
                <a:gd name="T107" fmla="*/ 48 h 496"/>
                <a:gd name="T108" fmla="*/ 744 w 1632"/>
                <a:gd name="T109" fmla="*/ 48 h 496"/>
                <a:gd name="T110" fmla="*/ 656 w 1632"/>
                <a:gd name="T111" fmla="*/ 0 h 496"/>
                <a:gd name="T112" fmla="*/ 512 w 1632"/>
                <a:gd name="T113" fmla="*/ 32 h 496"/>
                <a:gd name="T114" fmla="*/ 448 w 1632"/>
                <a:gd name="T115" fmla="*/ 56 h 49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632"/>
                <a:gd name="T175" fmla="*/ 0 h 496"/>
                <a:gd name="T176" fmla="*/ 1632 w 1632"/>
                <a:gd name="T177" fmla="*/ 496 h 49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632" h="496">
                  <a:moveTo>
                    <a:pt x="432" y="56"/>
                  </a:moveTo>
                  <a:lnTo>
                    <a:pt x="416" y="72"/>
                  </a:lnTo>
                  <a:lnTo>
                    <a:pt x="432" y="80"/>
                  </a:lnTo>
                  <a:lnTo>
                    <a:pt x="432" y="96"/>
                  </a:lnTo>
                  <a:lnTo>
                    <a:pt x="440" y="104"/>
                  </a:lnTo>
                  <a:lnTo>
                    <a:pt x="448" y="104"/>
                  </a:lnTo>
                  <a:lnTo>
                    <a:pt x="464" y="120"/>
                  </a:lnTo>
                  <a:lnTo>
                    <a:pt x="456" y="128"/>
                  </a:lnTo>
                  <a:lnTo>
                    <a:pt x="440" y="136"/>
                  </a:lnTo>
                  <a:lnTo>
                    <a:pt x="424" y="128"/>
                  </a:lnTo>
                  <a:lnTo>
                    <a:pt x="440" y="120"/>
                  </a:lnTo>
                  <a:lnTo>
                    <a:pt x="440" y="104"/>
                  </a:lnTo>
                  <a:lnTo>
                    <a:pt x="432" y="104"/>
                  </a:lnTo>
                  <a:lnTo>
                    <a:pt x="416" y="72"/>
                  </a:lnTo>
                  <a:lnTo>
                    <a:pt x="408" y="72"/>
                  </a:lnTo>
                  <a:lnTo>
                    <a:pt x="408" y="56"/>
                  </a:lnTo>
                  <a:lnTo>
                    <a:pt x="392" y="48"/>
                  </a:lnTo>
                  <a:lnTo>
                    <a:pt x="384" y="48"/>
                  </a:lnTo>
                  <a:lnTo>
                    <a:pt x="376" y="48"/>
                  </a:lnTo>
                  <a:lnTo>
                    <a:pt x="360" y="72"/>
                  </a:lnTo>
                  <a:lnTo>
                    <a:pt x="368" y="80"/>
                  </a:lnTo>
                  <a:lnTo>
                    <a:pt x="368" y="96"/>
                  </a:lnTo>
                  <a:lnTo>
                    <a:pt x="400" y="104"/>
                  </a:lnTo>
                  <a:lnTo>
                    <a:pt x="392" y="112"/>
                  </a:lnTo>
                  <a:lnTo>
                    <a:pt x="288" y="80"/>
                  </a:lnTo>
                  <a:lnTo>
                    <a:pt x="288" y="88"/>
                  </a:lnTo>
                  <a:lnTo>
                    <a:pt x="320" y="104"/>
                  </a:lnTo>
                  <a:lnTo>
                    <a:pt x="304" y="104"/>
                  </a:lnTo>
                  <a:lnTo>
                    <a:pt x="312" y="112"/>
                  </a:lnTo>
                  <a:lnTo>
                    <a:pt x="304" y="112"/>
                  </a:lnTo>
                  <a:lnTo>
                    <a:pt x="296" y="104"/>
                  </a:lnTo>
                  <a:lnTo>
                    <a:pt x="264" y="104"/>
                  </a:lnTo>
                  <a:lnTo>
                    <a:pt x="264" y="112"/>
                  </a:lnTo>
                  <a:lnTo>
                    <a:pt x="248" y="104"/>
                  </a:lnTo>
                  <a:lnTo>
                    <a:pt x="200" y="120"/>
                  </a:lnTo>
                  <a:lnTo>
                    <a:pt x="200" y="128"/>
                  </a:lnTo>
                  <a:lnTo>
                    <a:pt x="192" y="128"/>
                  </a:lnTo>
                  <a:lnTo>
                    <a:pt x="168" y="120"/>
                  </a:lnTo>
                  <a:lnTo>
                    <a:pt x="184" y="120"/>
                  </a:lnTo>
                  <a:lnTo>
                    <a:pt x="176" y="112"/>
                  </a:lnTo>
                  <a:lnTo>
                    <a:pt x="144" y="104"/>
                  </a:lnTo>
                  <a:lnTo>
                    <a:pt x="160" y="112"/>
                  </a:lnTo>
                  <a:lnTo>
                    <a:pt x="160" y="128"/>
                  </a:lnTo>
                  <a:lnTo>
                    <a:pt x="168" y="136"/>
                  </a:lnTo>
                  <a:lnTo>
                    <a:pt x="160" y="136"/>
                  </a:lnTo>
                  <a:lnTo>
                    <a:pt x="144" y="136"/>
                  </a:lnTo>
                  <a:lnTo>
                    <a:pt x="120" y="144"/>
                  </a:lnTo>
                  <a:lnTo>
                    <a:pt x="136" y="160"/>
                  </a:lnTo>
                  <a:lnTo>
                    <a:pt x="96" y="152"/>
                  </a:lnTo>
                  <a:lnTo>
                    <a:pt x="88" y="152"/>
                  </a:lnTo>
                  <a:lnTo>
                    <a:pt x="104" y="160"/>
                  </a:lnTo>
                  <a:lnTo>
                    <a:pt x="112" y="168"/>
                  </a:lnTo>
                  <a:lnTo>
                    <a:pt x="96" y="168"/>
                  </a:lnTo>
                  <a:lnTo>
                    <a:pt x="72" y="160"/>
                  </a:lnTo>
                  <a:lnTo>
                    <a:pt x="72" y="144"/>
                  </a:lnTo>
                  <a:lnTo>
                    <a:pt x="40" y="128"/>
                  </a:lnTo>
                  <a:lnTo>
                    <a:pt x="104" y="136"/>
                  </a:lnTo>
                  <a:lnTo>
                    <a:pt x="136" y="128"/>
                  </a:lnTo>
                  <a:lnTo>
                    <a:pt x="128" y="120"/>
                  </a:lnTo>
                  <a:lnTo>
                    <a:pt x="80" y="104"/>
                  </a:lnTo>
                  <a:lnTo>
                    <a:pt x="40" y="88"/>
                  </a:lnTo>
                  <a:lnTo>
                    <a:pt x="24" y="96"/>
                  </a:lnTo>
                  <a:lnTo>
                    <a:pt x="8" y="104"/>
                  </a:lnTo>
                  <a:lnTo>
                    <a:pt x="0" y="104"/>
                  </a:lnTo>
                  <a:lnTo>
                    <a:pt x="0" y="112"/>
                  </a:lnTo>
                  <a:lnTo>
                    <a:pt x="16" y="120"/>
                  </a:lnTo>
                  <a:lnTo>
                    <a:pt x="16" y="128"/>
                  </a:lnTo>
                  <a:lnTo>
                    <a:pt x="24" y="144"/>
                  </a:lnTo>
                  <a:lnTo>
                    <a:pt x="24" y="152"/>
                  </a:lnTo>
                  <a:lnTo>
                    <a:pt x="32" y="160"/>
                  </a:lnTo>
                  <a:lnTo>
                    <a:pt x="32" y="168"/>
                  </a:lnTo>
                  <a:lnTo>
                    <a:pt x="40" y="184"/>
                  </a:lnTo>
                  <a:lnTo>
                    <a:pt x="8" y="216"/>
                  </a:lnTo>
                  <a:lnTo>
                    <a:pt x="16" y="216"/>
                  </a:lnTo>
                  <a:lnTo>
                    <a:pt x="24" y="224"/>
                  </a:lnTo>
                  <a:lnTo>
                    <a:pt x="16" y="232"/>
                  </a:lnTo>
                  <a:lnTo>
                    <a:pt x="8" y="232"/>
                  </a:lnTo>
                  <a:lnTo>
                    <a:pt x="0" y="240"/>
                  </a:lnTo>
                  <a:lnTo>
                    <a:pt x="8" y="248"/>
                  </a:lnTo>
                  <a:lnTo>
                    <a:pt x="8" y="256"/>
                  </a:lnTo>
                  <a:lnTo>
                    <a:pt x="24" y="272"/>
                  </a:lnTo>
                  <a:lnTo>
                    <a:pt x="48" y="280"/>
                  </a:lnTo>
                  <a:lnTo>
                    <a:pt x="56" y="296"/>
                  </a:lnTo>
                  <a:lnTo>
                    <a:pt x="64" y="312"/>
                  </a:lnTo>
                  <a:lnTo>
                    <a:pt x="72" y="312"/>
                  </a:lnTo>
                  <a:lnTo>
                    <a:pt x="72" y="320"/>
                  </a:lnTo>
                  <a:lnTo>
                    <a:pt x="56" y="320"/>
                  </a:lnTo>
                  <a:lnTo>
                    <a:pt x="64" y="336"/>
                  </a:lnTo>
                  <a:lnTo>
                    <a:pt x="88" y="328"/>
                  </a:lnTo>
                  <a:lnTo>
                    <a:pt x="96" y="336"/>
                  </a:lnTo>
                  <a:lnTo>
                    <a:pt x="96" y="344"/>
                  </a:lnTo>
                  <a:lnTo>
                    <a:pt x="104" y="344"/>
                  </a:lnTo>
                  <a:lnTo>
                    <a:pt x="112" y="360"/>
                  </a:lnTo>
                  <a:lnTo>
                    <a:pt x="136" y="360"/>
                  </a:lnTo>
                  <a:lnTo>
                    <a:pt x="144" y="368"/>
                  </a:lnTo>
                  <a:lnTo>
                    <a:pt x="168" y="368"/>
                  </a:lnTo>
                  <a:lnTo>
                    <a:pt x="168" y="376"/>
                  </a:lnTo>
                  <a:lnTo>
                    <a:pt x="168" y="384"/>
                  </a:lnTo>
                  <a:lnTo>
                    <a:pt x="168" y="400"/>
                  </a:lnTo>
                  <a:lnTo>
                    <a:pt x="160" y="392"/>
                  </a:lnTo>
                  <a:lnTo>
                    <a:pt x="152" y="400"/>
                  </a:lnTo>
                  <a:lnTo>
                    <a:pt x="152" y="408"/>
                  </a:lnTo>
                  <a:lnTo>
                    <a:pt x="168" y="408"/>
                  </a:lnTo>
                  <a:lnTo>
                    <a:pt x="144" y="416"/>
                  </a:lnTo>
                  <a:lnTo>
                    <a:pt x="152" y="416"/>
                  </a:lnTo>
                  <a:lnTo>
                    <a:pt x="144" y="432"/>
                  </a:lnTo>
                  <a:lnTo>
                    <a:pt x="136" y="432"/>
                  </a:lnTo>
                  <a:lnTo>
                    <a:pt x="136" y="440"/>
                  </a:lnTo>
                  <a:lnTo>
                    <a:pt x="144" y="440"/>
                  </a:lnTo>
                  <a:lnTo>
                    <a:pt x="184" y="464"/>
                  </a:lnTo>
                  <a:lnTo>
                    <a:pt x="216" y="464"/>
                  </a:lnTo>
                  <a:lnTo>
                    <a:pt x="232" y="472"/>
                  </a:lnTo>
                  <a:lnTo>
                    <a:pt x="248" y="472"/>
                  </a:lnTo>
                  <a:lnTo>
                    <a:pt x="264" y="488"/>
                  </a:lnTo>
                  <a:lnTo>
                    <a:pt x="272" y="496"/>
                  </a:lnTo>
                  <a:lnTo>
                    <a:pt x="280" y="496"/>
                  </a:lnTo>
                  <a:lnTo>
                    <a:pt x="288" y="488"/>
                  </a:lnTo>
                  <a:lnTo>
                    <a:pt x="272" y="472"/>
                  </a:lnTo>
                  <a:lnTo>
                    <a:pt x="272" y="456"/>
                  </a:lnTo>
                  <a:lnTo>
                    <a:pt x="256" y="440"/>
                  </a:lnTo>
                  <a:lnTo>
                    <a:pt x="264" y="424"/>
                  </a:lnTo>
                  <a:lnTo>
                    <a:pt x="272" y="424"/>
                  </a:lnTo>
                  <a:lnTo>
                    <a:pt x="280" y="416"/>
                  </a:lnTo>
                  <a:lnTo>
                    <a:pt x="272" y="416"/>
                  </a:lnTo>
                  <a:lnTo>
                    <a:pt x="280" y="416"/>
                  </a:lnTo>
                  <a:lnTo>
                    <a:pt x="272" y="400"/>
                  </a:lnTo>
                  <a:lnTo>
                    <a:pt x="256" y="400"/>
                  </a:lnTo>
                  <a:lnTo>
                    <a:pt x="256" y="392"/>
                  </a:lnTo>
                  <a:lnTo>
                    <a:pt x="248" y="384"/>
                  </a:lnTo>
                  <a:lnTo>
                    <a:pt x="256" y="360"/>
                  </a:lnTo>
                  <a:lnTo>
                    <a:pt x="264" y="368"/>
                  </a:lnTo>
                  <a:lnTo>
                    <a:pt x="272" y="368"/>
                  </a:lnTo>
                  <a:lnTo>
                    <a:pt x="264" y="352"/>
                  </a:lnTo>
                  <a:lnTo>
                    <a:pt x="272" y="352"/>
                  </a:lnTo>
                  <a:lnTo>
                    <a:pt x="288" y="344"/>
                  </a:lnTo>
                  <a:lnTo>
                    <a:pt x="296" y="344"/>
                  </a:lnTo>
                  <a:lnTo>
                    <a:pt x="304" y="336"/>
                  </a:lnTo>
                  <a:lnTo>
                    <a:pt x="320" y="344"/>
                  </a:lnTo>
                  <a:lnTo>
                    <a:pt x="336" y="360"/>
                  </a:lnTo>
                  <a:lnTo>
                    <a:pt x="336" y="352"/>
                  </a:lnTo>
                  <a:lnTo>
                    <a:pt x="344" y="352"/>
                  </a:lnTo>
                  <a:lnTo>
                    <a:pt x="360" y="352"/>
                  </a:lnTo>
                  <a:lnTo>
                    <a:pt x="376" y="352"/>
                  </a:lnTo>
                  <a:lnTo>
                    <a:pt x="392" y="352"/>
                  </a:lnTo>
                  <a:lnTo>
                    <a:pt x="408" y="352"/>
                  </a:lnTo>
                  <a:lnTo>
                    <a:pt x="416" y="344"/>
                  </a:lnTo>
                  <a:lnTo>
                    <a:pt x="392" y="336"/>
                  </a:lnTo>
                  <a:lnTo>
                    <a:pt x="400" y="328"/>
                  </a:lnTo>
                  <a:lnTo>
                    <a:pt x="392" y="328"/>
                  </a:lnTo>
                  <a:lnTo>
                    <a:pt x="400" y="320"/>
                  </a:lnTo>
                  <a:lnTo>
                    <a:pt x="400" y="312"/>
                  </a:lnTo>
                  <a:lnTo>
                    <a:pt x="392" y="312"/>
                  </a:lnTo>
                  <a:lnTo>
                    <a:pt x="392" y="304"/>
                  </a:lnTo>
                  <a:lnTo>
                    <a:pt x="408" y="304"/>
                  </a:lnTo>
                  <a:lnTo>
                    <a:pt x="448" y="296"/>
                  </a:lnTo>
                  <a:lnTo>
                    <a:pt x="472" y="296"/>
                  </a:lnTo>
                  <a:lnTo>
                    <a:pt x="472" y="288"/>
                  </a:lnTo>
                  <a:lnTo>
                    <a:pt x="496" y="288"/>
                  </a:lnTo>
                  <a:lnTo>
                    <a:pt x="504" y="296"/>
                  </a:lnTo>
                  <a:lnTo>
                    <a:pt x="504" y="304"/>
                  </a:lnTo>
                  <a:lnTo>
                    <a:pt x="520" y="304"/>
                  </a:lnTo>
                  <a:lnTo>
                    <a:pt x="536" y="304"/>
                  </a:lnTo>
                  <a:lnTo>
                    <a:pt x="536" y="312"/>
                  </a:lnTo>
                  <a:lnTo>
                    <a:pt x="544" y="312"/>
                  </a:lnTo>
                  <a:lnTo>
                    <a:pt x="560" y="304"/>
                  </a:lnTo>
                  <a:lnTo>
                    <a:pt x="568" y="304"/>
                  </a:lnTo>
                  <a:lnTo>
                    <a:pt x="592" y="320"/>
                  </a:lnTo>
                  <a:lnTo>
                    <a:pt x="624" y="352"/>
                  </a:lnTo>
                  <a:lnTo>
                    <a:pt x="632" y="344"/>
                  </a:lnTo>
                  <a:lnTo>
                    <a:pt x="640" y="352"/>
                  </a:lnTo>
                  <a:lnTo>
                    <a:pt x="664" y="352"/>
                  </a:lnTo>
                  <a:lnTo>
                    <a:pt x="696" y="368"/>
                  </a:lnTo>
                  <a:lnTo>
                    <a:pt x="704" y="376"/>
                  </a:lnTo>
                  <a:lnTo>
                    <a:pt x="712" y="368"/>
                  </a:lnTo>
                  <a:lnTo>
                    <a:pt x="720" y="376"/>
                  </a:lnTo>
                  <a:lnTo>
                    <a:pt x="720" y="384"/>
                  </a:lnTo>
                  <a:lnTo>
                    <a:pt x="728" y="376"/>
                  </a:lnTo>
                  <a:lnTo>
                    <a:pt x="768" y="352"/>
                  </a:lnTo>
                  <a:lnTo>
                    <a:pt x="792" y="360"/>
                  </a:lnTo>
                  <a:lnTo>
                    <a:pt x="808" y="368"/>
                  </a:lnTo>
                  <a:lnTo>
                    <a:pt x="840" y="368"/>
                  </a:lnTo>
                  <a:lnTo>
                    <a:pt x="840" y="352"/>
                  </a:lnTo>
                  <a:lnTo>
                    <a:pt x="832" y="344"/>
                  </a:lnTo>
                  <a:lnTo>
                    <a:pt x="840" y="336"/>
                  </a:lnTo>
                  <a:lnTo>
                    <a:pt x="872" y="344"/>
                  </a:lnTo>
                  <a:lnTo>
                    <a:pt x="896" y="360"/>
                  </a:lnTo>
                  <a:lnTo>
                    <a:pt x="928" y="360"/>
                  </a:lnTo>
                  <a:lnTo>
                    <a:pt x="984" y="376"/>
                  </a:lnTo>
                  <a:lnTo>
                    <a:pt x="1016" y="368"/>
                  </a:lnTo>
                  <a:lnTo>
                    <a:pt x="1032" y="360"/>
                  </a:lnTo>
                  <a:lnTo>
                    <a:pt x="1056" y="368"/>
                  </a:lnTo>
                  <a:lnTo>
                    <a:pt x="1072" y="368"/>
                  </a:lnTo>
                  <a:lnTo>
                    <a:pt x="1088" y="360"/>
                  </a:lnTo>
                  <a:lnTo>
                    <a:pt x="1080" y="344"/>
                  </a:lnTo>
                  <a:lnTo>
                    <a:pt x="1088" y="336"/>
                  </a:lnTo>
                  <a:lnTo>
                    <a:pt x="1072" y="328"/>
                  </a:lnTo>
                  <a:lnTo>
                    <a:pt x="1080" y="320"/>
                  </a:lnTo>
                  <a:lnTo>
                    <a:pt x="1104" y="312"/>
                  </a:lnTo>
                  <a:lnTo>
                    <a:pt x="1136" y="320"/>
                  </a:lnTo>
                  <a:lnTo>
                    <a:pt x="1168" y="352"/>
                  </a:lnTo>
                  <a:lnTo>
                    <a:pt x="1184" y="368"/>
                  </a:lnTo>
                  <a:lnTo>
                    <a:pt x="1208" y="376"/>
                  </a:lnTo>
                  <a:lnTo>
                    <a:pt x="1232" y="384"/>
                  </a:lnTo>
                  <a:lnTo>
                    <a:pt x="1248" y="400"/>
                  </a:lnTo>
                  <a:lnTo>
                    <a:pt x="1256" y="400"/>
                  </a:lnTo>
                  <a:lnTo>
                    <a:pt x="1280" y="384"/>
                  </a:lnTo>
                  <a:lnTo>
                    <a:pt x="1288" y="400"/>
                  </a:lnTo>
                  <a:lnTo>
                    <a:pt x="1288" y="408"/>
                  </a:lnTo>
                  <a:lnTo>
                    <a:pt x="1296" y="440"/>
                  </a:lnTo>
                  <a:lnTo>
                    <a:pt x="1280" y="432"/>
                  </a:lnTo>
                  <a:lnTo>
                    <a:pt x="1272" y="440"/>
                  </a:lnTo>
                  <a:lnTo>
                    <a:pt x="1288" y="464"/>
                  </a:lnTo>
                  <a:lnTo>
                    <a:pt x="1288" y="472"/>
                  </a:lnTo>
                  <a:lnTo>
                    <a:pt x="1296" y="464"/>
                  </a:lnTo>
                  <a:lnTo>
                    <a:pt x="1312" y="472"/>
                  </a:lnTo>
                  <a:lnTo>
                    <a:pt x="1328" y="464"/>
                  </a:lnTo>
                  <a:lnTo>
                    <a:pt x="1328" y="448"/>
                  </a:lnTo>
                  <a:lnTo>
                    <a:pt x="1344" y="432"/>
                  </a:lnTo>
                  <a:lnTo>
                    <a:pt x="1344" y="384"/>
                  </a:lnTo>
                  <a:lnTo>
                    <a:pt x="1320" y="352"/>
                  </a:lnTo>
                  <a:lnTo>
                    <a:pt x="1304" y="320"/>
                  </a:lnTo>
                  <a:lnTo>
                    <a:pt x="1272" y="304"/>
                  </a:lnTo>
                  <a:lnTo>
                    <a:pt x="1264" y="312"/>
                  </a:lnTo>
                  <a:lnTo>
                    <a:pt x="1256" y="312"/>
                  </a:lnTo>
                  <a:lnTo>
                    <a:pt x="1256" y="304"/>
                  </a:lnTo>
                  <a:lnTo>
                    <a:pt x="1248" y="304"/>
                  </a:lnTo>
                  <a:lnTo>
                    <a:pt x="1248" y="312"/>
                  </a:lnTo>
                  <a:lnTo>
                    <a:pt x="1240" y="296"/>
                  </a:lnTo>
                  <a:lnTo>
                    <a:pt x="1216" y="296"/>
                  </a:lnTo>
                  <a:lnTo>
                    <a:pt x="1232" y="280"/>
                  </a:lnTo>
                  <a:lnTo>
                    <a:pt x="1240" y="232"/>
                  </a:lnTo>
                  <a:lnTo>
                    <a:pt x="1256" y="232"/>
                  </a:lnTo>
                  <a:lnTo>
                    <a:pt x="1312" y="232"/>
                  </a:lnTo>
                  <a:lnTo>
                    <a:pt x="1312" y="224"/>
                  </a:lnTo>
                  <a:lnTo>
                    <a:pt x="1336" y="224"/>
                  </a:lnTo>
                  <a:lnTo>
                    <a:pt x="1344" y="240"/>
                  </a:lnTo>
                  <a:lnTo>
                    <a:pt x="1384" y="232"/>
                  </a:lnTo>
                  <a:lnTo>
                    <a:pt x="1368" y="232"/>
                  </a:lnTo>
                  <a:lnTo>
                    <a:pt x="1360" y="224"/>
                  </a:lnTo>
                  <a:lnTo>
                    <a:pt x="1368" y="200"/>
                  </a:lnTo>
                  <a:lnTo>
                    <a:pt x="1400" y="200"/>
                  </a:lnTo>
                  <a:lnTo>
                    <a:pt x="1400" y="208"/>
                  </a:lnTo>
                  <a:lnTo>
                    <a:pt x="1416" y="216"/>
                  </a:lnTo>
                  <a:lnTo>
                    <a:pt x="1424" y="200"/>
                  </a:lnTo>
                  <a:lnTo>
                    <a:pt x="1416" y="184"/>
                  </a:lnTo>
                  <a:lnTo>
                    <a:pt x="1432" y="184"/>
                  </a:lnTo>
                  <a:lnTo>
                    <a:pt x="1432" y="192"/>
                  </a:lnTo>
                  <a:lnTo>
                    <a:pt x="1448" y="208"/>
                  </a:lnTo>
                  <a:lnTo>
                    <a:pt x="1440" y="216"/>
                  </a:lnTo>
                  <a:lnTo>
                    <a:pt x="1432" y="248"/>
                  </a:lnTo>
                  <a:lnTo>
                    <a:pt x="1424" y="256"/>
                  </a:lnTo>
                  <a:lnTo>
                    <a:pt x="1432" y="264"/>
                  </a:lnTo>
                  <a:lnTo>
                    <a:pt x="1424" y="264"/>
                  </a:lnTo>
                  <a:lnTo>
                    <a:pt x="1440" y="288"/>
                  </a:lnTo>
                  <a:lnTo>
                    <a:pt x="1512" y="352"/>
                  </a:lnTo>
                  <a:lnTo>
                    <a:pt x="1512" y="344"/>
                  </a:lnTo>
                  <a:lnTo>
                    <a:pt x="1512" y="320"/>
                  </a:lnTo>
                  <a:lnTo>
                    <a:pt x="1520" y="320"/>
                  </a:lnTo>
                  <a:lnTo>
                    <a:pt x="1504" y="304"/>
                  </a:lnTo>
                  <a:lnTo>
                    <a:pt x="1520" y="296"/>
                  </a:lnTo>
                  <a:lnTo>
                    <a:pt x="1504" y="280"/>
                  </a:lnTo>
                  <a:lnTo>
                    <a:pt x="1512" y="272"/>
                  </a:lnTo>
                  <a:lnTo>
                    <a:pt x="1496" y="264"/>
                  </a:lnTo>
                  <a:lnTo>
                    <a:pt x="1488" y="256"/>
                  </a:lnTo>
                  <a:lnTo>
                    <a:pt x="1480" y="256"/>
                  </a:lnTo>
                  <a:lnTo>
                    <a:pt x="1472" y="248"/>
                  </a:lnTo>
                  <a:lnTo>
                    <a:pt x="1472" y="232"/>
                  </a:lnTo>
                  <a:lnTo>
                    <a:pt x="1464" y="224"/>
                  </a:lnTo>
                  <a:lnTo>
                    <a:pt x="1472" y="224"/>
                  </a:lnTo>
                  <a:lnTo>
                    <a:pt x="1480" y="216"/>
                  </a:lnTo>
                  <a:lnTo>
                    <a:pt x="1496" y="224"/>
                  </a:lnTo>
                  <a:lnTo>
                    <a:pt x="1496" y="216"/>
                  </a:lnTo>
                  <a:lnTo>
                    <a:pt x="1504" y="216"/>
                  </a:lnTo>
                  <a:lnTo>
                    <a:pt x="1536" y="224"/>
                  </a:lnTo>
                  <a:lnTo>
                    <a:pt x="1528" y="216"/>
                  </a:lnTo>
                  <a:lnTo>
                    <a:pt x="1552" y="192"/>
                  </a:lnTo>
                  <a:lnTo>
                    <a:pt x="1560" y="184"/>
                  </a:lnTo>
                  <a:lnTo>
                    <a:pt x="1584" y="192"/>
                  </a:lnTo>
                  <a:lnTo>
                    <a:pt x="1584" y="184"/>
                  </a:lnTo>
                  <a:lnTo>
                    <a:pt x="1528" y="160"/>
                  </a:lnTo>
                  <a:lnTo>
                    <a:pt x="1544" y="160"/>
                  </a:lnTo>
                  <a:lnTo>
                    <a:pt x="1544" y="152"/>
                  </a:lnTo>
                  <a:lnTo>
                    <a:pt x="1544" y="144"/>
                  </a:lnTo>
                  <a:lnTo>
                    <a:pt x="1528" y="144"/>
                  </a:lnTo>
                  <a:lnTo>
                    <a:pt x="1536" y="136"/>
                  </a:lnTo>
                  <a:lnTo>
                    <a:pt x="1552" y="144"/>
                  </a:lnTo>
                  <a:lnTo>
                    <a:pt x="1584" y="152"/>
                  </a:lnTo>
                  <a:lnTo>
                    <a:pt x="1632" y="160"/>
                  </a:lnTo>
                  <a:lnTo>
                    <a:pt x="1616" y="144"/>
                  </a:lnTo>
                  <a:lnTo>
                    <a:pt x="1632" y="144"/>
                  </a:lnTo>
                  <a:lnTo>
                    <a:pt x="1632" y="136"/>
                  </a:lnTo>
                  <a:lnTo>
                    <a:pt x="1592" y="128"/>
                  </a:lnTo>
                  <a:lnTo>
                    <a:pt x="1568" y="128"/>
                  </a:lnTo>
                  <a:lnTo>
                    <a:pt x="1472" y="104"/>
                  </a:lnTo>
                  <a:lnTo>
                    <a:pt x="1424" y="88"/>
                  </a:lnTo>
                  <a:lnTo>
                    <a:pt x="1360" y="88"/>
                  </a:lnTo>
                  <a:lnTo>
                    <a:pt x="1384" y="104"/>
                  </a:lnTo>
                  <a:lnTo>
                    <a:pt x="1376" y="104"/>
                  </a:lnTo>
                  <a:lnTo>
                    <a:pt x="1352" y="96"/>
                  </a:lnTo>
                  <a:lnTo>
                    <a:pt x="1360" y="96"/>
                  </a:lnTo>
                  <a:lnTo>
                    <a:pt x="1360" y="88"/>
                  </a:lnTo>
                  <a:lnTo>
                    <a:pt x="1344" y="88"/>
                  </a:lnTo>
                  <a:lnTo>
                    <a:pt x="1344" y="96"/>
                  </a:lnTo>
                  <a:lnTo>
                    <a:pt x="1280" y="96"/>
                  </a:lnTo>
                  <a:lnTo>
                    <a:pt x="1256" y="88"/>
                  </a:lnTo>
                  <a:lnTo>
                    <a:pt x="1232" y="80"/>
                  </a:lnTo>
                  <a:lnTo>
                    <a:pt x="1176" y="80"/>
                  </a:lnTo>
                  <a:lnTo>
                    <a:pt x="1128" y="64"/>
                  </a:lnTo>
                  <a:lnTo>
                    <a:pt x="1032" y="56"/>
                  </a:lnTo>
                  <a:lnTo>
                    <a:pt x="1032" y="64"/>
                  </a:lnTo>
                  <a:lnTo>
                    <a:pt x="1048" y="72"/>
                  </a:lnTo>
                  <a:lnTo>
                    <a:pt x="1008" y="64"/>
                  </a:lnTo>
                  <a:lnTo>
                    <a:pt x="1000" y="72"/>
                  </a:lnTo>
                  <a:lnTo>
                    <a:pt x="968" y="64"/>
                  </a:lnTo>
                  <a:lnTo>
                    <a:pt x="976" y="72"/>
                  </a:lnTo>
                  <a:lnTo>
                    <a:pt x="976" y="80"/>
                  </a:lnTo>
                  <a:lnTo>
                    <a:pt x="936" y="64"/>
                  </a:lnTo>
                  <a:lnTo>
                    <a:pt x="936" y="56"/>
                  </a:lnTo>
                  <a:lnTo>
                    <a:pt x="912" y="48"/>
                  </a:lnTo>
                  <a:lnTo>
                    <a:pt x="856" y="40"/>
                  </a:lnTo>
                  <a:lnTo>
                    <a:pt x="872" y="48"/>
                  </a:lnTo>
                  <a:lnTo>
                    <a:pt x="840" y="48"/>
                  </a:lnTo>
                  <a:lnTo>
                    <a:pt x="824" y="48"/>
                  </a:lnTo>
                  <a:lnTo>
                    <a:pt x="816" y="48"/>
                  </a:lnTo>
                  <a:lnTo>
                    <a:pt x="776" y="48"/>
                  </a:lnTo>
                  <a:lnTo>
                    <a:pt x="760" y="32"/>
                  </a:lnTo>
                  <a:lnTo>
                    <a:pt x="744" y="32"/>
                  </a:lnTo>
                  <a:lnTo>
                    <a:pt x="768" y="40"/>
                  </a:lnTo>
                  <a:lnTo>
                    <a:pt x="736" y="40"/>
                  </a:lnTo>
                  <a:lnTo>
                    <a:pt x="744" y="48"/>
                  </a:lnTo>
                  <a:lnTo>
                    <a:pt x="712" y="48"/>
                  </a:lnTo>
                  <a:lnTo>
                    <a:pt x="752" y="24"/>
                  </a:lnTo>
                  <a:lnTo>
                    <a:pt x="744" y="16"/>
                  </a:lnTo>
                  <a:lnTo>
                    <a:pt x="712" y="8"/>
                  </a:lnTo>
                  <a:lnTo>
                    <a:pt x="672" y="8"/>
                  </a:lnTo>
                  <a:lnTo>
                    <a:pt x="656" y="0"/>
                  </a:lnTo>
                  <a:lnTo>
                    <a:pt x="632" y="0"/>
                  </a:lnTo>
                  <a:lnTo>
                    <a:pt x="616" y="8"/>
                  </a:lnTo>
                  <a:lnTo>
                    <a:pt x="616" y="16"/>
                  </a:lnTo>
                  <a:lnTo>
                    <a:pt x="560" y="16"/>
                  </a:lnTo>
                  <a:lnTo>
                    <a:pt x="528" y="24"/>
                  </a:lnTo>
                  <a:lnTo>
                    <a:pt x="512" y="32"/>
                  </a:lnTo>
                  <a:lnTo>
                    <a:pt x="528" y="40"/>
                  </a:lnTo>
                  <a:lnTo>
                    <a:pt x="472" y="48"/>
                  </a:lnTo>
                  <a:lnTo>
                    <a:pt x="480" y="56"/>
                  </a:lnTo>
                  <a:lnTo>
                    <a:pt x="504" y="64"/>
                  </a:lnTo>
                  <a:lnTo>
                    <a:pt x="496" y="64"/>
                  </a:lnTo>
                  <a:lnTo>
                    <a:pt x="448" y="56"/>
                  </a:lnTo>
                  <a:lnTo>
                    <a:pt x="440" y="64"/>
                  </a:lnTo>
                  <a:lnTo>
                    <a:pt x="472" y="80"/>
                  </a:lnTo>
                  <a:lnTo>
                    <a:pt x="440" y="72"/>
                  </a:lnTo>
                  <a:lnTo>
                    <a:pt x="432" y="56"/>
                  </a:lnTo>
                  <a:close/>
                </a:path>
              </a:pathLst>
            </a:custGeom>
            <a:solidFill>
              <a:srgbClr val="F21C0A"/>
            </a:solidFill>
            <a:ln w="6350">
              <a:solidFill>
                <a:srgbClr val="FFFFFF"/>
              </a:solidFill>
              <a:round/>
              <a:headEnd/>
              <a:tailEnd/>
            </a:ln>
          </p:spPr>
          <p:txBody>
            <a:bodyPr/>
            <a:lstStyle/>
            <a:p>
              <a:pPr algn="ctr"/>
              <a:endParaRPr lang="en-GB" sz="1600" b="1">
                <a:cs typeface="Arial" charset="0"/>
              </a:endParaRPr>
            </a:p>
          </p:txBody>
        </p:sp>
        <p:sp>
          <p:nvSpPr>
            <p:cNvPr id="244051" name="Freeform 153"/>
            <p:cNvSpPr>
              <a:spLocks/>
            </p:cNvSpPr>
            <p:nvPr/>
          </p:nvSpPr>
          <p:spPr bwMode="auto">
            <a:xfrm>
              <a:off x="3820" y="1944"/>
              <a:ext cx="224" cy="128"/>
            </a:xfrm>
            <a:custGeom>
              <a:avLst/>
              <a:gdLst>
                <a:gd name="T0" fmla="*/ 152 w 224"/>
                <a:gd name="T1" fmla="*/ 120 h 128"/>
                <a:gd name="T2" fmla="*/ 168 w 224"/>
                <a:gd name="T3" fmla="*/ 128 h 128"/>
                <a:gd name="T4" fmla="*/ 176 w 224"/>
                <a:gd name="T5" fmla="*/ 112 h 128"/>
                <a:gd name="T6" fmla="*/ 168 w 224"/>
                <a:gd name="T7" fmla="*/ 96 h 128"/>
                <a:gd name="T8" fmla="*/ 160 w 224"/>
                <a:gd name="T9" fmla="*/ 88 h 128"/>
                <a:gd name="T10" fmla="*/ 176 w 224"/>
                <a:gd name="T11" fmla="*/ 88 h 128"/>
                <a:gd name="T12" fmla="*/ 176 w 224"/>
                <a:gd name="T13" fmla="*/ 80 h 128"/>
                <a:gd name="T14" fmla="*/ 176 w 224"/>
                <a:gd name="T15" fmla="*/ 72 h 128"/>
                <a:gd name="T16" fmla="*/ 192 w 224"/>
                <a:gd name="T17" fmla="*/ 64 h 128"/>
                <a:gd name="T18" fmla="*/ 192 w 224"/>
                <a:gd name="T19" fmla="*/ 80 h 128"/>
                <a:gd name="T20" fmla="*/ 200 w 224"/>
                <a:gd name="T21" fmla="*/ 80 h 128"/>
                <a:gd name="T22" fmla="*/ 208 w 224"/>
                <a:gd name="T23" fmla="*/ 80 h 128"/>
                <a:gd name="T24" fmla="*/ 224 w 224"/>
                <a:gd name="T25" fmla="*/ 72 h 128"/>
                <a:gd name="T26" fmla="*/ 200 w 224"/>
                <a:gd name="T27" fmla="*/ 56 h 128"/>
                <a:gd name="T28" fmla="*/ 200 w 224"/>
                <a:gd name="T29" fmla="*/ 64 h 128"/>
                <a:gd name="T30" fmla="*/ 184 w 224"/>
                <a:gd name="T31" fmla="*/ 56 h 128"/>
                <a:gd name="T32" fmla="*/ 192 w 224"/>
                <a:gd name="T33" fmla="*/ 48 h 128"/>
                <a:gd name="T34" fmla="*/ 168 w 224"/>
                <a:gd name="T35" fmla="*/ 64 h 128"/>
                <a:gd name="T36" fmla="*/ 144 w 224"/>
                <a:gd name="T37" fmla="*/ 64 h 128"/>
                <a:gd name="T38" fmla="*/ 144 w 224"/>
                <a:gd name="T39" fmla="*/ 56 h 128"/>
                <a:gd name="T40" fmla="*/ 136 w 224"/>
                <a:gd name="T41" fmla="*/ 56 h 128"/>
                <a:gd name="T42" fmla="*/ 128 w 224"/>
                <a:gd name="T43" fmla="*/ 40 h 128"/>
                <a:gd name="T44" fmla="*/ 112 w 224"/>
                <a:gd name="T45" fmla="*/ 24 h 128"/>
                <a:gd name="T46" fmla="*/ 80 w 224"/>
                <a:gd name="T47" fmla="*/ 32 h 128"/>
                <a:gd name="T48" fmla="*/ 32 w 224"/>
                <a:gd name="T49" fmla="*/ 0 h 128"/>
                <a:gd name="T50" fmla="*/ 0 w 224"/>
                <a:gd name="T51" fmla="*/ 8 h 128"/>
                <a:gd name="T52" fmla="*/ 16 w 224"/>
                <a:gd name="T53" fmla="*/ 64 h 128"/>
                <a:gd name="T54" fmla="*/ 24 w 224"/>
                <a:gd name="T55" fmla="*/ 64 h 128"/>
                <a:gd name="T56" fmla="*/ 24 w 224"/>
                <a:gd name="T57" fmla="*/ 56 h 128"/>
                <a:gd name="T58" fmla="*/ 32 w 224"/>
                <a:gd name="T59" fmla="*/ 40 h 128"/>
                <a:gd name="T60" fmla="*/ 40 w 224"/>
                <a:gd name="T61" fmla="*/ 40 h 128"/>
                <a:gd name="T62" fmla="*/ 56 w 224"/>
                <a:gd name="T63" fmla="*/ 48 h 128"/>
                <a:gd name="T64" fmla="*/ 64 w 224"/>
                <a:gd name="T65" fmla="*/ 64 h 128"/>
                <a:gd name="T66" fmla="*/ 88 w 224"/>
                <a:gd name="T67" fmla="*/ 64 h 128"/>
                <a:gd name="T68" fmla="*/ 96 w 224"/>
                <a:gd name="T69" fmla="*/ 80 h 128"/>
                <a:gd name="T70" fmla="*/ 136 w 224"/>
                <a:gd name="T71" fmla="*/ 104 h 128"/>
                <a:gd name="T72" fmla="*/ 152 w 224"/>
                <a:gd name="T73" fmla="*/ 112 h 128"/>
                <a:gd name="T74" fmla="*/ 152 w 224"/>
                <a:gd name="T75" fmla="*/ 120 h 12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24"/>
                <a:gd name="T115" fmla="*/ 0 h 128"/>
                <a:gd name="T116" fmla="*/ 224 w 224"/>
                <a:gd name="T117" fmla="*/ 128 h 12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24" h="128">
                  <a:moveTo>
                    <a:pt x="152" y="120"/>
                  </a:moveTo>
                  <a:lnTo>
                    <a:pt x="168" y="128"/>
                  </a:lnTo>
                  <a:lnTo>
                    <a:pt x="176" y="112"/>
                  </a:lnTo>
                  <a:lnTo>
                    <a:pt x="168" y="96"/>
                  </a:lnTo>
                  <a:lnTo>
                    <a:pt x="160" y="88"/>
                  </a:lnTo>
                  <a:lnTo>
                    <a:pt x="176" y="88"/>
                  </a:lnTo>
                  <a:lnTo>
                    <a:pt x="176" y="80"/>
                  </a:lnTo>
                  <a:lnTo>
                    <a:pt x="176" y="72"/>
                  </a:lnTo>
                  <a:lnTo>
                    <a:pt x="192" y="64"/>
                  </a:lnTo>
                  <a:lnTo>
                    <a:pt x="192" y="80"/>
                  </a:lnTo>
                  <a:lnTo>
                    <a:pt x="200" y="80"/>
                  </a:lnTo>
                  <a:lnTo>
                    <a:pt x="208" y="80"/>
                  </a:lnTo>
                  <a:lnTo>
                    <a:pt x="224" y="72"/>
                  </a:lnTo>
                  <a:lnTo>
                    <a:pt x="200" y="56"/>
                  </a:lnTo>
                  <a:lnTo>
                    <a:pt x="200" y="64"/>
                  </a:lnTo>
                  <a:lnTo>
                    <a:pt x="184" y="56"/>
                  </a:lnTo>
                  <a:lnTo>
                    <a:pt x="192" y="48"/>
                  </a:lnTo>
                  <a:lnTo>
                    <a:pt x="168" y="64"/>
                  </a:lnTo>
                  <a:lnTo>
                    <a:pt x="144" y="64"/>
                  </a:lnTo>
                  <a:lnTo>
                    <a:pt x="144" y="56"/>
                  </a:lnTo>
                  <a:lnTo>
                    <a:pt x="136" y="56"/>
                  </a:lnTo>
                  <a:lnTo>
                    <a:pt x="128" y="40"/>
                  </a:lnTo>
                  <a:lnTo>
                    <a:pt x="112" y="24"/>
                  </a:lnTo>
                  <a:lnTo>
                    <a:pt x="80" y="32"/>
                  </a:lnTo>
                  <a:lnTo>
                    <a:pt x="32" y="0"/>
                  </a:lnTo>
                  <a:lnTo>
                    <a:pt x="0" y="8"/>
                  </a:lnTo>
                  <a:lnTo>
                    <a:pt x="16" y="64"/>
                  </a:lnTo>
                  <a:lnTo>
                    <a:pt x="24" y="64"/>
                  </a:lnTo>
                  <a:lnTo>
                    <a:pt x="24" y="56"/>
                  </a:lnTo>
                  <a:lnTo>
                    <a:pt x="32" y="40"/>
                  </a:lnTo>
                  <a:lnTo>
                    <a:pt x="40" y="40"/>
                  </a:lnTo>
                  <a:lnTo>
                    <a:pt x="56" y="48"/>
                  </a:lnTo>
                  <a:lnTo>
                    <a:pt x="64" y="64"/>
                  </a:lnTo>
                  <a:lnTo>
                    <a:pt x="88" y="64"/>
                  </a:lnTo>
                  <a:lnTo>
                    <a:pt x="96" y="80"/>
                  </a:lnTo>
                  <a:lnTo>
                    <a:pt x="136" y="104"/>
                  </a:lnTo>
                  <a:lnTo>
                    <a:pt x="152" y="112"/>
                  </a:lnTo>
                  <a:lnTo>
                    <a:pt x="152" y="12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52" name="Freeform 154"/>
            <p:cNvSpPr>
              <a:spLocks/>
            </p:cNvSpPr>
            <p:nvPr/>
          </p:nvSpPr>
          <p:spPr bwMode="auto">
            <a:xfrm>
              <a:off x="3980" y="2008"/>
              <a:ext cx="96" cy="64"/>
            </a:xfrm>
            <a:custGeom>
              <a:avLst/>
              <a:gdLst>
                <a:gd name="T0" fmla="*/ 16 w 96"/>
                <a:gd name="T1" fmla="*/ 64 h 64"/>
                <a:gd name="T2" fmla="*/ 32 w 96"/>
                <a:gd name="T3" fmla="*/ 56 h 64"/>
                <a:gd name="T4" fmla="*/ 40 w 96"/>
                <a:gd name="T5" fmla="*/ 56 h 64"/>
                <a:gd name="T6" fmla="*/ 48 w 96"/>
                <a:gd name="T7" fmla="*/ 40 h 64"/>
                <a:gd name="T8" fmla="*/ 56 w 96"/>
                <a:gd name="T9" fmla="*/ 48 h 64"/>
                <a:gd name="T10" fmla="*/ 64 w 96"/>
                <a:gd name="T11" fmla="*/ 64 h 64"/>
                <a:gd name="T12" fmla="*/ 80 w 96"/>
                <a:gd name="T13" fmla="*/ 56 h 64"/>
                <a:gd name="T14" fmla="*/ 96 w 96"/>
                <a:gd name="T15" fmla="*/ 56 h 64"/>
                <a:gd name="T16" fmla="*/ 96 w 96"/>
                <a:gd name="T17" fmla="*/ 40 h 64"/>
                <a:gd name="T18" fmla="*/ 88 w 96"/>
                <a:gd name="T19" fmla="*/ 40 h 64"/>
                <a:gd name="T20" fmla="*/ 80 w 96"/>
                <a:gd name="T21" fmla="*/ 32 h 64"/>
                <a:gd name="T22" fmla="*/ 80 w 96"/>
                <a:gd name="T23" fmla="*/ 24 h 64"/>
                <a:gd name="T24" fmla="*/ 56 w 96"/>
                <a:gd name="T25" fmla="*/ 32 h 64"/>
                <a:gd name="T26" fmla="*/ 48 w 96"/>
                <a:gd name="T27" fmla="*/ 24 h 64"/>
                <a:gd name="T28" fmla="*/ 24 w 96"/>
                <a:gd name="T29" fmla="*/ 24 h 64"/>
                <a:gd name="T30" fmla="*/ 24 w 96"/>
                <a:gd name="T31" fmla="*/ 16 h 64"/>
                <a:gd name="T32" fmla="*/ 32 w 96"/>
                <a:gd name="T33" fmla="*/ 16 h 64"/>
                <a:gd name="T34" fmla="*/ 40 w 96"/>
                <a:gd name="T35" fmla="*/ 16 h 64"/>
                <a:gd name="T36" fmla="*/ 32 w 96"/>
                <a:gd name="T37" fmla="*/ 16 h 64"/>
                <a:gd name="T38" fmla="*/ 32 w 96"/>
                <a:gd name="T39" fmla="*/ 0 h 64"/>
                <a:gd name="T40" fmla="*/ 16 w 96"/>
                <a:gd name="T41" fmla="*/ 8 h 64"/>
                <a:gd name="T42" fmla="*/ 16 w 96"/>
                <a:gd name="T43" fmla="*/ 16 h 64"/>
                <a:gd name="T44" fmla="*/ 16 w 96"/>
                <a:gd name="T45" fmla="*/ 24 h 64"/>
                <a:gd name="T46" fmla="*/ 0 w 96"/>
                <a:gd name="T47" fmla="*/ 24 h 64"/>
                <a:gd name="T48" fmla="*/ 8 w 96"/>
                <a:gd name="T49" fmla="*/ 32 h 64"/>
                <a:gd name="T50" fmla="*/ 16 w 96"/>
                <a:gd name="T51" fmla="*/ 48 h 64"/>
                <a:gd name="T52" fmla="*/ 8 w 96"/>
                <a:gd name="T53" fmla="*/ 64 h 64"/>
                <a:gd name="T54" fmla="*/ 16 w 96"/>
                <a:gd name="T55" fmla="*/ 64 h 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6"/>
                <a:gd name="T85" fmla="*/ 0 h 64"/>
                <a:gd name="T86" fmla="*/ 96 w 96"/>
                <a:gd name="T87" fmla="*/ 64 h 6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6" h="64">
                  <a:moveTo>
                    <a:pt x="16" y="64"/>
                  </a:moveTo>
                  <a:lnTo>
                    <a:pt x="32" y="56"/>
                  </a:lnTo>
                  <a:lnTo>
                    <a:pt x="40" y="56"/>
                  </a:lnTo>
                  <a:lnTo>
                    <a:pt x="48" y="40"/>
                  </a:lnTo>
                  <a:lnTo>
                    <a:pt x="56" y="48"/>
                  </a:lnTo>
                  <a:lnTo>
                    <a:pt x="64" y="64"/>
                  </a:lnTo>
                  <a:lnTo>
                    <a:pt x="80" y="56"/>
                  </a:lnTo>
                  <a:lnTo>
                    <a:pt x="96" y="56"/>
                  </a:lnTo>
                  <a:lnTo>
                    <a:pt x="96" y="40"/>
                  </a:lnTo>
                  <a:lnTo>
                    <a:pt x="88" y="40"/>
                  </a:lnTo>
                  <a:lnTo>
                    <a:pt x="80" y="32"/>
                  </a:lnTo>
                  <a:lnTo>
                    <a:pt x="80" y="24"/>
                  </a:lnTo>
                  <a:lnTo>
                    <a:pt x="56" y="32"/>
                  </a:lnTo>
                  <a:lnTo>
                    <a:pt x="48" y="24"/>
                  </a:lnTo>
                  <a:lnTo>
                    <a:pt x="24" y="24"/>
                  </a:lnTo>
                  <a:lnTo>
                    <a:pt x="24" y="16"/>
                  </a:lnTo>
                  <a:lnTo>
                    <a:pt x="32" y="16"/>
                  </a:lnTo>
                  <a:lnTo>
                    <a:pt x="40" y="16"/>
                  </a:lnTo>
                  <a:lnTo>
                    <a:pt x="32" y="16"/>
                  </a:lnTo>
                  <a:lnTo>
                    <a:pt x="32" y="0"/>
                  </a:lnTo>
                  <a:lnTo>
                    <a:pt x="16" y="8"/>
                  </a:lnTo>
                  <a:lnTo>
                    <a:pt x="16" y="16"/>
                  </a:lnTo>
                  <a:lnTo>
                    <a:pt x="16" y="24"/>
                  </a:lnTo>
                  <a:lnTo>
                    <a:pt x="0" y="24"/>
                  </a:lnTo>
                  <a:lnTo>
                    <a:pt x="8" y="32"/>
                  </a:lnTo>
                  <a:lnTo>
                    <a:pt x="16" y="48"/>
                  </a:lnTo>
                  <a:lnTo>
                    <a:pt x="8" y="64"/>
                  </a:lnTo>
                  <a:lnTo>
                    <a:pt x="16" y="64"/>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53" name="Freeform 155"/>
            <p:cNvSpPr>
              <a:spLocks/>
            </p:cNvSpPr>
            <p:nvPr/>
          </p:nvSpPr>
          <p:spPr bwMode="auto">
            <a:xfrm>
              <a:off x="4004" y="1976"/>
              <a:ext cx="120" cy="64"/>
            </a:xfrm>
            <a:custGeom>
              <a:avLst/>
              <a:gdLst>
                <a:gd name="T0" fmla="*/ 16 w 120"/>
                <a:gd name="T1" fmla="*/ 48 h 64"/>
                <a:gd name="T2" fmla="*/ 8 w 120"/>
                <a:gd name="T3" fmla="*/ 48 h 64"/>
                <a:gd name="T4" fmla="*/ 0 w 120"/>
                <a:gd name="T5" fmla="*/ 48 h 64"/>
                <a:gd name="T6" fmla="*/ 0 w 120"/>
                <a:gd name="T7" fmla="*/ 56 h 64"/>
                <a:gd name="T8" fmla="*/ 24 w 120"/>
                <a:gd name="T9" fmla="*/ 56 h 64"/>
                <a:gd name="T10" fmla="*/ 32 w 120"/>
                <a:gd name="T11" fmla="*/ 64 h 64"/>
                <a:gd name="T12" fmla="*/ 56 w 120"/>
                <a:gd name="T13" fmla="*/ 56 h 64"/>
                <a:gd name="T14" fmla="*/ 56 w 120"/>
                <a:gd name="T15" fmla="*/ 48 h 64"/>
                <a:gd name="T16" fmla="*/ 64 w 120"/>
                <a:gd name="T17" fmla="*/ 40 h 64"/>
                <a:gd name="T18" fmla="*/ 88 w 120"/>
                <a:gd name="T19" fmla="*/ 40 h 64"/>
                <a:gd name="T20" fmla="*/ 88 w 120"/>
                <a:gd name="T21" fmla="*/ 32 h 64"/>
                <a:gd name="T22" fmla="*/ 104 w 120"/>
                <a:gd name="T23" fmla="*/ 32 h 64"/>
                <a:gd name="T24" fmla="*/ 120 w 120"/>
                <a:gd name="T25" fmla="*/ 24 h 64"/>
                <a:gd name="T26" fmla="*/ 120 w 120"/>
                <a:gd name="T27" fmla="*/ 16 h 64"/>
                <a:gd name="T28" fmla="*/ 104 w 120"/>
                <a:gd name="T29" fmla="*/ 8 h 64"/>
                <a:gd name="T30" fmla="*/ 56 w 120"/>
                <a:gd name="T31" fmla="*/ 8 h 64"/>
                <a:gd name="T32" fmla="*/ 40 w 120"/>
                <a:gd name="T33" fmla="*/ 0 h 64"/>
                <a:gd name="T34" fmla="*/ 40 w 120"/>
                <a:gd name="T35" fmla="*/ 8 h 64"/>
                <a:gd name="T36" fmla="*/ 32 w 120"/>
                <a:gd name="T37" fmla="*/ 16 h 64"/>
                <a:gd name="T38" fmla="*/ 8 w 120"/>
                <a:gd name="T39" fmla="*/ 8 h 64"/>
                <a:gd name="T40" fmla="*/ 8 w 120"/>
                <a:gd name="T41" fmla="*/ 16 h 64"/>
                <a:gd name="T42" fmla="*/ 0 w 120"/>
                <a:gd name="T43" fmla="*/ 24 h 64"/>
                <a:gd name="T44" fmla="*/ 16 w 120"/>
                <a:gd name="T45" fmla="*/ 32 h 64"/>
                <a:gd name="T46" fmla="*/ 16 w 120"/>
                <a:gd name="T47" fmla="*/ 24 h 64"/>
                <a:gd name="T48" fmla="*/ 40 w 120"/>
                <a:gd name="T49" fmla="*/ 40 h 64"/>
                <a:gd name="T50" fmla="*/ 24 w 120"/>
                <a:gd name="T51" fmla="*/ 48 h 64"/>
                <a:gd name="T52" fmla="*/ 16 w 120"/>
                <a:gd name="T53" fmla="*/ 48 h 6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4"/>
                <a:gd name="T83" fmla="*/ 120 w 120"/>
                <a:gd name="T84" fmla="*/ 64 h 6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4">
                  <a:moveTo>
                    <a:pt x="16" y="48"/>
                  </a:moveTo>
                  <a:lnTo>
                    <a:pt x="8" y="48"/>
                  </a:lnTo>
                  <a:lnTo>
                    <a:pt x="0" y="48"/>
                  </a:lnTo>
                  <a:lnTo>
                    <a:pt x="0" y="56"/>
                  </a:lnTo>
                  <a:lnTo>
                    <a:pt x="24" y="56"/>
                  </a:lnTo>
                  <a:lnTo>
                    <a:pt x="32" y="64"/>
                  </a:lnTo>
                  <a:lnTo>
                    <a:pt x="56" y="56"/>
                  </a:lnTo>
                  <a:lnTo>
                    <a:pt x="56" y="48"/>
                  </a:lnTo>
                  <a:lnTo>
                    <a:pt x="64" y="40"/>
                  </a:lnTo>
                  <a:lnTo>
                    <a:pt x="88" y="40"/>
                  </a:lnTo>
                  <a:lnTo>
                    <a:pt x="88" y="32"/>
                  </a:lnTo>
                  <a:lnTo>
                    <a:pt x="104" y="32"/>
                  </a:lnTo>
                  <a:lnTo>
                    <a:pt x="120" y="24"/>
                  </a:lnTo>
                  <a:lnTo>
                    <a:pt x="120" y="16"/>
                  </a:lnTo>
                  <a:lnTo>
                    <a:pt x="104" y="8"/>
                  </a:lnTo>
                  <a:lnTo>
                    <a:pt x="56" y="8"/>
                  </a:lnTo>
                  <a:lnTo>
                    <a:pt x="40" y="0"/>
                  </a:lnTo>
                  <a:lnTo>
                    <a:pt x="40" y="8"/>
                  </a:lnTo>
                  <a:lnTo>
                    <a:pt x="32" y="16"/>
                  </a:lnTo>
                  <a:lnTo>
                    <a:pt x="8" y="8"/>
                  </a:lnTo>
                  <a:lnTo>
                    <a:pt x="8" y="16"/>
                  </a:lnTo>
                  <a:lnTo>
                    <a:pt x="0" y="24"/>
                  </a:lnTo>
                  <a:lnTo>
                    <a:pt x="16" y="32"/>
                  </a:lnTo>
                  <a:lnTo>
                    <a:pt x="16" y="24"/>
                  </a:lnTo>
                  <a:lnTo>
                    <a:pt x="40" y="40"/>
                  </a:lnTo>
                  <a:lnTo>
                    <a:pt x="24" y="48"/>
                  </a:lnTo>
                  <a:lnTo>
                    <a:pt x="16" y="4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54" name="Freeform 156"/>
            <p:cNvSpPr>
              <a:spLocks/>
            </p:cNvSpPr>
            <p:nvPr/>
          </p:nvSpPr>
          <p:spPr bwMode="auto">
            <a:xfrm>
              <a:off x="3788" y="1984"/>
              <a:ext cx="184" cy="112"/>
            </a:xfrm>
            <a:custGeom>
              <a:avLst/>
              <a:gdLst>
                <a:gd name="T0" fmla="*/ 48 w 184"/>
                <a:gd name="T1" fmla="*/ 24 h 112"/>
                <a:gd name="T2" fmla="*/ 56 w 184"/>
                <a:gd name="T3" fmla="*/ 24 h 112"/>
                <a:gd name="T4" fmla="*/ 56 w 184"/>
                <a:gd name="T5" fmla="*/ 16 h 112"/>
                <a:gd name="T6" fmla="*/ 64 w 184"/>
                <a:gd name="T7" fmla="*/ 0 h 112"/>
                <a:gd name="T8" fmla="*/ 72 w 184"/>
                <a:gd name="T9" fmla="*/ 0 h 112"/>
                <a:gd name="T10" fmla="*/ 88 w 184"/>
                <a:gd name="T11" fmla="*/ 8 h 112"/>
                <a:gd name="T12" fmla="*/ 96 w 184"/>
                <a:gd name="T13" fmla="*/ 24 h 112"/>
                <a:gd name="T14" fmla="*/ 120 w 184"/>
                <a:gd name="T15" fmla="*/ 24 h 112"/>
                <a:gd name="T16" fmla="*/ 128 w 184"/>
                <a:gd name="T17" fmla="*/ 40 h 112"/>
                <a:gd name="T18" fmla="*/ 168 w 184"/>
                <a:gd name="T19" fmla="*/ 64 h 112"/>
                <a:gd name="T20" fmla="*/ 184 w 184"/>
                <a:gd name="T21" fmla="*/ 72 h 112"/>
                <a:gd name="T22" fmla="*/ 184 w 184"/>
                <a:gd name="T23" fmla="*/ 80 h 112"/>
                <a:gd name="T24" fmla="*/ 176 w 184"/>
                <a:gd name="T25" fmla="*/ 80 h 112"/>
                <a:gd name="T26" fmla="*/ 168 w 184"/>
                <a:gd name="T27" fmla="*/ 80 h 112"/>
                <a:gd name="T28" fmla="*/ 168 w 184"/>
                <a:gd name="T29" fmla="*/ 96 h 112"/>
                <a:gd name="T30" fmla="*/ 152 w 184"/>
                <a:gd name="T31" fmla="*/ 104 h 112"/>
                <a:gd name="T32" fmla="*/ 144 w 184"/>
                <a:gd name="T33" fmla="*/ 112 h 112"/>
                <a:gd name="T34" fmla="*/ 128 w 184"/>
                <a:gd name="T35" fmla="*/ 104 h 112"/>
                <a:gd name="T36" fmla="*/ 128 w 184"/>
                <a:gd name="T37" fmla="*/ 96 h 112"/>
                <a:gd name="T38" fmla="*/ 64 w 184"/>
                <a:gd name="T39" fmla="*/ 64 h 112"/>
                <a:gd name="T40" fmla="*/ 48 w 184"/>
                <a:gd name="T41" fmla="*/ 72 h 112"/>
                <a:gd name="T42" fmla="*/ 32 w 184"/>
                <a:gd name="T43" fmla="*/ 80 h 112"/>
                <a:gd name="T44" fmla="*/ 24 w 184"/>
                <a:gd name="T45" fmla="*/ 56 h 112"/>
                <a:gd name="T46" fmla="*/ 16 w 184"/>
                <a:gd name="T47" fmla="*/ 40 h 112"/>
                <a:gd name="T48" fmla="*/ 8 w 184"/>
                <a:gd name="T49" fmla="*/ 40 h 112"/>
                <a:gd name="T50" fmla="*/ 8 w 184"/>
                <a:gd name="T51" fmla="*/ 32 h 112"/>
                <a:gd name="T52" fmla="*/ 24 w 184"/>
                <a:gd name="T53" fmla="*/ 32 h 112"/>
                <a:gd name="T54" fmla="*/ 32 w 184"/>
                <a:gd name="T55" fmla="*/ 24 h 112"/>
                <a:gd name="T56" fmla="*/ 16 w 184"/>
                <a:gd name="T57" fmla="*/ 8 h 112"/>
                <a:gd name="T58" fmla="*/ 8 w 184"/>
                <a:gd name="T59" fmla="*/ 8 h 112"/>
                <a:gd name="T60" fmla="*/ 8 w 184"/>
                <a:gd name="T61" fmla="*/ 24 h 112"/>
                <a:gd name="T62" fmla="*/ 0 w 184"/>
                <a:gd name="T63" fmla="*/ 16 h 112"/>
                <a:gd name="T64" fmla="*/ 8 w 184"/>
                <a:gd name="T65" fmla="*/ 8 h 112"/>
                <a:gd name="T66" fmla="*/ 16 w 184"/>
                <a:gd name="T67" fmla="*/ 8 h 112"/>
                <a:gd name="T68" fmla="*/ 40 w 184"/>
                <a:gd name="T69" fmla="*/ 24 h 112"/>
                <a:gd name="T70" fmla="*/ 48 w 184"/>
                <a:gd name="T71" fmla="*/ 24 h 11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84"/>
                <a:gd name="T109" fmla="*/ 0 h 112"/>
                <a:gd name="T110" fmla="*/ 184 w 184"/>
                <a:gd name="T111" fmla="*/ 112 h 11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84" h="112">
                  <a:moveTo>
                    <a:pt x="48" y="24"/>
                  </a:moveTo>
                  <a:lnTo>
                    <a:pt x="56" y="24"/>
                  </a:lnTo>
                  <a:lnTo>
                    <a:pt x="56" y="16"/>
                  </a:lnTo>
                  <a:lnTo>
                    <a:pt x="64" y="0"/>
                  </a:lnTo>
                  <a:lnTo>
                    <a:pt x="72" y="0"/>
                  </a:lnTo>
                  <a:lnTo>
                    <a:pt x="88" y="8"/>
                  </a:lnTo>
                  <a:lnTo>
                    <a:pt x="96" y="24"/>
                  </a:lnTo>
                  <a:lnTo>
                    <a:pt x="120" y="24"/>
                  </a:lnTo>
                  <a:lnTo>
                    <a:pt x="128" y="40"/>
                  </a:lnTo>
                  <a:lnTo>
                    <a:pt x="168" y="64"/>
                  </a:lnTo>
                  <a:lnTo>
                    <a:pt x="184" y="72"/>
                  </a:lnTo>
                  <a:lnTo>
                    <a:pt x="184" y="80"/>
                  </a:lnTo>
                  <a:lnTo>
                    <a:pt x="176" y="80"/>
                  </a:lnTo>
                  <a:lnTo>
                    <a:pt x="168" y="80"/>
                  </a:lnTo>
                  <a:lnTo>
                    <a:pt x="168" y="96"/>
                  </a:lnTo>
                  <a:lnTo>
                    <a:pt x="152" y="104"/>
                  </a:lnTo>
                  <a:lnTo>
                    <a:pt x="144" y="112"/>
                  </a:lnTo>
                  <a:lnTo>
                    <a:pt x="128" y="104"/>
                  </a:lnTo>
                  <a:lnTo>
                    <a:pt x="128" y="96"/>
                  </a:lnTo>
                  <a:lnTo>
                    <a:pt x="64" y="64"/>
                  </a:lnTo>
                  <a:lnTo>
                    <a:pt x="48" y="72"/>
                  </a:lnTo>
                  <a:lnTo>
                    <a:pt x="32" y="80"/>
                  </a:lnTo>
                  <a:lnTo>
                    <a:pt x="24" y="56"/>
                  </a:lnTo>
                  <a:lnTo>
                    <a:pt x="16" y="40"/>
                  </a:lnTo>
                  <a:lnTo>
                    <a:pt x="8" y="40"/>
                  </a:lnTo>
                  <a:lnTo>
                    <a:pt x="8" y="32"/>
                  </a:lnTo>
                  <a:lnTo>
                    <a:pt x="24" y="32"/>
                  </a:lnTo>
                  <a:lnTo>
                    <a:pt x="32" y="24"/>
                  </a:lnTo>
                  <a:lnTo>
                    <a:pt x="16" y="8"/>
                  </a:lnTo>
                  <a:lnTo>
                    <a:pt x="8" y="8"/>
                  </a:lnTo>
                  <a:lnTo>
                    <a:pt x="8" y="24"/>
                  </a:lnTo>
                  <a:lnTo>
                    <a:pt x="0" y="16"/>
                  </a:lnTo>
                  <a:lnTo>
                    <a:pt x="8" y="8"/>
                  </a:lnTo>
                  <a:lnTo>
                    <a:pt x="16" y="8"/>
                  </a:lnTo>
                  <a:lnTo>
                    <a:pt x="40" y="24"/>
                  </a:lnTo>
                  <a:lnTo>
                    <a:pt x="48" y="24"/>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55" name="Freeform 157"/>
            <p:cNvSpPr>
              <a:spLocks/>
            </p:cNvSpPr>
            <p:nvPr/>
          </p:nvSpPr>
          <p:spPr bwMode="auto">
            <a:xfrm>
              <a:off x="3420" y="1784"/>
              <a:ext cx="104" cy="72"/>
            </a:xfrm>
            <a:custGeom>
              <a:avLst/>
              <a:gdLst>
                <a:gd name="T0" fmla="*/ 8 w 104"/>
                <a:gd name="T1" fmla="*/ 48 h 72"/>
                <a:gd name="T2" fmla="*/ 0 w 104"/>
                <a:gd name="T3" fmla="*/ 64 h 72"/>
                <a:gd name="T4" fmla="*/ 8 w 104"/>
                <a:gd name="T5" fmla="*/ 72 h 72"/>
                <a:gd name="T6" fmla="*/ 32 w 104"/>
                <a:gd name="T7" fmla="*/ 64 h 72"/>
                <a:gd name="T8" fmla="*/ 56 w 104"/>
                <a:gd name="T9" fmla="*/ 72 h 72"/>
                <a:gd name="T10" fmla="*/ 72 w 104"/>
                <a:gd name="T11" fmla="*/ 72 h 72"/>
                <a:gd name="T12" fmla="*/ 88 w 104"/>
                <a:gd name="T13" fmla="*/ 72 h 72"/>
                <a:gd name="T14" fmla="*/ 88 w 104"/>
                <a:gd name="T15" fmla="*/ 64 h 72"/>
                <a:gd name="T16" fmla="*/ 96 w 104"/>
                <a:gd name="T17" fmla="*/ 64 h 72"/>
                <a:gd name="T18" fmla="*/ 88 w 104"/>
                <a:gd name="T19" fmla="*/ 48 h 72"/>
                <a:gd name="T20" fmla="*/ 104 w 104"/>
                <a:gd name="T21" fmla="*/ 48 h 72"/>
                <a:gd name="T22" fmla="*/ 104 w 104"/>
                <a:gd name="T23" fmla="*/ 40 h 72"/>
                <a:gd name="T24" fmla="*/ 96 w 104"/>
                <a:gd name="T25" fmla="*/ 40 h 72"/>
                <a:gd name="T26" fmla="*/ 88 w 104"/>
                <a:gd name="T27" fmla="*/ 24 h 72"/>
                <a:gd name="T28" fmla="*/ 80 w 104"/>
                <a:gd name="T29" fmla="*/ 8 h 72"/>
                <a:gd name="T30" fmla="*/ 56 w 104"/>
                <a:gd name="T31" fmla="*/ 0 h 72"/>
                <a:gd name="T32" fmla="*/ 40 w 104"/>
                <a:gd name="T33" fmla="*/ 8 h 72"/>
                <a:gd name="T34" fmla="*/ 40 w 104"/>
                <a:gd name="T35" fmla="*/ 16 h 72"/>
                <a:gd name="T36" fmla="*/ 24 w 104"/>
                <a:gd name="T37" fmla="*/ 24 h 72"/>
                <a:gd name="T38" fmla="*/ 32 w 104"/>
                <a:gd name="T39" fmla="*/ 32 h 72"/>
                <a:gd name="T40" fmla="*/ 0 w 104"/>
                <a:gd name="T41" fmla="*/ 32 h 72"/>
                <a:gd name="T42" fmla="*/ 8 w 104"/>
                <a:gd name="T43" fmla="*/ 48 h 7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4"/>
                <a:gd name="T67" fmla="*/ 0 h 72"/>
                <a:gd name="T68" fmla="*/ 104 w 104"/>
                <a:gd name="T69" fmla="*/ 72 h 7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4" h="72">
                  <a:moveTo>
                    <a:pt x="8" y="48"/>
                  </a:moveTo>
                  <a:lnTo>
                    <a:pt x="0" y="64"/>
                  </a:lnTo>
                  <a:lnTo>
                    <a:pt x="8" y="72"/>
                  </a:lnTo>
                  <a:lnTo>
                    <a:pt x="32" y="64"/>
                  </a:lnTo>
                  <a:lnTo>
                    <a:pt x="56" y="72"/>
                  </a:lnTo>
                  <a:lnTo>
                    <a:pt x="72" y="72"/>
                  </a:lnTo>
                  <a:lnTo>
                    <a:pt x="88" y="72"/>
                  </a:lnTo>
                  <a:lnTo>
                    <a:pt x="88" y="64"/>
                  </a:lnTo>
                  <a:lnTo>
                    <a:pt x="96" y="64"/>
                  </a:lnTo>
                  <a:lnTo>
                    <a:pt x="88" y="48"/>
                  </a:lnTo>
                  <a:lnTo>
                    <a:pt x="104" y="48"/>
                  </a:lnTo>
                  <a:lnTo>
                    <a:pt x="104" y="40"/>
                  </a:lnTo>
                  <a:lnTo>
                    <a:pt x="96" y="40"/>
                  </a:lnTo>
                  <a:lnTo>
                    <a:pt x="88" y="24"/>
                  </a:lnTo>
                  <a:lnTo>
                    <a:pt x="80" y="8"/>
                  </a:lnTo>
                  <a:lnTo>
                    <a:pt x="56" y="0"/>
                  </a:lnTo>
                  <a:lnTo>
                    <a:pt x="40" y="8"/>
                  </a:lnTo>
                  <a:lnTo>
                    <a:pt x="40" y="16"/>
                  </a:lnTo>
                  <a:lnTo>
                    <a:pt x="24" y="24"/>
                  </a:lnTo>
                  <a:lnTo>
                    <a:pt x="32" y="32"/>
                  </a:lnTo>
                  <a:lnTo>
                    <a:pt x="0" y="32"/>
                  </a:lnTo>
                  <a:lnTo>
                    <a:pt x="8" y="48"/>
                  </a:lnTo>
                  <a:close/>
                </a:path>
              </a:pathLst>
            </a:custGeom>
            <a:solidFill>
              <a:srgbClr val="F9756B"/>
            </a:solidFill>
            <a:ln w="6350">
              <a:solidFill>
                <a:srgbClr val="FFFFFF"/>
              </a:solidFill>
              <a:round/>
              <a:headEnd/>
              <a:tailEnd/>
            </a:ln>
          </p:spPr>
          <p:txBody>
            <a:bodyPr/>
            <a:lstStyle/>
            <a:p>
              <a:pPr algn="ctr"/>
              <a:endParaRPr lang="en-GB" sz="1600" b="1">
                <a:cs typeface="Arial" charset="0"/>
              </a:endParaRPr>
            </a:p>
          </p:txBody>
        </p:sp>
        <p:sp>
          <p:nvSpPr>
            <p:cNvPr id="244056" name="Freeform 158"/>
            <p:cNvSpPr>
              <a:spLocks/>
            </p:cNvSpPr>
            <p:nvPr/>
          </p:nvSpPr>
          <p:spPr bwMode="auto">
            <a:xfrm>
              <a:off x="3420" y="1736"/>
              <a:ext cx="48" cy="32"/>
            </a:xfrm>
            <a:custGeom>
              <a:avLst/>
              <a:gdLst>
                <a:gd name="T0" fmla="*/ 8 w 48"/>
                <a:gd name="T1" fmla="*/ 24 h 32"/>
                <a:gd name="T2" fmla="*/ 0 w 48"/>
                <a:gd name="T3" fmla="*/ 24 h 32"/>
                <a:gd name="T4" fmla="*/ 0 w 48"/>
                <a:gd name="T5" fmla="*/ 8 h 32"/>
                <a:gd name="T6" fmla="*/ 24 w 48"/>
                <a:gd name="T7" fmla="*/ 0 h 32"/>
                <a:gd name="T8" fmla="*/ 48 w 48"/>
                <a:gd name="T9" fmla="*/ 8 h 32"/>
                <a:gd name="T10" fmla="*/ 40 w 48"/>
                <a:gd name="T11" fmla="*/ 8 h 32"/>
                <a:gd name="T12" fmla="*/ 32 w 48"/>
                <a:gd name="T13" fmla="*/ 16 h 32"/>
                <a:gd name="T14" fmla="*/ 40 w 48"/>
                <a:gd name="T15" fmla="*/ 24 h 32"/>
                <a:gd name="T16" fmla="*/ 40 w 48"/>
                <a:gd name="T17" fmla="*/ 32 h 32"/>
                <a:gd name="T18" fmla="*/ 16 w 48"/>
                <a:gd name="T19" fmla="*/ 24 h 32"/>
                <a:gd name="T20" fmla="*/ 8 w 48"/>
                <a:gd name="T21" fmla="*/ 24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32"/>
                <a:gd name="T35" fmla="*/ 48 w 48"/>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32">
                  <a:moveTo>
                    <a:pt x="8" y="24"/>
                  </a:moveTo>
                  <a:lnTo>
                    <a:pt x="0" y="24"/>
                  </a:lnTo>
                  <a:lnTo>
                    <a:pt x="0" y="8"/>
                  </a:lnTo>
                  <a:lnTo>
                    <a:pt x="24" y="0"/>
                  </a:lnTo>
                  <a:lnTo>
                    <a:pt x="48" y="8"/>
                  </a:lnTo>
                  <a:lnTo>
                    <a:pt x="40" y="8"/>
                  </a:lnTo>
                  <a:lnTo>
                    <a:pt x="32" y="16"/>
                  </a:lnTo>
                  <a:lnTo>
                    <a:pt x="40" y="24"/>
                  </a:lnTo>
                  <a:lnTo>
                    <a:pt x="40" y="32"/>
                  </a:lnTo>
                  <a:lnTo>
                    <a:pt x="16" y="24"/>
                  </a:lnTo>
                  <a:lnTo>
                    <a:pt x="8" y="24"/>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57" name="Freeform 159"/>
            <p:cNvSpPr>
              <a:spLocks/>
            </p:cNvSpPr>
            <p:nvPr/>
          </p:nvSpPr>
          <p:spPr bwMode="auto">
            <a:xfrm>
              <a:off x="3396" y="1760"/>
              <a:ext cx="80" cy="32"/>
            </a:xfrm>
            <a:custGeom>
              <a:avLst/>
              <a:gdLst>
                <a:gd name="T0" fmla="*/ 0 w 80"/>
                <a:gd name="T1" fmla="*/ 32 h 32"/>
                <a:gd name="T2" fmla="*/ 0 w 80"/>
                <a:gd name="T3" fmla="*/ 16 h 32"/>
                <a:gd name="T4" fmla="*/ 0 w 80"/>
                <a:gd name="T5" fmla="*/ 8 h 32"/>
                <a:gd name="T6" fmla="*/ 8 w 80"/>
                <a:gd name="T7" fmla="*/ 8 h 32"/>
                <a:gd name="T8" fmla="*/ 24 w 80"/>
                <a:gd name="T9" fmla="*/ 16 h 32"/>
                <a:gd name="T10" fmla="*/ 32 w 80"/>
                <a:gd name="T11" fmla="*/ 16 h 32"/>
                <a:gd name="T12" fmla="*/ 32 w 80"/>
                <a:gd name="T13" fmla="*/ 0 h 32"/>
                <a:gd name="T14" fmla="*/ 40 w 80"/>
                <a:gd name="T15" fmla="*/ 0 h 32"/>
                <a:gd name="T16" fmla="*/ 64 w 80"/>
                <a:gd name="T17" fmla="*/ 8 h 32"/>
                <a:gd name="T18" fmla="*/ 80 w 80"/>
                <a:gd name="T19" fmla="*/ 24 h 32"/>
                <a:gd name="T20" fmla="*/ 64 w 80"/>
                <a:gd name="T21" fmla="*/ 32 h 32"/>
                <a:gd name="T22" fmla="*/ 40 w 80"/>
                <a:gd name="T23" fmla="*/ 24 h 32"/>
                <a:gd name="T24" fmla="*/ 8 w 80"/>
                <a:gd name="T25" fmla="*/ 24 h 32"/>
                <a:gd name="T26" fmla="*/ 0 w 80"/>
                <a:gd name="T27" fmla="*/ 32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0"/>
                <a:gd name="T43" fmla="*/ 0 h 32"/>
                <a:gd name="T44" fmla="*/ 80 w 80"/>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0" h="32">
                  <a:moveTo>
                    <a:pt x="0" y="32"/>
                  </a:moveTo>
                  <a:lnTo>
                    <a:pt x="0" y="16"/>
                  </a:lnTo>
                  <a:lnTo>
                    <a:pt x="0" y="8"/>
                  </a:lnTo>
                  <a:lnTo>
                    <a:pt x="8" y="8"/>
                  </a:lnTo>
                  <a:lnTo>
                    <a:pt x="24" y="16"/>
                  </a:lnTo>
                  <a:lnTo>
                    <a:pt x="32" y="16"/>
                  </a:lnTo>
                  <a:lnTo>
                    <a:pt x="32" y="0"/>
                  </a:lnTo>
                  <a:lnTo>
                    <a:pt x="40" y="0"/>
                  </a:lnTo>
                  <a:lnTo>
                    <a:pt x="64" y="8"/>
                  </a:lnTo>
                  <a:lnTo>
                    <a:pt x="80" y="24"/>
                  </a:lnTo>
                  <a:lnTo>
                    <a:pt x="64" y="32"/>
                  </a:lnTo>
                  <a:lnTo>
                    <a:pt x="40" y="24"/>
                  </a:lnTo>
                  <a:lnTo>
                    <a:pt x="8" y="24"/>
                  </a:lnTo>
                  <a:lnTo>
                    <a:pt x="0" y="32"/>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58" name="Freeform 160"/>
            <p:cNvSpPr>
              <a:spLocks/>
            </p:cNvSpPr>
            <p:nvPr/>
          </p:nvSpPr>
          <p:spPr bwMode="auto">
            <a:xfrm>
              <a:off x="3388" y="1784"/>
              <a:ext cx="72" cy="32"/>
            </a:xfrm>
            <a:custGeom>
              <a:avLst/>
              <a:gdLst>
                <a:gd name="T0" fmla="*/ 32 w 72"/>
                <a:gd name="T1" fmla="*/ 32 h 32"/>
                <a:gd name="T2" fmla="*/ 24 w 72"/>
                <a:gd name="T3" fmla="*/ 32 h 32"/>
                <a:gd name="T4" fmla="*/ 24 w 72"/>
                <a:gd name="T5" fmla="*/ 16 h 32"/>
                <a:gd name="T6" fmla="*/ 0 w 72"/>
                <a:gd name="T7" fmla="*/ 16 h 32"/>
                <a:gd name="T8" fmla="*/ 8 w 72"/>
                <a:gd name="T9" fmla="*/ 8 h 32"/>
                <a:gd name="T10" fmla="*/ 16 w 72"/>
                <a:gd name="T11" fmla="*/ 0 h 32"/>
                <a:gd name="T12" fmla="*/ 48 w 72"/>
                <a:gd name="T13" fmla="*/ 0 h 32"/>
                <a:gd name="T14" fmla="*/ 72 w 72"/>
                <a:gd name="T15" fmla="*/ 8 h 32"/>
                <a:gd name="T16" fmla="*/ 72 w 72"/>
                <a:gd name="T17" fmla="*/ 16 h 32"/>
                <a:gd name="T18" fmla="*/ 56 w 72"/>
                <a:gd name="T19" fmla="*/ 24 h 32"/>
                <a:gd name="T20" fmla="*/ 64 w 72"/>
                <a:gd name="T21" fmla="*/ 32 h 32"/>
                <a:gd name="T22" fmla="*/ 32 w 72"/>
                <a:gd name="T23" fmla="*/ 32 h 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2"/>
                <a:gd name="T37" fmla="*/ 0 h 32"/>
                <a:gd name="T38" fmla="*/ 72 w 72"/>
                <a:gd name="T39" fmla="*/ 32 h 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2" h="32">
                  <a:moveTo>
                    <a:pt x="32" y="32"/>
                  </a:moveTo>
                  <a:lnTo>
                    <a:pt x="24" y="32"/>
                  </a:lnTo>
                  <a:lnTo>
                    <a:pt x="24" y="16"/>
                  </a:lnTo>
                  <a:lnTo>
                    <a:pt x="0" y="16"/>
                  </a:lnTo>
                  <a:lnTo>
                    <a:pt x="8" y="8"/>
                  </a:lnTo>
                  <a:lnTo>
                    <a:pt x="16" y="0"/>
                  </a:lnTo>
                  <a:lnTo>
                    <a:pt x="48" y="0"/>
                  </a:lnTo>
                  <a:lnTo>
                    <a:pt x="72" y="8"/>
                  </a:lnTo>
                  <a:lnTo>
                    <a:pt x="72" y="16"/>
                  </a:lnTo>
                  <a:lnTo>
                    <a:pt x="56" y="24"/>
                  </a:lnTo>
                  <a:lnTo>
                    <a:pt x="64" y="32"/>
                  </a:lnTo>
                  <a:lnTo>
                    <a:pt x="32" y="32"/>
                  </a:lnTo>
                  <a:close/>
                </a:path>
              </a:pathLst>
            </a:custGeom>
            <a:solidFill>
              <a:srgbClr val="F9756B"/>
            </a:solidFill>
            <a:ln w="6350">
              <a:solidFill>
                <a:srgbClr val="FFFFFF"/>
              </a:solidFill>
              <a:round/>
              <a:headEnd/>
              <a:tailEnd/>
            </a:ln>
          </p:spPr>
          <p:txBody>
            <a:bodyPr/>
            <a:lstStyle/>
            <a:p>
              <a:pPr algn="ctr"/>
              <a:endParaRPr lang="en-GB" sz="1600" b="1">
                <a:cs typeface="Arial" charset="0"/>
              </a:endParaRPr>
            </a:p>
          </p:txBody>
        </p:sp>
        <p:sp>
          <p:nvSpPr>
            <p:cNvPr id="244059" name="Freeform 161"/>
            <p:cNvSpPr>
              <a:spLocks/>
            </p:cNvSpPr>
            <p:nvPr/>
          </p:nvSpPr>
          <p:spPr bwMode="auto">
            <a:xfrm>
              <a:off x="3380" y="1800"/>
              <a:ext cx="32" cy="16"/>
            </a:xfrm>
            <a:custGeom>
              <a:avLst/>
              <a:gdLst>
                <a:gd name="T0" fmla="*/ 0 w 32"/>
                <a:gd name="T1" fmla="*/ 8 h 16"/>
                <a:gd name="T2" fmla="*/ 32 w 32"/>
                <a:gd name="T3" fmla="*/ 16 h 16"/>
                <a:gd name="T4" fmla="*/ 32 w 32"/>
                <a:gd name="T5" fmla="*/ 0 h 16"/>
                <a:gd name="T6" fmla="*/ 8 w 32"/>
                <a:gd name="T7" fmla="*/ 0 h 16"/>
                <a:gd name="T8" fmla="*/ 0 w 32"/>
                <a:gd name="T9" fmla="*/ 8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8"/>
                  </a:moveTo>
                  <a:lnTo>
                    <a:pt x="32" y="16"/>
                  </a:lnTo>
                  <a:lnTo>
                    <a:pt x="32" y="0"/>
                  </a:lnTo>
                  <a:lnTo>
                    <a:pt x="8" y="0"/>
                  </a:lnTo>
                  <a:lnTo>
                    <a:pt x="0" y="8"/>
                  </a:lnTo>
                  <a:close/>
                </a:path>
              </a:pathLst>
            </a:custGeom>
            <a:solidFill>
              <a:srgbClr val="F21C0A"/>
            </a:solidFill>
            <a:ln w="6350">
              <a:solidFill>
                <a:srgbClr val="FFFFFF"/>
              </a:solidFill>
              <a:round/>
              <a:headEnd/>
              <a:tailEnd/>
            </a:ln>
          </p:spPr>
          <p:txBody>
            <a:bodyPr/>
            <a:lstStyle/>
            <a:p>
              <a:pPr algn="ctr"/>
              <a:endParaRPr lang="en-GB" sz="1600" b="1">
                <a:cs typeface="Arial" charset="0"/>
              </a:endParaRPr>
            </a:p>
          </p:txBody>
        </p:sp>
        <p:sp>
          <p:nvSpPr>
            <p:cNvPr id="244060" name="Freeform 162"/>
            <p:cNvSpPr>
              <a:spLocks/>
            </p:cNvSpPr>
            <p:nvPr/>
          </p:nvSpPr>
          <p:spPr bwMode="auto">
            <a:xfrm>
              <a:off x="3468" y="1896"/>
              <a:ext cx="40" cy="48"/>
            </a:xfrm>
            <a:custGeom>
              <a:avLst/>
              <a:gdLst>
                <a:gd name="T0" fmla="*/ 24 w 40"/>
                <a:gd name="T1" fmla="*/ 48 h 48"/>
                <a:gd name="T2" fmla="*/ 16 w 40"/>
                <a:gd name="T3" fmla="*/ 24 h 48"/>
                <a:gd name="T4" fmla="*/ 0 w 40"/>
                <a:gd name="T5" fmla="*/ 8 h 48"/>
                <a:gd name="T6" fmla="*/ 8 w 40"/>
                <a:gd name="T7" fmla="*/ 0 h 48"/>
                <a:gd name="T8" fmla="*/ 24 w 40"/>
                <a:gd name="T9" fmla="*/ 8 h 48"/>
                <a:gd name="T10" fmla="*/ 32 w 40"/>
                <a:gd name="T11" fmla="*/ 16 h 48"/>
                <a:gd name="T12" fmla="*/ 40 w 40"/>
                <a:gd name="T13" fmla="*/ 24 h 48"/>
                <a:gd name="T14" fmla="*/ 40 w 40"/>
                <a:gd name="T15" fmla="*/ 32 h 48"/>
                <a:gd name="T16" fmla="*/ 32 w 40"/>
                <a:gd name="T17" fmla="*/ 32 h 48"/>
                <a:gd name="T18" fmla="*/ 24 w 40"/>
                <a:gd name="T19" fmla="*/ 48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48"/>
                <a:gd name="T32" fmla="*/ 40 w 40"/>
                <a:gd name="T33" fmla="*/ 48 h 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48">
                  <a:moveTo>
                    <a:pt x="24" y="48"/>
                  </a:moveTo>
                  <a:lnTo>
                    <a:pt x="16" y="24"/>
                  </a:lnTo>
                  <a:lnTo>
                    <a:pt x="0" y="8"/>
                  </a:lnTo>
                  <a:lnTo>
                    <a:pt x="8" y="0"/>
                  </a:lnTo>
                  <a:lnTo>
                    <a:pt x="24" y="8"/>
                  </a:lnTo>
                  <a:lnTo>
                    <a:pt x="32" y="16"/>
                  </a:lnTo>
                  <a:lnTo>
                    <a:pt x="40" y="24"/>
                  </a:lnTo>
                  <a:lnTo>
                    <a:pt x="40" y="32"/>
                  </a:lnTo>
                  <a:lnTo>
                    <a:pt x="32" y="32"/>
                  </a:lnTo>
                  <a:lnTo>
                    <a:pt x="24" y="4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61" name="Freeform 163"/>
            <p:cNvSpPr>
              <a:spLocks/>
            </p:cNvSpPr>
            <p:nvPr/>
          </p:nvSpPr>
          <p:spPr bwMode="auto">
            <a:xfrm>
              <a:off x="3636" y="1976"/>
              <a:ext cx="80" cy="32"/>
            </a:xfrm>
            <a:custGeom>
              <a:avLst/>
              <a:gdLst>
                <a:gd name="T0" fmla="*/ 64 w 80"/>
                <a:gd name="T1" fmla="*/ 32 h 32"/>
                <a:gd name="T2" fmla="*/ 64 w 80"/>
                <a:gd name="T3" fmla="*/ 24 h 32"/>
                <a:gd name="T4" fmla="*/ 80 w 80"/>
                <a:gd name="T5" fmla="*/ 32 h 32"/>
                <a:gd name="T6" fmla="*/ 72 w 80"/>
                <a:gd name="T7" fmla="*/ 24 h 32"/>
                <a:gd name="T8" fmla="*/ 80 w 80"/>
                <a:gd name="T9" fmla="*/ 24 h 32"/>
                <a:gd name="T10" fmla="*/ 64 w 80"/>
                <a:gd name="T11" fmla="*/ 8 h 32"/>
                <a:gd name="T12" fmla="*/ 48 w 80"/>
                <a:gd name="T13" fmla="*/ 8 h 32"/>
                <a:gd name="T14" fmla="*/ 32 w 80"/>
                <a:gd name="T15" fmla="*/ 0 h 32"/>
                <a:gd name="T16" fmla="*/ 0 w 80"/>
                <a:gd name="T17" fmla="*/ 0 h 32"/>
                <a:gd name="T18" fmla="*/ 8 w 80"/>
                <a:gd name="T19" fmla="*/ 8 h 32"/>
                <a:gd name="T20" fmla="*/ 24 w 80"/>
                <a:gd name="T21" fmla="*/ 16 h 32"/>
                <a:gd name="T22" fmla="*/ 24 w 80"/>
                <a:gd name="T23" fmla="*/ 24 h 32"/>
                <a:gd name="T24" fmla="*/ 40 w 80"/>
                <a:gd name="T25" fmla="*/ 24 h 32"/>
                <a:gd name="T26" fmla="*/ 40 w 80"/>
                <a:gd name="T27" fmla="*/ 32 h 32"/>
                <a:gd name="T28" fmla="*/ 64 w 80"/>
                <a:gd name="T29" fmla="*/ 32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0"/>
                <a:gd name="T46" fmla="*/ 0 h 32"/>
                <a:gd name="T47" fmla="*/ 80 w 80"/>
                <a:gd name="T48" fmla="*/ 32 h 3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0" h="32">
                  <a:moveTo>
                    <a:pt x="64" y="32"/>
                  </a:moveTo>
                  <a:lnTo>
                    <a:pt x="64" y="24"/>
                  </a:lnTo>
                  <a:lnTo>
                    <a:pt x="80" y="32"/>
                  </a:lnTo>
                  <a:lnTo>
                    <a:pt x="72" y="24"/>
                  </a:lnTo>
                  <a:lnTo>
                    <a:pt x="80" y="24"/>
                  </a:lnTo>
                  <a:lnTo>
                    <a:pt x="64" y="8"/>
                  </a:lnTo>
                  <a:lnTo>
                    <a:pt x="48" y="8"/>
                  </a:lnTo>
                  <a:lnTo>
                    <a:pt x="32" y="0"/>
                  </a:lnTo>
                  <a:lnTo>
                    <a:pt x="0" y="0"/>
                  </a:lnTo>
                  <a:lnTo>
                    <a:pt x="8" y="8"/>
                  </a:lnTo>
                  <a:lnTo>
                    <a:pt x="24" y="16"/>
                  </a:lnTo>
                  <a:lnTo>
                    <a:pt x="24" y="24"/>
                  </a:lnTo>
                  <a:lnTo>
                    <a:pt x="40" y="24"/>
                  </a:lnTo>
                  <a:lnTo>
                    <a:pt x="40" y="32"/>
                  </a:lnTo>
                  <a:lnTo>
                    <a:pt x="64" y="32"/>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62" name="Freeform 164"/>
            <p:cNvSpPr>
              <a:spLocks/>
            </p:cNvSpPr>
            <p:nvPr/>
          </p:nvSpPr>
          <p:spPr bwMode="auto">
            <a:xfrm>
              <a:off x="3676" y="2008"/>
              <a:ext cx="48" cy="32"/>
            </a:xfrm>
            <a:custGeom>
              <a:avLst/>
              <a:gdLst>
                <a:gd name="T0" fmla="*/ 24 w 48"/>
                <a:gd name="T1" fmla="*/ 16 h 32"/>
                <a:gd name="T2" fmla="*/ 8 w 48"/>
                <a:gd name="T3" fmla="*/ 16 h 32"/>
                <a:gd name="T4" fmla="*/ 0 w 48"/>
                <a:gd name="T5" fmla="*/ 0 h 32"/>
                <a:gd name="T6" fmla="*/ 24 w 48"/>
                <a:gd name="T7" fmla="*/ 0 h 32"/>
                <a:gd name="T8" fmla="*/ 32 w 48"/>
                <a:gd name="T9" fmla="*/ 8 h 32"/>
                <a:gd name="T10" fmla="*/ 32 w 48"/>
                <a:gd name="T11" fmla="*/ 16 h 32"/>
                <a:gd name="T12" fmla="*/ 40 w 48"/>
                <a:gd name="T13" fmla="*/ 16 h 32"/>
                <a:gd name="T14" fmla="*/ 48 w 48"/>
                <a:gd name="T15" fmla="*/ 32 h 32"/>
                <a:gd name="T16" fmla="*/ 40 w 48"/>
                <a:gd name="T17" fmla="*/ 32 h 32"/>
                <a:gd name="T18" fmla="*/ 32 w 48"/>
                <a:gd name="T19" fmla="*/ 24 h 32"/>
                <a:gd name="T20" fmla="*/ 24 w 48"/>
                <a:gd name="T21" fmla="*/ 16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32"/>
                <a:gd name="T35" fmla="*/ 48 w 48"/>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32">
                  <a:moveTo>
                    <a:pt x="24" y="16"/>
                  </a:moveTo>
                  <a:lnTo>
                    <a:pt x="8" y="16"/>
                  </a:lnTo>
                  <a:lnTo>
                    <a:pt x="0" y="0"/>
                  </a:lnTo>
                  <a:lnTo>
                    <a:pt x="24" y="0"/>
                  </a:lnTo>
                  <a:lnTo>
                    <a:pt x="32" y="8"/>
                  </a:lnTo>
                  <a:lnTo>
                    <a:pt x="32" y="16"/>
                  </a:lnTo>
                  <a:lnTo>
                    <a:pt x="40" y="16"/>
                  </a:lnTo>
                  <a:lnTo>
                    <a:pt x="48" y="32"/>
                  </a:lnTo>
                  <a:lnTo>
                    <a:pt x="40" y="32"/>
                  </a:lnTo>
                  <a:lnTo>
                    <a:pt x="32" y="24"/>
                  </a:lnTo>
                  <a:lnTo>
                    <a:pt x="24"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63" name="Freeform 165"/>
            <p:cNvSpPr>
              <a:spLocks/>
            </p:cNvSpPr>
            <p:nvPr/>
          </p:nvSpPr>
          <p:spPr bwMode="auto">
            <a:xfrm>
              <a:off x="3700" y="2024"/>
              <a:ext cx="16" cy="16"/>
            </a:xfrm>
            <a:custGeom>
              <a:avLst/>
              <a:gdLst>
                <a:gd name="T0" fmla="*/ 16 w 16"/>
                <a:gd name="T1" fmla="*/ 16 h 16"/>
                <a:gd name="T2" fmla="*/ 8 w 16"/>
                <a:gd name="T3" fmla="*/ 16 h 16"/>
                <a:gd name="T4" fmla="*/ 0 w 16"/>
                <a:gd name="T5" fmla="*/ 0 h 16"/>
                <a:gd name="T6" fmla="*/ 8 w 16"/>
                <a:gd name="T7" fmla="*/ 8 h 16"/>
                <a:gd name="T8" fmla="*/ 16 w 16"/>
                <a:gd name="T9" fmla="*/ 16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16" y="16"/>
                  </a:moveTo>
                  <a:lnTo>
                    <a:pt x="8" y="16"/>
                  </a:lnTo>
                  <a:lnTo>
                    <a:pt x="0" y="0"/>
                  </a:lnTo>
                  <a:lnTo>
                    <a:pt x="8" y="8"/>
                  </a:lnTo>
                  <a:lnTo>
                    <a:pt x="16"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64" name="Freeform 166"/>
            <p:cNvSpPr>
              <a:spLocks/>
            </p:cNvSpPr>
            <p:nvPr/>
          </p:nvSpPr>
          <p:spPr bwMode="auto">
            <a:xfrm>
              <a:off x="3700" y="2000"/>
              <a:ext cx="64" cy="48"/>
            </a:xfrm>
            <a:custGeom>
              <a:avLst/>
              <a:gdLst>
                <a:gd name="T0" fmla="*/ 40 w 64"/>
                <a:gd name="T1" fmla="*/ 0 h 48"/>
                <a:gd name="T2" fmla="*/ 48 w 64"/>
                <a:gd name="T3" fmla="*/ 8 h 48"/>
                <a:gd name="T4" fmla="*/ 64 w 64"/>
                <a:gd name="T5" fmla="*/ 16 h 48"/>
                <a:gd name="T6" fmla="*/ 56 w 64"/>
                <a:gd name="T7" fmla="*/ 24 h 48"/>
                <a:gd name="T8" fmla="*/ 56 w 64"/>
                <a:gd name="T9" fmla="*/ 40 h 48"/>
                <a:gd name="T10" fmla="*/ 48 w 64"/>
                <a:gd name="T11" fmla="*/ 40 h 48"/>
                <a:gd name="T12" fmla="*/ 56 w 64"/>
                <a:gd name="T13" fmla="*/ 48 h 48"/>
                <a:gd name="T14" fmla="*/ 40 w 64"/>
                <a:gd name="T15" fmla="*/ 40 h 48"/>
                <a:gd name="T16" fmla="*/ 40 w 64"/>
                <a:gd name="T17" fmla="*/ 32 h 48"/>
                <a:gd name="T18" fmla="*/ 24 w 64"/>
                <a:gd name="T19" fmla="*/ 40 h 48"/>
                <a:gd name="T20" fmla="*/ 16 w 64"/>
                <a:gd name="T21" fmla="*/ 24 h 48"/>
                <a:gd name="T22" fmla="*/ 8 w 64"/>
                <a:gd name="T23" fmla="*/ 24 h 48"/>
                <a:gd name="T24" fmla="*/ 8 w 64"/>
                <a:gd name="T25" fmla="*/ 16 h 48"/>
                <a:gd name="T26" fmla="*/ 0 w 64"/>
                <a:gd name="T27" fmla="*/ 8 h 48"/>
                <a:gd name="T28" fmla="*/ 0 w 64"/>
                <a:gd name="T29" fmla="*/ 0 h 48"/>
                <a:gd name="T30" fmla="*/ 16 w 64"/>
                <a:gd name="T31" fmla="*/ 8 h 48"/>
                <a:gd name="T32" fmla="*/ 8 w 64"/>
                <a:gd name="T33" fmla="*/ 0 h 48"/>
                <a:gd name="T34" fmla="*/ 16 w 64"/>
                <a:gd name="T35" fmla="*/ 0 h 48"/>
                <a:gd name="T36" fmla="*/ 24 w 64"/>
                <a:gd name="T37" fmla="*/ 8 h 48"/>
                <a:gd name="T38" fmla="*/ 32 w 64"/>
                <a:gd name="T39" fmla="*/ 8 h 48"/>
                <a:gd name="T40" fmla="*/ 40 w 64"/>
                <a:gd name="T41" fmla="*/ 0 h 4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4"/>
                <a:gd name="T64" fmla="*/ 0 h 48"/>
                <a:gd name="T65" fmla="*/ 64 w 64"/>
                <a:gd name="T66" fmla="*/ 48 h 4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4" h="48">
                  <a:moveTo>
                    <a:pt x="40" y="0"/>
                  </a:moveTo>
                  <a:lnTo>
                    <a:pt x="48" y="8"/>
                  </a:lnTo>
                  <a:lnTo>
                    <a:pt x="64" y="16"/>
                  </a:lnTo>
                  <a:lnTo>
                    <a:pt x="56" y="24"/>
                  </a:lnTo>
                  <a:lnTo>
                    <a:pt x="56" y="40"/>
                  </a:lnTo>
                  <a:lnTo>
                    <a:pt x="48" y="40"/>
                  </a:lnTo>
                  <a:lnTo>
                    <a:pt x="56" y="48"/>
                  </a:lnTo>
                  <a:lnTo>
                    <a:pt x="40" y="40"/>
                  </a:lnTo>
                  <a:lnTo>
                    <a:pt x="40" y="32"/>
                  </a:lnTo>
                  <a:lnTo>
                    <a:pt x="24" y="40"/>
                  </a:lnTo>
                  <a:lnTo>
                    <a:pt x="16" y="24"/>
                  </a:lnTo>
                  <a:lnTo>
                    <a:pt x="8" y="24"/>
                  </a:lnTo>
                  <a:lnTo>
                    <a:pt x="8" y="16"/>
                  </a:lnTo>
                  <a:lnTo>
                    <a:pt x="0" y="8"/>
                  </a:lnTo>
                  <a:lnTo>
                    <a:pt x="0" y="0"/>
                  </a:lnTo>
                  <a:lnTo>
                    <a:pt x="16" y="8"/>
                  </a:lnTo>
                  <a:lnTo>
                    <a:pt x="8" y="0"/>
                  </a:lnTo>
                  <a:lnTo>
                    <a:pt x="16" y="0"/>
                  </a:lnTo>
                  <a:lnTo>
                    <a:pt x="24" y="8"/>
                  </a:lnTo>
                  <a:lnTo>
                    <a:pt x="32" y="8"/>
                  </a:lnTo>
                  <a:lnTo>
                    <a:pt x="4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grpSp>
      <p:sp>
        <p:nvSpPr>
          <p:cNvPr id="243845" name="Freeform 167"/>
          <p:cNvSpPr>
            <a:spLocks/>
          </p:cNvSpPr>
          <p:nvPr/>
        </p:nvSpPr>
        <p:spPr bwMode="auto">
          <a:xfrm>
            <a:off x="2103438" y="5153025"/>
            <a:ext cx="317500" cy="385763"/>
          </a:xfrm>
          <a:custGeom>
            <a:avLst/>
            <a:gdLst>
              <a:gd name="T0" fmla="*/ 0 w 168"/>
              <a:gd name="T1" fmla="*/ 2147483647 h 200"/>
              <a:gd name="T2" fmla="*/ 2147483647 w 168"/>
              <a:gd name="T3" fmla="*/ 2147483647 h 200"/>
              <a:gd name="T4" fmla="*/ 2147483647 w 168"/>
              <a:gd name="T5" fmla="*/ 0 h 200"/>
              <a:gd name="T6" fmla="*/ 2147483647 w 168"/>
              <a:gd name="T7" fmla="*/ 0 h 200"/>
              <a:gd name="T8" fmla="*/ 2147483647 w 168"/>
              <a:gd name="T9" fmla="*/ 2147483647 h 200"/>
              <a:gd name="T10" fmla="*/ 2147483647 w 168"/>
              <a:gd name="T11" fmla="*/ 2147483647 h 200"/>
              <a:gd name="T12" fmla="*/ 2147483647 w 168"/>
              <a:gd name="T13" fmla="*/ 2147483647 h 200"/>
              <a:gd name="T14" fmla="*/ 2147483647 w 168"/>
              <a:gd name="T15" fmla="*/ 2147483647 h 200"/>
              <a:gd name="T16" fmla="*/ 2147483647 w 168"/>
              <a:gd name="T17" fmla="*/ 2147483647 h 200"/>
              <a:gd name="T18" fmla="*/ 2147483647 w 168"/>
              <a:gd name="T19" fmla="*/ 2147483647 h 200"/>
              <a:gd name="T20" fmla="*/ 2147483647 w 168"/>
              <a:gd name="T21" fmla="*/ 2147483647 h 200"/>
              <a:gd name="T22" fmla="*/ 2147483647 w 168"/>
              <a:gd name="T23" fmla="*/ 2147483647 h 200"/>
              <a:gd name="T24" fmla="*/ 2147483647 w 168"/>
              <a:gd name="T25" fmla="*/ 2147483647 h 200"/>
              <a:gd name="T26" fmla="*/ 2147483647 w 168"/>
              <a:gd name="T27" fmla="*/ 2147483647 h 200"/>
              <a:gd name="T28" fmla="*/ 2147483647 w 168"/>
              <a:gd name="T29" fmla="*/ 2147483647 h 200"/>
              <a:gd name="T30" fmla="*/ 2147483647 w 168"/>
              <a:gd name="T31" fmla="*/ 2147483647 h 200"/>
              <a:gd name="T32" fmla="*/ 2147483647 w 168"/>
              <a:gd name="T33" fmla="*/ 2147483647 h 200"/>
              <a:gd name="T34" fmla="*/ 2147483647 w 168"/>
              <a:gd name="T35" fmla="*/ 2147483647 h 200"/>
              <a:gd name="T36" fmla="*/ 2147483647 w 168"/>
              <a:gd name="T37" fmla="*/ 2147483647 h 200"/>
              <a:gd name="T38" fmla="*/ 2147483647 w 168"/>
              <a:gd name="T39" fmla="*/ 2147483647 h 200"/>
              <a:gd name="T40" fmla="*/ 2147483647 w 168"/>
              <a:gd name="T41" fmla="*/ 2147483647 h 200"/>
              <a:gd name="T42" fmla="*/ 2147483647 w 168"/>
              <a:gd name="T43" fmla="*/ 2147483647 h 200"/>
              <a:gd name="T44" fmla="*/ 2147483647 w 168"/>
              <a:gd name="T45" fmla="*/ 2147483647 h 200"/>
              <a:gd name="T46" fmla="*/ 2147483647 w 168"/>
              <a:gd name="T47" fmla="*/ 2147483647 h 200"/>
              <a:gd name="T48" fmla="*/ 2147483647 w 168"/>
              <a:gd name="T49" fmla="*/ 2147483647 h 200"/>
              <a:gd name="T50" fmla="*/ 2147483647 w 168"/>
              <a:gd name="T51" fmla="*/ 2147483647 h 200"/>
              <a:gd name="T52" fmla="*/ 2147483647 w 168"/>
              <a:gd name="T53" fmla="*/ 2147483647 h 200"/>
              <a:gd name="T54" fmla="*/ 0 w 168"/>
              <a:gd name="T55" fmla="*/ 2147483647 h 20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8"/>
              <a:gd name="T85" fmla="*/ 0 h 200"/>
              <a:gd name="T86" fmla="*/ 168 w 168"/>
              <a:gd name="T87" fmla="*/ 200 h 20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8" h="200">
                <a:moveTo>
                  <a:pt x="0" y="16"/>
                </a:moveTo>
                <a:lnTo>
                  <a:pt x="16" y="24"/>
                </a:lnTo>
                <a:lnTo>
                  <a:pt x="32" y="0"/>
                </a:lnTo>
                <a:lnTo>
                  <a:pt x="56" y="0"/>
                </a:lnTo>
                <a:lnTo>
                  <a:pt x="56" y="24"/>
                </a:lnTo>
                <a:lnTo>
                  <a:pt x="64" y="40"/>
                </a:lnTo>
                <a:lnTo>
                  <a:pt x="120" y="64"/>
                </a:lnTo>
                <a:lnTo>
                  <a:pt x="128" y="80"/>
                </a:lnTo>
                <a:lnTo>
                  <a:pt x="128" y="88"/>
                </a:lnTo>
                <a:lnTo>
                  <a:pt x="128" y="96"/>
                </a:lnTo>
                <a:lnTo>
                  <a:pt x="152" y="104"/>
                </a:lnTo>
                <a:lnTo>
                  <a:pt x="152" y="112"/>
                </a:lnTo>
                <a:lnTo>
                  <a:pt x="168" y="128"/>
                </a:lnTo>
                <a:lnTo>
                  <a:pt x="160" y="160"/>
                </a:lnTo>
                <a:lnTo>
                  <a:pt x="152" y="144"/>
                </a:lnTo>
                <a:lnTo>
                  <a:pt x="112" y="152"/>
                </a:lnTo>
                <a:lnTo>
                  <a:pt x="104" y="192"/>
                </a:lnTo>
                <a:lnTo>
                  <a:pt x="88" y="192"/>
                </a:lnTo>
                <a:lnTo>
                  <a:pt x="64" y="184"/>
                </a:lnTo>
                <a:lnTo>
                  <a:pt x="48" y="200"/>
                </a:lnTo>
                <a:lnTo>
                  <a:pt x="40" y="200"/>
                </a:lnTo>
                <a:lnTo>
                  <a:pt x="24" y="160"/>
                </a:lnTo>
                <a:lnTo>
                  <a:pt x="24" y="144"/>
                </a:lnTo>
                <a:lnTo>
                  <a:pt x="8" y="120"/>
                </a:lnTo>
                <a:lnTo>
                  <a:pt x="16" y="104"/>
                </a:lnTo>
                <a:lnTo>
                  <a:pt x="8" y="96"/>
                </a:lnTo>
                <a:lnTo>
                  <a:pt x="8" y="40"/>
                </a:lnTo>
                <a:lnTo>
                  <a:pt x="0"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46" name="Freeform 168"/>
          <p:cNvSpPr>
            <a:spLocks/>
          </p:cNvSpPr>
          <p:nvPr/>
        </p:nvSpPr>
        <p:spPr bwMode="auto">
          <a:xfrm>
            <a:off x="2298700" y="5430838"/>
            <a:ext cx="212725" cy="247650"/>
          </a:xfrm>
          <a:custGeom>
            <a:avLst/>
            <a:gdLst>
              <a:gd name="T0" fmla="*/ 2147483647 w 112"/>
              <a:gd name="T1" fmla="*/ 2147483647 h 128"/>
              <a:gd name="T2" fmla="*/ 2147483647 w 112"/>
              <a:gd name="T3" fmla="*/ 2147483647 h 128"/>
              <a:gd name="T4" fmla="*/ 2147483647 w 112"/>
              <a:gd name="T5" fmla="*/ 2147483647 h 128"/>
              <a:gd name="T6" fmla="*/ 2147483647 w 112"/>
              <a:gd name="T7" fmla="*/ 2147483647 h 128"/>
              <a:gd name="T8" fmla="*/ 2147483647 w 112"/>
              <a:gd name="T9" fmla="*/ 2147483647 h 128"/>
              <a:gd name="T10" fmla="*/ 2147483647 w 112"/>
              <a:gd name="T11" fmla="*/ 2147483647 h 128"/>
              <a:gd name="T12" fmla="*/ 2147483647 w 112"/>
              <a:gd name="T13" fmla="*/ 2147483647 h 128"/>
              <a:gd name="T14" fmla="*/ 2147483647 w 112"/>
              <a:gd name="T15" fmla="*/ 0 h 128"/>
              <a:gd name="T16" fmla="*/ 2147483647 w 112"/>
              <a:gd name="T17" fmla="*/ 2147483647 h 128"/>
              <a:gd name="T18" fmla="*/ 0 w 112"/>
              <a:gd name="T19" fmla="*/ 2147483647 h 128"/>
              <a:gd name="T20" fmla="*/ 2147483647 w 112"/>
              <a:gd name="T21" fmla="*/ 2147483647 h 128"/>
              <a:gd name="T22" fmla="*/ 2147483647 w 112"/>
              <a:gd name="T23" fmla="*/ 2147483647 h 128"/>
              <a:gd name="T24" fmla="*/ 2147483647 w 112"/>
              <a:gd name="T25" fmla="*/ 2147483647 h 128"/>
              <a:gd name="T26" fmla="*/ 2147483647 w 112"/>
              <a:gd name="T27" fmla="*/ 2147483647 h 128"/>
              <a:gd name="T28" fmla="*/ 2147483647 w 112"/>
              <a:gd name="T29" fmla="*/ 2147483647 h 128"/>
              <a:gd name="T30" fmla="*/ 2147483647 w 112"/>
              <a:gd name="T31" fmla="*/ 2147483647 h 128"/>
              <a:gd name="T32" fmla="*/ 2147483647 w 112"/>
              <a:gd name="T33" fmla="*/ 2147483647 h 128"/>
              <a:gd name="T34" fmla="*/ 2147483647 w 112"/>
              <a:gd name="T35" fmla="*/ 2147483647 h 128"/>
              <a:gd name="T36" fmla="*/ 2147483647 w 112"/>
              <a:gd name="T37" fmla="*/ 2147483647 h 1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2"/>
              <a:gd name="T58" fmla="*/ 0 h 128"/>
              <a:gd name="T59" fmla="*/ 112 w 112"/>
              <a:gd name="T60" fmla="*/ 128 h 12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2" h="128">
                <a:moveTo>
                  <a:pt x="112" y="96"/>
                </a:moveTo>
                <a:lnTo>
                  <a:pt x="112" y="72"/>
                </a:lnTo>
                <a:lnTo>
                  <a:pt x="96" y="72"/>
                </a:lnTo>
                <a:lnTo>
                  <a:pt x="96" y="48"/>
                </a:lnTo>
                <a:lnTo>
                  <a:pt x="88" y="48"/>
                </a:lnTo>
                <a:lnTo>
                  <a:pt x="64" y="40"/>
                </a:lnTo>
                <a:lnTo>
                  <a:pt x="56" y="16"/>
                </a:lnTo>
                <a:lnTo>
                  <a:pt x="48" y="0"/>
                </a:lnTo>
                <a:lnTo>
                  <a:pt x="8" y="8"/>
                </a:lnTo>
                <a:lnTo>
                  <a:pt x="0" y="48"/>
                </a:lnTo>
                <a:lnTo>
                  <a:pt x="32" y="72"/>
                </a:lnTo>
                <a:lnTo>
                  <a:pt x="48" y="80"/>
                </a:lnTo>
                <a:lnTo>
                  <a:pt x="72" y="88"/>
                </a:lnTo>
                <a:lnTo>
                  <a:pt x="72" y="104"/>
                </a:lnTo>
                <a:lnTo>
                  <a:pt x="64" y="120"/>
                </a:lnTo>
                <a:lnTo>
                  <a:pt x="96" y="128"/>
                </a:lnTo>
                <a:lnTo>
                  <a:pt x="104" y="128"/>
                </a:lnTo>
                <a:lnTo>
                  <a:pt x="112" y="112"/>
                </a:lnTo>
                <a:lnTo>
                  <a:pt x="112" y="9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47" name="Freeform 169"/>
          <p:cNvSpPr>
            <a:spLocks/>
          </p:cNvSpPr>
          <p:nvPr/>
        </p:nvSpPr>
        <p:spPr bwMode="auto">
          <a:xfrm>
            <a:off x="2162175" y="5508625"/>
            <a:ext cx="381000" cy="881063"/>
          </a:xfrm>
          <a:custGeom>
            <a:avLst/>
            <a:gdLst>
              <a:gd name="T0" fmla="*/ 2147483647 w 200"/>
              <a:gd name="T1" fmla="*/ 2147483647 h 456"/>
              <a:gd name="T2" fmla="*/ 2147483647 w 200"/>
              <a:gd name="T3" fmla="*/ 2147483647 h 456"/>
              <a:gd name="T4" fmla="*/ 2147483647 w 200"/>
              <a:gd name="T5" fmla="*/ 2147483647 h 456"/>
              <a:gd name="T6" fmla="*/ 2147483647 w 200"/>
              <a:gd name="T7" fmla="*/ 2147483647 h 456"/>
              <a:gd name="T8" fmla="*/ 2147483647 w 200"/>
              <a:gd name="T9" fmla="*/ 2147483647 h 456"/>
              <a:gd name="T10" fmla="*/ 2147483647 w 200"/>
              <a:gd name="T11" fmla="*/ 2147483647 h 456"/>
              <a:gd name="T12" fmla="*/ 2147483647 w 200"/>
              <a:gd name="T13" fmla="*/ 2147483647 h 456"/>
              <a:gd name="T14" fmla="*/ 2147483647 w 200"/>
              <a:gd name="T15" fmla="*/ 2147483647 h 456"/>
              <a:gd name="T16" fmla="*/ 2147483647 w 200"/>
              <a:gd name="T17" fmla="*/ 2147483647 h 456"/>
              <a:gd name="T18" fmla="*/ 2147483647 w 200"/>
              <a:gd name="T19" fmla="*/ 2147483647 h 456"/>
              <a:gd name="T20" fmla="*/ 2147483647 w 200"/>
              <a:gd name="T21" fmla="*/ 2147483647 h 456"/>
              <a:gd name="T22" fmla="*/ 2147483647 w 200"/>
              <a:gd name="T23" fmla="*/ 2147483647 h 456"/>
              <a:gd name="T24" fmla="*/ 2147483647 w 200"/>
              <a:gd name="T25" fmla="*/ 2147483647 h 456"/>
              <a:gd name="T26" fmla="*/ 2147483647 w 200"/>
              <a:gd name="T27" fmla="*/ 2147483647 h 456"/>
              <a:gd name="T28" fmla="*/ 2147483647 w 200"/>
              <a:gd name="T29" fmla="*/ 2147483647 h 456"/>
              <a:gd name="T30" fmla="*/ 2147483647 w 200"/>
              <a:gd name="T31" fmla="*/ 2147483647 h 456"/>
              <a:gd name="T32" fmla="*/ 2147483647 w 200"/>
              <a:gd name="T33" fmla="*/ 2147483647 h 456"/>
              <a:gd name="T34" fmla="*/ 2147483647 w 200"/>
              <a:gd name="T35" fmla="*/ 2147483647 h 456"/>
              <a:gd name="T36" fmla="*/ 2147483647 w 200"/>
              <a:gd name="T37" fmla="*/ 2147483647 h 456"/>
              <a:gd name="T38" fmla="*/ 2147483647 w 200"/>
              <a:gd name="T39" fmla="*/ 2147483647 h 456"/>
              <a:gd name="T40" fmla="*/ 2147483647 w 200"/>
              <a:gd name="T41" fmla="*/ 2147483647 h 456"/>
              <a:gd name="T42" fmla="*/ 2147483647 w 200"/>
              <a:gd name="T43" fmla="*/ 2147483647 h 456"/>
              <a:gd name="T44" fmla="*/ 2147483647 w 200"/>
              <a:gd name="T45" fmla="*/ 2147483647 h 456"/>
              <a:gd name="T46" fmla="*/ 2147483647 w 200"/>
              <a:gd name="T47" fmla="*/ 2147483647 h 456"/>
              <a:gd name="T48" fmla="*/ 2147483647 w 200"/>
              <a:gd name="T49" fmla="*/ 2147483647 h 456"/>
              <a:gd name="T50" fmla="*/ 2147483647 w 200"/>
              <a:gd name="T51" fmla="*/ 2147483647 h 456"/>
              <a:gd name="T52" fmla="*/ 2147483647 w 200"/>
              <a:gd name="T53" fmla="*/ 2147483647 h 456"/>
              <a:gd name="T54" fmla="*/ 0 w 200"/>
              <a:gd name="T55" fmla="*/ 2147483647 h 456"/>
              <a:gd name="T56" fmla="*/ 2147483647 w 200"/>
              <a:gd name="T57" fmla="*/ 2147483647 h 456"/>
              <a:gd name="T58" fmla="*/ 2147483647 w 200"/>
              <a:gd name="T59" fmla="*/ 2147483647 h 456"/>
              <a:gd name="T60" fmla="*/ 2147483647 w 200"/>
              <a:gd name="T61" fmla="*/ 0 h 456"/>
              <a:gd name="T62" fmla="*/ 2147483647 w 200"/>
              <a:gd name="T63" fmla="*/ 2147483647 h 456"/>
              <a:gd name="T64" fmla="*/ 2147483647 w 200"/>
              <a:gd name="T65" fmla="*/ 2147483647 h 456"/>
              <a:gd name="T66" fmla="*/ 2147483647 w 200"/>
              <a:gd name="T67" fmla="*/ 2147483647 h 456"/>
              <a:gd name="T68" fmla="*/ 2147483647 w 200"/>
              <a:gd name="T69" fmla="*/ 2147483647 h 456"/>
              <a:gd name="T70" fmla="*/ 2147483647 w 200"/>
              <a:gd name="T71" fmla="*/ 2147483647 h 456"/>
              <a:gd name="T72" fmla="*/ 2147483647 w 200"/>
              <a:gd name="T73" fmla="*/ 2147483647 h 456"/>
              <a:gd name="T74" fmla="*/ 2147483647 w 200"/>
              <a:gd name="T75" fmla="*/ 2147483647 h 45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0"/>
              <a:gd name="T115" fmla="*/ 0 h 456"/>
              <a:gd name="T116" fmla="*/ 200 w 200"/>
              <a:gd name="T117" fmla="*/ 456 h 45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0" h="456">
                <a:moveTo>
                  <a:pt x="160" y="128"/>
                </a:moveTo>
                <a:lnTo>
                  <a:pt x="160" y="184"/>
                </a:lnTo>
                <a:lnTo>
                  <a:pt x="160" y="192"/>
                </a:lnTo>
                <a:lnTo>
                  <a:pt x="184" y="208"/>
                </a:lnTo>
                <a:lnTo>
                  <a:pt x="176" y="216"/>
                </a:lnTo>
                <a:lnTo>
                  <a:pt x="192" y="224"/>
                </a:lnTo>
                <a:lnTo>
                  <a:pt x="192" y="232"/>
                </a:lnTo>
                <a:lnTo>
                  <a:pt x="184" y="248"/>
                </a:lnTo>
                <a:lnTo>
                  <a:pt x="152" y="256"/>
                </a:lnTo>
                <a:lnTo>
                  <a:pt x="136" y="264"/>
                </a:lnTo>
                <a:lnTo>
                  <a:pt x="128" y="256"/>
                </a:lnTo>
                <a:lnTo>
                  <a:pt x="136" y="272"/>
                </a:lnTo>
                <a:lnTo>
                  <a:pt x="136" y="288"/>
                </a:lnTo>
                <a:lnTo>
                  <a:pt x="120" y="296"/>
                </a:lnTo>
                <a:lnTo>
                  <a:pt x="104" y="288"/>
                </a:lnTo>
                <a:lnTo>
                  <a:pt x="112" y="304"/>
                </a:lnTo>
                <a:lnTo>
                  <a:pt x="120" y="312"/>
                </a:lnTo>
                <a:lnTo>
                  <a:pt x="128" y="304"/>
                </a:lnTo>
                <a:lnTo>
                  <a:pt x="136" y="312"/>
                </a:lnTo>
                <a:lnTo>
                  <a:pt x="136" y="320"/>
                </a:lnTo>
                <a:lnTo>
                  <a:pt x="128" y="320"/>
                </a:lnTo>
                <a:lnTo>
                  <a:pt x="120" y="312"/>
                </a:lnTo>
                <a:lnTo>
                  <a:pt x="120" y="320"/>
                </a:lnTo>
                <a:lnTo>
                  <a:pt x="128" y="320"/>
                </a:lnTo>
                <a:lnTo>
                  <a:pt x="120" y="328"/>
                </a:lnTo>
                <a:lnTo>
                  <a:pt x="120" y="344"/>
                </a:lnTo>
                <a:lnTo>
                  <a:pt x="120" y="352"/>
                </a:lnTo>
                <a:lnTo>
                  <a:pt x="104" y="352"/>
                </a:lnTo>
                <a:lnTo>
                  <a:pt x="104" y="368"/>
                </a:lnTo>
                <a:lnTo>
                  <a:pt x="104" y="376"/>
                </a:lnTo>
                <a:lnTo>
                  <a:pt x="120" y="384"/>
                </a:lnTo>
                <a:lnTo>
                  <a:pt x="128" y="384"/>
                </a:lnTo>
                <a:lnTo>
                  <a:pt x="136" y="392"/>
                </a:lnTo>
                <a:lnTo>
                  <a:pt x="120" y="408"/>
                </a:lnTo>
                <a:lnTo>
                  <a:pt x="120" y="424"/>
                </a:lnTo>
                <a:lnTo>
                  <a:pt x="112" y="432"/>
                </a:lnTo>
                <a:lnTo>
                  <a:pt x="112" y="440"/>
                </a:lnTo>
                <a:lnTo>
                  <a:pt x="136" y="456"/>
                </a:lnTo>
                <a:lnTo>
                  <a:pt x="120" y="456"/>
                </a:lnTo>
                <a:lnTo>
                  <a:pt x="88" y="456"/>
                </a:lnTo>
                <a:lnTo>
                  <a:pt x="72" y="432"/>
                </a:lnTo>
                <a:lnTo>
                  <a:pt x="64" y="432"/>
                </a:lnTo>
                <a:lnTo>
                  <a:pt x="56" y="424"/>
                </a:lnTo>
                <a:lnTo>
                  <a:pt x="56" y="376"/>
                </a:lnTo>
                <a:lnTo>
                  <a:pt x="48" y="344"/>
                </a:lnTo>
                <a:lnTo>
                  <a:pt x="48" y="352"/>
                </a:lnTo>
                <a:lnTo>
                  <a:pt x="40" y="344"/>
                </a:lnTo>
                <a:lnTo>
                  <a:pt x="32" y="320"/>
                </a:lnTo>
                <a:lnTo>
                  <a:pt x="32" y="304"/>
                </a:lnTo>
                <a:lnTo>
                  <a:pt x="24" y="296"/>
                </a:lnTo>
                <a:lnTo>
                  <a:pt x="24" y="256"/>
                </a:lnTo>
                <a:lnTo>
                  <a:pt x="8" y="232"/>
                </a:lnTo>
                <a:lnTo>
                  <a:pt x="16" y="216"/>
                </a:lnTo>
                <a:lnTo>
                  <a:pt x="8" y="208"/>
                </a:lnTo>
                <a:lnTo>
                  <a:pt x="16" y="184"/>
                </a:lnTo>
                <a:lnTo>
                  <a:pt x="0" y="144"/>
                </a:lnTo>
                <a:lnTo>
                  <a:pt x="0" y="96"/>
                </a:lnTo>
                <a:lnTo>
                  <a:pt x="8" y="72"/>
                </a:lnTo>
                <a:lnTo>
                  <a:pt x="0" y="40"/>
                </a:lnTo>
                <a:lnTo>
                  <a:pt x="16" y="32"/>
                </a:lnTo>
                <a:lnTo>
                  <a:pt x="16" y="16"/>
                </a:lnTo>
                <a:lnTo>
                  <a:pt x="32" y="0"/>
                </a:lnTo>
                <a:lnTo>
                  <a:pt x="56" y="8"/>
                </a:lnTo>
                <a:lnTo>
                  <a:pt x="72" y="8"/>
                </a:lnTo>
                <a:lnTo>
                  <a:pt x="104" y="32"/>
                </a:lnTo>
                <a:lnTo>
                  <a:pt x="120" y="40"/>
                </a:lnTo>
                <a:lnTo>
                  <a:pt x="144" y="48"/>
                </a:lnTo>
                <a:lnTo>
                  <a:pt x="144" y="64"/>
                </a:lnTo>
                <a:lnTo>
                  <a:pt x="136" y="80"/>
                </a:lnTo>
                <a:lnTo>
                  <a:pt x="168" y="88"/>
                </a:lnTo>
                <a:lnTo>
                  <a:pt x="176" y="88"/>
                </a:lnTo>
                <a:lnTo>
                  <a:pt x="184" y="72"/>
                </a:lnTo>
                <a:lnTo>
                  <a:pt x="184" y="56"/>
                </a:lnTo>
                <a:lnTo>
                  <a:pt x="192" y="56"/>
                </a:lnTo>
                <a:lnTo>
                  <a:pt x="200" y="80"/>
                </a:lnTo>
                <a:lnTo>
                  <a:pt x="192" y="88"/>
                </a:lnTo>
                <a:lnTo>
                  <a:pt x="160" y="12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48" name="Freeform 170"/>
          <p:cNvSpPr>
            <a:spLocks/>
          </p:cNvSpPr>
          <p:nvPr/>
        </p:nvSpPr>
        <p:spPr bwMode="auto">
          <a:xfrm>
            <a:off x="2298700" y="4627563"/>
            <a:ext cx="122238" cy="201612"/>
          </a:xfrm>
          <a:custGeom>
            <a:avLst/>
            <a:gdLst>
              <a:gd name="T0" fmla="*/ 2147483647 w 64"/>
              <a:gd name="T1" fmla="*/ 0 h 104"/>
              <a:gd name="T2" fmla="*/ 2147483647 w 64"/>
              <a:gd name="T3" fmla="*/ 2147483647 h 104"/>
              <a:gd name="T4" fmla="*/ 2147483647 w 64"/>
              <a:gd name="T5" fmla="*/ 2147483647 h 104"/>
              <a:gd name="T6" fmla="*/ 2147483647 w 64"/>
              <a:gd name="T7" fmla="*/ 2147483647 h 104"/>
              <a:gd name="T8" fmla="*/ 2147483647 w 64"/>
              <a:gd name="T9" fmla="*/ 2147483647 h 104"/>
              <a:gd name="T10" fmla="*/ 0 w 64"/>
              <a:gd name="T11" fmla="*/ 2147483647 h 104"/>
              <a:gd name="T12" fmla="*/ 2147483647 w 64"/>
              <a:gd name="T13" fmla="*/ 2147483647 h 104"/>
              <a:gd name="T14" fmla="*/ 2147483647 w 64"/>
              <a:gd name="T15" fmla="*/ 2147483647 h 104"/>
              <a:gd name="T16" fmla="*/ 2147483647 w 64"/>
              <a:gd name="T17" fmla="*/ 2147483647 h 104"/>
              <a:gd name="T18" fmla="*/ 2147483647 w 64"/>
              <a:gd name="T19" fmla="*/ 2147483647 h 104"/>
              <a:gd name="T20" fmla="*/ 2147483647 w 64"/>
              <a:gd name="T21" fmla="*/ 2147483647 h 104"/>
              <a:gd name="T22" fmla="*/ 2147483647 w 64"/>
              <a:gd name="T23" fmla="*/ 2147483647 h 104"/>
              <a:gd name="T24" fmla="*/ 2147483647 w 64"/>
              <a:gd name="T25" fmla="*/ 2147483647 h 104"/>
              <a:gd name="T26" fmla="*/ 2147483647 w 64"/>
              <a:gd name="T27" fmla="*/ 2147483647 h 104"/>
              <a:gd name="T28" fmla="*/ 2147483647 w 64"/>
              <a:gd name="T29" fmla="*/ 2147483647 h 104"/>
              <a:gd name="T30" fmla="*/ 2147483647 w 64"/>
              <a:gd name="T31" fmla="*/ 2147483647 h 104"/>
              <a:gd name="T32" fmla="*/ 2147483647 w 64"/>
              <a:gd name="T33" fmla="*/ 2147483647 h 104"/>
              <a:gd name="T34" fmla="*/ 2147483647 w 64"/>
              <a:gd name="T35" fmla="*/ 2147483647 h 104"/>
              <a:gd name="T36" fmla="*/ 2147483647 w 64"/>
              <a:gd name="T37" fmla="*/ 0 h 1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
              <a:gd name="T58" fmla="*/ 0 h 104"/>
              <a:gd name="T59" fmla="*/ 64 w 64"/>
              <a:gd name="T60" fmla="*/ 104 h 10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 h="104">
                <a:moveTo>
                  <a:pt x="24" y="0"/>
                </a:moveTo>
                <a:lnTo>
                  <a:pt x="8" y="8"/>
                </a:lnTo>
                <a:lnTo>
                  <a:pt x="8" y="16"/>
                </a:lnTo>
                <a:lnTo>
                  <a:pt x="16" y="24"/>
                </a:lnTo>
                <a:lnTo>
                  <a:pt x="8" y="24"/>
                </a:lnTo>
                <a:lnTo>
                  <a:pt x="0" y="40"/>
                </a:lnTo>
                <a:lnTo>
                  <a:pt x="8" y="48"/>
                </a:lnTo>
                <a:lnTo>
                  <a:pt x="16" y="48"/>
                </a:lnTo>
                <a:lnTo>
                  <a:pt x="24" y="64"/>
                </a:lnTo>
                <a:lnTo>
                  <a:pt x="16" y="88"/>
                </a:lnTo>
                <a:lnTo>
                  <a:pt x="24" y="104"/>
                </a:lnTo>
                <a:lnTo>
                  <a:pt x="32" y="104"/>
                </a:lnTo>
                <a:lnTo>
                  <a:pt x="56" y="96"/>
                </a:lnTo>
                <a:lnTo>
                  <a:pt x="64" y="96"/>
                </a:lnTo>
                <a:lnTo>
                  <a:pt x="48" y="64"/>
                </a:lnTo>
                <a:lnTo>
                  <a:pt x="56" y="40"/>
                </a:lnTo>
                <a:lnTo>
                  <a:pt x="40" y="24"/>
                </a:lnTo>
                <a:lnTo>
                  <a:pt x="40" y="8"/>
                </a:lnTo>
                <a:lnTo>
                  <a:pt x="24"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49" name="Freeform 171"/>
          <p:cNvSpPr>
            <a:spLocks/>
          </p:cNvSpPr>
          <p:nvPr/>
        </p:nvSpPr>
        <p:spPr bwMode="auto">
          <a:xfrm>
            <a:off x="3727450" y="3268663"/>
            <a:ext cx="46038" cy="31750"/>
          </a:xfrm>
          <a:custGeom>
            <a:avLst/>
            <a:gdLst>
              <a:gd name="T0" fmla="*/ 2147483647 w 24"/>
              <a:gd name="T1" fmla="*/ 0 h 16"/>
              <a:gd name="T2" fmla="*/ 0 w 24"/>
              <a:gd name="T3" fmla="*/ 2147483647 h 16"/>
              <a:gd name="T4" fmla="*/ 2147483647 w 24"/>
              <a:gd name="T5" fmla="*/ 2147483647 h 16"/>
              <a:gd name="T6" fmla="*/ 2147483647 w 24"/>
              <a:gd name="T7" fmla="*/ 2147483647 h 16"/>
              <a:gd name="T8" fmla="*/ 2147483647 w 24"/>
              <a:gd name="T9" fmla="*/ 0 h 16"/>
              <a:gd name="T10" fmla="*/ 2147483647 w 24"/>
              <a:gd name="T11" fmla="*/ 0 h 16"/>
              <a:gd name="T12" fmla="*/ 0 60000 65536"/>
              <a:gd name="T13" fmla="*/ 0 60000 65536"/>
              <a:gd name="T14" fmla="*/ 0 60000 65536"/>
              <a:gd name="T15" fmla="*/ 0 60000 65536"/>
              <a:gd name="T16" fmla="*/ 0 60000 65536"/>
              <a:gd name="T17" fmla="*/ 0 60000 65536"/>
              <a:gd name="T18" fmla="*/ 0 w 24"/>
              <a:gd name="T19" fmla="*/ 0 h 16"/>
              <a:gd name="T20" fmla="*/ 24 w 24"/>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4" h="16">
                <a:moveTo>
                  <a:pt x="8" y="0"/>
                </a:moveTo>
                <a:lnTo>
                  <a:pt x="0" y="8"/>
                </a:lnTo>
                <a:lnTo>
                  <a:pt x="8" y="16"/>
                </a:lnTo>
                <a:lnTo>
                  <a:pt x="24" y="16"/>
                </a:lnTo>
                <a:lnTo>
                  <a:pt x="24" y="0"/>
                </a:lnTo>
                <a:lnTo>
                  <a:pt x="8"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50" name="Freeform 172"/>
          <p:cNvSpPr>
            <a:spLocks/>
          </p:cNvSpPr>
          <p:nvPr/>
        </p:nvSpPr>
        <p:spPr bwMode="auto">
          <a:xfrm>
            <a:off x="4076700" y="3206750"/>
            <a:ext cx="61913" cy="77788"/>
          </a:xfrm>
          <a:custGeom>
            <a:avLst/>
            <a:gdLst>
              <a:gd name="T0" fmla="*/ 2147483647 w 32"/>
              <a:gd name="T1" fmla="*/ 2147483647 h 40"/>
              <a:gd name="T2" fmla="*/ 2147483647 w 32"/>
              <a:gd name="T3" fmla="*/ 2147483647 h 40"/>
              <a:gd name="T4" fmla="*/ 2147483647 w 32"/>
              <a:gd name="T5" fmla="*/ 2147483647 h 40"/>
              <a:gd name="T6" fmla="*/ 2147483647 w 32"/>
              <a:gd name="T7" fmla="*/ 2147483647 h 40"/>
              <a:gd name="T8" fmla="*/ 2147483647 w 32"/>
              <a:gd name="T9" fmla="*/ 2147483647 h 40"/>
              <a:gd name="T10" fmla="*/ 2147483647 w 32"/>
              <a:gd name="T11" fmla="*/ 0 h 40"/>
              <a:gd name="T12" fmla="*/ 2147483647 w 32"/>
              <a:gd name="T13" fmla="*/ 2147483647 h 40"/>
              <a:gd name="T14" fmla="*/ 0 w 32"/>
              <a:gd name="T15" fmla="*/ 2147483647 h 40"/>
              <a:gd name="T16" fmla="*/ 0 w 32"/>
              <a:gd name="T17" fmla="*/ 2147483647 h 40"/>
              <a:gd name="T18" fmla="*/ 2147483647 w 32"/>
              <a:gd name="T19" fmla="*/ 2147483647 h 40"/>
              <a:gd name="T20" fmla="*/ 2147483647 w 32"/>
              <a:gd name="T21" fmla="*/ 2147483647 h 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
              <a:gd name="T34" fmla="*/ 0 h 40"/>
              <a:gd name="T35" fmla="*/ 32 w 32"/>
              <a:gd name="T36" fmla="*/ 40 h 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 h="40">
                <a:moveTo>
                  <a:pt x="8" y="40"/>
                </a:moveTo>
                <a:lnTo>
                  <a:pt x="16" y="40"/>
                </a:lnTo>
                <a:lnTo>
                  <a:pt x="24" y="24"/>
                </a:lnTo>
                <a:lnTo>
                  <a:pt x="32" y="16"/>
                </a:lnTo>
                <a:lnTo>
                  <a:pt x="24" y="16"/>
                </a:lnTo>
                <a:lnTo>
                  <a:pt x="24" y="0"/>
                </a:lnTo>
                <a:lnTo>
                  <a:pt x="8" y="8"/>
                </a:lnTo>
                <a:lnTo>
                  <a:pt x="0" y="16"/>
                </a:lnTo>
                <a:lnTo>
                  <a:pt x="0" y="24"/>
                </a:lnTo>
                <a:lnTo>
                  <a:pt x="8" y="32"/>
                </a:lnTo>
                <a:lnTo>
                  <a:pt x="8" y="4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51" name="Freeform 173"/>
          <p:cNvSpPr>
            <a:spLocks/>
          </p:cNvSpPr>
          <p:nvPr/>
        </p:nvSpPr>
        <p:spPr bwMode="auto">
          <a:xfrm>
            <a:off x="4016375" y="3408363"/>
            <a:ext cx="14288" cy="14287"/>
          </a:xfrm>
          <a:custGeom>
            <a:avLst/>
            <a:gdLst>
              <a:gd name="T0" fmla="*/ 0 w 8"/>
              <a:gd name="T1" fmla="*/ 2147483647 h 8"/>
              <a:gd name="T2" fmla="*/ 2147483647 w 8"/>
              <a:gd name="T3" fmla="*/ 0 h 8"/>
              <a:gd name="T4" fmla="*/ 2147483647 w 8"/>
              <a:gd name="T5" fmla="*/ 2147483647 h 8"/>
              <a:gd name="T6" fmla="*/ 0 w 8"/>
              <a:gd name="T7" fmla="*/ 2147483647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0"/>
                </a:lnTo>
                <a:lnTo>
                  <a:pt x="8" y="8"/>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52" name="Freeform 174"/>
          <p:cNvSpPr>
            <a:spLocks/>
          </p:cNvSpPr>
          <p:nvPr/>
        </p:nvSpPr>
        <p:spPr bwMode="auto">
          <a:xfrm>
            <a:off x="4016375" y="3408363"/>
            <a:ext cx="14288" cy="14287"/>
          </a:xfrm>
          <a:custGeom>
            <a:avLst/>
            <a:gdLst>
              <a:gd name="T0" fmla="*/ 0 w 8"/>
              <a:gd name="T1" fmla="*/ 2147483647 h 8"/>
              <a:gd name="T2" fmla="*/ 2147483647 w 8"/>
              <a:gd name="T3" fmla="*/ 0 h 8"/>
              <a:gd name="T4" fmla="*/ 2147483647 w 8"/>
              <a:gd name="T5" fmla="*/ 2147483647 h 8"/>
              <a:gd name="T6" fmla="*/ 0 w 8"/>
              <a:gd name="T7" fmla="*/ 2147483647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0"/>
                </a:lnTo>
                <a:lnTo>
                  <a:pt x="8" y="8"/>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53" name="Freeform 175"/>
          <p:cNvSpPr>
            <a:spLocks/>
          </p:cNvSpPr>
          <p:nvPr/>
        </p:nvSpPr>
        <p:spPr bwMode="auto">
          <a:xfrm>
            <a:off x="4106863" y="3438525"/>
            <a:ext cx="168275" cy="77788"/>
          </a:xfrm>
          <a:custGeom>
            <a:avLst/>
            <a:gdLst>
              <a:gd name="T0" fmla="*/ 0 w 88"/>
              <a:gd name="T1" fmla="*/ 2147483647 h 40"/>
              <a:gd name="T2" fmla="*/ 0 w 88"/>
              <a:gd name="T3" fmla="*/ 2147483647 h 40"/>
              <a:gd name="T4" fmla="*/ 2147483647 w 88"/>
              <a:gd name="T5" fmla="*/ 2147483647 h 40"/>
              <a:gd name="T6" fmla="*/ 2147483647 w 88"/>
              <a:gd name="T7" fmla="*/ 2147483647 h 40"/>
              <a:gd name="T8" fmla="*/ 2147483647 w 88"/>
              <a:gd name="T9" fmla="*/ 2147483647 h 40"/>
              <a:gd name="T10" fmla="*/ 2147483647 w 88"/>
              <a:gd name="T11" fmla="*/ 2147483647 h 40"/>
              <a:gd name="T12" fmla="*/ 2147483647 w 88"/>
              <a:gd name="T13" fmla="*/ 2147483647 h 40"/>
              <a:gd name="T14" fmla="*/ 2147483647 w 88"/>
              <a:gd name="T15" fmla="*/ 2147483647 h 40"/>
              <a:gd name="T16" fmla="*/ 2147483647 w 88"/>
              <a:gd name="T17" fmla="*/ 2147483647 h 40"/>
              <a:gd name="T18" fmla="*/ 2147483647 w 88"/>
              <a:gd name="T19" fmla="*/ 0 h 40"/>
              <a:gd name="T20" fmla="*/ 2147483647 w 88"/>
              <a:gd name="T21" fmla="*/ 2147483647 h 40"/>
              <a:gd name="T22" fmla="*/ 2147483647 w 88"/>
              <a:gd name="T23" fmla="*/ 2147483647 h 40"/>
              <a:gd name="T24" fmla="*/ 2147483647 w 88"/>
              <a:gd name="T25" fmla="*/ 2147483647 h 40"/>
              <a:gd name="T26" fmla="*/ 2147483647 w 88"/>
              <a:gd name="T27" fmla="*/ 2147483647 h 40"/>
              <a:gd name="T28" fmla="*/ 0 w 88"/>
              <a:gd name="T29" fmla="*/ 2147483647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8"/>
              <a:gd name="T46" fmla="*/ 0 h 40"/>
              <a:gd name="T47" fmla="*/ 88 w 88"/>
              <a:gd name="T48" fmla="*/ 40 h 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8" h="40">
                <a:moveTo>
                  <a:pt x="0" y="24"/>
                </a:moveTo>
                <a:lnTo>
                  <a:pt x="0" y="32"/>
                </a:lnTo>
                <a:lnTo>
                  <a:pt x="8" y="32"/>
                </a:lnTo>
                <a:lnTo>
                  <a:pt x="24" y="32"/>
                </a:lnTo>
                <a:lnTo>
                  <a:pt x="32" y="32"/>
                </a:lnTo>
                <a:lnTo>
                  <a:pt x="48" y="40"/>
                </a:lnTo>
                <a:lnTo>
                  <a:pt x="72" y="32"/>
                </a:lnTo>
                <a:lnTo>
                  <a:pt x="88" y="16"/>
                </a:lnTo>
                <a:lnTo>
                  <a:pt x="80" y="8"/>
                </a:lnTo>
                <a:lnTo>
                  <a:pt x="64" y="0"/>
                </a:lnTo>
                <a:lnTo>
                  <a:pt x="56" y="8"/>
                </a:lnTo>
                <a:lnTo>
                  <a:pt x="48" y="8"/>
                </a:lnTo>
                <a:lnTo>
                  <a:pt x="32" y="16"/>
                </a:lnTo>
                <a:lnTo>
                  <a:pt x="40" y="24"/>
                </a:lnTo>
                <a:lnTo>
                  <a:pt x="0" y="24"/>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54" name="Freeform 176"/>
          <p:cNvSpPr>
            <a:spLocks/>
          </p:cNvSpPr>
          <p:nvPr/>
        </p:nvSpPr>
        <p:spPr bwMode="auto">
          <a:xfrm>
            <a:off x="4016375" y="3484563"/>
            <a:ext cx="106363" cy="47625"/>
          </a:xfrm>
          <a:custGeom>
            <a:avLst/>
            <a:gdLst>
              <a:gd name="T0" fmla="*/ 2147483647 w 56"/>
              <a:gd name="T1" fmla="*/ 2147483647 h 24"/>
              <a:gd name="T2" fmla="*/ 2147483647 w 56"/>
              <a:gd name="T3" fmla="*/ 2147483647 h 24"/>
              <a:gd name="T4" fmla="*/ 2147483647 w 56"/>
              <a:gd name="T5" fmla="*/ 2147483647 h 24"/>
              <a:gd name="T6" fmla="*/ 0 w 56"/>
              <a:gd name="T7" fmla="*/ 2147483647 h 24"/>
              <a:gd name="T8" fmla="*/ 2147483647 w 56"/>
              <a:gd name="T9" fmla="*/ 0 h 24"/>
              <a:gd name="T10" fmla="*/ 2147483647 w 56"/>
              <a:gd name="T11" fmla="*/ 0 h 24"/>
              <a:gd name="T12" fmla="*/ 2147483647 w 56"/>
              <a:gd name="T13" fmla="*/ 0 h 24"/>
              <a:gd name="T14" fmla="*/ 2147483647 w 56"/>
              <a:gd name="T15" fmla="*/ 2147483647 h 24"/>
              <a:gd name="T16" fmla="*/ 2147483647 w 56"/>
              <a:gd name="T17" fmla="*/ 2147483647 h 24"/>
              <a:gd name="T18" fmla="*/ 2147483647 w 56"/>
              <a:gd name="T19" fmla="*/ 2147483647 h 24"/>
              <a:gd name="T20" fmla="*/ 2147483647 w 56"/>
              <a:gd name="T21" fmla="*/ 2147483647 h 24"/>
              <a:gd name="T22" fmla="*/ 2147483647 w 56"/>
              <a:gd name="T23" fmla="*/ 2147483647 h 24"/>
              <a:gd name="T24" fmla="*/ 2147483647 w 56"/>
              <a:gd name="T25" fmla="*/ 2147483647 h 24"/>
              <a:gd name="T26" fmla="*/ 2147483647 w 56"/>
              <a:gd name="T27" fmla="*/ 2147483647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6"/>
              <a:gd name="T43" fmla="*/ 0 h 24"/>
              <a:gd name="T44" fmla="*/ 56 w 56"/>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6" h="24">
                <a:moveTo>
                  <a:pt x="16" y="24"/>
                </a:moveTo>
                <a:lnTo>
                  <a:pt x="8" y="16"/>
                </a:lnTo>
                <a:lnTo>
                  <a:pt x="8" y="24"/>
                </a:lnTo>
                <a:lnTo>
                  <a:pt x="0" y="16"/>
                </a:lnTo>
                <a:lnTo>
                  <a:pt x="16" y="0"/>
                </a:lnTo>
                <a:lnTo>
                  <a:pt x="24" y="0"/>
                </a:lnTo>
                <a:lnTo>
                  <a:pt x="48" y="0"/>
                </a:lnTo>
                <a:lnTo>
                  <a:pt x="48" y="8"/>
                </a:lnTo>
                <a:lnTo>
                  <a:pt x="56" y="8"/>
                </a:lnTo>
                <a:lnTo>
                  <a:pt x="48" y="16"/>
                </a:lnTo>
                <a:lnTo>
                  <a:pt x="40" y="16"/>
                </a:lnTo>
                <a:lnTo>
                  <a:pt x="40" y="24"/>
                </a:lnTo>
                <a:lnTo>
                  <a:pt x="32" y="16"/>
                </a:lnTo>
                <a:lnTo>
                  <a:pt x="16" y="24"/>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55" name="Freeform 177"/>
          <p:cNvSpPr>
            <a:spLocks/>
          </p:cNvSpPr>
          <p:nvPr/>
        </p:nvSpPr>
        <p:spPr bwMode="auto">
          <a:xfrm>
            <a:off x="4333875" y="3624263"/>
            <a:ext cx="31750" cy="92075"/>
          </a:xfrm>
          <a:custGeom>
            <a:avLst/>
            <a:gdLst>
              <a:gd name="T0" fmla="*/ 2147483647 w 16"/>
              <a:gd name="T1" fmla="*/ 2147483647 h 48"/>
              <a:gd name="T2" fmla="*/ 2147483647 w 16"/>
              <a:gd name="T3" fmla="*/ 2147483647 h 48"/>
              <a:gd name="T4" fmla="*/ 2147483647 w 16"/>
              <a:gd name="T5" fmla="*/ 2147483647 h 48"/>
              <a:gd name="T6" fmla="*/ 0 w 16"/>
              <a:gd name="T7" fmla="*/ 2147483647 h 48"/>
              <a:gd name="T8" fmla="*/ 0 w 16"/>
              <a:gd name="T9" fmla="*/ 2147483647 h 48"/>
              <a:gd name="T10" fmla="*/ 0 w 16"/>
              <a:gd name="T11" fmla="*/ 0 h 48"/>
              <a:gd name="T12" fmla="*/ 2147483647 w 16"/>
              <a:gd name="T13" fmla="*/ 0 h 48"/>
              <a:gd name="T14" fmla="*/ 2147483647 w 16"/>
              <a:gd name="T15" fmla="*/ 2147483647 h 48"/>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48"/>
              <a:gd name="T26" fmla="*/ 16 w 16"/>
              <a:gd name="T27" fmla="*/ 48 h 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48">
                <a:moveTo>
                  <a:pt x="8" y="16"/>
                </a:moveTo>
                <a:lnTo>
                  <a:pt x="16" y="32"/>
                </a:lnTo>
                <a:lnTo>
                  <a:pt x="8" y="48"/>
                </a:lnTo>
                <a:lnTo>
                  <a:pt x="0" y="40"/>
                </a:lnTo>
                <a:lnTo>
                  <a:pt x="0" y="16"/>
                </a:lnTo>
                <a:lnTo>
                  <a:pt x="0" y="0"/>
                </a:lnTo>
                <a:lnTo>
                  <a:pt x="8" y="0"/>
                </a:lnTo>
                <a:lnTo>
                  <a:pt x="8"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56" name="Freeform 178"/>
          <p:cNvSpPr>
            <a:spLocks/>
          </p:cNvSpPr>
          <p:nvPr/>
        </p:nvSpPr>
        <p:spPr bwMode="auto">
          <a:xfrm>
            <a:off x="4243388" y="3454400"/>
            <a:ext cx="152400" cy="77788"/>
          </a:xfrm>
          <a:custGeom>
            <a:avLst/>
            <a:gdLst>
              <a:gd name="T0" fmla="*/ 2147483647 w 80"/>
              <a:gd name="T1" fmla="*/ 2147483647 h 40"/>
              <a:gd name="T2" fmla="*/ 2147483647 w 80"/>
              <a:gd name="T3" fmla="*/ 2147483647 h 40"/>
              <a:gd name="T4" fmla="*/ 2147483647 w 80"/>
              <a:gd name="T5" fmla="*/ 2147483647 h 40"/>
              <a:gd name="T6" fmla="*/ 2147483647 w 80"/>
              <a:gd name="T7" fmla="*/ 2147483647 h 40"/>
              <a:gd name="T8" fmla="*/ 2147483647 w 80"/>
              <a:gd name="T9" fmla="*/ 2147483647 h 40"/>
              <a:gd name="T10" fmla="*/ 2147483647 w 80"/>
              <a:gd name="T11" fmla="*/ 2147483647 h 40"/>
              <a:gd name="T12" fmla="*/ 2147483647 w 80"/>
              <a:gd name="T13" fmla="*/ 2147483647 h 40"/>
              <a:gd name="T14" fmla="*/ 2147483647 w 80"/>
              <a:gd name="T15" fmla="*/ 0 h 40"/>
              <a:gd name="T16" fmla="*/ 2147483647 w 80"/>
              <a:gd name="T17" fmla="*/ 0 h 40"/>
              <a:gd name="T18" fmla="*/ 2147483647 w 80"/>
              <a:gd name="T19" fmla="*/ 2147483647 h 40"/>
              <a:gd name="T20" fmla="*/ 2147483647 w 80"/>
              <a:gd name="T21" fmla="*/ 2147483647 h 40"/>
              <a:gd name="T22" fmla="*/ 0 w 80"/>
              <a:gd name="T23" fmla="*/ 2147483647 h 40"/>
              <a:gd name="T24" fmla="*/ 2147483647 w 80"/>
              <a:gd name="T25" fmla="*/ 2147483647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40"/>
              <a:gd name="T41" fmla="*/ 80 w 80"/>
              <a:gd name="T42" fmla="*/ 40 h 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40">
                <a:moveTo>
                  <a:pt x="8" y="32"/>
                </a:moveTo>
                <a:lnTo>
                  <a:pt x="24" y="40"/>
                </a:lnTo>
                <a:lnTo>
                  <a:pt x="56" y="40"/>
                </a:lnTo>
                <a:lnTo>
                  <a:pt x="64" y="32"/>
                </a:lnTo>
                <a:lnTo>
                  <a:pt x="72" y="16"/>
                </a:lnTo>
                <a:lnTo>
                  <a:pt x="80" y="8"/>
                </a:lnTo>
                <a:lnTo>
                  <a:pt x="72" y="8"/>
                </a:lnTo>
                <a:lnTo>
                  <a:pt x="72" y="0"/>
                </a:lnTo>
                <a:lnTo>
                  <a:pt x="56" y="0"/>
                </a:lnTo>
                <a:lnTo>
                  <a:pt x="32" y="16"/>
                </a:lnTo>
                <a:lnTo>
                  <a:pt x="16" y="8"/>
                </a:lnTo>
                <a:lnTo>
                  <a:pt x="0" y="24"/>
                </a:lnTo>
                <a:lnTo>
                  <a:pt x="8" y="32"/>
                </a:lnTo>
                <a:close/>
              </a:path>
            </a:pathLst>
          </a:custGeom>
          <a:solidFill>
            <a:srgbClr val="F9756B"/>
          </a:solidFill>
          <a:ln w="6350">
            <a:solidFill>
              <a:srgbClr val="FFFFFF"/>
            </a:solidFill>
            <a:round/>
            <a:headEnd/>
            <a:tailEnd/>
          </a:ln>
        </p:spPr>
        <p:txBody>
          <a:bodyPr/>
          <a:lstStyle/>
          <a:p>
            <a:pPr algn="ctr"/>
            <a:endParaRPr lang="en-GB" sz="1600" b="1">
              <a:cs typeface="Arial" charset="0"/>
            </a:endParaRPr>
          </a:p>
        </p:txBody>
      </p:sp>
      <p:sp>
        <p:nvSpPr>
          <p:cNvPr id="243857" name="Freeform 179"/>
          <p:cNvSpPr>
            <a:spLocks/>
          </p:cNvSpPr>
          <p:nvPr/>
        </p:nvSpPr>
        <p:spPr bwMode="auto">
          <a:xfrm>
            <a:off x="5002213" y="3994150"/>
            <a:ext cx="46037" cy="47625"/>
          </a:xfrm>
          <a:custGeom>
            <a:avLst/>
            <a:gdLst>
              <a:gd name="T0" fmla="*/ 0 w 24"/>
              <a:gd name="T1" fmla="*/ 2147483647 h 24"/>
              <a:gd name="T2" fmla="*/ 2147483647 w 24"/>
              <a:gd name="T3" fmla="*/ 0 h 24"/>
              <a:gd name="T4" fmla="*/ 2147483647 w 24"/>
              <a:gd name="T5" fmla="*/ 0 h 24"/>
              <a:gd name="T6" fmla="*/ 2147483647 w 24"/>
              <a:gd name="T7" fmla="*/ 2147483647 h 24"/>
              <a:gd name="T8" fmla="*/ 2147483647 w 24"/>
              <a:gd name="T9" fmla="*/ 2147483647 h 24"/>
              <a:gd name="T10" fmla="*/ 2147483647 w 24"/>
              <a:gd name="T11" fmla="*/ 2147483647 h 24"/>
              <a:gd name="T12" fmla="*/ 0 w 24"/>
              <a:gd name="T13" fmla="*/ 2147483647 h 24"/>
              <a:gd name="T14" fmla="*/ 0 60000 65536"/>
              <a:gd name="T15" fmla="*/ 0 60000 65536"/>
              <a:gd name="T16" fmla="*/ 0 60000 65536"/>
              <a:gd name="T17" fmla="*/ 0 60000 65536"/>
              <a:gd name="T18" fmla="*/ 0 60000 65536"/>
              <a:gd name="T19" fmla="*/ 0 60000 65536"/>
              <a:gd name="T20" fmla="*/ 0 60000 65536"/>
              <a:gd name="T21" fmla="*/ 0 w 24"/>
              <a:gd name="T22" fmla="*/ 0 h 24"/>
              <a:gd name="T23" fmla="*/ 24 w 24"/>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24">
                <a:moveTo>
                  <a:pt x="0" y="16"/>
                </a:moveTo>
                <a:lnTo>
                  <a:pt x="8" y="0"/>
                </a:lnTo>
                <a:lnTo>
                  <a:pt x="24" y="0"/>
                </a:lnTo>
                <a:lnTo>
                  <a:pt x="24" y="8"/>
                </a:lnTo>
                <a:lnTo>
                  <a:pt x="16" y="8"/>
                </a:lnTo>
                <a:lnTo>
                  <a:pt x="24" y="24"/>
                </a:lnTo>
                <a:lnTo>
                  <a:pt x="0" y="16"/>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858" name="Freeform 180"/>
          <p:cNvSpPr>
            <a:spLocks/>
          </p:cNvSpPr>
          <p:nvPr/>
        </p:nvSpPr>
        <p:spPr bwMode="auto">
          <a:xfrm>
            <a:off x="4957763" y="4010025"/>
            <a:ext cx="44450" cy="15875"/>
          </a:xfrm>
          <a:custGeom>
            <a:avLst/>
            <a:gdLst>
              <a:gd name="T0" fmla="*/ 0 w 24"/>
              <a:gd name="T1" fmla="*/ 2147483647 h 8"/>
              <a:gd name="T2" fmla="*/ 2147483647 w 24"/>
              <a:gd name="T3" fmla="*/ 0 h 8"/>
              <a:gd name="T4" fmla="*/ 2147483647 w 24"/>
              <a:gd name="T5" fmla="*/ 2147483647 h 8"/>
              <a:gd name="T6" fmla="*/ 2147483647 w 24"/>
              <a:gd name="T7" fmla="*/ 2147483647 h 8"/>
              <a:gd name="T8" fmla="*/ 0 w 24"/>
              <a:gd name="T9" fmla="*/ 2147483647 h 8"/>
              <a:gd name="T10" fmla="*/ 0 60000 65536"/>
              <a:gd name="T11" fmla="*/ 0 60000 65536"/>
              <a:gd name="T12" fmla="*/ 0 60000 65536"/>
              <a:gd name="T13" fmla="*/ 0 60000 65536"/>
              <a:gd name="T14" fmla="*/ 0 60000 65536"/>
              <a:gd name="T15" fmla="*/ 0 w 24"/>
              <a:gd name="T16" fmla="*/ 0 h 8"/>
              <a:gd name="T17" fmla="*/ 24 w 24"/>
              <a:gd name="T18" fmla="*/ 8 h 8"/>
            </a:gdLst>
            <a:ahLst/>
            <a:cxnLst>
              <a:cxn ang="T10">
                <a:pos x="T0" y="T1"/>
              </a:cxn>
              <a:cxn ang="T11">
                <a:pos x="T2" y="T3"/>
              </a:cxn>
              <a:cxn ang="T12">
                <a:pos x="T4" y="T5"/>
              </a:cxn>
              <a:cxn ang="T13">
                <a:pos x="T6" y="T7"/>
              </a:cxn>
              <a:cxn ang="T14">
                <a:pos x="T8" y="T9"/>
              </a:cxn>
            </a:cxnLst>
            <a:rect l="T15" t="T16" r="T17" b="T18"/>
            <a:pathLst>
              <a:path w="24" h="8">
                <a:moveTo>
                  <a:pt x="0" y="8"/>
                </a:moveTo>
                <a:lnTo>
                  <a:pt x="8" y="0"/>
                </a:lnTo>
                <a:lnTo>
                  <a:pt x="24" y="8"/>
                </a:lnTo>
                <a:lnTo>
                  <a:pt x="8" y="8"/>
                </a:lnTo>
                <a:lnTo>
                  <a:pt x="0"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859" name="Freeform 181"/>
          <p:cNvSpPr>
            <a:spLocks/>
          </p:cNvSpPr>
          <p:nvPr/>
        </p:nvSpPr>
        <p:spPr bwMode="auto">
          <a:xfrm>
            <a:off x="3544888" y="3824288"/>
            <a:ext cx="288925" cy="231775"/>
          </a:xfrm>
          <a:custGeom>
            <a:avLst/>
            <a:gdLst>
              <a:gd name="T0" fmla="*/ 2147483647 w 152"/>
              <a:gd name="T1" fmla="*/ 2147483647 h 120"/>
              <a:gd name="T2" fmla="*/ 2147483647 w 152"/>
              <a:gd name="T3" fmla="*/ 2147483647 h 120"/>
              <a:gd name="T4" fmla="*/ 2147483647 w 152"/>
              <a:gd name="T5" fmla="*/ 2147483647 h 120"/>
              <a:gd name="T6" fmla="*/ 2147483647 w 152"/>
              <a:gd name="T7" fmla="*/ 2147483647 h 120"/>
              <a:gd name="T8" fmla="*/ 2147483647 w 152"/>
              <a:gd name="T9" fmla="*/ 2147483647 h 120"/>
              <a:gd name="T10" fmla="*/ 2147483647 w 152"/>
              <a:gd name="T11" fmla="*/ 2147483647 h 120"/>
              <a:gd name="T12" fmla="*/ 2147483647 w 152"/>
              <a:gd name="T13" fmla="*/ 2147483647 h 120"/>
              <a:gd name="T14" fmla="*/ 2147483647 w 152"/>
              <a:gd name="T15" fmla="*/ 2147483647 h 120"/>
              <a:gd name="T16" fmla="*/ 0 w 152"/>
              <a:gd name="T17" fmla="*/ 2147483647 h 120"/>
              <a:gd name="T18" fmla="*/ 2147483647 w 152"/>
              <a:gd name="T19" fmla="*/ 2147483647 h 120"/>
              <a:gd name="T20" fmla="*/ 2147483647 w 152"/>
              <a:gd name="T21" fmla="*/ 2147483647 h 120"/>
              <a:gd name="T22" fmla="*/ 2147483647 w 152"/>
              <a:gd name="T23" fmla="*/ 2147483647 h 120"/>
              <a:gd name="T24" fmla="*/ 2147483647 w 152"/>
              <a:gd name="T25" fmla="*/ 2147483647 h 120"/>
              <a:gd name="T26" fmla="*/ 2147483647 w 152"/>
              <a:gd name="T27" fmla="*/ 2147483647 h 120"/>
              <a:gd name="T28" fmla="*/ 2147483647 w 152"/>
              <a:gd name="T29" fmla="*/ 2147483647 h 120"/>
              <a:gd name="T30" fmla="*/ 2147483647 w 152"/>
              <a:gd name="T31" fmla="*/ 2147483647 h 120"/>
              <a:gd name="T32" fmla="*/ 2147483647 w 152"/>
              <a:gd name="T33" fmla="*/ 0 h 120"/>
              <a:gd name="T34" fmla="*/ 2147483647 w 152"/>
              <a:gd name="T35" fmla="*/ 0 h 120"/>
              <a:gd name="T36" fmla="*/ 2147483647 w 152"/>
              <a:gd name="T37" fmla="*/ 2147483647 h 120"/>
              <a:gd name="T38" fmla="*/ 2147483647 w 152"/>
              <a:gd name="T39" fmla="*/ 2147483647 h 120"/>
              <a:gd name="T40" fmla="*/ 2147483647 w 152"/>
              <a:gd name="T41" fmla="*/ 2147483647 h 120"/>
              <a:gd name="T42" fmla="*/ 2147483647 w 152"/>
              <a:gd name="T43" fmla="*/ 2147483647 h 1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2"/>
              <a:gd name="T67" fmla="*/ 0 h 120"/>
              <a:gd name="T68" fmla="*/ 152 w 152"/>
              <a:gd name="T69" fmla="*/ 120 h 12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2" h="120">
                <a:moveTo>
                  <a:pt x="152" y="16"/>
                </a:moveTo>
                <a:lnTo>
                  <a:pt x="152" y="56"/>
                </a:lnTo>
                <a:lnTo>
                  <a:pt x="120" y="64"/>
                </a:lnTo>
                <a:lnTo>
                  <a:pt x="120" y="72"/>
                </a:lnTo>
                <a:lnTo>
                  <a:pt x="104" y="88"/>
                </a:lnTo>
                <a:lnTo>
                  <a:pt x="64" y="96"/>
                </a:lnTo>
                <a:lnTo>
                  <a:pt x="56" y="104"/>
                </a:lnTo>
                <a:lnTo>
                  <a:pt x="56" y="120"/>
                </a:lnTo>
                <a:lnTo>
                  <a:pt x="0" y="120"/>
                </a:lnTo>
                <a:lnTo>
                  <a:pt x="24" y="112"/>
                </a:lnTo>
                <a:lnTo>
                  <a:pt x="40" y="96"/>
                </a:lnTo>
                <a:lnTo>
                  <a:pt x="48" y="80"/>
                </a:lnTo>
                <a:lnTo>
                  <a:pt x="48" y="64"/>
                </a:lnTo>
                <a:lnTo>
                  <a:pt x="56" y="48"/>
                </a:lnTo>
                <a:lnTo>
                  <a:pt x="64" y="40"/>
                </a:lnTo>
                <a:lnTo>
                  <a:pt x="88" y="24"/>
                </a:lnTo>
                <a:lnTo>
                  <a:pt x="96" y="0"/>
                </a:lnTo>
                <a:lnTo>
                  <a:pt x="104" y="0"/>
                </a:lnTo>
                <a:lnTo>
                  <a:pt x="112" y="8"/>
                </a:lnTo>
                <a:lnTo>
                  <a:pt x="136" y="8"/>
                </a:lnTo>
                <a:lnTo>
                  <a:pt x="144" y="8"/>
                </a:lnTo>
                <a:lnTo>
                  <a:pt x="152" y="16"/>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860" name="Freeform 182"/>
          <p:cNvSpPr>
            <a:spLocks/>
          </p:cNvSpPr>
          <p:nvPr/>
        </p:nvSpPr>
        <p:spPr bwMode="auto">
          <a:xfrm>
            <a:off x="4911725" y="4505325"/>
            <a:ext cx="46038" cy="46038"/>
          </a:xfrm>
          <a:custGeom>
            <a:avLst/>
            <a:gdLst>
              <a:gd name="T0" fmla="*/ 2147483647 w 24"/>
              <a:gd name="T1" fmla="*/ 2147483647 h 24"/>
              <a:gd name="T2" fmla="*/ 2147483647 w 24"/>
              <a:gd name="T3" fmla="*/ 2147483647 h 24"/>
              <a:gd name="T4" fmla="*/ 2147483647 w 24"/>
              <a:gd name="T5" fmla="*/ 0 h 24"/>
              <a:gd name="T6" fmla="*/ 2147483647 w 24"/>
              <a:gd name="T7" fmla="*/ 2147483647 h 24"/>
              <a:gd name="T8" fmla="*/ 0 w 24"/>
              <a:gd name="T9" fmla="*/ 2147483647 h 24"/>
              <a:gd name="T10" fmla="*/ 2147483647 w 24"/>
              <a:gd name="T11" fmla="*/ 2147483647 h 24"/>
              <a:gd name="T12" fmla="*/ 2147483647 w 24"/>
              <a:gd name="T13" fmla="*/ 2147483647 h 24"/>
              <a:gd name="T14" fmla="*/ 0 60000 65536"/>
              <a:gd name="T15" fmla="*/ 0 60000 65536"/>
              <a:gd name="T16" fmla="*/ 0 60000 65536"/>
              <a:gd name="T17" fmla="*/ 0 60000 65536"/>
              <a:gd name="T18" fmla="*/ 0 60000 65536"/>
              <a:gd name="T19" fmla="*/ 0 60000 65536"/>
              <a:gd name="T20" fmla="*/ 0 60000 65536"/>
              <a:gd name="T21" fmla="*/ 0 w 24"/>
              <a:gd name="T22" fmla="*/ 0 h 24"/>
              <a:gd name="T23" fmla="*/ 24 w 24"/>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24">
                <a:moveTo>
                  <a:pt x="16" y="16"/>
                </a:moveTo>
                <a:lnTo>
                  <a:pt x="24" y="8"/>
                </a:lnTo>
                <a:lnTo>
                  <a:pt x="16" y="0"/>
                </a:lnTo>
                <a:lnTo>
                  <a:pt x="8" y="8"/>
                </a:lnTo>
                <a:lnTo>
                  <a:pt x="0" y="24"/>
                </a:lnTo>
                <a:lnTo>
                  <a:pt x="16" y="24"/>
                </a:lnTo>
                <a:lnTo>
                  <a:pt x="16" y="16"/>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861" name="Freeform 183"/>
          <p:cNvSpPr>
            <a:spLocks/>
          </p:cNvSpPr>
          <p:nvPr/>
        </p:nvSpPr>
        <p:spPr bwMode="auto">
          <a:xfrm>
            <a:off x="4897438" y="4519613"/>
            <a:ext cx="257175" cy="401637"/>
          </a:xfrm>
          <a:custGeom>
            <a:avLst/>
            <a:gdLst>
              <a:gd name="T0" fmla="*/ 2147483647 w 136"/>
              <a:gd name="T1" fmla="*/ 2147483647 h 208"/>
              <a:gd name="T2" fmla="*/ 0 w 136"/>
              <a:gd name="T3" fmla="*/ 2147483647 h 208"/>
              <a:gd name="T4" fmla="*/ 0 w 136"/>
              <a:gd name="T5" fmla="*/ 2147483647 h 208"/>
              <a:gd name="T6" fmla="*/ 2147483647 w 136"/>
              <a:gd name="T7" fmla="*/ 2147483647 h 208"/>
              <a:gd name="T8" fmla="*/ 2147483647 w 136"/>
              <a:gd name="T9" fmla="*/ 2147483647 h 208"/>
              <a:gd name="T10" fmla="*/ 2147483647 w 136"/>
              <a:gd name="T11" fmla="*/ 2147483647 h 208"/>
              <a:gd name="T12" fmla="*/ 2147483647 w 136"/>
              <a:gd name="T13" fmla="*/ 2147483647 h 208"/>
              <a:gd name="T14" fmla="*/ 2147483647 w 136"/>
              <a:gd name="T15" fmla="*/ 2147483647 h 208"/>
              <a:gd name="T16" fmla="*/ 2147483647 w 136"/>
              <a:gd name="T17" fmla="*/ 2147483647 h 208"/>
              <a:gd name="T18" fmla="*/ 2147483647 w 136"/>
              <a:gd name="T19" fmla="*/ 2147483647 h 208"/>
              <a:gd name="T20" fmla="*/ 2147483647 w 136"/>
              <a:gd name="T21" fmla="*/ 0 h 208"/>
              <a:gd name="T22" fmla="*/ 2147483647 w 136"/>
              <a:gd name="T23" fmla="*/ 2147483647 h 208"/>
              <a:gd name="T24" fmla="*/ 2147483647 w 136"/>
              <a:gd name="T25" fmla="*/ 2147483647 h 208"/>
              <a:gd name="T26" fmla="*/ 2147483647 w 136"/>
              <a:gd name="T27" fmla="*/ 2147483647 h 208"/>
              <a:gd name="T28" fmla="*/ 2147483647 w 136"/>
              <a:gd name="T29" fmla="*/ 2147483647 h 208"/>
              <a:gd name="T30" fmla="*/ 2147483647 w 136"/>
              <a:gd name="T31" fmla="*/ 2147483647 h 208"/>
              <a:gd name="T32" fmla="*/ 2147483647 w 136"/>
              <a:gd name="T33" fmla="*/ 2147483647 h 208"/>
              <a:gd name="T34" fmla="*/ 2147483647 w 136"/>
              <a:gd name="T35" fmla="*/ 2147483647 h 208"/>
              <a:gd name="T36" fmla="*/ 2147483647 w 136"/>
              <a:gd name="T37" fmla="*/ 2147483647 h 208"/>
              <a:gd name="T38" fmla="*/ 2147483647 w 136"/>
              <a:gd name="T39" fmla="*/ 2147483647 h 208"/>
              <a:gd name="T40" fmla="*/ 2147483647 w 136"/>
              <a:gd name="T41" fmla="*/ 2147483647 h 208"/>
              <a:gd name="T42" fmla="*/ 2147483647 w 136"/>
              <a:gd name="T43" fmla="*/ 2147483647 h 208"/>
              <a:gd name="T44" fmla="*/ 2147483647 w 136"/>
              <a:gd name="T45" fmla="*/ 2147483647 h 208"/>
              <a:gd name="T46" fmla="*/ 2147483647 w 136"/>
              <a:gd name="T47" fmla="*/ 2147483647 h 208"/>
              <a:gd name="T48" fmla="*/ 2147483647 w 136"/>
              <a:gd name="T49" fmla="*/ 2147483647 h 20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6"/>
              <a:gd name="T76" fmla="*/ 0 h 208"/>
              <a:gd name="T77" fmla="*/ 136 w 136"/>
              <a:gd name="T78" fmla="*/ 208 h 20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6" h="208">
                <a:moveTo>
                  <a:pt x="8" y="120"/>
                </a:moveTo>
                <a:lnTo>
                  <a:pt x="0" y="144"/>
                </a:lnTo>
                <a:lnTo>
                  <a:pt x="0" y="192"/>
                </a:lnTo>
                <a:lnTo>
                  <a:pt x="8" y="208"/>
                </a:lnTo>
                <a:lnTo>
                  <a:pt x="32" y="176"/>
                </a:lnTo>
                <a:lnTo>
                  <a:pt x="72" y="144"/>
                </a:lnTo>
                <a:lnTo>
                  <a:pt x="88" y="120"/>
                </a:lnTo>
                <a:lnTo>
                  <a:pt x="104" y="96"/>
                </a:lnTo>
                <a:lnTo>
                  <a:pt x="128" y="24"/>
                </a:lnTo>
                <a:lnTo>
                  <a:pt x="136" y="8"/>
                </a:lnTo>
                <a:lnTo>
                  <a:pt x="128" y="0"/>
                </a:lnTo>
                <a:lnTo>
                  <a:pt x="120" y="8"/>
                </a:lnTo>
                <a:lnTo>
                  <a:pt x="104" y="16"/>
                </a:lnTo>
                <a:lnTo>
                  <a:pt x="80" y="16"/>
                </a:lnTo>
                <a:lnTo>
                  <a:pt x="48" y="24"/>
                </a:lnTo>
                <a:lnTo>
                  <a:pt x="40" y="24"/>
                </a:lnTo>
                <a:lnTo>
                  <a:pt x="24" y="8"/>
                </a:lnTo>
                <a:lnTo>
                  <a:pt x="24" y="16"/>
                </a:lnTo>
                <a:lnTo>
                  <a:pt x="24" y="24"/>
                </a:lnTo>
                <a:lnTo>
                  <a:pt x="40" y="48"/>
                </a:lnTo>
                <a:lnTo>
                  <a:pt x="80" y="64"/>
                </a:lnTo>
                <a:lnTo>
                  <a:pt x="88" y="64"/>
                </a:lnTo>
                <a:lnTo>
                  <a:pt x="56" y="104"/>
                </a:lnTo>
                <a:lnTo>
                  <a:pt x="32" y="112"/>
                </a:lnTo>
                <a:lnTo>
                  <a:pt x="8" y="12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862" name="Freeform 184"/>
          <p:cNvSpPr>
            <a:spLocks/>
          </p:cNvSpPr>
          <p:nvPr/>
        </p:nvSpPr>
        <p:spPr bwMode="auto">
          <a:xfrm>
            <a:off x="3438525" y="4457700"/>
            <a:ext cx="76200" cy="31750"/>
          </a:xfrm>
          <a:custGeom>
            <a:avLst/>
            <a:gdLst>
              <a:gd name="T0" fmla="*/ 0 w 40"/>
              <a:gd name="T1" fmla="*/ 2147483647 h 16"/>
              <a:gd name="T2" fmla="*/ 2147483647 w 40"/>
              <a:gd name="T3" fmla="*/ 2147483647 h 16"/>
              <a:gd name="T4" fmla="*/ 2147483647 w 40"/>
              <a:gd name="T5" fmla="*/ 2147483647 h 16"/>
              <a:gd name="T6" fmla="*/ 2147483647 w 40"/>
              <a:gd name="T7" fmla="*/ 2147483647 h 16"/>
              <a:gd name="T8" fmla="*/ 2147483647 w 40"/>
              <a:gd name="T9" fmla="*/ 0 h 16"/>
              <a:gd name="T10" fmla="*/ 0 w 40"/>
              <a:gd name="T11" fmla="*/ 2147483647 h 16"/>
              <a:gd name="T12" fmla="*/ 0 w 40"/>
              <a:gd name="T13" fmla="*/ 2147483647 h 16"/>
              <a:gd name="T14" fmla="*/ 0 60000 65536"/>
              <a:gd name="T15" fmla="*/ 0 60000 65536"/>
              <a:gd name="T16" fmla="*/ 0 60000 65536"/>
              <a:gd name="T17" fmla="*/ 0 60000 65536"/>
              <a:gd name="T18" fmla="*/ 0 60000 65536"/>
              <a:gd name="T19" fmla="*/ 0 60000 65536"/>
              <a:gd name="T20" fmla="*/ 0 60000 65536"/>
              <a:gd name="T21" fmla="*/ 0 w 40"/>
              <a:gd name="T22" fmla="*/ 0 h 16"/>
              <a:gd name="T23" fmla="*/ 40 w 40"/>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16">
                <a:moveTo>
                  <a:pt x="0" y="16"/>
                </a:moveTo>
                <a:lnTo>
                  <a:pt x="16" y="8"/>
                </a:lnTo>
                <a:lnTo>
                  <a:pt x="32" y="16"/>
                </a:lnTo>
                <a:lnTo>
                  <a:pt x="40" y="8"/>
                </a:lnTo>
                <a:lnTo>
                  <a:pt x="16" y="0"/>
                </a:lnTo>
                <a:lnTo>
                  <a:pt x="0" y="8"/>
                </a:lnTo>
                <a:lnTo>
                  <a:pt x="0" y="16"/>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863" name="Freeform 185"/>
          <p:cNvSpPr>
            <a:spLocks/>
          </p:cNvSpPr>
          <p:nvPr/>
        </p:nvSpPr>
        <p:spPr bwMode="auto">
          <a:xfrm>
            <a:off x="3438525" y="4505325"/>
            <a:ext cx="76200" cy="46038"/>
          </a:xfrm>
          <a:custGeom>
            <a:avLst/>
            <a:gdLst>
              <a:gd name="T0" fmla="*/ 2147483647 w 40"/>
              <a:gd name="T1" fmla="*/ 0 h 24"/>
              <a:gd name="T2" fmla="*/ 2147483647 w 40"/>
              <a:gd name="T3" fmla="*/ 2147483647 h 24"/>
              <a:gd name="T4" fmla="*/ 2147483647 w 40"/>
              <a:gd name="T5" fmla="*/ 2147483647 h 24"/>
              <a:gd name="T6" fmla="*/ 2147483647 w 40"/>
              <a:gd name="T7" fmla="*/ 2147483647 h 24"/>
              <a:gd name="T8" fmla="*/ 2147483647 w 40"/>
              <a:gd name="T9" fmla="*/ 2147483647 h 24"/>
              <a:gd name="T10" fmla="*/ 2147483647 w 40"/>
              <a:gd name="T11" fmla="*/ 2147483647 h 24"/>
              <a:gd name="T12" fmla="*/ 2147483647 w 40"/>
              <a:gd name="T13" fmla="*/ 2147483647 h 24"/>
              <a:gd name="T14" fmla="*/ 0 w 40"/>
              <a:gd name="T15" fmla="*/ 0 h 24"/>
              <a:gd name="T16" fmla="*/ 2147483647 w 40"/>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24"/>
              <a:gd name="T29" fmla="*/ 40 w 40"/>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24">
                <a:moveTo>
                  <a:pt x="40" y="0"/>
                </a:moveTo>
                <a:lnTo>
                  <a:pt x="40" y="16"/>
                </a:lnTo>
                <a:lnTo>
                  <a:pt x="24" y="16"/>
                </a:lnTo>
                <a:lnTo>
                  <a:pt x="24" y="24"/>
                </a:lnTo>
                <a:lnTo>
                  <a:pt x="16" y="24"/>
                </a:lnTo>
                <a:lnTo>
                  <a:pt x="16" y="8"/>
                </a:lnTo>
                <a:lnTo>
                  <a:pt x="8" y="8"/>
                </a:lnTo>
                <a:lnTo>
                  <a:pt x="0" y="0"/>
                </a:lnTo>
                <a:lnTo>
                  <a:pt x="40"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864" name="Freeform 186"/>
          <p:cNvSpPr>
            <a:spLocks/>
          </p:cNvSpPr>
          <p:nvPr/>
        </p:nvSpPr>
        <p:spPr bwMode="auto">
          <a:xfrm>
            <a:off x="3514725" y="4581525"/>
            <a:ext cx="76200" cy="93663"/>
          </a:xfrm>
          <a:custGeom>
            <a:avLst/>
            <a:gdLst>
              <a:gd name="T0" fmla="*/ 0 w 40"/>
              <a:gd name="T1" fmla="*/ 2147483647 h 48"/>
              <a:gd name="T2" fmla="*/ 2147483647 w 40"/>
              <a:gd name="T3" fmla="*/ 2147483647 h 48"/>
              <a:gd name="T4" fmla="*/ 2147483647 w 40"/>
              <a:gd name="T5" fmla="*/ 2147483647 h 48"/>
              <a:gd name="T6" fmla="*/ 2147483647 w 40"/>
              <a:gd name="T7" fmla="*/ 2147483647 h 48"/>
              <a:gd name="T8" fmla="*/ 2147483647 w 40"/>
              <a:gd name="T9" fmla="*/ 2147483647 h 48"/>
              <a:gd name="T10" fmla="*/ 2147483647 w 40"/>
              <a:gd name="T11" fmla="*/ 0 h 48"/>
              <a:gd name="T12" fmla="*/ 2147483647 w 40"/>
              <a:gd name="T13" fmla="*/ 0 h 48"/>
              <a:gd name="T14" fmla="*/ 0 w 40"/>
              <a:gd name="T15" fmla="*/ 2147483647 h 48"/>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48"/>
              <a:gd name="T26" fmla="*/ 40 w 40"/>
              <a:gd name="T27" fmla="*/ 48 h 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48">
                <a:moveTo>
                  <a:pt x="0" y="8"/>
                </a:moveTo>
                <a:lnTo>
                  <a:pt x="8" y="32"/>
                </a:lnTo>
                <a:lnTo>
                  <a:pt x="24" y="48"/>
                </a:lnTo>
                <a:lnTo>
                  <a:pt x="40" y="24"/>
                </a:lnTo>
                <a:lnTo>
                  <a:pt x="40" y="16"/>
                </a:lnTo>
                <a:lnTo>
                  <a:pt x="32" y="0"/>
                </a:lnTo>
                <a:lnTo>
                  <a:pt x="16" y="0"/>
                </a:lnTo>
                <a:lnTo>
                  <a:pt x="0"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865" name="Freeform 187"/>
          <p:cNvSpPr>
            <a:spLocks/>
          </p:cNvSpPr>
          <p:nvPr/>
        </p:nvSpPr>
        <p:spPr bwMode="auto">
          <a:xfrm>
            <a:off x="4594225" y="4937125"/>
            <a:ext cx="44450" cy="61913"/>
          </a:xfrm>
          <a:custGeom>
            <a:avLst/>
            <a:gdLst>
              <a:gd name="T0" fmla="*/ 0 w 24"/>
              <a:gd name="T1" fmla="*/ 2147483647 h 32"/>
              <a:gd name="T2" fmla="*/ 2147483647 w 24"/>
              <a:gd name="T3" fmla="*/ 0 h 32"/>
              <a:gd name="T4" fmla="*/ 2147483647 w 24"/>
              <a:gd name="T5" fmla="*/ 2147483647 h 32"/>
              <a:gd name="T6" fmla="*/ 2147483647 w 24"/>
              <a:gd name="T7" fmla="*/ 2147483647 h 32"/>
              <a:gd name="T8" fmla="*/ 2147483647 w 24"/>
              <a:gd name="T9" fmla="*/ 2147483647 h 32"/>
              <a:gd name="T10" fmla="*/ 0 w 24"/>
              <a:gd name="T11" fmla="*/ 2147483647 h 32"/>
              <a:gd name="T12" fmla="*/ 0 60000 65536"/>
              <a:gd name="T13" fmla="*/ 0 60000 65536"/>
              <a:gd name="T14" fmla="*/ 0 60000 65536"/>
              <a:gd name="T15" fmla="*/ 0 60000 65536"/>
              <a:gd name="T16" fmla="*/ 0 60000 65536"/>
              <a:gd name="T17" fmla="*/ 0 60000 65536"/>
              <a:gd name="T18" fmla="*/ 0 w 24"/>
              <a:gd name="T19" fmla="*/ 0 h 32"/>
              <a:gd name="T20" fmla="*/ 24 w 24"/>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24" h="32">
                <a:moveTo>
                  <a:pt x="0" y="8"/>
                </a:moveTo>
                <a:lnTo>
                  <a:pt x="24" y="0"/>
                </a:lnTo>
                <a:lnTo>
                  <a:pt x="24" y="16"/>
                </a:lnTo>
                <a:lnTo>
                  <a:pt x="8" y="32"/>
                </a:lnTo>
                <a:lnTo>
                  <a:pt x="8" y="16"/>
                </a:lnTo>
                <a:lnTo>
                  <a:pt x="0"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866" name="Freeform 188"/>
          <p:cNvSpPr>
            <a:spLocks/>
          </p:cNvSpPr>
          <p:nvPr/>
        </p:nvSpPr>
        <p:spPr bwMode="auto">
          <a:xfrm>
            <a:off x="4594225" y="4906963"/>
            <a:ext cx="44450" cy="46037"/>
          </a:xfrm>
          <a:custGeom>
            <a:avLst/>
            <a:gdLst>
              <a:gd name="T0" fmla="*/ 2147483647 w 24"/>
              <a:gd name="T1" fmla="*/ 2147483647 h 24"/>
              <a:gd name="T2" fmla="*/ 0 w 24"/>
              <a:gd name="T3" fmla="*/ 2147483647 h 24"/>
              <a:gd name="T4" fmla="*/ 0 w 24"/>
              <a:gd name="T5" fmla="*/ 2147483647 h 24"/>
              <a:gd name="T6" fmla="*/ 2147483647 w 24"/>
              <a:gd name="T7" fmla="*/ 0 h 24"/>
              <a:gd name="T8" fmla="*/ 2147483647 w 24"/>
              <a:gd name="T9" fmla="*/ 0 h 24"/>
              <a:gd name="T10" fmla="*/ 2147483647 w 24"/>
              <a:gd name="T11" fmla="*/ 2147483647 h 24"/>
              <a:gd name="T12" fmla="*/ 2147483647 w 24"/>
              <a:gd name="T13" fmla="*/ 2147483647 h 24"/>
              <a:gd name="T14" fmla="*/ 0 60000 65536"/>
              <a:gd name="T15" fmla="*/ 0 60000 65536"/>
              <a:gd name="T16" fmla="*/ 0 60000 65536"/>
              <a:gd name="T17" fmla="*/ 0 60000 65536"/>
              <a:gd name="T18" fmla="*/ 0 60000 65536"/>
              <a:gd name="T19" fmla="*/ 0 60000 65536"/>
              <a:gd name="T20" fmla="*/ 0 60000 65536"/>
              <a:gd name="T21" fmla="*/ 0 w 24"/>
              <a:gd name="T22" fmla="*/ 0 h 24"/>
              <a:gd name="T23" fmla="*/ 24 w 24"/>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24">
                <a:moveTo>
                  <a:pt x="24" y="16"/>
                </a:moveTo>
                <a:lnTo>
                  <a:pt x="0" y="24"/>
                </a:lnTo>
                <a:lnTo>
                  <a:pt x="0" y="16"/>
                </a:lnTo>
                <a:lnTo>
                  <a:pt x="8" y="0"/>
                </a:lnTo>
                <a:lnTo>
                  <a:pt x="16" y="0"/>
                </a:lnTo>
                <a:lnTo>
                  <a:pt x="24" y="8"/>
                </a:lnTo>
                <a:lnTo>
                  <a:pt x="24" y="16"/>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867" name="Freeform 189"/>
          <p:cNvSpPr>
            <a:spLocks/>
          </p:cNvSpPr>
          <p:nvPr/>
        </p:nvSpPr>
        <p:spPr bwMode="auto">
          <a:xfrm>
            <a:off x="4622800" y="5632450"/>
            <a:ext cx="31750" cy="30163"/>
          </a:xfrm>
          <a:custGeom>
            <a:avLst/>
            <a:gdLst>
              <a:gd name="T0" fmla="*/ 2147483647 w 16"/>
              <a:gd name="T1" fmla="*/ 2147483647 h 16"/>
              <a:gd name="T2" fmla="*/ 2147483647 w 16"/>
              <a:gd name="T3" fmla="*/ 0 h 16"/>
              <a:gd name="T4" fmla="*/ 2147483647 w 16"/>
              <a:gd name="T5" fmla="*/ 0 h 16"/>
              <a:gd name="T6" fmla="*/ 0 w 16"/>
              <a:gd name="T7" fmla="*/ 2147483647 h 16"/>
              <a:gd name="T8" fmla="*/ 2147483647 w 16"/>
              <a:gd name="T9" fmla="*/ 2147483647 h 16"/>
              <a:gd name="T10" fmla="*/ 2147483647 w 16"/>
              <a:gd name="T11" fmla="*/ 2147483647 h 16"/>
              <a:gd name="T12" fmla="*/ 0 60000 65536"/>
              <a:gd name="T13" fmla="*/ 0 60000 65536"/>
              <a:gd name="T14" fmla="*/ 0 60000 65536"/>
              <a:gd name="T15" fmla="*/ 0 60000 65536"/>
              <a:gd name="T16" fmla="*/ 0 60000 65536"/>
              <a:gd name="T17" fmla="*/ 0 60000 65536"/>
              <a:gd name="T18" fmla="*/ 0 w 16"/>
              <a:gd name="T19" fmla="*/ 0 h 16"/>
              <a:gd name="T20" fmla="*/ 16 w 16"/>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16" h="16">
                <a:moveTo>
                  <a:pt x="16" y="8"/>
                </a:moveTo>
                <a:lnTo>
                  <a:pt x="16" y="0"/>
                </a:lnTo>
                <a:lnTo>
                  <a:pt x="8" y="0"/>
                </a:lnTo>
                <a:lnTo>
                  <a:pt x="0" y="16"/>
                </a:lnTo>
                <a:lnTo>
                  <a:pt x="8" y="16"/>
                </a:lnTo>
                <a:lnTo>
                  <a:pt x="16"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868" name="Freeform 190"/>
          <p:cNvSpPr>
            <a:spLocks/>
          </p:cNvSpPr>
          <p:nvPr/>
        </p:nvSpPr>
        <p:spPr bwMode="auto">
          <a:xfrm>
            <a:off x="4351338" y="5400675"/>
            <a:ext cx="242887" cy="261938"/>
          </a:xfrm>
          <a:custGeom>
            <a:avLst/>
            <a:gdLst>
              <a:gd name="T0" fmla="*/ 2147483647 w 128"/>
              <a:gd name="T1" fmla="*/ 0 h 136"/>
              <a:gd name="T2" fmla="*/ 2147483647 w 128"/>
              <a:gd name="T3" fmla="*/ 2147483647 h 136"/>
              <a:gd name="T4" fmla="*/ 2147483647 w 128"/>
              <a:gd name="T5" fmla="*/ 2147483647 h 136"/>
              <a:gd name="T6" fmla="*/ 2147483647 w 128"/>
              <a:gd name="T7" fmla="*/ 2147483647 h 136"/>
              <a:gd name="T8" fmla="*/ 2147483647 w 128"/>
              <a:gd name="T9" fmla="*/ 2147483647 h 136"/>
              <a:gd name="T10" fmla="*/ 2147483647 w 128"/>
              <a:gd name="T11" fmla="*/ 2147483647 h 136"/>
              <a:gd name="T12" fmla="*/ 2147483647 w 128"/>
              <a:gd name="T13" fmla="*/ 2147483647 h 136"/>
              <a:gd name="T14" fmla="*/ 2147483647 w 128"/>
              <a:gd name="T15" fmla="*/ 2147483647 h 136"/>
              <a:gd name="T16" fmla="*/ 2147483647 w 128"/>
              <a:gd name="T17" fmla="*/ 2147483647 h 136"/>
              <a:gd name="T18" fmla="*/ 2147483647 w 128"/>
              <a:gd name="T19" fmla="*/ 2147483647 h 136"/>
              <a:gd name="T20" fmla="*/ 2147483647 w 128"/>
              <a:gd name="T21" fmla="*/ 2147483647 h 136"/>
              <a:gd name="T22" fmla="*/ 2147483647 w 128"/>
              <a:gd name="T23" fmla="*/ 2147483647 h 136"/>
              <a:gd name="T24" fmla="*/ 2147483647 w 128"/>
              <a:gd name="T25" fmla="*/ 2147483647 h 136"/>
              <a:gd name="T26" fmla="*/ 0 w 128"/>
              <a:gd name="T27" fmla="*/ 2147483647 h 136"/>
              <a:gd name="T28" fmla="*/ 0 w 128"/>
              <a:gd name="T29" fmla="*/ 2147483647 h 136"/>
              <a:gd name="T30" fmla="*/ 2147483647 w 128"/>
              <a:gd name="T31" fmla="*/ 2147483647 h 136"/>
              <a:gd name="T32" fmla="*/ 2147483647 w 128"/>
              <a:gd name="T33" fmla="*/ 2147483647 h 136"/>
              <a:gd name="T34" fmla="*/ 2147483647 w 128"/>
              <a:gd name="T35" fmla="*/ 0 h 136"/>
              <a:gd name="T36" fmla="*/ 2147483647 w 128"/>
              <a:gd name="T37" fmla="*/ 2147483647 h 136"/>
              <a:gd name="T38" fmla="*/ 2147483647 w 128"/>
              <a:gd name="T39" fmla="*/ 0 h 136"/>
              <a:gd name="T40" fmla="*/ 2147483647 w 128"/>
              <a:gd name="T41" fmla="*/ 0 h 1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8"/>
              <a:gd name="T64" fmla="*/ 0 h 136"/>
              <a:gd name="T65" fmla="*/ 128 w 128"/>
              <a:gd name="T66" fmla="*/ 136 h 1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8" h="136">
                <a:moveTo>
                  <a:pt x="72" y="0"/>
                </a:moveTo>
                <a:lnTo>
                  <a:pt x="88" y="24"/>
                </a:lnTo>
                <a:lnTo>
                  <a:pt x="104" y="40"/>
                </a:lnTo>
                <a:lnTo>
                  <a:pt x="112" y="56"/>
                </a:lnTo>
                <a:lnTo>
                  <a:pt x="128" y="64"/>
                </a:lnTo>
                <a:lnTo>
                  <a:pt x="104" y="80"/>
                </a:lnTo>
                <a:lnTo>
                  <a:pt x="72" y="112"/>
                </a:lnTo>
                <a:lnTo>
                  <a:pt x="64" y="112"/>
                </a:lnTo>
                <a:lnTo>
                  <a:pt x="48" y="112"/>
                </a:lnTo>
                <a:lnTo>
                  <a:pt x="32" y="128"/>
                </a:lnTo>
                <a:lnTo>
                  <a:pt x="16" y="136"/>
                </a:lnTo>
                <a:lnTo>
                  <a:pt x="8" y="128"/>
                </a:lnTo>
                <a:lnTo>
                  <a:pt x="16" y="112"/>
                </a:lnTo>
                <a:lnTo>
                  <a:pt x="0" y="104"/>
                </a:lnTo>
                <a:lnTo>
                  <a:pt x="0" y="64"/>
                </a:lnTo>
                <a:lnTo>
                  <a:pt x="16" y="56"/>
                </a:lnTo>
                <a:lnTo>
                  <a:pt x="16" y="8"/>
                </a:lnTo>
                <a:lnTo>
                  <a:pt x="48" y="0"/>
                </a:lnTo>
                <a:lnTo>
                  <a:pt x="48" y="8"/>
                </a:lnTo>
                <a:lnTo>
                  <a:pt x="56" y="0"/>
                </a:lnTo>
                <a:lnTo>
                  <a:pt x="72"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869" name="Freeform 191"/>
          <p:cNvSpPr>
            <a:spLocks/>
          </p:cNvSpPr>
          <p:nvPr/>
        </p:nvSpPr>
        <p:spPr bwMode="auto">
          <a:xfrm>
            <a:off x="2162175" y="6096000"/>
            <a:ext cx="31750" cy="46038"/>
          </a:xfrm>
          <a:custGeom>
            <a:avLst/>
            <a:gdLst>
              <a:gd name="T0" fmla="*/ 0 w 16"/>
              <a:gd name="T1" fmla="*/ 0 h 24"/>
              <a:gd name="T2" fmla="*/ 2147483647 w 16"/>
              <a:gd name="T3" fmla="*/ 2147483647 h 24"/>
              <a:gd name="T4" fmla="*/ 2147483647 w 16"/>
              <a:gd name="T5" fmla="*/ 2147483647 h 24"/>
              <a:gd name="T6" fmla="*/ 2147483647 w 16"/>
              <a:gd name="T7" fmla="*/ 2147483647 h 24"/>
              <a:gd name="T8" fmla="*/ 0 w 16"/>
              <a:gd name="T9" fmla="*/ 0 h 24"/>
              <a:gd name="T10" fmla="*/ 0 60000 65536"/>
              <a:gd name="T11" fmla="*/ 0 60000 65536"/>
              <a:gd name="T12" fmla="*/ 0 60000 65536"/>
              <a:gd name="T13" fmla="*/ 0 60000 65536"/>
              <a:gd name="T14" fmla="*/ 0 60000 65536"/>
              <a:gd name="T15" fmla="*/ 0 w 16"/>
              <a:gd name="T16" fmla="*/ 0 h 24"/>
              <a:gd name="T17" fmla="*/ 16 w 16"/>
              <a:gd name="T18" fmla="*/ 24 h 24"/>
            </a:gdLst>
            <a:ahLst/>
            <a:cxnLst>
              <a:cxn ang="T10">
                <a:pos x="T0" y="T1"/>
              </a:cxn>
              <a:cxn ang="T11">
                <a:pos x="T2" y="T3"/>
              </a:cxn>
              <a:cxn ang="T12">
                <a:pos x="T4" y="T5"/>
              </a:cxn>
              <a:cxn ang="T13">
                <a:pos x="T6" y="T7"/>
              </a:cxn>
              <a:cxn ang="T14">
                <a:pos x="T8" y="T9"/>
              </a:cxn>
            </a:cxnLst>
            <a:rect l="T15" t="T16" r="T17" b="T18"/>
            <a:pathLst>
              <a:path w="16" h="24">
                <a:moveTo>
                  <a:pt x="0" y="0"/>
                </a:moveTo>
                <a:lnTo>
                  <a:pt x="8" y="24"/>
                </a:lnTo>
                <a:lnTo>
                  <a:pt x="16" y="24"/>
                </a:lnTo>
                <a:lnTo>
                  <a:pt x="16" y="8"/>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70" name="Freeform 192"/>
          <p:cNvSpPr>
            <a:spLocks/>
          </p:cNvSpPr>
          <p:nvPr/>
        </p:nvSpPr>
        <p:spPr bwMode="auto">
          <a:xfrm>
            <a:off x="2573338" y="6373813"/>
            <a:ext cx="60325" cy="15875"/>
          </a:xfrm>
          <a:custGeom>
            <a:avLst/>
            <a:gdLst>
              <a:gd name="T0" fmla="*/ 0 w 32"/>
              <a:gd name="T1" fmla="*/ 0 h 8"/>
              <a:gd name="T2" fmla="*/ 2147483647 w 32"/>
              <a:gd name="T3" fmla="*/ 2147483647 h 8"/>
              <a:gd name="T4" fmla="*/ 2147483647 w 32"/>
              <a:gd name="T5" fmla="*/ 0 h 8"/>
              <a:gd name="T6" fmla="*/ 2147483647 w 32"/>
              <a:gd name="T7" fmla="*/ 0 h 8"/>
              <a:gd name="T8" fmla="*/ 2147483647 w 32"/>
              <a:gd name="T9" fmla="*/ 0 h 8"/>
              <a:gd name="T10" fmla="*/ 0 w 32"/>
              <a:gd name="T11" fmla="*/ 0 h 8"/>
              <a:gd name="T12" fmla="*/ 2147483647 w 32"/>
              <a:gd name="T13" fmla="*/ 0 h 8"/>
              <a:gd name="T14" fmla="*/ 2147483647 w 32"/>
              <a:gd name="T15" fmla="*/ 2147483647 h 8"/>
              <a:gd name="T16" fmla="*/ 0 w 32"/>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8"/>
              <a:gd name="T29" fmla="*/ 32 w 32"/>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8">
                <a:moveTo>
                  <a:pt x="0" y="0"/>
                </a:moveTo>
                <a:lnTo>
                  <a:pt x="16" y="8"/>
                </a:lnTo>
                <a:lnTo>
                  <a:pt x="32" y="0"/>
                </a:lnTo>
                <a:lnTo>
                  <a:pt x="24" y="0"/>
                </a:lnTo>
                <a:lnTo>
                  <a:pt x="8" y="0"/>
                </a:lnTo>
                <a:lnTo>
                  <a:pt x="0" y="0"/>
                </a:lnTo>
                <a:lnTo>
                  <a:pt x="8" y="0"/>
                </a:lnTo>
                <a:lnTo>
                  <a:pt x="8" y="8"/>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71" name="Freeform 193"/>
          <p:cNvSpPr>
            <a:spLocks/>
          </p:cNvSpPr>
          <p:nvPr/>
        </p:nvSpPr>
        <p:spPr bwMode="auto">
          <a:xfrm>
            <a:off x="2298700" y="4551363"/>
            <a:ext cx="15875" cy="30162"/>
          </a:xfrm>
          <a:custGeom>
            <a:avLst/>
            <a:gdLst>
              <a:gd name="T0" fmla="*/ 0 w 8"/>
              <a:gd name="T1" fmla="*/ 2147483647 h 16"/>
              <a:gd name="T2" fmla="*/ 2147483647 w 8"/>
              <a:gd name="T3" fmla="*/ 2147483647 h 16"/>
              <a:gd name="T4" fmla="*/ 2147483647 w 8"/>
              <a:gd name="T5" fmla="*/ 0 h 16"/>
              <a:gd name="T6" fmla="*/ 0 w 8"/>
              <a:gd name="T7" fmla="*/ 2147483647 h 16"/>
              <a:gd name="T8" fmla="*/ 0 w 8"/>
              <a:gd name="T9" fmla="*/ 2147483647 h 16"/>
              <a:gd name="T10" fmla="*/ 0 60000 65536"/>
              <a:gd name="T11" fmla="*/ 0 60000 65536"/>
              <a:gd name="T12" fmla="*/ 0 60000 65536"/>
              <a:gd name="T13" fmla="*/ 0 60000 65536"/>
              <a:gd name="T14" fmla="*/ 0 60000 65536"/>
              <a:gd name="T15" fmla="*/ 0 w 8"/>
              <a:gd name="T16" fmla="*/ 0 h 16"/>
              <a:gd name="T17" fmla="*/ 8 w 8"/>
              <a:gd name="T18" fmla="*/ 16 h 16"/>
            </a:gdLst>
            <a:ahLst/>
            <a:cxnLst>
              <a:cxn ang="T10">
                <a:pos x="T0" y="T1"/>
              </a:cxn>
              <a:cxn ang="T11">
                <a:pos x="T2" y="T3"/>
              </a:cxn>
              <a:cxn ang="T12">
                <a:pos x="T4" y="T5"/>
              </a:cxn>
              <a:cxn ang="T13">
                <a:pos x="T6" y="T7"/>
              </a:cxn>
              <a:cxn ang="T14">
                <a:pos x="T8" y="T9"/>
              </a:cxn>
            </a:cxnLst>
            <a:rect l="T15" t="T16" r="T17" b="T18"/>
            <a:pathLst>
              <a:path w="8" h="16">
                <a:moveTo>
                  <a:pt x="0" y="16"/>
                </a:moveTo>
                <a:lnTo>
                  <a:pt x="8" y="16"/>
                </a:lnTo>
                <a:lnTo>
                  <a:pt x="8" y="0"/>
                </a:lnTo>
                <a:lnTo>
                  <a:pt x="0" y="8"/>
                </a:lnTo>
                <a:lnTo>
                  <a:pt x="0"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72" name="Freeform 194"/>
          <p:cNvSpPr>
            <a:spLocks/>
          </p:cNvSpPr>
          <p:nvPr/>
        </p:nvSpPr>
        <p:spPr bwMode="auto">
          <a:xfrm>
            <a:off x="1905000" y="4335463"/>
            <a:ext cx="46038" cy="14287"/>
          </a:xfrm>
          <a:custGeom>
            <a:avLst/>
            <a:gdLst>
              <a:gd name="T0" fmla="*/ 0 w 24"/>
              <a:gd name="T1" fmla="*/ 0 h 8"/>
              <a:gd name="T2" fmla="*/ 2147483647 w 24"/>
              <a:gd name="T3" fmla="*/ 2147483647 h 8"/>
              <a:gd name="T4" fmla="*/ 2147483647 w 24"/>
              <a:gd name="T5" fmla="*/ 2147483647 h 8"/>
              <a:gd name="T6" fmla="*/ 2147483647 w 24"/>
              <a:gd name="T7" fmla="*/ 0 h 8"/>
              <a:gd name="T8" fmla="*/ 2147483647 w 24"/>
              <a:gd name="T9" fmla="*/ 0 h 8"/>
              <a:gd name="T10" fmla="*/ 0 w 24"/>
              <a:gd name="T11" fmla="*/ 0 h 8"/>
              <a:gd name="T12" fmla="*/ 0 60000 65536"/>
              <a:gd name="T13" fmla="*/ 0 60000 65536"/>
              <a:gd name="T14" fmla="*/ 0 60000 65536"/>
              <a:gd name="T15" fmla="*/ 0 60000 65536"/>
              <a:gd name="T16" fmla="*/ 0 60000 65536"/>
              <a:gd name="T17" fmla="*/ 0 60000 65536"/>
              <a:gd name="T18" fmla="*/ 0 w 24"/>
              <a:gd name="T19" fmla="*/ 0 h 8"/>
              <a:gd name="T20" fmla="*/ 24 w 24"/>
              <a:gd name="T21" fmla="*/ 8 h 8"/>
            </a:gdLst>
            <a:ahLst/>
            <a:cxnLst>
              <a:cxn ang="T12">
                <a:pos x="T0" y="T1"/>
              </a:cxn>
              <a:cxn ang="T13">
                <a:pos x="T2" y="T3"/>
              </a:cxn>
              <a:cxn ang="T14">
                <a:pos x="T4" y="T5"/>
              </a:cxn>
              <a:cxn ang="T15">
                <a:pos x="T6" y="T7"/>
              </a:cxn>
              <a:cxn ang="T16">
                <a:pos x="T8" y="T9"/>
              </a:cxn>
              <a:cxn ang="T17">
                <a:pos x="T10" y="T11"/>
              </a:cxn>
            </a:cxnLst>
            <a:rect l="T18" t="T19" r="T20" b="T21"/>
            <a:pathLst>
              <a:path w="24" h="8">
                <a:moveTo>
                  <a:pt x="0" y="0"/>
                </a:moveTo>
                <a:lnTo>
                  <a:pt x="8" y="8"/>
                </a:lnTo>
                <a:lnTo>
                  <a:pt x="24" y="8"/>
                </a:lnTo>
                <a:lnTo>
                  <a:pt x="24" y="0"/>
                </a:lnTo>
                <a:lnTo>
                  <a:pt x="8" y="0"/>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73" name="Freeform 195"/>
          <p:cNvSpPr>
            <a:spLocks/>
          </p:cNvSpPr>
          <p:nvPr/>
        </p:nvSpPr>
        <p:spPr bwMode="auto">
          <a:xfrm>
            <a:off x="1798638" y="4225925"/>
            <a:ext cx="15875" cy="15875"/>
          </a:xfrm>
          <a:custGeom>
            <a:avLst/>
            <a:gdLst>
              <a:gd name="T0" fmla="*/ 0 w 8"/>
              <a:gd name="T1" fmla="*/ 2147483647 h 8"/>
              <a:gd name="T2" fmla="*/ 2147483647 w 8"/>
              <a:gd name="T3" fmla="*/ 2147483647 h 8"/>
              <a:gd name="T4" fmla="*/ 0 w 8"/>
              <a:gd name="T5" fmla="*/ 0 h 8"/>
              <a:gd name="T6" fmla="*/ 0 w 8"/>
              <a:gd name="T7" fmla="*/ 2147483647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8"/>
                </a:lnTo>
                <a:lnTo>
                  <a:pt x="0"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74" name="Freeform 196"/>
          <p:cNvSpPr>
            <a:spLocks/>
          </p:cNvSpPr>
          <p:nvPr/>
        </p:nvSpPr>
        <p:spPr bwMode="auto">
          <a:xfrm>
            <a:off x="1752600" y="4195763"/>
            <a:ext cx="257175" cy="92075"/>
          </a:xfrm>
          <a:custGeom>
            <a:avLst/>
            <a:gdLst>
              <a:gd name="T0" fmla="*/ 0 w 136"/>
              <a:gd name="T1" fmla="*/ 2147483647 h 48"/>
              <a:gd name="T2" fmla="*/ 2147483647 w 136"/>
              <a:gd name="T3" fmla="*/ 2147483647 h 48"/>
              <a:gd name="T4" fmla="*/ 2147483647 w 136"/>
              <a:gd name="T5" fmla="*/ 2147483647 h 48"/>
              <a:gd name="T6" fmla="*/ 2147483647 w 136"/>
              <a:gd name="T7" fmla="*/ 2147483647 h 48"/>
              <a:gd name="T8" fmla="*/ 2147483647 w 136"/>
              <a:gd name="T9" fmla="*/ 2147483647 h 48"/>
              <a:gd name="T10" fmla="*/ 2147483647 w 136"/>
              <a:gd name="T11" fmla="*/ 2147483647 h 48"/>
              <a:gd name="T12" fmla="*/ 2147483647 w 136"/>
              <a:gd name="T13" fmla="*/ 2147483647 h 48"/>
              <a:gd name="T14" fmla="*/ 2147483647 w 136"/>
              <a:gd name="T15" fmla="*/ 2147483647 h 48"/>
              <a:gd name="T16" fmla="*/ 2147483647 w 136"/>
              <a:gd name="T17" fmla="*/ 2147483647 h 48"/>
              <a:gd name="T18" fmla="*/ 2147483647 w 136"/>
              <a:gd name="T19" fmla="*/ 2147483647 h 48"/>
              <a:gd name="T20" fmla="*/ 2147483647 w 136"/>
              <a:gd name="T21" fmla="*/ 2147483647 h 48"/>
              <a:gd name="T22" fmla="*/ 2147483647 w 136"/>
              <a:gd name="T23" fmla="*/ 2147483647 h 48"/>
              <a:gd name="T24" fmla="*/ 2147483647 w 136"/>
              <a:gd name="T25" fmla="*/ 2147483647 h 48"/>
              <a:gd name="T26" fmla="*/ 2147483647 w 136"/>
              <a:gd name="T27" fmla="*/ 2147483647 h 48"/>
              <a:gd name="T28" fmla="*/ 2147483647 w 136"/>
              <a:gd name="T29" fmla="*/ 2147483647 h 48"/>
              <a:gd name="T30" fmla="*/ 2147483647 w 136"/>
              <a:gd name="T31" fmla="*/ 0 h 48"/>
              <a:gd name="T32" fmla="*/ 2147483647 w 136"/>
              <a:gd name="T33" fmla="*/ 2147483647 h 48"/>
              <a:gd name="T34" fmla="*/ 0 w 136"/>
              <a:gd name="T35" fmla="*/ 2147483647 h 4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6"/>
              <a:gd name="T55" fmla="*/ 0 h 48"/>
              <a:gd name="T56" fmla="*/ 136 w 136"/>
              <a:gd name="T57" fmla="*/ 48 h 4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6" h="48">
                <a:moveTo>
                  <a:pt x="0" y="24"/>
                </a:moveTo>
                <a:lnTo>
                  <a:pt x="8" y="24"/>
                </a:lnTo>
                <a:lnTo>
                  <a:pt x="32" y="8"/>
                </a:lnTo>
                <a:lnTo>
                  <a:pt x="48" y="8"/>
                </a:lnTo>
                <a:lnTo>
                  <a:pt x="40" y="16"/>
                </a:lnTo>
                <a:lnTo>
                  <a:pt x="80" y="24"/>
                </a:lnTo>
                <a:lnTo>
                  <a:pt x="88" y="40"/>
                </a:lnTo>
                <a:lnTo>
                  <a:pt x="96" y="40"/>
                </a:lnTo>
                <a:lnTo>
                  <a:pt x="88" y="48"/>
                </a:lnTo>
                <a:lnTo>
                  <a:pt x="136" y="48"/>
                </a:lnTo>
                <a:lnTo>
                  <a:pt x="128" y="40"/>
                </a:lnTo>
                <a:lnTo>
                  <a:pt x="120" y="40"/>
                </a:lnTo>
                <a:lnTo>
                  <a:pt x="120" y="32"/>
                </a:lnTo>
                <a:lnTo>
                  <a:pt x="104" y="32"/>
                </a:lnTo>
                <a:lnTo>
                  <a:pt x="88" y="16"/>
                </a:lnTo>
                <a:lnTo>
                  <a:pt x="48" y="0"/>
                </a:lnTo>
                <a:lnTo>
                  <a:pt x="16" y="8"/>
                </a:lnTo>
                <a:lnTo>
                  <a:pt x="0" y="24"/>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75" name="Freeform 197"/>
          <p:cNvSpPr>
            <a:spLocks/>
          </p:cNvSpPr>
          <p:nvPr/>
        </p:nvSpPr>
        <p:spPr bwMode="auto">
          <a:xfrm>
            <a:off x="2178050" y="4335463"/>
            <a:ext cx="46038" cy="14287"/>
          </a:xfrm>
          <a:custGeom>
            <a:avLst/>
            <a:gdLst>
              <a:gd name="T0" fmla="*/ 0 w 24"/>
              <a:gd name="T1" fmla="*/ 2147483647 h 8"/>
              <a:gd name="T2" fmla="*/ 2147483647 w 24"/>
              <a:gd name="T3" fmla="*/ 2147483647 h 8"/>
              <a:gd name="T4" fmla="*/ 2147483647 w 24"/>
              <a:gd name="T5" fmla="*/ 0 h 8"/>
              <a:gd name="T6" fmla="*/ 2147483647 w 24"/>
              <a:gd name="T7" fmla="*/ 0 h 8"/>
              <a:gd name="T8" fmla="*/ 0 w 24"/>
              <a:gd name="T9" fmla="*/ 0 h 8"/>
              <a:gd name="T10" fmla="*/ 0 w 24"/>
              <a:gd name="T11" fmla="*/ 2147483647 h 8"/>
              <a:gd name="T12" fmla="*/ 0 60000 65536"/>
              <a:gd name="T13" fmla="*/ 0 60000 65536"/>
              <a:gd name="T14" fmla="*/ 0 60000 65536"/>
              <a:gd name="T15" fmla="*/ 0 60000 65536"/>
              <a:gd name="T16" fmla="*/ 0 60000 65536"/>
              <a:gd name="T17" fmla="*/ 0 60000 65536"/>
              <a:gd name="T18" fmla="*/ 0 w 24"/>
              <a:gd name="T19" fmla="*/ 0 h 8"/>
              <a:gd name="T20" fmla="*/ 24 w 24"/>
              <a:gd name="T21" fmla="*/ 8 h 8"/>
            </a:gdLst>
            <a:ahLst/>
            <a:cxnLst>
              <a:cxn ang="T12">
                <a:pos x="T0" y="T1"/>
              </a:cxn>
              <a:cxn ang="T13">
                <a:pos x="T2" y="T3"/>
              </a:cxn>
              <a:cxn ang="T14">
                <a:pos x="T4" y="T5"/>
              </a:cxn>
              <a:cxn ang="T15">
                <a:pos x="T6" y="T7"/>
              </a:cxn>
              <a:cxn ang="T16">
                <a:pos x="T8" y="T9"/>
              </a:cxn>
              <a:cxn ang="T17">
                <a:pos x="T10" y="T11"/>
              </a:cxn>
            </a:cxnLst>
            <a:rect l="T18" t="T19" r="T20" b="T21"/>
            <a:pathLst>
              <a:path w="24" h="8">
                <a:moveTo>
                  <a:pt x="0" y="8"/>
                </a:moveTo>
                <a:lnTo>
                  <a:pt x="16" y="8"/>
                </a:lnTo>
                <a:lnTo>
                  <a:pt x="24" y="0"/>
                </a:lnTo>
                <a:lnTo>
                  <a:pt x="16" y="0"/>
                </a:lnTo>
                <a:lnTo>
                  <a:pt x="0"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76" name="Line 198"/>
          <p:cNvSpPr>
            <a:spLocks noChangeShapeType="1"/>
          </p:cNvSpPr>
          <p:nvPr/>
        </p:nvSpPr>
        <p:spPr bwMode="auto">
          <a:xfrm>
            <a:off x="2117725" y="4519613"/>
            <a:ext cx="1588" cy="15875"/>
          </a:xfrm>
          <a:prstGeom prst="line">
            <a:avLst/>
          </a:prstGeom>
          <a:noFill/>
          <a:ln w="6350">
            <a:solidFill>
              <a:srgbClr val="FFFFFF"/>
            </a:solidFill>
            <a:round/>
            <a:headEnd/>
            <a:tailEnd/>
          </a:ln>
        </p:spPr>
        <p:txBody>
          <a:bodyPr/>
          <a:lstStyle/>
          <a:p>
            <a:endParaRPr lang="de-DE"/>
          </a:p>
        </p:txBody>
      </p:sp>
      <p:sp>
        <p:nvSpPr>
          <p:cNvPr id="243877" name="Line 199"/>
          <p:cNvSpPr>
            <a:spLocks noChangeShapeType="1"/>
          </p:cNvSpPr>
          <p:nvPr/>
        </p:nvSpPr>
        <p:spPr bwMode="auto">
          <a:xfrm>
            <a:off x="2314575" y="4411663"/>
            <a:ext cx="1588" cy="15875"/>
          </a:xfrm>
          <a:prstGeom prst="line">
            <a:avLst/>
          </a:prstGeom>
          <a:noFill/>
          <a:ln w="6350">
            <a:solidFill>
              <a:srgbClr val="FFFFFF"/>
            </a:solidFill>
            <a:round/>
            <a:headEnd/>
            <a:tailEnd/>
          </a:ln>
        </p:spPr>
        <p:txBody>
          <a:bodyPr/>
          <a:lstStyle/>
          <a:p>
            <a:endParaRPr lang="de-DE"/>
          </a:p>
        </p:txBody>
      </p:sp>
      <p:sp>
        <p:nvSpPr>
          <p:cNvPr id="243878" name="Line 200"/>
          <p:cNvSpPr>
            <a:spLocks noChangeShapeType="1"/>
          </p:cNvSpPr>
          <p:nvPr/>
        </p:nvSpPr>
        <p:spPr bwMode="auto">
          <a:xfrm>
            <a:off x="2314575" y="4457700"/>
            <a:ext cx="15875" cy="3175"/>
          </a:xfrm>
          <a:prstGeom prst="line">
            <a:avLst/>
          </a:prstGeom>
          <a:noFill/>
          <a:ln w="6350">
            <a:solidFill>
              <a:srgbClr val="FFFFFF"/>
            </a:solidFill>
            <a:round/>
            <a:headEnd/>
            <a:tailEnd/>
          </a:ln>
        </p:spPr>
        <p:txBody>
          <a:bodyPr/>
          <a:lstStyle/>
          <a:p>
            <a:endParaRPr lang="de-DE"/>
          </a:p>
        </p:txBody>
      </p:sp>
      <p:sp>
        <p:nvSpPr>
          <p:cNvPr id="243879" name="Freeform 201"/>
          <p:cNvSpPr>
            <a:spLocks/>
          </p:cNvSpPr>
          <p:nvPr/>
        </p:nvSpPr>
        <p:spPr bwMode="auto">
          <a:xfrm>
            <a:off x="1919288" y="4133850"/>
            <a:ext cx="15875" cy="46038"/>
          </a:xfrm>
          <a:custGeom>
            <a:avLst/>
            <a:gdLst>
              <a:gd name="T0" fmla="*/ 2147483647 w 8"/>
              <a:gd name="T1" fmla="*/ 0 h 24"/>
              <a:gd name="T2" fmla="*/ 0 w 8"/>
              <a:gd name="T3" fmla="*/ 2147483647 h 24"/>
              <a:gd name="T4" fmla="*/ 2147483647 w 8"/>
              <a:gd name="T5" fmla="*/ 2147483647 h 24"/>
              <a:gd name="T6" fmla="*/ 2147483647 w 8"/>
              <a:gd name="T7" fmla="*/ 2147483647 h 24"/>
              <a:gd name="T8" fmla="*/ 2147483647 w 8"/>
              <a:gd name="T9" fmla="*/ 0 h 24"/>
              <a:gd name="T10" fmla="*/ 0 60000 65536"/>
              <a:gd name="T11" fmla="*/ 0 60000 65536"/>
              <a:gd name="T12" fmla="*/ 0 60000 65536"/>
              <a:gd name="T13" fmla="*/ 0 60000 65536"/>
              <a:gd name="T14" fmla="*/ 0 60000 65536"/>
              <a:gd name="T15" fmla="*/ 0 w 8"/>
              <a:gd name="T16" fmla="*/ 0 h 24"/>
              <a:gd name="T17" fmla="*/ 8 w 8"/>
              <a:gd name="T18" fmla="*/ 24 h 24"/>
            </a:gdLst>
            <a:ahLst/>
            <a:cxnLst>
              <a:cxn ang="T10">
                <a:pos x="T0" y="T1"/>
              </a:cxn>
              <a:cxn ang="T11">
                <a:pos x="T2" y="T3"/>
              </a:cxn>
              <a:cxn ang="T12">
                <a:pos x="T4" y="T5"/>
              </a:cxn>
              <a:cxn ang="T13">
                <a:pos x="T6" y="T7"/>
              </a:cxn>
              <a:cxn ang="T14">
                <a:pos x="T8" y="T9"/>
              </a:cxn>
            </a:cxnLst>
            <a:rect l="T15" t="T16" r="T17" b="T18"/>
            <a:pathLst>
              <a:path w="8" h="24">
                <a:moveTo>
                  <a:pt x="8" y="0"/>
                </a:moveTo>
                <a:lnTo>
                  <a:pt x="0" y="8"/>
                </a:lnTo>
                <a:lnTo>
                  <a:pt x="8" y="24"/>
                </a:lnTo>
                <a:lnTo>
                  <a:pt x="8" y="8"/>
                </a:lnTo>
                <a:lnTo>
                  <a:pt x="8"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80" name="Freeform 202"/>
          <p:cNvSpPr>
            <a:spLocks/>
          </p:cNvSpPr>
          <p:nvPr/>
        </p:nvSpPr>
        <p:spPr bwMode="auto">
          <a:xfrm>
            <a:off x="2027238" y="4241800"/>
            <a:ext cx="14287" cy="15875"/>
          </a:xfrm>
          <a:custGeom>
            <a:avLst/>
            <a:gdLst>
              <a:gd name="T0" fmla="*/ 0 w 8"/>
              <a:gd name="T1" fmla="*/ 2147483647 h 8"/>
              <a:gd name="T2" fmla="*/ 2147483647 w 8"/>
              <a:gd name="T3" fmla="*/ 2147483647 h 8"/>
              <a:gd name="T4" fmla="*/ 2147483647 w 8"/>
              <a:gd name="T5" fmla="*/ 0 h 8"/>
              <a:gd name="T6" fmla="*/ 0 w 8"/>
              <a:gd name="T7" fmla="*/ 2147483647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8"/>
                </a:lnTo>
                <a:lnTo>
                  <a:pt x="8"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81" name="Line 203"/>
          <p:cNvSpPr>
            <a:spLocks noChangeShapeType="1"/>
          </p:cNvSpPr>
          <p:nvPr/>
        </p:nvSpPr>
        <p:spPr bwMode="auto">
          <a:xfrm>
            <a:off x="1919288" y="4103688"/>
            <a:ext cx="31750" cy="14287"/>
          </a:xfrm>
          <a:prstGeom prst="line">
            <a:avLst/>
          </a:prstGeom>
          <a:noFill/>
          <a:ln w="6350">
            <a:solidFill>
              <a:srgbClr val="FFFFFF"/>
            </a:solidFill>
            <a:round/>
            <a:headEnd/>
            <a:tailEnd/>
          </a:ln>
        </p:spPr>
        <p:txBody>
          <a:bodyPr/>
          <a:lstStyle/>
          <a:p>
            <a:endParaRPr lang="de-DE"/>
          </a:p>
        </p:txBody>
      </p:sp>
      <p:sp>
        <p:nvSpPr>
          <p:cNvPr id="243882" name="Freeform 204"/>
          <p:cNvSpPr>
            <a:spLocks/>
          </p:cNvSpPr>
          <p:nvPr/>
        </p:nvSpPr>
        <p:spPr bwMode="auto">
          <a:xfrm>
            <a:off x="1951038" y="4103688"/>
            <a:ext cx="14287" cy="30162"/>
          </a:xfrm>
          <a:custGeom>
            <a:avLst/>
            <a:gdLst>
              <a:gd name="T0" fmla="*/ 0 w 8"/>
              <a:gd name="T1" fmla="*/ 0 h 16"/>
              <a:gd name="T2" fmla="*/ 2147483647 w 8"/>
              <a:gd name="T3" fmla="*/ 2147483647 h 16"/>
              <a:gd name="T4" fmla="*/ 2147483647 w 8"/>
              <a:gd name="T5" fmla="*/ 2147483647 h 16"/>
              <a:gd name="T6" fmla="*/ 0 60000 65536"/>
              <a:gd name="T7" fmla="*/ 0 60000 65536"/>
              <a:gd name="T8" fmla="*/ 0 60000 65536"/>
              <a:gd name="T9" fmla="*/ 0 w 8"/>
              <a:gd name="T10" fmla="*/ 0 h 16"/>
              <a:gd name="T11" fmla="*/ 8 w 8"/>
              <a:gd name="T12" fmla="*/ 16 h 16"/>
            </a:gdLst>
            <a:ahLst/>
            <a:cxnLst>
              <a:cxn ang="T6">
                <a:pos x="T0" y="T1"/>
              </a:cxn>
              <a:cxn ang="T7">
                <a:pos x="T2" y="T3"/>
              </a:cxn>
              <a:cxn ang="T8">
                <a:pos x="T4" y="T5"/>
              </a:cxn>
            </a:cxnLst>
            <a:rect l="T9" t="T10" r="T11" b="T12"/>
            <a:pathLst>
              <a:path w="8" h="16">
                <a:moveTo>
                  <a:pt x="0" y="0"/>
                </a:moveTo>
                <a:lnTo>
                  <a:pt x="8" y="8"/>
                </a:lnTo>
                <a:lnTo>
                  <a:pt x="8" y="16"/>
                </a:lnTo>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83" name="Freeform 205"/>
          <p:cNvSpPr>
            <a:spLocks/>
          </p:cNvSpPr>
          <p:nvPr/>
        </p:nvSpPr>
        <p:spPr bwMode="auto">
          <a:xfrm>
            <a:off x="1965325" y="4149725"/>
            <a:ext cx="15875" cy="14288"/>
          </a:xfrm>
          <a:custGeom>
            <a:avLst/>
            <a:gdLst>
              <a:gd name="T0" fmla="*/ 0 w 8"/>
              <a:gd name="T1" fmla="*/ 0 h 8"/>
              <a:gd name="T2" fmla="*/ 2147483647 w 8"/>
              <a:gd name="T3" fmla="*/ 0 h 8"/>
              <a:gd name="T4" fmla="*/ 2147483647 w 8"/>
              <a:gd name="T5" fmla="*/ 2147483647 h 8"/>
              <a:gd name="T6" fmla="*/ 0 60000 65536"/>
              <a:gd name="T7" fmla="*/ 0 60000 65536"/>
              <a:gd name="T8" fmla="*/ 0 60000 65536"/>
              <a:gd name="T9" fmla="*/ 0 w 8"/>
              <a:gd name="T10" fmla="*/ 0 h 8"/>
              <a:gd name="T11" fmla="*/ 8 w 8"/>
              <a:gd name="T12" fmla="*/ 8 h 8"/>
            </a:gdLst>
            <a:ahLst/>
            <a:cxnLst>
              <a:cxn ang="T6">
                <a:pos x="T0" y="T1"/>
              </a:cxn>
              <a:cxn ang="T7">
                <a:pos x="T2" y="T3"/>
              </a:cxn>
              <a:cxn ang="T8">
                <a:pos x="T4" y="T5"/>
              </a:cxn>
            </a:cxnLst>
            <a:rect l="T9" t="T10" r="T11" b="T12"/>
            <a:pathLst>
              <a:path w="8" h="8">
                <a:moveTo>
                  <a:pt x="0" y="0"/>
                </a:moveTo>
                <a:lnTo>
                  <a:pt x="8" y="0"/>
                </a:lnTo>
                <a:lnTo>
                  <a:pt x="8" y="8"/>
                </a:lnTo>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84" name="Line 206"/>
          <p:cNvSpPr>
            <a:spLocks noChangeShapeType="1"/>
          </p:cNvSpPr>
          <p:nvPr/>
        </p:nvSpPr>
        <p:spPr bwMode="auto">
          <a:xfrm>
            <a:off x="1995488" y="4164013"/>
            <a:ext cx="1587" cy="15875"/>
          </a:xfrm>
          <a:prstGeom prst="line">
            <a:avLst/>
          </a:prstGeom>
          <a:noFill/>
          <a:ln w="6350">
            <a:solidFill>
              <a:srgbClr val="FFFFFF"/>
            </a:solidFill>
            <a:round/>
            <a:headEnd/>
            <a:tailEnd/>
          </a:ln>
        </p:spPr>
        <p:txBody>
          <a:bodyPr/>
          <a:lstStyle/>
          <a:p>
            <a:endParaRPr lang="de-DE"/>
          </a:p>
        </p:txBody>
      </p:sp>
      <p:sp>
        <p:nvSpPr>
          <p:cNvPr id="243885" name="Freeform 207"/>
          <p:cNvSpPr>
            <a:spLocks/>
          </p:cNvSpPr>
          <p:nvPr/>
        </p:nvSpPr>
        <p:spPr bwMode="auto">
          <a:xfrm>
            <a:off x="1995488" y="4195763"/>
            <a:ext cx="31750" cy="30162"/>
          </a:xfrm>
          <a:custGeom>
            <a:avLst/>
            <a:gdLst>
              <a:gd name="T0" fmla="*/ 0 w 16"/>
              <a:gd name="T1" fmla="*/ 0 h 16"/>
              <a:gd name="T2" fmla="*/ 2147483647 w 16"/>
              <a:gd name="T3" fmla="*/ 2147483647 h 16"/>
              <a:gd name="T4" fmla="*/ 2147483647 w 16"/>
              <a:gd name="T5" fmla="*/ 2147483647 h 16"/>
              <a:gd name="T6" fmla="*/ 0 60000 65536"/>
              <a:gd name="T7" fmla="*/ 0 60000 65536"/>
              <a:gd name="T8" fmla="*/ 0 60000 65536"/>
              <a:gd name="T9" fmla="*/ 0 w 16"/>
              <a:gd name="T10" fmla="*/ 0 h 16"/>
              <a:gd name="T11" fmla="*/ 16 w 16"/>
              <a:gd name="T12" fmla="*/ 16 h 16"/>
            </a:gdLst>
            <a:ahLst/>
            <a:cxnLst>
              <a:cxn ang="T6">
                <a:pos x="T0" y="T1"/>
              </a:cxn>
              <a:cxn ang="T7">
                <a:pos x="T2" y="T3"/>
              </a:cxn>
              <a:cxn ang="T8">
                <a:pos x="T4" y="T5"/>
              </a:cxn>
            </a:cxnLst>
            <a:rect l="T9" t="T10" r="T11" b="T12"/>
            <a:pathLst>
              <a:path w="16" h="16">
                <a:moveTo>
                  <a:pt x="0" y="0"/>
                </a:moveTo>
                <a:lnTo>
                  <a:pt x="8" y="16"/>
                </a:lnTo>
                <a:lnTo>
                  <a:pt x="16" y="16"/>
                </a:lnTo>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86" name="Line 208"/>
          <p:cNvSpPr>
            <a:spLocks noChangeShapeType="1"/>
          </p:cNvSpPr>
          <p:nvPr/>
        </p:nvSpPr>
        <p:spPr bwMode="auto">
          <a:xfrm flipV="1">
            <a:off x="2009775" y="4225925"/>
            <a:ext cx="17463" cy="15875"/>
          </a:xfrm>
          <a:prstGeom prst="line">
            <a:avLst/>
          </a:prstGeom>
          <a:noFill/>
          <a:ln w="6350">
            <a:solidFill>
              <a:srgbClr val="FFFFFF"/>
            </a:solidFill>
            <a:round/>
            <a:headEnd/>
            <a:tailEnd/>
          </a:ln>
        </p:spPr>
        <p:txBody>
          <a:bodyPr/>
          <a:lstStyle/>
          <a:p>
            <a:endParaRPr lang="de-DE"/>
          </a:p>
        </p:txBody>
      </p:sp>
      <p:sp>
        <p:nvSpPr>
          <p:cNvPr id="243887" name="Line 209"/>
          <p:cNvSpPr>
            <a:spLocks noChangeShapeType="1"/>
          </p:cNvSpPr>
          <p:nvPr/>
        </p:nvSpPr>
        <p:spPr bwMode="auto">
          <a:xfrm>
            <a:off x="2041525" y="4225925"/>
            <a:ext cx="14288" cy="15875"/>
          </a:xfrm>
          <a:prstGeom prst="line">
            <a:avLst/>
          </a:prstGeom>
          <a:noFill/>
          <a:ln w="6350">
            <a:solidFill>
              <a:srgbClr val="FFFFFF"/>
            </a:solidFill>
            <a:round/>
            <a:headEnd/>
            <a:tailEnd/>
          </a:ln>
        </p:spPr>
        <p:txBody>
          <a:bodyPr/>
          <a:lstStyle/>
          <a:p>
            <a:endParaRPr lang="de-DE"/>
          </a:p>
        </p:txBody>
      </p:sp>
      <p:sp>
        <p:nvSpPr>
          <p:cNvPr id="243888" name="Freeform 210"/>
          <p:cNvSpPr>
            <a:spLocks/>
          </p:cNvSpPr>
          <p:nvPr/>
        </p:nvSpPr>
        <p:spPr bwMode="auto">
          <a:xfrm>
            <a:off x="2055813" y="4241800"/>
            <a:ext cx="30162" cy="15875"/>
          </a:xfrm>
          <a:custGeom>
            <a:avLst/>
            <a:gdLst>
              <a:gd name="T0" fmla="*/ 0 w 16"/>
              <a:gd name="T1" fmla="*/ 2147483647 h 8"/>
              <a:gd name="T2" fmla="*/ 2147483647 w 16"/>
              <a:gd name="T3" fmla="*/ 0 h 8"/>
              <a:gd name="T4" fmla="*/ 2147483647 w 16"/>
              <a:gd name="T5" fmla="*/ 2147483647 h 8"/>
              <a:gd name="T6" fmla="*/ 0 60000 65536"/>
              <a:gd name="T7" fmla="*/ 0 60000 65536"/>
              <a:gd name="T8" fmla="*/ 0 60000 65536"/>
              <a:gd name="T9" fmla="*/ 0 w 16"/>
              <a:gd name="T10" fmla="*/ 0 h 8"/>
              <a:gd name="T11" fmla="*/ 16 w 16"/>
              <a:gd name="T12" fmla="*/ 8 h 8"/>
            </a:gdLst>
            <a:ahLst/>
            <a:cxnLst>
              <a:cxn ang="T6">
                <a:pos x="T0" y="T1"/>
              </a:cxn>
              <a:cxn ang="T7">
                <a:pos x="T2" y="T3"/>
              </a:cxn>
              <a:cxn ang="T8">
                <a:pos x="T4" y="T5"/>
              </a:cxn>
            </a:cxnLst>
            <a:rect l="T9" t="T10" r="T11" b="T12"/>
            <a:pathLst>
              <a:path w="16" h="8">
                <a:moveTo>
                  <a:pt x="0" y="8"/>
                </a:moveTo>
                <a:lnTo>
                  <a:pt x="8" y="0"/>
                </a:lnTo>
                <a:lnTo>
                  <a:pt x="16" y="8"/>
                </a:lnTo>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89" name="Line 211"/>
          <p:cNvSpPr>
            <a:spLocks noChangeShapeType="1"/>
          </p:cNvSpPr>
          <p:nvPr/>
        </p:nvSpPr>
        <p:spPr bwMode="auto">
          <a:xfrm>
            <a:off x="1843088" y="4164013"/>
            <a:ext cx="15875" cy="3175"/>
          </a:xfrm>
          <a:prstGeom prst="line">
            <a:avLst/>
          </a:prstGeom>
          <a:noFill/>
          <a:ln w="6350">
            <a:solidFill>
              <a:srgbClr val="FFFFFF"/>
            </a:solidFill>
            <a:round/>
            <a:headEnd/>
            <a:tailEnd/>
          </a:ln>
        </p:spPr>
        <p:txBody>
          <a:bodyPr/>
          <a:lstStyle/>
          <a:p>
            <a:endParaRPr lang="de-DE"/>
          </a:p>
        </p:txBody>
      </p:sp>
      <p:sp>
        <p:nvSpPr>
          <p:cNvPr id="243890" name="Freeform 212"/>
          <p:cNvSpPr>
            <a:spLocks/>
          </p:cNvSpPr>
          <p:nvPr/>
        </p:nvSpPr>
        <p:spPr bwMode="auto">
          <a:xfrm>
            <a:off x="2147888" y="3670300"/>
            <a:ext cx="60325" cy="15875"/>
          </a:xfrm>
          <a:custGeom>
            <a:avLst/>
            <a:gdLst>
              <a:gd name="T0" fmla="*/ 0 w 32"/>
              <a:gd name="T1" fmla="*/ 2147483647 h 8"/>
              <a:gd name="T2" fmla="*/ 2147483647 w 32"/>
              <a:gd name="T3" fmla="*/ 0 h 8"/>
              <a:gd name="T4" fmla="*/ 2147483647 w 32"/>
              <a:gd name="T5" fmla="*/ 0 h 8"/>
              <a:gd name="T6" fmla="*/ 0 w 32"/>
              <a:gd name="T7" fmla="*/ 2147483647 h 8"/>
              <a:gd name="T8" fmla="*/ 0 60000 65536"/>
              <a:gd name="T9" fmla="*/ 0 60000 65536"/>
              <a:gd name="T10" fmla="*/ 0 60000 65536"/>
              <a:gd name="T11" fmla="*/ 0 60000 65536"/>
              <a:gd name="T12" fmla="*/ 0 w 32"/>
              <a:gd name="T13" fmla="*/ 0 h 8"/>
              <a:gd name="T14" fmla="*/ 32 w 32"/>
              <a:gd name="T15" fmla="*/ 8 h 8"/>
            </a:gdLst>
            <a:ahLst/>
            <a:cxnLst>
              <a:cxn ang="T8">
                <a:pos x="T0" y="T1"/>
              </a:cxn>
              <a:cxn ang="T9">
                <a:pos x="T2" y="T3"/>
              </a:cxn>
              <a:cxn ang="T10">
                <a:pos x="T4" y="T5"/>
              </a:cxn>
              <a:cxn ang="T11">
                <a:pos x="T6" y="T7"/>
              </a:cxn>
            </a:cxnLst>
            <a:rect l="T12" t="T13" r="T14" b="T15"/>
            <a:pathLst>
              <a:path w="32" h="8">
                <a:moveTo>
                  <a:pt x="0" y="8"/>
                </a:moveTo>
                <a:lnTo>
                  <a:pt x="32" y="0"/>
                </a:lnTo>
                <a:lnTo>
                  <a:pt x="24"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91" name="Freeform 213"/>
          <p:cNvSpPr>
            <a:spLocks/>
          </p:cNvSpPr>
          <p:nvPr/>
        </p:nvSpPr>
        <p:spPr bwMode="auto">
          <a:xfrm>
            <a:off x="2466975" y="3422650"/>
            <a:ext cx="60325" cy="15875"/>
          </a:xfrm>
          <a:custGeom>
            <a:avLst/>
            <a:gdLst>
              <a:gd name="T0" fmla="*/ 0 w 32"/>
              <a:gd name="T1" fmla="*/ 0 h 8"/>
              <a:gd name="T2" fmla="*/ 2147483647 w 32"/>
              <a:gd name="T3" fmla="*/ 2147483647 h 8"/>
              <a:gd name="T4" fmla="*/ 2147483647 w 32"/>
              <a:gd name="T5" fmla="*/ 2147483647 h 8"/>
              <a:gd name="T6" fmla="*/ 2147483647 w 32"/>
              <a:gd name="T7" fmla="*/ 0 h 8"/>
              <a:gd name="T8" fmla="*/ 0 w 32"/>
              <a:gd name="T9" fmla="*/ 0 h 8"/>
              <a:gd name="T10" fmla="*/ 0 60000 65536"/>
              <a:gd name="T11" fmla="*/ 0 60000 65536"/>
              <a:gd name="T12" fmla="*/ 0 60000 65536"/>
              <a:gd name="T13" fmla="*/ 0 60000 65536"/>
              <a:gd name="T14" fmla="*/ 0 60000 65536"/>
              <a:gd name="T15" fmla="*/ 0 w 32"/>
              <a:gd name="T16" fmla="*/ 0 h 8"/>
              <a:gd name="T17" fmla="*/ 32 w 32"/>
              <a:gd name="T18" fmla="*/ 8 h 8"/>
            </a:gdLst>
            <a:ahLst/>
            <a:cxnLst>
              <a:cxn ang="T10">
                <a:pos x="T0" y="T1"/>
              </a:cxn>
              <a:cxn ang="T11">
                <a:pos x="T2" y="T3"/>
              </a:cxn>
              <a:cxn ang="T12">
                <a:pos x="T4" y="T5"/>
              </a:cxn>
              <a:cxn ang="T13">
                <a:pos x="T6" y="T7"/>
              </a:cxn>
              <a:cxn ang="T14">
                <a:pos x="T8" y="T9"/>
              </a:cxn>
            </a:cxnLst>
            <a:rect l="T15" t="T16" r="T17" b="T18"/>
            <a:pathLst>
              <a:path w="32" h="8">
                <a:moveTo>
                  <a:pt x="0" y="0"/>
                </a:moveTo>
                <a:lnTo>
                  <a:pt x="16" y="8"/>
                </a:lnTo>
                <a:lnTo>
                  <a:pt x="32" y="8"/>
                </a:lnTo>
                <a:lnTo>
                  <a:pt x="16" y="0"/>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92" name="Freeform 214"/>
          <p:cNvSpPr>
            <a:spLocks/>
          </p:cNvSpPr>
          <p:nvPr/>
        </p:nvSpPr>
        <p:spPr bwMode="auto">
          <a:xfrm>
            <a:off x="2436813" y="3500438"/>
            <a:ext cx="46037" cy="31750"/>
          </a:xfrm>
          <a:custGeom>
            <a:avLst/>
            <a:gdLst>
              <a:gd name="T0" fmla="*/ 0 w 24"/>
              <a:gd name="T1" fmla="*/ 2147483647 h 16"/>
              <a:gd name="T2" fmla="*/ 2147483647 w 24"/>
              <a:gd name="T3" fmla="*/ 2147483647 h 16"/>
              <a:gd name="T4" fmla="*/ 2147483647 w 24"/>
              <a:gd name="T5" fmla="*/ 2147483647 h 16"/>
              <a:gd name="T6" fmla="*/ 2147483647 w 24"/>
              <a:gd name="T7" fmla="*/ 2147483647 h 16"/>
              <a:gd name="T8" fmla="*/ 2147483647 w 24"/>
              <a:gd name="T9" fmla="*/ 0 h 16"/>
              <a:gd name="T10" fmla="*/ 0 w 24"/>
              <a:gd name="T11" fmla="*/ 2147483647 h 16"/>
              <a:gd name="T12" fmla="*/ 0 60000 65536"/>
              <a:gd name="T13" fmla="*/ 0 60000 65536"/>
              <a:gd name="T14" fmla="*/ 0 60000 65536"/>
              <a:gd name="T15" fmla="*/ 0 60000 65536"/>
              <a:gd name="T16" fmla="*/ 0 60000 65536"/>
              <a:gd name="T17" fmla="*/ 0 60000 65536"/>
              <a:gd name="T18" fmla="*/ 0 w 24"/>
              <a:gd name="T19" fmla="*/ 0 h 16"/>
              <a:gd name="T20" fmla="*/ 24 w 24"/>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4" h="16">
                <a:moveTo>
                  <a:pt x="0" y="8"/>
                </a:moveTo>
                <a:lnTo>
                  <a:pt x="16" y="16"/>
                </a:lnTo>
                <a:lnTo>
                  <a:pt x="24" y="8"/>
                </a:lnTo>
                <a:lnTo>
                  <a:pt x="8" y="8"/>
                </a:lnTo>
                <a:lnTo>
                  <a:pt x="8"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93" name="Freeform 215"/>
          <p:cNvSpPr>
            <a:spLocks/>
          </p:cNvSpPr>
          <p:nvPr/>
        </p:nvSpPr>
        <p:spPr bwMode="auto">
          <a:xfrm>
            <a:off x="2254250" y="3068638"/>
            <a:ext cx="44450" cy="14287"/>
          </a:xfrm>
          <a:custGeom>
            <a:avLst/>
            <a:gdLst>
              <a:gd name="T0" fmla="*/ 0 w 24"/>
              <a:gd name="T1" fmla="*/ 2147483647 h 8"/>
              <a:gd name="T2" fmla="*/ 2147483647 w 24"/>
              <a:gd name="T3" fmla="*/ 0 h 8"/>
              <a:gd name="T4" fmla="*/ 2147483647 w 24"/>
              <a:gd name="T5" fmla="*/ 0 h 8"/>
              <a:gd name="T6" fmla="*/ 0 w 24"/>
              <a:gd name="T7" fmla="*/ 2147483647 h 8"/>
              <a:gd name="T8" fmla="*/ 0 60000 65536"/>
              <a:gd name="T9" fmla="*/ 0 60000 65536"/>
              <a:gd name="T10" fmla="*/ 0 60000 65536"/>
              <a:gd name="T11" fmla="*/ 0 60000 65536"/>
              <a:gd name="T12" fmla="*/ 0 w 24"/>
              <a:gd name="T13" fmla="*/ 0 h 8"/>
              <a:gd name="T14" fmla="*/ 24 w 24"/>
              <a:gd name="T15" fmla="*/ 8 h 8"/>
            </a:gdLst>
            <a:ahLst/>
            <a:cxnLst>
              <a:cxn ang="T8">
                <a:pos x="T0" y="T1"/>
              </a:cxn>
              <a:cxn ang="T9">
                <a:pos x="T2" y="T3"/>
              </a:cxn>
              <a:cxn ang="T10">
                <a:pos x="T4" y="T5"/>
              </a:cxn>
              <a:cxn ang="T11">
                <a:pos x="T6" y="T7"/>
              </a:cxn>
            </a:cxnLst>
            <a:rect l="T12" t="T13" r="T14" b="T15"/>
            <a:pathLst>
              <a:path w="24" h="8">
                <a:moveTo>
                  <a:pt x="0" y="8"/>
                </a:moveTo>
                <a:lnTo>
                  <a:pt x="24" y="0"/>
                </a:lnTo>
                <a:lnTo>
                  <a:pt x="8"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94" name="Freeform 216"/>
          <p:cNvSpPr>
            <a:spLocks/>
          </p:cNvSpPr>
          <p:nvPr/>
        </p:nvSpPr>
        <p:spPr bwMode="auto">
          <a:xfrm>
            <a:off x="2314575" y="3082925"/>
            <a:ext cx="30163" cy="15875"/>
          </a:xfrm>
          <a:custGeom>
            <a:avLst/>
            <a:gdLst>
              <a:gd name="T0" fmla="*/ 2147483647 w 16"/>
              <a:gd name="T1" fmla="*/ 0 h 8"/>
              <a:gd name="T2" fmla="*/ 0 w 16"/>
              <a:gd name="T3" fmla="*/ 2147483647 h 8"/>
              <a:gd name="T4" fmla="*/ 2147483647 w 16"/>
              <a:gd name="T5" fmla="*/ 0 h 8"/>
              <a:gd name="T6" fmla="*/ 2147483647 w 16"/>
              <a:gd name="T7" fmla="*/ 0 h 8"/>
              <a:gd name="T8" fmla="*/ 0 60000 65536"/>
              <a:gd name="T9" fmla="*/ 0 60000 65536"/>
              <a:gd name="T10" fmla="*/ 0 60000 65536"/>
              <a:gd name="T11" fmla="*/ 0 60000 65536"/>
              <a:gd name="T12" fmla="*/ 0 w 16"/>
              <a:gd name="T13" fmla="*/ 0 h 8"/>
              <a:gd name="T14" fmla="*/ 16 w 16"/>
              <a:gd name="T15" fmla="*/ 8 h 8"/>
            </a:gdLst>
            <a:ahLst/>
            <a:cxnLst>
              <a:cxn ang="T8">
                <a:pos x="T0" y="T1"/>
              </a:cxn>
              <a:cxn ang="T9">
                <a:pos x="T2" y="T3"/>
              </a:cxn>
              <a:cxn ang="T10">
                <a:pos x="T4" y="T5"/>
              </a:cxn>
              <a:cxn ang="T11">
                <a:pos x="T6" y="T7"/>
              </a:cxn>
            </a:cxnLst>
            <a:rect l="T12" t="T13" r="T14" b="T15"/>
            <a:pathLst>
              <a:path w="16" h="8">
                <a:moveTo>
                  <a:pt x="8" y="0"/>
                </a:moveTo>
                <a:lnTo>
                  <a:pt x="0" y="8"/>
                </a:lnTo>
                <a:lnTo>
                  <a:pt x="16" y="0"/>
                </a:lnTo>
                <a:lnTo>
                  <a:pt x="8"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95" name="Freeform 217"/>
          <p:cNvSpPr>
            <a:spLocks/>
          </p:cNvSpPr>
          <p:nvPr/>
        </p:nvSpPr>
        <p:spPr bwMode="auto">
          <a:xfrm>
            <a:off x="2559050" y="3376613"/>
            <a:ext cx="150813" cy="139700"/>
          </a:xfrm>
          <a:custGeom>
            <a:avLst/>
            <a:gdLst>
              <a:gd name="T0" fmla="*/ 0 w 80"/>
              <a:gd name="T1" fmla="*/ 2147483647 h 72"/>
              <a:gd name="T2" fmla="*/ 0 w 80"/>
              <a:gd name="T3" fmla="*/ 2147483647 h 72"/>
              <a:gd name="T4" fmla="*/ 2147483647 w 80"/>
              <a:gd name="T5" fmla="*/ 2147483647 h 72"/>
              <a:gd name="T6" fmla="*/ 2147483647 w 80"/>
              <a:gd name="T7" fmla="*/ 2147483647 h 72"/>
              <a:gd name="T8" fmla="*/ 2147483647 w 80"/>
              <a:gd name="T9" fmla="*/ 2147483647 h 72"/>
              <a:gd name="T10" fmla="*/ 2147483647 w 80"/>
              <a:gd name="T11" fmla="*/ 2147483647 h 72"/>
              <a:gd name="T12" fmla="*/ 2147483647 w 80"/>
              <a:gd name="T13" fmla="*/ 2147483647 h 72"/>
              <a:gd name="T14" fmla="*/ 2147483647 w 80"/>
              <a:gd name="T15" fmla="*/ 2147483647 h 72"/>
              <a:gd name="T16" fmla="*/ 2147483647 w 80"/>
              <a:gd name="T17" fmla="*/ 2147483647 h 72"/>
              <a:gd name="T18" fmla="*/ 2147483647 w 80"/>
              <a:gd name="T19" fmla="*/ 2147483647 h 72"/>
              <a:gd name="T20" fmla="*/ 2147483647 w 80"/>
              <a:gd name="T21" fmla="*/ 2147483647 h 72"/>
              <a:gd name="T22" fmla="*/ 2147483647 w 80"/>
              <a:gd name="T23" fmla="*/ 2147483647 h 72"/>
              <a:gd name="T24" fmla="*/ 2147483647 w 80"/>
              <a:gd name="T25" fmla="*/ 2147483647 h 72"/>
              <a:gd name="T26" fmla="*/ 2147483647 w 80"/>
              <a:gd name="T27" fmla="*/ 2147483647 h 72"/>
              <a:gd name="T28" fmla="*/ 2147483647 w 80"/>
              <a:gd name="T29" fmla="*/ 2147483647 h 72"/>
              <a:gd name="T30" fmla="*/ 2147483647 w 80"/>
              <a:gd name="T31" fmla="*/ 2147483647 h 72"/>
              <a:gd name="T32" fmla="*/ 2147483647 w 80"/>
              <a:gd name="T33" fmla="*/ 2147483647 h 72"/>
              <a:gd name="T34" fmla="*/ 2147483647 w 80"/>
              <a:gd name="T35" fmla="*/ 2147483647 h 72"/>
              <a:gd name="T36" fmla="*/ 2147483647 w 80"/>
              <a:gd name="T37" fmla="*/ 2147483647 h 72"/>
              <a:gd name="T38" fmla="*/ 2147483647 w 80"/>
              <a:gd name="T39" fmla="*/ 2147483647 h 72"/>
              <a:gd name="T40" fmla="*/ 2147483647 w 80"/>
              <a:gd name="T41" fmla="*/ 2147483647 h 72"/>
              <a:gd name="T42" fmla="*/ 2147483647 w 80"/>
              <a:gd name="T43" fmla="*/ 2147483647 h 72"/>
              <a:gd name="T44" fmla="*/ 2147483647 w 80"/>
              <a:gd name="T45" fmla="*/ 0 h 72"/>
              <a:gd name="T46" fmla="*/ 2147483647 w 80"/>
              <a:gd name="T47" fmla="*/ 0 h 72"/>
              <a:gd name="T48" fmla="*/ 2147483647 w 80"/>
              <a:gd name="T49" fmla="*/ 2147483647 h 72"/>
              <a:gd name="T50" fmla="*/ 0 w 80"/>
              <a:gd name="T51" fmla="*/ 2147483647 h 7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0"/>
              <a:gd name="T79" fmla="*/ 0 h 72"/>
              <a:gd name="T80" fmla="*/ 80 w 80"/>
              <a:gd name="T81" fmla="*/ 72 h 7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0" h="72">
                <a:moveTo>
                  <a:pt x="0" y="48"/>
                </a:moveTo>
                <a:lnTo>
                  <a:pt x="0" y="56"/>
                </a:lnTo>
                <a:lnTo>
                  <a:pt x="48" y="56"/>
                </a:lnTo>
                <a:lnTo>
                  <a:pt x="40" y="64"/>
                </a:lnTo>
                <a:lnTo>
                  <a:pt x="48" y="64"/>
                </a:lnTo>
                <a:lnTo>
                  <a:pt x="56" y="56"/>
                </a:lnTo>
                <a:lnTo>
                  <a:pt x="64" y="56"/>
                </a:lnTo>
                <a:lnTo>
                  <a:pt x="56" y="64"/>
                </a:lnTo>
                <a:lnTo>
                  <a:pt x="64" y="64"/>
                </a:lnTo>
                <a:lnTo>
                  <a:pt x="64" y="72"/>
                </a:lnTo>
                <a:lnTo>
                  <a:pt x="72" y="72"/>
                </a:lnTo>
                <a:lnTo>
                  <a:pt x="80" y="56"/>
                </a:lnTo>
                <a:lnTo>
                  <a:pt x="72" y="56"/>
                </a:lnTo>
                <a:lnTo>
                  <a:pt x="80" y="48"/>
                </a:lnTo>
                <a:lnTo>
                  <a:pt x="64" y="56"/>
                </a:lnTo>
                <a:lnTo>
                  <a:pt x="80" y="40"/>
                </a:lnTo>
                <a:lnTo>
                  <a:pt x="72" y="40"/>
                </a:lnTo>
                <a:lnTo>
                  <a:pt x="80" y="32"/>
                </a:lnTo>
                <a:lnTo>
                  <a:pt x="56" y="32"/>
                </a:lnTo>
                <a:lnTo>
                  <a:pt x="56" y="24"/>
                </a:lnTo>
                <a:lnTo>
                  <a:pt x="56" y="16"/>
                </a:lnTo>
                <a:lnTo>
                  <a:pt x="40" y="24"/>
                </a:lnTo>
                <a:lnTo>
                  <a:pt x="64" y="0"/>
                </a:lnTo>
                <a:lnTo>
                  <a:pt x="56" y="0"/>
                </a:lnTo>
                <a:lnTo>
                  <a:pt x="16" y="40"/>
                </a:lnTo>
                <a:lnTo>
                  <a:pt x="0" y="4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96" name="Freeform 218"/>
          <p:cNvSpPr>
            <a:spLocks/>
          </p:cNvSpPr>
          <p:nvPr/>
        </p:nvSpPr>
        <p:spPr bwMode="auto">
          <a:xfrm>
            <a:off x="2208213" y="2974975"/>
            <a:ext cx="152400" cy="77788"/>
          </a:xfrm>
          <a:custGeom>
            <a:avLst/>
            <a:gdLst>
              <a:gd name="T0" fmla="*/ 0 w 80"/>
              <a:gd name="T1" fmla="*/ 2147483647 h 40"/>
              <a:gd name="T2" fmla="*/ 2147483647 w 80"/>
              <a:gd name="T3" fmla="*/ 2147483647 h 40"/>
              <a:gd name="T4" fmla="*/ 2147483647 w 80"/>
              <a:gd name="T5" fmla="*/ 2147483647 h 40"/>
              <a:gd name="T6" fmla="*/ 2147483647 w 80"/>
              <a:gd name="T7" fmla="*/ 2147483647 h 40"/>
              <a:gd name="T8" fmla="*/ 2147483647 w 80"/>
              <a:gd name="T9" fmla="*/ 2147483647 h 40"/>
              <a:gd name="T10" fmla="*/ 2147483647 w 80"/>
              <a:gd name="T11" fmla="*/ 2147483647 h 40"/>
              <a:gd name="T12" fmla="*/ 2147483647 w 80"/>
              <a:gd name="T13" fmla="*/ 2147483647 h 40"/>
              <a:gd name="T14" fmla="*/ 2147483647 w 80"/>
              <a:gd name="T15" fmla="*/ 2147483647 h 40"/>
              <a:gd name="T16" fmla="*/ 2147483647 w 80"/>
              <a:gd name="T17" fmla="*/ 0 h 40"/>
              <a:gd name="T18" fmla="*/ 2147483647 w 80"/>
              <a:gd name="T19" fmla="*/ 2147483647 h 40"/>
              <a:gd name="T20" fmla="*/ 2147483647 w 80"/>
              <a:gd name="T21" fmla="*/ 2147483647 h 40"/>
              <a:gd name="T22" fmla="*/ 0 w 80"/>
              <a:gd name="T23" fmla="*/ 2147483647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0"/>
              <a:gd name="T37" fmla="*/ 0 h 40"/>
              <a:gd name="T38" fmla="*/ 80 w 80"/>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0" h="40">
                <a:moveTo>
                  <a:pt x="0" y="32"/>
                </a:moveTo>
                <a:lnTo>
                  <a:pt x="16" y="32"/>
                </a:lnTo>
                <a:lnTo>
                  <a:pt x="16" y="40"/>
                </a:lnTo>
                <a:lnTo>
                  <a:pt x="40" y="32"/>
                </a:lnTo>
                <a:lnTo>
                  <a:pt x="48" y="32"/>
                </a:lnTo>
                <a:lnTo>
                  <a:pt x="64" y="40"/>
                </a:lnTo>
                <a:lnTo>
                  <a:pt x="80" y="32"/>
                </a:lnTo>
                <a:lnTo>
                  <a:pt x="48" y="8"/>
                </a:lnTo>
                <a:lnTo>
                  <a:pt x="48" y="0"/>
                </a:lnTo>
                <a:lnTo>
                  <a:pt x="32" y="16"/>
                </a:lnTo>
                <a:lnTo>
                  <a:pt x="16" y="32"/>
                </a:lnTo>
                <a:lnTo>
                  <a:pt x="0" y="32"/>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97" name="Freeform 219"/>
          <p:cNvSpPr>
            <a:spLocks/>
          </p:cNvSpPr>
          <p:nvPr/>
        </p:nvSpPr>
        <p:spPr bwMode="auto">
          <a:xfrm>
            <a:off x="2482850" y="2928938"/>
            <a:ext cx="44450" cy="31750"/>
          </a:xfrm>
          <a:custGeom>
            <a:avLst/>
            <a:gdLst>
              <a:gd name="T0" fmla="*/ 0 w 24"/>
              <a:gd name="T1" fmla="*/ 2147483647 h 16"/>
              <a:gd name="T2" fmla="*/ 0 w 24"/>
              <a:gd name="T3" fmla="*/ 2147483647 h 16"/>
              <a:gd name="T4" fmla="*/ 2147483647 w 24"/>
              <a:gd name="T5" fmla="*/ 2147483647 h 16"/>
              <a:gd name="T6" fmla="*/ 2147483647 w 24"/>
              <a:gd name="T7" fmla="*/ 0 h 16"/>
              <a:gd name="T8" fmla="*/ 2147483647 w 24"/>
              <a:gd name="T9" fmla="*/ 0 h 16"/>
              <a:gd name="T10" fmla="*/ 0 w 24"/>
              <a:gd name="T11" fmla="*/ 2147483647 h 16"/>
              <a:gd name="T12" fmla="*/ 0 60000 65536"/>
              <a:gd name="T13" fmla="*/ 0 60000 65536"/>
              <a:gd name="T14" fmla="*/ 0 60000 65536"/>
              <a:gd name="T15" fmla="*/ 0 60000 65536"/>
              <a:gd name="T16" fmla="*/ 0 60000 65536"/>
              <a:gd name="T17" fmla="*/ 0 60000 65536"/>
              <a:gd name="T18" fmla="*/ 0 w 24"/>
              <a:gd name="T19" fmla="*/ 0 h 16"/>
              <a:gd name="T20" fmla="*/ 24 w 24"/>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4" h="16">
                <a:moveTo>
                  <a:pt x="0" y="8"/>
                </a:moveTo>
                <a:lnTo>
                  <a:pt x="0" y="16"/>
                </a:lnTo>
                <a:lnTo>
                  <a:pt x="8" y="16"/>
                </a:lnTo>
                <a:lnTo>
                  <a:pt x="24" y="0"/>
                </a:lnTo>
                <a:lnTo>
                  <a:pt x="16"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98" name="Freeform 220"/>
          <p:cNvSpPr>
            <a:spLocks/>
          </p:cNvSpPr>
          <p:nvPr/>
        </p:nvSpPr>
        <p:spPr bwMode="auto">
          <a:xfrm>
            <a:off x="2330450" y="2789238"/>
            <a:ext cx="423863" cy="293687"/>
          </a:xfrm>
          <a:custGeom>
            <a:avLst/>
            <a:gdLst>
              <a:gd name="T0" fmla="*/ 0 w 224"/>
              <a:gd name="T1" fmla="*/ 2147483647 h 152"/>
              <a:gd name="T2" fmla="*/ 2147483647 w 224"/>
              <a:gd name="T3" fmla="*/ 2147483647 h 152"/>
              <a:gd name="T4" fmla="*/ 2147483647 w 224"/>
              <a:gd name="T5" fmla="*/ 2147483647 h 152"/>
              <a:gd name="T6" fmla="*/ 2147483647 w 224"/>
              <a:gd name="T7" fmla="*/ 2147483647 h 152"/>
              <a:gd name="T8" fmla="*/ 2147483647 w 224"/>
              <a:gd name="T9" fmla="*/ 2147483647 h 152"/>
              <a:gd name="T10" fmla="*/ 2147483647 w 224"/>
              <a:gd name="T11" fmla="*/ 2147483647 h 152"/>
              <a:gd name="T12" fmla="*/ 2147483647 w 224"/>
              <a:gd name="T13" fmla="*/ 2147483647 h 152"/>
              <a:gd name="T14" fmla="*/ 2147483647 w 224"/>
              <a:gd name="T15" fmla="*/ 2147483647 h 152"/>
              <a:gd name="T16" fmla="*/ 2147483647 w 224"/>
              <a:gd name="T17" fmla="*/ 2147483647 h 152"/>
              <a:gd name="T18" fmla="*/ 2147483647 w 224"/>
              <a:gd name="T19" fmla="*/ 2147483647 h 152"/>
              <a:gd name="T20" fmla="*/ 2147483647 w 224"/>
              <a:gd name="T21" fmla="*/ 2147483647 h 152"/>
              <a:gd name="T22" fmla="*/ 2147483647 w 224"/>
              <a:gd name="T23" fmla="*/ 2147483647 h 152"/>
              <a:gd name="T24" fmla="*/ 2147483647 w 224"/>
              <a:gd name="T25" fmla="*/ 2147483647 h 152"/>
              <a:gd name="T26" fmla="*/ 2147483647 w 224"/>
              <a:gd name="T27" fmla="*/ 2147483647 h 152"/>
              <a:gd name="T28" fmla="*/ 2147483647 w 224"/>
              <a:gd name="T29" fmla="*/ 2147483647 h 152"/>
              <a:gd name="T30" fmla="*/ 2147483647 w 224"/>
              <a:gd name="T31" fmla="*/ 2147483647 h 152"/>
              <a:gd name="T32" fmla="*/ 2147483647 w 224"/>
              <a:gd name="T33" fmla="*/ 2147483647 h 152"/>
              <a:gd name="T34" fmla="*/ 2147483647 w 224"/>
              <a:gd name="T35" fmla="*/ 2147483647 h 152"/>
              <a:gd name="T36" fmla="*/ 2147483647 w 224"/>
              <a:gd name="T37" fmla="*/ 2147483647 h 152"/>
              <a:gd name="T38" fmla="*/ 2147483647 w 224"/>
              <a:gd name="T39" fmla="*/ 2147483647 h 152"/>
              <a:gd name="T40" fmla="*/ 2147483647 w 224"/>
              <a:gd name="T41" fmla="*/ 2147483647 h 152"/>
              <a:gd name="T42" fmla="*/ 2147483647 w 224"/>
              <a:gd name="T43" fmla="*/ 2147483647 h 152"/>
              <a:gd name="T44" fmla="*/ 2147483647 w 224"/>
              <a:gd name="T45" fmla="*/ 2147483647 h 152"/>
              <a:gd name="T46" fmla="*/ 2147483647 w 224"/>
              <a:gd name="T47" fmla="*/ 2147483647 h 152"/>
              <a:gd name="T48" fmla="*/ 2147483647 w 224"/>
              <a:gd name="T49" fmla="*/ 2147483647 h 152"/>
              <a:gd name="T50" fmla="*/ 2147483647 w 224"/>
              <a:gd name="T51" fmla="*/ 2147483647 h 152"/>
              <a:gd name="T52" fmla="*/ 2147483647 w 224"/>
              <a:gd name="T53" fmla="*/ 2147483647 h 152"/>
              <a:gd name="T54" fmla="*/ 2147483647 w 224"/>
              <a:gd name="T55" fmla="*/ 2147483647 h 152"/>
              <a:gd name="T56" fmla="*/ 2147483647 w 224"/>
              <a:gd name="T57" fmla="*/ 2147483647 h 152"/>
              <a:gd name="T58" fmla="*/ 2147483647 w 224"/>
              <a:gd name="T59" fmla="*/ 2147483647 h 152"/>
              <a:gd name="T60" fmla="*/ 2147483647 w 224"/>
              <a:gd name="T61" fmla="*/ 2147483647 h 152"/>
              <a:gd name="T62" fmla="*/ 2147483647 w 224"/>
              <a:gd name="T63" fmla="*/ 2147483647 h 152"/>
              <a:gd name="T64" fmla="*/ 2147483647 w 224"/>
              <a:gd name="T65" fmla="*/ 2147483647 h 152"/>
              <a:gd name="T66" fmla="*/ 2147483647 w 224"/>
              <a:gd name="T67" fmla="*/ 2147483647 h 152"/>
              <a:gd name="T68" fmla="*/ 2147483647 w 224"/>
              <a:gd name="T69" fmla="*/ 2147483647 h 152"/>
              <a:gd name="T70" fmla="*/ 2147483647 w 224"/>
              <a:gd name="T71" fmla="*/ 2147483647 h 152"/>
              <a:gd name="T72" fmla="*/ 2147483647 w 224"/>
              <a:gd name="T73" fmla="*/ 2147483647 h 152"/>
              <a:gd name="T74" fmla="*/ 2147483647 w 224"/>
              <a:gd name="T75" fmla="*/ 2147483647 h 152"/>
              <a:gd name="T76" fmla="*/ 2147483647 w 224"/>
              <a:gd name="T77" fmla="*/ 2147483647 h 152"/>
              <a:gd name="T78" fmla="*/ 2147483647 w 224"/>
              <a:gd name="T79" fmla="*/ 2147483647 h 152"/>
              <a:gd name="T80" fmla="*/ 2147483647 w 224"/>
              <a:gd name="T81" fmla="*/ 2147483647 h 152"/>
              <a:gd name="T82" fmla="*/ 2147483647 w 224"/>
              <a:gd name="T83" fmla="*/ 2147483647 h 152"/>
              <a:gd name="T84" fmla="*/ 2147483647 w 224"/>
              <a:gd name="T85" fmla="*/ 2147483647 h 152"/>
              <a:gd name="T86" fmla="*/ 2147483647 w 224"/>
              <a:gd name="T87" fmla="*/ 2147483647 h 152"/>
              <a:gd name="T88" fmla="*/ 2147483647 w 224"/>
              <a:gd name="T89" fmla="*/ 2147483647 h 152"/>
              <a:gd name="T90" fmla="*/ 2147483647 w 224"/>
              <a:gd name="T91" fmla="*/ 2147483647 h 152"/>
              <a:gd name="T92" fmla="*/ 2147483647 w 224"/>
              <a:gd name="T93" fmla="*/ 2147483647 h 152"/>
              <a:gd name="T94" fmla="*/ 2147483647 w 224"/>
              <a:gd name="T95" fmla="*/ 2147483647 h 152"/>
              <a:gd name="T96" fmla="*/ 2147483647 w 224"/>
              <a:gd name="T97" fmla="*/ 2147483647 h 152"/>
              <a:gd name="T98" fmla="*/ 2147483647 w 224"/>
              <a:gd name="T99" fmla="*/ 2147483647 h 152"/>
              <a:gd name="T100" fmla="*/ 2147483647 w 224"/>
              <a:gd name="T101" fmla="*/ 0 h 152"/>
              <a:gd name="T102" fmla="*/ 2147483647 w 224"/>
              <a:gd name="T103" fmla="*/ 2147483647 h 152"/>
              <a:gd name="T104" fmla="*/ 2147483647 w 224"/>
              <a:gd name="T105" fmla="*/ 2147483647 h 152"/>
              <a:gd name="T106" fmla="*/ 2147483647 w 224"/>
              <a:gd name="T107" fmla="*/ 2147483647 h 152"/>
              <a:gd name="T108" fmla="*/ 2147483647 w 224"/>
              <a:gd name="T109" fmla="*/ 0 h 152"/>
              <a:gd name="T110" fmla="*/ 2147483647 w 224"/>
              <a:gd name="T111" fmla="*/ 0 h 152"/>
              <a:gd name="T112" fmla="*/ 2147483647 w 224"/>
              <a:gd name="T113" fmla="*/ 2147483647 h 152"/>
              <a:gd name="T114" fmla="*/ 0 w 224"/>
              <a:gd name="T115" fmla="*/ 2147483647 h 15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24"/>
              <a:gd name="T175" fmla="*/ 0 h 152"/>
              <a:gd name="T176" fmla="*/ 224 w 224"/>
              <a:gd name="T177" fmla="*/ 152 h 15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24" h="152">
                <a:moveTo>
                  <a:pt x="0" y="24"/>
                </a:moveTo>
                <a:lnTo>
                  <a:pt x="8" y="40"/>
                </a:lnTo>
                <a:lnTo>
                  <a:pt x="24" y="48"/>
                </a:lnTo>
                <a:lnTo>
                  <a:pt x="64" y="48"/>
                </a:lnTo>
                <a:lnTo>
                  <a:pt x="72" y="56"/>
                </a:lnTo>
                <a:lnTo>
                  <a:pt x="96" y="48"/>
                </a:lnTo>
                <a:lnTo>
                  <a:pt x="112" y="56"/>
                </a:lnTo>
                <a:lnTo>
                  <a:pt x="96" y="64"/>
                </a:lnTo>
                <a:lnTo>
                  <a:pt x="112" y="64"/>
                </a:lnTo>
                <a:lnTo>
                  <a:pt x="120" y="64"/>
                </a:lnTo>
                <a:lnTo>
                  <a:pt x="128" y="72"/>
                </a:lnTo>
                <a:lnTo>
                  <a:pt x="128" y="88"/>
                </a:lnTo>
                <a:lnTo>
                  <a:pt x="88" y="96"/>
                </a:lnTo>
                <a:lnTo>
                  <a:pt x="96" y="104"/>
                </a:lnTo>
                <a:lnTo>
                  <a:pt x="80" y="112"/>
                </a:lnTo>
                <a:lnTo>
                  <a:pt x="56" y="104"/>
                </a:lnTo>
                <a:lnTo>
                  <a:pt x="40" y="120"/>
                </a:lnTo>
                <a:lnTo>
                  <a:pt x="64" y="120"/>
                </a:lnTo>
                <a:lnTo>
                  <a:pt x="88" y="128"/>
                </a:lnTo>
                <a:lnTo>
                  <a:pt x="96" y="128"/>
                </a:lnTo>
                <a:lnTo>
                  <a:pt x="96" y="136"/>
                </a:lnTo>
                <a:lnTo>
                  <a:pt x="96" y="144"/>
                </a:lnTo>
                <a:lnTo>
                  <a:pt x="120" y="152"/>
                </a:lnTo>
                <a:lnTo>
                  <a:pt x="144" y="152"/>
                </a:lnTo>
                <a:lnTo>
                  <a:pt x="128" y="136"/>
                </a:lnTo>
                <a:lnTo>
                  <a:pt x="128" y="128"/>
                </a:lnTo>
                <a:lnTo>
                  <a:pt x="152" y="144"/>
                </a:lnTo>
                <a:lnTo>
                  <a:pt x="168" y="144"/>
                </a:lnTo>
                <a:lnTo>
                  <a:pt x="176" y="136"/>
                </a:lnTo>
                <a:lnTo>
                  <a:pt x="168" y="128"/>
                </a:lnTo>
                <a:lnTo>
                  <a:pt x="176" y="120"/>
                </a:lnTo>
                <a:lnTo>
                  <a:pt x="160" y="104"/>
                </a:lnTo>
                <a:lnTo>
                  <a:pt x="168" y="96"/>
                </a:lnTo>
                <a:lnTo>
                  <a:pt x="184" y="104"/>
                </a:lnTo>
                <a:lnTo>
                  <a:pt x="184" y="112"/>
                </a:lnTo>
                <a:lnTo>
                  <a:pt x="192" y="112"/>
                </a:lnTo>
                <a:lnTo>
                  <a:pt x="224" y="88"/>
                </a:lnTo>
                <a:lnTo>
                  <a:pt x="200" y="72"/>
                </a:lnTo>
                <a:lnTo>
                  <a:pt x="184" y="72"/>
                </a:lnTo>
                <a:lnTo>
                  <a:pt x="176" y="64"/>
                </a:lnTo>
                <a:lnTo>
                  <a:pt x="184" y="64"/>
                </a:lnTo>
                <a:lnTo>
                  <a:pt x="200" y="56"/>
                </a:lnTo>
                <a:lnTo>
                  <a:pt x="192" y="56"/>
                </a:lnTo>
                <a:lnTo>
                  <a:pt x="200" y="48"/>
                </a:lnTo>
                <a:lnTo>
                  <a:pt x="176" y="32"/>
                </a:lnTo>
                <a:lnTo>
                  <a:pt x="152" y="24"/>
                </a:lnTo>
                <a:lnTo>
                  <a:pt x="160" y="16"/>
                </a:lnTo>
                <a:lnTo>
                  <a:pt x="128" y="16"/>
                </a:lnTo>
                <a:lnTo>
                  <a:pt x="88" y="24"/>
                </a:lnTo>
                <a:lnTo>
                  <a:pt x="104" y="8"/>
                </a:lnTo>
                <a:lnTo>
                  <a:pt x="88" y="0"/>
                </a:lnTo>
                <a:lnTo>
                  <a:pt x="56" y="8"/>
                </a:lnTo>
                <a:lnTo>
                  <a:pt x="40" y="24"/>
                </a:lnTo>
                <a:lnTo>
                  <a:pt x="48" y="16"/>
                </a:lnTo>
                <a:lnTo>
                  <a:pt x="80" y="0"/>
                </a:lnTo>
                <a:lnTo>
                  <a:pt x="56" y="0"/>
                </a:lnTo>
                <a:lnTo>
                  <a:pt x="24" y="8"/>
                </a:lnTo>
                <a:lnTo>
                  <a:pt x="0" y="24"/>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899" name="Freeform 221"/>
          <p:cNvSpPr>
            <a:spLocks/>
          </p:cNvSpPr>
          <p:nvPr/>
        </p:nvSpPr>
        <p:spPr bwMode="auto">
          <a:xfrm>
            <a:off x="2527300" y="2789238"/>
            <a:ext cx="76200" cy="31750"/>
          </a:xfrm>
          <a:custGeom>
            <a:avLst/>
            <a:gdLst>
              <a:gd name="T0" fmla="*/ 2147483647 w 40"/>
              <a:gd name="T1" fmla="*/ 0 h 16"/>
              <a:gd name="T2" fmla="*/ 0 w 40"/>
              <a:gd name="T3" fmla="*/ 2147483647 h 16"/>
              <a:gd name="T4" fmla="*/ 2147483647 w 40"/>
              <a:gd name="T5" fmla="*/ 2147483647 h 16"/>
              <a:gd name="T6" fmla="*/ 2147483647 w 40"/>
              <a:gd name="T7" fmla="*/ 2147483647 h 16"/>
              <a:gd name="T8" fmla="*/ 2147483647 w 40"/>
              <a:gd name="T9" fmla="*/ 2147483647 h 16"/>
              <a:gd name="T10" fmla="*/ 2147483647 w 40"/>
              <a:gd name="T11" fmla="*/ 0 h 16"/>
              <a:gd name="T12" fmla="*/ 0 60000 65536"/>
              <a:gd name="T13" fmla="*/ 0 60000 65536"/>
              <a:gd name="T14" fmla="*/ 0 60000 65536"/>
              <a:gd name="T15" fmla="*/ 0 60000 65536"/>
              <a:gd name="T16" fmla="*/ 0 60000 65536"/>
              <a:gd name="T17" fmla="*/ 0 60000 65536"/>
              <a:gd name="T18" fmla="*/ 0 w 40"/>
              <a:gd name="T19" fmla="*/ 0 h 16"/>
              <a:gd name="T20" fmla="*/ 40 w 40"/>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40" h="16">
                <a:moveTo>
                  <a:pt x="8" y="0"/>
                </a:moveTo>
                <a:lnTo>
                  <a:pt x="0" y="8"/>
                </a:lnTo>
                <a:lnTo>
                  <a:pt x="8" y="16"/>
                </a:lnTo>
                <a:lnTo>
                  <a:pt x="32" y="16"/>
                </a:lnTo>
                <a:lnTo>
                  <a:pt x="40" y="8"/>
                </a:lnTo>
                <a:lnTo>
                  <a:pt x="8"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00" name="Freeform 222"/>
          <p:cNvSpPr>
            <a:spLocks/>
          </p:cNvSpPr>
          <p:nvPr/>
        </p:nvSpPr>
        <p:spPr bwMode="auto">
          <a:xfrm>
            <a:off x="2298700" y="2759075"/>
            <a:ext cx="46038" cy="15875"/>
          </a:xfrm>
          <a:custGeom>
            <a:avLst/>
            <a:gdLst>
              <a:gd name="T0" fmla="*/ 0 w 24"/>
              <a:gd name="T1" fmla="*/ 0 h 8"/>
              <a:gd name="T2" fmla="*/ 2147483647 w 24"/>
              <a:gd name="T3" fmla="*/ 2147483647 h 8"/>
              <a:gd name="T4" fmla="*/ 2147483647 w 24"/>
              <a:gd name="T5" fmla="*/ 0 h 8"/>
              <a:gd name="T6" fmla="*/ 2147483647 w 24"/>
              <a:gd name="T7" fmla="*/ 0 h 8"/>
              <a:gd name="T8" fmla="*/ 0 w 24"/>
              <a:gd name="T9" fmla="*/ 0 h 8"/>
              <a:gd name="T10" fmla="*/ 0 60000 65536"/>
              <a:gd name="T11" fmla="*/ 0 60000 65536"/>
              <a:gd name="T12" fmla="*/ 0 60000 65536"/>
              <a:gd name="T13" fmla="*/ 0 60000 65536"/>
              <a:gd name="T14" fmla="*/ 0 60000 65536"/>
              <a:gd name="T15" fmla="*/ 0 w 24"/>
              <a:gd name="T16" fmla="*/ 0 h 8"/>
              <a:gd name="T17" fmla="*/ 24 w 24"/>
              <a:gd name="T18" fmla="*/ 8 h 8"/>
            </a:gdLst>
            <a:ahLst/>
            <a:cxnLst>
              <a:cxn ang="T10">
                <a:pos x="T0" y="T1"/>
              </a:cxn>
              <a:cxn ang="T11">
                <a:pos x="T2" y="T3"/>
              </a:cxn>
              <a:cxn ang="T12">
                <a:pos x="T4" y="T5"/>
              </a:cxn>
              <a:cxn ang="T13">
                <a:pos x="T6" y="T7"/>
              </a:cxn>
              <a:cxn ang="T14">
                <a:pos x="T8" y="T9"/>
              </a:cxn>
            </a:cxnLst>
            <a:rect l="T15" t="T16" r="T17" b="T18"/>
            <a:pathLst>
              <a:path w="24" h="8">
                <a:moveTo>
                  <a:pt x="0" y="0"/>
                </a:moveTo>
                <a:lnTo>
                  <a:pt x="16" y="8"/>
                </a:lnTo>
                <a:lnTo>
                  <a:pt x="24" y="0"/>
                </a:lnTo>
                <a:lnTo>
                  <a:pt x="16" y="0"/>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01" name="Freeform 223"/>
          <p:cNvSpPr>
            <a:spLocks/>
          </p:cNvSpPr>
          <p:nvPr/>
        </p:nvSpPr>
        <p:spPr bwMode="auto">
          <a:xfrm>
            <a:off x="2344738" y="2728913"/>
            <a:ext cx="242887" cy="46037"/>
          </a:xfrm>
          <a:custGeom>
            <a:avLst/>
            <a:gdLst>
              <a:gd name="T0" fmla="*/ 2147483647 w 128"/>
              <a:gd name="T1" fmla="*/ 0 h 24"/>
              <a:gd name="T2" fmla="*/ 0 w 128"/>
              <a:gd name="T3" fmla="*/ 0 h 24"/>
              <a:gd name="T4" fmla="*/ 2147483647 w 128"/>
              <a:gd name="T5" fmla="*/ 2147483647 h 24"/>
              <a:gd name="T6" fmla="*/ 2147483647 w 128"/>
              <a:gd name="T7" fmla="*/ 2147483647 h 24"/>
              <a:gd name="T8" fmla="*/ 2147483647 w 128"/>
              <a:gd name="T9" fmla="*/ 2147483647 h 24"/>
              <a:gd name="T10" fmla="*/ 2147483647 w 128"/>
              <a:gd name="T11" fmla="*/ 2147483647 h 24"/>
              <a:gd name="T12" fmla="*/ 2147483647 w 128"/>
              <a:gd name="T13" fmla="*/ 2147483647 h 24"/>
              <a:gd name="T14" fmla="*/ 2147483647 w 128"/>
              <a:gd name="T15" fmla="*/ 2147483647 h 24"/>
              <a:gd name="T16" fmla="*/ 2147483647 w 128"/>
              <a:gd name="T17" fmla="*/ 2147483647 h 24"/>
              <a:gd name="T18" fmla="*/ 2147483647 w 128"/>
              <a:gd name="T19" fmla="*/ 2147483647 h 24"/>
              <a:gd name="T20" fmla="*/ 2147483647 w 128"/>
              <a:gd name="T21" fmla="*/ 2147483647 h 24"/>
              <a:gd name="T22" fmla="*/ 2147483647 w 128"/>
              <a:gd name="T23" fmla="*/ 2147483647 h 24"/>
              <a:gd name="T24" fmla="*/ 2147483647 w 128"/>
              <a:gd name="T25" fmla="*/ 2147483647 h 24"/>
              <a:gd name="T26" fmla="*/ 2147483647 w 128"/>
              <a:gd name="T27" fmla="*/ 0 h 24"/>
              <a:gd name="T28" fmla="*/ 2147483647 w 128"/>
              <a:gd name="T29" fmla="*/ 0 h 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8"/>
              <a:gd name="T46" fmla="*/ 0 h 24"/>
              <a:gd name="T47" fmla="*/ 128 w 128"/>
              <a:gd name="T48" fmla="*/ 24 h 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8" h="24">
                <a:moveTo>
                  <a:pt x="8" y="0"/>
                </a:moveTo>
                <a:lnTo>
                  <a:pt x="0" y="0"/>
                </a:lnTo>
                <a:lnTo>
                  <a:pt x="8" y="8"/>
                </a:lnTo>
                <a:lnTo>
                  <a:pt x="32" y="8"/>
                </a:lnTo>
                <a:lnTo>
                  <a:pt x="16" y="24"/>
                </a:lnTo>
                <a:lnTo>
                  <a:pt x="24" y="24"/>
                </a:lnTo>
                <a:lnTo>
                  <a:pt x="72" y="24"/>
                </a:lnTo>
                <a:lnTo>
                  <a:pt x="88" y="24"/>
                </a:lnTo>
                <a:lnTo>
                  <a:pt x="96" y="24"/>
                </a:lnTo>
                <a:lnTo>
                  <a:pt x="112" y="24"/>
                </a:lnTo>
                <a:lnTo>
                  <a:pt x="128" y="16"/>
                </a:lnTo>
                <a:lnTo>
                  <a:pt x="56" y="8"/>
                </a:lnTo>
                <a:lnTo>
                  <a:pt x="48" y="8"/>
                </a:lnTo>
                <a:lnTo>
                  <a:pt x="48" y="0"/>
                </a:lnTo>
                <a:lnTo>
                  <a:pt x="8"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02" name="Freeform 224"/>
          <p:cNvSpPr>
            <a:spLocks/>
          </p:cNvSpPr>
          <p:nvPr/>
        </p:nvSpPr>
        <p:spPr bwMode="auto">
          <a:xfrm>
            <a:off x="2451100" y="2635250"/>
            <a:ext cx="152400" cy="61913"/>
          </a:xfrm>
          <a:custGeom>
            <a:avLst/>
            <a:gdLst>
              <a:gd name="T0" fmla="*/ 2147483647 w 80"/>
              <a:gd name="T1" fmla="*/ 2147483647 h 32"/>
              <a:gd name="T2" fmla="*/ 2147483647 w 80"/>
              <a:gd name="T3" fmla="*/ 2147483647 h 32"/>
              <a:gd name="T4" fmla="*/ 0 w 80"/>
              <a:gd name="T5" fmla="*/ 2147483647 h 32"/>
              <a:gd name="T6" fmla="*/ 0 w 80"/>
              <a:gd name="T7" fmla="*/ 2147483647 h 32"/>
              <a:gd name="T8" fmla="*/ 2147483647 w 80"/>
              <a:gd name="T9" fmla="*/ 2147483647 h 32"/>
              <a:gd name="T10" fmla="*/ 2147483647 w 80"/>
              <a:gd name="T11" fmla="*/ 2147483647 h 32"/>
              <a:gd name="T12" fmla="*/ 2147483647 w 80"/>
              <a:gd name="T13" fmla="*/ 2147483647 h 32"/>
              <a:gd name="T14" fmla="*/ 2147483647 w 80"/>
              <a:gd name="T15" fmla="*/ 2147483647 h 32"/>
              <a:gd name="T16" fmla="*/ 2147483647 w 80"/>
              <a:gd name="T17" fmla="*/ 2147483647 h 32"/>
              <a:gd name="T18" fmla="*/ 2147483647 w 80"/>
              <a:gd name="T19" fmla="*/ 0 h 32"/>
              <a:gd name="T20" fmla="*/ 2147483647 w 80"/>
              <a:gd name="T21" fmla="*/ 0 h 32"/>
              <a:gd name="T22" fmla="*/ 2147483647 w 80"/>
              <a:gd name="T23" fmla="*/ 2147483647 h 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0"/>
              <a:gd name="T37" fmla="*/ 0 h 32"/>
              <a:gd name="T38" fmla="*/ 80 w 80"/>
              <a:gd name="T39" fmla="*/ 32 h 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0" h="32">
                <a:moveTo>
                  <a:pt x="8" y="8"/>
                </a:moveTo>
                <a:lnTo>
                  <a:pt x="8" y="16"/>
                </a:lnTo>
                <a:lnTo>
                  <a:pt x="0" y="24"/>
                </a:lnTo>
                <a:lnTo>
                  <a:pt x="0" y="32"/>
                </a:lnTo>
                <a:lnTo>
                  <a:pt x="24" y="32"/>
                </a:lnTo>
                <a:lnTo>
                  <a:pt x="80" y="16"/>
                </a:lnTo>
                <a:lnTo>
                  <a:pt x="64" y="16"/>
                </a:lnTo>
                <a:lnTo>
                  <a:pt x="72" y="8"/>
                </a:lnTo>
                <a:lnTo>
                  <a:pt x="56" y="8"/>
                </a:lnTo>
                <a:lnTo>
                  <a:pt x="48" y="0"/>
                </a:lnTo>
                <a:lnTo>
                  <a:pt x="32" y="0"/>
                </a:lnTo>
                <a:lnTo>
                  <a:pt x="8"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03" name="Freeform 225"/>
          <p:cNvSpPr>
            <a:spLocks/>
          </p:cNvSpPr>
          <p:nvPr/>
        </p:nvSpPr>
        <p:spPr bwMode="auto">
          <a:xfrm>
            <a:off x="2451100" y="2605088"/>
            <a:ext cx="592138" cy="138112"/>
          </a:xfrm>
          <a:custGeom>
            <a:avLst/>
            <a:gdLst>
              <a:gd name="T0" fmla="*/ 2147483647 w 312"/>
              <a:gd name="T1" fmla="*/ 2147483647 h 72"/>
              <a:gd name="T2" fmla="*/ 2147483647 w 312"/>
              <a:gd name="T3" fmla="*/ 2147483647 h 72"/>
              <a:gd name="T4" fmla="*/ 2147483647 w 312"/>
              <a:gd name="T5" fmla="*/ 2147483647 h 72"/>
              <a:gd name="T6" fmla="*/ 2147483647 w 312"/>
              <a:gd name="T7" fmla="*/ 2147483647 h 72"/>
              <a:gd name="T8" fmla="*/ 2147483647 w 312"/>
              <a:gd name="T9" fmla="*/ 2147483647 h 72"/>
              <a:gd name="T10" fmla="*/ 2147483647 w 312"/>
              <a:gd name="T11" fmla="*/ 2147483647 h 72"/>
              <a:gd name="T12" fmla="*/ 2147483647 w 312"/>
              <a:gd name="T13" fmla="*/ 2147483647 h 72"/>
              <a:gd name="T14" fmla="*/ 2147483647 w 312"/>
              <a:gd name="T15" fmla="*/ 2147483647 h 72"/>
              <a:gd name="T16" fmla="*/ 2147483647 w 312"/>
              <a:gd name="T17" fmla="*/ 2147483647 h 72"/>
              <a:gd name="T18" fmla="*/ 2147483647 w 312"/>
              <a:gd name="T19" fmla="*/ 2147483647 h 72"/>
              <a:gd name="T20" fmla="*/ 2147483647 w 312"/>
              <a:gd name="T21" fmla="*/ 2147483647 h 72"/>
              <a:gd name="T22" fmla="*/ 2147483647 w 312"/>
              <a:gd name="T23" fmla="*/ 2147483647 h 72"/>
              <a:gd name="T24" fmla="*/ 0 w 312"/>
              <a:gd name="T25" fmla="*/ 2147483647 h 72"/>
              <a:gd name="T26" fmla="*/ 2147483647 w 312"/>
              <a:gd name="T27" fmla="*/ 2147483647 h 72"/>
              <a:gd name="T28" fmla="*/ 2147483647 w 312"/>
              <a:gd name="T29" fmla="*/ 2147483647 h 72"/>
              <a:gd name="T30" fmla="*/ 2147483647 w 312"/>
              <a:gd name="T31" fmla="*/ 2147483647 h 72"/>
              <a:gd name="T32" fmla="*/ 2147483647 w 312"/>
              <a:gd name="T33" fmla="*/ 2147483647 h 72"/>
              <a:gd name="T34" fmla="*/ 2147483647 w 312"/>
              <a:gd name="T35" fmla="*/ 2147483647 h 72"/>
              <a:gd name="T36" fmla="*/ 2147483647 w 312"/>
              <a:gd name="T37" fmla="*/ 2147483647 h 72"/>
              <a:gd name="T38" fmla="*/ 2147483647 w 312"/>
              <a:gd name="T39" fmla="*/ 2147483647 h 72"/>
              <a:gd name="T40" fmla="*/ 2147483647 w 312"/>
              <a:gd name="T41" fmla="*/ 2147483647 h 72"/>
              <a:gd name="T42" fmla="*/ 2147483647 w 312"/>
              <a:gd name="T43" fmla="*/ 2147483647 h 72"/>
              <a:gd name="T44" fmla="*/ 2147483647 w 312"/>
              <a:gd name="T45" fmla="*/ 0 h 72"/>
              <a:gd name="T46" fmla="*/ 2147483647 w 312"/>
              <a:gd name="T47" fmla="*/ 0 h 72"/>
              <a:gd name="T48" fmla="*/ 2147483647 w 312"/>
              <a:gd name="T49" fmla="*/ 2147483647 h 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12"/>
              <a:gd name="T76" fmla="*/ 0 h 72"/>
              <a:gd name="T77" fmla="*/ 312 w 312"/>
              <a:gd name="T78" fmla="*/ 72 h 7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12" h="72">
                <a:moveTo>
                  <a:pt x="64" y="16"/>
                </a:moveTo>
                <a:lnTo>
                  <a:pt x="72" y="24"/>
                </a:lnTo>
                <a:lnTo>
                  <a:pt x="88" y="24"/>
                </a:lnTo>
                <a:lnTo>
                  <a:pt x="72" y="32"/>
                </a:lnTo>
                <a:lnTo>
                  <a:pt x="80" y="32"/>
                </a:lnTo>
                <a:lnTo>
                  <a:pt x="80" y="40"/>
                </a:lnTo>
                <a:lnTo>
                  <a:pt x="40" y="48"/>
                </a:lnTo>
                <a:lnTo>
                  <a:pt x="56" y="48"/>
                </a:lnTo>
                <a:lnTo>
                  <a:pt x="32" y="48"/>
                </a:lnTo>
                <a:lnTo>
                  <a:pt x="24" y="56"/>
                </a:lnTo>
                <a:lnTo>
                  <a:pt x="32" y="56"/>
                </a:lnTo>
                <a:lnTo>
                  <a:pt x="8" y="64"/>
                </a:lnTo>
                <a:lnTo>
                  <a:pt x="0" y="64"/>
                </a:lnTo>
                <a:lnTo>
                  <a:pt x="72" y="64"/>
                </a:lnTo>
                <a:lnTo>
                  <a:pt x="72" y="72"/>
                </a:lnTo>
                <a:lnTo>
                  <a:pt x="112" y="64"/>
                </a:lnTo>
                <a:lnTo>
                  <a:pt x="104" y="56"/>
                </a:lnTo>
                <a:lnTo>
                  <a:pt x="120" y="56"/>
                </a:lnTo>
                <a:lnTo>
                  <a:pt x="120" y="48"/>
                </a:lnTo>
                <a:lnTo>
                  <a:pt x="144" y="48"/>
                </a:lnTo>
                <a:lnTo>
                  <a:pt x="176" y="32"/>
                </a:lnTo>
                <a:lnTo>
                  <a:pt x="312" y="8"/>
                </a:lnTo>
                <a:lnTo>
                  <a:pt x="248" y="0"/>
                </a:lnTo>
                <a:lnTo>
                  <a:pt x="192" y="0"/>
                </a:lnTo>
                <a:lnTo>
                  <a:pt x="64"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04" name="Freeform 226"/>
          <p:cNvSpPr>
            <a:spLocks/>
          </p:cNvSpPr>
          <p:nvPr/>
        </p:nvSpPr>
        <p:spPr bwMode="auto">
          <a:xfrm>
            <a:off x="2390775" y="2651125"/>
            <a:ext cx="15875" cy="15875"/>
          </a:xfrm>
          <a:custGeom>
            <a:avLst/>
            <a:gdLst>
              <a:gd name="T0" fmla="*/ 0 w 8"/>
              <a:gd name="T1" fmla="*/ 2147483647 h 8"/>
              <a:gd name="T2" fmla="*/ 2147483647 w 8"/>
              <a:gd name="T3" fmla="*/ 2147483647 h 8"/>
              <a:gd name="T4" fmla="*/ 2147483647 w 8"/>
              <a:gd name="T5" fmla="*/ 0 h 8"/>
              <a:gd name="T6" fmla="*/ 0 w 8"/>
              <a:gd name="T7" fmla="*/ 2147483647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8"/>
                </a:lnTo>
                <a:lnTo>
                  <a:pt x="8"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05" name="Freeform 227"/>
          <p:cNvSpPr>
            <a:spLocks/>
          </p:cNvSpPr>
          <p:nvPr/>
        </p:nvSpPr>
        <p:spPr bwMode="auto">
          <a:xfrm>
            <a:off x="2254250" y="2681288"/>
            <a:ext cx="152400" cy="31750"/>
          </a:xfrm>
          <a:custGeom>
            <a:avLst/>
            <a:gdLst>
              <a:gd name="T0" fmla="*/ 0 w 80"/>
              <a:gd name="T1" fmla="*/ 0 h 16"/>
              <a:gd name="T2" fmla="*/ 2147483647 w 80"/>
              <a:gd name="T3" fmla="*/ 0 h 16"/>
              <a:gd name="T4" fmla="*/ 0 w 80"/>
              <a:gd name="T5" fmla="*/ 0 h 16"/>
              <a:gd name="T6" fmla="*/ 2147483647 w 80"/>
              <a:gd name="T7" fmla="*/ 2147483647 h 16"/>
              <a:gd name="T8" fmla="*/ 2147483647 w 80"/>
              <a:gd name="T9" fmla="*/ 2147483647 h 16"/>
              <a:gd name="T10" fmla="*/ 2147483647 w 80"/>
              <a:gd name="T11" fmla="*/ 2147483647 h 16"/>
              <a:gd name="T12" fmla="*/ 2147483647 w 80"/>
              <a:gd name="T13" fmla="*/ 2147483647 h 16"/>
              <a:gd name="T14" fmla="*/ 2147483647 w 80"/>
              <a:gd name="T15" fmla="*/ 0 h 16"/>
              <a:gd name="T16" fmla="*/ 2147483647 w 80"/>
              <a:gd name="T17" fmla="*/ 2147483647 h 16"/>
              <a:gd name="T18" fmla="*/ 2147483647 w 80"/>
              <a:gd name="T19" fmla="*/ 2147483647 h 16"/>
              <a:gd name="T20" fmla="*/ 2147483647 w 80"/>
              <a:gd name="T21" fmla="*/ 0 h 16"/>
              <a:gd name="T22" fmla="*/ 2147483647 w 80"/>
              <a:gd name="T23" fmla="*/ 0 h 16"/>
              <a:gd name="T24" fmla="*/ 0 w 80"/>
              <a:gd name="T25" fmla="*/ 0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6"/>
              <a:gd name="T41" fmla="*/ 80 w 80"/>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6">
                <a:moveTo>
                  <a:pt x="0" y="0"/>
                </a:moveTo>
                <a:lnTo>
                  <a:pt x="16" y="0"/>
                </a:lnTo>
                <a:lnTo>
                  <a:pt x="0" y="0"/>
                </a:lnTo>
                <a:lnTo>
                  <a:pt x="8" y="8"/>
                </a:lnTo>
                <a:lnTo>
                  <a:pt x="32" y="8"/>
                </a:lnTo>
                <a:lnTo>
                  <a:pt x="32" y="16"/>
                </a:lnTo>
                <a:lnTo>
                  <a:pt x="80" y="8"/>
                </a:lnTo>
                <a:lnTo>
                  <a:pt x="64" y="0"/>
                </a:lnTo>
                <a:lnTo>
                  <a:pt x="48" y="8"/>
                </a:lnTo>
                <a:lnTo>
                  <a:pt x="40" y="8"/>
                </a:lnTo>
                <a:lnTo>
                  <a:pt x="48" y="0"/>
                </a:lnTo>
                <a:lnTo>
                  <a:pt x="40" y="0"/>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06" name="Freeform 228"/>
          <p:cNvSpPr>
            <a:spLocks/>
          </p:cNvSpPr>
          <p:nvPr/>
        </p:nvSpPr>
        <p:spPr bwMode="auto">
          <a:xfrm>
            <a:off x="2360613" y="2697163"/>
            <a:ext cx="76200" cy="15875"/>
          </a:xfrm>
          <a:custGeom>
            <a:avLst/>
            <a:gdLst>
              <a:gd name="T0" fmla="*/ 0 w 40"/>
              <a:gd name="T1" fmla="*/ 2147483647 h 8"/>
              <a:gd name="T2" fmla="*/ 2147483647 w 40"/>
              <a:gd name="T3" fmla="*/ 2147483647 h 8"/>
              <a:gd name="T4" fmla="*/ 2147483647 w 40"/>
              <a:gd name="T5" fmla="*/ 0 h 8"/>
              <a:gd name="T6" fmla="*/ 0 w 40"/>
              <a:gd name="T7" fmla="*/ 2147483647 h 8"/>
              <a:gd name="T8" fmla="*/ 0 60000 65536"/>
              <a:gd name="T9" fmla="*/ 0 60000 65536"/>
              <a:gd name="T10" fmla="*/ 0 60000 65536"/>
              <a:gd name="T11" fmla="*/ 0 60000 65536"/>
              <a:gd name="T12" fmla="*/ 0 w 40"/>
              <a:gd name="T13" fmla="*/ 0 h 8"/>
              <a:gd name="T14" fmla="*/ 40 w 40"/>
              <a:gd name="T15" fmla="*/ 8 h 8"/>
            </a:gdLst>
            <a:ahLst/>
            <a:cxnLst>
              <a:cxn ang="T8">
                <a:pos x="T0" y="T1"/>
              </a:cxn>
              <a:cxn ang="T9">
                <a:pos x="T2" y="T3"/>
              </a:cxn>
              <a:cxn ang="T10">
                <a:pos x="T4" y="T5"/>
              </a:cxn>
              <a:cxn ang="T11">
                <a:pos x="T6" y="T7"/>
              </a:cxn>
            </a:cxnLst>
            <a:rect l="T12" t="T13" r="T14" b="T15"/>
            <a:pathLst>
              <a:path w="40" h="8">
                <a:moveTo>
                  <a:pt x="0" y="8"/>
                </a:moveTo>
                <a:lnTo>
                  <a:pt x="32" y="8"/>
                </a:lnTo>
                <a:lnTo>
                  <a:pt x="40"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07" name="Freeform 229"/>
          <p:cNvSpPr>
            <a:spLocks/>
          </p:cNvSpPr>
          <p:nvPr/>
        </p:nvSpPr>
        <p:spPr bwMode="auto">
          <a:xfrm>
            <a:off x="2208213" y="2713038"/>
            <a:ext cx="30162" cy="1587"/>
          </a:xfrm>
          <a:custGeom>
            <a:avLst/>
            <a:gdLst>
              <a:gd name="T0" fmla="*/ 2147483647 w 16"/>
              <a:gd name="T1" fmla="*/ 0 h 1"/>
              <a:gd name="T2" fmla="*/ 0 w 16"/>
              <a:gd name="T3" fmla="*/ 0 h 1"/>
              <a:gd name="T4" fmla="*/ 2147483647 w 16"/>
              <a:gd name="T5" fmla="*/ 0 h 1"/>
              <a:gd name="T6" fmla="*/ 2147483647 w 16"/>
              <a:gd name="T7" fmla="*/ 0 h 1"/>
              <a:gd name="T8" fmla="*/ 2147483647 w 16"/>
              <a:gd name="T9" fmla="*/ 0 h 1"/>
              <a:gd name="T10" fmla="*/ 0 60000 65536"/>
              <a:gd name="T11" fmla="*/ 0 60000 65536"/>
              <a:gd name="T12" fmla="*/ 0 60000 65536"/>
              <a:gd name="T13" fmla="*/ 0 60000 65536"/>
              <a:gd name="T14" fmla="*/ 0 60000 65536"/>
              <a:gd name="T15" fmla="*/ 0 w 16"/>
              <a:gd name="T16" fmla="*/ 0 h 1"/>
              <a:gd name="T17" fmla="*/ 16 w 16"/>
              <a:gd name="T18" fmla="*/ 1 h 1"/>
            </a:gdLst>
            <a:ahLst/>
            <a:cxnLst>
              <a:cxn ang="T10">
                <a:pos x="T0" y="T1"/>
              </a:cxn>
              <a:cxn ang="T11">
                <a:pos x="T2" y="T3"/>
              </a:cxn>
              <a:cxn ang="T12">
                <a:pos x="T4" y="T5"/>
              </a:cxn>
              <a:cxn ang="T13">
                <a:pos x="T6" y="T7"/>
              </a:cxn>
              <a:cxn ang="T14">
                <a:pos x="T8" y="T9"/>
              </a:cxn>
            </a:cxnLst>
            <a:rect l="T15" t="T16" r="T17" b="T18"/>
            <a:pathLst>
              <a:path w="16" h="1">
                <a:moveTo>
                  <a:pt x="8" y="0"/>
                </a:moveTo>
                <a:lnTo>
                  <a:pt x="0" y="0"/>
                </a:lnTo>
                <a:lnTo>
                  <a:pt x="8" y="0"/>
                </a:lnTo>
                <a:lnTo>
                  <a:pt x="16" y="0"/>
                </a:lnTo>
                <a:lnTo>
                  <a:pt x="8"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08" name="Freeform 230"/>
          <p:cNvSpPr>
            <a:spLocks/>
          </p:cNvSpPr>
          <p:nvPr/>
        </p:nvSpPr>
        <p:spPr bwMode="auto">
          <a:xfrm>
            <a:off x="2193925" y="2728913"/>
            <a:ext cx="120650" cy="30162"/>
          </a:xfrm>
          <a:custGeom>
            <a:avLst/>
            <a:gdLst>
              <a:gd name="T0" fmla="*/ 0 w 64"/>
              <a:gd name="T1" fmla="*/ 0 h 16"/>
              <a:gd name="T2" fmla="*/ 0 w 64"/>
              <a:gd name="T3" fmla="*/ 2147483647 h 16"/>
              <a:gd name="T4" fmla="*/ 2147483647 w 64"/>
              <a:gd name="T5" fmla="*/ 2147483647 h 16"/>
              <a:gd name="T6" fmla="*/ 2147483647 w 64"/>
              <a:gd name="T7" fmla="*/ 2147483647 h 16"/>
              <a:gd name="T8" fmla="*/ 2147483647 w 64"/>
              <a:gd name="T9" fmla="*/ 0 h 16"/>
              <a:gd name="T10" fmla="*/ 2147483647 w 64"/>
              <a:gd name="T11" fmla="*/ 0 h 16"/>
              <a:gd name="T12" fmla="*/ 2147483647 w 64"/>
              <a:gd name="T13" fmla="*/ 2147483647 h 16"/>
              <a:gd name="T14" fmla="*/ 2147483647 w 64"/>
              <a:gd name="T15" fmla="*/ 0 h 16"/>
              <a:gd name="T16" fmla="*/ 0 w 64"/>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16"/>
              <a:gd name="T29" fmla="*/ 64 w 64"/>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16">
                <a:moveTo>
                  <a:pt x="0" y="0"/>
                </a:moveTo>
                <a:lnTo>
                  <a:pt x="0" y="16"/>
                </a:lnTo>
                <a:lnTo>
                  <a:pt x="16" y="16"/>
                </a:lnTo>
                <a:lnTo>
                  <a:pt x="40" y="16"/>
                </a:lnTo>
                <a:lnTo>
                  <a:pt x="64" y="0"/>
                </a:lnTo>
                <a:lnTo>
                  <a:pt x="40" y="0"/>
                </a:lnTo>
                <a:lnTo>
                  <a:pt x="24" y="8"/>
                </a:lnTo>
                <a:lnTo>
                  <a:pt x="16" y="0"/>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09" name="Freeform 231"/>
          <p:cNvSpPr>
            <a:spLocks/>
          </p:cNvSpPr>
          <p:nvPr/>
        </p:nvSpPr>
        <p:spPr bwMode="auto">
          <a:xfrm>
            <a:off x="2132013" y="2789238"/>
            <a:ext cx="122237" cy="61912"/>
          </a:xfrm>
          <a:custGeom>
            <a:avLst/>
            <a:gdLst>
              <a:gd name="T0" fmla="*/ 0 w 64"/>
              <a:gd name="T1" fmla="*/ 2147483647 h 32"/>
              <a:gd name="T2" fmla="*/ 0 w 64"/>
              <a:gd name="T3" fmla="*/ 2147483647 h 32"/>
              <a:gd name="T4" fmla="*/ 2147483647 w 64"/>
              <a:gd name="T5" fmla="*/ 2147483647 h 32"/>
              <a:gd name="T6" fmla="*/ 2147483647 w 64"/>
              <a:gd name="T7" fmla="*/ 2147483647 h 32"/>
              <a:gd name="T8" fmla="*/ 2147483647 w 64"/>
              <a:gd name="T9" fmla="*/ 2147483647 h 32"/>
              <a:gd name="T10" fmla="*/ 2147483647 w 64"/>
              <a:gd name="T11" fmla="*/ 2147483647 h 32"/>
              <a:gd name="T12" fmla="*/ 2147483647 w 64"/>
              <a:gd name="T13" fmla="*/ 2147483647 h 32"/>
              <a:gd name="T14" fmla="*/ 2147483647 w 64"/>
              <a:gd name="T15" fmla="*/ 0 h 32"/>
              <a:gd name="T16" fmla="*/ 2147483647 w 64"/>
              <a:gd name="T17" fmla="*/ 0 h 32"/>
              <a:gd name="T18" fmla="*/ 2147483647 w 64"/>
              <a:gd name="T19" fmla="*/ 2147483647 h 32"/>
              <a:gd name="T20" fmla="*/ 0 w 64"/>
              <a:gd name="T21" fmla="*/ 2147483647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32"/>
              <a:gd name="T35" fmla="*/ 64 w 64"/>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32">
                <a:moveTo>
                  <a:pt x="0" y="16"/>
                </a:moveTo>
                <a:lnTo>
                  <a:pt x="0" y="24"/>
                </a:lnTo>
                <a:lnTo>
                  <a:pt x="8" y="24"/>
                </a:lnTo>
                <a:lnTo>
                  <a:pt x="16" y="32"/>
                </a:lnTo>
                <a:lnTo>
                  <a:pt x="48" y="24"/>
                </a:lnTo>
                <a:lnTo>
                  <a:pt x="56" y="8"/>
                </a:lnTo>
                <a:lnTo>
                  <a:pt x="48" y="8"/>
                </a:lnTo>
                <a:lnTo>
                  <a:pt x="64" y="0"/>
                </a:lnTo>
                <a:lnTo>
                  <a:pt x="24" y="0"/>
                </a:lnTo>
                <a:lnTo>
                  <a:pt x="24" y="8"/>
                </a:lnTo>
                <a:lnTo>
                  <a:pt x="0"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10" name="Line 232"/>
          <p:cNvSpPr>
            <a:spLocks noChangeShapeType="1"/>
          </p:cNvSpPr>
          <p:nvPr/>
        </p:nvSpPr>
        <p:spPr bwMode="auto">
          <a:xfrm>
            <a:off x="2162175" y="2774950"/>
            <a:ext cx="15875" cy="1588"/>
          </a:xfrm>
          <a:prstGeom prst="line">
            <a:avLst/>
          </a:prstGeom>
          <a:noFill/>
          <a:ln w="6350">
            <a:solidFill>
              <a:srgbClr val="FFFFFF"/>
            </a:solidFill>
            <a:round/>
            <a:headEnd/>
            <a:tailEnd/>
          </a:ln>
        </p:spPr>
        <p:txBody>
          <a:bodyPr/>
          <a:lstStyle/>
          <a:p>
            <a:endParaRPr lang="de-DE"/>
          </a:p>
        </p:txBody>
      </p:sp>
      <p:sp>
        <p:nvSpPr>
          <p:cNvPr id="243911" name="Line 233"/>
          <p:cNvSpPr>
            <a:spLocks noChangeShapeType="1"/>
          </p:cNvSpPr>
          <p:nvPr/>
        </p:nvSpPr>
        <p:spPr bwMode="auto">
          <a:xfrm>
            <a:off x="2103438" y="2713038"/>
            <a:ext cx="90487" cy="1587"/>
          </a:xfrm>
          <a:prstGeom prst="line">
            <a:avLst/>
          </a:prstGeom>
          <a:noFill/>
          <a:ln w="6350">
            <a:solidFill>
              <a:srgbClr val="FFFFFF"/>
            </a:solidFill>
            <a:round/>
            <a:headEnd/>
            <a:tailEnd/>
          </a:ln>
        </p:spPr>
        <p:txBody>
          <a:bodyPr/>
          <a:lstStyle/>
          <a:p>
            <a:endParaRPr lang="de-DE"/>
          </a:p>
        </p:txBody>
      </p:sp>
      <p:sp>
        <p:nvSpPr>
          <p:cNvPr id="243912" name="Freeform 234"/>
          <p:cNvSpPr>
            <a:spLocks/>
          </p:cNvSpPr>
          <p:nvPr/>
        </p:nvSpPr>
        <p:spPr bwMode="auto">
          <a:xfrm>
            <a:off x="2071688" y="2697163"/>
            <a:ext cx="14287" cy="15875"/>
          </a:xfrm>
          <a:custGeom>
            <a:avLst/>
            <a:gdLst>
              <a:gd name="T0" fmla="*/ 0 w 8"/>
              <a:gd name="T1" fmla="*/ 0 h 8"/>
              <a:gd name="T2" fmla="*/ 2147483647 w 8"/>
              <a:gd name="T3" fmla="*/ 2147483647 h 8"/>
              <a:gd name="T4" fmla="*/ 2147483647 w 8"/>
              <a:gd name="T5" fmla="*/ 0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8" y="8"/>
                </a:lnTo>
                <a:lnTo>
                  <a:pt x="8" y="0"/>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13" name="Freeform 235"/>
          <p:cNvSpPr>
            <a:spLocks/>
          </p:cNvSpPr>
          <p:nvPr/>
        </p:nvSpPr>
        <p:spPr bwMode="auto">
          <a:xfrm>
            <a:off x="2085975" y="2697163"/>
            <a:ext cx="76200" cy="15875"/>
          </a:xfrm>
          <a:custGeom>
            <a:avLst/>
            <a:gdLst>
              <a:gd name="T0" fmla="*/ 0 w 40"/>
              <a:gd name="T1" fmla="*/ 2147483647 h 8"/>
              <a:gd name="T2" fmla="*/ 2147483647 w 40"/>
              <a:gd name="T3" fmla="*/ 2147483647 h 8"/>
              <a:gd name="T4" fmla="*/ 2147483647 w 40"/>
              <a:gd name="T5" fmla="*/ 0 h 8"/>
              <a:gd name="T6" fmla="*/ 0 w 40"/>
              <a:gd name="T7" fmla="*/ 2147483647 h 8"/>
              <a:gd name="T8" fmla="*/ 0 60000 65536"/>
              <a:gd name="T9" fmla="*/ 0 60000 65536"/>
              <a:gd name="T10" fmla="*/ 0 60000 65536"/>
              <a:gd name="T11" fmla="*/ 0 60000 65536"/>
              <a:gd name="T12" fmla="*/ 0 w 40"/>
              <a:gd name="T13" fmla="*/ 0 h 8"/>
              <a:gd name="T14" fmla="*/ 40 w 40"/>
              <a:gd name="T15" fmla="*/ 8 h 8"/>
            </a:gdLst>
            <a:ahLst/>
            <a:cxnLst>
              <a:cxn ang="T8">
                <a:pos x="T0" y="T1"/>
              </a:cxn>
              <a:cxn ang="T9">
                <a:pos x="T2" y="T3"/>
              </a:cxn>
              <a:cxn ang="T10">
                <a:pos x="T4" y="T5"/>
              </a:cxn>
              <a:cxn ang="T11">
                <a:pos x="T6" y="T7"/>
              </a:cxn>
            </a:cxnLst>
            <a:rect l="T12" t="T13" r="T14" b="T15"/>
            <a:pathLst>
              <a:path w="40" h="8">
                <a:moveTo>
                  <a:pt x="0" y="8"/>
                </a:moveTo>
                <a:lnTo>
                  <a:pt x="8" y="8"/>
                </a:lnTo>
                <a:lnTo>
                  <a:pt x="40"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14" name="Freeform 236"/>
          <p:cNvSpPr>
            <a:spLocks/>
          </p:cNvSpPr>
          <p:nvPr/>
        </p:nvSpPr>
        <p:spPr bwMode="auto">
          <a:xfrm>
            <a:off x="1919288" y="2743200"/>
            <a:ext cx="46037" cy="15875"/>
          </a:xfrm>
          <a:custGeom>
            <a:avLst/>
            <a:gdLst>
              <a:gd name="T0" fmla="*/ 0 w 24"/>
              <a:gd name="T1" fmla="*/ 2147483647 h 8"/>
              <a:gd name="T2" fmla="*/ 2147483647 w 24"/>
              <a:gd name="T3" fmla="*/ 2147483647 h 8"/>
              <a:gd name="T4" fmla="*/ 2147483647 w 24"/>
              <a:gd name="T5" fmla="*/ 0 h 8"/>
              <a:gd name="T6" fmla="*/ 0 w 24"/>
              <a:gd name="T7" fmla="*/ 2147483647 h 8"/>
              <a:gd name="T8" fmla="*/ 0 60000 65536"/>
              <a:gd name="T9" fmla="*/ 0 60000 65536"/>
              <a:gd name="T10" fmla="*/ 0 60000 65536"/>
              <a:gd name="T11" fmla="*/ 0 60000 65536"/>
              <a:gd name="T12" fmla="*/ 0 w 24"/>
              <a:gd name="T13" fmla="*/ 0 h 8"/>
              <a:gd name="T14" fmla="*/ 24 w 24"/>
              <a:gd name="T15" fmla="*/ 8 h 8"/>
            </a:gdLst>
            <a:ahLst/>
            <a:cxnLst>
              <a:cxn ang="T8">
                <a:pos x="T0" y="T1"/>
              </a:cxn>
              <a:cxn ang="T9">
                <a:pos x="T2" y="T3"/>
              </a:cxn>
              <a:cxn ang="T10">
                <a:pos x="T4" y="T5"/>
              </a:cxn>
              <a:cxn ang="T11">
                <a:pos x="T6" y="T7"/>
              </a:cxn>
            </a:cxnLst>
            <a:rect l="T12" t="T13" r="T14" b="T15"/>
            <a:pathLst>
              <a:path w="24" h="8">
                <a:moveTo>
                  <a:pt x="0" y="8"/>
                </a:moveTo>
                <a:lnTo>
                  <a:pt x="8" y="8"/>
                </a:lnTo>
                <a:lnTo>
                  <a:pt x="24"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15" name="Freeform 237"/>
          <p:cNvSpPr>
            <a:spLocks/>
          </p:cNvSpPr>
          <p:nvPr/>
        </p:nvSpPr>
        <p:spPr bwMode="auto">
          <a:xfrm>
            <a:off x="1874838" y="2713038"/>
            <a:ext cx="166687" cy="30162"/>
          </a:xfrm>
          <a:custGeom>
            <a:avLst/>
            <a:gdLst>
              <a:gd name="T0" fmla="*/ 0 w 88"/>
              <a:gd name="T1" fmla="*/ 2147483647 h 16"/>
              <a:gd name="T2" fmla="*/ 2147483647 w 88"/>
              <a:gd name="T3" fmla="*/ 2147483647 h 16"/>
              <a:gd name="T4" fmla="*/ 2147483647 w 88"/>
              <a:gd name="T5" fmla="*/ 2147483647 h 16"/>
              <a:gd name="T6" fmla="*/ 2147483647 w 88"/>
              <a:gd name="T7" fmla="*/ 2147483647 h 16"/>
              <a:gd name="T8" fmla="*/ 2147483647 w 88"/>
              <a:gd name="T9" fmla="*/ 0 h 16"/>
              <a:gd name="T10" fmla="*/ 2147483647 w 88"/>
              <a:gd name="T11" fmla="*/ 0 h 16"/>
              <a:gd name="T12" fmla="*/ 0 w 88"/>
              <a:gd name="T13" fmla="*/ 2147483647 h 16"/>
              <a:gd name="T14" fmla="*/ 0 60000 65536"/>
              <a:gd name="T15" fmla="*/ 0 60000 65536"/>
              <a:gd name="T16" fmla="*/ 0 60000 65536"/>
              <a:gd name="T17" fmla="*/ 0 60000 65536"/>
              <a:gd name="T18" fmla="*/ 0 60000 65536"/>
              <a:gd name="T19" fmla="*/ 0 60000 65536"/>
              <a:gd name="T20" fmla="*/ 0 60000 65536"/>
              <a:gd name="T21" fmla="*/ 0 w 88"/>
              <a:gd name="T22" fmla="*/ 0 h 16"/>
              <a:gd name="T23" fmla="*/ 88 w 88"/>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8" h="16">
                <a:moveTo>
                  <a:pt x="0" y="16"/>
                </a:moveTo>
                <a:lnTo>
                  <a:pt x="24" y="16"/>
                </a:lnTo>
                <a:lnTo>
                  <a:pt x="48" y="8"/>
                </a:lnTo>
                <a:lnTo>
                  <a:pt x="56" y="16"/>
                </a:lnTo>
                <a:lnTo>
                  <a:pt x="88" y="0"/>
                </a:lnTo>
                <a:lnTo>
                  <a:pt x="56" y="0"/>
                </a:lnTo>
                <a:lnTo>
                  <a:pt x="0"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16" name="Freeform 238"/>
          <p:cNvSpPr>
            <a:spLocks/>
          </p:cNvSpPr>
          <p:nvPr/>
        </p:nvSpPr>
        <p:spPr bwMode="auto">
          <a:xfrm>
            <a:off x="1935163" y="2728913"/>
            <a:ext cx="227012" cy="46037"/>
          </a:xfrm>
          <a:custGeom>
            <a:avLst/>
            <a:gdLst>
              <a:gd name="T0" fmla="*/ 0 w 120"/>
              <a:gd name="T1" fmla="*/ 2147483647 h 24"/>
              <a:gd name="T2" fmla="*/ 2147483647 w 120"/>
              <a:gd name="T3" fmla="*/ 2147483647 h 24"/>
              <a:gd name="T4" fmla="*/ 2147483647 w 120"/>
              <a:gd name="T5" fmla="*/ 2147483647 h 24"/>
              <a:gd name="T6" fmla="*/ 2147483647 w 120"/>
              <a:gd name="T7" fmla="*/ 2147483647 h 24"/>
              <a:gd name="T8" fmla="*/ 2147483647 w 120"/>
              <a:gd name="T9" fmla="*/ 2147483647 h 24"/>
              <a:gd name="T10" fmla="*/ 2147483647 w 120"/>
              <a:gd name="T11" fmla="*/ 2147483647 h 24"/>
              <a:gd name="T12" fmla="*/ 2147483647 w 120"/>
              <a:gd name="T13" fmla="*/ 2147483647 h 24"/>
              <a:gd name="T14" fmla="*/ 2147483647 w 120"/>
              <a:gd name="T15" fmla="*/ 2147483647 h 24"/>
              <a:gd name="T16" fmla="*/ 2147483647 w 120"/>
              <a:gd name="T17" fmla="*/ 2147483647 h 24"/>
              <a:gd name="T18" fmla="*/ 2147483647 w 120"/>
              <a:gd name="T19" fmla="*/ 0 h 24"/>
              <a:gd name="T20" fmla="*/ 2147483647 w 120"/>
              <a:gd name="T21" fmla="*/ 2147483647 h 24"/>
              <a:gd name="T22" fmla="*/ 2147483647 w 120"/>
              <a:gd name="T23" fmla="*/ 2147483647 h 24"/>
              <a:gd name="T24" fmla="*/ 2147483647 w 120"/>
              <a:gd name="T25" fmla="*/ 2147483647 h 24"/>
              <a:gd name="T26" fmla="*/ 2147483647 w 120"/>
              <a:gd name="T27" fmla="*/ 2147483647 h 24"/>
              <a:gd name="T28" fmla="*/ 2147483647 w 120"/>
              <a:gd name="T29" fmla="*/ 2147483647 h 24"/>
              <a:gd name="T30" fmla="*/ 2147483647 w 120"/>
              <a:gd name="T31" fmla="*/ 2147483647 h 24"/>
              <a:gd name="T32" fmla="*/ 2147483647 w 120"/>
              <a:gd name="T33" fmla="*/ 0 h 24"/>
              <a:gd name="T34" fmla="*/ 0 w 120"/>
              <a:gd name="T35" fmla="*/ 2147483647 h 2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0"/>
              <a:gd name="T55" fmla="*/ 0 h 24"/>
              <a:gd name="T56" fmla="*/ 120 w 120"/>
              <a:gd name="T57" fmla="*/ 24 h 2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0" h="24">
                <a:moveTo>
                  <a:pt x="0" y="16"/>
                </a:moveTo>
                <a:lnTo>
                  <a:pt x="24" y="16"/>
                </a:lnTo>
                <a:lnTo>
                  <a:pt x="32" y="16"/>
                </a:lnTo>
                <a:lnTo>
                  <a:pt x="40" y="24"/>
                </a:lnTo>
                <a:lnTo>
                  <a:pt x="24" y="24"/>
                </a:lnTo>
                <a:lnTo>
                  <a:pt x="32" y="24"/>
                </a:lnTo>
                <a:lnTo>
                  <a:pt x="104" y="16"/>
                </a:lnTo>
                <a:lnTo>
                  <a:pt x="120" y="8"/>
                </a:lnTo>
                <a:lnTo>
                  <a:pt x="104" y="8"/>
                </a:lnTo>
                <a:lnTo>
                  <a:pt x="104" y="0"/>
                </a:lnTo>
                <a:lnTo>
                  <a:pt x="80" y="8"/>
                </a:lnTo>
                <a:lnTo>
                  <a:pt x="88" y="8"/>
                </a:lnTo>
                <a:lnTo>
                  <a:pt x="80" y="8"/>
                </a:lnTo>
                <a:lnTo>
                  <a:pt x="80" y="16"/>
                </a:lnTo>
                <a:lnTo>
                  <a:pt x="64" y="16"/>
                </a:lnTo>
                <a:lnTo>
                  <a:pt x="64" y="8"/>
                </a:lnTo>
                <a:lnTo>
                  <a:pt x="40" y="0"/>
                </a:lnTo>
                <a:lnTo>
                  <a:pt x="0"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17" name="Freeform 239"/>
          <p:cNvSpPr>
            <a:spLocks/>
          </p:cNvSpPr>
          <p:nvPr/>
        </p:nvSpPr>
        <p:spPr bwMode="auto">
          <a:xfrm>
            <a:off x="1798638" y="2789238"/>
            <a:ext cx="319087" cy="123825"/>
          </a:xfrm>
          <a:custGeom>
            <a:avLst/>
            <a:gdLst>
              <a:gd name="T0" fmla="*/ 2147483647 w 168"/>
              <a:gd name="T1" fmla="*/ 2147483647 h 64"/>
              <a:gd name="T2" fmla="*/ 2147483647 w 168"/>
              <a:gd name="T3" fmla="*/ 2147483647 h 64"/>
              <a:gd name="T4" fmla="*/ 2147483647 w 168"/>
              <a:gd name="T5" fmla="*/ 2147483647 h 64"/>
              <a:gd name="T6" fmla="*/ 2147483647 w 168"/>
              <a:gd name="T7" fmla="*/ 2147483647 h 64"/>
              <a:gd name="T8" fmla="*/ 2147483647 w 168"/>
              <a:gd name="T9" fmla="*/ 2147483647 h 64"/>
              <a:gd name="T10" fmla="*/ 2147483647 w 168"/>
              <a:gd name="T11" fmla="*/ 2147483647 h 64"/>
              <a:gd name="T12" fmla="*/ 0 w 168"/>
              <a:gd name="T13" fmla="*/ 2147483647 h 64"/>
              <a:gd name="T14" fmla="*/ 2147483647 w 168"/>
              <a:gd name="T15" fmla="*/ 2147483647 h 64"/>
              <a:gd name="T16" fmla="*/ 2147483647 w 168"/>
              <a:gd name="T17" fmla="*/ 2147483647 h 64"/>
              <a:gd name="T18" fmla="*/ 2147483647 w 168"/>
              <a:gd name="T19" fmla="*/ 2147483647 h 64"/>
              <a:gd name="T20" fmla="*/ 2147483647 w 168"/>
              <a:gd name="T21" fmla="*/ 2147483647 h 64"/>
              <a:gd name="T22" fmla="*/ 2147483647 w 168"/>
              <a:gd name="T23" fmla="*/ 2147483647 h 64"/>
              <a:gd name="T24" fmla="*/ 2147483647 w 168"/>
              <a:gd name="T25" fmla="*/ 2147483647 h 64"/>
              <a:gd name="T26" fmla="*/ 2147483647 w 168"/>
              <a:gd name="T27" fmla="*/ 2147483647 h 64"/>
              <a:gd name="T28" fmla="*/ 2147483647 w 168"/>
              <a:gd name="T29" fmla="*/ 2147483647 h 64"/>
              <a:gd name="T30" fmla="*/ 2147483647 w 168"/>
              <a:gd name="T31" fmla="*/ 2147483647 h 64"/>
              <a:gd name="T32" fmla="*/ 2147483647 w 168"/>
              <a:gd name="T33" fmla="*/ 2147483647 h 64"/>
              <a:gd name="T34" fmla="*/ 2147483647 w 168"/>
              <a:gd name="T35" fmla="*/ 2147483647 h 64"/>
              <a:gd name="T36" fmla="*/ 2147483647 w 168"/>
              <a:gd name="T37" fmla="*/ 0 h 64"/>
              <a:gd name="T38" fmla="*/ 2147483647 w 168"/>
              <a:gd name="T39" fmla="*/ 2147483647 h 64"/>
              <a:gd name="T40" fmla="*/ 2147483647 w 168"/>
              <a:gd name="T41" fmla="*/ 2147483647 h 64"/>
              <a:gd name="T42" fmla="*/ 2147483647 w 168"/>
              <a:gd name="T43" fmla="*/ 2147483647 h 64"/>
              <a:gd name="T44" fmla="*/ 2147483647 w 168"/>
              <a:gd name="T45" fmla="*/ 2147483647 h 64"/>
              <a:gd name="T46" fmla="*/ 2147483647 w 168"/>
              <a:gd name="T47" fmla="*/ 2147483647 h 64"/>
              <a:gd name="T48" fmla="*/ 2147483647 w 168"/>
              <a:gd name="T49" fmla="*/ 2147483647 h 64"/>
              <a:gd name="T50" fmla="*/ 2147483647 w 168"/>
              <a:gd name="T51" fmla="*/ 2147483647 h 6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68"/>
              <a:gd name="T79" fmla="*/ 0 h 64"/>
              <a:gd name="T80" fmla="*/ 168 w 168"/>
              <a:gd name="T81" fmla="*/ 64 h 6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68" h="64">
                <a:moveTo>
                  <a:pt x="8" y="32"/>
                </a:moveTo>
                <a:lnTo>
                  <a:pt x="16" y="32"/>
                </a:lnTo>
                <a:lnTo>
                  <a:pt x="8" y="32"/>
                </a:lnTo>
                <a:lnTo>
                  <a:pt x="8" y="40"/>
                </a:lnTo>
                <a:lnTo>
                  <a:pt x="48" y="40"/>
                </a:lnTo>
                <a:lnTo>
                  <a:pt x="8" y="48"/>
                </a:lnTo>
                <a:lnTo>
                  <a:pt x="0" y="56"/>
                </a:lnTo>
                <a:lnTo>
                  <a:pt x="24" y="56"/>
                </a:lnTo>
                <a:lnTo>
                  <a:pt x="16" y="64"/>
                </a:lnTo>
                <a:lnTo>
                  <a:pt x="96" y="56"/>
                </a:lnTo>
                <a:lnTo>
                  <a:pt x="112" y="64"/>
                </a:lnTo>
                <a:lnTo>
                  <a:pt x="128" y="64"/>
                </a:lnTo>
                <a:lnTo>
                  <a:pt x="160" y="48"/>
                </a:lnTo>
                <a:lnTo>
                  <a:pt x="136" y="40"/>
                </a:lnTo>
                <a:lnTo>
                  <a:pt x="136" y="32"/>
                </a:lnTo>
                <a:lnTo>
                  <a:pt x="144" y="32"/>
                </a:lnTo>
                <a:lnTo>
                  <a:pt x="144" y="16"/>
                </a:lnTo>
                <a:lnTo>
                  <a:pt x="168" y="8"/>
                </a:lnTo>
                <a:lnTo>
                  <a:pt x="152" y="0"/>
                </a:lnTo>
                <a:lnTo>
                  <a:pt x="128" y="16"/>
                </a:lnTo>
                <a:lnTo>
                  <a:pt x="96" y="8"/>
                </a:lnTo>
                <a:lnTo>
                  <a:pt x="80" y="16"/>
                </a:lnTo>
                <a:lnTo>
                  <a:pt x="80" y="8"/>
                </a:lnTo>
                <a:lnTo>
                  <a:pt x="72" y="8"/>
                </a:lnTo>
                <a:lnTo>
                  <a:pt x="32" y="16"/>
                </a:lnTo>
                <a:lnTo>
                  <a:pt x="8" y="32"/>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18" name="Freeform 240"/>
          <p:cNvSpPr>
            <a:spLocks/>
          </p:cNvSpPr>
          <p:nvPr/>
        </p:nvSpPr>
        <p:spPr bwMode="auto">
          <a:xfrm>
            <a:off x="1706563" y="2774950"/>
            <a:ext cx="228600" cy="76200"/>
          </a:xfrm>
          <a:custGeom>
            <a:avLst/>
            <a:gdLst>
              <a:gd name="T0" fmla="*/ 0 w 120"/>
              <a:gd name="T1" fmla="*/ 2147483647 h 40"/>
              <a:gd name="T2" fmla="*/ 2147483647 w 120"/>
              <a:gd name="T3" fmla="*/ 2147483647 h 40"/>
              <a:gd name="T4" fmla="*/ 2147483647 w 120"/>
              <a:gd name="T5" fmla="*/ 2147483647 h 40"/>
              <a:gd name="T6" fmla="*/ 2147483647 w 120"/>
              <a:gd name="T7" fmla="*/ 2147483647 h 40"/>
              <a:gd name="T8" fmla="*/ 2147483647 w 120"/>
              <a:gd name="T9" fmla="*/ 2147483647 h 40"/>
              <a:gd name="T10" fmla="*/ 2147483647 w 120"/>
              <a:gd name="T11" fmla="*/ 2147483647 h 40"/>
              <a:gd name="T12" fmla="*/ 2147483647 w 120"/>
              <a:gd name="T13" fmla="*/ 2147483647 h 40"/>
              <a:gd name="T14" fmla="*/ 2147483647 w 120"/>
              <a:gd name="T15" fmla="*/ 0 h 40"/>
              <a:gd name="T16" fmla="*/ 2147483647 w 120"/>
              <a:gd name="T17" fmla="*/ 2147483647 h 40"/>
              <a:gd name="T18" fmla="*/ 2147483647 w 120"/>
              <a:gd name="T19" fmla="*/ 2147483647 h 40"/>
              <a:gd name="T20" fmla="*/ 0 w 120"/>
              <a:gd name="T21" fmla="*/ 2147483647 h 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0"/>
              <a:gd name="T34" fmla="*/ 0 h 40"/>
              <a:gd name="T35" fmla="*/ 120 w 120"/>
              <a:gd name="T36" fmla="*/ 40 h 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0" h="40">
                <a:moveTo>
                  <a:pt x="0" y="32"/>
                </a:moveTo>
                <a:lnTo>
                  <a:pt x="8" y="32"/>
                </a:lnTo>
                <a:lnTo>
                  <a:pt x="8" y="40"/>
                </a:lnTo>
                <a:lnTo>
                  <a:pt x="32" y="40"/>
                </a:lnTo>
                <a:lnTo>
                  <a:pt x="64" y="24"/>
                </a:lnTo>
                <a:lnTo>
                  <a:pt x="120" y="16"/>
                </a:lnTo>
                <a:lnTo>
                  <a:pt x="112" y="8"/>
                </a:lnTo>
                <a:lnTo>
                  <a:pt x="80" y="0"/>
                </a:lnTo>
                <a:lnTo>
                  <a:pt x="40" y="8"/>
                </a:lnTo>
                <a:lnTo>
                  <a:pt x="40" y="16"/>
                </a:lnTo>
                <a:lnTo>
                  <a:pt x="0" y="32"/>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19" name="Freeform 241"/>
          <p:cNvSpPr>
            <a:spLocks/>
          </p:cNvSpPr>
          <p:nvPr/>
        </p:nvSpPr>
        <p:spPr bwMode="auto">
          <a:xfrm>
            <a:off x="295275" y="3300413"/>
            <a:ext cx="44450" cy="30162"/>
          </a:xfrm>
          <a:custGeom>
            <a:avLst/>
            <a:gdLst>
              <a:gd name="T0" fmla="*/ 0 w 24"/>
              <a:gd name="T1" fmla="*/ 2147483647 h 16"/>
              <a:gd name="T2" fmla="*/ 2147483647 w 24"/>
              <a:gd name="T3" fmla="*/ 0 h 16"/>
              <a:gd name="T4" fmla="*/ 2147483647 w 24"/>
              <a:gd name="T5" fmla="*/ 0 h 16"/>
              <a:gd name="T6" fmla="*/ 0 w 24"/>
              <a:gd name="T7" fmla="*/ 2147483647 h 16"/>
              <a:gd name="T8" fmla="*/ 0 60000 65536"/>
              <a:gd name="T9" fmla="*/ 0 60000 65536"/>
              <a:gd name="T10" fmla="*/ 0 60000 65536"/>
              <a:gd name="T11" fmla="*/ 0 60000 65536"/>
              <a:gd name="T12" fmla="*/ 0 w 24"/>
              <a:gd name="T13" fmla="*/ 0 h 16"/>
              <a:gd name="T14" fmla="*/ 24 w 24"/>
              <a:gd name="T15" fmla="*/ 16 h 16"/>
            </a:gdLst>
            <a:ahLst/>
            <a:cxnLst>
              <a:cxn ang="T8">
                <a:pos x="T0" y="T1"/>
              </a:cxn>
              <a:cxn ang="T9">
                <a:pos x="T2" y="T3"/>
              </a:cxn>
              <a:cxn ang="T10">
                <a:pos x="T4" y="T5"/>
              </a:cxn>
              <a:cxn ang="T11">
                <a:pos x="T6" y="T7"/>
              </a:cxn>
            </a:cxnLst>
            <a:rect l="T12" t="T13" r="T14" b="T15"/>
            <a:pathLst>
              <a:path w="24" h="16">
                <a:moveTo>
                  <a:pt x="0" y="16"/>
                </a:moveTo>
                <a:lnTo>
                  <a:pt x="24" y="0"/>
                </a:lnTo>
                <a:lnTo>
                  <a:pt x="16" y="0"/>
                </a:lnTo>
                <a:lnTo>
                  <a:pt x="0"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20" name="Freeform 242"/>
          <p:cNvSpPr>
            <a:spLocks/>
          </p:cNvSpPr>
          <p:nvPr/>
        </p:nvSpPr>
        <p:spPr bwMode="auto">
          <a:xfrm>
            <a:off x="7600950" y="3036888"/>
            <a:ext cx="76200" cy="15875"/>
          </a:xfrm>
          <a:custGeom>
            <a:avLst/>
            <a:gdLst>
              <a:gd name="T0" fmla="*/ 0 w 40"/>
              <a:gd name="T1" fmla="*/ 0 h 8"/>
              <a:gd name="T2" fmla="*/ 2147483647 w 40"/>
              <a:gd name="T3" fmla="*/ 2147483647 h 8"/>
              <a:gd name="T4" fmla="*/ 2147483647 w 40"/>
              <a:gd name="T5" fmla="*/ 2147483647 h 8"/>
              <a:gd name="T6" fmla="*/ 2147483647 w 40"/>
              <a:gd name="T7" fmla="*/ 2147483647 h 8"/>
              <a:gd name="T8" fmla="*/ 0 60000 65536"/>
              <a:gd name="T9" fmla="*/ 0 60000 65536"/>
              <a:gd name="T10" fmla="*/ 0 60000 65536"/>
              <a:gd name="T11" fmla="*/ 0 60000 65536"/>
              <a:gd name="T12" fmla="*/ 0 w 40"/>
              <a:gd name="T13" fmla="*/ 0 h 8"/>
              <a:gd name="T14" fmla="*/ 40 w 40"/>
              <a:gd name="T15" fmla="*/ 8 h 8"/>
            </a:gdLst>
            <a:ahLst/>
            <a:cxnLst>
              <a:cxn ang="T8">
                <a:pos x="T0" y="T1"/>
              </a:cxn>
              <a:cxn ang="T9">
                <a:pos x="T2" y="T3"/>
              </a:cxn>
              <a:cxn ang="T10">
                <a:pos x="T4" y="T5"/>
              </a:cxn>
              <a:cxn ang="T11">
                <a:pos x="T6" y="T7"/>
              </a:cxn>
            </a:cxnLst>
            <a:rect l="T12" t="T13" r="T14" b="T15"/>
            <a:pathLst>
              <a:path w="40" h="8">
                <a:moveTo>
                  <a:pt x="0" y="0"/>
                </a:moveTo>
                <a:lnTo>
                  <a:pt x="8" y="8"/>
                </a:lnTo>
                <a:lnTo>
                  <a:pt x="32" y="8"/>
                </a:lnTo>
                <a:lnTo>
                  <a:pt x="40" y="8"/>
                </a:lnTo>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21" name="Line 243"/>
          <p:cNvSpPr>
            <a:spLocks noChangeShapeType="1"/>
          </p:cNvSpPr>
          <p:nvPr/>
        </p:nvSpPr>
        <p:spPr bwMode="auto">
          <a:xfrm flipV="1">
            <a:off x="249238" y="3330575"/>
            <a:ext cx="46037" cy="15875"/>
          </a:xfrm>
          <a:prstGeom prst="line">
            <a:avLst/>
          </a:prstGeom>
          <a:noFill/>
          <a:ln w="6350">
            <a:solidFill>
              <a:srgbClr val="FFFFFF"/>
            </a:solidFill>
            <a:round/>
            <a:headEnd/>
            <a:tailEnd/>
          </a:ln>
        </p:spPr>
        <p:txBody>
          <a:bodyPr/>
          <a:lstStyle/>
          <a:p>
            <a:endParaRPr lang="de-DE"/>
          </a:p>
        </p:txBody>
      </p:sp>
      <p:sp>
        <p:nvSpPr>
          <p:cNvPr id="243922" name="Line 244"/>
          <p:cNvSpPr>
            <a:spLocks noChangeShapeType="1"/>
          </p:cNvSpPr>
          <p:nvPr/>
        </p:nvSpPr>
        <p:spPr bwMode="auto">
          <a:xfrm>
            <a:off x="7600950" y="3052763"/>
            <a:ext cx="60325" cy="15875"/>
          </a:xfrm>
          <a:prstGeom prst="line">
            <a:avLst/>
          </a:prstGeom>
          <a:noFill/>
          <a:ln w="6350">
            <a:solidFill>
              <a:srgbClr val="FFFFFF"/>
            </a:solidFill>
            <a:round/>
            <a:headEnd/>
            <a:tailEnd/>
          </a:ln>
        </p:spPr>
        <p:txBody>
          <a:bodyPr/>
          <a:lstStyle/>
          <a:p>
            <a:endParaRPr lang="de-DE"/>
          </a:p>
        </p:txBody>
      </p:sp>
      <p:sp>
        <p:nvSpPr>
          <p:cNvPr id="243923" name="Freeform 245"/>
          <p:cNvSpPr>
            <a:spLocks/>
          </p:cNvSpPr>
          <p:nvPr/>
        </p:nvSpPr>
        <p:spPr bwMode="auto">
          <a:xfrm>
            <a:off x="523875" y="3130550"/>
            <a:ext cx="44450" cy="14288"/>
          </a:xfrm>
          <a:custGeom>
            <a:avLst/>
            <a:gdLst>
              <a:gd name="T0" fmla="*/ 0 w 24"/>
              <a:gd name="T1" fmla="*/ 0 h 8"/>
              <a:gd name="T2" fmla="*/ 2147483647 w 24"/>
              <a:gd name="T3" fmla="*/ 2147483647 h 8"/>
              <a:gd name="T4" fmla="*/ 2147483647 w 24"/>
              <a:gd name="T5" fmla="*/ 0 h 8"/>
              <a:gd name="T6" fmla="*/ 0 w 24"/>
              <a:gd name="T7" fmla="*/ 0 h 8"/>
              <a:gd name="T8" fmla="*/ 0 60000 65536"/>
              <a:gd name="T9" fmla="*/ 0 60000 65536"/>
              <a:gd name="T10" fmla="*/ 0 60000 65536"/>
              <a:gd name="T11" fmla="*/ 0 60000 65536"/>
              <a:gd name="T12" fmla="*/ 0 w 24"/>
              <a:gd name="T13" fmla="*/ 0 h 8"/>
              <a:gd name="T14" fmla="*/ 24 w 24"/>
              <a:gd name="T15" fmla="*/ 8 h 8"/>
            </a:gdLst>
            <a:ahLst/>
            <a:cxnLst>
              <a:cxn ang="T8">
                <a:pos x="T0" y="T1"/>
              </a:cxn>
              <a:cxn ang="T9">
                <a:pos x="T2" y="T3"/>
              </a:cxn>
              <a:cxn ang="T10">
                <a:pos x="T4" y="T5"/>
              </a:cxn>
              <a:cxn ang="T11">
                <a:pos x="T6" y="T7"/>
              </a:cxn>
            </a:cxnLst>
            <a:rect l="T12" t="T13" r="T14" b="T15"/>
            <a:pathLst>
              <a:path w="24" h="8">
                <a:moveTo>
                  <a:pt x="0" y="0"/>
                </a:moveTo>
                <a:lnTo>
                  <a:pt x="8" y="8"/>
                </a:lnTo>
                <a:lnTo>
                  <a:pt x="24" y="0"/>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24" name="Freeform 246"/>
          <p:cNvSpPr>
            <a:spLocks/>
          </p:cNvSpPr>
          <p:nvPr/>
        </p:nvSpPr>
        <p:spPr bwMode="auto">
          <a:xfrm>
            <a:off x="690563" y="3176588"/>
            <a:ext cx="74612" cy="46037"/>
          </a:xfrm>
          <a:custGeom>
            <a:avLst/>
            <a:gdLst>
              <a:gd name="T0" fmla="*/ 0 w 40"/>
              <a:gd name="T1" fmla="*/ 2147483647 h 24"/>
              <a:gd name="T2" fmla="*/ 2147483647 w 40"/>
              <a:gd name="T3" fmla="*/ 2147483647 h 24"/>
              <a:gd name="T4" fmla="*/ 2147483647 w 40"/>
              <a:gd name="T5" fmla="*/ 2147483647 h 24"/>
              <a:gd name="T6" fmla="*/ 2147483647 w 40"/>
              <a:gd name="T7" fmla="*/ 2147483647 h 24"/>
              <a:gd name="T8" fmla="*/ 2147483647 w 40"/>
              <a:gd name="T9" fmla="*/ 0 h 24"/>
              <a:gd name="T10" fmla="*/ 0 w 40"/>
              <a:gd name="T11" fmla="*/ 2147483647 h 24"/>
              <a:gd name="T12" fmla="*/ 0 60000 65536"/>
              <a:gd name="T13" fmla="*/ 0 60000 65536"/>
              <a:gd name="T14" fmla="*/ 0 60000 65536"/>
              <a:gd name="T15" fmla="*/ 0 60000 65536"/>
              <a:gd name="T16" fmla="*/ 0 60000 65536"/>
              <a:gd name="T17" fmla="*/ 0 60000 65536"/>
              <a:gd name="T18" fmla="*/ 0 w 40"/>
              <a:gd name="T19" fmla="*/ 0 h 24"/>
              <a:gd name="T20" fmla="*/ 40 w 40"/>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40" h="24">
                <a:moveTo>
                  <a:pt x="0" y="24"/>
                </a:moveTo>
                <a:lnTo>
                  <a:pt x="32" y="16"/>
                </a:lnTo>
                <a:lnTo>
                  <a:pt x="32" y="8"/>
                </a:lnTo>
                <a:lnTo>
                  <a:pt x="40" y="8"/>
                </a:lnTo>
                <a:lnTo>
                  <a:pt x="40" y="0"/>
                </a:lnTo>
                <a:lnTo>
                  <a:pt x="0" y="24"/>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25" name="Freeform 247"/>
          <p:cNvSpPr>
            <a:spLocks/>
          </p:cNvSpPr>
          <p:nvPr/>
        </p:nvSpPr>
        <p:spPr bwMode="auto">
          <a:xfrm>
            <a:off x="1038225" y="3300413"/>
            <a:ext cx="46038" cy="61912"/>
          </a:xfrm>
          <a:custGeom>
            <a:avLst/>
            <a:gdLst>
              <a:gd name="T0" fmla="*/ 2147483647 w 24"/>
              <a:gd name="T1" fmla="*/ 0 h 32"/>
              <a:gd name="T2" fmla="*/ 0 w 24"/>
              <a:gd name="T3" fmla="*/ 2147483647 h 32"/>
              <a:gd name="T4" fmla="*/ 0 w 24"/>
              <a:gd name="T5" fmla="*/ 2147483647 h 32"/>
              <a:gd name="T6" fmla="*/ 2147483647 w 24"/>
              <a:gd name="T7" fmla="*/ 2147483647 h 32"/>
              <a:gd name="T8" fmla="*/ 2147483647 w 24"/>
              <a:gd name="T9" fmla="*/ 2147483647 h 32"/>
              <a:gd name="T10" fmla="*/ 2147483647 w 24"/>
              <a:gd name="T11" fmla="*/ 0 h 32"/>
              <a:gd name="T12" fmla="*/ 2147483647 w 24"/>
              <a:gd name="T13" fmla="*/ 0 h 32"/>
              <a:gd name="T14" fmla="*/ 0 60000 65536"/>
              <a:gd name="T15" fmla="*/ 0 60000 65536"/>
              <a:gd name="T16" fmla="*/ 0 60000 65536"/>
              <a:gd name="T17" fmla="*/ 0 60000 65536"/>
              <a:gd name="T18" fmla="*/ 0 60000 65536"/>
              <a:gd name="T19" fmla="*/ 0 60000 65536"/>
              <a:gd name="T20" fmla="*/ 0 60000 65536"/>
              <a:gd name="T21" fmla="*/ 0 w 24"/>
              <a:gd name="T22" fmla="*/ 0 h 32"/>
              <a:gd name="T23" fmla="*/ 24 w 24"/>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32">
                <a:moveTo>
                  <a:pt x="8" y="0"/>
                </a:moveTo>
                <a:lnTo>
                  <a:pt x="0" y="8"/>
                </a:lnTo>
                <a:lnTo>
                  <a:pt x="0" y="24"/>
                </a:lnTo>
                <a:lnTo>
                  <a:pt x="8" y="32"/>
                </a:lnTo>
                <a:lnTo>
                  <a:pt x="8" y="24"/>
                </a:lnTo>
                <a:lnTo>
                  <a:pt x="24" y="0"/>
                </a:lnTo>
                <a:lnTo>
                  <a:pt x="8"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26" name="Freeform 248"/>
          <p:cNvSpPr>
            <a:spLocks/>
          </p:cNvSpPr>
          <p:nvPr/>
        </p:nvSpPr>
        <p:spPr bwMode="auto">
          <a:xfrm>
            <a:off x="1084263" y="3392488"/>
            <a:ext cx="61912" cy="77787"/>
          </a:xfrm>
          <a:custGeom>
            <a:avLst/>
            <a:gdLst>
              <a:gd name="T0" fmla="*/ 0 w 32"/>
              <a:gd name="T1" fmla="*/ 0 h 40"/>
              <a:gd name="T2" fmla="*/ 0 w 32"/>
              <a:gd name="T3" fmla="*/ 2147483647 h 40"/>
              <a:gd name="T4" fmla="*/ 2147483647 w 32"/>
              <a:gd name="T5" fmla="*/ 2147483647 h 40"/>
              <a:gd name="T6" fmla="*/ 2147483647 w 32"/>
              <a:gd name="T7" fmla="*/ 2147483647 h 40"/>
              <a:gd name="T8" fmla="*/ 2147483647 w 32"/>
              <a:gd name="T9" fmla="*/ 2147483647 h 40"/>
              <a:gd name="T10" fmla="*/ 2147483647 w 32"/>
              <a:gd name="T11" fmla="*/ 2147483647 h 40"/>
              <a:gd name="T12" fmla="*/ 2147483647 w 32"/>
              <a:gd name="T13" fmla="*/ 2147483647 h 40"/>
              <a:gd name="T14" fmla="*/ 2147483647 w 32"/>
              <a:gd name="T15" fmla="*/ 2147483647 h 40"/>
              <a:gd name="T16" fmla="*/ 2147483647 w 32"/>
              <a:gd name="T17" fmla="*/ 2147483647 h 40"/>
              <a:gd name="T18" fmla="*/ 0 w 32"/>
              <a:gd name="T19" fmla="*/ 0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40"/>
              <a:gd name="T32" fmla="*/ 32 w 32"/>
              <a:gd name="T33" fmla="*/ 40 h 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40">
                <a:moveTo>
                  <a:pt x="0" y="0"/>
                </a:moveTo>
                <a:lnTo>
                  <a:pt x="0" y="8"/>
                </a:lnTo>
                <a:lnTo>
                  <a:pt x="8" y="16"/>
                </a:lnTo>
                <a:lnTo>
                  <a:pt x="8" y="24"/>
                </a:lnTo>
                <a:lnTo>
                  <a:pt x="16" y="24"/>
                </a:lnTo>
                <a:lnTo>
                  <a:pt x="16" y="32"/>
                </a:lnTo>
                <a:lnTo>
                  <a:pt x="24" y="40"/>
                </a:lnTo>
                <a:lnTo>
                  <a:pt x="32" y="32"/>
                </a:lnTo>
                <a:lnTo>
                  <a:pt x="24" y="8"/>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27" name="Freeform 249"/>
          <p:cNvSpPr>
            <a:spLocks/>
          </p:cNvSpPr>
          <p:nvPr/>
        </p:nvSpPr>
        <p:spPr bwMode="auto">
          <a:xfrm>
            <a:off x="2771775" y="2589213"/>
            <a:ext cx="1016000" cy="555625"/>
          </a:xfrm>
          <a:custGeom>
            <a:avLst/>
            <a:gdLst>
              <a:gd name="T0" fmla="*/ 2147483647 w 536"/>
              <a:gd name="T1" fmla="*/ 2147483647 h 288"/>
              <a:gd name="T2" fmla="*/ 2147483647 w 536"/>
              <a:gd name="T3" fmla="*/ 2147483647 h 288"/>
              <a:gd name="T4" fmla="*/ 2147483647 w 536"/>
              <a:gd name="T5" fmla="*/ 2147483647 h 288"/>
              <a:gd name="T6" fmla="*/ 2147483647 w 536"/>
              <a:gd name="T7" fmla="*/ 2147483647 h 288"/>
              <a:gd name="T8" fmla="*/ 2147483647 w 536"/>
              <a:gd name="T9" fmla="*/ 2147483647 h 288"/>
              <a:gd name="T10" fmla="*/ 2147483647 w 536"/>
              <a:gd name="T11" fmla="*/ 2147483647 h 288"/>
              <a:gd name="T12" fmla="*/ 2147483647 w 536"/>
              <a:gd name="T13" fmla="*/ 2147483647 h 288"/>
              <a:gd name="T14" fmla="*/ 2147483647 w 536"/>
              <a:gd name="T15" fmla="*/ 2147483647 h 288"/>
              <a:gd name="T16" fmla="*/ 2147483647 w 536"/>
              <a:gd name="T17" fmla="*/ 2147483647 h 288"/>
              <a:gd name="T18" fmla="*/ 2147483647 w 536"/>
              <a:gd name="T19" fmla="*/ 2147483647 h 288"/>
              <a:gd name="T20" fmla="*/ 2147483647 w 536"/>
              <a:gd name="T21" fmla="*/ 2147483647 h 288"/>
              <a:gd name="T22" fmla="*/ 2147483647 w 536"/>
              <a:gd name="T23" fmla="*/ 2147483647 h 288"/>
              <a:gd name="T24" fmla="*/ 2147483647 w 536"/>
              <a:gd name="T25" fmla="*/ 2147483647 h 288"/>
              <a:gd name="T26" fmla="*/ 2147483647 w 536"/>
              <a:gd name="T27" fmla="*/ 2147483647 h 288"/>
              <a:gd name="T28" fmla="*/ 2147483647 w 536"/>
              <a:gd name="T29" fmla="*/ 2147483647 h 288"/>
              <a:gd name="T30" fmla="*/ 2147483647 w 536"/>
              <a:gd name="T31" fmla="*/ 2147483647 h 288"/>
              <a:gd name="T32" fmla="*/ 2147483647 w 536"/>
              <a:gd name="T33" fmla="*/ 2147483647 h 288"/>
              <a:gd name="T34" fmla="*/ 2147483647 w 536"/>
              <a:gd name="T35" fmla="*/ 2147483647 h 288"/>
              <a:gd name="T36" fmla="*/ 2147483647 w 536"/>
              <a:gd name="T37" fmla="*/ 2147483647 h 288"/>
              <a:gd name="T38" fmla="*/ 2147483647 w 536"/>
              <a:gd name="T39" fmla="*/ 2147483647 h 288"/>
              <a:gd name="T40" fmla="*/ 2147483647 w 536"/>
              <a:gd name="T41" fmla="*/ 2147483647 h 288"/>
              <a:gd name="T42" fmla="*/ 2147483647 w 536"/>
              <a:gd name="T43" fmla="*/ 2147483647 h 288"/>
              <a:gd name="T44" fmla="*/ 2147483647 w 536"/>
              <a:gd name="T45" fmla="*/ 2147483647 h 288"/>
              <a:gd name="T46" fmla="*/ 2147483647 w 536"/>
              <a:gd name="T47" fmla="*/ 2147483647 h 288"/>
              <a:gd name="T48" fmla="*/ 2147483647 w 536"/>
              <a:gd name="T49" fmla="*/ 2147483647 h 288"/>
              <a:gd name="T50" fmla="*/ 2147483647 w 536"/>
              <a:gd name="T51" fmla="*/ 2147483647 h 288"/>
              <a:gd name="T52" fmla="*/ 2147483647 w 536"/>
              <a:gd name="T53" fmla="*/ 2147483647 h 288"/>
              <a:gd name="T54" fmla="*/ 2147483647 w 536"/>
              <a:gd name="T55" fmla="*/ 2147483647 h 288"/>
              <a:gd name="T56" fmla="*/ 2147483647 w 536"/>
              <a:gd name="T57" fmla="*/ 2147483647 h 288"/>
              <a:gd name="T58" fmla="*/ 2147483647 w 536"/>
              <a:gd name="T59" fmla="*/ 2147483647 h 288"/>
              <a:gd name="T60" fmla="*/ 2147483647 w 536"/>
              <a:gd name="T61" fmla="*/ 2147483647 h 288"/>
              <a:gd name="T62" fmla="*/ 2147483647 w 536"/>
              <a:gd name="T63" fmla="*/ 2147483647 h 288"/>
              <a:gd name="T64" fmla="*/ 2147483647 w 536"/>
              <a:gd name="T65" fmla="*/ 2147483647 h 288"/>
              <a:gd name="T66" fmla="*/ 2147483647 w 536"/>
              <a:gd name="T67" fmla="*/ 2147483647 h 288"/>
              <a:gd name="T68" fmla="*/ 2147483647 w 536"/>
              <a:gd name="T69" fmla="*/ 2147483647 h 288"/>
              <a:gd name="T70" fmla="*/ 2147483647 w 536"/>
              <a:gd name="T71" fmla="*/ 2147483647 h 288"/>
              <a:gd name="T72" fmla="*/ 2147483647 w 536"/>
              <a:gd name="T73" fmla="*/ 2147483647 h 288"/>
              <a:gd name="T74" fmla="*/ 2147483647 w 536"/>
              <a:gd name="T75" fmla="*/ 2147483647 h 288"/>
              <a:gd name="T76" fmla="*/ 2147483647 w 536"/>
              <a:gd name="T77" fmla="*/ 2147483647 h 288"/>
              <a:gd name="T78" fmla="*/ 2147483647 w 536"/>
              <a:gd name="T79" fmla="*/ 2147483647 h 288"/>
              <a:gd name="T80" fmla="*/ 2147483647 w 536"/>
              <a:gd name="T81" fmla="*/ 2147483647 h 288"/>
              <a:gd name="T82" fmla="*/ 2147483647 w 536"/>
              <a:gd name="T83" fmla="*/ 2147483647 h 288"/>
              <a:gd name="T84" fmla="*/ 2147483647 w 536"/>
              <a:gd name="T85" fmla="*/ 2147483647 h 288"/>
              <a:gd name="T86" fmla="*/ 2147483647 w 536"/>
              <a:gd name="T87" fmla="*/ 2147483647 h 288"/>
              <a:gd name="T88" fmla="*/ 2147483647 w 536"/>
              <a:gd name="T89" fmla="*/ 2147483647 h 288"/>
              <a:gd name="T90" fmla="*/ 2147483647 w 536"/>
              <a:gd name="T91" fmla="*/ 2147483647 h 288"/>
              <a:gd name="T92" fmla="*/ 2147483647 w 536"/>
              <a:gd name="T93" fmla="*/ 2147483647 h 288"/>
              <a:gd name="T94" fmla="*/ 2147483647 w 536"/>
              <a:gd name="T95" fmla="*/ 2147483647 h 288"/>
              <a:gd name="T96" fmla="*/ 0 w 536"/>
              <a:gd name="T97" fmla="*/ 2147483647 h 28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36"/>
              <a:gd name="T148" fmla="*/ 0 h 288"/>
              <a:gd name="T149" fmla="*/ 536 w 536"/>
              <a:gd name="T150" fmla="*/ 288 h 28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36" h="288">
                <a:moveTo>
                  <a:pt x="0" y="56"/>
                </a:moveTo>
                <a:lnTo>
                  <a:pt x="16" y="56"/>
                </a:lnTo>
                <a:lnTo>
                  <a:pt x="16" y="64"/>
                </a:lnTo>
                <a:lnTo>
                  <a:pt x="32" y="64"/>
                </a:lnTo>
                <a:lnTo>
                  <a:pt x="0" y="72"/>
                </a:lnTo>
                <a:lnTo>
                  <a:pt x="16" y="72"/>
                </a:lnTo>
                <a:lnTo>
                  <a:pt x="8" y="72"/>
                </a:lnTo>
                <a:lnTo>
                  <a:pt x="16" y="80"/>
                </a:lnTo>
                <a:lnTo>
                  <a:pt x="72" y="80"/>
                </a:lnTo>
                <a:lnTo>
                  <a:pt x="104" y="80"/>
                </a:lnTo>
                <a:lnTo>
                  <a:pt x="96" y="88"/>
                </a:lnTo>
                <a:lnTo>
                  <a:pt x="104" y="96"/>
                </a:lnTo>
                <a:lnTo>
                  <a:pt x="104" y="104"/>
                </a:lnTo>
                <a:lnTo>
                  <a:pt x="104" y="112"/>
                </a:lnTo>
                <a:lnTo>
                  <a:pt x="96" y="120"/>
                </a:lnTo>
                <a:lnTo>
                  <a:pt x="96" y="128"/>
                </a:lnTo>
                <a:lnTo>
                  <a:pt x="88" y="128"/>
                </a:lnTo>
                <a:lnTo>
                  <a:pt x="104" y="136"/>
                </a:lnTo>
                <a:lnTo>
                  <a:pt x="112" y="128"/>
                </a:lnTo>
                <a:lnTo>
                  <a:pt x="112" y="136"/>
                </a:lnTo>
                <a:lnTo>
                  <a:pt x="128" y="144"/>
                </a:lnTo>
                <a:lnTo>
                  <a:pt x="96" y="144"/>
                </a:lnTo>
                <a:lnTo>
                  <a:pt x="80" y="160"/>
                </a:lnTo>
                <a:lnTo>
                  <a:pt x="96" y="160"/>
                </a:lnTo>
                <a:lnTo>
                  <a:pt x="120" y="152"/>
                </a:lnTo>
                <a:lnTo>
                  <a:pt x="120" y="160"/>
                </a:lnTo>
                <a:lnTo>
                  <a:pt x="112" y="168"/>
                </a:lnTo>
                <a:lnTo>
                  <a:pt x="96" y="168"/>
                </a:lnTo>
                <a:lnTo>
                  <a:pt x="88" y="176"/>
                </a:lnTo>
                <a:lnTo>
                  <a:pt x="72" y="208"/>
                </a:lnTo>
                <a:lnTo>
                  <a:pt x="80" y="208"/>
                </a:lnTo>
                <a:lnTo>
                  <a:pt x="72" y="224"/>
                </a:lnTo>
                <a:lnTo>
                  <a:pt x="80" y="232"/>
                </a:lnTo>
                <a:lnTo>
                  <a:pt x="80" y="240"/>
                </a:lnTo>
                <a:lnTo>
                  <a:pt x="88" y="264"/>
                </a:lnTo>
                <a:lnTo>
                  <a:pt x="96" y="272"/>
                </a:lnTo>
                <a:lnTo>
                  <a:pt x="112" y="280"/>
                </a:lnTo>
                <a:lnTo>
                  <a:pt x="128" y="288"/>
                </a:lnTo>
                <a:lnTo>
                  <a:pt x="136" y="288"/>
                </a:lnTo>
                <a:lnTo>
                  <a:pt x="160" y="256"/>
                </a:lnTo>
                <a:lnTo>
                  <a:pt x="160" y="248"/>
                </a:lnTo>
                <a:lnTo>
                  <a:pt x="184" y="240"/>
                </a:lnTo>
                <a:lnTo>
                  <a:pt x="192" y="224"/>
                </a:lnTo>
                <a:lnTo>
                  <a:pt x="192" y="216"/>
                </a:lnTo>
                <a:lnTo>
                  <a:pt x="200" y="216"/>
                </a:lnTo>
                <a:lnTo>
                  <a:pt x="208" y="208"/>
                </a:lnTo>
                <a:lnTo>
                  <a:pt x="248" y="208"/>
                </a:lnTo>
                <a:lnTo>
                  <a:pt x="296" y="176"/>
                </a:lnTo>
                <a:lnTo>
                  <a:pt x="352" y="168"/>
                </a:lnTo>
                <a:lnTo>
                  <a:pt x="392" y="152"/>
                </a:lnTo>
                <a:lnTo>
                  <a:pt x="400" y="152"/>
                </a:lnTo>
                <a:lnTo>
                  <a:pt x="376" y="144"/>
                </a:lnTo>
                <a:lnTo>
                  <a:pt x="360" y="152"/>
                </a:lnTo>
                <a:lnTo>
                  <a:pt x="376" y="144"/>
                </a:lnTo>
                <a:lnTo>
                  <a:pt x="376" y="136"/>
                </a:lnTo>
                <a:lnTo>
                  <a:pt x="384" y="136"/>
                </a:lnTo>
                <a:lnTo>
                  <a:pt x="384" y="144"/>
                </a:lnTo>
                <a:lnTo>
                  <a:pt x="408" y="144"/>
                </a:lnTo>
                <a:lnTo>
                  <a:pt x="408" y="136"/>
                </a:lnTo>
                <a:lnTo>
                  <a:pt x="384" y="120"/>
                </a:lnTo>
                <a:lnTo>
                  <a:pt x="408" y="128"/>
                </a:lnTo>
                <a:lnTo>
                  <a:pt x="416" y="120"/>
                </a:lnTo>
                <a:lnTo>
                  <a:pt x="408" y="112"/>
                </a:lnTo>
                <a:lnTo>
                  <a:pt x="432" y="112"/>
                </a:lnTo>
                <a:lnTo>
                  <a:pt x="432" y="104"/>
                </a:lnTo>
                <a:lnTo>
                  <a:pt x="424" y="104"/>
                </a:lnTo>
                <a:lnTo>
                  <a:pt x="440" y="104"/>
                </a:lnTo>
                <a:lnTo>
                  <a:pt x="448" y="96"/>
                </a:lnTo>
                <a:lnTo>
                  <a:pt x="440" y="96"/>
                </a:lnTo>
                <a:lnTo>
                  <a:pt x="448" y="80"/>
                </a:lnTo>
                <a:lnTo>
                  <a:pt x="432" y="80"/>
                </a:lnTo>
                <a:lnTo>
                  <a:pt x="432" y="72"/>
                </a:lnTo>
                <a:lnTo>
                  <a:pt x="464" y="72"/>
                </a:lnTo>
                <a:lnTo>
                  <a:pt x="464" y="64"/>
                </a:lnTo>
                <a:lnTo>
                  <a:pt x="456" y="56"/>
                </a:lnTo>
                <a:lnTo>
                  <a:pt x="464" y="56"/>
                </a:lnTo>
                <a:lnTo>
                  <a:pt x="464" y="48"/>
                </a:lnTo>
                <a:lnTo>
                  <a:pt x="496" y="32"/>
                </a:lnTo>
                <a:lnTo>
                  <a:pt x="536" y="24"/>
                </a:lnTo>
                <a:lnTo>
                  <a:pt x="496" y="16"/>
                </a:lnTo>
                <a:lnTo>
                  <a:pt x="424" y="24"/>
                </a:lnTo>
                <a:lnTo>
                  <a:pt x="456" y="16"/>
                </a:lnTo>
                <a:lnTo>
                  <a:pt x="424" y="16"/>
                </a:lnTo>
                <a:lnTo>
                  <a:pt x="472" y="8"/>
                </a:lnTo>
                <a:lnTo>
                  <a:pt x="416" y="0"/>
                </a:lnTo>
                <a:lnTo>
                  <a:pt x="288" y="8"/>
                </a:lnTo>
                <a:lnTo>
                  <a:pt x="216" y="16"/>
                </a:lnTo>
                <a:lnTo>
                  <a:pt x="192" y="16"/>
                </a:lnTo>
                <a:lnTo>
                  <a:pt x="128" y="16"/>
                </a:lnTo>
                <a:lnTo>
                  <a:pt x="136" y="24"/>
                </a:lnTo>
                <a:lnTo>
                  <a:pt x="128" y="24"/>
                </a:lnTo>
                <a:lnTo>
                  <a:pt x="112" y="24"/>
                </a:lnTo>
                <a:lnTo>
                  <a:pt x="64" y="32"/>
                </a:lnTo>
                <a:lnTo>
                  <a:pt x="88" y="32"/>
                </a:lnTo>
                <a:lnTo>
                  <a:pt x="88" y="40"/>
                </a:lnTo>
                <a:lnTo>
                  <a:pt x="72" y="48"/>
                </a:lnTo>
                <a:lnTo>
                  <a:pt x="8" y="48"/>
                </a:lnTo>
                <a:lnTo>
                  <a:pt x="0" y="5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28" name="Freeform 250"/>
          <p:cNvSpPr>
            <a:spLocks/>
          </p:cNvSpPr>
          <p:nvPr/>
        </p:nvSpPr>
        <p:spPr bwMode="auto">
          <a:xfrm>
            <a:off x="3454400" y="2974975"/>
            <a:ext cx="212725" cy="77788"/>
          </a:xfrm>
          <a:custGeom>
            <a:avLst/>
            <a:gdLst>
              <a:gd name="T0" fmla="*/ 0 w 112"/>
              <a:gd name="T1" fmla="*/ 2147483647 h 40"/>
              <a:gd name="T2" fmla="*/ 2147483647 w 112"/>
              <a:gd name="T3" fmla="*/ 2147483647 h 40"/>
              <a:gd name="T4" fmla="*/ 0 w 112"/>
              <a:gd name="T5" fmla="*/ 2147483647 h 40"/>
              <a:gd name="T6" fmla="*/ 2147483647 w 112"/>
              <a:gd name="T7" fmla="*/ 2147483647 h 40"/>
              <a:gd name="T8" fmla="*/ 2147483647 w 112"/>
              <a:gd name="T9" fmla="*/ 2147483647 h 40"/>
              <a:gd name="T10" fmla="*/ 2147483647 w 112"/>
              <a:gd name="T11" fmla="*/ 2147483647 h 40"/>
              <a:gd name="T12" fmla="*/ 2147483647 w 112"/>
              <a:gd name="T13" fmla="*/ 2147483647 h 40"/>
              <a:gd name="T14" fmla="*/ 2147483647 w 112"/>
              <a:gd name="T15" fmla="*/ 2147483647 h 40"/>
              <a:gd name="T16" fmla="*/ 2147483647 w 112"/>
              <a:gd name="T17" fmla="*/ 2147483647 h 40"/>
              <a:gd name="T18" fmla="*/ 2147483647 w 112"/>
              <a:gd name="T19" fmla="*/ 2147483647 h 40"/>
              <a:gd name="T20" fmla="*/ 2147483647 w 112"/>
              <a:gd name="T21" fmla="*/ 2147483647 h 40"/>
              <a:gd name="T22" fmla="*/ 2147483647 w 112"/>
              <a:gd name="T23" fmla="*/ 0 h 40"/>
              <a:gd name="T24" fmla="*/ 2147483647 w 112"/>
              <a:gd name="T25" fmla="*/ 0 h 40"/>
              <a:gd name="T26" fmla="*/ 2147483647 w 112"/>
              <a:gd name="T27" fmla="*/ 2147483647 h 40"/>
              <a:gd name="T28" fmla="*/ 2147483647 w 112"/>
              <a:gd name="T29" fmla="*/ 2147483647 h 40"/>
              <a:gd name="T30" fmla="*/ 2147483647 w 112"/>
              <a:gd name="T31" fmla="*/ 0 h 40"/>
              <a:gd name="T32" fmla="*/ 2147483647 w 112"/>
              <a:gd name="T33" fmla="*/ 2147483647 h 40"/>
              <a:gd name="T34" fmla="*/ 2147483647 w 112"/>
              <a:gd name="T35" fmla="*/ 2147483647 h 40"/>
              <a:gd name="T36" fmla="*/ 2147483647 w 112"/>
              <a:gd name="T37" fmla="*/ 2147483647 h 40"/>
              <a:gd name="T38" fmla="*/ 2147483647 w 112"/>
              <a:gd name="T39" fmla="*/ 0 h 40"/>
              <a:gd name="T40" fmla="*/ 0 w 112"/>
              <a:gd name="T41" fmla="*/ 2147483647 h 4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2"/>
              <a:gd name="T64" fmla="*/ 0 h 40"/>
              <a:gd name="T65" fmla="*/ 112 w 112"/>
              <a:gd name="T66" fmla="*/ 40 h 4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2" h="40">
                <a:moveTo>
                  <a:pt x="0" y="8"/>
                </a:moveTo>
                <a:lnTo>
                  <a:pt x="24" y="16"/>
                </a:lnTo>
                <a:lnTo>
                  <a:pt x="0" y="24"/>
                </a:lnTo>
                <a:lnTo>
                  <a:pt x="16" y="24"/>
                </a:lnTo>
                <a:lnTo>
                  <a:pt x="24" y="24"/>
                </a:lnTo>
                <a:lnTo>
                  <a:pt x="8" y="32"/>
                </a:lnTo>
                <a:lnTo>
                  <a:pt x="48" y="40"/>
                </a:lnTo>
                <a:lnTo>
                  <a:pt x="96" y="24"/>
                </a:lnTo>
                <a:lnTo>
                  <a:pt x="104" y="16"/>
                </a:lnTo>
                <a:lnTo>
                  <a:pt x="112" y="8"/>
                </a:lnTo>
                <a:lnTo>
                  <a:pt x="104" y="8"/>
                </a:lnTo>
                <a:lnTo>
                  <a:pt x="104" y="0"/>
                </a:lnTo>
                <a:lnTo>
                  <a:pt x="88" y="0"/>
                </a:lnTo>
                <a:lnTo>
                  <a:pt x="72" y="8"/>
                </a:lnTo>
                <a:lnTo>
                  <a:pt x="48" y="8"/>
                </a:lnTo>
                <a:lnTo>
                  <a:pt x="48" y="0"/>
                </a:lnTo>
                <a:lnTo>
                  <a:pt x="40" y="8"/>
                </a:lnTo>
                <a:lnTo>
                  <a:pt x="32" y="16"/>
                </a:lnTo>
                <a:lnTo>
                  <a:pt x="32" y="8"/>
                </a:lnTo>
                <a:lnTo>
                  <a:pt x="16"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29" name="Line 251"/>
          <p:cNvSpPr>
            <a:spLocks noChangeShapeType="1"/>
          </p:cNvSpPr>
          <p:nvPr/>
        </p:nvSpPr>
        <p:spPr bwMode="auto">
          <a:xfrm flipV="1">
            <a:off x="3773488" y="2867025"/>
            <a:ext cx="14287" cy="15875"/>
          </a:xfrm>
          <a:prstGeom prst="line">
            <a:avLst/>
          </a:prstGeom>
          <a:noFill/>
          <a:ln w="6350">
            <a:solidFill>
              <a:srgbClr val="FFFFFF"/>
            </a:solidFill>
            <a:round/>
            <a:headEnd/>
            <a:tailEnd/>
          </a:ln>
        </p:spPr>
        <p:txBody>
          <a:bodyPr/>
          <a:lstStyle/>
          <a:p>
            <a:endParaRPr lang="de-DE"/>
          </a:p>
        </p:txBody>
      </p:sp>
      <p:sp>
        <p:nvSpPr>
          <p:cNvPr id="243930" name="Line 252"/>
          <p:cNvSpPr>
            <a:spLocks noChangeShapeType="1"/>
          </p:cNvSpPr>
          <p:nvPr/>
        </p:nvSpPr>
        <p:spPr bwMode="auto">
          <a:xfrm>
            <a:off x="3621088" y="2774950"/>
            <a:ext cx="14287" cy="1588"/>
          </a:xfrm>
          <a:prstGeom prst="line">
            <a:avLst/>
          </a:prstGeom>
          <a:noFill/>
          <a:ln w="6350">
            <a:solidFill>
              <a:srgbClr val="FFFFFF"/>
            </a:solidFill>
            <a:round/>
            <a:headEnd/>
            <a:tailEnd/>
          </a:ln>
        </p:spPr>
        <p:txBody>
          <a:bodyPr/>
          <a:lstStyle/>
          <a:p>
            <a:endParaRPr lang="de-DE"/>
          </a:p>
        </p:txBody>
      </p:sp>
      <p:sp>
        <p:nvSpPr>
          <p:cNvPr id="243931" name="Freeform 253"/>
          <p:cNvSpPr>
            <a:spLocks/>
          </p:cNvSpPr>
          <p:nvPr/>
        </p:nvSpPr>
        <p:spPr bwMode="auto">
          <a:xfrm>
            <a:off x="4943475" y="5230813"/>
            <a:ext cx="180975" cy="385762"/>
          </a:xfrm>
          <a:custGeom>
            <a:avLst/>
            <a:gdLst>
              <a:gd name="T0" fmla="*/ 0 w 96"/>
              <a:gd name="T1" fmla="*/ 2147483647 h 200"/>
              <a:gd name="T2" fmla="*/ 0 w 96"/>
              <a:gd name="T3" fmla="*/ 2147483647 h 200"/>
              <a:gd name="T4" fmla="*/ 2147483647 w 96"/>
              <a:gd name="T5" fmla="*/ 2147483647 h 200"/>
              <a:gd name="T6" fmla="*/ 2147483647 w 96"/>
              <a:gd name="T7" fmla="*/ 2147483647 h 200"/>
              <a:gd name="T8" fmla="*/ 2147483647 w 96"/>
              <a:gd name="T9" fmla="*/ 2147483647 h 200"/>
              <a:gd name="T10" fmla="*/ 2147483647 w 96"/>
              <a:gd name="T11" fmla="*/ 2147483647 h 200"/>
              <a:gd name="T12" fmla="*/ 2147483647 w 96"/>
              <a:gd name="T13" fmla="*/ 2147483647 h 200"/>
              <a:gd name="T14" fmla="*/ 2147483647 w 96"/>
              <a:gd name="T15" fmla="*/ 2147483647 h 200"/>
              <a:gd name="T16" fmla="*/ 2147483647 w 96"/>
              <a:gd name="T17" fmla="*/ 2147483647 h 200"/>
              <a:gd name="T18" fmla="*/ 2147483647 w 96"/>
              <a:gd name="T19" fmla="*/ 2147483647 h 200"/>
              <a:gd name="T20" fmla="*/ 2147483647 w 96"/>
              <a:gd name="T21" fmla="*/ 2147483647 h 200"/>
              <a:gd name="T22" fmla="*/ 2147483647 w 96"/>
              <a:gd name="T23" fmla="*/ 0 h 200"/>
              <a:gd name="T24" fmla="*/ 2147483647 w 96"/>
              <a:gd name="T25" fmla="*/ 2147483647 h 200"/>
              <a:gd name="T26" fmla="*/ 2147483647 w 96"/>
              <a:gd name="T27" fmla="*/ 2147483647 h 200"/>
              <a:gd name="T28" fmla="*/ 2147483647 w 96"/>
              <a:gd name="T29" fmla="*/ 2147483647 h 200"/>
              <a:gd name="T30" fmla="*/ 2147483647 w 96"/>
              <a:gd name="T31" fmla="*/ 2147483647 h 200"/>
              <a:gd name="T32" fmla="*/ 2147483647 w 96"/>
              <a:gd name="T33" fmla="*/ 2147483647 h 200"/>
              <a:gd name="T34" fmla="*/ 2147483647 w 96"/>
              <a:gd name="T35" fmla="*/ 2147483647 h 200"/>
              <a:gd name="T36" fmla="*/ 0 w 96"/>
              <a:gd name="T37" fmla="*/ 2147483647 h 20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6"/>
              <a:gd name="T58" fmla="*/ 0 h 200"/>
              <a:gd name="T59" fmla="*/ 96 w 96"/>
              <a:gd name="T60" fmla="*/ 200 h 20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6" h="200">
                <a:moveTo>
                  <a:pt x="0" y="144"/>
                </a:moveTo>
                <a:lnTo>
                  <a:pt x="0" y="184"/>
                </a:lnTo>
                <a:lnTo>
                  <a:pt x="8" y="200"/>
                </a:lnTo>
                <a:lnTo>
                  <a:pt x="16" y="200"/>
                </a:lnTo>
                <a:lnTo>
                  <a:pt x="40" y="192"/>
                </a:lnTo>
                <a:lnTo>
                  <a:pt x="48" y="192"/>
                </a:lnTo>
                <a:lnTo>
                  <a:pt x="80" y="96"/>
                </a:lnTo>
                <a:lnTo>
                  <a:pt x="88" y="48"/>
                </a:lnTo>
                <a:lnTo>
                  <a:pt x="88" y="56"/>
                </a:lnTo>
                <a:lnTo>
                  <a:pt x="96" y="48"/>
                </a:lnTo>
                <a:lnTo>
                  <a:pt x="88" y="8"/>
                </a:lnTo>
                <a:lnTo>
                  <a:pt x="80" y="0"/>
                </a:lnTo>
                <a:lnTo>
                  <a:pt x="72" y="16"/>
                </a:lnTo>
                <a:lnTo>
                  <a:pt x="64" y="24"/>
                </a:lnTo>
                <a:lnTo>
                  <a:pt x="64" y="40"/>
                </a:lnTo>
                <a:lnTo>
                  <a:pt x="16" y="56"/>
                </a:lnTo>
                <a:lnTo>
                  <a:pt x="8" y="80"/>
                </a:lnTo>
                <a:lnTo>
                  <a:pt x="16" y="120"/>
                </a:lnTo>
                <a:lnTo>
                  <a:pt x="0" y="144"/>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32" name="Freeform 254"/>
          <p:cNvSpPr>
            <a:spLocks/>
          </p:cNvSpPr>
          <p:nvPr/>
        </p:nvSpPr>
        <p:spPr bwMode="auto">
          <a:xfrm>
            <a:off x="5200650" y="4505325"/>
            <a:ext cx="30163" cy="14288"/>
          </a:xfrm>
          <a:custGeom>
            <a:avLst/>
            <a:gdLst>
              <a:gd name="T0" fmla="*/ 0 w 16"/>
              <a:gd name="T1" fmla="*/ 0 h 8"/>
              <a:gd name="T2" fmla="*/ 2147483647 w 16"/>
              <a:gd name="T3" fmla="*/ 2147483647 h 8"/>
              <a:gd name="T4" fmla="*/ 2147483647 w 16"/>
              <a:gd name="T5" fmla="*/ 0 h 8"/>
              <a:gd name="T6" fmla="*/ 2147483647 w 16"/>
              <a:gd name="T7" fmla="*/ 0 h 8"/>
              <a:gd name="T8" fmla="*/ 0 w 16"/>
              <a:gd name="T9" fmla="*/ 0 h 8"/>
              <a:gd name="T10" fmla="*/ 0 60000 65536"/>
              <a:gd name="T11" fmla="*/ 0 60000 65536"/>
              <a:gd name="T12" fmla="*/ 0 60000 65536"/>
              <a:gd name="T13" fmla="*/ 0 60000 65536"/>
              <a:gd name="T14" fmla="*/ 0 60000 65536"/>
              <a:gd name="T15" fmla="*/ 0 w 16"/>
              <a:gd name="T16" fmla="*/ 0 h 8"/>
              <a:gd name="T17" fmla="*/ 16 w 16"/>
              <a:gd name="T18" fmla="*/ 8 h 8"/>
            </a:gdLst>
            <a:ahLst/>
            <a:cxnLst>
              <a:cxn ang="T10">
                <a:pos x="T0" y="T1"/>
              </a:cxn>
              <a:cxn ang="T11">
                <a:pos x="T2" y="T3"/>
              </a:cxn>
              <a:cxn ang="T12">
                <a:pos x="T4" y="T5"/>
              </a:cxn>
              <a:cxn ang="T13">
                <a:pos x="T6" y="T7"/>
              </a:cxn>
              <a:cxn ang="T14">
                <a:pos x="T8" y="T9"/>
              </a:cxn>
            </a:cxnLst>
            <a:rect l="T15" t="T16" r="T17" b="T18"/>
            <a:pathLst>
              <a:path w="16" h="8">
                <a:moveTo>
                  <a:pt x="0" y="0"/>
                </a:moveTo>
                <a:lnTo>
                  <a:pt x="8" y="8"/>
                </a:lnTo>
                <a:lnTo>
                  <a:pt x="16" y="0"/>
                </a:lnTo>
                <a:lnTo>
                  <a:pt x="8" y="0"/>
                </a:lnTo>
                <a:lnTo>
                  <a:pt x="0"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33" name="Line 255"/>
          <p:cNvSpPr>
            <a:spLocks noChangeShapeType="1"/>
          </p:cNvSpPr>
          <p:nvPr/>
        </p:nvSpPr>
        <p:spPr bwMode="auto">
          <a:xfrm>
            <a:off x="6202363" y="4505325"/>
            <a:ext cx="3175" cy="30163"/>
          </a:xfrm>
          <a:prstGeom prst="line">
            <a:avLst/>
          </a:prstGeom>
          <a:noFill/>
          <a:ln w="6350">
            <a:solidFill>
              <a:srgbClr val="FFFFFF"/>
            </a:solidFill>
            <a:round/>
            <a:headEnd/>
            <a:tailEnd/>
          </a:ln>
        </p:spPr>
        <p:txBody>
          <a:bodyPr/>
          <a:lstStyle/>
          <a:p>
            <a:endParaRPr lang="de-DE"/>
          </a:p>
        </p:txBody>
      </p:sp>
      <p:sp>
        <p:nvSpPr>
          <p:cNvPr id="243934" name="Line 256"/>
          <p:cNvSpPr>
            <a:spLocks noChangeShapeType="1"/>
          </p:cNvSpPr>
          <p:nvPr/>
        </p:nvSpPr>
        <p:spPr bwMode="auto">
          <a:xfrm>
            <a:off x="6294438" y="4813300"/>
            <a:ext cx="15875" cy="1588"/>
          </a:xfrm>
          <a:prstGeom prst="line">
            <a:avLst/>
          </a:prstGeom>
          <a:noFill/>
          <a:ln w="6350">
            <a:solidFill>
              <a:srgbClr val="FFFFFF"/>
            </a:solidFill>
            <a:round/>
            <a:headEnd/>
            <a:tailEnd/>
          </a:ln>
        </p:spPr>
        <p:txBody>
          <a:bodyPr/>
          <a:lstStyle/>
          <a:p>
            <a:endParaRPr lang="de-DE"/>
          </a:p>
        </p:txBody>
      </p:sp>
      <p:sp>
        <p:nvSpPr>
          <p:cNvPr id="243935" name="Freeform 257"/>
          <p:cNvSpPr>
            <a:spLocks/>
          </p:cNvSpPr>
          <p:nvPr/>
        </p:nvSpPr>
        <p:spPr bwMode="auto">
          <a:xfrm>
            <a:off x="6324600" y="4829175"/>
            <a:ext cx="15875" cy="30163"/>
          </a:xfrm>
          <a:custGeom>
            <a:avLst/>
            <a:gdLst>
              <a:gd name="T0" fmla="*/ 0 w 8"/>
              <a:gd name="T1" fmla="*/ 0 h 16"/>
              <a:gd name="T2" fmla="*/ 2147483647 w 8"/>
              <a:gd name="T3" fmla="*/ 2147483647 h 16"/>
              <a:gd name="T4" fmla="*/ 2147483647 w 8"/>
              <a:gd name="T5" fmla="*/ 2147483647 h 16"/>
              <a:gd name="T6" fmla="*/ 0 w 8"/>
              <a:gd name="T7" fmla="*/ 0 h 16"/>
              <a:gd name="T8" fmla="*/ 0 60000 65536"/>
              <a:gd name="T9" fmla="*/ 0 60000 65536"/>
              <a:gd name="T10" fmla="*/ 0 60000 65536"/>
              <a:gd name="T11" fmla="*/ 0 60000 65536"/>
              <a:gd name="T12" fmla="*/ 0 w 8"/>
              <a:gd name="T13" fmla="*/ 0 h 16"/>
              <a:gd name="T14" fmla="*/ 8 w 8"/>
              <a:gd name="T15" fmla="*/ 16 h 16"/>
            </a:gdLst>
            <a:ahLst/>
            <a:cxnLst>
              <a:cxn ang="T8">
                <a:pos x="T0" y="T1"/>
              </a:cxn>
              <a:cxn ang="T9">
                <a:pos x="T2" y="T3"/>
              </a:cxn>
              <a:cxn ang="T10">
                <a:pos x="T4" y="T5"/>
              </a:cxn>
              <a:cxn ang="T11">
                <a:pos x="T6" y="T7"/>
              </a:cxn>
            </a:cxnLst>
            <a:rect l="T12" t="T13" r="T14" b="T15"/>
            <a:pathLst>
              <a:path w="8" h="16">
                <a:moveTo>
                  <a:pt x="0" y="0"/>
                </a:moveTo>
                <a:lnTo>
                  <a:pt x="8" y="16"/>
                </a:lnTo>
                <a:lnTo>
                  <a:pt x="8" y="8"/>
                </a:lnTo>
                <a:lnTo>
                  <a:pt x="0"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36" name="Freeform 258"/>
          <p:cNvSpPr>
            <a:spLocks/>
          </p:cNvSpPr>
          <p:nvPr/>
        </p:nvSpPr>
        <p:spPr bwMode="auto">
          <a:xfrm>
            <a:off x="6370638" y="4906963"/>
            <a:ext cx="15875" cy="14287"/>
          </a:xfrm>
          <a:custGeom>
            <a:avLst/>
            <a:gdLst>
              <a:gd name="T0" fmla="*/ 0 w 8"/>
              <a:gd name="T1" fmla="*/ 0 h 8"/>
              <a:gd name="T2" fmla="*/ 0 w 8"/>
              <a:gd name="T3" fmla="*/ 2147483647 h 8"/>
              <a:gd name="T4" fmla="*/ 2147483647 w 8"/>
              <a:gd name="T5" fmla="*/ 2147483647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0" y="8"/>
                </a:lnTo>
                <a:lnTo>
                  <a:pt x="8" y="8"/>
                </a:lnTo>
                <a:lnTo>
                  <a:pt x="0"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37" name="Freeform 259"/>
          <p:cNvSpPr>
            <a:spLocks/>
          </p:cNvSpPr>
          <p:nvPr/>
        </p:nvSpPr>
        <p:spPr bwMode="auto">
          <a:xfrm>
            <a:off x="5868988" y="4581525"/>
            <a:ext cx="61912" cy="107950"/>
          </a:xfrm>
          <a:custGeom>
            <a:avLst/>
            <a:gdLst>
              <a:gd name="T0" fmla="*/ 0 w 32"/>
              <a:gd name="T1" fmla="*/ 2147483647 h 56"/>
              <a:gd name="T2" fmla="*/ 2147483647 w 32"/>
              <a:gd name="T3" fmla="*/ 2147483647 h 56"/>
              <a:gd name="T4" fmla="*/ 2147483647 w 32"/>
              <a:gd name="T5" fmla="*/ 2147483647 h 56"/>
              <a:gd name="T6" fmla="*/ 2147483647 w 32"/>
              <a:gd name="T7" fmla="*/ 2147483647 h 56"/>
              <a:gd name="T8" fmla="*/ 2147483647 w 32"/>
              <a:gd name="T9" fmla="*/ 2147483647 h 56"/>
              <a:gd name="T10" fmla="*/ 2147483647 w 32"/>
              <a:gd name="T11" fmla="*/ 2147483647 h 56"/>
              <a:gd name="T12" fmla="*/ 2147483647 w 32"/>
              <a:gd name="T13" fmla="*/ 0 h 56"/>
              <a:gd name="T14" fmla="*/ 2147483647 w 32"/>
              <a:gd name="T15" fmla="*/ 2147483647 h 56"/>
              <a:gd name="T16" fmla="*/ 0 w 32"/>
              <a:gd name="T17" fmla="*/ 2147483647 h 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56"/>
              <a:gd name="T29" fmla="*/ 32 w 32"/>
              <a:gd name="T30" fmla="*/ 56 h 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56">
                <a:moveTo>
                  <a:pt x="0" y="32"/>
                </a:moveTo>
                <a:lnTo>
                  <a:pt x="8" y="56"/>
                </a:lnTo>
                <a:lnTo>
                  <a:pt x="24" y="56"/>
                </a:lnTo>
                <a:lnTo>
                  <a:pt x="32" y="56"/>
                </a:lnTo>
                <a:lnTo>
                  <a:pt x="32" y="32"/>
                </a:lnTo>
                <a:lnTo>
                  <a:pt x="16" y="8"/>
                </a:lnTo>
                <a:lnTo>
                  <a:pt x="8" y="0"/>
                </a:lnTo>
                <a:lnTo>
                  <a:pt x="8" y="8"/>
                </a:lnTo>
                <a:lnTo>
                  <a:pt x="0" y="32"/>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38" name="Freeform 260"/>
          <p:cNvSpPr>
            <a:spLocks/>
          </p:cNvSpPr>
          <p:nvPr/>
        </p:nvSpPr>
        <p:spPr bwMode="auto">
          <a:xfrm>
            <a:off x="6567488" y="4287838"/>
            <a:ext cx="60325" cy="47625"/>
          </a:xfrm>
          <a:custGeom>
            <a:avLst/>
            <a:gdLst>
              <a:gd name="T0" fmla="*/ 0 w 32"/>
              <a:gd name="T1" fmla="*/ 2147483647 h 24"/>
              <a:gd name="T2" fmla="*/ 2147483647 w 32"/>
              <a:gd name="T3" fmla="*/ 2147483647 h 24"/>
              <a:gd name="T4" fmla="*/ 2147483647 w 32"/>
              <a:gd name="T5" fmla="*/ 2147483647 h 24"/>
              <a:gd name="T6" fmla="*/ 2147483647 w 32"/>
              <a:gd name="T7" fmla="*/ 2147483647 h 24"/>
              <a:gd name="T8" fmla="*/ 2147483647 w 32"/>
              <a:gd name="T9" fmla="*/ 0 h 24"/>
              <a:gd name="T10" fmla="*/ 2147483647 w 32"/>
              <a:gd name="T11" fmla="*/ 0 h 24"/>
              <a:gd name="T12" fmla="*/ 0 w 32"/>
              <a:gd name="T13" fmla="*/ 2147483647 h 24"/>
              <a:gd name="T14" fmla="*/ 0 60000 65536"/>
              <a:gd name="T15" fmla="*/ 0 60000 65536"/>
              <a:gd name="T16" fmla="*/ 0 60000 65536"/>
              <a:gd name="T17" fmla="*/ 0 60000 65536"/>
              <a:gd name="T18" fmla="*/ 0 60000 65536"/>
              <a:gd name="T19" fmla="*/ 0 60000 65536"/>
              <a:gd name="T20" fmla="*/ 0 60000 65536"/>
              <a:gd name="T21" fmla="*/ 0 w 32"/>
              <a:gd name="T22" fmla="*/ 0 h 24"/>
              <a:gd name="T23" fmla="*/ 32 w 32"/>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4">
                <a:moveTo>
                  <a:pt x="0" y="8"/>
                </a:moveTo>
                <a:lnTo>
                  <a:pt x="8" y="24"/>
                </a:lnTo>
                <a:lnTo>
                  <a:pt x="16" y="24"/>
                </a:lnTo>
                <a:lnTo>
                  <a:pt x="32" y="16"/>
                </a:lnTo>
                <a:lnTo>
                  <a:pt x="32" y="0"/>
                </a:lnTo>
                <a:lnTo>
                  <a:pt x="16" y="0"/>
                </a:lnTo>
                <a:lnTo>
                  <a:pt x="0"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39" name="Freeform 261"/>
          <p:cNvSpPr>
            <a:spLocks/>
          </p:cNvSpPr>
          <p:nvPr/>
        </p:nvSpPr>
        <p:spPr bwMode="auto">
          <a:xfrm>
            <a:off x="6842125" y="4133850"/>
            <a:ext cx="28575" cy="92075"/>
          </a:xfrm>
          <a:custGeom>
            <a:avLst/>
            <a:gdLst>
              <a:gd name="T0" fmla="*/ 0 w 16"/>
              <a:gd name="T1" fmla="*/ 2147483647 h 48"/>
              <a:gd name="T2" fmla="*/ 2147483647 w 16"/>
              <a:gd name="T3" fmla="*/ 2147483647 h 48"/>
              <a:gd name="T4" fmla="*/ 2147483647 w 16"/>
              <a:gd name="T5" fmla="*/ 2147483647 h 48"/>
              <a:gd name="T6" fmla="*/ 2147483647 w 16"/>
              <a:gd name="T7" fmla="*/ 0 h 48"/>
              <a:gd name="T8" fmla="*/ 2147483647 w 16"/>
              <a:gd name="T9" fmla="*/ 2147483647 h 48"/>
              <a:gd name="T10" fmla="*/ 0 w 16"/>
              <a:gd name="T11" fmla="*/ 2147483647 h 48"/>
              <a:gd name="T12" fmla="*/ 0 60000 65536"/>
              <a:gd name="T13" fmla="*/ 0 60000 65536"/>
              <a:gd name="T14" fmla="*/ 0 60000 65536"/>
              <a:gd name="T15" fmla="*/ 0 60000 65536"/>
              <a:gd name="T16" fmla="*/ 0 60000 65536"/>
              <a:gd name="T17" fmla="*/ 0 60000 65536"/>
              <a:gd name="T18" fmla="*/ 0 w 16"/>
              <a:gd name="T19" fmla="*/ 0 h 48"/>
              <a:gd name="T20" fmla="*/ 16 w 16"/>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16" h="48">
                <a:moveTo>
                  <a:pt x="0" y="24"/>
                </a:moveTo>
                <a:lnTo>
                  <a:pt x="8" y="40"/>
                </a:lnTo>
                <a:lnTo>
                  <a:pt x="16" y="48"/>
                </a:lnTo>
                <a:lnTo>
                  <a:pt x="16" y="0"/>
                </a:lnTo>
                <a:lnTo>
                  <a:pt x="8" y="8"/>
                </a:lnTo>
                <a:lnTo>
                  <a:pt x="0" y="24"/>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40" name="Freeform 262"/>
          <p:cNvSpPr>
            <a:spLocks/>
          </p:cNvSpPr>
          <p:nvPr/>
        </p:nvSpPr>
        <p:spPr bwMode="auto">
          <a:xfrm>
            <a:off x="6992938" y="3886200"/>
            <a:ext cx="61912" cy="77788"/>
          </a:xfrm>
          <a:custGeom>
            <a:avLst/>
            <a:gdLst>
              <a:gd name="T0" fmla="*/ 0 w 32"/>
              <a:gd name="T1" fmla="*/ 2147483647 h 40"/>
              <a:gd name="T2" fmla="*/ 2147483647 w 32"/>
              <a:gd name="T3" fmla="*/ 2147483647 h 40"/>
              <a:gd name="T4" fmla="*/ 2147483647 w 32"/>
              <a:gd name="T5" fmla="*/ 2147483647 h 40"/>
              <a:gd name="T6" fmla="*/ 2147483647 w 32"/>
              <a:gd name="T7" fmla="*/ 2147483647 h 40"/>
              <a:gd name="T8" fmla="*/ 2147483647 w 32"/>
              <a:gd name="T9" fmla="*/ 2147483647 h 40"/>
              <a:gd name="T10" fmla="*/ 2147483647 w 32"/>
              <a:gd name="T11" fmla="*/ 2147483647 h 40"/>
              <a:gd name="T12" fmla="*/ 2147483647 w 32"/>
              <a:gd name="T13" fmla="*/ 2147483647 h 40"/>
              <a:gd name="T14" fmla="*/ 2147483647 w 32"/>
              <a:gd name="T15" fmla="*/ 2147483647 h 40"/>
              <a:gd name="T16" fmla="*/ 2147483647 w 32"/>
              <a:gd name="T17" fmla="*/ 0 h 40"/>
              <a:gd name="T18" fmla="*/ 2147483647 w 32"/>
              <a:gd name="T19" fmla="*/ 0 h 40"/>
              <a:gd name="T20" fmla="*/ 0 w 32"/>
              <a:gd name="T21" fmla="*/ 2147483647 h 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
              <a:gd name="T34" fmla="*/ 0 h 40"/>
              <a:gd name="T35" fmla="*/ 32 w 32"/>
              <a:gd name="T36" fmla="*/ 40 h 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 h="40">
                <a:moveTo>
                  <a:pt x="0" y="8"/>
                </a:moveTo>
                <a:lnTo>
                  <a:pt x="8" y="16"/>
                </a:lnTo>
                <a:lnTo>
                  <a:pt x="8" y="8"/>
                </a:lnTo>
                <a:lnTo>
                  <a:pt x="16" y="16"/>
                </a:lnTo>
                <a:lnTo>
                  <a:pt x="16" y="40"/>
                </a:lnTo>
                <a:lnTo>
                  <a:pt x="24" y="40"/>
                </a:lnTo>
                <a:lnTo>
                  <a:pt x="32" y="32"/>
                </a:lnTo>
                <a:lnTo>
                  <a:pt x="32" y="16"/>
                </a:lnTo>
                <a:lnTo>
                  <a:pt x="24" y="0"/>
                </a:lnTo>
                <a:lnTo>
                  <a:pt x="8" y="0"/>
                </a:lnTo>
                <a:lnTo>
                  <a:pt x="0"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41" name="Freeform 263"/>
          <p:cNvSpPr>
            <a:spLocks/>
          </p:cNvSpPr>
          <p:nvPr/>
        </p:nvSpPr>
        <p:spPr bwMode="auto">
          <a:xfrm>
            <a:off x="7054850" y="3871913"/>
            <a:ext cx="60325" cy="46037"/>
          </a:xfrm>
          <a:custGeom>
            <a:avLst/>
            <a:gdLst>
              <a:gd name="T0" fmla="*/ 0 w 32"/>
              <a:gd name="T1" fmla="*/ 2147483647 h 24"/>
              <a:gd name="T2" fmla="*/ 2147483647 w 32"/>
              <a:gd name="T3" fmla="*/ 2147483647 h 24"/>
              <a:gd name="T4" fmla="*/ 2147483647 w 32"/>
              <a:gd name="T5" fmla="*/ 2147483647 h 24"/>
              <a:gd name="T6" fmla="*/ 2147483647 w 32"/>
              <a:gd name="T7" fmla="*/ 2147483647 h 24"/>
              <a:gd name="T8" fmla="*/ 2147483647 w 32"/>
              <a:gd name="T9" fmla="*/ 2147483647 h 24"/>
              <a:gd name="T10" fmla="*/ 2147483647 w 32"/>
              <a:gd name="T11" fmla="*/ 2147483647 h 24"/>
              <a:gd name="T12" fmla="*/ 2147483647 w 32"/>
              <a:gd name="T13" fmla="*/ 0 h 24"/>
              <a:gd name="T14" fmla="*/ 2147483647 w 32"/>
              <a:gd name="T15" fmla="*/ 0 h 24"/>
              <a:gd name="T16" fmla="*/ 2147483647 w 32"/>
              <a:gd name="T17" fmla="*/ 2147483647 h 24"/>
              <a:gd name="T18" fmla="*/ 2147483647 w 32"/>
              <a:gd name="T19" fmla="*/ 0 h 24"/>
              <a:gd name="T20" fmla="*/ 0 w 32"/>
              <a:gd name="T21" fmla="*/ 2147483647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
              <a:gd name="T34" fmla="*/ 0 h 24"/>
              <a:gd name="T35" fmla="*/ 32 w 32"/>
              <a:gd name="T36" fmla="*/ 24 h 2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 h="24">
                <a:moveTo>
                  <a:pt x="0" y="16"/>
                </a:moveTo>
                <a:lnTo>
                  <a:pt x="16" y="24"/>
                </a:lnTo>
                <a:lnTo>
                  <a:pt x="16" y="16"/>
                </a:lnTo>
                <a:lnTo>
                  <a:pt x="16" y="8"/>
                </a:lnTo>
                <a:lnTo>
                  <a:pt x="24" y="16"/>
                </a:lnTo>
                <a:lnTo>
                  <a:pt x="32" y="8"/>
                </a:lnTo>
                <a:lnTo>
                  <a:pt x="24" y="0"/>
                </a:lnTo>
                <a:lnTo>
                  <a:pt x="16" y="0"/>
                </a:lnTo>
                <a:lnTo>
                  <a:pt x="16" y="8"/>
                </a:lnTo>
                <a:lnTo>
                  <a:pt x="8" y="0"/>
                </a:lnTo>
                <a:lnTo>
                  <a:pt x="0" y="16"/>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42" name="Freeform 264"/>
          <p:cNvSpPr>
            <a:spLocks/>
          </p:cNvSpPr>
          <p:nvPr/>
        </p:nvSpPr>
        <p:spPr bwMode="auto">
          <a:xfrm>
            <a:off x="7008813" y="3654425"/>
            <a:ext cx="227012" cy="247650"/>
          </a:xfrm>
          <a:custGeom>
            <a:avLst/>
            <a:gdLst>
              <a:gd name="T0" fmla="*/ 0 w 120"/>
              <a:gd name="T1" fmla="*/ 2147483647 h 128"/>
              <a:gd name="T2" fmla="*/ 2147483647 w 120"/>
              <a:gd name="T3" fmla="*/ 2147483647 h 128"/>
              <a:gd name="T4" fmla="*/ 2147483647 w 120"/>
              <a:gd name="T5" fmla="*/ 2147483647 h 128"/>
              <a:gd name="T6" fmla="*/ 2147483647 w 120"/>
              <a:gd name="T7" fmla="*/ 2147483647 h 128"/>
              <a:gd name="T8" fmla="*/ 2147483647 w 120"/>
              <a:gd name="T9" fmla="*/ 2147483647 h 128"/>
              <a:gd name="T10" fmla="*/ 2147483647 w 120"/>
              <a:gd name="T11" fmla="*/ 2147483647 h 128"/>
              <a:gd name="T12" fmla="*/ 2147483647 w 120"/>
              <a:gd name="T13" fmla="*/ 2147483647 h 128"/>
              <a:gd name="T14" fmla="*/ 2147483647 w 120"/>
              <a:gd name="T15" fmla="*/ 2147483647 h 128"/>
              <a:gd name="T16" fmla="*/ 2147483647 w 120"/>
              <a:gd name="T17" fmla="*/ 2147483647 h 128"/>
              <a:gd name="T18" fmla="*/ 2147483647 w 120"/>
              <a:gd name="T19" fmla="*/ 2147483647 h 128"/>
              <a:gd name="T20" fmla="*/ 2147483647 w 120"/>
              <a:gd name="T21" fmla="*/ 2147483647 h 128"/>
              <a:gd name="T22" fmla="*/ 2147483647 w 120"/>
              <a:gd name="T23" fmla="*/ 2147483647 h 128"/>
              <a:gd name="T24" fmla="*/ 2147483647 w 120"/>
              <a:gd name="T25" fmla="*/ 2147483647 h 128"/>
              <a:gd name="T26" fmla="*/ 2147483647 w 120"/>
              <a:gd name="T27" fmla="*/ 2147483647 h 128"/>
              <a:gd name="T28" fmla="*/ 2147483647 w 120"/>
              <a:gd name="T29" fmla="*/ 2147483647 h 128"/>
              <a:gd name="T30" fmla="*/ 2147483647 w 120"/>
              <a:gd name="T31" fmla="*/ 2147483647 h 128"/>
              <a:gd name="T32" fmla="*/ 2147483647 w 120"/>
              <a:gd name="T33" fmla="*/ 2147483647 h 128"/>
              <a:gd name="T34" fmla="*/ 2147483647 w 120"/>
              <a:gd name="T35" fmla="*/ 2147483647 h 128"/>
              <a:gd name="T36" fmla="*/ 2147483647 w 120"/>
              <a:gd name="T37" fmla="*/ 2147483647 h 128"/>
              <a:gd name="T38" fmla="*/ 2147483647 w 120"/>
              <a:gd name="T39" fmla="*/ 2147483647 h 128"/>
              <a:gd name="T40" fmla="*/ 2147483647 w 120"/>
              <a:gd name="T41" fmla="*/ 2147483647 h 128"/>
              <a:gd name="T42" fmla="*/ 2147483647 w 120"/>
              <a:gd name="T43" fmla="*/ 2147483647 h 128"/>
              <a:gd name="T44" fmla="*/ 2147483647 w 120"/>
              <a:gd name="T45" fmla="*/ 2147483647 h 128"/>
              <a:gd name="T46" fmla="*/ 2147483647 w 120"/>
              <a:gd name="T47" fmla="*/ 0 h 128"/>
              <a:gd name="T48" fmla="*/ 2147483647 w 120"/>
              <a:gd name="T49" fmla="*/ 2147483647 h 128"/>
              <a:gd name="T50" fmla="*/ 2147483647 w 120"/>
              <a:gd name="T51" fmla="*/ 2147483647 h 128"/>
              <a:gd name="T52" fmla="*/ 2147483647 w 120"/>
              <a:gd name="T53" fmla="*/ 2147483647 h 128"/>
              <a:gd name="T54" fmla="*/ 2147483647 w 120"/>
              <a:gd name="T55" fmla="*/ 2147483647 h 128"/>
              <a:gd name="T56" fmla="*/ 2147483647 w 120"/>
              <a:gd name="T57" fmla="*/ 2147483647 h 128"/>
              <a:gd name="T58" fmla="*/ 2147483647 w 120"/>
              <a:gd name="T59" fmla="*/ 2147483647 h 128"/>
              <a:gd name="T60" fmla="*/ 2147483647 w 120"/>
              <a:gd name="T61" fmla="*/ 2147483647 h 128"/>
              <a:gd name="T62" fmla="*/ 2147483647 w 120"/>
              <a:gd name="T63" fmla="*/ 2147483647 h 128"/>
              <a:gd name="T64" fmla="*/ 2147483647 w 120"/>
              <a:gd name="T65" fmla="*/ 2147483647 h 128"/>
              <a:gd name="T66" fmla="*/ 2147483647 w 120"/>
              <a:gd name="T67" fmla="*/ 2147483647 h 128"/>
              <a:gd name="T68" fmla="*/ 2147483647 w 120"/>
              <a:gd name="T69" fmla="*/ 2147483647 h 128"/>
              <a:gd name="T70" fmla="*/ 0 w 120"/>
              <a:gd name="T71" fmla="*/ 2147483647 h 12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20"/>
              <a:gd name="T109" fmla="*/ 0 h 128"/>
              <a:gd name="T110" fmla="*/ 120 w 120"/>
              <a:gd name="T111" fmla="*/ 128 h 12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20" h="128">
                <a:moveTo>
                  <a:pt x="0" y="112"/>
                </a:moveTo>
                <a:lnTo>
                  <a:pt x="8" y="120"/>
                </a:lnTo>
                <a:lnTo>
                  <a:pt x="16" y="120"/>
                </a:lnTo>
                <a:lnTo>
                  <a:pt x="24" y="112"/>
                </a:lnTo>
                <a:lnTo>
                  <a:pt x="48" y="104"/>
                </a:lnTo>
                <a:lnTo>
                  <a:pt x="56" y="104"/>
                </a:lnTo>
                <a:lnTo>
                  <a:pt x="56" y="120"/>
                </a:lnTo>
                <a:lnTo>
                  <a:pt x="72" y="128"/>
                </a:lnTo>
                <a:lnTo>
                  <a:pt x="80" y="112"/>
                </a:lnTo>
                <a:lnTo>
                  <a:pt x="72" y="104"/>
                </a:lnTo>
                <a:lnTo>
                  <a:pt x="80" y="104"/>
                </a:lnTo>
                <a:lnTo>
                  <a:pt x="88" y="104"/>
                </a:lnTo>
                <a:lnTo>
                  <a:pt x="96" y="96"/>
                </a:lnTo>
                <a:lnTo>
                  <a:pt x="104" y="104"/>
                </a:lnTo>
                <a:lnTo>
                  <a:pt x="104" y="96"/>
                </a:lnTo>
                <a:lnTo>
                  <a:pt x="112" y="104"/>
                </a:lnTo>
                <a:lnTo>
                  <a:pt x="120" y="96"/>
                </a:lnTo>
                <a:lnTo>
                  <a:pt x="120" y="88"/>
                </a:lnTo>
                <a:lnTo>
                  <a:pt x="104" y="56"/>
                </a:lnTo>
                <a:lnTo>
                  <a:pt x="104" y="48"/>
                </a:lnTo>
                <a:lnTo>
                  <a:pt x="112" y="48"/>
                </a:lnTo>
                <a:lnTo>
                  <a:pt x="104" y="40"/>
                </a:lnTo>
                <a:lnTo>
                  <a:pt x="80" y="8"/>
                </a:lnTo>
                <a:lnTo>
                  <a:pt x="72" y="0"/>
                </a:lnTo>
                <a:lnTo>
                  <a:pt x="80" y="8"/>
                </a:lnTo>
                <a:lnTo>
                  <a:pt x="72" y="8"/>
                </a:lnTo>
                <a:lnTo>
                  <a:pt x="80" y="40"/>
                </a:lnTo>
                <a:lnTo>
                  <a:pt x="80" y="64"/>
                </a:lnTo>
                <a:lnTo>
                  <a:pt x="64" y="72"/>
                </a:lnTo>
                <a:lnTo>
                  <a:pt x="64" y="64"/>
                </a:lnTo>
                <a:lnTo>
                  <a:pt x="56" y="64"/>
                </a:lnTo>
                <a:lnTo>
                  <a:pt x="56" y="88"/>
                </a:lnTo>
                <a:lnTo>
                  <a:pt x="56" y="96"/>
                </a:lnTo>
                <a:lnTo>
                  <a:pt x="48" y="88"/>
                </a:lnTo>
                <a:lnTo>
                  <a:pt x="16" y="96"/>
                </a:lnTo>
                <a:lnTo>
                  <a:pt x="0" y="112"/>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43" name="Freeform 265"/>
          <p:cNvSpPr>
            <a:spLocks/>
          </p:cNvSpPr>
          <p:nvPr/>
        </p:nvSpPr>
        <p:spPr bwMode="auto">
          <a:xfrm>
            <a:off x="7099300" y="3546475"/>
            <a:ext cx="136525" cy="123825"/>
          </a:xfrm>
          <a:custGeom>
            <a:avLst/>
            <a:gdLst>
              <a:gd name="T0" fmla="*/ 2147483647 w 72"/>
              <a:gd name="T1" fmla="*/ 2147483647 h 64"/>
              <a:gd name="T2" fmla="*/ 2147483647 w 72"/>
              <a:gd name="T3" fmla="*/ 2147483647 h 64"/>
              <a:gd name="T4" fmla="*/ 2147483647 w 72"/>
              <a:gd name="T5" fmla="*/ 2147483647 h 64"/>
              <a:gd name="T6" fmla="*/ 2147483647 w 72"/>
              <a:gd name="T7" fmla="*/ 2147483647 h 64"/>
              <a:gd name="T8" fmla="*/ 2147483647 w 72"/>
              <a:gd name="T9" fmla="*/ 2147483647 h 64"/>
              <a:gd name="T10" fmla="*/ 2147483647 w 72"/>
              <a:gd name="T11" fmla="*/ 2147483647 h 64"/>
              <a:gd name="T12" fmla="*/ 2147483647 w 72"/>
              <a:gd name="T13" fmla="*/ 2147483647 h 64"/>
              <a:gd name="T14" fmla="*/ 2147483647 w 72"/>
              <a:gd name="T15" fmla="*/ 2147483647 h 64"/>
              <a:gd name="T16" fmla="*/ 2147483647 w 72"/>
              <a:gd name="T17" fmla="*/ 2147483647 h 64"/>
              <a:gd name="T18" fmla="*/ 2147483647 w 72"/>
              <a:gd name="T19" fmla="*/ 2147483647 h 64"/>
              <a:gd name="T20" fmla="*/ 2147483647 w 72"/>
              <a:gd name="T21" fmla="*/ 2147483647 h 64"/>
              <a:gd name="T22" fmla="*/ 2147483647 w 72"/>
              <a:gd name="T23" fmla="*/ 2147483647 h 64"/>
              <a:gd name="T24" fmla="*/ 2147483647 w 72"/>
              <a:gd name="T25" fmla="*/ 2147483647 h 64"/>
              <a:gd name="T26" fmla="*/ 2147483647 w 72"/>
              <a:gd name="T27" fmla="*/ 2147483647 h 64"/>
              <a:gd name="T28" fmla="*/ 2147483647 w 72"/>
              <a:gd name="T29" fmla="*/ 2147483647 h 64"/>
              <a:gd name="T30" fmla="*/ 0 w 72"/>
              <a:gd name="T31" fmla="*/ 0 h 64"/>
              <a:gd name="T32" fmla="*/ 2147483647 w 72"/>
              <a:gd name="T33" fmla="*/ 2147483647 h 64"/>
              <a:gd name="T34" fmla="*/ 2147483647 w 72"/>
              <a:gd name="T35" fmla="*/ 2147483647 h 64"/>
              <a:gd name="T36" fmla="*/ 2147483647 w 72"/>
              <a:gd name="T37" fmla="*/ 2147483647 h 64"/>
              <a:gd name="T38" fmla="*/ 2147483647 w 72"/>
              <a:gd name="T39" fmla="*/ 2147483647 h 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2"/>
              <a:gd name="T61" fmla="*/ 0 h 64"/>
              <a:gd name="T62" fmla="*/ 72 w 72"/>
              <a:gd name="T63" fmla="*/ 64 h 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2" h="64">
                <a:moveTo>
                  <a:pt x="8" y="40"/>
                </a:moveTo>
                <a:lnTo>
                  <a:pt x="16" y="64"/>
                </a:lnTo>
                <a:lnTo>
                  <a:pt x="24" y="56"/>
                </a:lnTo>
                <a:lnTo>
                  <a:pt x="16" y="40"/>
                </a:lnTo>
                <a:lnTo>
                  <a:pt x="24" y="48"/>
                </a:lnTo>
                <a:lnTo>
                  <a:pt x="32" y="40"/>
                </a:lnTo>
                <a:lnTo>
                  <a:pt x="48" y="48"/>
                </a:lnTo>
                <a:lnTo>
                  <a:pt x="56" y="40"/>
                </a:lnTo>
                <a:lnTo>
                  <a:pt x="64" y="40"/>
                </a:lnTo>
                <a:lnTo>
                  <a:pt x="72" y="32"/>
                </a:lnTo>
                <a:lnTo>
                  <a:pt x="64" y="32"/>
                </a:lnTo>
                <a:lnTo>
                  <a:pt x="56" y="24"/>
                </a:lnTo>
                <a:lnTo>
                  <a:pt x="56" y="16"/>
                </a:lnTo>
                <a:lnTo>
                  <a:pt x="48" y="24"/>
                </a:lnTo>
                <a:lnTo>
                  <a:pt x="40" y="16"/>
                </a:lnTo>
                <a:lnTo>
                  <a:pt x="0" y="0"/>
                </a:lnTo>
                <a:lnTo>
                  <a:pt x="8" y="8"/>
                </a:lnTo>
                <a:lnTo>
                  <a:pt x="16" y="32"/>
                </a:lnTo>
                <a:lnTo>
                  <a:pt x="8" y="32"/>
                </a:lnTo>
                <a:lnTo>
                  <a:pt x="8" y="4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44" name="Line 266"/>
          <p:cNvSpPr>
            <a:spLocks noChangeShapeType="1"/>
          </p:cNvSpPr>
          <p:nvPr/>
        </p:nvSpPr>
        <p:spPr bwMode="auto">
          <a:xfrm flipV="1">
            <a:off x="7008813" y="4103688"/>
            <a:ext cx="14287" cy="14287"/>
          </a:xfrm>
          <a:prstGeom prst="line">
            <a:avLst/>
          </a:prstGeom>
          <a:noFill/>
          <a:ln w="6350">
            <a:solidFill>
              <a:srgbClr val="FFFFFF"/>
            </a:solidFill>
            <a:round/>
            <a:headEnd/>
            <a:tailEnd/>
          </a:ln>
        </p:spPr>
        <p:txBody>
          <a:bodyPr/>
          <a:lstStyle/>
          <a:p>
            <a:endParaRPr lang="de-DE"/>
          </a:p>
        </p:txBody>
      </p:sp>
      <p:sp>
        <p:nvSpPr>
          <p:cNvPr id="243945" name="Line 267"/>
          <p:cNvSpPr>
            <a:spLocks noChangeShapeType="1"/>
          </p:cNvSpPr>
          <p:nvPr/>
        </p:nvSpPr>
        <p:spPr bwMode="auto">
          <a:xfrm flipV="1">
            <a:off x="7038975" y="4056063"/>
            <a:ext cx="1588" cy="15875"/>
          </a:xfrm>
          <a:prstGeom prst="line">
            <a:avLst/>
          </a:prstGeom>
          <a:noFill/>
          <a:ln w="6350">
            <a:solidFill>
              <a:srgbClr val="FFFFFF"/>
            </a:solidFill>
            <a:round/>
            <a:headEnd/>
            <a:tailEnd/>
          </a:ln>
        </p:spPr>
        <p:txBody>
          <a:bodyPr/>
          <a:lstStyle/>
          <a:p>
            <a:endParaRPr lang="de-DE"/>
          </a:p>
        </p:txBody>
      </p:sp>
      <p:sp>
        <p:nvSpPr>
          <p:cNvPr id="243946" name="Line 268"/>
          <p:cNvSpPr>
            <a:spLocks noChangeShapeType="1"/>
          </p:cNvSpPr>
          <p:nvPr/>
        </p:nvSpPr>
        <p:spPr bwMode="auto">
          <a:xfrm flipV="1">
            <a:off x="7221538" y="3592513"/>
            <a:ext cx="1587" cy="15875"/>
          </a:xfrm>
          <a:prstGeom prst="line">
            <a:avLst/>
          </a:prstGeom>
          <a:noFill/>
          <a:ln w="6350">
            <a:solidFill>
              <a:srgbClr val="FFFFFF"/>
            </a:solidFill>
            <a:round/>
            <a:headEnd/>
            <a:tailEnd/>
          </a:ln>
        </p:spPr>
        <p:txBody>
          <a:bodyPr/>
          <a:lstStyle/>
          <a:p>
            <a:endParaRPr lang="de-DE"/>
          </a:p>
        </p:txBody>
      </p:sp>
      <p:sp>
        <p:nvSpPr>
          <p:cNvPr id="243947" name="Freeform 269"/>
          <p:cNvSpPr>
            <a:spLocks/>
          </p:cNvSpPr>
          <p:nvPr/>
        </p:nvSpPr>
        <p:spPr bwMode="auto">
          <a:xfrm>
            <a:off x="7235825" y="3546475"/>
            <a:ext cx="31750" cy="31750"/>
          </a:xfrm>
          <a:custGeom>
            <a:avLst/>
            <a:gdLst>
              <a:gd name="T0" fmla="*/ 0 w 16"/>
              <a:gd name="T1" fmla="*/ 2147483647 h 16"/>
              <a:gd name="T2" fmla="*/ 2147483647 w 16"/>
              <a:gd name="T3" fmla="*/ 0 h 16"/>
              <a:gd name="T4" fmla="*/ 2147483647 w 16"/>
              <a:gd name="T5" fmla="*/ 0 h 16"/>
              <a:gd name="T6" fmla="*/ 0 w 16"/>
              <a:gd name="T7" fmla="*/ 2147483647 h 16"/>
              <a:gd name="T8" fmla="*/ 0 60000 65536"/>
              <a:gd name="T9" fmla="*/ 0 60000 65536"/>
              <a:gd name="T10" fmla="*/ 0 60000 65536"/>
              <a:gd name="T11" fmla="*/ 0 60000 65536"/>
              <a:gd name="T12" fmla="*/ 0 w 16"/>
              <a:gd name="T13" fmla="*/ 0 h 16"/>
              <a:gd name="T14" fmla="*/ 16 w 16"/>
              <a:gd name="T15" fmla="*/ 16 h 16"/>
            </a:gdLst>
            <a:ahLst/>
            <a:cxnLst>
              <a:cxn ang="T8">
                <a:pos x="T0" y="T1"/>
              </a:cxn>
              <a:cxn ang="T9">
                <a:pos x="T2" y="T3"/>
              </a:cxn>
              <a:cxn ang="T10">
                <a:pos x="T4" y="T5"/>
              </a:cxn>
              <a:cxn ang="T11">
                <a:pos x="T6" y="T7"/>
              </a:cxn>
            </a:cxnLst>
            <a:rect l="T12" t="T13" r="T14" b="T15"/>
            <a:pathLst>
              <a:path w="16" h="16">
                <a:moveTo>
                  <a:pt x="0" y="16"/>
                </a:moveTo>
                <a:lnTo>
                  <a:pt x="16" y="0"/>
                </a:lnTo>
                <a:lnTo>
                  <a:pt x="8" y="0"/>
                </a:lnTo>
                <a:lnTo>
                  <a:pt x="0"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48" name="Line 270"/>
          <p:cNvSpPr>
            <a:spLocks noChangeShapeType="1"/>
          </p:cNvSpPr>
          <p:nvPr/>
        </p:nvSpPr>
        <p:spPr bwMode="auto">
          <a:xfrm flipV="1">
            <a:off x="7281863" y="3532188"/>
            <a:ext cx="3175" cy="30162"/>
          </a:xfrm>
          <a:prstGeom prst="line">
            <a:avLst/>
          </a:prstGeom>
          <a:noFill/>
          <a:ln w="6350">
            <a:solidFill>
              <a:srgbClr val="FFFFFF"/>
            </a:solidFill>
            <a:round/>
            <a:headEnd/>
            <a:tailEnd/>
          </a:ln>
        </p:spPr>
        <p:txBody>
          <a:bodyPr/>
          <a:lstStyle/>
          <a:p>
            <a:endParaRPr lang="de-DE"/>
          </a:p>
        </p:txBody>
      </p:sp>
      <p:sp>
        <p:nvSpPr>
          <p:cNvPr id="243949" name="Line 271"/>
          <p:cNvSpPr>
            <a:spLocks noChangeShapeType="1"/>
          </p:cNvSpPr>
          <p:nvPr/>
        </p:nvSpPr>
        <p:spPr bwMode="auto">
          <a:xfrm>
            <a:off x="7297738" y="3516313"/>
            <a:ext cx="14287" cy="1587"/>
          </a:xfrm>
          <a:prstGeom prst="line">
            <a:avLst/>
          </a:prstGeom>
          <a:noFill/>
          <a:ln w="6350">
            <a:solidFill>
              <a:srgbClr val="FFFFFF"/>
            </a:solidFill>
            <a:round/>
            <a:headEnd/>
            <a:tailEnd/>
          </a:ln>
        </p:spPr>
        <p:txBody>
          <a:bodyPr/>
          <a:lstStyle/>
          <a:p>
            <a:endParaRPr lang="de-DE"/>
          </a:p>
        </p:txBody>
      </p:sp>
      <p:sp>
        <p:nvSpPr>
          <p:cNvPr id="243950" name="Freeform 272"/>
          <p:cNvSpPr>
            <a:spLocks/>
          </p:cNvSpPr>
          <p:nvPr/>
        </p:nvSpPr>
        <p:spPr bwMode="auto">
          <a:xfrm>
            <a:off x="7312025" y="3392488"/>
            <a:ext cx="14288" cy="30162"/>
          </a:xfrm>
          <a:custGeom>
            <a:avLst/>
            <a:gdLst>
              <a:gd name="T0" fmla="*/ 0 w 8"/>
              <a:gd name="T1" fmla="*/ 2147483647 h 16"/>
              <a:gd name="T2" fmla="*/ 0 w 8"/>
              <a:gd name="T3" fmla="*/ 2147483647 h 16"/>
              <a:gd name="T4" fmla="*/ 2147483647 w 8"/>
              <a:gd name="T5" fmla="*/ 2147483647 h 16"/>
              <a:gd name="T6" fmla="*/ 0 w 8"/>
              <a:gd name="T7" fmla="*/ 0 h 16"/>
              <a:gd name="T8" fmla="*/ 0 w 8"/>
              <a:gd name="T9" fmla="*/ 2147483647 h 16"/>
              <a:gd name="T10" fmla="*/ 0 60000 65536"/>
              <a:gd name="T11" fmla="*/ 0 60000 65536"/>
              <a:gd name="T12" fmla="*/ 0 60000 65536"/>
              <a:gd name="T13" fmla="*/ 0 60000 65536"/>
              <a:gd name="T14" fmla="*/ 0 60000 65536"/>
              <a:gd name="T15" fmla="*/ 0 w 8"/>
              <a:gd name="T16" fmla="*/ 0 h 16"/>
              <a:gd name="T17" fmla="*/ 8 w 8"/>
              <a:gd name="T18" fmla="*/ 16 h 16"/>
            </a:gdLst>
            <a:ahLst/>
            <a:cxnLst>
              <a:cxn ang="T10">
                <a:pos x="T0" y="T1"/>
              </a:cxn>
              <a:cxn ang="T11">
                <a:pos x="T2" y="T3"/>
              </a:cxn>
              <a:cxn ang="T12">
                <a:pos x="T4" y="T5"/>
              </a:cxn>
              <a:cxn ang="T13">
                <a:pos x="T6" y="T7"/>
              </a:cxn>
              <a:cxn ang="T14">
                <a:pos x="T8" y="T9"/>
              </a:cxn>
            </a:cxnLst>
            <a:rect l="T15" t="T16" r="T17" b="T18"/>
            <a:pathLst>
              <a:path w="8" h="16">
                <a:moveTo>
                  <a:pt x="0" y="8"/>
                </a:moveTo>
                <a:lnTo>
                  <a:pt x="0" y="16"/>
                </a:lnTo>
                <a:lnTo>
                  <a:pt x="8" y="8"/>
                </a:lnTo>
                <a:lnTo>
                  <a:pt x="0"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51" name="Freeform 273"/>
          <p:cNvSpPr>
            <a:spLocks/>
          </p:cNvSpPr>
          <p:nvPr/>
        </p:nvSpPr>
        <p:spPr bwMode="auto">
          <a:xfrm>
            <a:off x="7267575" y="3160713"/>
            <a:ext cx="14288" cy="15875"/>
          </a:xfrm>
          <a:custGeom>
            <a:avLst/>
            <a:gdLst>
              <a:gd name="T0" fmla="*/ 0 w 8"/>
              <a:gd name="T1" fmla="*/ 2147483647 h 8"/>
              <a:gd name="T2" fmla="*/ 2147483647 w 8"/>
              <a:gd name="T3" fmla="*/ 2147483647 h 8"/>
              <a:gd name="T4" fmla="*/ 0 w 8"/>
              <a:gd name="T5" fmla="*/ 0 h 8"/>
              <a:gd name="T6" fmla="*/ 0 w 8"/>
              <a:gd name="T7" fmla="*/ 2147483647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8"/>
                </a:lnTo>
                <a:lnTo>
                  <a:pt x="0"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52" name="Freeform 274"/>
          <p:cNvSpPr>
            <a:spLocks/>
          </p:cNvSpPr>
          <p:nvPr/>
        </p:nvSpPr>
        <p:spPr bwMode="auto">
          <a:xfrm>
            <a:off x="7159625" y="2851150"/>
            <a:ext cx="61913" cy="15875"/>
          </a:xfrm>
          <a:custGeom>
            <a:avLst/>
            <a:gdLst>
              <a:gd name="T0" fmla="*/ 2147483647 w 32"/>
              <a:gd name="T1" fmla="*/ 2147483647 h 8"/>
              <a:gd name="T2" fmla="*/ 2147483647 w 32"/>
              <a:gd name="T3" fmla="*/ 0 h 8"/>
              <a:gd name="T4" fmla="*/ 0 w 32"/>
              <a:gd name="T5" fmla="*/ 0 h 8"/>
              <a:gd name="T6" fmla="*/ 0 60000 65536"/>
              <a:gd name="T7" fmla="*/ 0 60000 65536"/>
              <a:gd name="T8" fmla="*/ 0 60000 65536"/>
              <a:gd name="T9" fmla="*/ 0 w 32"/>
              <a:gd name="T10" fmla="*/ 0 h 8"/>
              <a:gd name="T11" fmla="*/ 32 w 32"/>
              <a:gd name="T12" fmla="*/ 8 h 8"/>
            </a:gdLst>
            <a:ahLst/>
            <a:cxnLst>
              <a:cxn ang="T6">
                <a:pos x="T0" y="T1"/>
              </a:cxn>
              <a:cxn ang="T7">
                <a:pos x="T2" y="T3"/>
              </a:cxn>
              <a:cxn ang="T8">
                <a:pos x="T4" y="T5"/>
              </a:cxn>
            </a:cxnLst>
            <a:rect l="T9" t="T10" r="T11" b="T12"/>
            <a:pathLst>
              <a:path w="32" h="8">
                <a:moveTo>
                  <a:pt x="8" y="8"/>
                </a:moveTo>
                <a:lnTo>
                  <a:pt x="32" y="0"/>
                </a:lnTo>
                <a:lnTo>
                  <a:pt x="0" y="0"/>
                </a:lnTo>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53" name="Freeform 275"/>
          <p:cNvSpPr>
            <a:spLocks/>
          </p:cNvSpPr>
          <p:nvPr/>
        </p:nvSpPr>
        <p:spPr bwMode="auto">
          <a:xfrm>
            <a:off x="6400800" y="2789238"/>
            <a:ext cx="60325" cy="15875"/>
          </a:xfrm>
          <a:custGeom>
            <a:avLst/>
            <a:gdLst>
              <a:gd name="T0" fmla="*/ 0 w 32"/>
              <a:gd name="T1" fmla="*/ 2147483647 h 8"/>
              <a:gd name="T2" fmla="*/ 2147483647 w 32"/>
              <a:gd name="T3" fmla="*/ 2147483647 h 8"/>
              <a:gd name="T4" fmla="*/ 2147483647 w 32"/>
              <a:gd name="T5" fmla="*/ 0 h 8"/>
              <a:gd name="T6" fmla="*/ 0 w 32"/>
              <a:gd name="T7" fmla="*/ 0 h 8"/>
              <a:gd name="T8" fmla="*/ 0 w 32"/>
              <a:gd name="T9" fmla="*/ 2147483647 h 8"/>
              <a:gd name="T10" fmla="*/ 0 60000 65536"/>
              <a:gd name="T11" fmla="*/ 0 60000 65536"/>
              <a:gd name="T12" fmla="*/ 0 60000 65536"/>
              <a:gd name="T13" fmla="*/ 0 60000 65536"/>
              <a:gd name="T14" fmla="*/ 0 60000 65536"/>
              <a:gd name="T15" fmla="*/ 0 w 32"/>
              <a:gd name="T16" fmla="*/ 0 h 8"/>
              <a:gd name="T17" fmla="*/ 32 w 32"/>
              <a:gd name="T18" fmla="*/ 8 h 8"/>
            </a:gdLst>
            <a:ahLst/>
            <a:cxnLst>
              <a:cxn ang="T10">
                <a:pos x="T0" y="T1"/>
              </a:cxn>
              <a:cxn ang="T11">
                <a:pos x="T2" y="T3"/>
              </a:cxn>
              <a:cxn ang="T12">
                <a:pos x="T4" y="T5"/>
              </a:cxn>
              <a:cxn ang="T13">
                <a:pos x="T6" y="T7"/>
              </a:cxn>
              <a:cxn ang="T14">
                <a:pos x="T8" y="T9"/>
              </a:cxn>
            </a:cxnLst>
            <a:rect l="T15" t="T16" r="T17" b="T18"/>
            <a:pathLst>
              <a:path w="32" h="8">
                <a:moveTo>
                  <a:pt x="0" y="8"/>
                </a:moveTo>
                <a:lnTo>
                  <a:pt x="32" y="8"/>
                </a:lnTo>
                <a:lnTo>
                  <a:pt x="8" y="0"/>
                </a:lnTo>
                <a:lnTo>
                  <a:pt x="0"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54" name="Line 276"/>
          <p:cNvSpPr>
            <a:spLocks noChangeShapeType="1"/>
          </p:cNvSpPr>
          <p:nvPr/>
        </p:nvSpPr>
        <p:spPr bwMode="auto">
          <a:xfrm>
            <a:off x="7159625" y="2867025"/>
            <a:ext cx="15875" cy="15875"/>
          </a:xfrm>
          <a:prstGeom prst="line">
            <a:avLst/>
          </a:prstGeom>
          <a:noFill/>
          <a:ln w="6350">
            <a:solidFill>
              <a:srgbClr val="FFFFFF"/>
            </a:solidFill>
            <a:round/>
            <a:headEnd/>
            <a:tailEnd/>
          </a:ln>
        </p:spPr>
        <p:txBody>
          <a:bodyPr/>
          <a:lstStyle/>
          <a:p>
            <a:endParaRPr lang="de-DE"/>
          </a:p>
        </p:txBody>
      </p:sp>
      <p:sp>
        <p:nvSpPr>
          <p:cNvPr id="243955" name="Line 277"/>
          <p:cNvSpPr>
            <a:spLocks noChangeShapeType="1"/>
          </p:cNvSpPr>
          <p:nvPr/>
        </p:nvSpPr>
        <p:spPr bwMode="auto">
          <a:xfrm>
            <a:off x="6370638" y="2805113"/>
            <a:ext cx="15875" cy="1587"/>
          </a:xfrm>
          <a:prstGeom prst="line">
            <a:avLst/>
          </a:prstGeom>
          <a:noFill/>
          <a:ln w="6350">
            <a:solidFill>
              <a:srgbClr val="FFFFFF"/>
            </a:solidFill>
            <a:round/>
            <a:headEnd/>
            <a:tailEnd/>
          </a:ln>
        </p:spPr>
        <p:txBody>
          <a:bodyPr/>
          <a:lstStyle/>
          <a:p>
            <a:endParaRPr lang="de-DE"/>
          </a:p>
        </p:txBody>
      </p:sp>
      <p:sp>
        <p:nvSpPr>
          <p:cNvPr id="243956" name="Freeform 278"/>
          <p:cNvSpPr>
            <a:spLocks/>
          </p:cNvSpPr>
          <p:nvPr/>
        </p:nvSpPr>
        <p:spPr bwMode="auto">
          <a:xfrm>
            <a:off x="6430963" y="2759075"/>
            <a:ext cx="92075" cy="15875"/>
          </a:xfrm>
          <a:custGeom>
            <a:avLst/>
            <a:gdLst>
              <a:gd name="T0" fmla="*/ 0 w 48"/>
              <a:gd name="T1" fmla="*/ 0 h 8"/>
              <a:gd name="T2" fmla="*/ 2147483647 w 48"/>
              <a:gd name="T3" fmla="*/ 2147483647 h 8"/>
              <a:gd name="T4" fmla="*/ 2147483647 w 48"/>
              <a:gd name="T5" fmla="*/ 0 h 8"/>
              <a:gd name="T6" fmla="*/ 0 w 48"/>
              <a:gd name="T7" fmla="*/ 0 h 8"/>
              <a:gd name="T8" fmla="*/ 0 60000 65536"/>
              <a:gd name="T9" fmla="*/ 0 60000 65536"/>
              <a:gd name="T10" fmla="*/ 0 60000 65536"/>
              <a:gd name="T11" fmla="*/ 0 60000 65536"/>
              <a:gd name="T12" fmla="*/ 0 w 48"/>
              <a:gd name="T13" fmla="*/ 0 h 8"/>
              <a:gd name="T14" fmla="*/ 48 w 48"/>
              <a:gd name="T15" fmla="*/ 8 h 8"/>
            </a:gdLst>
            <a:ahLst/>
            <a:cxnLst>
              <a:cxn ang="T8">
                <a:pos x="T0" y="T1"/>
              </a:cxn>
              <a:cxn ang="T9">
                <a:pos x="T2" y="T3"/>
              </a:cxn>
              <a:cxn ang="T10">
                <a:pos x="T4" y="T5"/>
              </a:cxn>
              <a:cxn ang="T11">
                <a:pos x="T6" y="T7"/>
              </a:cxn>
            </a:cxnLst>
            <a:rect l="T12" t="T13" r="T14" b="T15"/>
            <a:pathLst>
              <a:path w="48" h="8">
                <a:moveTo>
                  <a:pt x="0" y="0"/>
                </a:moveTo>
                <a:lnTo>
                  <a:pt x="48" y="8"/>
                </a:lnTo>
                <a:lnTo>
                  <a:pt x="48" y="0"/>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57" name="Freeform 279"/>
          <p:cNvSpPr>
            <a:spLocks/>
          </p:cNvSpPr>
          <p:nvPr/>
        </p:nvSpPr>
        <p:spPr bwMode="auto">
          <a:xfrm>
            <a:off x="6264275" y="2743200"/>
            <a:ext cx="150813" cy="31750"/>
          </a:xfrm>
          <a:custGeom>
            <a:avLst/>
            <a:gdLst>
              <a:gd name="T0" fmla="*/ 2147483647 w 80"/>
              <a:gd name="T1" fmla="*/ 2147483647 h 16"/>
              <a:gd name="T2" fmla="*/ 2147483647 w 80"/>
              <a:gd name="T3" fmla="*/ 2147483647 h 16"/>
              <a:gd name="T4" fmla="*/ 2147483647 w 80"/>
              <a:gd name="T5" fmla="*/ 2147483647 h 16"/>
              <a:gd name="T6" fmla="*/ 2147483647 w 80"/>
              <a:gd name="T7" fmla="*/ 2147483647 h 16"/>
              <a:gd name="T8" fmla="*/ 2147483647 w 80"/>
              <a:gd name="T9" fmla="*/ 0 h 16"/>
              <a:gd name="T10" fmla="*/ 2147483647 w 80"/>
              <a:gd name="T11" fmla="*/ 0 h 16"/>
              <a:gd name="T12" fmla="*/ 0 w 80"/>
              <a:gd name="T13" fmla="*/ 0 h 16"/>
              <a:gd name="T14" fmla="*/ 2147483647 w 80"/>
              <a:gd name="T15" fmla="*/ 2147483647 h 16"/>
              <a:gd name="T16" fmla="*/ 0 60000 65536"/>
              <a:gd name="T17" fmla="*/ 0 60000 65536"/>
              <a:gd name="T18" fmla="*/ 0 60000 65536"/>
              <a:gd name="T19" fmla="*/ 0 60000 65536"/>
              <a:gd name="T20" fmla="*/ 0 60000 65536"/>
              <a:gd name="T21" fmla="*/ 0 60000 65536"/>
              <a:gd name="T22" fmla="*/ 0 60000 65536"/>
              <a:gd name="T23" fmla="*/ 0 60000 65536"/>
              <a:gd name="T24" fmla="*/ 0 w 80"/>
              <a:gd name="T25" fmla="*/ 0 h 16"/>
              <a:gd name="T26" fmla="*/ 80 w 80"/>
              <a:gd name="T27" fmla="*/ 16 h 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0" h="16">
                <a:moveTo>
                  <a:pt x="8" y="8"/>
                </a:moveTo>
                <a:lnTo>
                  <a:pt x="40" y="16"/>
                </a:lnTo>
                <a:lnTo>
                  <a:pt x="72" y="16"/>
                </a:lnTo>
                <a:lnTo>
                  <a:pt x="80" y="8"/>
                </a:lnTo>
                <a:lnTo>
                  <a:pt x="40" y="0"/>
                </a:lnTo>
                <a:lnTo>
                  <a:pt x="8" y="0"/>
                </a:lnTo>
                <a:lnTo>
                  <a:pt x="0" y="0"/>
                </a:lnTo>
                <a:lnTo>
                  <a:pt x="8"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58" name="Freeform 280"/>
          <p:cNvSpPr>
            <a:spLocks/>
          </p:cNvSpPr>
          <p:nvPr/>
        </p:nvSpPr>
        <p:spPr bwMode="auto">
          <a:xfrm>
            <a:off x="5580063" y="2667000"/>
            <a:ext cx="76200" cy="30163"/>
          </a:xfrm>
          <a:custGeom>
            <a:avLst/>
            <a:gdLst>
              <a:gd name="T0" fmla="*/ 0 w 40"/>
              <a:gd name="T1" fmla="*/ 2147483647 h 16"/>
              <a:gd name="T2" fmla="*/ 2147483647 w 40"/>
              <a:gd name="T3" fmla="*/ 2147483647 h 16"/>
              <a:gd name="T4" fmla="*/ 2147483647 w 40"/>
              <a:gd name="T5" fmla="*/ 2147483647 h 16"/>
              <a:gd name="T6" fmla="*/ 2147483647 w 40"/>
              <a:gd name="T7" fmla="*/ 0 h 16"/>
              <a:gd name="T8" fmla="*/ 0 w 40"/>
              <a:gd name="T9" fmla="*/ 0 h 16"/>
              <a:gd name="T10" fmla="*/ 0 w 40"/>
              <a:gd name="T11" fmla="*/ 2147483647 h 16"/>
              <a:gd name="T12" fmla="*/ 0 60000 65536"/>
              <a:gd name="T13" fmla="*/ 0 60000 65536"/>
              <a:gd name="T14" fmla="*/ 0 60000 65536"/>
              <a:gd name="T15" fmla="*/ 0 60000 65536"/>
              <a:gd name="T16" fmla="*/ 0 60000 65536"/>
              <a:gd name="T17" fmla="*/ 0 60000 65536"/>
              <a:gd name="T18" fmla="*/ 0 w 40"/>
              <a:gd name="T19" fmla="*/ 0 h 16"/>
              <a:gd name="T20" fmla="*/ 40 w 40"/>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40" h="16">
                <a:moveTo>
                  <a:pt x="0" y="16"/>
                </a:moveTo>
                <a:lnTo>
                  <a:pt x="40" y="16"/>
                </a:lnTo>
                <a:lnTo>
                  <a:pt x="32" y="8"/>
                </a:lnTo>
                <a:lnTo>
                  <a:pt x="8" y="0"/>
                </a:lnTo>
                <a:lnTo>
                  <a:pt x="0" y="0"/>
                </a:lnTo>
                <a:lnTo>
                  <a:pt x="0"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59" name="Freeform 281"/>
          <p:cNvSpPr>
            <a:spLocks/>
          </p:cNvSpPr>
          <p:nvPr/>
        </p:nvSpPr>
        <p:spPr bwMode="auto">
          <a:xfrm>
            <a:off x="5399088" y="2635250"/>
            <a:ext cx="166687" cy="46038"/>
          </a:xfrm>
          <a:custGeom>
            <a:avLst/>
            <a:gdLst>
              <a:gd name="T0" fmla="*/ 0 w 88"/>
              <a:gd name="T1" fmla="*/ 2147483647 h 24"/>
              <a:gd name="T2" fmla="*/ 2147483647 w 88"/>
              <a:gd name="T3" fmla="*/ 2147483647 h 24"/>
              <a:gd name="T4" fmla="*/ 2147483647 w 88"/>
              <a:gd name="T5" fmla="*/ 2147483647 h 24"/>
              <a:gd name="T6" fmla="*/ 2147483647 w 88"/>
              <a:gd name="T7" fmla="*/ 2147483647 h 24"/>
              <a:gd name="T8" fmla="*/ 2147483647 w 88"/>
              <a:gd name="T9" fmla="*/ 0 h 24"/>
              <a:gd name="T10" fmla="*/ 2147483647 w 88"/>
              <a:gd name="T11" fmla="*/ 0 h 24"/>
              <a:gd name="T12" fmla="*/ 2147483647 w 88"/>
              <a:gd name="T13" fmla="*/ 2147483647 h 24"/>
              <a:gd name="T14" fmla="*/ 0 w 88"/>
              <a:gd name="T15" fmla="*/ 2147483647 h 24"/>
              <a:gd name="T16" fmla="*/ 0 60000 65536"/>
              <a:gd name="T17" fmla="*/ 0 60000 65536"/>
              <a:gd name="T18" fmla="*/ 0 60000 65536"/>
              <a:gd name="T19" fmla="*/ 0 60000 65536"/>
              <a:gd name="T20" fmla="*/ 0 60000 65536"/>
              <a:gd name="T21" fmla="*/ 0 60000 65536"/>
              <a:gd name="T22" fmla="*/ 0 60000 65536"/>
              <a:gd name="T23" fmla="*/ 0 60000 65536"/>
              <a:gd name="T24" fmla="*/ 0 w 88"/>
              <a:gd name="T25" fmla="*/ 0 h 24"/>
              <a:gd name="T26" fmla="*/ 88 w 88"/>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 h="24">
                <a:moveTo>
                  <a:pt x="0" y="8"/>
                </a:moveTo>
                <a:lnTo>
                  <a:pt x="40" y="24"/>
                </a:lnTo>
                <a:lnTo>
                  <a:pt x="88" y="24"/>
                </a:lnTo>
                <a:lnTo>
                  <a:pt x="80" y="16"/>
                </a:lnTo>
                <a:lnTo>
                  <a:pt x="24" y="0"/>
                </a:lnTo>
                <a:lnTo>
                  <a:pt x="8" y="0"/>
                </a:lnTo>
                <a:lnTo>
                  <a:pt x="8" y="8"/>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60" name="Freeform 282"/>
          <p:cNvSpPr>
            <a:spLocks/>
          </p:cNvSpPr>
          <p:nvPr/>
        </p:nvSpPr>
        <p:spPr bwMode="auto">
          <a:xfrm>
            <a:off x="4851400" y="2728913"/>
            <a:ext cx="258763" cy="138112"/>
          </a:xfrm>
          <a:custGeom>
            <a:avLst/>
            <a:gdLst>
              <a:gd name="T0" fmla="*/ 2147483647 w 136"/>
              <a:gd name="T1" fmla="*/ 2147483647 h 72"/>
              <a:gd name="T2" fmla="*/ 2147483647 w 136"/>
              <a:gd name="T3" fmla="*/ 2147483647 h 72"/>
              <a:gd name="T4" fmla="*/ 2147483647 w 136"/>
              <a:gd name="T5" fmla="*/ 2147483647 h 72"/>
              <a:gd name="T6" fmla="*/ 2147483647 w 136"/>
              <a:gd name="T7" fmla="*/ 2147483647 h 72"/>
              <a:gd name="T8" fmla="*/ 2147483647 w 136"/>
              <a:gd name="T9" fmla="*/ 2147483647 h 72"/>
              <a:gd name="T10" fmla="*/ 2147483647 w 136"/>
              <a:gd name="T11" fmla="*/ 2147483647 h 72"/>
              <a:gd name="T12" fmla="*/ 2147483647 w 136"/>
              <a:gd name="T13" fmla="*/ 2147483647 h 72"/>
              <a:gd name="T14" fmla="*/ 2147483647 w 136"/>
              <a:gd name="T15" fmla="*/ 0 h 72"/>
              <a:gd name="T16" fmla="*/ 2147483647 w 136"/>
              <a:gd name="T17" fmla="*/ 0 h 72"/>
              <a:gd name="T18" fmla="*/ 2147483647 w 136"/>
              <a:gd name="T19" fmla="*/ 0 h 72"/>
              <a:gd name="T20" fmla="*/ 2147483647 w 136"/>
              <a:gd name="T21" fmla="*/ 2147483647 h 72"/>
              <a:gd name="T22" fmla="*/ 2147483647 w 136"/>
              <a:gd name="T23" fmla="*/ 2147483647 h 72"/>
              <a:gd name="T24" fmla="*/ 2147483647 w 136"/>
              <a:gd name="T25" fmla="*/ 2147483647 h 72"/>
              <a:gd name="T26" fmla="*/ 2147483647 w 136"/>
              <a:gd name="T27" fmla="*/ 2147483647 h 72"/>
              <a:gd name="T28" fmla="*/ 2147483647 w 136"/>
              <a:gd name="T29" fmla="*/ 2147483647 h 72"/>
              <a:gd name="T30" fmla="*/ 2147483647 w 136"/>
              <a:gd name="T31" fmla="*/ 2147483647 h 72"/>
              <a:gd name="T32" fmla="*/ 2147483647 w 136"/>
              <a:gd name="T33" fmla="*/ 2147483647 h 72"/>
              <a:gd name="T34" fmla="*/ 0 w 136"/>
              <a:gd name="T35" fmla="*/ 2147483647 h 72"/>
              <a:gd name="T36" fmla="*/ 2147483647 w 136"/>
              <a:gd name="T37" fmla="*/ 2147483647 h 7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6"/>
              <a:gd name="T58" fmla="*/ 0 h 72"/>
              <a:gd name="T59" fmla="*/ 136 w 136"/>
              <a:gd name="T60" fmla="*/ 72 h 7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6" h="72">
                <a:moveTo>
                  <a:pt x="8" y="64"/>
                </a:moveTo>
                <a:lnTo>
                  <a:pt x="32" y="72"/>
                </a:lnTo>
                <a:lnTo>
                  <a:pt x="64" y="72"/>
                </a:lnTo>
                <a:lnTo>
                  <a:pt x="48" y="64"/>
                </a:lnTo>
                <a:lnTo>
                  <a:pt x="40" y="48"/>
                </a:lnTo>
                <a:lnTo>
                  <a:pt x="72" y="16"/>
                </a:lnTo>
                <a:lnTo>
                  <a:pt x="136" y="8"/>
                </a:lnTo>
                <a:lnTo>
                  <a:pt x="128" y="0"/>
                </a:lnTo>
                <a:lnTo>
                  <a:pt x="120" y="0"/>
                </a:lnTo>
                <a:lnTo>
                  <a:pt x="104" y="0"/>
                </a:lnTo>
                <a:lnTo>
                  <a:pt x="64" y="8"/>
                </a:lnTo>
                <a:lnTo>
                  <a:pt x="24" y="16"/>
                </a:lnTo>
                <a:lnTo>
                  <a:pt x="24" y="32"/>
                </a:lnTo>
                <a:lnTo>
                  <a:pt x="16" y="32"/>
                </a:lnTo>
                <a:lnTo>
                  <a:pt x="24" y="40"/>
                </a:lnTo>
                <a:lnTo>
                  <a:pt x="8" y="48"/>
                </a:lnTo>
                <a:lnTo>
                  <a:pt x="16" y="48"/>
                </a:lnTo>
                <a:lnTo>
                  <a:pt x="0" y="56"/>
                </a:lnTo>
                <a:lnTo>
                  <a:pt x="8" y="64"/>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61" name="Freeform 283"/>
          <p:cNvSpPr>
            <a:spLocks/>
          </p:cNvSpPr>
          <p:nvPr/>
        </p:nvSpPr>
        <p:spPr bwMode="auto">
          <a:xfrm>
            <a:off x="4821238" y="2898775"/>
            <a:ext cx="46037" cy="14288"/>
          </a:xfrm>
          <a:custGeom>
            <a:avLst/>
            <a:gdLst>
              <a:gd name="T0" fmla="*/ 2147483647 w 24"/>
              <a:gd name="T1" fmla="*/ 2147483647 h 8"/>
              <a:gd name="T2" fmla="*/ 2147483647 w 24"/>
              <a:gd name="T3" fmla="*/ 2147483647 h 8"/>
              <a:gd name="T4" fmla="*/ 2147483647 w 24"/>
              <a:gd name="T5" fmla="*/ 0 h 8"/>
              <a:gd name="T6" fmla="*/ 2147483647 w 24"/>
              <a:gd name="T7" fmla="*/ 0 h 8"/>
              <a:gd name="T8" fmla="*/ 0 w 24"/>
              <a:gd name="T9" fmla="*/ 0 h 8"/>
              <a:gd name="T10" fmla="*/ 2147483647 w 24"/>
              <a:gd name="T11" fmla="*/ 2147483647 h 8"/>
              <a:gd name="T12" fmla="*/ 0 60000 65536"/>
              <a:gd name="T13" fmla="*/ 0 60000 65536"/>
              <a:gd name="T14" fmla="*/ 0 60000 65536"/>
              <a:gd name="T15" fmla="*/ 0 60000 65536"/>
              <a:gd name="T16" fmla="*/ 0 60000 65536"/>
              <a:gd name="T17" fmla="*/ 0 60000 65536"/>
              <a:gd name="T18" fmla="*/ 0 w 24"/>
              <a:gd name="T19" fmla="*/ 0 h 8"/>
              <a:gd name="T20" fmla="*/ 24 w 24"/>
              <a:gd name="T21" fmla="*/ 8 h 8"/>
            </a:gdLst>
            <a:ahLst/>
            <a:cxnLst>
              <a:cxn ang="T12">
                <a:pos x="T0" y="T1"/>
              </a:cxn>
              <a:cxn ang="T13">
                <a:pos x="T2" y="T3"/>
              </a:cxn>
              <a:cxn ang="T14">
                <a:pos x="T4" y="T5"/>
              </a:cxn>
              <a:cxn ang="T15">
                <a:pos x="T6" y="T7"/>
              </a:cxn>
              <a:cxn ang="T16">
                <a:pos x="T8" y="T9"/>
              </a:cxn>
              <a:cxn ang="T17">
                <a:pos x="T10" y="T11"/>
              </a:cxn>
            </a:cxnLst>
            <a:rect l="T18" t="T19" r="T20" b="T21"/>
            <a:pathLst>
              <a:path w="24" h="8">
                <a:moveTo>
                  <a:pt x="8" y="8"/>
                </a:moveTo>
                <a:lnTo>
                  <a:pt x="16" y="8"/>
                </a:lnTo>
                <a:lnTo>
                  <a:pt x="24" y="0"/>
                </a:lnTo>
                <a:lnTo>
                  <a:pt x="8" y="0"/>
                </a:lnTo>
                <a:lnTo>
                  <a:pt x="0" y="0"/>
                </a:lnTo>
                <a:lnTo>
                  <a:pt x="8"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62" name="Freeform 284"/>
          <p:cNvSpPr>
            <a:spLocks/>
          </p:cNvSpPr>
          <p:nvPr/>
        </p:nvSpPr>
        <p:spPr bwMode="auto">
          <a:xfrm>
            <a:off x="4851400" y="2635250"/>
            <a:ext cx="122238" cy="15875"/>
          </a:xfrm>
          <a:custGeom>
            <a:avLst/>
            <a:gdLst>
              <a:gd name="T0" fmla="*/ 0 w 64"/>
              <a:gd name="T1" fmla="*/ 2147483647 h 8"/>
              <a:gd name="T2" fmla="*/ 2147483647 w 64"/>
              <a:gd name="T3" fmla="*/ 2147483647 h 8"/>
              <a:gd name="T4" fmla="*/ 2147483647 w 64"/>
              <a:gd name="T5" fmla="*/ 2147483647 h 8"/>
              <a:gd name="T6" fmla="*/ 2147483647 w 64"/>
              <a:gd name="T7" fmla="*/ 0 h 8"/>
              <a:gd name="T8" fmla="*/ 2147483647 w 64"/>
              <a:gd name="T9" fmla="*/ 0 h 8"/>
              <a:gd name="T10" fmla="*/ 2147483647 w 64"/>
              <a:gd name="T11" fmla="*/ 0 h 8"/>
              <a:gd name="T12" fmla="*/ 0 w 64"/>
              <a:gd name="T13" fmla="*/ 2147483647 h 8"/>
              <a:gd name="T14" fmla="*/ 0 60000 65536"/>
              <a:gd name="T15" fmla="*/ 0 60000 65536"/>
              <a:gd name="T16" fmla="*/ 0 60000 65536"/>
              <a:gd name="T17" fmla="*/ 0 60000 65536"/>
              <a:gd name="T18" fmla="*/ 0 60000 65536"/>
              <a:gd name="T19" fmla="*/ 0 60000 65536"/>
              <a:gd name="T20" fmla="*/ 0 60000 65536"/>
              <a:gd name="T21" fmla="*/ 0 w 64"/>
              <a:gd name="T22" fmla="*/ 0 h 8"/>
              <a:gd name="T23" fmla="*/ 64 w 64"/>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8">
                <a:moveTo>
                  <a:pt x="0" y="8"/>
                </a:moveTo>
                <a:lnTo>
                  <a:pt x="40" y="8"/>
                </a:lnTo>
                <a:lnTo>
                  <a:pt x="48" y="8"/>
                </a:lnTo>
                <a:lnTo>
                  <a:pt x="40" y="0"/>
                </a:lnTo>
                <a:lnTo>
                  <a:pt x="64" y="0"/>
                </a:lnTo>
                <a:lnTo>
                  <a:pt x="56"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63" name="Freeform 285"/>
          <p:cNvSpPr>
            <a:spLocks/>
          </p:cNvSpPr>
          <p:nvPr/>
        </p:nvSpPr>
        <p:spPr bwMode="auto">
          <a:xfrm>
            <a:off x="4806950" y="2619375"/>
            <a:ext cx="74613" cy="15875"/>
          </a:xfrm>
          <a:custGeom>
            <a:avLst/>
            <a:gdLst>
              <a:gd name="T0" fmla="*/ 0 w 40"/>
              <a:gd name="T1" fmla="*/ 2147483647 h 8"/>
              <a:gd name="T2" fmla="*/ 2147483647 w 40"/>
              <a:gd name="T3" fmla="*/ 2147483647 h 8"/>
              <a:gd name="T4" fmla="*/ 2147483647 w 40"/>
              <a:gd name="T5" fmla="*/ 2147483647 h 8"/>
              <a:gd name="T6" fmla="*/ 2147483647 w 40"/>
              <a:gd name="T7" fmla="*/ 0 h 8"/>
              <a:gd name="T8" fmla="*/ 2147483647 w 40"/>
              <a:gd name="T9" fmla="*/ 2147483647 h 8"/>
              <a:gd name="T10" fmla="*/ 0 w 40"/>
              <a:gd name="T11" fmla="*/ 2147483647 h 8"/>
              <a:gd name="T12" fmla="*/ 0 60000 65536"/>
              <a:gd name="T13" fmla="*/ 0 60000 65536"/>
              <a:gd name="T14" fmla="*/ 0 60000 65536"/>
              <a:gd name="T15" fmla="*/ 0 60000 65536"/>
              <a:gd name="T16" fmla="*/ 0 60000 65536"/>
              <a:gd name="T17" fmla="*/ 0 60000 65536"/>
              <a:gd name="T18" fmla="*/ 0 w 40"/>
              <a:gd name="T19" fmla="*/ 0 h 8"/>
              <a:gd name="T20" fmla="*/ 40 w 40"/>
              <a:gd name="T21" fmla="*/ 8 h 8"/>
            </a:gdLst>
            <a:ahLst/>
            <a:cxnLst>
              <a:cxn ang="T12">
                <a:pos x="T0" y="T1"/>
              </a:cxn>
              <a:cxn ang="T13">
                <a:pos x="T2" y="T3"/>
              </a:cxn>
              <a:cxn ang="T14">
                <a:pos x="T4" y="T5"/>
              </a:cxn>
              <a:cxn ang="T15">
                <a:pos x="T6" y="T7"/>
              </a:cxn>
              <a:cxn ang="T16">
                <a:pos x="T8" y="T9"/>
              </a:cxn>
              <a:cxn ang="T17">
                <a:pos x="T10" y="T11"/>
              </a:cxn>
            </a:cxnLst>
            <a:rect l="T18" t="T19" r="T20" b="T21"/>
            <a:pathLst>
              <a:path w="40" h="8">
                <a:moveTo>
                  <a:pt x="0" y="8"/>
                </a:moveTo>
                <a:lnTo>
                  <a:pt x="40" y="8"/>
                </a:lnTo>
                <a:lnTo>
                  <a:pt x="32" y="8"/>
                </a:lnTo>
                <a:lnTo>
                  <a:pt x="32" y="0"/>
                </a:lnTo>
                <a:lnTo>
                  <a:pt x="16" y="8"/>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64" name="Freeform 286"/>
          <p:cNvSpPr>
            <a:spLocks/>
          </p:cNvSpPr>
          <p:nvPr/>
        </p:nvSpPr>
        <p:spPr bwMode="auto">
          <a:xfrm>
            <a:off x="4654550" y="2635250"/>
            <a:ext cx="106363" cy="15875"/>
          </a:xfrm>
          <a:custGeom>
            <a:avLst/>
            <a:gdLst>
              <a:gd name="T0" fmla="*/ 0 w 56"/>
              <a:gd name="T1" fmla="*/ 2147483647 h 8"/>
              <a:gd name="T2" fmla="*/ 2147483647 w 56"/>
              <a:gd name="T3" fmla="*/ 2147483647 h 8"/>
              <a:gd name="T4" fmla="*/ 2147483647 w 56"/>
              <a:gd name="T5" fmla="*/ 2147483647 h 8"/>
              <a:gd name="T6" fmla="*/ 2147483647 w 56"/>
              <a:gd name="T7" fmla="*/ 2147483647 h 8"/>
              <a:gd name="T8" fmla="*/ 2147483647 w 56"/>
              <a:gd name="T9" fmla="*/ 0 h 8"/>
              <a:gd name="T10" fmla="*/ 0 w 56"/>
              <a:gd name="T11" fmla="*/ 2147483647 h 8"/>
              <a:gd name="T12" fmla="*/ 0 60000 65536"/>
              <a:gd name="T13" fmla="*/ 0 60000 65536"/>
              <a:gd name="T14" fmla="*/ 0 60000 65536"/>
              <a:gd name="T15" fmla="*/ 0 60000 65536"/>
              <a:gd name="T16" fmla="*/ 0 60000 65536"/>
              <a:gd name="T17" fmla="*/ 0 60000 65536"/>
              <a:gd name="T18" fmla="*/ 0 w 56"/>
              <a:gd name="T19" fmla="*/ 0 h 8"/>
              <a:gd name="T20" fmla="*/ 56 w 56"/>
              <a:gd name="T21" fmla="*/ 8 h 8"/>
            </a:gdLst>
            <a:ahLst/>
            <a:cxnLst>
              <a:cxn ang="T12">
                <a:pos x="T0" y="T1"/>
              </a:cxn>
              <a:cxn ang="T13">
                <a:pos x="T2" y="T3"/>
              </a:cxn>
              <a:cxn ang="T14">
                <a:pos x="T4" y="T5"/>
              </a:cxn>
              <a:cxn ang="T15">
                <a:pos x="T6" y="T7"/>
              </a:cxn>
              <a:cxn ang="T16">
                <a:pos x="T8" y="T9"/>
              </a:cxn>
              <a:cxn ang="T17">
                <a:pos x="T10" y="T11"/>
              </a:cxn>
            </a:cxnLst>
            <a:rect l="T18" t="T19" r="T20" b="T21"/>
            <a:pathLst>
              <a:path w="56" h="8">
                <a:moveTo>
                  <a:pt x="0" y="8"/>
                </a:moveTo>
                <a:lnTo>
                  <a:pt x="40" y="8"/>
                </a:lnTo>
                <a:lnTo>
                  <a:pt x="48" y="8"/>
                </a:lnTo>
                <a:lnTo>
                  <a:pt x="56" y="8"/>
                </a:lnTo>
                <a:lnTo>
                  <a:pt x="24"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65" name="Freeform 287"/>
          <p:cNvSpPr>
            <a:spLocks/>
          </p:cNvSpPr>
          <p:nvPr/>
        </p:nvSpPr>
        <p:spPr bwMode="auto">
          <a:xfrm>
            <a:off x="4138613" y="2651125"/>
            <a:ext cx="257175" cy="77788"/>
          </a:xfrm>
          <a:custGeom>
            <a:avLst/>
            <a:gdLst>
              <a:gd name="T0" fmla="*/ 0 w 136"/>
              <a:gd name="T1" fmla="*/ 2147483647 h 40"/>
              <a:gd name="T2" fmla="*/ 2147483647 w 136"/>
              <a:gd name="T3" fmla="*/ 2147483647 h 40"/>
              <a:gd name="T4" fmla="*/ 2147483647 w 136"/>
              <a:gd name="T5" fmla="*/ 2147483647 h 40"/>
              <a:gd name="T6" fmla="*/ 2147483647 w 136"/>
              <a:gd name="T7" fmla="*/ 2147483647 h 40"/>
              <a:gd name="T8" fmla="*/ 2147483647 w 136"/>
              <a:gd name="T9" fmla="*/ 2147483647 h 40"/>
              <a:gd name="T10" fmla="*/ 2147483647 w 136"/>
              <a:gd name="T11" fmla="*/ 2147483647 h 40"/>
              <a:gd name="T12" fmla="*/ 2147483647 w 136"/>
              <a:gd name="T13" fmla="*/ 2147483647 h 40"/>
              <a:gd name="T14" fmla="*/ 2147483647 w 136"/>
              <a:gd name="T15" fmla="*/ 2147483647 h 40"/>
              <a:gd name="T16" fmla="*/ 2147483647 w 136"/>
              <a:gd name="T17" fmla="*/ 2147483647 h 40"/>
              <a:gd name="T18" fmla="*/ 2147483647 w 136"/>
              <a:gd name="T19" fmla="*/ 2147483647 h 40"/>
              <a:gd name="T20" fmla="*/ 2147483647 w 136"/>
              <a:gd name="T21" fmla="*/ 2147483647 h 40"/>
              <a:gd name="T22" fmla="*/ 2147483647 w 136"/>
              <a:gd name="T23" fmla="*/ 2147483647 h 40"/>
              <a:gd name="T24" fmla="*/ 2147483647 w 136"/>
              <a:gd name="T25" fmla="*/ 2147483647 h 40"/>
              <a:gd name="T26" fmla="*/ 2147483647 w 136"/>
              <a:gd name="T27" fmla="*/ 2147483647 h 40"/>
              <a:gd name="T28" fmla="*/ 2147483647 w 136"/>
              <a:gd name="T29" fmla="*/ 2147483647 h 40"/>
              <a:gd name="T30" fmla="*/ 2147483647 w 136"/>
              <a:gd name="T31" fmla="*/ 2147483647 h 40"/>
              <a:gd name="T32" fmla="*/ 2147483647 w 136"/>
              <a:gd name="T33" fmla="*/ 2147483647 h 40"/>
              <a:gd name="T34" fmla="*/ 2147483647 w 136"/>
              <a:gd name="T35" fmla="*/ 0 h 40"/>
              <a:gd name="T36" fmla="*/ 2147483647 w 136"/>
              <a:gd name="T37" fmla="*/ 0 h 40"/>
              <a:gd name="T38" fmla="*/ 2147483647 w 136"/>
              <a:gd name="T39" fmla="*/ 2147483647 h 40"/>
              <a:gd name="T40" fmla="*/ 0 w 136"/>
              <a:gd name="T41" fmla="*/ 2147483647 h 4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6"/>
              <a:gd name="T64" fmla="*/ 0 h 40"/>
              <a:gd name="T65" fmla="*/ 136 w 136"/>
              <a:gd name="T66" fmla="*/ 40 h 4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6" h="40">
                <a:moveTo>
                  <a:pt x="0" y="8"/>
                </a:moveTo>
                <a:lnTo>
                  <a:pt x="8" y="16"/>
                </a:lnTo>
                <a:lnTo>
                  <a:pt x="16" y="24"/>
                </a:lnTo>
                <a:lnTo>
                  <a:pt x="32" y="24"/>
                </a:lnTo>
                <a:lnTo>
                  <a:pt x="24" y="24"/>
                </a:lnTo>
                <a:lnTo>
                  <a:pt x="24" y="32"/>
                </a:lnTo>
                <a:lnTo>
                  <a:pt x="48" y="40"/>
                </a:lnTo>
                <a:lnTo>
                  <a:pt x="64" y="24"/>
                </a:lnTo>
                <a:lnTo>
                  <a:pt x="80" y="16"/>
                </a:lnTo>
                <a:lnTo>
                  <a:pt x="88" y="24"/>
                </a:lnTo>
                <a:lnTo>
                  <a:pt x="88" y="32"/>
                </a:lnTo>
                <a:lnTo>
                  <a:pt x="104" y="32"/>
                </a:lnTo>
                <a:lnTo>
                  <a:pt x="120" y="32"/>
                </a:lnTo>
                <a:lnTo>
                  <a:pt x="64" y="16"/>
                </a:lnTo>
                <a:lnTo>
                  <a:pt x="64" y="8"/>
                </a:lnTo>
                <a:lnTo>
                  <a:pt x="104" y="16"/>
                </a:lnTo>
                <a:lnTo>
                  <a:pt x="136" y="8"/>
                </a:lnTo>
                <a:lnTo>
                  <a:pt x="128" y="0"/>
                </a:lnTo>
                <a:lnTo>
                  <a:pt x="72" y="0"/>
                </a:lnTo>
                <a:lnTo>
                  <a:pt x="40" y="8"/>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66" name="Line 288"/>
          <p:cNvSpPr>
            <a:spLocks noChangeShapeType="1"/>
          </p:cNvSpPr>
          <p:nvPr/>
        </p:nvSpPr>
        <p:spPr bwMode="auto">
          <a:xfrm>
            <a:off x="4791075" y="2667000"/>
            <a:ext cx="30163" cy="1588"/>
          </a:xfrm>
          <a:prstGeom prst="line">
            <a:avLst/>
          </a:prstGeom>
          <a:noFill/>
          <a:ln w="6350">
            <a:solidFill>
              <a:srgbClr val="FFFFFF"/>
            </a:solidFill>
            <a:round/>
            <a:headEnd/>
            <a:tailEnd/>
          </a:ln>
        </p:spPr>
        <p:txBody>
          <a:bodyPr/>
          <a:lstStyle/>
          <a:p>
            <a:endParaRPr lang="de-DE"/>
          </a:p>
        </p:txBody>
      </p:sp>
      <p:sp>
        <p:nvSpPr>
          <p:cNvPr id="243967" name="Line 289"/>
          <p:cNvSpPr>
            <a:spLocks noChangeShapeType="1"/>
          </p:cNvSpPr>
          <p:nvPr/>
        </p:nvSpPr>
        <p:spPr bwMode="auto">
          <a:xfrm>
            <a:off x="3773488" y="3098800"/>
            <a:ext cx="14287" cy="1588"/>
          </a:xfrm>
          <a:prstGeom prst="line">
            <a:avLst/>
          </a:prstGeom>
          <a:noFill/>
          <a:ln w="6350">
            <a:solidFill>
              <a:srgbClr val="FFFFFF"/>
            </a:solidFill>
            <a:round/>
            <a:headEnd/>
            <a:tailEnd/>
          </a:ln>
        </p:spPr>
        <p:txBody>
          <a:bodyPr/>
          <a:lstStyle/>
          <a:p>
            <a:endParaRPr lang="de-DE"/>
          </a:p>
        </p:txBody>
      </p:sp>
      <p:sp>
        <p:nvSpPr>
          <p:cNvPr id="243968" name="Freeform 290"/>
          <p:cNvSpPr>
            <a:spLocks/>
          </p:cNvSpPr>
          <p:nvPr/>
        </p:nvSpPr>
        <p:spPr bwMode="auto">
          <a:xfrm>
            <a:off x="3878263" y="3130550"/>
            <a:ext cx="17462" cy="14288"/>
          </a:xfrm>
          <a:custGeom>
            <a:avLst/>
            <a:gdLst>
              <a:gd name="T0" fmla="*/ 0 w 8"/>
              <a:gd name="T1" fmla="*/ 0 h 8"/>
              <a:gd name="T2" fmla="*/ 2147483647 w 8"/>
              <a:gd name="T3" fmla="*/ 0 h 8"/>
              <a:gd name="T4" fmla="*/ 0 w 8"/>
              <a:gd name="T5" fmla="*/ 2147483647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8" y="0"/>
                </a:lnTo>
                <a:lnTo>
                  <a:pt x="0" y="8"/>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69" name="Freeform 291"/>
          <p:cNvSpPr>
            <a:spLocks/>
          </p:cNvSpPr>
          <p:nvPr/>
        </p:nvSpPr>
        <p:spPr bwMode="auto">
          <a:xfrm>
            <a:off x="3757613" y="3176588"/>
            <a:ext cx="30162" cy="30162"/>
          </a:xfrm>
          <a:custGeom>
            <a:avLst/>
            <a:gdLst>
              <a:gd name="T0" fmla="*/ 0 w 16"/>
              <a:gd name="T1" fmla="*/ 2147483647 h 16"/>
              <a:gd name="T2" fmla="*/ 2147483647 w 16"/>
              <a:gd name="T3" fmla="*/ 2147483647 h 16"/>
              <a:gd name="T4" fmla="*/ 2147483647 w 16"/>
              <a:gd name="T5" fmla="*/ 0 h 16"/>
              <a:gd name="T6" fmla="*/ 0 w 16"/>
              <a:gd name="T7" fmla="*/ 2147483647 h 16"/>
              <a:gd name="T8" fmla="*/ 0 w 16"/>
              <a:gd name="T9" fmla="*/ 2147483647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6"/>
                </a:moveTo>
                <a:lnTo>
                  <a:pt x="8" y="16"/>
                </a:lnTo>
                <a:lnTo>
                  <a:pt x="16" y="0"/>
                </a:lnTo>
                <a:lnTo>
                  <a:pt x="0" y="8"/>
                </a:lnTo>
                <a:lnTo>
                  <a:pt x="0"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70" name="Freeform 292"/>
          <p:cNvSpPr>
            <a:spLocks/>
          </p:cNvSpPr>
          <p:nvPr/>
        </p:nvSpPr>
        <p:spPr bwMode="auto">
          <a:xfrm>
            <a:off x="4289425" y="3190875"/>
            <a:ext cx="15875" cy="31750"/>
          </a:xfrm>
          <a:custGeom>
            <a:avLst/>
            <a:gdLst>
              <a:gd name="T0" fmla="*/ 0 w 8"/>
              <a:gd name="T1" fmla="*/ 2147483647 h 16"/>
              <a:gd name="T2" fmla="*/ 0 w 8"/>
              <a:gd name="T3" fmla="*/ 2147483647 h 16"/>
              <a:gd name="T4" fmla="*/ 0 w 8"/>
              <a:gd name="T5" fmla="*/ 2147483647 h 16"/>
              <a:gd name="T6" fmla="*/ 2147483647 w 8"/>
              <a:gd name="T7" fmla="*/ 0 h 16"/>
              <a:gd name="T8" fmla="*/ 0 w 8"/>
              <a:gd name="T9" fmla="*/ 2147483647 h 16"/>
              <a:gd name="T10" fmla="*/ 0 60000 65536"/>
              <a:gd name="T11" fmla="*/ 0 60000 65536"/>
              <a:gd name="T12" fmla="*/ 0 60000 65536"/>
              <a:gd name="T13" fmla="*/ 0 60000 65536"/>
              <a:gd name="T14" fmla="*/ 0 60000 65536"/>
              <a:gd name="T15" fmla="*/ 0 w 8"/>
              <a:gd name="T16" fmla="*/ 0 h 16"/>
              <a:gd name="T17" fmla="*/ 8 w 8"/>
              <a:gd name="T18" fmla="*/ 16 h 16"/>
            </a:gdLst>
            <a:ahLst/>
            <a:cxnLst>
              <a:cxn ang="T10">
                <a:pos x="T0" y="T1"/>
              </a:cxn>
              <a:cxn ang="T11">
                <a:pos x="T2" y="T3"/>
              </a:cxn>
              <a:cxn ang="T12">
                <a:pos x="T4" y="T5"/>
              </a:cxn>
              <a:cxn ang="T13">
                <a:pos x="T6" y="T7"/>
              </a:cxn>
              <a:cxn ang="T14">
                <a:pos x="T8" y="T9"/>
              </a:cxn>
            </a:cxnLst>
            <a:rect l="T15" t="T16" r="T17" b="T18"/>
            <a:pathLst>
              <a:path w="8" h="16">
                <a:moveTo>
                  <a:pt x="0" y="8"/>
                </a:moveTo>
                <a:lnTo>
                  <a:pt x="0" y="16"/>
                </a:lnTo>
                <a:lnTo>
                  <a:pt x="0" y="8"/>
                </a:lnTo>
                <a:lnTo>
                  <a:pt x="8"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71" name="Freeform 293"/>
          <p:cNvSpPr>
            <a:spLocks/>
          </p:cNvSpPr>
          <p:nvPr/>
        </p:nvSpPr>
        <p:spPr bwMode="auto">
          <a:xfrm>
            <a:off x="4365625" y="3176588"/>
            <a:ext cx="14288" cy="14287"/>
          </a:xfrm>
          <a:custGeom>
            <a:avLst/>
            <a:gdLst>
              <a:gd name="T0" fmla="*/ 0 w 8"/>
              <a:gd name="T1" fmla="*/ 2147483647 h 8"/>
              <a:gd name="T2" fmla="*/ 2147483647 w 8"/>
              <a:gd name="T3" fmla="*/ 0 h 8"/>
              <a:gd name="T4" fmla="*/ 0 w 8"/>
              <a:gd name="T5" fmla="*/ 0 h 8"/>
              <a:gd name="T6" fmla="*/ 0 w 8"/>
              <a:gd name="T7" fmla="*/ 2147483647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0"/>
                </a:lnTo>
                <a:lnTo>
                  <a:pt x="0"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72" name="Freeform 294"/>
          <p:cNvSpPr>
            <a:spLocks/>
          </p:cNvSpPr>
          <p:nvPr/>
        </p:nvSpPr>
        <p:spPr bwMode="auto">
          <a:xfrm>
            <a:off x="4365625" y="3160713"/>
            <a:ext cx="14288" cy="15875"/>
          </a:xfrm>
          <a:custGeom>
            <a:avLst/>
            <a:gdLst>
              <a:gd name="T0" fmla="*/ 0 w 8"/>
              <a:gd name="T1" fmla="*/ 2147483647 h 8"/>
              <a:gd name="T2" fmla="*/ 2147483647 w 8"/>
              <a:gd name="T3" fmla="*/ 2147483647 h 8"/>
              <a:gd name="T4" fmla="*/ 0 w 8"/>
              <a:gd name="T5" fmla="*/ 0 h 8"/>
              <a:gd name="T6" fmla="*/ 0 w 8"/>
              <a:gd name="T7" fmla="*/ 2147483647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8"/>
                </a:lnTo>
                <a:lnTo>
                  <a:pt x="0"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73" name="Freeform 295"/>
          <p:cNvSpPr>
            <a:spLocks/>
          </p:cNvSpPr>
          <p:nvPr/>
        </p:nvSpPr>
        <p:spPr bwMode="auto">
          <a:xfrm>
            <a:off x="3773488" y="3176588"/>
            <a:ext cx="166687" cy="231775"/>
          </a:xfrm>
          <a:custGeom>
            <a:avLst/>
            <a:gdLst>
              <a:gd name="T0" fmla="*/ 0 w 88"/>
              <a:gd name="T1" fmla="*/ 2147483647 h 120"/>
              <a:gd name="T2" fmla="*/ 2147483647 w 88"/>
              <a:gd name="T3" fmla="*/ 2147483647 h 120"/>
              <a:gd name="T4" fmla="*/ 2147483647 w 88"/>
              <a:gd name="T5" fmla="*/ 2147483647 h 120"/>
              <a:gd name="T6" fmla="*/ 2147483647 w 88"/>
              <a:gd name="T7" fmla="*/ 2147483647 h 120"/>
              <a:gd name="T8" fmla="*/ 2147483647 w 88"/>
              <a:gd name="T9" fmla="*/ 2147483647 h 120"/>
              <a:gd name="T10" fmla="*/ 2147483647 w 88"/>
              <a:gd name="T11" fmla="*/ 2147483647 h 120"/>
              <a:gd name="T12" fmla="*/ 2147483647 w 88"/>
              <a:gd name="T13" fmla="*/ 2147483647 h 120"/>
              <a:gd name="T14" fmla="*/ 2147483647 w 88"/>
              <a:gd name="T15" fmla="*/ 2147483647 h 120"/>
              <a:gd name="T16" fmla="*/ 2147483647 w 88"/>
              <a:gd name="T17" fmla="*/ 2147483647 h 120"/>
              <a:gd name="T18" fmla="*/ 2147483647 w 88"/>
              <a:gd name="T19" fmla="*/ 2147483647 h 120"/>
              <a:gd name="T20" fmla="*/ 2147483647 w 88"/>
              <a:gd name="T21" fmla="*/ 2147483647 h 120"/>
              <a:gd name="T22" fmla="*/ 2147483647 w 88"/>
              <a:gd name="T23" fmla="*/ 2147483647 h 120"/>
              <a:gd name="T24" fmla="*/ 2147483647 w 88"/>
              <a:gd name="T25" fmla="*/ 2147483647 h 120"/>
              <a:gd name="T26" fmla="*/ 2147483647 w 88"/>
              <a:gd name="T27" fmla="*/ 2147483647 h 120"/>
              <a:gd name="T28" fmla="*/ 2147483647 w 88"/>
              <a:gd name="T29" fmla="*/ 2147483647 h 120"/>
              <a:gd name="T30" fmla="*/ 2147483647 w 88"/>
              <a:gd name="T31" fmla="*/ 2147483647 h 120"/>
              <a:gd name="T32" fmla="*/ 2147483647 w 88"/>
              <a:gd name="T33" fmla="*/ 2147483647 h 120"/>
              <a:gd name="T34" fmla="*/ 2147483647 w 88"/>
              <a:gd name="T35" fmla="*/ 2147483647 h 120"/>
              <a:gd name="T36" fmla="*/ 2147483647 w 88"/>
              <a:gd name="T37" fmla="*/ 2147483647 h 120"/>
              <a:gd name="T38" fmla="*/ 2147483647 w 88"/>
              <a:gd name="T39" fmla="*/ 0 h 120"/>
              <a:gd name="T40" fmla="*/ 2147483647 w 88"/>
              <a:gd name="T41" fmla="*/ 0 h 120"/>
              <a:gd name="T42" fmla="*/ 2147483647 w 88"/>
              <a:gd name="T43" fmla="*/ 2147483647 h 120"/>
              <a:gd name="T44" fmla="*/ 2147483647 w 88"/>
              <a:gd name="T45" fmla="*/ 2147483647 h 120"/>
              <a:gd name="T46" fmla="*/ 0 w 88"/>
              <a:gd name="T47" fmla="*/ 2147483647 h 120"/>
              <a:gd name="T48" fmla="*/ 2147483647 w 88"/>
              <a:gd name="T49" fmla="*/ 2147483647 h 120"/>
              <a:gd name="T50" fmla="*/ 2147483647 w 88"/>
              <a:gd name="T51" fmla="*/ 2147483647 h 120"/>
              <a:gd name="T52" fmla="*/ 0 w 88"/>
              <a:gd name="T53" fmla="*/ 2147483647 h 120"/>
              <a:gd name="T54" fmla="*/ 2147483647 w 88"/>
              <a:gd name="T55" fmla="*/ 2147483647 h 120"/>
              <a:gd name="T56" fmla="*/ 2147483647 w 88"/>
              <a:gd name="T57" fmla="*/ 2147483647 h 120"/>
              <a:gd name="T58" fmla="*/ 2147483647 w 88"/>
              <a:gd name="T59" fmla="*/ 2147483647 h 120"/>
              <a:gd name="T60" fmla="*/ 2147483647 w 88"/>
              <a:gd name="T61" fmla="*/ 2147483647 h 120"/>
              <a:gd name="T62" fmla="*/ 2147483647 w 88"/>
              <a:gd name="T63" fmla="*/ 2147483647 h 120"/>
              <a:gd name="T64" fmla="*/ 2147483647 w 88"/>
              <a:gd name="T65" fmla="*/ 2147483647 h 120"/>
              <a:gd name="T66" fmla="*/ 2147483647 w 88"/>
              <a:gd name="T67" fmla="*/ 2147483647 h 120"/>
              <a:gd name="T68" fmla="*/ 2147483647 w 88"/>
              <a:gd name="T69" fmla="*/ 2147483647 h 120"/>
              <a:gd name="T70" fmla="*/ 2147483647 w 88"/>
              <a:gd name="T71" fmla="*/ 2147483647 h 120"/>
              <a:gd name="T72" fmla="*/ 2147483647 w 88"/>
              <a:gd name="T73" fmla="*/ 2147483647 h 120"/>
              <a:gd name="T74" fmla="*/ 2147483647 w 88"/>
              <a:gd name="T75" fmla="*/ 2147483647 h 120"/>
              <a:gd name="T76" fmla="*/ 2147483647 w 88"/>
              <a:gd name="T77" fmla="*/ 2147483647 h 120"/>
              <a:gd name="T78" fmla="*/ 2147483647 w 88"/>
              <a:gd name="T79" fmla="*/ 2147483647 h 120"/>
              <a:gd name="T80" fmla="*/ 2147483647 w 88"/>
              <a:gd name="T81" fmla="*/ 2147483647 h 120"/>
              <a:gd name="T82" fmla="*/ 2147483647 w 88"/>
              <a:gd name="T83" fmla="*/ 2147483647 h 120"/>
              <a:gd name="T84" fmla="*/ 2147483647 w 88"/>
              <a:gd name="T85" fmla="*/ 2147483647 h 120"/>
              <a:gd name="T86" fmla="*/ 2147483647 w 88"/>
              <a:gd name="T87" fmla="*/ 2147483647 h 120"/>
              <a:gd name="T88" fmla="*/ 0 w 88"/>
              <a:gd name="T89" fmla="*/ 2147483647 h 12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8"/>
              <a:gd name="T136" fmla="*/ 0 h 120"/>
              <a:gd name="T137" fmla="*/ 88 w 88"/>
              <a:gd name="T138" fmla="*/ 120 h 12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8" h="120">
                <a:moveTo>
                  <a:pt x="0" y="120"/>
                </a:moveTo>
                <a:lnTo>
                  <a:pt x="8" y="120"/>
                </a:lnTo>
                <a:lnTo>
                  <a:pt x="24" y="120"/>
                </a:lnTo>
                <a:lnTo>
                  <a:pt x="32" y="112"/>
                </a:lnTo>
                <a:lnTo>
                  <a:pt x="40" y="120"/>
                </a:lnTo>
                <a:lnTo>
                  <a:pt x="72" y="112"/>
                </a:lnTo>
                <a:lnTo>
                  <a:pt x="80" y="104"/>
                </a:lnTo>
                <a:lnTo>
                  <a:pt x="72" y="104"/>
                </a:lnTo>
                <a:lnTo>
                  <a:pt x="88" y="88"/>
                </a:lnTo>
                <a:lnTo>
                  <a:pt x="80" y="80"/>
                </a:lnTo>
                <a:lnTo>
                  <a:pt x="64" y="80"/>
                </a:lnTo>
                <a:lnTo>
                  <a:pt x="72" y="80"/>
                </a:lnTo>
                <a:lnTo>
                  <a:pt x="64" y="64"/>
                </a:lnTo>
                <a:lnTo>
                  <a:pt x="56" y="56"/>
                </a:lnTo>
                <a:lnTo>
                  <a:pt x="48" y="40"/>
                </a:lnTo>
                <a:lnTo>
                  <a:pt x="32" y="40"/>
                </a:lnTo>
                <a:lnTo>
                  <a:pt x="48" y="16"/>
                </a:lnTo>
                <a:lnTo>
                  <a:pt x="24" y="16"/>
                </a:lnTo>
                <a:lnTo>
                  <a:pt x="40" y="8"/>
                </a:lnTo>
                <a:lnTo>
                  <a:pt x="40" y="0"/>
                </a:lnTo>
                <a:lnTo>
                  <a:pt x="16" y="0"/>
                </a:lnTo>
                <a:lnTo>
                  <a:pt x="8" y="16"/>
                </a:lnTo>
                <a:lnTo>
                  <a:pt x="8" y="24"/>
                </a:lnTo>
                <a:lnTo>
                  <a:pt x="0" y="32"/>
                </a:lnTo>
                <a:lnTo>
                  <a:pt x="8" y="32"/>
                </a:lnTo>
                <a:lnTo>
                  <a:pt x="8" y="40"/>
                </a:lnTo>
                <a:lnTo>
                  <a:pt x="0" y="40"/>
                </a:lnTo>
                <a:lnTo>
                  <a:pt x="8" y="40"/>
                </a:lnTo>
                <a:lnTo>
                  <a:pt x="8" y="48"/>
                </a:lnTo>
                <a:lnTo>
                  <a:pt x="16" y="40"/>
                </a:lnTo>
                <a:lnTo>
                  <a:pt x="16" y="48"/>
                </a:lnTo>
                <a:lnTo>
                  <a:pt x="8" y="56"/>
                </a:lnTo>
                <a:lnTo>
                  <a:pt x="16" y="56"/>
                </a:lnTo>
                <a:lnTo>
                  <a:pt x="32" y="56"/>
                </a:lnTo>
                <a:lnTo>
                  <a:pt x="24" y="56"/>
                </a:lnTo>
                <a:lnTo>
                  <a:pt x="40" y="64"/>
                </a:lnTo>
                <a:lnTo>
                  <a:pt x="32" y="80"/>
                </a:lnTo>
                <a:lnTo>
                  <a:pt x="16" y="80"/>
                </a:lnTo>
                <a:lnTo>
                  <a:pt x="16" y="88"/>
                </a:lnTo>
                <a:lnTo>
                  <a:pt x="8" y="96"/>
                </a:lnTo>
                <a:lnTo>
                  <a:pt x="8" y="104"/>
                </a:lnTo>
                <a:lnTo>
                  <a:pt x="24" y="104"/>
                </a:lnTo>
                <a:lnTo>
                  <a:pt x="32" y="104"/>
                </a:lnTo>
                <a:lnTo>
                  <a:pt x="16" y="104"/>
                </a:lnTo>
                <a:lnTo>
                  <a:pt x="0" y="12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74" name="Freeform 296"/>
          <p:cNvSpPr>
            <a:spLocks/>
          </p:cNvSpPr>
          <p:nvPr/>
        </p:nvSpPr>
        <p:spPr bwMode="auto">
          <a:xfrm>
            <a:off x="4076700" y="3624263"/>
            <a:ext cx="14288" cy="46037"/>
          </a:xfrm>
          <a:custGeom>
            <a:avLst/>
            <a:gdLst>
              <a:gd name="T0" fmla="*/ 0 w 8"/>
              <a:gd name="T1" fmla="*/ 0 h 24"/>
              <a:gd name="T2" fmla="*/ 0 w 8"/>
              <a:gd name="T3" fmla="*/ 2147483647 h 24"/>
              <a:gd name="T4" fmla="*/ 2147483647 w 8"/>
              <a:gd name="T5" fmla="*/ 2147483647 h 24"/>
              <a:gd name="T6" fmla="*/ 2147483647 w 8"/>
              <a:gd name="T7" fmla="*/ 0 h 24"/>
              <a:gd name="T8" fmla="*/ 0 w 8"/>
              <a:gd name="T9" fmla="*/ 0 h 24"/>
              <a:gd name="T10" fmla="*/ 0 60000 65536"/>
              <a:gd name="T11" fmla="*/ 0 60000 65536"/>
              <a:gd name="T12" fmla="*/ 0 60000 65536"/>
              <a:gd name="T13" fmla="*/ 0 60000 65536"/>
              <a:gd name="T14" fmla="*/ 0 60000 65536"/>
              <a:gd name="T15" fmla="*/ 0 w 8"/>
              <a:gd name="T16" fmla="*/ 0 h 24"/>
              <a:gd name="T17" fmla="*/ 8 w 8"/>
              <a:gd name="T18" fmla="*/ 24 h 24"/>
            </a:gdLst>
            <a:ahLst/>
            <a:cxnLst>
              <a:cxn ang="T10">
                <a:pos x="T0" y="T1"/>
              </a:cxn>
              <a:cxn ang="T11">
                <a:pos x="T2" y="T3"/>
              </a:cxn>
              <a:cxn ang="T12">
                <a:pos x="T4" y="T5"/>
              </a:cxn>
              <a:cxn ang="T13">
                <a:pos x="T6" y="T7"/>
              </a:cxn>
              <a:cxn ang="T14">
                <a:pos x="T8" y="T9"/>
              </a:cxn>
            </a:cxnLst>
            <a:rect l="T15" t="T16" r="T17" b="T18"/>
            <a:pathLst>
              <a:path w="8" h="24">
                <a:moveTo>
                  <a:pt x="0" y="0"/>
                </a:moveTo>
                <a:lnTo>
                  <a:pt x="0" y="16"/>
                </a:lnTo>
                <a:lnTo>
                  <a:pt x="8" y="24"/>
                </a:lnTo>
                <a:lnTo>
                  <a:pt x="8" y="0"/>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75" name="Freeform 297"/>
          <p:cNvSpPr>
            <a:spLocks/>
          </p:cNvSpPr>
          <p:nvPr/>
        </p:nvSpPr>
        <p:spPr bwMode="auto">
          <a:xfrm>
            <a:off x="4062413" y="3670300"/>
            <a:ext cx="44450" cy="61913"/>
          </a:xfrm>
          <a:custGeom>
            <a:avLst/>
            <a:gdLst>
              <a:gd name="T0" fmla="*/ 0 w 24"/>
              <a:gd name="T1" fmla="*/ 0 h 32"/>
              <a:gd name="T2" fmla="*/ 2147483647 w 24"/>
              <a:gd name="T3" fmla="*/ 2147483647 h 32"/>
              <a:gd name="T4" fmla="*/ 2147483647 w 24"/>
              <a:gd name="T5" fmla="*/ 2147483647 h 32"/>
              <a:gd name="T6" fmla="*/ 2147483647 w 24"/>
              <a:gd name="T7" fmla="*/ 2147483647 h 32"/>
              <a:gd name="T8" fmla="*/ 2147483647 w 24"/>
              <a:gd name="T9" fmla="*/ 0 h 32"/>
              <a:gd name="T10" fmla="*/ 0 w 24"/>
              <a:gd name="T11" fmla="*/ 0 h 32"/>
              <a:gd name="T12" fmla="*/ 0 60000 65536"/>
              <a:gd name="T13" fmla="*/ 0 60000 65536"/>
              <a:gd name="T14" fmla="*/ 0 60000 65536"/>
              <a:gd name="T15" fmla="*/ 0 60000 65536"/>
              <a:gd name="T16" fmla="*/ 0 60000 65536"/>
              <a:gd name="T17" fmla="*/ 0 60000 65536"/>
              <a:gd name="T18" fmla="*/ 0 w 24"/>
              <a:gd name="T19" fmla="*/ 0 h 32"/>
              <a:gd name="T20" fmla="*/ 24 w 24"/>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24" h="32">
                <a:moveTo>
                  <a:pt x="0" y="0"/>
                </a:moveTo>
                <a:lnTo>
                  <a:pt x="8" y="32"/>
                </a:lnTo>
                <a:lnTo>
                  <a:pt x="24" y="32"/>
                </a:lnTo>
                <a:lnTo>
                  <a:pt x="24" y="8"/>
                </a:lnTo>
                <a:lnTo>
                  <a:pt x="16" y="0"/>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76" name="Freeform 298"/>
          <p:cNvSpPr>
            <a:spLocks/>
          </p:cNvSpPr>
          <p:nvPr/>
        </p:nvSpPr>
        <p:spPr bwMode="auto">
          <a:xfrm>
            <a:off x="4167188" y="3748088"/>
            <a:ext cx="76200" cy="46037"/>
          </a:xfrm>
          <a:custGeom>
            <a:avLst/>
            <a:gdLst>
              <a:gd name="T0" fmla="*/ 0 w 40"/>
              <a:gd name="T1" fmla="*/ 2147483647 h 24"/>
              <a:gd name="T2" fmla="*/ 0 w 40"/>
              <a:gd name="T3" fmla="*/ 2147483647 h 24"/>
              <a:gd name="T4" fmla="*/ 2147483647 w 40"/>
              <a:gd name="T5" fmla="*/ 2147483647 h 24"/>
              <a:gd name="T6" fmla="*/ 2147483647 w 40"/>
              <a:gd name="T7" fmla="*/ 0 h 24"/>
              <a:gd name="T8" fmla="*/ 2147483647 w 40"/>
              <a:gd name="T9" fmla="*/ 2147483647 h 24"/>
              <a:gd name="T10" fmla="*/ 2147483647 w 40"/>
              <a:gd name="T11" fmla="*/ 2147483647 h 24"/>
              <a:gd name="T12" fmla="*/ 0 w 40"/>
              <a:gd name="T13" fmla="*/ 2147483647 h 24"/>
              <a:gd name="T14" fmla="*/ 0 60000 65536"/>
              <a:gd name="T15" fmla="*/ 0 60000 65536"/>
              <a:gd name="T16" fmla="*/ 0 60000 65536"/>
              <a:gd name="T17" fmla="*/ 0 60000 65536"/>
              <a:gd name="T18" fmla="*/ 0 60000 65536"/>
              <a:gd name="T19" fmla="*/ 0 60000 65536"/>
              <a:gd name="T20" fmla="*/ 0 60000 65536"/>
              <a:gd name="T21" fmla="*/ 0 w 40"/>
              <a:gd name="T22" fmla="*/ 0 h 24"/>
              <a:gd name="T23" fmla="*/ 40 w 40"/>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24">
                <a:moveTo>
                  <a:pt x="0" y="8"/>
                </a:moveTo>
                <a:lnTo>
                  <a:pt x="0" y="16"/>
                </a:lnTo>
                <a:lnTo>
                  <a:pt x="32" y="24"/>
                </a:lnTo>
                <a:lnTo>
                  <a:pt x="40" y="0"/>
                </a:lnTo>
                <a:lnTo>
                  <a:pt x="24" y="8"/>
                </a:lnTo>
                <a:lnTo>
                  <a:pt x="8" y="8"/>
                </a:lnTo>
                <a:lnTo>
                  <a:pt x="0"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77" name="Freeform 299"/>
          <p:cNvSpPr>
            <a:spLocks/>
          </p:cNvSpPr>
          <p:nvPr/>
        </p:nvSpPr>
        <p:spPr bwMode="auto">
          <a:xfrm>
            <a:off x="4379913" y="3748088"/>
            <a:ext cx="47625" cy="61912"/>
          </a:xfrm>
          <a:custGeom>
            <a:avLst/>
            <a:gdLst>
              <a:gd name="T0" fmla="*/ 0 w 24"/>
              <a:gd name="T1" fmla="*/ 2147483647 h 32"/>
              <a:gd name="T2" fmla="*/ 0 w 24"/>
              <a:gd name="T3" fmla="*/ 2147483647 h 32"/>
              <a:gd name="T4" fmla="*/ 2147483647 w 24"/>
              <a:gd name="T5" fmla="*/ 2147483647 h 32"/>
              <a:gd name="T6" fmla="*/ 2147483647 w 24"/>
              <a:gd name="T7" fmla="*/ 2147483647 h 32"/>
              <a:gd name="T8" fmla="*/ 2147483647 w 24"/>
              <a:gd name="T9" fmla="*/ 2147483647 h 32"/>
              <a:gd name="T10" fmla="*/ 2147483647 w 24"/>
              <a:gd name="T11" fmla="*/ 2147483647 h 32"/>
              <a:gd name="T12" fmla="*/ 2147483647 w 24"/>
              <a:gd name="T13" fmla="*/ 2147483647 h 32"/>
              <a:gd name="T14" fmla="*/ 2147483647 w 24"/>
              <a:gd name="T15" fmla="*/ 2147483647 h 32"/>
              <a:gd name="T16" fmla="*/ 2147483647 w 24"/>
              <a:gd name="T17" fmla="*/ 2147483647 h 32"/>
              <a:gd name="T18" fmla="*/ 2147483647 w 24"/>
              <a:gd name="T19" fmla="*/ 0 h 32"/>
              <a:gd name="T20" fmla="*/ 0 w 24"/>
              <a:gd name="T21" fmla="*/ 2147483647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
              <a:gd name="T34" fmla="*/ 0 h 32"/>
              <a:gd name="T35" fmla="*/ 24 w 24"/>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 h="32">
                <a:moveTo>
                  <a:pt x="0" y="8"/>
                </a:moveTo>
                <a:lnTo>
                  <a:pt x="0" y="16"/>
                </a:lnTo>
                <a:lnTo>
                  <a:pt x="8" y="24"/>
                </a:lnTo>
                <a:lnTo>
                  <a:pt x="16" y="32"/>
                </a:lnTo>
                <a:lnTo>
                  <a:pt x="16" y="24"/>
                </a:lnTo>
                <a:lnTo>
                  <a:pt x="24" y="32"/>
                </a:lnTo>
                <a:lnTo>
                  <a:pt x="16" y="16"/>
                </a:lnTo>
                <a:lnTo>
                  <a:pt x="24" y="16"/>
                </a:lnTo>
                <a:lnTo>
                  <a:pt x="16" y="8"/>
                </a:lnTo>
                <a:lnTo>
                  <a:pt x="8" y="0"/>
                </a:lnTo>
                <a:lnTo>
                  <a:pt x="0"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78" name="Freeform 300"/>
          <p:cNvSpPr>
            <a:spLocks/>
          </p:cNvSpPr>
          <p:nvPr/>
        </p:nvSpPr>
        <p:spPr bwMode="auto">
          <a:xfrm>
            <a:off x="4441825" y="3824288"/>
            <a:ext cx="60325" cy="31750"/>
          </a:xfrm>
          <a:custGeom>
            <a:avLst/>
            <a:gdLst>
              <a:gd name="T0" fmla="*/ 0 w 32"/>
              <a:gd name="T1" fmla="*/ 2147483647 h 16"/>
              <a:gd name="T2" fmla="*/ 2147483647 w 32"/>
              <a:gd name="T3" fmla="*/ 2147483647 h 16"/>
              <a:gd name="T4" fmla="*/ 2147483647 w 32"/>
              <a:gd name="T5" fmla="*/ 2147483647 h 16"/>
              <a:gd name="T6" fmla="*/ 2147483647 w 32"/>
              <a:gd name="T7" fmla="*/ 2147483647 h 16"/>
              <a:gd name="T8" fmla="*/ 2147483647 w 32"/>
              <a:gd name="T9" fmla="*/ 2147483647 h 16"/>
              <a:gd name="T10" fmla="*/ 0 w 32"/>
              <a:gd name="T11" fmla="*/ 0 h 16"/>
              <a:gd name="T12" fmla="*/ 0 w 32"/>
              <a:gd name="T13" fmla="*/ 2147483647 h 16"/>
              <a:gd name="T14" fmla="*/ 0 60000 65536"/>
              <a:gd name="T15" fmla="*/ 0 60000 65536"/>
              <a:gd name="T16" fmla="*/ 0 60000 65536"/>
              <a:gd name="T17" fmla="*/ 0 60000 65536"/>
              <a:gd name="T18" fmla="*/ 0 60000 65536"/>
              <a:gd name="T19" fmla="*/ 0 60000 65536"/>
              <a:gd name="T20" fmla="*/ 0 60000 65536"/>
              <a:gd name="T21" fmla="*/ 0 w 32"/>
              <a:gd name="T22" fmla="*/ 0 h 16"/>
              <a:gd name="T23" fmla="*/ 32 w 32"/>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16">
                <a:moveTo>
                  <a:pt x="0" y="8"/>
                </a:moveTo>
                <a:lnTo>
                  <a:pt x="16" y="16"/>
                </a:lnTo>
                <a:lnTo>
                  <a:pt x="32" y="16"/>
                </a:lnTo>
                <a:lnTo>
                  <a:pt x="32" y="8"/>
                </a:lnTo>
                <a:lnTo>
                  <a:pt x="24" y="8"/>
                </a:lnTo>
                <a:lnTo>
                  <a:pt x="0" y="0"/>
                </a:lnTo>
                <a:lnTo>
                  <a:pt x="0"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79" name="Freeform 301"/>
          <p:cNvSpPr>
            <a:spLocks/>
          </p:cNvSpPr>
          <p:nvPr/>
        </p:nvSpPr>
        <p:spPr bwMode="auto">
          <a:xfrm>
            <a:off x="4638675" y="3824288"/>
            <a:ext cx="60325" cy="31750"/>
          </a:xfrm>
          <a:custGeom>
            <a:avLst/>
            <a:gdLst>
              <a:gd name="T0" fmla="*/ 0 w 32"/>
              <a:gd name="T1" fmla="*/ 2147483647 h 16"/>
              <a:gd name="T2" fmla="*/ 2147483647 w 32"/>
              <a:gd name="T3" fmla="*/ 2147483647 h 16"/>
              <a:gd name="T4" fmla="*/ 2147483647 w 32"/>
              <a:gd name="T5" fmla="*/ 2147483647 h 16"/>
              <a:gd name="T6" fmla="*/ 2147483647 w 32"/>
              <a:gd name="T7" fmla="*/ 2147483647 h 16"/>
              <a:gd name="T8" fmla="*/ 2147483647 w 32"/>
              <a:gd name="T9" fmla="*/ 2147483647 h 16"/>
              <a:gd name="T10" fmla="*/ 2147483647 w 32"/>
              <a:gd name="T11" fmla="*/ 0 h 16"/>
              <a:gd name="T12" fmla="*/ 0 w 32"/>
              <a:gd name="T13" fmla="*/ 2147483647 h 16"/>
              <a:gd name="T14" fmla="*/ 0 60000 65536"/>
              <a:gd name="T15" fmla="*/ 0 60000 65536"/>
              <a:gd name="T16" fmla="*/ 0 60000 65536"/>
              <a:gd name="T17" fmla="*/ 0 60000 65536"/>
              <a:gd name="T18" fmla="*/ 0 60000 65536"/>
              <a:gd name="T19" fmla="*/ 0 60000 65536"/>
              <a:gd name="T20" fmla="*/ 0 60000 65536"/>
              <a:gd name="T21" fmla="*/ 0 w 32"/>
              <a:gd name="T22" fmla="*/ 0 h 16"/>
              <a:gd name="T23" fmla="*/ 32 w 32"/>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16">
                <a:moveTo>
                  <a:pt x="0" y="16"/>
                </a:moveTo>
                <a:lnTo>
                  <a:pt x="8" y="16"/>
                </a:lnTo>
                <a:lnTo>
                  <a:pt x="16" y="16"/>
                </a:lnTo>
                <a:lnTo>
                  <a:pt x="24" y="16"/>
                </a:lnTo>
                <a:lnTo>
                  <a:pt x="24" y="8"/>
                </a:lnTo>
                <a:lnTo>
                  <a:pt x="32" y="0"/>
                </a:lnTo>
                <a:lnTo>
                  <a:pt x="0" y="16"/>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80" name="Freeform 302"/>
          <p:cNvSpPr>
            <a:spLocks/>
          </p:cNvSpPr>
          <p:nvPr/>
        </p:nvSpPr>
        <p:spPr bwMode="auto">
          <a:xfrm>
            <a:off x="3924300" y="3702050"/>
            <a:ext cx="30163" cy="30163"/>
          </a:xfrm>
          <a:custGeom>
            <a:avLst/>
            <a:gdLst>
              <a:gd name="T0" fmla="*/ 0 w 16"/>
              <a:gd name="T1" fmla="*/ 2147483647 h 16"/>
              <a:gd name="T2" fmla="*/ 2147483647 w 16"/>
              <a:gd name="T3" fmla="*/ 2147483647 h 16"/>
              <a:gd name="T4" fmla="*/ 2147483647 w 16"/>
              <a:gd name="T5" fmla="*/ 2147483647 h 16"/>
              <a:gd name="T6" fmla="*/ 2147483647 w 16"/>
              <a:gd name="T7" fmla="*/ 0 h 16"/>
              <a:gd name="T8" fmla="*/ 0 w 16"/>
              <a:gd name="T9" fmla="*/ 2147483647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8"/>
                </a:moveTo>
                <a:lnTo>
                  <a:pt x="16" y="16"/>
                </a:lnTo>
                <a:lnTo>
                  <a:pt x="16" y="8"/>
                </a:lnTo>
                <a:lnTo>
                  <a:pt x="8"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3981" name="Freeform 303"/>
          <p:cNvSpPr>
            <a:spLocks/>
          </p:cNvSpPr>
          <p:nvPr/>
        </p:nvSpPr>
        <p:spPr bwMode="auto">
          <a:xfrm>
            <a:off x="3454400" y="4041775"/>
            <a:ext cx="14288" cy="14288"/>
          </a:xfrm>
          <a:custGeom>
            <a:avLst/>
            <a:gdLst>
              <a:gd name="T0" fmla="*/ 0 w 8"/>
              <a:gd name="T1" fmla="*/ 0 h 8"/>
              <a:gd name="T2" fmla="*/ 0 w 8"/>
              <a:gd name="T3" fmla="*/ 2147483647 h 8"/>
              <a:gd name="T4" fmla="*/ 2147483647 w 8"/>
              <a:gd name="T5" fmla="*/ 0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0" y="8"/>
                </a:lnTo>
                <a:lnTo>
                  <a:pt x="8" y="0"/>
                </a:lnTo>
                <a:lnTo>
                  <a:pt x="0"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82" name="Freeform 304"/>
          <p:cNvSpPr>
            <a:spLocks/>
          </p:cNvSpPr>
          <p:nvPr/>
        </p:nvSpPr>
        <p:spPr bwMode="auto">
          <a:xfrm>
            <a:off x="3514725" y="4025900"/>
            <a:ext cx="30163" cy="30163"/>
          </a:xfrm>
          <a:custGeom>
            <a:avLst/>
            <a:gdLst>
              <a:gd name="T0" fmla="*/ 0 w 16"/>
              <a:gd name="T1" fmla="*/ 2147483647 h 16"/>
              <a:gd name="T2" fmla="*/ 2147483647 w 16"/>
              <a:gd name="T3" fmla="*/ 2147483647 h 16"/>
              <a:gd name="T4" fmla="*/ 2147483647 w 16"/>
              <a:gd name="T5" fmla="*/ 0 h 16"/>
              <a:gd name="T6" fmla="*/ 2147483647 w 16"/>
              <a:gd name="T7" fmla="*/ 0 h 16"/>
              <a:gd name="T8" fmla="*/ 0 w 16"/>
              <a:gd name="T9" fmla="*/ 2147483647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6"/>
                </a:moveTo>
                <a:lnTo>
                  <a:pt x="8" y="8"/>
                </a:lnTo>
                <a:lnTo>
                  <a:pt x="8" y="0"/>
                </a:lnTo>
                <a:lnTo>
                  <a:pt x="16" y="0"/>
                </a:lnTo>
                <a:lnTo>
                  <a:pt x="0" y="16"/>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83" name="Freeform 305"/>
          <p:cNvSpPr>
            <a:spLocks/>
          </p:cNvSpPr>
          <p:nvPr/>
        </p:nvSpPr>
        <p:spPr bwMode="auto">
          <a:xfrm>
            <a:off x="6643688" y="5184775"/>
            <a:ext cx="987425" cy="833438"/>
          </a:xfrm>
          <a:custGeom>
            <a:avLst/>
            <a:gdLst>
              <a:gd name="T0" fmla="*/ 2147483647 w 520"/>
              <a:gd name="T1" fmla="*/ 2147483647 h 432"/>
              <a:gd name="T2" fmla="*/ 2147483647 w 520"/>
              <a:gd name="T3" fmla="*/ 2147483647 h 432"/>
              <a:gd name="T4" fmla="*/ 2147483647 w 520"/>
              <a:gd name="T5" fmla="*/ 2147483647 h 432"/>
              <a:gd name="T6" fmla="*/ 2147483647 w 520"/>
              <a:gd name="T7" fmla="*/ 2147483647 h 432"/>
              <a:gd name="T8" fmla="*/ 2147483647 w 520"/>
              <a:gd name="T9" fmla="*/ 2147483647 h 432"/>
              <a:gd name="T10" fmla="*/ 2147483647 w 520"/>
              <a:gd name="T11" fmla="*/ 2147483647 h 432"/>
              <a:gd name="T12" fmla="*/ 2147483647 w 520"/>
              <a:gd name="T13" fmla="*/ 2147483647 h 432"/>
              <a:gd name="T14" fmla="*/ 2147483647 w 520"/>
              <a:gd name="T15" fmla="*/ 2147483647 h 432"/>
              <a:gd name="T16" fmla="*/ 2147483647 w 520"/>
              <a:gd name="T17" fmla="*/ 2147483647 h 432"/>
              <a:gd name="T18" fmla="*/ 2147483647 w 520"/>
              <a:gd name="T19" fmla="*/ 2147483647 h 432"/>
              <a:gd name="T20" fmla="*/ 2147483647 w 520"/>
              <a:gd name="T21" fmla="*/ 2147483647 h 432"/>
              <a:gd name="T22" fmla="*/ 2147483647 w 520"/>
              <a:gd name="T23" fmla="*/ 2147483647 h 432"/>
              <a:gd name="T24" fmla="*/ 2147483647 w 520"/>
              <a:gd name="T25" fmla="*/ 2147483647 h 432"/>
              <a:gd name="T26" fmla="*/ 2147483647 w 520"/>
              <a:gd name="T27" fmla="*/ 2147483647 h 432"/>
              <a:gd name="T28" fmla="*/ 2147483647 w 520"/>
              <a:gd name="T29" fmla="*/ 2147483647 h 432"/>
              <a:gd name="T30" fmla="*/ 2147483647 w 520"/>
              <a:gd name="T31" fmla="*/ 2147483647 h 432"/>
              <a:gd name="T32" fmla="*/ 2147483647 w 520"/>
              <a:gd name="T33" fmla="*/ 2147483647 h 432"/>
              <a:gd name="T34" fmla="*/ 2147483647 w 520"/>
              <a:gd name="T35" fmla="*/ 2147483647 h 432"/>
              <a:gd name="T36" fmla="*/ 2147483647 w 520"/>
              <a:gd name="T37" fmla="*/ 2147483647 h 432"/>
              <a:gd name="T38" fmla="*/ 2147483647 w 520"/>
              <a:gd name="T39" fmla="*/ 2147483647 h 432"/>
              <a:gd name="T40" fmla="*/ 2147483647 w 520"/>
              <a:gd name="T41" fmla="*/ 2147483647 h 432"/>
              <a:gd name="T42" fmla="*/ 2147483647 w 520"/>
              <a:gd name="T43" fmla="*/ 2147483647 h 432"/>
              <a:gd name="T44" fmla="*/ 2147483647 w 520"/>
              <a:gd name="T45" fmla="*/ 2147483647 h 432"/>
              <a:gd name="T46" fmla="*/ 2147483647 w 520"/>
              <a:gd name="T47" fmla="*/ 2147483647 h 432"/>
              <a:gd name="T48" fmla="*/ 2147483647 w 520"/>
              <a:gd name="T49" fmla="*/ 0 h 432"/>
              <a:gd name="T50" fmla="*/ 2147483647 w 520"/>
              <a:gd name="T51" fmla="*/ 2147483647 h 432"/>
              <a:gd name="T52" fmla="*/ 2147483647 w 520"/>
              <a:gd name="T53" fmla="*/ 2147483647 h 432"/>
              <a:gd name="T54" fmla="*/ 2147483647 w 520"/>
              <a:gd name="T55" fmla="*/ 2147483647 h 432"/>
              <a:gd name="T56" fmla="*/ 2147483647 w 520"/>
              <a:gd name="T57" fmla="*/ 2147483647 h 432"/>
              <a:gd name="T58" fmla="*/ 2147483647 w 520"/>
              <a:gd name="T59" fmla="*/ 2147483647 h 432"/>
              <a:gd name="T60" fmla="*/ 2147483647 w 520"/>
              <a:gd name="T61" fmla="*/ 2147483647 h 432"/>
              <a:gd name="T62" fmla="*/ 2147483647 w 520"/>
              <a:gd name="T63" fmla="*/ 2147483647 h 432"/>
              <a:gd name="T64" fmla="*/ 2147483647 w 520"/>
              <a:gd name="T65" fmla="*/ 2147483647 h 432"/>
              <a:gd name="T66" fmla="*/ 2147483647 w 520"/>
              <a:gd name="T67" fmla="*/ 2147483647 h 432"/>
              <a:gd name="T68" fmla="*/ 2147483647 w 520"/>
              <a:gd name="T69" fmla="*/ 2147483647 h 432"/>
              <a:gd name="T70" fmla="*/ 2147483647 w 520"/>
              <a:gd name="T71" fmla="*/ 2147483647 h 432"/>
              <a:gd name="T72" fmla="*/ 2147483647 w 520"/>
              <a:gd name="T73" fmla="*/ 2147483647 h 432"/>
              <a:gd name="T74" fmla="*/ 2147483647 w 520"/>
              <a:gd name="T75" fmla="*/ 2147483647 h 432"/>
              <a:gd name="T76" fmla="*/ 2147483647 w 520"/>
              <a:gd name="T77" fmla="*/ 2147483647 h 432"/>
              <a:gd name="T78" fmla="*/ 2147483647 w 520"/>
              <a:gd name="T79" fmla="*/ 2147483647 h 432"/>
              <a:gd name="T80" fmla="*/ 2147483647 w 520"/>
              <a:gd name="T81" fmla="*/ 2147483647 h 432"/>
              <a:gd name="T82" fmla="*/ 2147483647 w 520"/>
              <a:gd name="T83" fmla="*/ 2147483647 h 432"/>
              <a:gd name="T84" fmla="*/ 2147483647 w 520"/>
              <a:gd name="T85" fmla="*/ 2147483647 h 432"/>
              <a:gd name="T86" fmla="*/ 2147483647 w 520"/>
              <a:gd name="T87" fmla="*/ 2147483647 h 432"/>
              <a:gd name="T88" fmla="*/ 2147483647 w 520"/>
              <a:gd name="T89" fmla="*/ 2147483647 h 432"/>
              <a:gd name="T90" fmla="*/ 2147483647 w 520"/>
              <a:gd name="T91" fmla="*/ 2147483647 h 432"/>
              <a:gd name="T92" fmla="*/ 2147483647 w 520"/>
              <a:gd name="T93" fmla="*/ 2147483647 h 432"/>
              <a:gd name="T94" fmla="*/ 2147483647 w 520"/>
              <a:gd name="T95" fmla="*/ 2147483647 h 432"/>
              <a:gd name="T96" fmla="*/ 2147483647 w 520"/>
              <a:gd name="T97" fmla="*/ 2147483647 h 432"/>
              <a:gd name="T98" fmla="*/ 2147483647 w 520"/>
              <a:gd name="T99" fmla="*/ 2147483647 h 432"/>
              <a:gd name="T100" fmla="*/ 2147483647 w 520"/>
              <a:gd name="T101" fmla="*/ 2147483647 h 432"/>
              <a:gd name="T102" fmla="*/ 2147483647 w 520"/>
              <a:gd name="T103" fmla="*/ 2147483647 h 432"/>
              <a:gd name="T104" fmla="*/ 2147483647 w 520"/>
              <a:gd name="T105" fmla="*/ 2147483647 h 432"/>
              <a:gd name="T106" fmla="*/ 0 w 520"/>
              <a:gd name="T107" fmla="*/ 2147483647 h 4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0"/>
              <a:gd name="T163" fmla="*/ 0 h 432"/>
              <a:gd name="T164" fmla="*/ 520 w 520"/>
              <a:gd name="T165" fmla="*/ 432 h 4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0" h="432">
                <a:moveTo>
                  <a:pt x="0" y="360"/>
                </a:moveTo>
                <a:lnTo>
                  <a:pt x="8" y="368"/>
                </a:lnTo>
                <a:lnTo>
                  <a:pt x="32" y="368"/>
                </a:lnTo>
                <a:lnTo>
                  <a:pt x="64" y="352"/>
                </a:lnTo>
                <a:lnTo>
                  <a:pt x="104" y="352"/>
                </a:lnTo>
                <a:lnTo>
                  <a:pt x="112" y="336"/>
                </a:lnTo>
                <a:lnTo>
                  <a:pt x="144" y="328"/>
                </a:lnTo>
                <a:lnTo>
                  <a:pt x="216" y="320"/>
                </a:lnTo>
                <a:lnTo>
                  <a:pt x="248" y="336"/>
                </a:lnTo>
                <a:lnTo>
                  <a:pt x="248" y="344"/>
                </a:lnTo>
                <a:lnTo>
                  <a:pt x="248" y="368"/>
                </a:lnTo>
                <a:lnTo>
                  <a:pt x="288" y="336"/>
                </a:lnTo>
                <a:lnTo>
                  <a:pt x="288" y="344"/>
                </a:lnTo>
                <a:lnTo>
                  <a:pt x="264" y="376"/>
                </a:lnTo>
                <a:lnTo>
                  <a:pt x="272" y="368"/>
                </a:lnTo>
                <a:lnTo>
                  <a:pt x="288" y="360"/>
                </a:lnTo>
                <a:lnTo>
                  <a:pt x="288" y="368"/>
                </a:lnTo>
                <a:lnTo>
                  <a:pt x="280" y="376"/>
                </a:lnTo>
                <a:lnTo>
                  <a:pt x="288" y="376"/>
                </a:lnTo>
                <a:lnTo>
                  <a:pt x="288" y="384"/>
                </a:lnTo>
                <a:lnTo>
                  <a:pt x="296" y="392"/>
                </a:lnTo>
                <a:lnTo>
                  <a:pt x="288" y="400"/>
                </a:lnTo>
                <a:lnTo>
                  <a:pt x="296" y="424"/>
                </a:lnTo>
                <a:lnTo>
                  <a:pt x="312" y="424"/>
                </a:lnTo>
                <a:lnTo>
                  <a:pt x="320" y="424"/>
                </a:lnTo>
                <a:lnTo>
                  <a:pt x="344" y="408"/>
                </a:lnTo>
                <a:lnTo>
                  <a:pt x="344" y="424"/>
                </a:lnTo>
                <a:lnTo>
                  <a:pt x="352" y="416"/>
                </a:lnTo>
                <a:lnTo>
                  <a:pt x="352" y="424"/>
                </a:lnTo>
                <a:lnTo>
                  <a:pt x="352" y="432"/>
                </a:lnTo>
                <a:lnTo>
                  <a:pt x="384" y="416"/>
                </a:lnTo>
                <a:lnTo>
                  <a:pt x="408" y="408"/>
                </a:lnTo>
                <a:lnTo>
                  <a:pt x="432" y="384"/>
                </a:lnTo>
                <a:lnTo>
                  <a:pt x="496" y="312"/>
                </a:lnTo>
                <a:lnTo>
                  <a:pt x="520" y="272"/>
                </a:lnTo>
                <a:lnTo>
                  <a:pt x="520" y="232"/>
                </a:lnTo>
                <a:lnTo>
                  <a:pt x="512" y="200"/>
                </a:lnTo>
                <a:lnTo>
                  <a:pt x="504" y="192"/>
                </a:lnTo>
                <a:lnTo>
                  <a:pt x="504" y="184"/>
                </a:lnTo>
                <a:lnTo>
                  <a:pt x="496" y="176"/>
                </a:lnTo>
                <a:lnTo>
                  <a:pt x="488" y="144"/>
                </a:lnTo>
                <a:lnTo>
                  <a:pt x="472" y="136"/>
                </a:lnTo>
                <a:lnTo>
                  <a:pt x="464" y="128"/>
                </a:lnTo>
                <a:lnTo>
                  <a:pt x="464" y="104"/>
                </a:lnTo>
                <a:lnTo>
                  <a:pt x="456" y="88"/>
                </a:lnTo>
                <a:lnTo>
                  <a:pt x="456" y="64"/>
                </a:lnTo>
                <a:lnTo>
                  <a:pt x="448" y="56"/>
                </a:lnTo>
                <a:lnTo>
                  <a:pt x="440" y="56"/>
                </a:lnTo>
                <a:lnTo>
                  <a:pt x="432" y="8"/>
                </a:lnTo>
                <a:lnTo>
                  <a:pt x="424" y="0"/>
                </a:lnTo>
                <a:lnTo>
                  <a:pt x="424" y="8"/>
                </a:lnTo>
                <a:lnTo>
                  <a:pt x="408" y="80"/>
                </a:lnTo>
                <a:lnTo>
                  <a:pt x="392" y="104"/>
                </a:lnTo>
                <a:lnTo>
                  <a:pt x="384" y="104"/>
                </a:lnTo>
                <a:lnTo>
                  <a:pt x="376" y="112"/>
                </a:lnTo>
                <a:lnTo>
                  <a:pt x="368" y="96"/>
                </a:lnTo>
                <a:lnTo>
                  <a:pt x="352" y="80"/>
                </a:lnTo>
                <a:lnTo>
                  <a:pt x="336" y="80"/>
                </a:lnTo>
                <a:lnTo>
                  <a:pt x="336" y="72"/>
                </a:lnTo>
                <a:lnTo>
                  <a:pt x="328" y="64"/>
                </a:lnTo>
                <a:lnTo>
                  <a:pt x="336" y="56"/>
                </a:lnTo>
                <a:lnTo>
                  <a:pt x="336" y="40"/>
                </a:lnTo>
                <a:lnTo>
                  <a:pt x="344" y="40"/>
                </a:lnTo>
                <a:lnTo>
                  <a:pt x="352" y="24"/>
                </a:lnTo>
                <a:lnTo>
                  <a:pt x="344" y="24"/>
                </a:lnTo>
                <a:lnTo>
                  <a:pt x="336" y="32"/>
                </a:lnTo>
                <a:lnTo>
                  <a:pt x="336" y="24"/>
                </a:lnTo>
                <a:lnTo>
                  <a:pt x="328" y="24"/>
                </a:lnTo>
                <a:lnTo>
                  <a:pt x="296" y="8"/>
                </a:lnTo>
                <a:lnTo>
                  <a:pt x="296" y="16"/>
                </a:lnTo>
                <a:lnTo>
                  <a:pt x="288" y="24"/>
                </a:lnTo>
                <a:lnTo>
                  <a:pt x="272" y="24"/>
                </a:lnTo>
                <a:lnTo>
                  <a:pt x="264" y="32"/>
                </a:lnTo>
                <a:lnTo>
                  <a:pt x="264" y="48"/>
                </a:lnTo>
                <a:lnTo>
                  <a:pt x="256" y="48"/>
                </a:lnTo>
                <a:lnTo>
                  <a:pt x="248" y="56"/>
                </a:lnTo>
                <a:lnTo>
                  <a:pt x="256" y="64"/>
                </a:lnTo>
                <a:lnTo>
                  <a:pt x="248" y="72"/>
                </a:lnTo>
                <a:lnTo>
                  <a:pt x="240" y="64"/>
                </a:lnTo>
                <a:lnTo>
                  <a:pt x="232" y="72"/>
                </a:lnTo>
                <a:lnTo>
                  <a:pt x="224" y="56"/>
                </a:lnTo>
                <a:lnTo>
                  <a:pt x="224" y="48"/>
                </a:lnTo>
                <a:lnTo>
                  <a:pt x="216" y="48"/>
                </a:lnTo>
                <a:lnTo>
                  <a:pt x="200" y="64"/>
                </a:lnTo>
                <a:lnTo>
                  <a:pt x="192" y="64"/>
                </a:lnTo>
                <a:lnTo>
                  <a:pt x="176" y="88"/>
                </a:lnTo>
                <a:lnTo>
                  <a:pt x="168" y="80"/>
                </a:lnTo>
                <a:lnTo>
                  <a:pt x="168" y="88"/>
                </a:lnTo>
                <a:lnTo>
                  <a:pt x="168" y="96"/>
                </a:lnTo>
                <a:lnTo>
                  <a:pt x="160" y="104"/>
                </a:lnTo>
                <a:lnTo>
                  <a:pt x="160" y="88"/>
                </a:lnTo>
                <a:lnTo>
                  <a:pt x="144" y="104"/>
                </a:lnTo>
                <a:lnTo>
                  <a:pt x="144" y="112"/>
                </a:lnTo>
                <a:lnTo>
                  <a:pt x="120" y="136"/>
                </a:lnTo>
                <a:lnTo>
                  <a:pt x="56" y="152"/>
                </a:lnTo>
                <a:lnTo>
                  <a:pt x="32" y="176"/>
                </a:lnTo>
                <a:lnTo>
                  <a:pt x="32" y="168"/>
                </a:lnTo>
                <a:lnTo>
                  <a:pt x="24" y="184"/>
                </a:lnTo>
                <a:lnTo>
                  <a:pt x="24" y="192"/>
                </a:lnTo>
                <a:lnTo>
                  <a:pt x="16" y="200"/>
                </a:lnTo>
                <a:lnTo>
                  <a:pt x="16" y="240"/>
                </a:lnTo>
                <a:lnTo>
                  <a:pt x="8" y="224"/>
                </a:lnTo>
                <a:lnTo>
                  <a:pt x="8" y="240"/>
                </a:lnTo>
                <a:lnTo>
                  <a:pt x="8" y="232"/>
                </a:lnTo>
                <a:lnTo>
                  <a:pt x="16" y="280"/>
                </a:lnTo>
                <a:lnTo>
                  <a:pt x="16" y="320"/>
                </a:lnTo>
                <a:lnTo>
                  <a:pt x="8" y="344"/>
                </a:lnTo>
                <a:lnTo>
                  <a:pt x="0" y="344"/>
                </a:lnTo>
                <a:lnTo>
                  <a:pt x="0" y="36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84" name="Freeform 306"/>
          <p:cNvSpPr>
            <a:spLocks/>
          </p:cNvSpPr>
          <p:nvPr/>
        </p:nvSpPr>
        <p:spPr bwMode="auto">
          <a:xfrm>
            <a:off x="7131050" y="5910263"/>
            <a:ext cx="28575" cy="15875"/>
          </a:xfrm>
          <a:custGeom>
            <a:avLst/>
            <a:gdLst>
              <a:gd name="T0" fmla="*/ 0 w 16"/>
              <a:gd name="T1" fmla="*/ 2147483647 h 8"/>
              <a:gd name="T2" fmla="*/ 2147483647 w 16"/>
              <a:gd name="T3" fmla="*/ 2147483647 h 8"/>
              <a:gd name="T4" fmla="*/ 2147483647 w 16"/>
              <a:gd name="T5" fmla="*/ 2147483647 h 8"/>
              <a:gd name="T6" fmla="*/ 2147483647 w 16"/>
              <a:gd name="T7" fmla="*/ 0 h 8"/>
              <a:gd name="T8" fmla="*/ 0 w 16"/>
              <a:gd name="T9" fmla="*/ 2147483647 h 8"/>
              <a:gd name="T10" fmla="*/ 0 60000 65536"/>
              <a:gd name="T11" fmla="*/ 0 60000 65536"/>
              <a:gd name="T12" fmla="*/ 0 60000 65536"/>
              <a:gd name="T13" fmla="*/ 0 60000 65536"/>
              <a:gd name="T14" fmla="*/ 0 60000 65536"/>
              <a:gd name="T15" fmla="*/ 0 w 16"/>
              <a:gd name="T16" fmla="*/ 0 h 8"/>
              <a:gd name="T17" fmla="*/ 16 w 16"/>
              <a:gd name="T18" fmla="*/ 8 h 8"/>
            </a:gdLst>
            <a:ahLst/>
            <a:cxnLst>
              <a:cxn ang="T10">
                <a:pos x="T0" y="T1"/>
              </a:cxn>
              <a:cxn ang="T11">
                <a:pos x="T2" y="T3"/>
              </a:cxn>
              <a:cxn ang="T12">
                <a:pos x="T4" y="T5"/>
              </a:cxn>
              <a:cxn ang="T13">
                <a:pos x="T6" y="T7"/>
              </a:cxn>
              <a:cxn ang="T14">
                <a:pos x="T8" y="T9"/>
              </a:cxn>
            </a:cxnLst>
            <a:rect l="T15" t="T16" r="T17" b="T18"/>
            <a:pathLst>
              <a:path w="16" h="8">
                <a:moveTo>
                  <a:pt x="0" y="8"/>
                </a:moveTo>
                <a:lnTo>
                  <a:pt x="8" y="8"/>
                </a:lnTo>
                <a:lnTo>
                  <a:pt x="16" y="8"/>
                </a:lnTo>
                <a:lnTo>
                  <a:pt x="16" y="0"/>
                </a:lnTo>
                <a:lnTo>
                  <a:pt x="0"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85" name="Freeform 307"/>
          <p:cNvSpPr>
            <a:spLocks/>
          </p:cNvSpPr>
          <p:nvPr/>
        </p:nvSpPr>
        <p:spPr bwMode="auto">
          <a:xfrm>
            <a:off x="7235825" y="6064250"/>
            <a:ext cx="90488" cy="77788"/>
          </a:xfrm>
          <a:custGeom>
            <a:avLst/>
            <a:gdLst>
              <a:gd name="T0" fmla="*/ 2147483647 w 48"/>
              <a:gd name="T1" fmla="*/ 0 h 40"/>
              <a:gd name="T2" fmla="*/ 0 w 48"/>
              <a:gd name="T3" fmla="*/ 2147483647 h 40"/>
              <a:gd name="T4" fmla="*/ 0 w 48"/>
              <a:gd name="T5" fmla="*/ 2147483647 h 40"/>
              <a:gd name="T6" fmla="*/ 2147483647 w 48"/>
              <a:gd name="T7" fmla="*/ 2147483647 h 40"/>
              <a:gd name="T8" fmla="*/ 2147483647 w 48"/>
              <a:gd name="T9" fmla="*/ 2147483647 h 40"/>
              <a:gd name="T10" fmla="*/ 2147483647 w 48"/>
              <a:gd name="T11" fmla="*/ 0 h 40"/>
              <a:gd name="T12" fmla="*/ 2147483647 w 48"/>
              <a:gd name="T13" fmla="*/ 2147483647 h 40"/>
              <a:gd name="T14" fmla="*/ 2147483647 w 48"/>
              <a:gd name="T15" fmla="*/ 0 h 40"/>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40"/>
              <a:gd name="T26" fmla="*/ 48 w 48"/>
              <a:gd name="T27" fmla="*/ 40 h 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40">
                <a:moveTo>
                  <a:pt x="8" y="0"/>
                </a:moveTo>
                <a:lnTo>
                  <a:pt x="0" y="32"/>
                </a:lnTo>
                <a:lnTo>
                  <a:pt x="0" y="40"/>
                </a:lnTo>
                <a:lnTo>
                  <a:pt x="8" y="40"/>
                </a:lnTo>
                <a:lnTo>
                  <a:pt x="24" y="32"/>
                </a:lnTo>
                <a:lnTo>
                  <a:pt x="48" y="0"/>
                </a:lnTo>
                <a:lnTo>
                  <a:pt x="24" y="8"/>
                </a:lnTo>
                <a:lnTo>
                  <a:pt x="8"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86" name="Freeform 308"/>
          <p:cNvSpPr>
            <a:spLocks/>
          </p:cNvSpPr>
          <p:nvPr/>
        </p:nvSpPr>
        <p:spPr bwMode="auto">
          <a:xfrm>
            <a:off x="6278563" y="4705350"/>
            <a:ext cx="274637" cy="339725"/>
          </a:xfrm>
          <a:custGeom>
            <a:avLst/>
            <a:gdLst>
              <a:gd name="T0" fmla="*/ 0 w 144"/>
              <a:gd name="T1" fmla="*/ 0 h 176"/>
              <a:gd name="T2" fmla="*/ 0 w 144"/>
              <a:gd name="T3" fmla="*/ 2147483647 h 176"/>
              <a:gd name="T4" fmla="*/ 2147483647 w 144"/>
              <a:gd name="T5" fmla="*/ 2147483647 h 176"/>
              <a:gd name="T6" fmla="*/ 2147483647 w 144"/>
              <a:gd name="T7" fmla="*/ 2147483647 h 176"/>
              <a:gd name="T8" fmla="*/ 2147483647 w 144"/>
              <a:gd name="T9" fmla="*/ 2147483647 h 176"/>
              <a:gd name="T10" fmla="*/ 2147483647 w 144"/>
              <a:gd name="T11" fmla="*/ 2147483647 h 176"/>
              <a:gd name="T12" fmla="*/ 2147483647 w 144"/>
              <a:gd name="T13" fmla="*/ 2147483647 h 176"/>
              <a:gd name="T14" fmla="*/ 2147483647 w 144"/>
              <a:gd name="T15" fmla="*/ 2147483647 h 176"/>
              <a:gd name="T16" fmla="*/ 2147483647 w 144"/>
              <a:gd name="T17" fmla="*/ 2147483647 h 176"/>
              <a:gd name="T18" fmla="*/ 2147483647 w 144"/>
              <a:gd name="T19" fmla="*/ 2147483647 h 176"/>
              <a:gd name="T20" fmla="*/ 2147483647 w 144"/>
              <a:gd name="T21" fmla="*/ 2147483647 h 176"/>
              <a:gd name="T22" fmla="*/ 2147483647 w 144"/>
              <a:gd name="T23" fmla="*/ 2147483647 h 176"/>
              <a:gd name="T24" fmla="*/ 2147483647 w 144"/>
              <a:gd name="T25" fmla="*/ 2147483647 h 176"/>
              <a:gd name="T26" fmla="*/ 2147483647 w 144"/>
              <a:gd name="T27" fmla="*/ 2147483647 h 176"/>
              <a:gd name="T28" fmla="*/ 2147483647 w 144"/>
              <a:gd name="T29" fmla="*/ 2147483647 h 176"/>
              <a:gd name="T30" fmla="*/ 2147483647 w 144"/>
              <a:gd name="T31" fmla="*/ 2147483647 h 176"/>
              <a:gd name="T32" fmla="*/ 2147483647 w 144"/>
              <a:gd name="T33" fmla="*/ 2147483647 h 176"/>
              <a:gd name="T34" fmla="*/ 2147483647 w 144"/>
              <a:gd name="T35" fmla="*/ 2147483647 h 176"/>
              <a:gd name="T36" fmla="*/ 2147483647 w 144"/>
              <a:gd name="T37" fmla="*/ 2147483647 h 176"/>
              <a:gd name="T38" fmla="*/ 2147483647 w 144"/>
              <a:gd name="T39" fmla="*/ 2147483647 h 176"/>
              <a:gd name="T40" fmla="*/ 2147483647 w 144"/>
              <a:gd name="T41" fmla="*/ 2147483647 h 176"/>
              <a:gd name="T42" fmla="*/ 2147483647 w 144"/>
              <a:gd name="T43" fmla="*/ 2147483647 h 176"/>
              <a:gd name="T44" fmla="*/ 2147483647 w 144"/>
              <a:gd name="T45" fmla="*/ 2147483647 h 176"/>
              <a:gd name="T46" fmla="*/ 2147483647 w 144"/>
              <a:gd name="T47" fmla="*/ 2147483647 h 176"/>
              <a:gd name="T48" fmla="*/ 2147483647 w 144"/>
              <a:gd name="T49" fmla="*/ 2147483647 h 176"/>
              <a:gd name="T50" fmla="*/ 0 w 144"/>
              <a:gd name="T51" fmla="*/ 0 h 1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4"/>
              <a:gd name="T79" fmla="*/ 0 h 176"/>
              <a:gd name="T80" fmla="*/ 144 w 144"/>
              <a:gd name="T81" fmla="*/ 176 h 17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4" h="176">
                <a:moveTo>
                  <a:pt x="0" y="0"/>
                </a:moveTo>
                <a:lnTo>
                  <a:pt x="0" y="16"/>
                </a:lnTo>
                <a:lnTo>
                  <a:pt x="16" y="32"/>
                </a:lnTo>
                <a:lnTo>
                  <a:pt x="32" y="48"/>
                </a:lnTo>
                <a:lnTo>
                  <a:pt x="48" y="56"/>
                </a:lnTo>
                <a:lnTo>
                  <a:pt x="48" y="80"/>
                </a:lnTo>
                <a:lnTo>
                  <a:pt x="64" y="96"/>
                </a:lnTo>
                <a:lnTo>
                  <a:pt x="72" y="120"/>
                </a:lnTo>
                <a:lnTo>
                  <a:pt x="80" y="136"/>
                </a:lnTo>
                <a:lnTo>
                  <a:pt x="120" y="168"/>
                </a:lnTo>
                <a:lnTo>
                  <a:pt x="120" y="176"/>
                </a:lnTo>
                <a:lnTo>
                  <a:pt x="128" y="168"/>
                </a:lnTo>
                <a:lnTo>
                  <a:pt x="136" y="176"/>
                </a:lnTo>
                <a:lnTo>
                  <a:pt x="144" y="136"/>
                </a:lnTo>
                <a:lnTo>
                  <a:pt x="136" y="120"/>
                </a:lnTo>
                <a:lnTo>
                  <a:pt x="128" y="120"/>
                </a:lnTo>
                <a:lnTo>
                  <a:pt x="120" y="104"/>
                </a:lnTo>
                <a:lnTo>
                  <a:pt x="112" y="104"/>
                </a:lnTo>
                <a:lnTo>
                  <a:pt x="104" y="96"/>
                </a:lnTo>
                <a:lnTo>
                  <a:pt x="112" y="88"/>
                </a:lnTo>
                <a:lnTo>
                  <a:pt x="104" y="80"/>
                </a:lnTo>
                <a:lnTo>
                  <a:pt x="104" y="72"/>
                </a:lnTo>
                <a:lnTo>
                  <a:pt x="80" y="56"/>
                </a:lnTo>
                <a:lnTo>
                  <a:pt x="72" y="56"/>
                </a:lnTo>
                <a:lnTo>
                  <a:pt x="24" y="8"/>
                </a:lnTo>
                <a:lnTo>
                  <a:pt x="0" y="0"/>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3987" name="Freeform 309"/>
          <p:cNvSpPr>
            <a:spLocks/>
          </p:cNvSpPr>
          <p:nvPr/>
        </p:nvSpPr>
        <p:spPr bwMode="auto">
          <a:xfrm>
            <a:off x="6523038" y="5045075"/>
            <a:ext cx="227012" cy="77788"/>
          </a:xfrm>
          <a:custGeom>
            <a:avLst/>
            <a:gdLst>
              <a:gd name="T0" fmla="*/ 0 w 120"/>
              <a:gd name="T1" fmla="*/ 2147483647 h 40"/>
              <a:gd name="T2" fmla="*/ 2147483647 w 120"/>
              <a:gd name="T3" fmla="*/ 2147483647 h 40"/>
              <a:gd name="T4" fmla="*/ 2147483647 w 120"/>
              <a:gd name="T5" fmla="*/ 2147483647 h 40"/>
              <a:gd name="T6" fmla="*/ 2147483647 w 120"/>
              <a:gd name="T7" fmla="*/ 2147483647 h 40"/>
              <a:gd name="T8" fmla="*/ 2147483647 w 120"/>
              <a:gd name="T9" fmla="*/ 2147483647 h 40"/>
              <a:gd name="T10" fmla="*/ 2147483647 w 120"/>
              <a:gd name="T11" fmla="*/ 2147483647 h 40"/>
              <a:gd name="T12" fmla="*/ 2147483647 w 120"/>
              <a:gd name="T13" fmla="*/ 2147483647 h 40"/>
              <a:gd name="T14" fmla="*/ 2147483647 w 120"/>
              <a:gd name="T15" fmla="*/ 2147483647 h 40"/>
              <a:gd name="T16" fmla="*/ 2147483647 w 120"/>
              <a:gd name="T17" fmla="*/ 2147483647 h 40"/>
              <a:gd name="T18" fmla="*/ 2147483647 w 120"/>
              <a:gd name="T19" fmla="*/ 2147483647 h 40"/>
              <a:gd name="T20" fmla="*/ 2147483647 w 120"/>
              <a:gd name="T21" fmla="*/ 2147483647 h 40"/>
              <a:gd name="T22" fmla="*/ 2147483647 w 120"/>
              <a:gd name="T23" fmla="*/ 2147483647 h 40"/>
              <a:gd name="T24" fmla="*/ 2147483647 w 120"/>
              <a:gd name="T25" fmla="*/ 0 h 40"/>
              <a:gd name="T26" fmla="*/ 2147483647 w 120"/>
              <a:gd name="T27" fmla="*/ 0 h 40"/>
              <a:gd name="T28" fmla="*/ 0 w 120"/>
              <a:gd name="T29" fmla="*/ 2147483647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0"/>
              <a:gd name="T46" fmla="*/ 0 h 40"/>
              <a:gd name="T47" fmla="*/ 120 w 120"/>
              <a:gd name="T48" fmla="*/ 40 h 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0" h="40">
                <a:moveTo>
                  <a:pt x="0" y="8"/>
                </a:moveTo>
                <a:lnTo>
                  <a:pt x="40" y="24"/>
                </a:lnTo>
                <a:lnTo>
                  <a:pt x="56" y="24"/>
                </a:lnTo>
                <a:lnTo>
                  <a:pt x="96" y="40"/>
                </a:lnTo>
                <a:lnTo>
                  <a:pt x="104" y="32"/>
                </a:lnTo>
                <a:lnTo>
                  <a:pt x="120" y="40"/>
                </a:lnTo>
                <a:lnTo>
                  <a:pt x="120" y="24"/>
                </a:lnTo>
                <a:lnTo>
                  <a:pt x="104" y="24"/>
                </a:lnTo>
                <a:lnTo>
                  <a:pt x="96" y="16"/>
                </a:lnTo>
                <a:lnTo>
                  <a:pt x="72" y="8"/>
                </a:lnTo>
                <a:lnTo>
                  <a:pt x="72" y="16"/>
                </a:lnTo>
                <a:lnTo>
                  <a:pt x="48" y="16"/>
                </a:lnTo>
                <a:lnTo>
                  <a:pt x="32" y="0"/>
                </a:lnTo>
                <a:lnTo>
                  <a:pt x="16" y="0"/>
                </a:lnTo>
                <a:lnTo>
                  <a:pt x="0" y="8"/>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3988" name="Freeform 310"/>
          <p:cNvSpPr>
            <a:spLocks/>
          </p:cNvSpPr>
          <p:nvPr/>
        </p:nvSpPr>
        <p:spPr bwMode="auto">
          <a:xfrm>
            <a:off x="6750050" y="5106988"/>
            <a:ext cx="30163" cy="15875"/>
          </a:xfrm>
          <a:custGeom>
            <a:avLst/>
            <a:gdLst>
              <a:gd name="T0" fmla="*/ 0 w 16"/>
              <a:gd name="T1" fmla="*/ 0 h 8"/>
              <a:gd name="T2" fmla="*/ 2147483647 w 16"/>
              <a:gd name="T3" fmla="*/ 2147483647 h 8"/>
              <a:gd name="T4" fmla="*/ 2147483647 w 16"/>
              <a:gd name="T5" fmla="*/ 0 h 8"/>
              <a:gd name="T6" fmla="*/ 0 w 16"/>
              <a:gd name="T7" fmla="*/ 0 h 8"/>
              <a:gd name="T8" fmla="*/ 0 60000 65536"/>
              <a:gd name="T9" fmla="*/ 0 60000 65536"/>
              <a:gd name="T10" fmla="*/ 0 60000 65536"/>
              <a:gd name="T11" fmla="*/ 0 60000 65536"/>
              <a:gd name="T12" fmla="*/ 0 w 16"/>
              <a:gd name="T13" fmla="*/ 0 h 8"/>
              <a:gd name="T14" fmla="*/ 16 w 16"/>
              <a:gd name="T15" fmla="*/ 8 h 8"/>
            </a:gdLst>
            <a:ahLst/>
            <a:cxnLst>
              <a:cxn ang="T8">
                <a:pos x="T0" y="T1"/>
              </a:cxn>
              <a:cxn ang="T9">
                <a:pos x="T2" y="T3"/>
              </a:cxn>
              <a:cxn ang="T10">
                <a:pos x="T4" y="T5"/>
              </a:cxn>
              <a:cxn ang="T11">
                <a:pos x="T6" y="T7"/>
              </a:cxn>
            </a:cxnLst>
            <a:rect l="T12" t="T13" r="T14" b="T15"/>
            <a:pathLst>
              <a:path w="16" h="8">
                <a:moveTo>
                  <a:pt x="0" y="0"/>
                </a:moveTo>
                <a:lnTo>
                  <a:pt x="8" y="8"/>
                </a:lnTo>
                <a:lnTo>
                  <a:pt x="16" y="0"/>
                </a:lnTo>
                <a:lnTo>
                  <a:pt x="0"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89" name="Freeform 311"/>
          <p:cNvSpPr>
            <a:spLocks/>
          </p:cNvSpPr>
          <p:nvPr/>
        </p:nvSpPr>
        <p:spPr bwMode="auto">
          <a:xfrm>
            <a:off x="6796088" y="5106988"/>
            <a:ext cx="196850" cy="30162"/>
          </a:xfrm>
          <a:custGeom>
            <a:avLst/>
            <a:gdLst>
              <a:gd name="T0" fmla="*/ 0 w 104"/>
              <a:gd name="T1" fmla="*/ 2147483647 h 16"/>
              <a:gd name="T2" fmla="*/ 2147483647 w 104"/>
              <a:gd name="T3" fmla="*/ 2147483647 h 16"/>
              <a:gd name="T4" fmla="*/ 2147483647 w 104"/>
              <a:gd name="T5" fmla="*/ 2147483647 h 16"/>
              <a:gd name="T6" fmla="*/ 2147483647 w 104"/>
              <a:gd name="T7" fmla="*/ 2147483647 h 16"/>
              <a:gd name="T8" fmla="*/ 2147483647 w 104"/>
              <a:gd name="T9" fmla="*/ 2147483647 h 16"/>
              <a:gd name="T10" fmla="*/ 2147483647 w 104"/>
              <a:gd name="T11" fmla="*/ 0 h 16"/>
              <a:gd name="T12" fmla="*/ 2147483647 w 104"/>
              <a:gd name="T13" fmla="*/ 2147483647 h 16"/>
              <a:gd name="T14" fmla="*/ 2147483647 w 104"/>
              <a:gd name="T15" fmla="*/ 0 h 16"/>
              <a:gd name="T16" fmla="*/ 2147483647 w 104"/>
              <a:gd name="T17" fmla="*/ 2147483647 h 16"/>
              <a:gd name="T18" fmla="*/ 2147483647 w 104"/>
              <a:gd name="T19" fmla="*/ 0 h 16"/>
              <a:gd name="T20" fmla="*/ 2147483647 w 104"/>
              <a:gd name="T21" fmla="*/ 2147483647 h 16"/>
              <a:gd name="T22" fmla="*/ 2147483647 w 104"/>
              <a:gd name="T23" fmla="*/ 0 h 16"/>
              <a:gd name="T24" fmla="*/ 0 w 104"/>
              <a:gd name="T25" fmla="*/ 2147483647 h 16"/>
              <a:gd name="T26" fmla="*/ 0 w 104"/>
              <a:gd name="T27" fmla="*/ 2147483647 h 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4"/>
              <a:gd name="T43" fmla="*/ 0 h 16"/>
              <a:gd name="T44" fmla="*/ 104 w 104"/>
              <a:gd name="T45" fmla="*/ 16 h 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4" h="16">
                <a:moveTo>
                  <a:pt x="0" y="16"/>
                </a:moveTo>
                <a:lnTo>
                  <a:pt x="16" y="16"/>
                </a:lnTo>
                <a:lnTo>
                  <a:pt x="48" y="8"/>
                </a:lnTo>
                <a:lnTo>
                  <a:pt x="80" y="16"/>
                </a:lnTo>
                <a:lnTo>
                  <a:pt x="104" y="8"/>
                </a:lnTo>
                <a:lnTo>
                  <a:pt x="88" y="0"/>
                </a:lnTo>
                <a:lnTo>
                  <a:pt x="80" y="8"/>
                </a:lnTo>
                <a:lnTo>
                  <a:pt x="56" y="0"/>
                </a:lnTo>
                <a:lnTo>
                  <a:pt x="48" y="8"/>
                </a:lnTo>
                <a:lnTo>
                  <a:pt x="24" y="0"/>
                </a:lnTo>
                <a:lnTo>
                  <a:pt x="24" y="8"/>
                </a:lnTo>
                <a:lnTo>
                  <a:pt x="8" y="0"/>
                </a:lnTo>
                <a:lnTo>
                  <a:pt x="0" y="8"/>
                </a:lnTo>
                <a:lnTo>
                  <a:pt x="0" y="16"/>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3990" name="Freeform 312"/>
          <p:cNvSpPr>
            <a:spLocks/>
          </p:cNvSpPr>
          <p:nvPr/>
        </p:nvSpPr>
        <p:spPr bwMode="auto">
          <a:xfrm>
            <a:off x="7008813" y="5106988"/>
            <a:ext cx="14287" cy="15875"/>
          </a:xfrm>
          <a:custGeom>
            <a:avLst/>
            <a:gdLst>
              <a:gd name="T0" fmla="*/ 0 w 8"/>
              <a:gd name="T1" fmla="*/ 2147483647 h 8"/>
              <a:gd name="T2" fmla="*/ 2147483647 w 8"/>
              <a:gd name="T3" fmla="*/ 0 h 8"/>
              <a:gd name="T4" fmla="*/ 0 w 8"/>
              <a:gd name="T5" fmla="*/ 0 h 8"/>
              <a:gd name="T6" fmla="*/ 0 w 8"/>
              <a:gd name="T7" fmla="*/ 2147483647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0"/>
                </a:lnTo>
                <a:lnTo>
                  <a:pt x="0" y="0"/>
                </a:lnTo>
                <a:lnTo>
                  <a:pt x="0"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91" name="Freeform 313"/>
          <p:cNvSpPr>
            <a:spLocks/>
          </p:cNvSpPr>
          <p:nvPr/>
        </p:nvSpPr>
        <p:spPr bwMode="auto">
          <a:xfrm>
            <a:off x="7038975" y="5091113"/>
            <a:ext cx="30163" cy="15875"/>
          </a:xfrm>
          <a:custGeom>
            <a:avLst/>
            <a:gdLst>
              <a:gd name="T0" fmla="*/ 0 w 16"/>
              <a:gd name="T1" fmla="*/ 2147483647 h 8"/>
              <a:gd name="T2" fmla="*/ 2147483647 w 16"/>
              <a:gd name="T3" fmla="*/ 2147483647 h 8"/>
              <a:gd name="T4" fmla="*/ 2147483647 w 16"/>
              <a:gd name="T5" fmla="*/ 0 h 8"/>
              <a:gd name="T6" fmla="*/ 2147483647 w 16"/>
              <a:gd name="T7" fmla="*/ 0 h 8"/>
              <a:gd name="T8" fmla="*/ 0 w 16"/>
              <a:gd name="T9" fmla="*/ 2147483647 h 8"/>
              <a:gd name="T10" fmla="*/ 0 60000 65536"/>
              <a:gd name="T11" fmla="*/ 0 60000 65536"/>
              <a:gd name="T12" fmla="*/ 0 60000 65536"/>
              <a:gd name="T13" fmla="*/ 0 60000 65536"/>
              <a:gd name="T14" fmla="*/ 0 60000 65536"/>
              <a:gd name="T15" fmla="*/ 0 w 16"/>
              <a:gd name="T16" fmla="*/ 0 h 8"/>
              <a:gd name="T17" fmla="*/ 16 w 16"/>
              <a:gd name="T18" fmla="*/ 8 h 8"/>
            </a:gdLst>
            <a:ahLst/>
            <a:cxnLst>
              <a:cxn ang="T10">
                <a:pos x="T0" y="T1"/>
              </a:cxn>
              <a:cxn ang="T11">
                <a:pos x="T2" y="T3"/>
              </a:cxn>
              <a:cxn ang="T12">
                <a:pos x="T4" y="T5"/>
              </a:cxn>
              <a:cxn ang="T13">
                <a:pos x="T6" y="T7"/>
              </a:cxn>
              <a:cxn ang="T14">
                <a:pos x="T8" y="T9"/>
              </a:cxn>
            </a:cxnLst>
            <a:rect l="T15" t="T16" r="T17" b="T18"/>
            <a:pathLst>
              <a:path w="16" h="8">
                <a:moveTo>
                  <a:pt x="0" y="8"/>
                </a:moveTo>
                <a:lnTo>
                  <a:pt x="8" y="8"/>
                </a:lnTo>
                <a:lnTo>
                  <a:pt x="16" y="0"/>
                </a:lnTo>
                <a:lnTo>
                  <a:pt x="8" y="0"/>
                </a:lnTo>
                <a:lnTo>
                  <a:pt x="0" y="8"/>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3992" name="Freeform 314"/>
          <p:cNvSpPr>
            <a:spLocks/>
          </p:cNvSpPr>
          <p:nvPr/>
        </p:nvSpPr>
        <p:spPr bwMode="auto">
          <a:xfrm>
            <a:off x="6870700" y="5153025"/>
            <a:ext cx="46038" cy="15875"/>
          </a:xfrm>
          <a:custGeom>
            <a:avLst/>
            <a:gdLst>
              <a:gd name="T0" fmla="*/ 0 w 24"/>
              <a:gd name="T1" fmla="*/ 0 h 8"/>
              <a:gd name="T2" fmla="*/ 2147483647 w 24"/>
              <a:gd name="T3" fmla="*/ 2147483647 h 8"/>
              <a:gd name="T4" fmla="*/ 2147483647 w 24"/>
              <a:gd name="T5" fmla="*/ 2147483647 h 8"/>
              <a:gd name="T6" fmla="*/ 2147483647 w 24"/>
              <a:gd name="T7" fmla="*/ 0 h 8"/>
              <a:gd name="T8" fmla="*/ 0 w 24"/>
              <a:gd name="T9" fmla="*/ 0 h 8"/>
              <a:gd name="T10" fmla="*/ 0 60000 65536"/>
              <a:gd name="T11" fmla="*/ 0 60000 65536"/>
              <a:gd name="T12" fmla="*/ 0 60000 65536"/>
              <a:gd name="T13" fmla="*/ 0 60000 65536"/>
              <a:gd name="T14" fmla="*/ 0 60000 65536"/>
              <a:gd name="T15" fmla="*/ 0 w 24"/>
              <a:gd name="T16" fmla="*/ 0 h 8"/>
              <a:gd name="T17" fmla="*/ 24 w 24"/>
              <a:gd name="T18" fmla="*/ 8 h 8"/>
            </a:gdLst>
            <a:ahLst/>
            <a:cxnLst>
              <a:cxn ang="T10">
                <a:pos x="T0" y="T1"/>
              </a:cxn>
              <a:cxn ang="T11">
                <a:pos x="T2" y="T3"/>
              </a:cxn>
              <a:cxn ang="T12">
                <a:pos x="T4" y="T5"/>
              </a:cxn>
              <a:cxn ang="T13">
                <a:pos x="T6" y="T7"/>
              </a:cxn>
              <a:cxn ang="T14">
                <a:pos x="T8" y="T9"/>
              </a:cxn>
            </a:cxnLst>
            <a:rect l="T15" t="T16" r="T17" b="T18"/>
            <a:pathLst>
              <a:path w="24" h="8">
                <a:moveTo>
                  <a:pt x="0" y="0"/>
                </a:moveTo>
                <a:lnTo>
                  <a:pt x="16" y="8"/>
                </a:lnTo>
                <a:lnTo>
                  <a:pt x="24" y="8"/>
                </a:lnTo>
                <a:lnTo>
                  <a:pt x="8" y="0"/>
                </a:lnTo>
                <a:lnTo>
                  <a:pt x="0"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93" name="Freeform 315"/>
          <p:cNvSpPr>
            <a:spLocks/>
          </p:cNvSpPr>
          <p:nvPr/>
        </p:nvSpPr>
        <p:spPr bwMode="auto">
          <a:xfrm>
            <a:off x="7175500" y="5076825"/>
            <a:ext cx="15875" cy="30163"/>
          </a:xfrm>
          <a:custGeom>
            <a:avLst/>
            <a:gdLst>
              <a:gd name="T0" fmla="*/ 0 w 8"/>
              <a:gd name="T1" fmla="*/ 2147483647 h 16"/>
              <a:gd name="T2" fmla="*/ 2147483647 w 8"/>
              <a:gd name="T3" fmla="*/ 2147483647 h 16"/>
              <a:gd name="T4" fmla="*/ 2147483647 w 8"/>
              <a:gd name="T5" fmla="*/ 0 h 16"/>
              <a:gd name="T6" fmla="*/ 0 w 8"/>
              <a:gd name="T7" fmla="*/ 2147483647 h 16"/>
              <a:gd name="T8" fmla="*/ 0 60000 65536"/>
              <a:gd name="T9" fmla="*/ 0 60000 65536"/>
              <a:gd name="T10" fmla="*/ 0 60000 65536"/>
              <a:gd name="T11" fmla="*/ 0 60000 65536"/>
              <a:gd name="T12" fmla="*/ 0 w 8"/>
              <a:gd name="T13" fmla="*/ 0 h 16"/>
              <a:gd name="T14" fmla="*/ 8 w 8"/>
              <a:gd name="T15" fmla="*/ 16 h 16"/>
            </a:gdLst>
            <a:ahLst/>
            <a:cxnLst>
              <a:cxn ang="T8">
                <a:pos x="T0" y="T1"/>
              </a:cxn>
              <a:cxn ang="T9">
                <a:pos x="T2" y="T3"/>
              </a:cxn>
              <a:cxn ang="T10">
                <a:pos x="T4" y="T5"/>
              </a:cxn>
              <a:cxn ang="T11">
                <a:pos x="T6" y="T7"/>
              </a:cxn>
            </a:cxnLst>
            <a:rect l="T12" t="T13" r="T14" b="T15"/>
            <a:pathLst>
              <a:path w="8" h="16">
                <a:moveTo>
                  <a:pt x="0" y="16"/>
                </a:moveTo>
                <a:lnTo>
                  <a:pt x="8" y="8"/>
                </a:lnTo>
                <a:lnTo>
                  <a:pt x="8" y="0"/>
                </a:lnTo>
                <a:lnTo>
                  <a:pt x="0" y="16"/>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94" name="Freeform 316"/>
          <p:cNvSpPr>
            <a:spLocks/>
          </p:cNvSpPr>
          <p:nvPr/>
        </p:nvSpPr>
        <p:spPr bwMode="auto">
          <a:xfrm>
            <a:off x="7250113" y="5029200"/>
            <a:ext cx="17462" cy="47625"/>
          </a:xfrm>
          <a:custGeom>
            <a:avLst/>
            <a:gdLst>
              <a:gd name="T0" fmla="*/ 0 w 8"/>
              <a:gd name="T1" fmla="*/ 2147483647 h 24"/>
              <a:gd name="T2" fmla="*/ 2147483647 w 8"/>
              <a:gd name="T3" fmla="*/ 2147483647 h 24"/>
              <a:gd name="T4" fmla="*/ 2147483647 w 8"/>
              <a:gd name="T5" fmla="*/ 0 h 24"/>
              <a:gd name="T6" fmla="*/ 0 w 8"/>
              <a:gd name="T7" fmla="*/ 2147483647 h 24"/>
              <a:gd name="T8" fmla="*/ 0 60000 65536"/>
              <a:gd name="T9" fmla="*/ 0 60000 65536"/>
              <a:gd name="T10" fmla="*/ 0 60000 65536"/>
              <a:gd name="T11" fmla="*/ 0 60000 65536"/>
              <a:gd name="T12" fmla="*/ 0 w 8"/>
              <a:gd name="T13" fmla="*/ 0 h 24"/>
              <a:gd name="T14" fmla="*/ 8 w 8"/>
              <a:gd name="T15" fmla="*/ 24 h 24"/>
            </a:gdLst>
            <a:ahLst/>
            <a:cxnLst>
              <a:cxn ang="T8">
                <a:pos x="T0" y="T1"/>
              </a:cxn>
              <a:cxn ang="T9">
                <a:pos x="T2" y="T3"/>
              </a:cxn>
              <a:cxn ang="T10">
                <a:pos x="T4" y="T5"/>
              </a:cxn>
              <a:cxn ang="T11">
                <a:pos x="T6" y="T7"/>
              </a:cxn>
            </a:cxnLst>
            <a:rect l="T12" t="T13" r="T14" b="T15"/>
            <a:pathLst>
              <a:path w="8" h="24">
                <a:moveTo>
                  <a:pt x="0" y="24"/>
                </a:moveTo>
                <a:lnTo>
                  <a:pt x="8" y="8"/>
                </a:lnTo>
                <a:lnTo>
                  <a:pt x="8" y="0"/>
                </a:lnTo>
                <a:lnTo>
                  <a:pt x="0" y="24"/>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95" name="Freeform 317"/>
          <p:cNvSpPr>
            <a:spLocks/>
          </p:cNvSpPr>
          <p:nvPr/>
        </p:nvSpPr>
        <p:spPr bwMode="auto">
          <a:xfrm>
            <a:off x="6523038" y="4921250"/>
            <a:ext cx="44450" cy="46038"/>
          </a:xfrm>
          <a:custGeom>
            <a:avLst/>
            <a:gdLst>
              <a:gd name="T0" fmla="*/ 0 w 24"/>
              <a:gd name="T1" fmla="*/ 0 h 24"/>
              <a:gd name="T2" fmla="*/ 2147483647 w 24"/>
              <a:gd name="T3" fmla="*/ 2147483647 h 24"/>
              <a:gd name="T4" fmla="*/ 2147483647 w 24"/>
              <a:gd name="T5" fmla="*/ 2147483647 h 24"/>
              <a:gd name="T6" fmla="*/ 2147483647 w 24"/>
              <a:gd name="T7" fmla="*/ 2147483647 h 24"/>
              <a:gd name="T8" fmla="*/ 2147483647 w 24"/>
              <a:gd name="T9" fmla="*/ 2147483647 h 24"/>
              <a:gd name="T10" fmla="*/ 2147483647 w 24"/>
              <a:gd name="T11" fmla="*/ 2147483647 h 24"/>
              <a:gd name="T12" fmla="*/ 2147483647 w 24"/>
              <a:gd name="T13" fmla="*/ 0 h 24"/>
              <a:gd name="T14" fmla="*/ 0 w 24"/>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4"/>
              <a:gd name="T25" fmla="*/ 0 h 24"/>
              <a:gd name="T26" fmla="*/ 24 w 24"/>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 h="24">
                <a:moveTo>
                  <a:pt x="0" y="0"/>
                </a:moveTo>
                <a:lnTo>
                  <a:pt x="8" y="8"/>
                </a:lnTo>
                <a:lnTo>
                  <a:pt x="8" y="16"/>
                </a:lnTo>
                <a:lnTo>
                  <a:pt x="24" y="24"/>
                </a:lnTo>
                <a:lnTo>
                  <a:pt x="24" y="16"/>
                </a:lnTo>
                <a:lnTo>
                  <a:pt x="16" y="8"/>
                </a:lnTo>
                <a:lnTo>
                  <a:pt x="16" y="0"/>
                </a:lnTo>
                <a:lnTo>
                  <a:pt x="0" y="0"/>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3996" name="Freeform 318"/>
          <p:cNvSpPr>
            <a:spLocks/>
          </p:cNvSpPr>
          <p:nvPr/>
        </p:nvSpPr>
        <p:spPr bwMode="auto">
          <a:xfrm>
            <a:off x="6581775" y="4953000"/>
            <a:ext cx="17463" cy="14288"/>
          </a:xfrm>
          <a:custGeom>
            <a:avLst/>
            <a:gdLst>
              <a:gd name="T0" fmla="*/ 0 w 8"/>
              <a:gd name="T1" fmla="*/ 2147483647 h 8"/>
              <a:gd name="T2" fmla="*/ 2147483647 w 8"/>
              <a:gd name="T3" fmla="*/ 2147483647 h 8"/>
              <a:gd name="T4" fmla="*/ 2147483647 w 8"/>
              <a:gd name="T5" fmla="*/ 0 h 8"/>
              <a:gd name="T6" fmla="*/ 0 w 8"/>
              <a:gd name="T7" fmla="*/ 2147483647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8"/>
                </a:lnTo>
                <a:lnTo>
                  <a:pt x="8" y="0"/>
                </a:lnTo>
                <a:lnTo>
                  <a:pt x="0"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3997" name="Line 319"/>
          <p:cNvSpPr>
            <a:spLocks noChangeShapeType="1"/>
          </p:cNvSpPr>
          <p:nvPr/>
        </p:nvSpPr>
        <p:spPr bwMode="auto">
          <a:xfrm>
            <a:off x="3849688" y="3176588"/>
            <a:ext cx="1587" cy="14287"/>
          </a:xfrm>
          <a:prstGeom prst="line">
            <a:avLst/>
          </a:prstGeom>
          <a:noFill/>
          <a:ln w="6350">
            <a:solidFill>
              <a:srgbClr val="FFFFFF"/>
            </a:solidFill>
            <a:round/>
            <a:headEnd/>
            <a:tailEnd/>
          </a:ln>
        </p:spPr>
        <p:txBody>
          <a:bodyPr/>
          <a:lstStyle/>
          <a:p>
            <a:endParaRPr lang="de-DE"/>
          </a:p>
        </p:txBody>
      </p:sp>
      <p:sp>
        <p:nvSpPr>
          <p:cNvPr id="243998" name="Line 320"/>
          <p:cNvSpPr>
            <a:spLocks noChangeShapeType="1"/>
          </p:cNvSpPr>
          <p:nvPr/>
        </p:nvSpPr>
        <p:spPr bwMode="auto">
          <a:xfrm>
            <a:off x="6719888" y="5091113"/>
            <a:ext cx="30162" cy="3175"/>
          </a:xfrm>
          <a:prstGeom prst="line">
            <a:avLst/>
          </a:prstGeom>
          <a:noFill/>
          <a:ln w="6350">
            <a:solidFill>
              <a:srgbClr val="FFFFFF"/>
            </a:solidFill>
            <a:round/>
            <a:headEnd/>
            <a:tailEnd/>
          </a:ln>
        </p:spPr>
        <p:txBody>
          <a:bodyPr/>
          <a:lstStyle/>
          <a:p>
            <a:endParaRPr lang="de-DE"/>
          </a:p>
        </p:txBody>
      </p:sp>
      <p:sp>
        <p:nvSpPr>
          <p:cNvPr id="243999" name="Freeform 321"/>
          <p:cNvSpPr>
            <a:spLocks/>
          </p:cNvSpPr>
          <p:nvPr/>
        </p:nvSpPr>
        <p:spPr bwMode="auto">
          <a:xfrm>
            <a:off x="6870700" y="4829175"/>
            <a:ext cx="168275" cy="215900"/>
          </a:xfrm>
          <a:custGeom>
            <a:avLst/>
            <a:gdLst>
              <a:gd name="T0" fmla="*/ 0 w 88"/>
              <a:gd name="T1" fmla="*/ 2147483647 h 112"/>
              <a:gd name="T2" fmla="*/ 0 w 88"/>
              <a:gd name="T3" fmla="*/ 2147483647 h 112"/>
              <a:gd name="T4" fmla="*/ 2147483647 w 88"/>
              <a:gd name="T5" fmla="*/ 2147483647 h 112"/>
              <a:gd name="T6" fmla="*/ 2147483647 w 88"/>
              <a:gd name="T7" fmla="*/ 2147483647 h 112"/>
              <a:gd name="T8" fmla="*/ 2147483647 w 88"/>
              <a:gd name="T9" fmla="*/ 2147483647 h 112"/>
              <a:gd name="T10" fmla="*/ 2147483647 w 88"/>
              <a:gd name="T11" fmla="*/ 2147483647 h 112"/>
              <a:gd name="T12" fmla="*/ 2147483647 w 88"/>
              <a:gd name="T13" fmla="*/ 2147483647 h 112"/>
              <a:gd name="T14" fmla="*/ 2147483647 w 88"/>
              <a:gd name="T15" fmla="*/ 2147483647 h 112"/>
              <a:gd name="T16" fmla="*/ 2147483647 w 88"/>
              <a:gd name="T17" fmla="*/ 2147483647 h 112"/>
              <a:gd name="T18" fmla="*/ 2147483647 w 88"/>
              <a:gd name="T19" fmla="*/ 2147483647 h 112"/>
              <a:gd name="T20" fmla="*/ 2147483647 w 88"/>
              <a:gd name="T21" fmla="*/ 2147483647 h 112"/>
              <a:gd name="T22" fmla="*/ 2147483647 w 88"/>
              <a:gd name="T23" fmla="*/ 2147483647 h 112"/>
              <a:gd name="T24" fmla="*/ 2147483647 w 88"/>
              <a:gd name="T25" fmla="*/ 2147483647 h 112"/>
              <a:gd name="T26" fmla="*/ 2147483647 w 88"/>
              <a:gd name="T27" fmla="*/ 2147483647 h 112"/>
              <a:gd name="T28" fmla="*/ 2147483647 w 88"/>
              <a:gd name="T29" fmla="*/ 2147483647 h 112"/>
              <a:gd name="T30" fmla="*/ 2147483647 w 88"/>
              <a:gd name="T31" fmla="*/ 2147483647 h 112"/>
              <a:gd name="T32" fmla="*/ 2147483647 w 88"/>
              <a:gd name="T33" fmla="*/ 2147483647 h 112"/>
              <a:gd name="T34" fmla="*/ 2147483647 w 88"/>
              <a:gd name="T35" fmla="*/ 2147483647 h 112"/>
              <a:gd name="T36" fmla="*/ 2147483647 w 88"/>
              <a:gd name="T37" fmla="*/ 2147483647 h 112"/>
              <a:gd name="T38" fmla="*/ 2147483647 w 88"/>
              <a:gd name="T39" fmla="*/ 2147483647 h 112"/>
              <a:gd name="T40" fmla="*/ 2147483647 w 88"/>
              <a:gd name="T41" fmla="*/ 2147483647 h 112"/>
              <a:gd name="T42" fmla="*/ 2147483647 w 88"/>
              <a:gd name="T43" fmla="*/ 2147483647 h 112"/>
              <a:gd name="T44" fmla="*/ 2147483647 w 88"/>
              <a:gd name="T45" fmla="*/ 2147483647 h 112"/>
              <a:gd name="T46" fmla="*/ 2147483647 w 88"/>
              <a:gd name="T47" fmla="*/ 2147483647 h 112"/>
              <a:gd name="T48" fmla="*/ 2147483647 w 88"/>
              <a:gd name="T49" fmla="*/ 2147483647 h 112"/>
              <a:gd name="T50" fmla="*/ 2147483647 w 88"/>
              <a:gd name="T51" fmla="*/ 2147483647 h 112"/>
              <a:gd name="T52" fmla="*/ 2147483647 w 88"/>
              <a:gd name="T53" fmla="*/ 2147483647 h 112"/>
              <a:gd name="T54" fmla="*/ 2147483647 w 88"/>
              <a:gd name="T55" fmla="*/ 2147483647 h 112"/>
              <a:gd name="T56" fmla="*/ 2147483647 w 88"/>
              <a:gd name="T57" fmla="*/ 2147483647 h 112"/>
              <a:gd name="T58" fmla="*/ 2147483647 w 88"/>
              <a:gd name="T59" fmla="*/ 0 h 112"/>
              <a:gd name="T60" fmla="*/ 2147483647 w 88"/>
              <a:gd name="T61" fmla="*/ 0 h 112"/>
              <a:gd name="T62" fmla="*/ 2147483647 w 88"/>
              <a:gd name="T63" fmla="*/ 2147483647 h 112"/>
              <a:gd name="T64" fmla="*/ 2147483647 w 88"/>
              <a:gd name="T65" fmla="*/ 2147483647 h 112"/>
              <a:gd name="T66" fmla="*/ 2147483647 w 88"/>
              <a:gd name="T67" fmla="*/ 0 h 112"/>
              <a:gd name="T68" fmla="*/ 2147483647 w 88"/>
              <a:gd name="T69" fmla="*/ 2147483647 h 112"/>
              <a:gd name="T70" fmla="*/ 2147483647 w 88"/>
              <a:gd name="T71" fmla="*/ 2147483647 h 112"/>
              <a:gd name="T72" fmla="*/ 2147483647 w 88"/>
              <a:gd name="T73" fmla="*/ 2147483647 h 112"/>
              <a:gd name="T74" fmla="*/ 0 w 88"/>
              <a:gd name="T75" fmla="*/ 2147483647 h 11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8"/>
              <a:gd name="T115" fmla="*/ 0 h 112"/>
              <a:gd name="T116" fmla="*/ 88 w 88"/>
              <a:gd name="T117" fmla="*/ 112 h 11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8" h="112">
                <a:moveTo>
                  <a:pt x="0" y="64"/>
                </a:moveTo>
                <a:lnTo>
                  <a:pt x="0" y="72"/>
                </a:lnTo>
                <a:lnTo>
                  <a:pt x="8" y="72"/>
                </a:lnTo>
                <a:lnTo>
                  <a:pt x="8" y="80"/>
                </a:lnTo>
                <a:lnTo>
                  <a:pt x="8" y="104"/>
                </a:lnTo>
                <a:lnTo>
                  <a:pt x="16" y="104"/>
                </a:lnTo>
                <a:lnTo>
                  <a:pt x="16" y="72"/>
                </a:lnTo>
                <a:lnTo>
                  <a:pt x="24" y="64"/>
                </a:lnTo>
                <a:lnTo>
                  <a:pt x="32" y="64"/>
                </a:lnTo>
                <a:lnTo>
                  <a:pt x="24" y="72"/>
                </a:lnTo>
                <a:lnTo>
                  <a:pt x="40" y="88"/>
                </a:lnTo>
                <a:lnTo>
                  <a:pt x="40" y="96"/>
                </a:lnTo>
                <a:lnTo>
                  <a:pt x="48" y="96"/>
                </a:lnTo>
                <a:lnTo>
                  <a:pt x="48" y="104"/>
                </a:lnTo>
                <a:lnTo>
                  <a:pt x="48" y="112"/>
                </a:lnTo>
                <a:lnTo>
                  <a:pt x="56" y="104"/>
                </a:lnTo>
                <a:lnTo>
                  <a:pt x="56" y="96"/>
                </a:lnTo>
                <a:lnTo>
                  <a:pt x="40" y="72"/>
                </a:lnTo>
                <a:lnTo>
                  <a:pt x="48" y="72"/>
                </a:lnTo>
                <a:lnTo>
                  <a:pt x="40" y="48"/>
                </a:lnTo>
                <a:lnTo>
                  <a:pt x="56" y="40"/>
                </a:lnTo>
                <a:lnTo>
                  <a:pt x="64" y="40"/>
                </a:lnTo>
                <a:lnTo>
                  <a:pt x="56" y="32"/>
                </a:lnTo>
                <a:lnTo>
                  <a:pt x="24" y="40"/>
                </a:lnTo>
                <a:lnTo>
                  <a:pt x="16" y="32"/>
                </a:lnTo>
                <a:lnTo>
                  <a:pt x="16" y="24"/>
                </a:lnTo>
                <a:lnTo>
                  <a:pt x="24" y="16"/>
                </a:lnTo>
                <a:lnTo>
                  <a:pt x="64" y="16"/>
                </a:lnTo>
                <a:lnTo>
                  <a:pt x="80" y="16"/>
                </a:lnTo>
                <a:lnTo>
                  <a:pt x="88" y="0"/>
                </a:lnTo>
                <a:lnTo>
                  <a:pt x="80" y="0"/>
                </a:lnTo>
                <a:lnTo>
                  <a:pt x="72" y="8"/>
                </a:lnTo>
                <a:lnTo>
                  <a:pt x="56" y="8"/>
                </a:lnTo>
                <a:lnTo>
                  <a:pt x="32" y="0"/>
                </a:lnTo>
                <a:lnTo>
                  <a:pt x="24" y="8"/>
                </a:lnTo>
                <a:lnTo>
                  <a:pt x="16" y="8"/>
                </a:lnTo>
                <a:lnTo>
                  <a:pt x="16" y="32"/>
                </a:lnTo>
                <a:lnTo>
                  <a:pt x="0" y="64"/>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4000" name="Freeform 322"/>
          <p:cNvSpPr>
            <a:spLocks/>
          </p:cNvSpPr>
          <p:nvPr/>
        </p:nvSpPr>
        <p:spPr bwMode="auto">
          <a:xfrm>
            <a:off x="7083425" y="4813300"/>
            <a:ext cx="47625" cy="93663"/>
          </a:xfrm>
          <a:custGeom>
            <a:avLst/>
            <a:gdLst>
              <a:gd name="T0" fmla="*/ 0 w 24"/>
              <a:gd name="T1" fmla="*/ 2147483647 h 48"/>
              <a:gd name="T2" fmla="*/ 2147483647 w 24"/>
              <a:gd name="T3" fmla="*/ 2147483647 h 48"/>
              <a:gd name="T4" fmla="*/ 2147483647 w 24"/>
              <a:gd name="T5" fmla="*/ 2147483647 h 48"/>
              <a:gd name="T6" fmla="*/ 2147483647 w 24"/>
              <a:gd name="T7" fmla="*/ 2147483647 h 48"/>
              <a:gd name="T8" fmla="*/ 2147483647 w 24"/>
              <a:gd name="T9" fmla="*/ 2147483647 h 48"/>
              <a:gd name="T10" fmla="*/ 2147483647 w 24"/>
              <a:gd name="T11" fmla="*/ 2147483647 h 48"/>
              <a:gd name="T12" fmla="*/ 2147483647 w 24"/>
              <a:gd name="T13" fmla="*/ 2147483647 h 48"/>
              <a:gd name="T14" fmla="*/ 2147483647 w 24"/>
              <a:gd name="T15" fmla="*/ 2147483647 h 48"/>
              <a:gd name="T16" fmla="*/ 2147483647 w 24"/>
              <a:gd name="T17" fmla="*/ 2147483647 h 48"/>
              <a:gd name="T18" fmla="*/ 2147483647 w 24"/>
              <a:gd name="T19" fmla="*/ 2147483647 h 48"/>
              <a:gd name="T20" fmla="*/ 2147483647 w 24"/>
              <a:gd name="T21" fmla="*/ 0 h 48"/>
              <a:gd name="T22" fmla="*/ 0 w 24"/>
              <a:gd name="T23" fmla="*/ 2147483647 h 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48"/>
              <a:gd name="T38" fmla="*/ 24 w 24"/>
              <a:gd name="T39" fmla="*/ 48 h 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48">
                <a:moveTo>
                  <a:pt x="0" y="16"/>
                </a:moveTo>
                <a:lnTo>
                  <a:pt x="8" y="32"/>
                </a:lnTo>
                <a:lnTo>
                  <a:pt x="16" y="48"/>
                </a:lnTo>
                <a:lnTo>
                  <a:pt x="8" y="32"/>
                </a:lnTo>
                <a:lnTo>
                  <a:pt x="8" y="24"/>
                </a:lnTo>
                <a:lnTo>
                  <a:pt x="16" y="24"/>
                </a:lnTo>
                <a:lnTo>
                  <a:pt x="16" y="16"/>
                </a:lnTo>
                <a:lnTo>
                  <a:pt x="24" y="16"/>
                </a:lnTo>
                <a:lnTo>
                  <a:pt x="24" y="8"/>
                </a:lnTo>
                <a:lnTo>
                  <a:pt x="16" y="8"/>
                </a:lnTo>
                <a:lnTo>
                  <a:pt x="8" y="0"/>
                </a:lnTo>
                <a:lnTo>
                  <a:pt x="0" y="16"/>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4001" name="Freeform 323"/>
          <p:cNvSpPr>
            <a:spLocks/>
          </p:cNvSpPr>
          <p:nvPr/>
        </p:nvSpPr>
        <p:spPr bwMode="auto">
          <a:xfrm>
            <a:off x="7054850" y="4967288"/>
            <a:ext cx="28575" cy="15875"/>
          </a:xfrm>
          <a:custGeom>
            <a:avLst/>
            <a:gdLst>
              <a:gd name="T0" fmla="*/ 0 w 16"/>
              <a:gd name="T1" fmla="*/ 0 h 8"/>
              <a:gd name="T2" fmla="*/ 2147483647 w 16"/>
              <a:gd name="T3" fmla="*/ 2147483647 h 8"/>
              <a:gd name="T4" fmla="*/ 2147483647 w 16"/>
              <a:gd name="T5" fmla="*/ 2147483647 h 8"/>
              <a:gd name="T6" fmla="*/ 2147483647 w 16"/>
              <a:gd name="T7" fmla="*/ 0 h 8"/>
              <a:gd name="T8" fmla="*/ 0 w 16"/>
              <a:gd name="T9" fmla="*/ 0 h 8"/>
              <a:gd name="T10" fmla="*/ 0 60000 65536"/>
              <a:gd name="T11" fmla="*/ 0 60000 65536"/>
              <a:gd name="T12" fmla="*/ 0 60000 65536"/>
              <a:gd name="T13" fmla="*/ 0 60000 65536"/>
              <a:gd name="T14" fmla="*/ 0 60000 65536"/>
              <a:gd name="T15" fmla="*/ 0 w 16"/>
              <a:gd name="T16" fmla="*/ 0 h 8"/>
              <a:gd name="T17" fmla="*/ 16 w 16"/>
              <a:gd name="T18" fmla="*/ 8 h 8"/>
            </a:gdLst>
            <a:ahLst/>
            <a:cxnLst>
              <a:cxn ang="T10">
                <a:pos x="T0" y="T1"/>
              </a:cxn>
              <a:cxn ang="T11">
                <a:pos x="T2" y="T3"/>
              </a:cxn>
              <a:cxn ang="T12">
                <a:pos x="T4" y="T5"/>
              </a:cxn>
              <a:cxn ang="T13">
                <a:pos x="T6" y="T7"/>
              </a:cxn>
              <a:cxn ang="T14">
                <a:pos x="T8" y="T9"/>
              </a:cxn>
            </a:cxnLst>
            <a:rect l="T15" t="T16" r="T17" b="T18"/>
            <a:pathLst>
              <a:path w="16" h="8">
                <a:moveTo>
                  <a:pt x="0" y="0"/>
                </a:moveTo>
                <a:lnTo>
                  <a:pt x="8" y="8"/>
                </a:lnTo>
                <a:lnTo>
                  <a:pt x="16" y="8"/>
                </a:lnTo>
                <a:lnTo>
                  <a:pt x="16" y="0"/>
                </a:lnTo>
                <a:lnTo>
                  <a:pt x="0" y="0"/>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4002" name="Freeform 324"/>
          <p:cNvSpPr>
            <a:spLocks/>
          </p:cNvSpPr>
          <p:nvPr/>
        </p:nvSpPr>
        <p:spPr bwMode="auto">
          <a:xfrm>
            <a:off x="7099300" y="4953000"/>
            <a:ext cx="76200" cy="30163"/>
          </a:xfrm>
          <a:custGeom>
            <a:avLst/>
            <a:gdLst>
              <a:gd name="T0" fmla="*/ 0 w 40"/>
              <a:gd name="T1" fmla="*/ 2147483647 h 16"/>
              <a:gd name="T2" fmla="*/ 2147483647 w 40"/>
              <a:gd name="T3" fmla="*/ 2147483647 h 16"/>
              <a:gd name="T4" fmla="*/ 2147483647 w 40"/>
              <a:gd name="T5" fmla="*/ 2147483647 h 16"/>
              <a:gd name="T6" fmla="*/ 2147483647 w 40"/>
              <a:gd name="T7" fmla="*/ 0 h 16"/>
              <a:gd name="T8" fmla="*/ 2147483647 w 40"/>
              <a:gd name="T9" fmla="*/ 0 h 16"/>
              <a:gd name="T10" fmla="*/ 0 w 40"/>
              <a:gd name="T11" fmla="*/ 2147483647 h 16"/>
              <a:gd name="T12" fmla="*/ 0 60000 65536"/>
              <a:gd name="T13" fmla="*/ 0 60000 65536"/>
              <a:gd name="T14" fmla="*/ 0 60000 65536"/>
              <a:gd name="T15" fmla="*/ 0 60000 65536"/>
              <a:gd name="T16" fmla="*/ 0 60000 65536"/>
              <a:gd name="T17" fmla="*/ 0 60000 65536"/>
              <a:gd name="T18" fmla="*/ 0 w 40"/>
              <a:gd name="T19" fmla="*/ 0 h 16"/>
              <a:gd name="T20" fmla="*/ 40 w 40"/>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40" h="16">
                <a:moveTo>
                  <a:pt x="0" y="8"/>
                </a:moveTo>
                <a:lnTo>
                  <a:pt x="40" y="16"/>
                </a:lnTo>
                <a:lnTo>
                  <a:pt x="32" y="8"/>
                </a:lnTo>
                <a:lnTo>
                  <a:pt x="24" y="0"/>
                </a:lnTo>
                <a:lnTo>
                  <a:pt x="8" y="0"/>
                </a:lnTo>
                <a:lnTo>
                  <a:pt x="0" y="8"/>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4003" name="Freeform 325"/>
          <p:cNvSpPr>
            <a:spLocks/>
          </p:cNvSpPr>
          <p:nvPr/>
        </p:nvSpPr>
        <p:spPr bwMode="auto">
          <a:xfrm>
            <a:off x="7083425" y="4906963"/>
            <a:ext cx="31750" cy="14287"/>
          </a:xfrm>
          <a:custGeom>
            <a:avLst/>
            <a:gdLst>
              <a:gd name="T0" fmla="*/ 0 w 16"/>
              <a:gd name="T1" fmla="*/ 2147483647 h 8"/>
              <a:gd name="T2" fmla="*/ 2147483647 w 16"/>
              <a:gd name="T3" fmla="*/ 2147483647 h 8"/>
              <a:gd name="T4" fmla="*/ 2147483647 w 16"/>
              <a:gd name="T5" fmla="*/ 0 h 8"/>
              <a:gd name="T6" fmla="*/ 0 w 16"/>
              <a:gd name="T7" fmla="*/ 2147483647 h 8"/>
              <a:gd name="T8" fmla="*/ 0 60000 65536"/>
              <a:gd name="T9" fmla="*/ 0 60000 65536"/>
              <a:gd name="T10" fmla="*/ 0 60000 65536"/>
              <a:gd name="T11" fmla="*/ 0 60000 65536"/>
              <a:gd name="T12" fmla="*/ 0 w 16"/>
              <a:gd name="T13" fmla="*/ 0 h 8"/>
              <a:gd name="T14" fmla="*/ 16 w 16"/>
              <a:gd name="T15" fmla="*/ 8 h 8"/>
            </a:gdLst>
            <a:ahLst/>
            <a:cxnLst>
              <a:cxn ang="T8">
                <a:pos x="T0" y="T1"/>
              </a:cxn>
              <a:cxn ang="T9">
                <a:pos x="T2" y="T3"/>
              </a:cxn>
              <a:cxn ang="T10">
                <a:pos x="T4" y="T5"/>
              </a:cxn>
              <a:cxn ang="T11">
                <a:pos x="T6" y="T7"/>
              </a:cxn>
            </a:cxnLst>
            <a:rect l="T12" t="T13" r="T14" b="T15"/>
            <a:pathLst>
              <a:path w="16" h="8">
                <a:moveTo>
                  <a:pt x="0" y="8"/>
                </a:moveTo>
                <a:lnTo>
                  <a:pt x="16" y="8"/>
                </a:lnTo>
                <a:lnTo>
                  <a:pt x="8" y="0"/>
                </a:lnTo>
                <a:lnTo>
                  <a:pt x="0" y="8"/>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4004" name="Freeform 326"/>
          <p:cNvSpPr>
            <a:spLocks/>
          </p:cNvSpPr>
          <p:nvPr/>
        </p:nvSpPr>
        <p:spPr bwMode="auto">
          <a:xfrm>
            <a:off x="7159625" y="4875213"/>
            <a:ext cx="31750" cy="15875"/>
          </a:xfrm>
          <a:custGeom>
            <a:avLst/>
            <a:gdLst>
              <a:gd name="T0" fmla="*/ 0 w 16"/>
              <a:gd name="T1" fmla="*/ 0 h 8"/>
              <a:gd name="T2" fmla="*/ 2147483647 w 16"/>
              <a:gd name="T3" fmla="*/ 2147483647 h 8"/>
              <a:gd name="T4" fmla="*/ 2147483647 w 16"/>
              <a:gd name="T5" fmla="*/ 0 h 8"/>
              <a:gd name="T6" fmla="*/ 2147483647 w 16"/>
              <a:gd name="T7" fmla="*/ 0 h 8"/>
              <a:gd name="T8" fmla="*/ 0 w 16"/>
              <a:gd name="T9" fmla="*/ 0 h 8"/>
              <a:gd name="T10" fmla="*/ 0 60000 65536"/>
              <a:gd name="T11" fmla="*/ 0 60000 65536"/>
              <a:gd name="T12" fmla="*/ 0 60000 65536"/>
              <a:gd name="T13" fmla="*/ 0 60000 65536"/>
              <a:gd name="T14" fmla="*/ 0 60000 65536"/>
              <a:gd name="T15" fmla="*/ 0 w 16"/>
              <a:gd name="T16" fmla="*/ 0 h 8"/>
              <a:gd name="T17" fmla="*/ 16 w 16"/>
              <a:gd name="T18" fmla="*/ 8 h 8"/>
            </a:gdLst>
            <a:ahLst/>
            <a:cxnLst>
              <a:cxn ang="T10">
                <a:pos x="T0" y="T1"/>
              </a:cxn>
              <a:cxn ang="T11">
                <a:pos x="T2" y="T3"/>
              </a:cxn>
              <a:cxn ang="T12">
                <a:pos x="T4" y="T5"/>
              </a:cxn>
              <a:cxn ang="T13">
                <a:pos x="T6" y="T7"/>
              </a:cxn>
              <a:cxn ang="T14">
                <a:pos x="T8" y="T9"/>
              </a:cxn>
            </a:cxnLst>
            <a:rect l="T15" t="T16" r="T17" b="T18"/>
            <a:pathLst>
              <a:path w="16" h="8">
                <a:moveTo>
                  <a:pt x="0" y="0"/>
                </a:moveTo>
                <a:lnTo>
                  <a:pt x="8" y="8"/>
                </a:lnTo>
                <a:lnTo>
                  <a:pt x="16" y="0"/>
                </a:lnTo>
                <a:lnTo>
                  <a:pt x="8" y="0"/>
                </a:lnTo>
                <a:lnTo>
                  <a:pt x="0" y="0"/>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4005" name="Freeform 327"/>
          <p:cNvSpPr>
            <a:spLocks/>
          </p:cNvSpPr>
          <p:nvPr/>
        </p:nvSpPr>
        <p:spPr bwMode="auto">
          <a:xfrm>
            <a:off x="7297738" y="4891088"/>
            <a:ext cx="14287" cy="15875"/>
          </a:xfrm>
          <a:custGeom>
            <a:avLst/>
            <a:gdLst>
              <a:gd name="T0" fmla="*/ 0 w 8"/>
              <a:gd name="T1" fmla="*/ 0 h 8"/>
              <a:gd name="T2" fmla="*/ 2147483647 w 8"/>
              <a:gd name="T3" fmla="*/ 2147483647 h 8"/>
              <a:gd name="T4" fmla="*/ 2147483647 w 8"/>
              <a:gd name="T5" fmla="*/ 0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8" y="8"/>
                </a:lnTo>
                <a:lnTo>
                  <a:pt x="8" y="0"/>
                </a:lnTo>
                <a:lnTo>
                  <a:pt x="0"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4006" name="Freeform 328"/>
          <p:cNvSpPr>
            <a:spLocks/>
          </p:cNvSpPr>
          <p:nvPr/>
        </p:nvSpPr>
        <p:spPr bwMode="auto">
          <a:xfrm>
            <a:off x="6870700" y="4335463"/>
            <a:ext cx="122238" cy="153987"/>
          </a:xfrm>
          <a:custGeom>
            <a:avLst/>
            <a:gdLst>
              <a:gd name="T0" fmla="*/ 0 w 64"/>
              <a:gd name="T1" fmla="*/ 2147483647 h 80"/>
              <a:gd name="T2" fmla="*/ 0 w 64"/>
              <a:gd name="T3" fmla="*/ 2147483647 h 80"/>
              <a:gd name="T4" fmla="*/ 2147483647 w 64"/>
              <a:gd name="T5" fmla="*/ 2147483647 h 80"/>
              <a:gd name="T6" fmla="*/ 2147483647 w 64"/>
              <a:gd name="T7" fmla="*/ 2147483647 h 80"/>
              <a:gd name="T8" fmla="*/ 2147483647 w 64"/>
              <a:gd name="T9" fmla="*/ 2147483647 h 80"/>
              <a:gd name="T10" fmla="*/ 2147483647 w 64"/>
              <a:gd name="T11" fmla="*/ 2147483647 h 80"/>
              <a:gd name="T12" fmla="*/ 2147483647 w 64"/>
              <a:gd name="T13" fmla="*/ 2147483647 h 80"/>
              <a:gd name="T14" fmla="*/ 2147483647 w 64"/>
              <a:gd name="T15" fmla="*/ 2147483647 h 80"/>
              <a:gd name="T16" fmla="*/ 2147483647 w 64"/>
              <a:gd name="T17" fmla="*/ 2147483647 h 80"/>
              <a:gd name="T18" fmla="*/ 2147483647 w 64"/>
              <a:gd name="T19" fmla="*/ 2147483647 h 80"/>
              <a:gd name="T20" fmla="*/ 2147483647 w 64"/>
              <a:gd name="T21" fmla="*/ 2147483647 h 80"/>
              <a:gd name="T22" fmla="*/ 2147483647 w 64"/>
              <a:gd name="T23" fmla="*/ 2147483647 h 80"/>
              <a:gd name="T24" fmla="*/ 2147483647 w 64"/>
              <a:gd name="T25" fmla="*/ 2147483647 h 80"/>
              <a:gd name="T26" fmla="*/ 2147483647 w 64"/>
              <a:gd name="T27" fmla="*/ 2147483647 h 80"/>
              <a:gd name="T28" fmla="*/ 2147483647 w 64"/>
              <a:gd name="T29" fmla="*/ 2147483647 h 80"/>
              <a:gd name="T30" fmla="*/ 2147483647 w 64"/>
              <a:gd name="T31" fmla="*/ 2147483647 h 80"/>
              <a:gd name="T32" fmla="*/ 2147483647 w 64"/>
              <a:gd name="T33" fmla="*/ 0 h 80"/>
              <a:gd name="T34" fmla="*/ 0 w 64"/>
              <a:gd name="T35" fmla="*/ 0 h 80"/>
              <a:gd name="T36" fmla="*/ 2147483647 w 64"/>
              <a:gd name="T37" fmla="*/ 2147483647 h 80"/>
              <a:gd name="T38" fmla="*/ 0 w 64"/>
              <a:gd name="T39" fmla="*/ 2147483647 h 8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4"/>
              <a:gd name="T61" fmla="*/ 0 h 80"/>
              <a:gd name="T62" fmla="*/ 64 w 64"/>
              <a:gd name="T63" fmla="*/ 80 h 8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4" h="80">
                <a:moveTo>
                  <a:pt x="0" y="32"/>
                </a:moveTo>
                <a:lnTo>
                  <a:pt x="0" y="56"/>
                </a:lnTo>
                <a:lnTo>
                  <a:pt x="16" y="56"/>
                </a:lnTo>
                <a:lnTo>
                  <a:pt x="16" y="72"/>
                </a:lnTo>
                <a:lnTo>
                  <a:pt x="24" y="72"/>
                </a:lnTo>
                <a:lnTo>
                  <a:pt x="40" y="80"/>
                </a:lnTo>
                <a:lnTo>
                  <a:pt x="40" y="72"/>
                </a:lnTo>
                <a:lnTo>
                  <a:pt x="48" y="80"/>
                </a:lnTo>
                <a:lnTo>
                  <a:pt x="64" y="80"/>
                </a:lnTo>
                <a:lnTo>
                  <a:pt x="56" y="72"/>
                </a:lnTo>
                <a:lnTo>
                  <a:pt x="40" y="64"/>
                </a:lnTo>
                <a:lnTo>
                  <a:pt x="32" y="72"/>
                </a:lnTo>
                <a:lnTo>
                  <a:pt x="32" y="64"/>
                </a:lnTo>
                <a:lnTo>
                  <a:pt x="24" y="48"/>
                </a:lnTo>
                <a:lnTo>
                  <a:pt x="32" y="24"/>
                </a:lnTo>
                <a:lnTo>
                  <a:pt x="24" y="16"/>
                </a:lnTo>
                <a:lnTo>
                  <a:pt x="24" y="0"/>
                </a:lnTo>
                <a:lnTo>
                  <a:pt x="0" y="0"/>
                </a:lnTo>
                <a:lnTo>
                  <a:pt x="8" y="32"/>
                </a:lnTo>
                <a:lnTo>
                  <a:pt x="0" y="32"/>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4007" name="Freeform 329"/>
          <p:cNvSpPr>
            <a:spLocks/>
          </p:cNvSpPr>
          <p:nvPr/>
        </p:nvSpPr>
        <p:spPr bwMode="auto">
          <a:xfrm>
            <a:off x="6826250" y="4551363"/>
            <a:ext cx="60325" cy="76200"/>
          </a:xfrm>
          <a:custGeom>
            <a:avLst/>
            <a:gdLst>
              <a:gd name="T0" fmla="*/ 0 w 32"/>
              <a:gd name="T1" fmla="*/ 2147483647 h 40"/>
              <a:gd name="T2" fmla="*/ 2147483647 w 32"/>
              <a:gd name="T3" fmla="*/ 2147483647 h 40"/>
              <a:gd name="T4" fmla="*/ 2147483647 w 32"/>
              <a:gd name="T5" fmla="*/ 0 h 40"/>
              <a:gd name="T6" fmla="*/ 2147483647 w 32"/>
              <a:gd name="T7" fmla="*/ 2147483647 h 40"/>
              <a:gd name="T8" fmla="*/ 0 w 32"/>
              <a:gd name="T9" fmla="*/ 2147483647 h 40"/>
              <a:gd name="T10" fmla="*/ 0 60000 65536"/>
              <a:gd name="T11" fmla="*/ 0 60000 65536"/>
              <a:gd name="T12" fmla="*/ 0 60000 65536"/>
              <a:gd name="T13" fmla="*/ 0 60000 65536"/>
              <a:gd name="T14" fmla="*/ 0 60000 65536"/>
              <a:gd name="T15" fmla="*/ 0 w 32"/>
              <a:gd name="T16" fmla="*/ 0 h 40"/>
              <a:gd name="T17" fmla="*/ 32 w 32"/>
              <a:gd name="T18" fmla="*/ 40 h 40"/>
            </a:gdLst>
            <a:ahLst/>
            <a:cxnLst>
              <a:cxn ang="T10">
                <a:pos x="T0" y="T1"/>
              </a:cxn>
              <a:cxn ang="T11">
                <a:pos x="T2" y="T3"/>
              </a:cxn>
              <a:cxn ang="T12">
                <a:pos x="T4" y="T5"/>
              </a:cxn>
              <a:cxn ang="T13">
                <a:pos x="T6" y="T7"/>
              </a:cxn>
              <a:cxn ang="T14">
                <a:pos x="T8" y="T9"/>
              </a:cxn>
            </a:cxnLst>
            <a:rect l="T15" t="T16" r="T17" b="T18"/>
            <a:pathLst>
              <a:path w="32" h="40">
                <a:moveTo>
                  <a:pt x="0" y="40"/>
                </a:moveTo>
                <a:lnTo>
                  <a:pt x="32" y="8"/>
                </a:lnTo>
                <a:lnTo>
                  <a:pt x="24" y="0"/>
                </a:lnTo>
                <a:lnTo>
                  <a:pt x="24" y="8"/>
                </a:lnTo>
                <a:lnTo>
                  <a:pt x="0" y="4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4008" name="Freeform 330"/>
          <p:cNvSpPr>
            <a:spLocks/>
          </p:cNvSpPr>
          <p:nvPr/>
        </p:nvSpPr>
        <p:spPr bwMode="auto">
          <a:xfrm>
            <a:off x="6886575" y="4473575"/>
            <a:ext cx="30163" cy="46038"/>
          </a:xfrm>
          <a:custGeom>
            <a:avLst/>
            <a:gdLst>
              <a:gd name="T0" fmla="*/ 0 w 16"/>
              <a:gd name="T1" fmla="*/ 0 h 24"/>
              <a:gd name="T2" fmla="*/ 2147483647 w 16"/>
              <a:gd name="T3" fmla="*/ 2147483647 h 24"/>
              <a:gd name="T4" fmla="*/ 2147483647 w 16"/>
              <a:gd name="T5" fmla="*/ 2147483647 h 24"/>
              <a:gd name="T6" fmla="*/ 2147483647 w 16"/>
              <a:gd name="T7" fmla="*/ 2147483647 h 24"/>
              <a:gd name="T8" fmla="*/ 0 w 16"/>
              <a:gd name="T9" fmla="*/ 0 h 24"/>
              <a:gd name="T10" fmla="*/ 0 60000 65536"/>
              <a:gd name="T11" fmla="*/ 0 60000 65536"/>
              <a:gd name="T12" fmla="*/ 0 60000 65536"/>
              <a:gd name="T13" fmla="*/ 0 60000 65536"/>
              <a:gd name="T14" fmla="*/ 0 60000 65536"/>
              <a:gd name="T15" fmla="*/ 0 w 16"/>
              <a:gd name="T16" fmla="*/ 0 h 24"/>
              <a:gd name="T17" fmla="*/ 16 w 16"/>
              <a:gd name="T18" fmla="*/ 24 h 24"/>
            </a:gdLst>
            <a:ahLst/>
            <a:cxnLst>
              <a:cxn ang="T10">
                <a:pos x="T0" y="T1"/>
              </a:cxn>
              <a:cxn ang="T11">
                <a:pos x="T2" y="T3"/>
              </a:cxn>
              <a:cxn ang="T12">
                <a:pos x="T4" y="T5"/>
              </a:cxn>
              <a:cxn ang="T13">
                <a:pos x="T6" y="T7"/>
              </a:cxn>
              <a:cxn ang="T14">
                <a:pos x="T8" y="T9"/>
              </a:cxn>
            </a:cxnLst>
            <a:rect l="T15" t="T16" r="T17" b="T18"/>
            <a:pathLst>
              <a:path w="16" h="24">
                <a:moveTo>
                  <a:pt x="0" y="0"/>
                </a:moveTo>
                <a:lnTo>
                  <a:pt x="16" y="24"/>
                </a:lnTo>
                <a:lnTo>
                  <a:pt x="16" y="16"/>
                </a:lnTo>
                <a:lnTo>
                  <a:pt x="16" y="8"/>
                </a:lnTo>
                <a:lnTo>
                  <a:pt x="0"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4009" name="Freeform 331"/>
          <p:cNvSpPr>
            <a:spLocks/>
          </p:cNvSpPr>
          <p:nvPr/>
        </p:nvSpPr>
        <p:spPr bwMode="auto">
          <a:xfrm>
            <a:off x="6992938" y="4505325"/>
            <a:ext cx="30162" cy="76200"/>
          </a:xfrm>
          <a:custGeom>
            <a:avLst/>
            <a:gdLst>
              <a:gd name="T0" fmla="*/ 0 w 16"/>
              <a:gd name="T1" fmla="*/ 0 h 40"/>
              <a:gd name="T2" fmla="*/ 2147483647 w 16"/>
              <a:gd name="T3" fmla="*/ 2147483647 h 40"/>
              <a:gd name="T4" fmla="*/ 0 w 16"/>
              <a:gd name="T5" fmla="*/ 2147483647 h 40"/>
              <a:gd name="T6" fmla="*/ 0 w 16"/>
              <a:gd name="T7" fmla="*/ 2147483647 h 40"/>
              <a:gd name="T8" fmla="*/ 2147483647 w 16"/>
              <a:gd name="T9" fmla="*/ 2147483647 h 40"/>
              <a:gd name="T10" fmla="*/ 2147483647 w 16"/>
              <a:gd name="T11" fmla="*/ 2147483647 h 40"/>
              <a:gd name="T12" fmla="*/ 2147483647 w 16"/>
              <a:gd name="T13" fmla="*/ 2147483647 h 40"/>
              <a:gd name="T14" fmla="*/ 2147483647 w 16"/>
              <a:gd name="T15" fmla="*/ 2147483647 h 40"/>
              <a:gd name="T16" fmla="*/ 2147483647 w 16"/>
              <a:gd name="T17" fmla="*/ 2147483647 h 40"/>
              <a:gd name="T18" fmla="*/ 2147483647 w 16"/>
              <a:gd name="T19" fmla="*/ 2147483647 h 40"/>
              <a:gd name="T20" fmla="*/ 2147483647 w 16"/>
              <a:gd name="T21" fmla="*/ 0 h 40"/>
              <a:gd name="T22" fmla="*/ 0 w 16"/>
              <a:gd name="T23" fmla="*/ 0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
              <a:gd name="T37" fmla="*/ 0 h 40"/>
              <a:gd name="T38" fmla="*/ 16 w 16"/>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 h="40">
                <a:moveTo>
                  <a:pt x="0" y="0"/>
                </a:moveTo>
                <a:lnTo>
                  <a:pt x="8" y="16"/>
                </a:lnTo>
                <a:lnTo>
                  <a:pt x="0" y="16"/>
                </a:lnTo>
                <a:lnTo>
                  <a:pt x="0" y="24"/>
                </a:lnTo>
                <a:lnTo>
                  <a:pt x="8" y="24"/>
                </a:lnTo>
                <a:lnTo>
                  <a:pt x="8" y="40"/>
                </a:lnTo>
                <a:lnTo>
                  <a:pt x="16" y="32"/>
                </a:lnTo>
                <a:lnTo>
                  <a:pt x="8" y="24"/>
                </a:lnTo>
                <a:lnTo>
                  <a:pt x="16" y="24"/>
                </a:lnTo>
                <a:lnTo>
                  <a:pt x="16" y="8"/>
                </a:lnTo>
                <a:lnTo>
                  <a:pt x="16" y="0"/>
                </a:lnTo>
                <a:lnTo>
                  <a:pt x="0"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4010" name="Freeform 332"/>
          <p:cNvSpPr>
            <a:spLocks/>
          </p:cNvSpPr>
          <p:nvPr/>
        </p:nvSpPr>
        <p:spPr bwMode="auto">
          <a:xfrm>
            <a:off x="6932613" y="4519613"/>
            <a:ext cx="76200" cy="93662"/>
          </a:xfrm>
          <a:custGeom>
            <a:avLst/>
            <a:gdLst>
              <a:gd name="T0" fmla="*/ 0 w 40"/>
              <a:gd name="T1" fmla="*/ 2147483647 h 48"/>
              <a:gd name="T2" fmla="*/ 2147483647 w 40"/>
              <a:gd name="T3" fmla="*/ 2147483647 h 48"/>
              <a:gd name="T4" fmla="*/ 2147483647 w 40"/>
              <a:gd name="T5" fmla="*/ 2147483647 h 48"/>
              <a:gd name="T6" fmla="*/ 2147483647 w 40"/>
              <a:gd name="T7" fmla="*/ 2147483647 h 48"/>
              <a:gd name="T8" fmla="*/ 2147483647 w 40"/>
              <a:gd name="T9" fmla="*/ 2147483647 h 48"/>
              <a:gd name="T10" fmla="*/ 2147483647 w 40"/>
              <a:gd name="T11" fmla="*/ 2147483647 h 48"/>
              <a:gd name="T12" fmla="*/ 2147483647 w 40"/>
              <a:gd name="T13" fmla="*/ 2147483647 h 48"/>
              <a:gd name="T14" fmla="*/ 2147483647 w 40"/>
              <a:gd name="T15" fmla="*/ 2147483647 h 48"/>
              <a:gd name="T16" fmla="*/ 2147483647 w 40"/>
              <a:gd name="T17" fmla="*/ 2147483647 h 48"/>
              <a:gd name="T18" fmla="*/ 2147483647 w 40"/>
              <a:gd name="T19" fmla="*/ 2147483647 h 48"/>
              <a:gd name="T20" fmla="*/ 2147483647 w 40"/>
              <a:gd name="T21" fmla="*/ 2147483647 h 48"/>
              <a:gd name="T22" fmla="*/ 2147483647 w 40"/>
              <a:gd name="T23" fmla="*/ 2147483647 h 48"/>
              <a:gd name="T24" fmla="*/ 2147483647 w 40"/>
              <a:gd name="T25" fmla="*/ 2147483647 h 48"/>
              <a:gd name="T26" fmla="*/ 2147483647 w 40"/>
              <a:gd name="T27" fmla="*/ 2147483647 h 48"/>
              <a:gd name="T28" fmla="*/ 2147483647 w 40"/>
              <a:gd name="T29" fmla="*/ 2147483647 h 48"/>
              <a:gd name="T30" fmla="*/ 2147483647 w 40"/>
              <a:gd name="T31" fmla="*/ 2147483647 h 48"/>
              <a:gd name="T32" fmla="*/ 2147483647 w 40"/>
              <a:gd name="T33" fmla="*/ 2147483647 h 48"/>
              <a:gd name="T34" fmla="*/ 0 w 40"/>
              <a:gd name="T35" fmla="*/ 0 h 48"/>
              <a:gd name="T36" fmla="*/ 0 w 40"/>
              <a:gd name="T37" fmla="*/ 2147483647 h 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
              <a:gd name="T58" fmla="*/ 0 h 48"/>
              <a:gd name="T59" fmla="*/ 40 w 40"/>
              <a:gd name="T60" fmla="*/ 48 h 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 h="48">
                <a:moveTo>
                  <a:pt x="0" y="24"/>
                </a:moveTo>
                <a:lnTo>
                  <a:pt x="16" y="24"/>
                </a:lnTo>
                <a:lnTo>
                  <a:pt x="16" y="32"/>
                </a:lnTo>
                <a:lnTo>
                  <a:pt x="8" y="32"/>
                </a:lnTo>
                <a:lnTo>
                  <a:pt x="16" y="48"/>
                </a:lnTo>
                <a:lnTo>
                  <a:pt x="24" y="40"/>
                </a:lnTo>
                <a:lnTo>
                  <a:pt x="24" y="32"/>
                </a:lnTo>
                <a:lnTo>
                  <a:pt x="24" y="40"/>
                </a:lnTo>
                <a:lnTo>
                  <a:pt x="32" y="32"/>
                </a:lnTo>
                <a:lnTo>
                  <a:pt x="32" y="40"/>
                </a:lnTo>
                <a:lnTo>
                  <a:pt x="40" y="40"/>
                </a:lnTo>
                <a:lnTo>
                  <a:pt x="40" y="32"/>
                </a:lnTo>
                <a:lnTo>
                  <a:pt x="32" y="32"/>
                </a:lnTo>
                <a:lnTo>
                  <a:pt x="32" y="16"/>
                </a:lnTo>
                <a:lnTo>
                  <a:pt x="24" y="24"/>
                </a:lnTo>
                <a:lnTo>
                  <a:pt x="16" y="8"/>
                </a:lnTo>
                <a:lnTo>
                  <a:pt x="8" y="8"/>
                </a:lnTo>
                <a:lnTo>
                  <a:pt x="0" y="0"/>
                </a:lnTo>
                <a:lnTo>
                  <a:pt x="0" y="24"/>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4011" name="Freeform 333"/>
          <p:cNvSpPr>
            <a:spLocks/>
          </p:cNvSpPr>
          <p:nvPr/>
        </p:nvSpPr>
        <p:spPr bwMode="auto">
          <a:xfrm>
            <a:off x="6946900" y="4581525"/>
            <a:ext cx="122238" cy="123825"/>
          </a:xfrm>
          <a:custGeom>
            <a:avLst/>
            <a:gdLst>
              <a:gd name="T0" fmla="*/ 0 w 64"/>
              <a:gd name="T1" fmla="*/ 2147483647 h 64"/>
              <a:gd name="T2" fmla="*/ 0 w 64"/>
              <a:gd name="T3" fmla="*/ 2147483647 h 64"/>
              <a:gd name="T4" fmla="*/ 2147483647 w 64"/>
              <a:gd name="T5" fmla="*/ 2147483647 h 64"/>
              <a:gd name="T6" fmla="*/ 2147483647 w 64"/>
              <a:gd name="T7" fmla="*/ 2147483647 h 64"/>
              <a:gd name="T8" fmla="*/ 2147483647 w 64"/>
              <a:gd name="T9" fmla="*/ 2147483647 h 64"/>
              <a:gd name="T10" fmla="*/ 2147483647 w 64"/>
              <a:gd name="T11" fmla="*/ 2147483647 h 64"/>
              <a:gd name="T12" fmla="*/ 2147483647 w 64"/>
              <a:gd name="T13" fmla="*/ 2147483647 h 64"/>
              <a:gd name="T14" fmla="*/ 2147483647 w 64"/>
              <a:gd name="T15" fmla="*/ 2147483647 h 64"/>
              <a:gd name="T16" fmla="*/ 2147483647 w 64"/>
              <a:gd name="T17" fmla="*/ 2147483647 h 64"/>
              <a:gd name="T18" fmla="*/ 2147483647 w 64"/>
              <a:gd name="T19" fmla="*/ 2147483647 h 64"/>
              <a:gd name="T20" fmla="*/ 2147483647 w 64"/>
              <a:gd name="T21" fmla="*/ 2147483647 h 64"/>
              <a:gd name="T22" fmla="*/ 2147483647 w 64"/>
              <a:gd name="T23" fmla="*/ 2147483647 h 64"/>
              <a:gd name="T24" fmla="*/ 2147483647 w 64"/>
              <a:gd name="T25" fmla="*/ 2147483647 h 64"/>
              <a:gd name="T26" fmla="*/ 2147483647 w 64"/>
              <a:gd name="T27" fmla="*/ 2147483647 h 64"/>
              <a:gd name="T28" fmla="*/ 2147483647 w 64"/>
              <a:gd name="T29" fmla="*/ 0 h 64"/>
              <a:gd name="T30" fmla="*/ 2147483647 w 64"/>
              <a:gd name="T31" fmla="*/ 2147483647 h 64"/>
              <a:gd name="T32" fmla="*/ 2147483647 w 64"/>
              <a:gd name="T33" fmla="*/ 2147483647 h 64"/>
              <a:gd name="T34" fmla="*/ 2147483647 w 64"/>
              <a:gd name="T35" fmla="*/ 2147483647 h 64"/>
              <a:gd name="T36" fmla="*/ 2147483647 w 64"/>
              <a:gd name="T37" fmla="*/ 2147483647 h 64"/>
              <a:gd name="T38" fmla="*/ 2147483647 w 64"/>
              <a:gd name="T39" fmla="*/ 2147483647 h 64"/>
              <a:gd name="T40" fmla="*/ 2147483647 w 64"/>
              <a:gd name="T41" fmla="*/ 2147483647 h 64"/>
              <a:gd name="T42" fmla="*/ 2147483647 w 64"/>
              <a:gd name="T43" fmla="*/ 2147483647 h 64"/>
              <a:gd name="T44" fmla="*/ 0 w 64"/>
              <a:gd name="T45" fmla="*/ 2147483647 h 64"/>
              <a:gd name="T46" fmla="*/ 0 w 64"/>
              <a:gd name="T47" fmla="*/ 2147483647 h 6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4"/>
              <a:gd name="T73" fmla="*/ 0 h 64"/>
              <a:gd name="T74" fmla="*/ 64 w 64"/>
              <a:gd name="T75" fmla="*/ 64 h 6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4" h="64">
                <a:moveTo>
                  <a:pt x="0" y="40"/>
                </a:moveTo>
                <a:lnTo>
                  <a:pt x="0" y="48"/>
                </a:lnTo>
                <a:lnTo>
                  <a:pt x="8" y="32"/>
                </a:lnTo>
                <a:lnTo>
                  <a:pt x="8" y="40"/>
                </a:lnTo>
                <a:lnTo>
                  <a:pt x="24" y="32"/>
                </a:lnTo>
                <a:lnTo>
                  <a:pt x="32" y="40"/>
                </a:lnTo>
                <a:lnTo>
                  <a:pt x="24" y="56"/>
                </a:lnTo>
                <a:lnTo>
                  <a:pt x="48" y="64"/>
                </a:lnTo>
                <a:lnTo>
                  <a:pt x="48" y="56"/>
                </a:lnTo>
                <a:lnTo>
                  <a:pt x="48" y="48"/>
                </a:lnTo>
                <a:lnTo>
                  <a:pt x="48" y="40"/>
                </a:lnTo>
                <a:lnTo>
                  <a:pt x="56" y="56"/>
                </a:lnTo>
                <a:lnTo>
                  <a:pt x="64" y="40"/>
                </a:lnTo>
                <a:lnTo>
                  <a:pt x="56" y="16"/>
                </a:lnTo>
                <a:lnTo>
                  <a:pt x="40" y="0"/>
                </a:lnTo>
                <a:lnTo>
                  <a:pt x="48" y="16"/>
                </a:lnTo>
                <a:lnTo>
                  <a:pt x="40" y="16"/>
                </a:lnTo>
                <a:lnTo>
                  <a:pt x="32" y="16"/>
                </a:lnTo>
                <a:lnTo>
                  <a:pt x="32" y="24"/>
                </a:lnTo>
                <a:lnTo>
                  <a:pt x="24" y="32"/>
                </a:lnTo>
                <a:lnTo>
                  <a:pt x="24" y="24"/>
                </a:lnTo>
                <a:lnTo>
                  <a:pt x="16" y="24"/>
                </a:lnTo>
                <a:lnTo>
                  <a:pt x="0" y="32"/>
                </a:lnTo>
                <a:lnTo>
                  <a:pt x="0" y="4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4012" name="Freeform 334"/>
          <p:cNvSpPr>
            <a:spLocks/>
          </p:cNvSpPr>
          <p:nvPr/>
        </p:nvSpPr>
        <p:spPr bwMode="auto">
          <a:xfrm>
            <a:off x="7615238" y="4999038"/>
            <a:ext cx="107950" cy="61912"/>
          </a:xfrm>
          <a:custGeom>
            <a:avLst/>
            <a:gdLst>
              <a:gd name="T0" fmla="*/ 0 w 56"/>
              <a:gd name="T1" fmla="*/ 2147483647 h 32"/>
              <a:gd name="T2" fmla="*/ 2147483647 w 56"/>
              <a:gd name="T3" fmla="*/ 2147483647 h 32"/>
              <a:gd name="T4" fmla="*/ 2147483647 w 56"/>
              <a:gd name="T5" fmla="*/ 2147483647 h 32"/>
              <a:gd name="T6" fmla="*/ 2147483647 w 56"/>
              <a:gd name="T7" fmla="*/ 2147483647 h 32"/>
              <a:gd name="T8" fmla="*/ 2147483647 w 56"/>
              <a:gd name="T9" fmla="*/ 2147483647 h 32"/>
              <a:gd name="T10" fmla="*/ 2147483647 w 56"/>
              <a:gd name="T11" fmla="*/ 0 h 32"/>
              <a:gd name="T12" fmla="*/ 2147483647 w 56"/>
              <a:gd name="T13" fmla="*/ 0 h 32"/>
              <a:gd name="T14" fmla="*/ 2147483647 w 56"/>
              <a:gd name="T15" fmla="*/ 2147483647 h 32"/>
              <a:gd name="T16" fmla="*/ 2147483647 w 56"/>
              <a:gd name="T17" fmla="*/ 2147483647 h 32"/>
              <a:gd name="T18" fmla="*/ 2147483647 w 56"/>
              <a:gd name="T19" fmla="*/ 2147483647 h 32"/>
              <a:gd name="T20" fmla="*/ 0 w 56"/>
              <a:gd name="T21" fmla="*/ 2147483647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6"/>
              <a:gd name="T34" fmla="*/ 0 h 32"/>
              <a:gd name="T35" fmla="*/ 56 w 56"/>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6" h="32">
                <a:moveTo>
                  <a:pt x="0" y="16"/>
                </a:moveTo>
                <a:lnTo>
                  <a:pt x="8" y="32"/>
                </a:lnTo>
                <a:lnTo>
                  <a:pt x="32" y="32"/>
                </a:lnTo>
                <a:lnTo>
                  <a:pt x="48" y="16"/>
                </a:lnTo>
                <a:lnTo>
                  <a:pt x="56" y="8"/>
                </a:lnTo>
                <a:lnTo>
                  <a:pt x="56" y="0"/>
                </a:lnTo>
                <a:lnTo>
                  <a:pt x="48" y="0"/>
                </a:lnTo>
                <a:lnTo>
                  <a:pt x="48" y="8"/>
                </a:lnTo>
                <a:lnTo>
                  <a:pt x="40" y="8"/>
                </a:lnTo>
                <a:lnTo>
                  <a:pt x="32" y="16"/>
                </a:lnTo>
                <a:lnTo>
                  <a:pt x="0" y="16"/>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4013" name="Freeform 335"/>
          <p:cNvSpPr>
            <a:spLocks/>
          </p:cNvSpPr>
          <p:nvPr/>
        </p:nvSpPr>
        <p:spPr bwMode="auto">
          <a:xfrm>
            <a:off x="7691438" y="4953000"/>
            <a:ext cx="46037" cy="61913"/>
          </a:xfrm>
          <a:custGeom>
            <a:avLst/>
            <a:gdLst>
              <a:gd name="T0" fmla="*/ 0 w 24"/>
              <a:gd name="T1" fmla="*/ 0 h 32"/>
              <a:gd name="T2" fmla="*/ 2147483647 w 24"/>
              <a:gd name="T3" fmla="*/ 2147483647 h 32"/>
              <a:gd name="T4" fmla="*/ 2147483647 w 24"/>
              <a:gd name="T5" fmla="*/ 2147483647 h 32"/>
              <a:gd name="T6" fmla="*/ 2147483647 w 24"/>
              <a:gd name="T7" fmla="*/ 2147483647 h 32"/>
              <a:gd name="T8" fmla="*/ 2147483647 w 24"/>
              <a:gd name="T9" fmla="*/ 0 h 32"/>
              <a:gd name="T10" fmla="*/ 0 w 24"/>
              <a:gd name="T11" fmla="*/ 0 h 32"/>
              <a:gd name="T12" fmla="*/ 0 60000 65536"/>
              <a:gd name="T13" fmla="*/ 0 60000 65536"/>
              <a:gd name="T14" fmla="*/ 0 60000 65536"/>
              <a:gd name="T15" fmla="*/ 0 60000 65536"/>
              <a:gd name="T16" fmla="*/ 0 60000 65536"/>
              <a:gd name="T17" fmla="*/ 0 60000 65536"/>
              <a:gd name="T18" fmla="*/ 0 w 24"/>
              <a:gd name="T19" fmla="*/ 0 h 32"/>
              <a:gd name="T20" fmla="*/ 24 w 24"/>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24" h="32">
                <a:moveTo>
                  <a:pt x="0" y="0"/>
                </a:moveTo>
                <a:lnTo>
                  <a:pt x="16" y="16"/>
                </a:lnTo>
                <a:lnTo>
                  <a:pt x="24" y="32"/>
                </a:lnTo>
                <a:lnTo>
                  <a:pt x="24" y="16"/>
                </a:lnTo>
                <a:lnTo>
                  <a:pt x="8" y="0"/>
                </a:lnTo>
                <a:lnTo>
                  <a:pt x="0"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4014" name="Freeform 336"/>
          <p:cNvSpPr>
            <a:spLocks/>
          </p:cNvSpPr>
          <p:nvPr/>
        </p:nvSpPr>
        <p:spPr bwMode="auto">
          <a:xfrm>
            <a:off x="7781925" y="5029200"/>
            <a:ext cx="31750" cy="47625"/>
          </a:xfrm>
          <a:custGeom>
            <a:avLst/>
            <a:gdLst>
              <a:gd name="T0" fmla="*/ 0 w 16"/>
              <a:gd name="T1" fmla="*/ 0 h 24"/>
              <a:gd name="T2" fmla="*/ 2147483647 w 16"/>
              <a:gd name="T3" fmla="*/ 2147483647 h 24"/>
              <a:gd name="T4" fmla="*/ 2147483647 w 16"/>
              <a:gd name="T5" fmla="*/ 2147483647 h 24"/>
              <a:gd name="T6" fmla="*/ 0 w 16"/>
              <a:gd name="T7" fmla="*/ 0 h 24"/>
              <a:gd name="T8" fmla="*/ 0 60000 65536"/>
              <a:gd name="T9" fmla="*/ 0 60000 65536"/>
              <a:gd name="T10" fmla="*/ 0 60000 65536"/>
              <a:gd name="T11" fmla="*/ 0 60000 65536"/>
              <a:gd name="T12" fmla="*/ 0 w 16"/>
              <a:gd name="T13" fmla="*/ 0 h 24"/>
              <a:gd name="T14" fmla="*/ 16 w 16"/>
              <a:gd name="T15" fmla="*/ 24 h 24"/>
            </a:gdLst>
            <a:ahLst/>
            <a:cxnLst>
              <a:cxn ang="T8">
                <a:pos x="T0" y="T1"/>
              </a:cxn>
              <a:cxn ang="T9">
                <a:pos x="T2" y="T3"/>
              </a:cxn>
              <a:cxn ang="T10">
                <a:pos x="T4" y="T5"/>
              </a:cxn>
              <a:cxn ang="T11">
                <a:pos x="T6" y="T7"/>
              </a:cxn>
            </a:cxnLst>
            <a:rect l="T12" t="T13" r="T14" b="T15"/>
            <a:pathLst>
              <a:path w="16" h="24">
                <a:moveTo>
                  <a:pt x="0" y="0"/>
                </a:moveTo>
                <a:lnTo>
                  <a:pt x="8" y="24"/>
                </a:lnTo>
                <a:lnTo>
                  <a:pt x="16" y="16"/>
                </a:lnTo>
                <a:lnTo>
                  <a:pt x="0"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4015" name="Freeform 337"/>
          <p:cNvSpPr>
            <a:spLocks/>
          </p:cNvSpPr>
          <p:nvPr/>
        </p:nvSpPr>
        <p:spPr bwMode="auto">
          <a:xfrm>
            <a:off x="2224088" y="3238500"/>
            <a:ext cx="30162" cy="14288"/>
          </a:xfrm>
          <a:custGeom>
            <a:avLst/>
            <a:gdLst>
              <a:gd name="T0" fmla="*/ 0 w 16"/>
              <a:gd name="T1" fmla="*/ 0 h 8"/>
              <a:gd name="T2" fmla="*/ 2147483647 w 16"/>
              <a:gd name="T3" fmla="*/ 0 h 8"/>
              <a:gd name="T4" fmla="*/ 0 w 16"/>
              <a:gd name="T5" fmla="*/ 2147483647 h 8"/>
              <a:gd name="T6" fmla="*/ 2147483647 w 16"/>
              <a:gd name="T7" fmla="*/ 0 h 8"/>
              <a:gd name="T8" fmla="*/ 2147483647 w 16"/>
              <a:gd name="T9" fmla="*/ 2147483647 h 8"/>
              <a:gd name="T10" fmla="*/ 2147483647 w 16"/>
              <a:gd name="T11" fmla="*/ 0 h 8"/>
              <a:gd name="T12" fmla="*/ 0 w 16"/>
              <a:gd name="T13" fmla="*/ 0 h 8"/>
              <a:gd name="T14" fmla="*/ 0 60000 65536"/>
              <a:gd name="T15" fmla="*/ 0 60000 65536"/>
              <a:gd name="T16" fmla="*/ 0 60000 65536"/>
              <a:gd name="T17" fmla="*/ 0 60000 65536"/>
              <a:gd name="T18" fmla="*/ 0 60000 65536"/>
              <a:gd name="T19" fmla="*/ 0 60000 65536"/>
              <a:gd name="T20" fmla="*/ 0 60000 65536"/>
              <a:gd name="T21" fmla="*/ 0 w 16"/>
              <a:gd name="T22" fmla="*/ 0 h 8"/>
              <a:gd name="T23" fmla="*/ 16 w 16"/>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8">
                <a:moveTo>
                  <a:pt x="0" y="0"/>
                </a:moveTo>
                <a:lnTo>
                  <a:pt x="8" y="0"/>
                </a:lnTo>
                <a:lnTo>
                  <a:pt x="0" y="8"/>
                </a:lnTo>
                <a:lnTo>
                  <a:pt x="8" y="0"/>
                </a:lnTo>
                <a:lnTo>
                  <a:pt x="8" y="8"/>
                </a:lnTo>
                <a:lnTo>
                  <a:pt x="16" y="0"/>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16" name="Freeform 338"/>
          <p:cNvSpPr>
            <a:spLocks/>
          </p:cNvSpPr>
          <p:nvPr/>
        </p:nvSpPr>
        <p:spPr bwMode="auto">
          <a:xfrm>
            <a:off x="2132013" y="3330575"/>
            <a:ext cx="15875" cy="15875"/>
          </a:xfrm>
          <a:custGeom>
            <a:avLst/>
            <a:gdLst>
              <a:gd name="T0" fmla="*/ 0 w 8"/>
              <a:gd name="T1" fmla="*/ 0 h 8"/>
              <a:gd name="T2" fmla="*/ 2147483647 w 8"/>
              <a:gd name="T3" fmla="*/ 2147483647 h 8"/>
              <a:gd name="T4" fmla="*/ 2147483647 w 8"/>
              <a:gd name="T5" fmla="*/ 0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8" y="8"/>
                </a:lnTo>
                <a:lnTo>
                  <a:pt x="8" y="0"/>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17" name="Freeform 339"/>
          <p:cNvSpPr>
            <a:spLocks/>
          </p:cNvSpPr>
          <p:nvPr/>
        </p:nvSpPr>
        <p:spPr bwMode="auto">
          <a:xfrm>
            <a:off x="6932613" y="3300413"/>
            <a:ext cx="198437" cy="231775"/>
          </a:xfrm>
          <a:custGeom>
            <a:avLst/>
            <a:gdLst>
              <a:gd name="T0" fmla="*/ 2147483647 w 104"/>
              <a:gd name="T1" fmla="*/ 2147483647 h 120"/>
              <a:gd name="T2" fmla="*/ 2147483647 w 104"/>
              <a:gd name="T3" fmla="*/ 2147483647 h 120"/>
              <a:gd name="T4" fmla="*/ 2147483647 w 104"/>
              <a:gd name="T5" fmla="*/ 2147483647 h 120"/>
              <a:gd name="T6" fmla="*/ 2147483647 w 104"/>
              <a:gd name="T7" fmla="*/ 2147483647 h 120"/>
              <a:gd name="T8" fmla="*/ 2147483647 w 104"/>
              <a:gd name="T9" fmla="*/ 2147483647 h 120"/>
              <a:gd name="T10" fmla="*/ 2147483647 w 104"/>
              <a:gd name="T11" fmla="*/ 2147483647 h 120"/>
              <a:gd name="T12" fmla="*/ 2147483647 w 104"/>
              <a:gd name="T13" fmla="*/ 2147483647 h 120"/>
              <a:gd name="T14" fmla="*/ 2147483647 w 104"/>
              <a:gd name="T15" fmla="*/ 2147483647 h 120"/>
              <a:gd name="T16" fmla="*/ 2147483647 w 104"/>
              <a:gd name="T17" fmla="*/ 2147483647 h 120"/>
              <a:gd name="T18" fmla="*/ 2147483647 w 104"/>
              <a:gd name="T19" fmla="*/ 0 h 120"/>
              <a:gd name="T20" fmla="*/ 0 w 104"/>
              <a:gd name="T21" fmla="*/ 0 h 120"/>
              <a:gd name="T22" fmla="*/ 2147483647 w 104"/>
              <a:gd name="T23" fmla="*/ 2147483647 h 120"/>
              <a:gd name="T24" fmla="*/ 2147483647 w 104"/>
              <a:gd name="T25" fmla="*/ 2147483647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20"/>
              <a:gd name="T41" fmla="*/ 104 w 104"/>
              <a:gd name="T42" fmla="*/ 120 h 12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20">
                <a:moveTo>
                  <a:pt x="8" y="16"/>
                </a:moveTo>
                <a:lnTo>
                  <a:pt x="72" y="88"/>
                </a:lnTo>
                <a:lnTo>
                  <a:pt x="80" y="112"/>
                </a:lnTo>
                <a:lnTo>
                  <a:pt x="88" y="120"/>
                </a:lnTo>
                <a:lnTo>
                  <a:pt x="88" y="112"/>
                </a:lnTo>
                <a:lnTo>
                  <a:pt x="104" y="112"/>
                </a:lnTo>
                <a:lnTo>
                  <a:pt x="72" y="88"/>
                </a:lnTo>
                <a:lnTo>
                  <a:pt x="72" y="72"/>
                </a:lnTo>
                <a:lnTo>
                  <a:pt x="88" y="72"/>
                </a:lnTo>
                <a:lnTo>
                  <a:pt x="16" y="0"/>
                </a:lnTo>
                <a:lnTo>
                  <a:pt x="0" y="0"/>
                </a:lnTo>
                <a:lnTo>
                  <a:pt x="8" y="8"/>
                </a:lnTo>
                <a:lnTo>
                  <a:pt x="8"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18" name="Freeform 340"/>
          <p:cNvSpPr>
            <a:spLocks/>
          </p:cNvSpPr>
          <p:nvPr/>
        </p:nvSpPr>
        <p:spPr bwMode="auto">
          <a:xfrm>
            <a:off x="4532313" y="3810000"/>
            <a:ext cx="14287" cy="14288"/>
          </a:xfrm>
          <a:custGeom>
            <a:avLst/>
            <a:gdLst>
              <a:gd name="T0" fmla="*/ 0 w 8"/>
              <a:gd name="T1" fmla="*/ 0 h 8"/>
              <a:gd name="T2" fmla="*/ 0 w 8"/>
              <a:gd name="T3" fmla="*/ 2147483647 h 8"/>
              <a:gd name="T4" fmla="*/ 2147483647 w 8"/>
              <a:gd name="T5" fmla="*/ 0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0" y="8"/>
                </a:lnTo>
                <a:lnTo>
                  <a:pt x="8" y="0"/>
                </a:lnTo>
                <a:lnTo>
                  <a:pt x="0" y="0"/>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4019" name="Line 341"/>
          <p:cNvSpPr>
            <a:spLocks noChangeShapeType="1"/>
          </p:cNvSpPr>
          <p:nvPr/>
        </p:nvSpPr>
        <p:spPr bwMode="auto">
          <a:xfrm>
            <a:off x="7023100" y="4937125"/>
            <a:ext cx="15875" cy="1588"/>
          </a:xfrm>
          <a:prstGeom prst="line">
            <a:avLst/>
          </a:prstGeom>
          <a:noFill/>
          <a:ln w="6350">
            <a:solidFill>
              <a:srgbClr val="FFFFFF"/>
            </a:solidFill>
            <a:round/>
            <a:headEnd/>
            <a:tailEnd/>
          </a:ln>
        </p:spPr>
        <p:txBody>
          <a:bodyPr/>
          <a:lstStyle/>
          <a:p>
            <a:endParaRPr lang="de-DE"/>
          </a:p>
        </p:txBody>
      </p:sp>
      <p:sp>
        <p:nvSpPr>
          <p:cNvPr id="244020" name="Line 342"/>
          <p:cNvSpPr>
            <a:spLocks noChangeShapeType="1"/>
          </p:cNvSpPr>
          <p:nvPr/>
        </p:nvSpPr>
        <p:spPr bwMode="auto">
          <a:xfrm flipV="1">
            <a:off x="4076700" y="4783138"/>
            <a:ext cx="1588" cy="14287"/>
          </a:xfrm>
          <a:prstGeom prst="line">
            <a:avLst/>
          </a:prstGeom>
          <a:noFill/>
          <a:ln w="6350">
            <a:solidFill>
              <a:srgbClr val="FFFFFF"/>
            </a:solidFill>
            <a:round/>
            <a:headEnd/>
            <a:tailEnd/>
          </a:ln>
        </p:spPr>
        <p:txBody>
          <a:bodyPr/>
          <a:lstStyle/>
          <a:p>
            <a:endParaRPr lang="de-DE"/>
          </a:p>
        </p:txBody>
      </p:sp>
      <p:sp>
        <p:nvSpPr>
          <p:cNvPr id="244021" name="Freeform 343"/>
          <p:cNvSpPr>
            <a:spLocks/>
          </p:cNvSpPr>
          <p:nvPr/>
        </p:nvSpPr>
        <p:spPr bwMode="auto">
          <a:xfrm>
            <a:off x="7145338" y="5199063"/>
            <a:ext cx="30162" cy="31750"/>
          </a:xfrm>
          <a:custGeom>
            <a:avLst/>
            <a:gdLst>
              <a:gd name="T0" fmla="*/ 0 w 16"/>
              <a:gd name="T1" fmla="*/ 2147483647 h 16"/>
              <a:gd name="T2" fmla="*/ 2147483647 w 16"/>
              <a:gd name="T3" fmla="*/ 2147483647 h 16"/>
              <a:gd name="T4" fmla="*/ 2147483647 w 16"/>
              <a:gd name="T5" fmla="*/ 2147483647 h 16"/>
              <a:gd name="T6" fmla="*/ 2147483647 w 16"/>
              <a:gd name="T7" fmla="*/ 0 h 16"/>
              <a:gd name="T8" fmla="*/ 0 w 16"/>
              <a:gd name="T9" fmla="*/ 0 h 16"/>
              <a:gd name="T10" fmla="*/ 0 w 16"/>
              <a:gd name="T11" fmla="*/ 2147483647 h 16"/>
              <a:gd name="T12" fmla="*/ 0 60000 65536"/>
              <a:gd name="T13" fmla="*/ 0 60000 65536"/>
              <a:gd name="T14" fmla="*/ 0 60000 65536"/>
              <a:gd name="T15" fmla="*/ 0 60000 65536"/>
              <a:gd name="T16" fmla="*/ 0 60000 65536"/>
              <a:gd name="T17" fmla="*/ 0 60000 65536"/>
              <a:gd name="T18" fmla="*/ 0 w 16"/>
              <a:gd name="T19" fmla="*/ 0 h 16"/>
              <a:gd name="T20" fmla="*/ 16 w 16"/>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16" h="16">
                <a:moveTo>
                  <a:pt x="0" y="8"/>
                </a:moveTo>
                <a:lnTo>
                  <a:pt x="8" y="16"/>
                </a:lnTo>
                <a:lnTo>
                  <a:pt x="16" y="8"/>
                </a:lnTo>
                <a:lnTo>
                  <a:pt x="16" y="0"/>
                </a:lnTo>
                <a:lnTo>
                  <a:pt x="0" y="0"/>
                </a:lnTo>
                <a:lnTo>
                  <a:pt x="0"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4022" name="Freeform 344"/>
          <p:cNvSpPr>
            <a:spLocks/>
          </p:cNvSpPr>
          <p:nvPr/>
        </p:nvSpPr>
        <p:spPr bwMode="auto">
          <a:xfrm>
            <a:off x="6978650" y="5122863"/>
            <a:ext cx="104775" cy="46037"/>
          </a:xfrm>
          <a:custGeom>
            <a:avLst/>
            <a:gdLst>
              <a:gd name="T0" fmla="*/ 0 w 56"/>
              <a:gd name="T1" fmla="*/ 2147483647 h 24"/>
              <a:gd name="T2" fmla="*/ 2147483647 w 56"/>
              <a:gd name="T3" fmla="*/ 2147483647 h 24"/>
              <a:gd name="T4" fmla="*/ 2147483647 w 56"/>
              <a:gd name="T5" fmla="*/ 2147483647 h 24"/>
              <a:gd name="T6" fmla="*/ 2147483647 w 56"/>
              <a:gd name="T7" fmla="*/ 0 h 24"/>
              <a:gd name="T8" fmla="*/ 2147483647 w 56"/>
              <a:gd name="T9" fmla="*/ 0 h 24"/>
              <a:gd name="T10" fmla="*/ 2147483647 w 56"/>
              <a:gd name="T11" fmla="*/ 2147483647 h 24"/>
              <a:gd name="T12" fmla="*/ 0 w 56"/>
              <a:gd name="T13" fmla="*/ 2147483647 h 24"/>
              <a:gd name="T14" fmla="*/ 0 60000 65536"/>
              <a:gd name="T15" fmla="*/ 0 60000 65536"/>
              <a:gd name="T16" fmla="*/ 0 60000 65536"/>
              <a:gd name="T17" fmla="*/ 0 60000 65536"/>
              <a:gd name="T18" fmla="*/ 0 60000 65536"/>
              <a:gd name="T19" fmla="*/ 0 60000 65536"/>
              <a:gd name="T20" fmla="*/ 0 60000 65536"/>
              <a:gd name="T21" fmla="*/ 0 w 56"/>
              <a:gd name="T22" fmla="*/ 0 h 24"/>
              <a:gd name="T23" fmla="*/ 56 w 56"/>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24">
                <a:moveTo>
                  <a:pt x="0" y="24"/>
                </a:moveTo>
                <a:lnTo>
                  <a:pt x="16" y="24"/>
                </a:lnTo>
                <a:lnTo>
                  <a:pt x="24" y="8"/>
                </a:lnTo>
                <a:lnTo>
                  <a:pt x="56" y="0"/>
                </a:lnTo>
                <a:lnTo>
                  <a:pt x="24" y="0"/>
                </a:lnTo>
                <a:lnTo>
                  <a:pt x="8" y="16"/>
                </a:lnTo>
                <a:lnTo>
                  <a:pt x="0" y="24"/>
                </a:lnTo>
                <a:close/>
              </a:path>
            </a:pathLst>
          </a:custGeom>
          <a:solidFill>
            <a:srgbClr val="F21C0A"/>
          </a:solidFill>
          <a:ln w="6350">
            <a:solidFill>
              <a:srgbClr val="FFFFFF"/>
            </a:solidFill>
            <a:round/>
            <a:headEnd/>
            <a:tailEnd/>
          </a:ln>
        </p:spPr>
        <p:txBody>
          <a:bodyPr/>
          <a:lstStyle/>
          <a:p>
            <a:pPr algn="ctr"/>
            <a:endParaRPr lang="en-GB" sz="1200" b="1">
              <a:cs typeface="Arial" charset="0"/>
            </a:endParaRPr>
          </a:p>
        </p:txBody>
      </p:sp>
      <p:sp>
        <p:nvSpPr>
          <p:cNvPr id="244023" name="Freeform 345"/>
          <p:cNvSpPr>
            <a:spLocks/>
          </p:cNvSpPr>
          <p:nvPr/>
        </p:nvSpPr>
        <p:spPr bwMode="auto">
          <a:xfrm>
            <a:off x="2009775" y="3532188"/>
            <a:ext cx="31750" cy="14287"/>
          </a:xfrm>
          <a:custGeom>
            <a:avLst/>
            <a:gdLst>
              <a:gd name="T0" fmla="*/ 0 w 16"/>
              <a:gd name="T1" fmla="*/ 0 h 8"/>
              <a:gd name="T2" fmla="*/ 2147483647 w 16"/>
              <a:gd name="T3" fmla="*/ 2147483647 h 8"/>
              <a:gd name="T4" fmla="*/ 2147483647 w 16"/>
              <a:gd name="T5" fmla="*/ 0 h 8"/>
              <a:gd name="T6" fmla="*/ 0 w 16"/>
              <a:gd name="T7" fmla="*/ 0 h 8"/>
              <a:gd name="T8" fmla="*/ 0 60000 65536"/>
              <a:gd name="T9" fmla="*/ 0 60000 65536"/>
              <a:gd name="T10" fmla="*/ 0 60000 65536"/>
              <a:gd name="T11" fmla="*/ 0 60000 65536"/>
              <a:gd name="T12" fmla="*/ 0 w 16"/>
              <a:gd name="T13" fmla="*/ 0 h 8"/>
              <a:gd name="T14" fmla="*/ 16 w 16"/>
              <a:gd name="T15" fmla="*/ 8 h 8"/>
            </a:gdLst>
            <a:ahLst/>
            <a:cxnLst>
              <a:cxn ang="T8">
                <a:pos x="T0" y="T1"/>
              </a:cxn>
              <a:cxn ang="T9">
                <a:pos x="T2" y="T3"/>
              </a:cxn>
              <a:cxn ang="T10">
                <a:pos x="T4" y="T5"/>
              </a:cxn>
              <a:cxn ang="T11">
                <a:pos x="T6" y="T7"/>
              </a:cxn>
            </a:cxnLst>
            <a:rect l="T12" t="T13" r="T14" b="T15"/>
            <a:pathLst>
              <a:path w="16" h="8">
                <a:moveTo>
                  <a:pt x="0" y="0"/>
                </a:moveTo>
                <a:lnTo>
                  <a:pt x="8" y="8"/>
                </a:lnTo>
                <a:lnTo>
                  <a:pt x="16" y="0"/>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24" name="Freeform 346"/>
          <p:cNvSpPr>
            <a:spLocks/>
          </p:cNvSpPr>
          <p:nvPr/>
        </p:nvSpPr>
        <p:spPr bwMode="auto">
          <a:xfrm>
            <a:off x="6810375" y="3268663"/>
            <a:ext cx="15875" cy="15875"/>
          </a:xfrm>
          <a:custGeom>
            <a:avLst/>
            <a:gdLst>
              <a:gd name="T0" fmla="*/ 0 w 8"/>
              <a:gd name="T1" fmla="*/ 2147483647 h 8"/>
              <a:gd name="T2" fmla="*/ 2147483647 w 8"/>
              <a:gd name="T3" fmla="*/ 2147483647 h 8"/>
              <a:gd name="T4" fmla="*/ 0 w 8"/>
              <a:gd name="T5" fmla="*/ 0 h 8"/>
              <a:gd name="T6" fmla="*/ 0 w 8"/>
              <a:gd name="T7" fmla="*/ 2147483647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8"/>
                </a:lnTo>
                <a:lnTo>
                  <a:pt x="0" y="0"/>
                </a:lnTo>
                <a:lnTo>
                  <a:pt x="0"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25" name="Freeform 347"/>
          <p:cNvSpPr>
            <a:spLocks/>
          </p:cNvSpPr>
          <p:nvPr/>
        </p:nvSpPr>
        <p:spPr bwMode="auto">
          <a:xfrm>
            <a:off x="4138613" y="3252788"/>
            <a:ext cx="28575" cy="15875"/>
          </a:xfrm>
          <a:custGeom>
            <a:avLst/>
            <a:gdLst>
              <a:gd name="T0" fmla="*/ 0 w 16"/>
              <a:gd name="T1" fmla="*/ 0 h 8"/>
              <a:gd name="T2" fmla="*/ 0 w 16"/>
              <a:gd name="T3" fmla="*/ 2147483647 h 8"/>
              <a:gd name="T4" fmla="*/ 2147483647 w 16"/>
              <a:gd name="T5" fmla="*/ 2147483647 h 8"/>
              <a:gd name="T6" fmla="*/ 2147483647 w 16"/>
              <a:gd name="T7" fmla="*/ 2147483647 h 8"/>
              <a:gd name="T8" fmla="*/ 2147483647 w 16"/>
              <a:gd name="T9" fmla="*/ 2147483647 h 8"/>
              <a:gd name="T10" fmla="*/ 2147483647 w 16"/>
              <a:gd name="T11" fmla="*/ 0 h 8"/>
              <a:gd name="T12" fmla="*/ 0 w 16"/>
              <a:gd name="T13" fmla="*/ 0 h 8"/>
              <a:gd name="T14" fmla="*/ 0 60000 65536"/>
              <a:gd name="T15" fmla="*/ 0 60000 65536"/>
              <a:gd name="T16" fmla="*/ 0 60000 65536"/>
              <a:gd name="T17" fmla="*/ 0 60000 65536"/>
              <a:gd name="T18" fmla="*/ 0 60000 65536"/>
              <a:gd name="T19" fmla="*/ 0 60000 65536"/>
              <a:gd name="T20" fmla="*/ 0 60000 65536"/>
              <a:gd name="T21" fmla="*/ 0 w 16"/>
              <a:gd name="T22" fmla="*/ 0 h 8"/>
              <a:gd name="T23" fmla="*/ 16 w 16"/>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8">
                <a:moveTo>
                  <a:pt x="0" y="0"/>
                </a:moveTo>
                <a:lnTo>
                  <a:pt x="0" y="8"/>
                </a:lnTo>
                <a:lnTo>
                  <a:pt x="8" y="8"/>
                </a:lnTo>
                <a:lnTo>
                  <a:pt x="16" y="8"/>
                </a:lnTo>
                <a:lnTo>
                  <a:pt x="8" y="8"/>
                </a:lnTo>
                <a:lnTo>
                  <a:pt x="16" y="0"/>
                </a:lnTo>
                <a:lnTo>
                  <a:pt x="0" y="0"/>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26" name="Line 348"/>
          <p:cNvSpPr>
            <a:spLocks noChangeShapeType="1"/>
          </p:cNvSpPr>
          <p:nvPr/>
        </p:nvSpPr>
        <p:spPr bwMode="auto">
          <a:xfrm flipV="1">
            <a:off x="4122738" y="3268663"/>
            <a:ext cx="1587" cy="15875"/>
          </a:xfrm>
          <a:prstGeom prst="line">
            <a:avLst/>
          </a:prstGeom>
          <a:noFill/>
          <a:ln w="6350">
            <a:solidFill>
              <a:srgbClr val="FFFFFF"/>
            </a:solidFill>
            <a:round/>
            <a:headEnd/>
            <a:tailEnd/>
          </a:ln>
        </p:spPr>
        <p:txBody>
          <a:bodyPr/>
          <a:lstStyle/>
          <a:p>
            <a:endParaRPr lang="de-DE"/>
          </a:p>
        </p:txBody>
      </p:sp>
      <p:sp>
        <p:nvSpPr>
          <p:cNvPr id="244027" name="Line 349"/>
          <p:cNvSpPr>
            <a:spLocks noChangeShapeType="1"/>
          </p:cNvSpPr>
          <p:nvPr/>
        </p:nvSpPr>
        <p:spPr bwMode="auto">
          <a:xfrm>
            <a:off x="4138613" y="3300413"/>
            <a:ext cx="14287" cy="1587"/>
          </a:xfrm>
          <a:prstGeom prst="line">
            <a:avLst/>
          </a:prstGeom>
          <a:noFill/>
          <a:ln w="6350">
            <a:solidFill>
              <a:srgbClr val="FFFFFF"/>
            </a:solidFill>
            <a:round/>
            <a:headEnd/>
            <a:tailEnd/>
          </a:ln>
        </p:spPr>
        <p:txBody>
          <a:bodyPr/>
          <a:lstStyle/>
          <a:p>
            <a:endParaRPr lang="de-DE"/>
          </a:p>
        </p:txBody>
      </p:sp>
      <p:sp>
        <p:nvSpPr>
          <p:cNvPr id="244028" name="Freeform 350"/>
          <p:cNvSpPr>
            <a:spLocks/>
          </p:cNvSpPr>
          <p:nvPr/>
        </p:nvSpPr>
        <p:spPr bwMode="auto">
          <a:xfrm>
            <a:off x="4532313" y="5708650"/>
            <a:ext cx="46037" cy="61913"/>
          </a:xfrm>
          <a:custGeom>
            <a:avLst/>
            <a:gdLst>
              <a:gd name="T0" fmla="*/ 2147483647 w 24"/>
              <a:gd name="T1" fmla="*/ 2147483647 h 32"/>
              <a:gd name="T2" fmla="*/ 2147483647 w 24"/>
              <a:gd name="T3" fmla="*/ 2147483647 h 32"/>
              <a:gd name="T4" fmla="*/ 2147483647 w 24"/>
              <a:gd name="T5" fmla="*/ 2147483647 h 32"/>
              <a:gd name="T6" fmla="*/ 0 w 24"/>
              <a:gd name="T7" fmla="*/ 2147483647 h 32"/>
              <a:gd name="T8" fmla="*/ 2147483647 w 24"/>
              <a:gd name="T9" fmla="*/ 0 h 32"/>
              <a:gd name="T10" fmla="*/ 2147483647 w 24"/>
              <a:gd name="T11" fmla="*/ 0 h 32"/>
              <a:gd name="T12" fmla="*/ 2147483647 w 24"/>
              <a:gd name="T13" fmla="*/ 2147483647 h 32"/>
              <a:gd name="T14" fmla="*/ 0 60000 65536"/>
              <a:gd name="T15" fmla="*/ 0 60000 65536"/>
              <a:gd name="T16" fmla="*/ 0 60000 65536"/>
              <a:gd name="T17" fmla="*/ 0 60000 65536"/>
              <a:gd name="T18" fmla="*/ 0 60000 65536"/>
              <a:gd name="T19" fmla="*/ 0 60000 65536"/>
              <a:gd name="T20" fmla="*/ 0 60000 65536"/>
              <a:gd name="T21" fmla="*/ 0 w 24"/>
              <a:gd name="T22" fmla="*/ 0 h 32"/>
              <a:gd name="T23" fmla="*/ 24 w 24"/>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32">
                <a:moveTo>
                  <a:pt x="24" y="8"/>
                </a:moveTo>
                <a:lnTo>
                  <a:pt x="24" y="16"/>
                </a:lnTo>
                <a:lnTo>
                  <a:pt x="8" y="32"/>
                </a:lnTo>
                <a:lnTo>
                  <a:pt x="0" y="16"/>
                </a:lnTo>
                <a:lnTo>
                  <a:pt x="16" y="0"/>
                </a:lnTo>
                <a:lnTo>
                  <a:pt x="24" y="0"/>
                </a:lnTo>
                <a:lnTo>
                  <a:pt x="24" y="8"/>
                </a:lnTo>
                <a:close/>
              </a:path>
            </a:pathLst>
          </a:custGeom>
          <a:solidFill>
            <a:srgbClr val="B0AEAC"/>
          </a:solidFill>
          <a:ln w="6350">
            <a:solidFill>
              <a:srgbClr val="FFFFFF"/>
            </a:solidFill>
            <a:round/>
            <a:headEnd/>
            <a:tailEnd/>
          </a:ln>
        </p:spPr>
        <p:txBody>
          <a:bodyPr/>
          <a:lstStyle/>
          <a:p>
            <a:pPr algn="ctr"/>
            <a:endParaRPr lang="en-GB" sz="1200" b="1">
              <a:cs typeface="Arial" charset="0"/>
            </a:endParaRPr>
          </a:p>
        </p:txBody>
      </p:sp>
      <p:sp>
        <p:nvSpPr>
          <p:cNvPr id="244029" name="Rectangle 351"/>
          <p:cNvSpPr>
            <a:spLocks noChangeArrowheads="1"/>
          </p:cNvSpPr>
          <p:nvPr/>
        </p:nvSpPr>
        <p:spPr bwMode="auto">
          <a:xfrm>
            <a:off x="6689725" y="4211638"/>
            <a:ext cx="14288" cy="14287"/>
          </a:xfrm>
          <a:prstGeom prst="rect">
            <a:avLst/>
          </a:prstGeom>
          <a:solidFill>
            <a:srgbClr val="B0AEAC"/>
          </a:solidFill>
          <a:ln w="6350">
            <a:solidFill>
              <a:srgbClr val="FFFFFF"/>
            </a:solidFill>
            <a:miter lim="800000"/>
            <a:headEnd/>
            <a:tailEnd/>
          </a:ln>
        </p:spPr>
        <p:txBody>
          <a:bodyPr/>
          <a:lstStyle/>
          <a:p>
            <a:pPr algn="ctr"/>
            <a:endParaRPr lang="en-GB" sz="1200" b="1">
              <a:cs typeface="Arial" charset="0"/>
            </a:endParaRPr>
          </a:p>
        </p:txBody>
      </p:sp>
      <p:sp>
        <p:nvSpPr>
          <p:cNvPr id="244030" name="Line 352"/>
          <p:cNvSpPr>
            <a:spLocks noChangeShapeType="1"/>
          </p:cNvSpPr>
          <p:nvPr/>
        </p:nvSpPr>
        <p:spPr bwMode="auto">
          <a:xfrm flipV="1">
            <a:off x="2055813" y="3840163"/>
            <a:ext cx="15875" cy="15875"/>
          </a:xfrm>
          <a:prstGeom prst="line">
            <a:avLst/>
          </a:prstGeom>
          <a:noFill/>
          <a:ln w="6350">
            <a:solidFill>
              <a:srgbClr val="FFFFFF"/>
            </a:solidFill>
            <a:round/>
            <a:headEnd/>
            <a:tailEnd/>
          </a:ln>
        </p:spPr>
        <p:txBody>
          <a:bodyPr/>
          <a:lstStyle/>
          <a:p>
            <a:endParaRPr lang="de-DE"/>
          </a:p>
        </p:txBody>
      </p:sp>
      <p:sp>
        <p:nvSpPr>
          <p:cNvPr id="244031" name="Line 353"/>
          <p:cNvSpPr>
            <a:spLocks noChangeShapeType="1"/>
          </p:cNvSpPr>
          <p:nvPr/>
        </p:nvSpPr>
        <p:spPr bwMode="auto">
          <a:xfrm>
            <a:off x="6689725" y="4225925"/>
            <a:ext cx="14288" cy="3175"/>
          </a:xfrm>
          <a:prstGeom prst="line">
            <a:avLst/>
          </a:prstGeom>
          <a:noFill/>
          <a:ln w="6350">
            <a:solidFill>
              <a:srgbClr val="FFFFFF"/>
            </a:solidFill>
            <a:round/>
            <a:headEnd/>
            <a:tailEnd/>
          </a:ln>
        </p:spPr>
        <p:txBody>
          <a:bodyPr/>
          <a:lstStyle/>
          <a:p>
            <a:endParaRPr lang="de-DE"/>
          </a:p>
        </p:txBody>
      </p:sp>
      <p:sp>
        <p:nvSpPr>
          <p:cNvPr id="244032" name="Freeform 354"/>
          <p:cNvSpPr>
            <a:spLocks/>
          </p:cNvSpPr>
          <p:nvPr/>
        </p:nvSpPr>
        <p:spPr bwMode="auto">
          <a:xfrm>
            <a:off x="3667125" y="3268663"/>
            <a:ext cx="106363" cy="107950"/>
          </a:xfrm>
          <a:custGeom>
            <a:avLst/>
            <a:gdLst>
              <a:gd name="T0" fmla="*/ 2147483647 w 56"/>
              <a:gd name="T1" fmla="*/ 2147483647 h 56"/>
              <a:gd name="T2" fmla="*/ 2147483647 w 56"/>
              <a:gd name="T3" fmla="*/ 2147483647 h 56"/>
              <a:gd name="T4" fmla="*/ 2147483647 w 56"/>
              <a:gd name="T5" fmla="*/ 2147483647 h 56"/>
              <a:gd name="T6" fmla="*/ 2147483647 w 56"/>
              <a:gd name="T7" fmla="*/ 2147483647 h 56"/>
              <a:gd name="T8" fmla="*/ 2147483647 w 56"/>
              <a:gd name="T9" fmla="*/ 2147483647 h 56"/>
              <a:gd name="T10" fmla="*/ 2147483647 w 56"/>
              <a:gd name="T11" fmla="*/ 2147483647 h 56"/>
              <a:gd name="T12" fmla="*/ 0 w 56"/>
              <a:gd name="T13" fmla="*/ 2147483647 h 56"/>
              <a:gd name="T14" fmla="*/ 2147483647 w 56"/>
              <a:gd name="T15" fmla="*/ 2147483647 h 56"/>
              <a:gd name="T16" fmla="*/ 2147483647 w 56"/>
              <a:gd name="T17" fmla="*/ 2147483647 h 56"/>
              <a:gd name="T18" fmla="*/ 2147483647 w 56"/>
              <a:gd name="T19" fmla="*/ 2147483647 h 56"/>
              <a:gd name="T20" fmla="*/ 2147483647 w 56"/>
              <a:gd name="T21" fmla="*/ 2147483647 h 56"/>
              <a:gd name="T22" fmla="*/ 2147483647 w 56"/>
              <a:gd name="T23" fmla="*/ 2147483647 h 56"/>
              <a:gd name="T24" fmla="*/ 2147483647 w 56"/>
              <a:gd name="T25" fmla="*/ 2147483647 h 56"/>
              <a:gd name="T26" fmla="*/ 2147483647 w 56"/>
              <a:gd name="T27" fmla="*/ 2147483647 h 56"/>
              <a:gd name="T28" fmla="*/ 2147483647 w 56"/>
              <a:gd name="T29" fmla="*/ 2147483647 h 56"/>
              <a:gd name="T30" fmla="*/ 2147483647 w 56"/>
              <a:gd name="T31" fmla="*/ 2147483647 h 56"/>
              <a:gd name="T32" fmla="*/ 2147483647 w 56"/>
              <a:gd name="T33" fmla="*/ 0 h 56"/>
              <a:gd name="T34" fmla="*/ 2147483647 w 56"/>
              <a:gd name="T35" fmla="*/ 0 h 56"/>
              <a:gd name="T36" fmla="*/ 2147483647 w 56"/>
              <a:gd name="T37" fmla="*/ 2147483647 h 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
              <a:gd name="T58" fmla="*/ 0 h 56"/>
              <a:gd name="T59" fmla="*/ 56 w 56"/>
              <a:gd name="T60" fmla="*/ 56 h 5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 h="56">
                <a:moveTo>
                  <a:pt x="32" y="8"/>
                </a:moveTo>
                <a:lnTo>
                  <a:pt x="40" y="16"/>
                </a:lnTo>
                <a:lnTo>
                  <a:pt x="56" y="16"/>
                </a:lnTo>
                <a:lnTo>
                  <a:pt x="56" y="32"/>
                </a:lnTo>
                <a:lnTo>
                  <a:pt x="48" y="48"/>
                </a:lnTo>
                <a:lnTo>
                  <a:pt x="8" y="56"/>
                </a:lnTo>
                <a:lnTo>
                  <a:pt x="0" y="48"/>
                </a:lnTo>
                <a:lnTo>
                  <a:pt x="8" y="48"/>
                </a:lnTo>
                <a:lnTo>
                  <a:pt x="24" y="32"/>
                </a:lnTo>
                <a:lnTo>
                  <a:pt x="8" y="24"/>
                </a:lnTo>
                <a:lnTo>
                  <a:pt x="16" y="24"/>
                </a:lnTo>
                <a:lnTo>
                  <a:pt x="8" y="16"/>
                </a:lnTo>
                <a:lnTo>
                  <a:pt x="16" y="16"/>
                </a:lnTo>
                <a:lnTo>
                  <a:pt x="24" y="16"/>
                </a:lnTo>
                <a:lnTo>
                  <a:pt x="32" y="8"/>
                </a:lnTo>
                <a:lnTo>
                  <a:pt x="24" y="8"/>
                </a:lnTo>
                <a:lnTo>
                  <a:pt x="32" y="0"/>
                </a:lnTo>
                <a:lnTo>
                  <a:pt x="40" y="0"/>
                </a:lnTo>
                <a:lnTo>
                  <a:pt x="32" y="8"/>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33" name="Freeform 355"/>
          <p:cNvSpPr>
            <a:spLocks/>
          </p:cNvSpPr>
          <p:nvPr/>
        </p:nvSpPr>
        <p:spPr bwMode="auto">
          <a:xfrm>
            <a:off x="3971925" y="3314700"/>
            <a:ext cx="90488" cy="77788"/>
          </a:xfrm>
          <a:custGeom>
            <a:avLst/>
            <a:gdLst>
              <a:gd name="T0" fmla="*/ 0 w 48"/>
              <a:gd name="T1" fmla="*/ 2147483647 h 40"/>
              <a:gd name="T2" fmla="*/ 2147483647 w 48"/>
              <a:gd name="T3" fmla="*/ 2147483647 h 40"/>
              <a:gd name="T4" fmla="*/ 2147483647 w 48"/>
              <a:gd name="T5" fmla="*/ 2147483647 h 40"/>
              <a:gd name="T6" fmla="*/ 2147483647 w 48"/>
              <a:gd name="T7" fmla="*/ 2147483647 h 40"/>
              <a:gd name="T8" fmla="*/ 2147483647 w 48"/>
              <a:gd name="T9" fmla="*/ 2147483647 h 40"/>
              <a:gd name="T10" fmla="*/ 2147483647 w 48"/>
              <a:gd name="T11" fmla="*/ 2147483647 h 40"/>
              <a:gd name="T12" fmla="*/ 2147483647 w 48"/>
              <a:gd name="T13" fmla="*/ 0 h 40"/>
              <a:gd name="T14" fmla="*/ 2147483647 w 48"/>
              <a:gd name="T15" fmla="*/ 2147483647 h 40"/>
              <a:gd name="T16" fmla="*/ 2147483647 w 48"/>
              <a:gd name="T17" fmla="*/ 2147483647 h 40"/>
              <a:gd name="T18" fmla="*/ 2147483647 w 48"/>
              <a:gd name="T19" fmla="*/ 2147483647 h 40"/>
              <a:gd name="T20" fmla="*/ 2147483647 w 48"/>
              <a:gd name="T21" fmla="*/ 2147483647 h 40"/>
              <a:gd name="T22" fmla="*/ 0 w 48"/>
              <a:gd name="T23" fmla="*/ 2147483647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8"/>
              <a:gd name="T37" fmla="*/ 0 h 40"/>
              <a:gd name="T38" fmla="*/ 48 w 48"/>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8" h="40">
                <a:moveTo>
                  <a:pt x="0" y="32"/>
                </a:moveTo>
                <a:lnTo>
                  <a:pt x="16" y="8"/>
                </a:lnTo>
                <a:lnTo>
                  <a:pt x="16" y="16"/>
                </a:lnTo>
                <a:lnTo>
                  <a:pt x="24" y="16"/>
                </a:lnTo>
                <a:lnTo>
                  <a:pt x="32" y="16"/>
                </a:lnTo>
                <a:lnTo>
                  <a:pt x="24" y="8"/>
                </a:lnTo>
                <a:lnTo>
                  <a:pt x="48" y="0"/>
                </a:lnTo>
                <a:lnTo>
                  <a:pt x="40" y="16"/>
                </a:lnTo>
                <a:lnTo>
                  <a:pt x="32" y="24"/>
                </a:lnTo>
                <a:lnTo>
                  <a:pt x="32" y="40"/>
                </a:lnTo>
                <a:lnTo>
                  <a:pt x="16" y="32"/>
                </a:lnTo>
                <a:lnTo>
                  <a:pt x="0" y="32"/>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34" name="Freeform 356"/>
          <p:cNvSpPr>
            <a:spLocks/>
          </p:cNvSpPr>
          <p:nvPr/>
        </p:nvSpPr>
        <p:spPr bwMode="auto">
          <a:xfrm>
            <a:off x="4257675" y="3422650"/>
            <a:ext cx="122238" cy="61913"/>
          </a:xfrm>
          <a:custGeom>
            <a:avLst/>
            <a:gdLst>
              <a:gd name="T0" fmla="*/ 0 w 64"/>
              <a:gd name="T1" fmla="*/ 2147483647 h 32"/>
              <a:gd name="T2" fmla="*/ 2147483647 w 64"/>
              <a:gd name="T3" fmla="*/ 2147483647 h 32"/>
              <a:gd name="T4" fmla="*/ 2147483647 w 64"/>
              <a:gd name="T5" fmla="*/ 2147483647 h 32"/>
              <a:gd name="T6" fmla="*/ 2147483647 w 64"/>
              <a:gd name="T7" fmla="*/ 2147483647 h 32"/>
              <a:gd name="T8" fmla="*/ 2147483647 w 64"/>
              <a:gd name="T9" fmla="*/ 2147483647 h 32"/>
              <a:gd name="T10" fmla="*/ 2147483647 w 64"/>
              <a:gd name="T11" fmla="*/ 2147483647 h 32"/>
              <a:gd name="T12" fmla="*/ 2147483647 w 64"/>
              <a:gd name="T13" fmla="*/ 2147483647 h 32"/>
              <a:gd name="T14" fmla="*/ 2147483647 w 64"/>
              <a:gd name="T15" fmla="*/ 2147483647 h 32"/>
              <a:gd name="T16" fmla="*/ 2147483647 w 64"/>
              <a:gd name="T17" fmla="*/ 0 h 32"/>
              <a:gd name="T18" fmla="*/ 0 w 64"/>
              <a:gd name="T19" fmla="*/ 2147483647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4"/>
              <a:gd name="T31" fmla="*/ 0 h 32"/>
              <a:gd name="T32" fmla="*/ 64 w 64"/>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4" h="32">
                <a:moveTo>
                  <a:pt x="0" y="16"/>
                </a:moveTo>
                <a:lnTo>
                  <a:pt x="8" y="24"/>
                </a:lnTo>
                <a:lnTo>
                  <a:pt x="24" y="32"/>
                </a:lnTo>
                <a:lnTo>
                  <a:pt x="48" y="16"/>
                </a:lnTo>
                <a:lnTo>
                  <a:pt x="64" y="16"/>
                </a:lnTo>
                <a:lnTo>
                  <a:pt x="64" y="8"/>
                </a:lnTo>
                <a:lnTo>
                  <a:pt x="56" y="8"/>
                </a:lnTo>
                <a:lnTo>
                  <a:pt x="40" y="8"/>
                </a:lnTo>
                <a:lnTo>
                  <a:pt x="16" y="0"/>
                </a:lnTo>
                <a:lnTo>
                  <a:pt x="0" y="16"/>
                </a:lnTo>
                <a:close/>
              </a:path>
            </a:pathLst>
          </a:custGeom>
          <a:solidFill>
            <a:srgbClr val="B0AEAC"/>
          </a:solidFill>
          <a:ln w="6350">
            <a:solidFill>
              <a:srgbClr val="FFFFFF"/>
            </a:solidFill>
            <a:round/>
            <a:headEnd/>
            <a:tailEnd/>
          </a:ln>
        </p:spPr>
        <p:txBody>
          <a:bodyPr/>
          <a:lstStyle/>
          <a:p>
            <a:pPr algn="ctr"/>
            <a:endParaRPr lang="en-GB" sz="1600" b="1">
              <a:cs typeface="Arial" charset="0"/>
            </a:endParaRPr>
          </a:p>
        </p:txBody>
      </p:sp>
      <p:sp>
        <p:nvSpPr>
          <p:cNvPr id="244035" name="Freeform 357"/>
          <p:cNvSpPr>
            <a:spLocks/>
          </p:cNvSpPr>
          <p:nvPr/>
        </p:nvSpPr>
        <p:spPr bwMode="auto">
          <a:xfrm>
            <a:off x="4152900" y="3376613"/>
            <a:ext cx="136525" cy="77787"/>
          </a:xfrm>
          <a:custGeom>
            <a:avLst/>
            <a:gdLst>
              <a:gd name="T0" fmla="*/ 2147483647 w 72"/>
              <a:gd name="T1" fmla="*/ 2147483647 h 40"/>
              <a:gd name="T2" fmla="*/ 2147483647 w 72"/>
              <a:gd name="T3" fmla="*/ 2147483647 h 40"/>
              <a:gd name="T4" fmla="*/ 2147483647 w 72"/>
              <a:gd name="T5" fmla="*/ 2147483647 h 40"/>
              <a:gd name="T6" fmla="*/ 2147483647 w 72"/>
              <a:gd name="T7" fmla="*/ 2147483647 h 40"/>
              <a:gd name="T8" fmla="*/ 2147483647 w 72"/>
              <a:gd name="T9" fmla="*/ 0 h 40"/>
              <a:gd name="T10" fmla="*/ 0 w 72"/>
              <a:gd name="T11" fmla="*/ 2147483647 h 40"/>
              <a:gd name="T12" fmla="*/ 2147483647 w 72"/>
              <a:gd name="T13" fmla="*/ 2147483647 h 40"/>
              <a:gd name="T14" fmla="*/ 2147483647 w 72"/>
              <a:gd name="T15" fmla="*/ 2147483647 h 40"/>
              <a:gd name="T16" fmla="*/ 2147483647 w 72"/>
              <a:gd name="T17" fmla="*/ 2147483647 h 40"/>
              <a:gd name="T18" fmla="*/ 2147483647 w 72"/>
              <a:gd name="T19" fmla="*/ 2147483647 h 40"/>
              <a:gd name="T20" fmla="*/ 2147483647 w 72"/>
              <a:gd name="T21" fmla="*/ 2147483647 h 40"/>
              <a:gd name="T22" fmla="*/ 2147483647 w 72"/>
              <a:gd name="T23" fmla="*/ 2147483647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2"/>
              <a:gd name="T37" fmla="*/ 0 h 40"/>
              <a:gd name="T38" fmla="*/ 72 w 72"/>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2" h="40">
                <a:moveTo>
                  <a:pt x="72" y="24"/>
                </a:moveTo>
                <a:lnTo>
                  <a:pt x="56" y="16"/>
                </a:lnTo>
                <a:lnTo>
                  <a:pt x="48" y="8"/>
                </a:lnTo>
                <a:lnTo>
                  <a:pt x="32" y="8"/>
                </a:lnTo>
                <a:lnTo>
                  <a:pt x="32" y="0"/>
                </a:lnTo>
                <a:lnTo>
                  <a:pt x="0" y="16"/>
                </a:lnTo>
                <a:lnTo>
                  <a:pt x="8" y="24"/>
                </a:lnTo>
                <a:lnTo>
                  <a:pt x="24" y="40"/>
                </a:lnTo>
                <a:lnTo>
                  <a:pt x="32" y="40"/>
                </a:lnTo>
                <a:lnTo>
                  <a:pt x="40" y="32"/>
                </a:lnTo>
                <a:lnTo>
                  <a:pt x="56" y="40"/>
                </a:lnTo>
                <a:lnTo>
                  <a:pt x="72" y="24"/>
                </a:lnTo>
                <a:close/>
              </a:path>
            </a:pathLst>
          </a:custGeom>
          <a:solidFill>
            <a:srgbClr val="F21C0A"/>
          </a:solidFill>
          <a:ln w="6350">
            <a:solidFill>
              <a:srgbClr val="FFFFFF"/>
            </a:solidFill>
            <a:round/>
            <a:headEnd/>
            <a:tailEnd/>
          </a:ln>
        </p:spPr>
        <p:txBody>
          <a:bodyPr/>
          <a:lstStyle/>
          <a:p>
            <a:pPr algn="ctr"/>
            <a:endParaRPr lang="en-GB" sz="1600" b="1">
              <a:cs typeface="Arial" charset="0"/>
            </a:endParaRPr>
          </a:p>
        </p:txBody>
      </p:sp>
      <p:sp>
        <p:nvSpPr>
          <p:cNvPr id="244036" name="Text Box 371"/>
          <p:cNvSpPr txBox="1">
            <a:spLocks noChangeArrowheads="1"/>
          </p:cNvSpPr>
          <p:nvPr/>
        </p:nvSpPr>
        <p:spPr bwMode="gray">
          <a:xfrm>
            <a:off x="2946400" y="5195888"/>
            <a:ext cx="1198563" cy="690562"/>
          </a:xfrm>
          <a:prstGeom prst="rect">
            <a:avLst/>
          </a:prstGeom>
          <a:solidFill>
            <a:srgbClr val="DEDEDE"/>
          </a:solidFill>
          <a:ln w="12700">
            <a:noFill/>
            <a:miter lim="800000"/>
            <a:headEnd/>
            <a:tailEnd type="none" w="med" len="lg"/>
          </a:ln>
        </p:spPr>
        <p:txBody>
          <a:bodyPr lIns="72000" tIns="72000" rIns="72000" bIns="72000">
            <a:spAutoFit/>
          </a:bodyPr>
          <a:lstStyle/>
          <a:p>
            <a:pPr>
              <a:spcBef>
                <a:spcPct val="50000"/>
              </a:spcBef>
            </a:pPr>
            <a:r>
              <a:rPr lang="de-DE" sz="1200">
                <a:cs typeface="Arial" charset="0"/>
              </a:rPr>
              <a:t>South Africa</a:t>
            </a:r>
            <a:br>
              <a:rPr lang="de-DE" sz="1200">
                <a:cs typeface="Arial" charset="0"/>
              </a:rPr>
            </a:br>
            <a:r>
              <a:rPr lang="de-DE" sz="1200">
                <a:cs typeface="Arial" charset="0"/>
              </a:rPr>
              <a:t>gas-fired CHP</a:t>
            </a:r>
            <a:br>
              <a:rPr lang="de-DE" sz="1200">
                <a:cs typeface="Arial" charset="0"/>
              </a:rPr>
            </a:br>
            <a:r>
              <a:rPr lang="de-DE" sz="1200">
                <a:cs typeface="Arial" charset="0"/>
              </a:rPr>
              <a:t>230 ktCO2/year</a:t>
            </a:r>
          </a:p>
        </p:txBody>
      </p:sp>
      <p:sp>
        <p:nvSpPr>
          <p:cNvPr id="244037" name="Text Box 373"/>
          <p:cNvSpPr txBox="1">
            <a:spLocks noChangeArrowheads="1"/>
          </p:cNvSpPr>
          <p:nvPr/>
        </p:nvSpPr>
        <p:spPr bwMode="gray">
          <a:xfrm>
            <a:off x="7038975" y="3963988"/>
            <a:ext cx="1190625" cy="690562"/>
          </a:xfrm>
          <a:prstGeom prst="rect">
            <a:avLst/>
          </a:prstGeom>
          <a:solidFill>
            <a:srgbClr val="DEDEDE"/>
          </a:solidFill>
          <a:ln w="12700">
            <a:noFill/>
            <a:miter lim="800000"/>
            <a:headEnd/>
            <a:tailEnd type="none" w="med" len="lg"/>
          </a:ln>
        </p:spPr>
        <p:txBody>
          <a:bodyPr lIns="72000" tIns="72000" rIns="72000" bIns="72000">
            <a:spAutoFit/>
          </a:bodyPr>
          <a:lstStyle/>
          <a:p>
            <a:pPr>
              <a:spcBef>
                <a:spcPct val="50000"/>
              </a:spcBef>
            </a:pPr>
            <a:r>
              <a:rPr lang="de-DE" sz="1200">
                <a:cs typeface="Arial" charset="0"/>
              </a:rPr>
              <a:t>China</a:t>
            </a:r>
            <a:br>
              <a:rPr lang="de-DE" sz="1200">
                <a:cs typeface="Arial" charset="0"/>
              </a:rPr>
            </a:br>
            <a:r>
              <a:rPr lang="de-DE" sz="1200">
                <a:cs typeface="Arial" charset="0"/>
              </a:rPr>
              <a:t>biomass plant</a:t>
            </a:r>
            <a:br>
              <a:rPr lang="de-DE" sz="1200">
                <a:cs typeface="Arial" charset="0"/>
              </a:rPr>
            </a:br>
            <a:r>
              <a:rPr lang="de-DE" sz="1200">
                <a:cs typeface="Arial" charset="0"/>
              </a:rPr>
              <a:t>400 ktCO2/year</a:t>
            </a:r>
          </a:p>
        </p:txBody>
      </p:sp>
      <p:grpSp>
        <p:nvGrpSpPr>
          <p:cNvPr id="244038" name="Group 22"/>
          <p:cNvGrpSpPr>
            <a:grpSpLocks/>
          </p:cNvGrpSpPr>
          <p:nvPr/>
        </p:nvGrpSpPr>
        <p:grpSpPr bwMode="auto">
          <a:xfrm>
            <a:off x="8307388" y="1139825"/>
            <a:ext cx="703262" cy="457200"/>
            <a:chOff x="582613" y="1760538"/>
            <a:chExt cx="8883650" cy="4106862"/>
          </a:xfrm>
        </p:grpSpPr>
        <p:sp>
          <p:nvSpPr>
            <p:cNvPr id="376" name="Rectangle 26"/>
            <p:cNvSpPr>
              <a:spLocks/>
            </p:cNvSpPr>
            <p:nvPr>
              <p:custDataLst>
                <p:tags r:id="rId1"/>
              </p:custDataLst>
            </p:nvPr>
          </p:nvSpPr>
          <p:spPr bwMode="auto">
            <a:xfrm>
              <a:off x="602660" y="2744478"/>
              <a:ext cx="2887690" cy="3051627"/>
            </a:xfrm>
            <a:prstGeom prst="rect">
              <a:avLst/>
            </a:prstGeom>
            <a:solidFill>
              <a:schemeClr val="accent3">
                <a:lumMod val="50000"/>
              </a:schemeClr>
            </a:solidFill>
            <a:ln w="9525" algn="ctr">
              <a:noFill/>
              <a:round/>
              <a:headEnd/>
              <a:tailEnd/>
            </a:ln>
          </p:spPr>
          <p:txBody>
            <a:bodyPr lIns="0" tIns="0" rIns="0" bIns="0" anchor="ctr"/>
            <a:lstStyle/>
            <a:p>
              <a:pPr algn="ctr">
                <a:defRPr/>
              </a:pPr>
              <a:r>
                <a:rPr lang="en-US" sz="1400">
                  <a:solidFill>
                    <a:schemeClr val="bg1"/>
                  </a:solidFill>
                </a:rPr>
                <a:t>1</a:t>
              </a:r>
            </a:p>
          </p:txBody>
        </p:sp>
        <p:sp>
          <p:nvSpPr>
            <p:cNvPr id="244043" name="Rectangle 27"/>
            <p:cNvSpPr>
              <a:spLocks/>
            </p:cNvSpPr>
            <p:nvPr>
              <p:custDataLst>
                <p:tags r:id="rId2"/>
              </p:custDataLst>
            </p:nvPr>
          </p:nvSpPr>
          <p:spPr bwMode="auto">
            <a:xfrm>
              <a:off x="3579813" y="2741613"/>
              <a:ext cx="2879725" cy="3054350"/>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244044" name="Rectangle 28"/>
            <p:cNvSpPr>
              <a:spLocks/>
            </p:cNvSpPr>
            <p:nvPr>
              <p:custDataLst>
                <p:tags r:id="rId3"/>
              </p:custDataLst>
            </p:nvPr>
          </p:nvSpPr>
          <p:spPr bwMode="auto">
            <a:xfrm>
              <a:off x="6586538" y="2746375"/>
              <a:ext cx="2879725" cy="3049588"/>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244045" name="AutoShape 7"/>
            <p:cNvSpPr>
              <a:spLocks noChangeArrowheads="1"/>
            </p:cNvSpPr>
            <p:nvPr>
              <p:custDataLst>
                <p:tags r:id="rId4"/>
              </p:custDataLst>
            </p:nvPr>
          </p:nvSpPr>
          <p:spPr bwMode="auto">
            <a:xfrm rot="-5400000">
              <a:off x="4777582" y="-2432844"/>
              <a:ext cx="482600" cy="8869363"/>
            </a:xfrm>
            <a:prstGeom prst="chevron">
              <a:avLst>
                <a:gd name="adj" fmla="val 100000"/>
              </a:avLst>
            </a:prstGeom>
            <a:solidFill>
              <a:srgbClr val="F21C0A"/>
            </a:solidFill>
            <a:ln w="22225">
              <a:solidFill>
                <a:schemeClr val="hlink"/>
              </a:solidFill>
              <a:miter lim="800000"/>
              <a:headEnd/>
              <a:tailEnd/>
            </a:ln>
          </p:spPr>
          <p:txBody>
            <a:bodyPr vert="eaVert" wrap="none" lIns="0" tIns="0" rIns="0" bIns="0" anchor="ctr"/>
            <a:lstStyle/>
            <a:p>
              <a:pPr algn="ctr"/>
              <a:endParaRPr lang="en-US">
                <a:solidFill>
                  <a:schemeClr val="bg1"/>
                </a:solidFill>
                <a:cs typeface="Arial" charset="0"/>
              </a:endParaRPr>
            </a:p>
          </p:txBody>
        </p:sp>
        <p:sp>
          <p:nvSpPr>
            <p:cNvPr id="244046" name="Line 8"/>
            <p:cNvSpPr>
              <a:spLocks noChangeShapeType="1"/>
            </p:cNvSpPr>
            <p:nvPr>
              <p:custDataLst>
                <p:tags r:id="rId5"/>
              </p:custDataLst>
            </p:nvPr>
          </p:nvSpPr>
          <p:spPr bwMode="auto">
            <a:xfrm>
              <a:off x="582613" y="2647950"/>
              <a:ext cx="8882062" cy="1588"/>
            </a:xfrm>
            <a:custGeom>
              <a:avLst/>
              <a:gdLst>
                <a:gd name="T0" fmla="*/ 0 w 5595"/>
                <a:gd name="T1" fmla="*/ 0 h 1"/>
                <a:gd name="T2" fmla="*/ 2147483647 w 5595"/>
                <a:gd name="T3" fmla="*/ 0 h 1"/>
                <a:gd name="T4" fmla="*/ 0 60000 65536"/>
                <a:gd name="T5" fmla="*/ 0 60000 65536"/>
                <a:gd name="T6" fmla="*/ 0 w 5595"/>
                <a:gd name="T7" fmla="*/ 0 h 1"/>
                <a:gd name="T8" fmla="*/ 5595 w 5595"/>
                <a:gd name="T9" fmla="*/ 1 h 1"/>
              </a:gdLst>
              <a:ahLst/>
              <a:cxnLst>
                <a:cxn ang="T4">
                  <a:pos x="T0" y="T1"/>
                </a:cxn>
                <a:cxn ang="T5">
                  <a:pos x="T2" y="T3"/>
                </a:cxn>
              </a:cxnLst>
              <a:rect l="T6" t="T7" r="T8" b="T9"/>
              <a:pathLst>
                <a:path w="5595" h="1">
                  <a:moveTo>
                    <a:pt x="0" y="0"/>
                  </a:moveTo>
                  <a:lnTo>
                    <a:pt x="5595" y="0"/>
                  </a:lnTo>
                </a:path>
              </a:pathLst>
            </a:custGeom>
            <a:noFill/>
            <a:ln w="22225">
              <a:solidFill>
                <a:schemeClr val="hlink"/>
              </a:solidFill>
              <a:round/>
              <a:headEnd/>
              <a:tailEnd/>
            </a:ln>
          </p:spPr>
          <p:txBody>
            <a:bodyPr wrap="none" lIns="0" tIns="0" rIns="0" bIns="0" anchor="ctr"/>
            <a:lstStyle/>
            <a:p>
              <a:pPr algn="ctr"/>
              <a:endParaRPr lang="en-US">
                <a:solidFill>
                  <a:schemeClr val="bg1"/>
                </a:solidFill>
                <a:cs typeface="Arial" charset="0"/>
              </a:endParaRPr>
            </a:p>
          </p:txBody>
        </p:sp>
        <p:sp>
          <p:nvSpPr>
            <p:cNvPr id="244047" name="Line 17"/>
            <p:cNvSpPr>
              <a:spLocks noChangeShapeType="1"/>
            </p:cNvSpPr>
            <p:nvPr/>
          </p:nvSpPr>
          <p:spPr bwMode="auto">
            <a:xfrm>
              <a:off x="582613" y="5867400"/>
              <a:ext cx="8874125" cy="0"/>
            </a:xfrm>
            <a:prstGeom prst="line">
              <a:avLst/>
            </a:prstGeom>
            <a:noFill/>
            <a:ln w="25400">
              <a:solidFill>
                <a:schemeClr val="hlink"/>
              </a:solidFill>
              <a:round/>
              <a:headEnd/>
              <a:tailEnd/>
            </a:ln>
          </p:spPr>
          <p:txBody>
            <a:bodyPr/>
            <a:lstStyle/>
            <a:p>
              <a:endParaRPr lang="de-DE"/>
            </a:p>
          </p:txBody>
        </p:sp>
      </p:grpSp>
      <p:sp>
        <p:nvSpPr>
          <p:cNvPr id="244039" name="Text Box 371"/>
          <p:cNvSpPr txBox="1">
            <a:spLocks noChangeArrowheads="1"/>
          </p:cNvSpPr>
          <p:nvPr/>
        </p:nvSpPr>
        <p:spPr bwMode="gray">
          <a:xfrm>
            <a:off x="4752975" y="5681663"/>
            <a:ext cx="1198563" cy="690562"/>
          </a:xfrm>
          <a:prstGeom prst="rect">
            <a:avLst/>
          </a:prstGeom>
          <a:solidFill>
            <a:srgbClr val="DEDEDE"/>
          </a:solidFill>
          <a:ln w="12700">
            <a:noFill/>
            <a:miter lim="800000"/>
            <a:headEnd/>
            <a:tailEnd type="none" w="med" len="lg"/>
          </a:ln>
        </p:spPr>
        <p:txBody>
          <a:bodyPr lIns="72000" tIns="72000" rIns="72000" bIns="72000">
            <a:spAutoFit/>
          </a:bodyPr>
          <a:lstStyle/>
          <a:p>
            <a:pPr>
              <a:spcBef>
                <a:spcPct val="50000"/>
              </a:spcBef>
            </a:pPr>
            <a:r>
              <a:rPr lang="de-DE" sz="1200">
                <a:cs typeface="Arial" charset="0"/>
              </a:rPr>
              <a:t>South Africa</a:t>
            </a:r>
            <a:br>
              <a:rPr lang="de-DE" sz="1200">
                <a:cs typeface="Arial" charset="0"/>
              </a:rPr>
            </a:br>
            <a:r>
              <a:rPr lang="de-DE" sz="1200">
                <a:cs typeface="Arial" charset="0"/>
              </a:rPr>
              <a:t>wind farm</a:t>
            </a:r>
            <a:br>
              <a:rPr lang="de-DE" sz="1200">
                <a:cs typeface="Arial" charset="0"/>
              </a:rPr>
            </a:br>
            <a:r>
              <a:rPr lang="de-DE" sz="1200">
                <a:cs typeface="Arial" charset="0"/>
              </a:rPr>
              <a:t>150 ktCO2/year</a:t>
            </a:r>
          </a:p>
        </p:txBody>
      </p:sp>
      <p:sp>
        <p:nvSpPr>
          <p:cNvPr id="244040" name="Rectangle 2"/>
          <p:cNvSpPr>
            <a:spLocks noChangeArrowheads="1"/>
          </p:cNvSpPr>
          <p:nvPr/>
        </p:nvSpPr>
        <p:spPr bwMode="gray">
          <a:xfrm>
            <a:off x="573088" y="1143000"/>
            <a:ext cx="7924800" cy="533400"/>
          </a:xfrm>
          <a:prstGeom prst="rect">
            <a:avLst/>
          </a:prstGeom>
          <a:noFill/>
          <a:ln w="9525">
            <a:noFill/>
            <a:miter lim="800000"/>
            <a:headEnd/>
            <a:tailEnd/>
          </a:ln>
        </p:spPr>
        <p:txBody>
          <a:bodyPr lIns="0" tIns="0" rIns="0" bIns="0"/>
          <a:lstStyle/>
          <a:p>
            <a:pPr eaLnBrk="0" hangingPunct="0">
              <a:lnSpc>
                <a:spcPts val="3400"/>
              </a:lnSpc>
            </a:pPr>
            <a:r>
              <a:rPr lang="en-GB" sz="2600">
                <a:cs typeface="Arial" charset="0"/>
              </a:rPr>
              <a:t>JI activities will concentrate on Russia and Ukraine – </a:t>
            </a:r>
            <a:br>
              <a:rPr lang="en-GB" sz="2600">
                <a:cs typeface="Arial" charset="0"/>
              </a:rPr>
            </a:br>
            <a:r>
              <a:rPr lang="en-GB" sz="2600">
                <a:cs typeface="Arial" charset="0"/>
              </a:rPr>
              <a:t>CDM initiated in China, South Africa and Southeast Asia</a:t>
            </a:r>
            <a:endParaRPr lang="de-DE" sz="2600">
              <a:cs typeface="Arial" charset="0"/>
            </a:endParaRPr>
          </a:p>
        </p:txBody>
      </p:sp>
      <p:sp>
        <p:nvSpPr>
          <p:cNvPr id="244041" name="Text Box 371"/>
          <p:cNvSpPr txBox="1">
            <a:spLocks noChangeArrowheads="1"/>
          </p:cNvSpPr>
          <p:nvPr/>
        </p:nvSpPr>
        <p:spPr bwMode="gray">
          <a:xfrm>
            <a:off x="4997450" y="4700588"/>
            <a:ext cx="1223963" cy="690562"/>
          </a:xfrm>
          <a:prstGeom prst="rect">
            <a:avLst/>
          </a:prstGeom>
          <a:solidFill>
            <a:srgbClr val="DEDEDE"/>
          </a:solidFill>
          <a:ln w="12700">
            <a:noFill/>
            <a:miter lim="800000"/>
            <a:headEnd/>
            <a:tailEnd type="none" w="med" len="lg"/>
          </a:ln>
        </p:spPr>
        <p:txBody>
          <a:bodyPr lIns="72000" tIns="72000" rIns="72000" bIns="72000">
            <a:spAutoFit/>
          </a:bodyPr>
          <a:lstStyle/>
          <a:p>
            <a:pPr>
              <a:spcBef>
                <a:spcPct val="50000"/>
              </a:spcBef>
            </a:pPr>
            <a:r>
              <a:rPr lang="de-DE" sz="1200">
                <a:cs typeface="Arial" charset="0"/>
              </a:rPr>
              <a:t>SE Asia</a:t>
            </a:r>
            <a:br>
              <a:rPr lang="de-DE" sz="1200">
                <a:cs typeface="Arial" charset="0"/>
              </a:rPr>
            </a:br>
            <a:r>
              <a:rPr lang="de-DE" sz="1200">
                <a:cs typeface="Arial" charset="0"/>
              </a:rPr>
              <a:t>Waste-to-energy projects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1" name="Foliennummernplatzhalter 1"/>
          <p:cNvSpPr>
            <a:spLocks noGrp="1"/>
          </p:cNvSpPr>
          <p:nvPr>
            <p:ph type="sldNum" sz="quarter" idx="10"/>
          </p:nvPr>
        </p:nvSpPr>
        <p:spPr>
          <a:noFill/>
        </p:spPr>
        <p:txBody>
          <a:bodyPr/>
          <a:lstStyle/>
          <a:p>
            <a:fld id="{3360E3CB-9066-4857-8559-FEF6A8423635}" type="slidenum">
              <a:rPr smtClean="0"/>
              <a:pPr/>
              <a:t>25</a:t>
            </a:fld>
            <a:endParaRPr lang="de-DE" smtClean="0"/>
          </a:p>
        </p:txBody>
      </p:sp>
      <p:sp>
        <p:nvSpPr>
          <p:cNvPr id="245762" name="Fußzeilenplatzhalter 2"/>
          <p:cNvSpPr>
            <a:spLocks noGrp="1"/>
          </p:cNvSpPr>
          <p:nvPr>
            <p:ph type="ftr" sz="quarter" idx="11"/>
          </p:nvPr>
        </p:nvSpPr>
        <p:spPr>
          <a:noFill/>
        </p:spPr>
        <p:txBody>
          <a:bodyPr/>
          <a:lstStyle/>
          <a:p>
            <a:r>
              <a:rPr lang="de-DE" smtClean="0"/>
              <a:t>      </a:t>
            </a:r>
          </a:p>
        </p:txBody>
      </p:sp>
      <p:sp>
        <p:nvSpPr>
          <p:cNvPr id="35" name="Right Arrow 34"/>
          <p:cNvSpPr/>
          <p:nvPr/>
        </p:nvSpPr>
        <p:spPr bwMode="auto">
          <a:xfrm rot="10800000">
            <a:off x="6330950" y="4135438"/>
            <a:ext cx="1089025" cy="379412"/>
          </a:xfrm>
          <a:prstGeom prst="rightArrow">
            <a:avLst/>
          </a:prstGeom>
          <a:solidFill>
            <a:schemeClr val="accent3">
              <a:lumMod val="85000"/>
            </a:schemeClr>
          </a:solidFill>
          <a:ln w="12700" cap="flat" cmpd="sng" algn="ctr">
            <a:noFill/>
            <a:prstDash val="solid"/>
            <a:round/>
            <a:headEnd type="none" w="med" len="med"/>
            <a:tailEnd type="none" w="med" len="lg"/>
          </a:ln>
          <a:effectLst/>
        </p:spPr>
        <p:txBody>
          <a:bodyPr wrap="none" lIns="0" tIns="0" rIns="0" bIns="0" anchor="ctr"/>
          <a:lstStyle/>
          <a:p>
            <a:pPr algn="ctr">
              <a:defRPr/>
            </a:pPr>
            <a:endParaRPr lang="de-DE">
              <a:cs typeface="Arial" charset="0"/>
            </a:endParaRPr>
          </a:p>
        </p:txBody>
      </p:sp>
      <p:sp>
        <p:nvSpPr>
          <p:cNvPr id="245764" name="Rectangle 30"/>
          <p:cNvSpPr>
            <a:spLocks noGrp="1" noChangeArrowheads="1"/>
          </p:cNvSpPr>
          <p:nvPr>
            <p:ph type="title" idx="4294967295"/>
          </p:nvPr>
        </p:nvSpPr>
        <p:spPr>
          <a:xfrm>
            <a:off x="573088" y="1143000"/>
            <a:ext cx="7924800" cy="533400"/>
          </a:xfrm>
        </p:spPr>
        <p:txBody>
          <a:bodyPr/>
          <a:lstStyle/>
          <a:p>
            <a:pPr eaLnBrk="1" hangingPunct="1"/>
            <a:r>
              <a:rPr lang="en-US" smtClean="0"/>
              <a:t>Value chain management: procurement and operations and maintenance (O&amp;M) are the most significant value levers</a:t>
            </a:r>
          </a:p>
        </p:txBody>
      </p:sp>
      <p:sp>
        <p:nvSpPr>
          <p:cNvPr id="245765" name="TextBox 288"/>
          <p:cNvSpPr txBox="1">
            <a:spLocks noChangeArrowheads="1"/>
          </p:cNvSpPr>
          <p:nvPr>
            <p:custDataLst>
              <p:tags r:id="rId1"/>
            </p:custDataLst>
          </p:nvPr>
        </p:nvSpPr>
        <p:spPr bwMode="auto">
          <a:xfrm>
            <a:off x="608013" y="6559550"/>
            <a:ext cx="3516312" cy="153988"/>
          </a:xfrm>
          <a:prstGeom prst="rect">
            <a:avLst/>
          </a:prstGeom>
          <a:noFill/>
          <a:ln w="9525">
            <a:noFill/>
            <a:miter lim="800000"/>
            <a:headEnd/>
            <a:tailEnd/>
          </a:ln>
        </p:spPr>
        <p:txBody>
          <a:bodyPr lIns="0" tIns="0" rIns="0" bIns="0" anchor="b"/>
          <a:lstStyle/>
          <a:p>
            <a:pPr marL="417513" indent="-417513" defTabSz="912813"/>
            <a:r>
              <a:rPr lang="en-US" sz="1000">
                <a:solidFill>
                  <a:srgbClr val="000000"/>
                </a:solidFill>
                <a:cs typeface="Arial" charset="0"/>
              </a:rPr>
              <a:t>% = NPV cost item/NPV total cost</a:t>
            </a:r>
          </a:p>
        </p:txBody>
      </p:sp>
      <p:grpSp>
        <p:nvGrpSpPr>
          <p:cNvPr id="245766" name="Group 33"/>
          <p:cNvGrpSpPr>
            <a:grpSpLocks/>
          </p:cNvGrpSpPr>
          <p:nvPr/>
        </p:nvGrpSpPr>
        <p:grpSpPr bwMode="auto">
          <a:xfrm>
            <a:off x="8305800" y="1139825"/>
            <a:ext cx="703263" cy="457200"/>
            <a:chOff x="76200" y="1066801"/>
            <a:chExt cx="762000" cy="457199"/>
          </a:xfrm>
        </p:grpSpPr>
        <p:sp>
          <p:nvSpPr>
            <p:cNvPr id="53" name="Rectangle 26"/>
            <p:cNvSpPr>
              <a:spLocks/>
            </p:cNvSpPr>
            <p:nvPr>
              <p:custDataLst>
                <p:tags r:id="rId3"/>
              </p:custDataLst>
            </p:nvPr>
          </p:nvSpPr>
          <p:spPr bwMode="auto">
            <a:xfrm>
              <a:off x="77921" y="1176339"/>
              <a:ext cx="247693" cy="339724"/>
            </a:xfrm>
            <a:prstGeom prst="rect">
              <a:avLst/>
            </a:prstGeom>
            <a:solidFill>
              <a:schemeClr val="accent3">
                <a:lumMod val="75000"/>
              </a:schemeClr>
            </a:solidFill>
            <a:ln w="9525" algn="ctr">
              <a:noFill/>
              <a:round/>
              <a:headEnd/>
              <a:tailEnd/>
            </a:ln>
          </p:spPr>
          <p:txBody>
            <a:bodyPr lIns="0" tIns="0" rIns="0" bIns="0" anchor="ctr"/>
            <a:lstStyle/>
            <a:p>
              <a:pPr algn="ctr">
                <a:defRPr/>
              </a:pPr>
              <a:endParaRPr lang="en-US" sz="1400">
                <a:solidFill>
                  <a:schemeClr val="bg1"/>
                </a:solidFill>
              </a:endParaRPr>
            </a:p>
          </p:txBody>
        </p:sp>
        <p:sp>
          <p:nvSpPr>
            <p:cNvPr id="54" name="Rectangle 27"/>
            <p:cNvSpPr>
              <a:spLocks/>
            </p:cNvSpPr>
            <p:nvPr>
              <p:custDataLst>
                <p:tags r:id="rId4"/>
              </p:custDataLst>
            </p:nvPr>
          </p:nvSpPr>
          <p:spPr bwMode="auto">
            <a:xfrm>
              <a:off x="334213" y="1176339"/>
              <a:ext cx="245973" cy="339724"/>
            </a:xfrm>
            <a:prstGeom prst="rect">
              <a:avLst/>
            </a:prstGeom>
            <a:solidFill>
              <a:schemeClr val="accent3">
                <a:lumMod val="50000"/>
              </a:schemeClr>
            </a:solidFill>
            <a:ln w="9525" algn="ctr">
              <a:noFill/>
              <a:round/>
              <a:headEnd/>
              <a:tailEnd/>
            </a:ln>
          </p:spPr>
          <p:txBody>
            <a:bodyPr lIns="0" tIns="0" rIns="0" bIns="0" anchor="ctr"/>
            <a:lstStyle/>
            <a:p>
              <a:pPr algn="ctr">
                <a:defRPr/>
              </a:pPr>
              <a:r>
                <a:rPr lang="en-US" sz="1400">
                  <a:solidFill>
                    <a:schemeClr val="bg1"/>
                  </a:solidFill>
                </a:rPr>
                <a:t>2</a:t>
              </a:r>
            </a:p>
          </p:txBody>
        </p:sp>
        <p:sp>
          <p:nvSpPr>
            <p:cNvPr id="245791" name="Rectangle 28"/>
            <p:cNvSpPr>
              <a:spLocks/>
            </p:cNvSpPr>
            <p:nvPr>
              <p:custDataLst>
                <p:tags r:id="rId5"/>
              </p:custDataLst>
            </p:nvPr>
          </p:nvSpPr>
          <p:spPr bwMode="auto">
            <a:xfrm>
              <a:off x="591190" y="1176549"/>
              <a:ext cx="247010" cy="339498"/>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245792" name="AutoShape 7"/>
            <p:cNvSpPr>
              <a:spLocks noChangeArrowheads="1"/>
            </p:cNvSpPr>
            <p:nvPr>
              <p:custDataLst>
                <p:tags r:id="rId6"/>
              </p:custDataLst>
            </p:nvPr>
          </p:nvSpPr>
          <p:spPr bwMode="auto">
            <a:xfrm rot="-5400000">
              <a:off x="429860" y="713276"/>
              <a:ext cx="53726" cy="760775"/>
            </a:xfrm>
            <a:prstGeom prst="chevron">
              <a:avLst>
                <a:gd name="adj" fmla="val 100000"/>
              </a:avLst>
            </a:prstGeom>
            <a:solidFill>
              <a:srgbClr val="F21C0A"/>
            </a:solidFill>
            <a:ln w="22225">
              <a:solidFill>
                <a:schemeClr val="hlink"/>
              </a:solidFill>
              <a:miter lim="800000"/>
              <a:headEnd/>
              <a:tailEnd/>
            </a:ln>
          </p:spPr>
          <p:txBody>
            <a:bodyPr vert="eaVert" wrap="none" lIns="0" tIns="0" rIns="0" bIns="0" anchor="ctr"/>
            <a:lstStyle/>
            <a:p>
              <a:pPr algn="ctr"/>
              <a:endParaRPr lang="en-US">
                <a:solidFill>
                  <a:schemeClr val="bg1"/>
                </a:solidFill>
                <a:cs typeface="Arial" charset="0"/>
              </a:endParaRPr>
            </a:p>
          </p:txBody>
        </p:sp>
        <p:sp>
          <p:nvSpPr>
            <p:cNvPr id="245793" name="Line 8"/>
            <p:cNvSpPr>
              <a:spLocks noChangeShapeType="1"/>
            </p:cNvSpPr>
            <p:nvPr>
              <p:custDataLst>
                <p:tags r:id="rId7"/>
              </p:custDataLst>
            </p:nvPr>
          </p:nvSpPr>
          <p:spPr bwMode="auto">
            <a:xfrm>
              <a:off x="76200" y="1165592"/>
              <a:ext cx="761864" cy="177"/>
            </a:xfrm>
            <a:custGeom>
              <a:avLst/>
              <a:gdLst>
                <a:gd name="T0" fmla="*/ 0 w 5595"/>
                <a:gd name="T1" fmla="*/ 0 h 1"/>
                <a:gd name="T2" fmla="*/ 2147483647 w 5595"/>
                <a:gd name="T3" fmla="*/ 0 h 1"/>
                <a:gd name="T4" fmla="*/ 0 60000 65536"/>
                <a:gd name="T5" fmla="*/ 0 60000 65536"/>
                <a:gd name="T6" fmla="*/ 0 w 5595"/>
                <a:gd name="T7" fmla="*/ 0 h 1"/>
                <a:gd name="T8" fmla="*/ 5595 w 5595"/>
                <a:gd name="T9" fmla="*/ 1 h 1"/>
              </a:gdLst>
              <a:ahLst/>
              <a:cxnLst>
                <a:cxn ang="T4">
                  <a:pos x="T0" y="T1"/>
                </a:cxn>
                <a:cxn ang="T5">
                  <a:pos x="T2" y="T3"/>
                </a:cxn>
              </a:cxnLst>
              <a:rect l="T6" t="T7" r="T8" b="T9"/>
              <a:pathLst>
                <a:path w="5595" h="1">
                  <a:moveTo>
                    <a:pt x="0" y="0"/>
                  </a:moveTo>
                  <a:lnTo>
                    <a:pt x="5595" y="0"/>
                  </a:lnTo>
                </a:path>
              </a:pathLst>
            </a:custGeom>
            <a:noFill/>
            <a:ln w="22225">
              <a:solidFill>
                <a:schemeClr val="hlink"/>
              </a:solidFill>
              <a:round/>
              <a:headEnd/>
              <a:tailEnd/>
            </a:ln>
          </p:spPr>
          <p:txBody>
            <a:bodyPr wrap="none" lIns="0" tIns="0" rIns="0" bIns="0" anchor="ctr"/>
            <a:lstStyle/>
            <a:p>
              <a:pPr algn="ctr"/>
              <a:endParaRPr lang="en-US">
                <a:solidFill>
                  <a:schemeClr val="bg1"/>
                </a:solidFill>
                <a:cs typeface="Arial" charset="0"/>
              </a:endParaRPr>
            </a:p>
          </p:txBody>
        </p:sp>
        <p:sp>
          <p:nvSpPr>
            <p:cNvPr id="245794" name="Line 17"/>
            <p:cNvSpPr>
              <a:spLocks noChangeShapeType="1"/>
            </p:cNvSpPr>
            <p:nvPr/>
          </p:nvSpPr>
          <p:spPr bwMode="auto">
            <a:xfrm>
              <a:off x="76200" y="1524000"/>
              <a:ext cx="761183" cy="0"/>
            </a:xfrm>
            <a:prstGeom prst="line">
              <a:avLst/>
            </a:prstGeom>
            <a:noFill/>
            <a:ln w="25400">
              <a:solidFill>
                <a:schemeClr val="hlink"/>
              </a:solidFill>
              <a:round/>
              <a:headEnd/>
              <a:tailEnd/>
            </a:ln>
          </p:spPr>
          <p:txBody>
            <a:bodyPr/>
            <a:lstStyle/>
            <a:p>
              <a:endParaRPr lang="de-DE"/>
            </a:p>
          </p:txBody>
        </p:sp>
      </p:grpSp>
      <p:sp>
        <p:nvSpPr>
          <p:cNvPr id="245767" name="Text 13"/>
          <p:cNvSpPr>
            <a:spLocks noChangeArrowheads="1"/>
          </p:cNvSpPr>
          <p:nvPr>
            <p:custDataLst>
              <p:tags r:id="rId2"/>
            </p:custDataLst>
          </p:nvPr>
        </p:nvSpPr>
        <p:spPr bwMode="auto">
          <a:xfrm>
            <a:off x="573088" y="5473700"/>
            <a:ext cx="7762875" cy="692150"/>
          </a:xfrm>
          <a:prstGeom prst="rect">
            <a:avLst/>
          </a:prstGeom>
          <a:solidFill>
            <a:srgbClr val="FF8F6E"/>
          </a:solidFill>
          <a:ln w="6350">
            <a:noFill/>
            <a:miter lim="800000"/>
            <a:headEnd/>
            <a:tailEnd/>
          </a:ln>
        </p:spPr>
        <p:txBody>
          <a:bodyPr lIns="108000" tIns="72000" rIns="108000" bIns="72000">
            <a:spAutoFit/>
          </a:bodyPr>
          <a:lstStyle/>
          <a:p>
            <a:pPr algn="ctr"/>
            <a:r>
              <a:rPr lang="en-US" sz="1800">
                <a:cs typeface="Arial" charset="0"/>
              </a:rPr>
              <a:t>Focus on procurement and O&amp;M drives return improvements</a:t>
            </a:r>
            <a:br>
              <a:rPr lang="en-US" sz="1800">
                <a:cs typeface="Arial" charset="0"/>
              </a:rPr>
            </a:br>
            <a:r>
              <a:rPr lang="en-US" sz="1800">
                <a:cs typeface="Arial" charset="0"/>
              </a:rPr>
              <a:t>through both costs (efficiency) and revenues (e. g. availability)</a:t>
            </a:r>
          </a:p>
        </p:txBody>
      </p:sp>
      <p:sp>
        <p:nvSpPr>
          <p:cNvPr id="59" name="Rectangle 58"/>
          <p:cNvSpPr/>
          <p:nvPr/>
        </p:nvSpPr>
        <p:spPr bwMode="auto">
          <a:xfrm>
            <a:off x="6843713" y="2663825"/>
            <a:ext cx="1517650" cy="2292350"/>
          </a:xfrm>
          <a:prstGeom prst="rect">
            <a:avLst/>
          </a:prstGeom>
          <a:solidFill>
            <a:schemeClr val="accent3">
              <a:lumMod val="85000"/>
            </a:schemeClr>
          </a:solidFill>
          <a:ln w="12700" cap="flat" cmpd="sng" algn="ctr">
            <a:noFill/>
            <a:prstDash val="solid"/>
            <a:round/>
            <a:headEnd type="none" w="med" len="med"/>
            <a:tailEnd type="none" w="med" len="lg"/>
          </a:ln>
          <a:effectLst/>
        </p:spPr>
        <p:txBody>
          <a:bodyPr wrap="none" lIns="0" tIns="0" rIns="0" bIns="0" anchor="ctr"/>
          <a:lstStyle/>
          <a:p>
            <a:pPr algn="ctr">
              <a:defRPr/>
            </a:pPr>
            <a:endParaRPr lang="de-DE"/>
          </a:p>
        </p:txBody>
      </p:sp>
      <p:sp>
        <p:nvSpPr>
          <p:cNvPr id="245769" name="Text Box 22"/>
          <p:cNvSpPr txBox="1">
            <a:spLocks noChangeArrowheads="1"/>
          </p:cNvSpPr>
          <p:nvPr/>
        </p:nvSpPr>
        <p:spPr bwMode="auto">
          <a:xfrm>
            <a:off x="573088" y="4137025"/>
            <a:ext cx="325437" cy="212725"/>
          </a:xfrm>
          <a:prstGeom prst="rect">
            <a:avLst/>
          </a:prstGeom>
          <a:noFill/>
          <a:ln w="9525">
            <a:noFill/>
            <a:miter lim="800000"/>
            <a:headEnd/>
            <a:tailEnd/>
          </a:ln>
        </p:spPr>
        <p:txBody>
          <a:bodyPr wrap="none" lIns="0" tIns="0" rIns="0" bIns="0">
            <a:spAutoFit/>
          </a:bodyPr>
          <a:lstStyle/>
          <a:p>
            <a:pPr>
              <a:spcBef>
                <a:spcPct val="50000"/>
              </a:spcBef>
            </a:pPr>
            <a:r>
              <a:rPr lang="en-US" sz="1400">
                <a:cs typeface="Arial" charset="0"/>
              </a:rPr>
              <a:t>O&amp;M</a:t>
            </a:r>
          </a:p>
        </p:txBody>
      </p:sp>
      <p:sp>
        <p:nvSpPr>
          <p:cNvPr id="245770" name="Text Box 23"/>
          <p:cNvSpPr txBox="1">
            <a:spLocks noChangeArrowheads="1"/>
          </p:cNvSpPr>
          <p:nvPr/>
        </p:nvSpPr>
        <p:spPr bwMode="auto">
          <a:xfrm>
            <a:off x="573088" y="3679825"/>
            <a:ext cx="715962" cy="212725"/>
          </a:xfrm>
          <a:prstGeom prst="rect">
            <a:avLst/>
          </a:prstGeom>
          <a:noFill/>
          <a:ln w="9525">
            <a:noFill/>
            <a:miter lim="800000"/>
            <a:headEnd/>
            <a:tailEnd/>
          </a:ln>
        </p:spPr>
        <p:txBody>
          <a:bodyPr wrap="none" lIns="0" tIns="0" rIns="0" bIns="0">
            <a:spAutoFit/>
          </a:bodyPr>
          <a:lstStyle/>
          <a:p>
            <a:pPr>
              <a:spcBef>
                <a:spcPct val="50000"/>
              </a:spcBef>
            </a:pPr>
            <a:r>
              <a:rPr lang="en-US" sz="1400">
                <a:cs typeface="Arial" charset="0"/>
              </a:rPr>
              <a:t>Land lease</a:t>
            </a:r>
          </a:p>
        </p:txBody>
      </p:sp>
      <p:sp>
        <p:nvSpPr>
          <p:cNvPr id="245771" name="Text Box 24"/>
          <p:cNvSpPr txBox="1">
            <a:spLocks noChangeArrowheads="1"/>
          </p:cNvSpPr>
          <p:nvPr/>
        </p:nvSpPr>
        <p:spPr bwMode="auto">
          <a:xfrm>
            <a:off x="573088" y="2530475"/>
            <a:ext cx="1206500" cy="212725"/>
          </a:xfrm>
          <a:prstGeom prst="rect">
            <a:avLst/>
          </a:prstGeom>
          <a:noFill/>
          <a:ln w="9525">
            <a:noFill/>
            <a:miter lim="800000"/>
            <a:headEnd/>
            <a:tailEnd/>
          </a:ln>
        </p:spPr>
        <p:txBody>
          <a:bodyPr wrap="none" lIns="0" tIns="0" rIns="0" bIns="0">
            <a:spAutoFit/>
          </a:bodyPr>
          <a:lstStyle/>
          <a:p>
            <a:pPr>
              <a:spcBef>
                <a:spcPct val="50000"/>
              </a:spcBef>
            </a:pPr>
            <a:r>
              <a:rPr lang="en-US" sz="1400">
                <a:cs typeface="Arial" charset="0"/>
              </a:rPr>
              <a:t>Development cost</a:t>
            </a:r>
          </a:p>
        </p:txBody>
      </p:sp>
      <p:sp>
        <p:nvSpPr>
          <p:cNvPr id="245772" name="Text Box 25"/>
          <p:cNvSpPr txBox="1">
            <a:spLocks noChangeArrowheads="1"/>
          </p:cNvSpPr>
          <p:nvPr/>
        </p:nvSpPr>
        <p:spPr bwMode="auto">
          <a:xfrm>
            <a:off x="573088" y="3035300"/>
            <a:ext cx="1228725" cy="425450"/>
          </a:xfrm>
          <a:prstGeom prst="rect">
            <a:avLst/>
          </a:prstGeom>
          <a:noFill/>
          <a:ln w="9525">
            <a:noFill/>
            <a:miter lim="800000"/>
            <a:headEnd/>
            <a:tailEnd/>
          </a:ln>
        </p:spPr>
        <p:txBody>
          <a:bodyPr wrap="none" lIns="0" tIns="0" rIns="0" bIns="0">
            <a:spAutoFit/>
          </a:bodyPr>
          <a:lstStyle/>
          <a:p>
            <a:pPr>
              <a:spcBef>
                <a:spcPct val="50000"/>
              </a:spcBef>
            </a:pPr>
            <a:r>
              <a:rPr lang="en-US" sz="1400">
                <a:cs typeface="Arial" charset="0"/>
              </a:rPr>
              <a:t>Equipment capex </a:t>
            </a:r>
            <a:br>
              <a:rPr lang="en-US" sz="1400">
                <a:cs typeface="Arial" charset="0"/>
              </a:rPr>
            </a:br>
            <a:r>
              <a:rPr lang="en-US" sz="1400">
                <a:cs typeface="Arial" charset="0"/>
              </a:rPr>
              <a:t>(incl. construction)</a:t>
            </a:r>
          </a:p>
        </p:txBody>
      </p:sp>
      <p:sp>
        <p:nvSpPr>
          <p:cNvPr id="245773" name="Text Box 26"/>
          <p:cNvSpPr txBox="1">
            <a:spLocks noChangeArrowheads="1"/>
          </p:cNvSpPr>
          <p:nvPr/>
        </p:nvSpPr>
        <p:spPr bwMode="auto">
          <a:xfrm>
            <a:off x="573088" y="4792663"/>
            <a:ext cx="1243012" cy="212725"/>
          </a:xfrm>
          <a:prstGeom prst="rect">
            <a:avLst/>
          </a:prstGeom>
          <a:noFill/>
          <a:ln w="19050" algn="ctr">
            <a:noFill/>
            <a:prstDash val="sysDash"/>
            <a:miter lim="800000"/>
            <a:headEnd/>
            <a:tailEnd/>
          </a:ln>
        </p:spPr>
        <p:txBody>
          <a:bodyPr wrap="none" lIns="0" tIns="0" rIns="0" bIns="0">
            <a:spAutoFit/>
          </a:bodyPr>
          <a:lstStyle/>
          <a:p>
            <a:pPr>
              <a:spcBef>
                <a:spcPct val="50000"/>
              </a:spcBef>
            </a:pPr>
            <a:r>
              <a:rPr lang="en-US" sz="1400" b="1">
                <a:cs typeface="Arial" charset="0"/>
              </a:rPr>
              <a:t>Total lifecycle cost</a:t>
            </a:r>
          </a:p>
        </p:txBody>
      </p:sp>
      <p:sp>
        <p:nvSpPr>
          <p:cNvPr id="245774" name="Text Box 32"/>
          <p:cNvSpPr txBox="1">
            <a:spLocks noChangeArrowheads="1"/>
          </p:cNvSpPr>
          <p:nvPr/>
        </p:nvSpPr>
        <p:spPr bwMode="auto">
          <a:xfrm>
            <a:off x="2398713" y="2578100"/>
            <a:ext cx="735012" cy="336550"/>
          </a:xfrm>
          <a:prstGeom prst="rect">
            <a:avLst/>
          </a:prstGeom>
          <a:noFill/>
          <a:ln w="19050" algn="ctr">
            <a:noFill/>
            <a:prstDash val="sysDash"/>
            <a:miter lim="800000"/>
            <a:headEnd/>
            <a:tailEnd/>
          </a:ln>
        </p:spPr>
        <p:txBody>
          <a:bodyPr>
            <a:spAutoFit/>
          </a:bodyPr>
          <a:lstStyle/>
          <a:p>
            <a:pPr>
              <a:spcBef>
                <a:spcPct val="50000"/>
              </a:spcBef>
            </a:pPr>
            <a:r>
              <a:rPr lang="en-US" sz="1600" b="1">
                <a:cs typeface="Arial" charset="0"/>
              </a:rPr>
              <a:t>10%</a:t>
            </a:r>
          </a:p>
        </p:txBody>
      </p:sp>
      <p:sp>
        <p:nvSpPr>
          <p:cNvPr id="245775" name="Text Box 33"/>
          <p:cNvSpPr txBox="1">
            <a:spLocks noChangeArrowheads="1"/>
          </p:cNvSpPr>
          <p:nvPr/>
        </p:nvSpPr>
        <p:spPr bwMode="auto">
          <a:xfrm>
            <a:off x="4759325" y="3125788"/>
            <a:ext cx="735013" cy="336550"/>
          </a:xfrm>
          <a:prstGeom prst="rect">
            <a:avLst/>
          </a:prstGeom>
          <a:noFill/>
          <a:ln w="19050" algn="ctr">
            <a:noFill/>
            <a:prstDash val="sysDash"/>
            <a:miter lim="800000"/>
            <a:headEnd/>
            <a:tailEnd/>
          </a:ln>
        </p:spPr>
        <p:txBody>
          <a:bodyPr>
            <a:spAutoFit/>
          </a:bodyPr>
          <a:lstStyle/>
          <a:p>
            <a:pPr>
              <a:spcBef>
                <a:spcPct val="50000"/>
              </a:spcBef>
            </a:pPr>
            <a:r>
              <a:rPr lang="en-US" sz="1600" b="1">
                <a:cs typeface="Arial" charset="0"/>
              </a:rPr>
              <a:t>65%</a:t>
            </a:r>
          </a:p>
        </p:txBody>
      </p:sp>
      <p:sp>
        <p:nvSpPr>
          <p:cNvPr id="245776" name="Text Box 34"/>
          <p:cNvSpPr txBox="1">
            <a:spLocks noChangeArrowheads="1"/>
          </p:cNvSpPr>
          <p:nvPr/>
        </p:nvSpPr>
        <p:spPr bwMode="auto">
          <a:xfrm>
            <a:off x="4970463" y="3683000"/>
            <a:ext cx="735012" cy="336550"/>
          </a:xfrm>
          <a:prstGeom prst="rect">
            <a:avLst/>
          </a:prstGeom>
          <a:noFill/>
          <a:ln w="19050" algn="ctr">
            <a:noFill/>
            <a:prstDash val="sysDash"/>
            <a:miter lim="800000"/>
            <a:headEnd/>
            <a:tailEnd/>
          </a:ln>
        </p:spPr>
        <p:txBody>
          <a:bodyPr>
            <a:spAutoFit/>
          </a:bodyPr>
          <a:lstStyle/>
          <a:p>
            <a:pPr>
              <a:spcBef>
                <a:spcPct val="50000"/>
              </a:spcBef>
            </a:pPr>
            <a:r>
              <a:rPr lang="en-US" sz="1600" b="1">
                <a:cs typeface="Arial" charset="0"/>
              </a:rPr>
              <a:t>5%</a:t>
            </a:r>
          </a:p>
        </p:txBody>
      </p:sp>
      <p:sp>
        <p:nvSpPr>
          <p:cNvPr id="245777" name="Text Box 35"/>
          <p:cNvSpPr txBox="1">
            <a:spLocks noChangeArrowheads="1"/>
          </p:cNvSpPr>
          <p:nvPr/>
        </p:nvSpPr>
        <p:spPr bwMode="auto">
          <a:xfrm>
            <a:off x="5857875" y="4202113"/>
            <a:ext cx="735013" cy="336550"/>
          </a:xfrm>
          <a:prstGeom prst="rect">
            <a:avLst/>
          </a:prstGeom>
          <a:noFill/>
          <a:ln w="19050" algn="ctr">
            <a:noFill/>
            <a:prstDash val="sysDash"/>
            <a:miter lim="800000"/>
            <a:headEnd/>
            <a:tailEnd/>
          </a:ln>
        </p:spPr>
        <p:txBody>
          <a:bodyPr>
            <a:spAutoFit/>
          </a:bodyPr>
          <a:lstStyle/>
          <a:p>
            <a:pPr>
              <a:spcBef>
                <a:spcPct val="50000"/>
              </a:spcBef>
            </a:pPr>
            <a:r>
              <a:rPr lang="en-US" sz="1600" b="1">
                <a:cs typeface="Arial" charset="0"/>
              </a:rPr>
              <a:t>20%</a:t>
            </a:r>
          </a:p>
        </p:txBody>
      </p:sp>
      <p:sp>
        <p:nvSpPr>
          <p:cNvPr id="245778" name="Text Box 36"/>
          <p:cNvSpPr txBox="1">
            <a:spLocks noChangeArrowheads="1"/>
          </p:cNvSpPr>
          <p:nvPr/>
        </p:nvSpPr>
        <p:spPr bwMode="auto">
          <a:xfrm>
            <a:off x="5853113" y="4749800"/>
            <a:ext cx="1258887" cy="336550"/>
          </a:xfrm>
          <a:prstGeom prst="rect">
            <a:avLst/>
          </a:prstGeom>
          <a:noFill/>
          <a:ln w="19050" algn="ctr">
            <a:noFill/>
            <a:prstDash val="sysDash"/>
            <a:miter lim="800000"/>
            <a:headEnd/>
            <a:tailEnd/>
          </a:ln>
        </p:spPr>
        <p:txBody>
          <a:bodyPr>
            <a:spAutoFit/>
          </a:bodyPr>
          <a:lstStyle/>
          <a:p>
            <a:pPr>
              <a:spcBef>
                <a:spcPct val="50000"/>
              </a:spcBef>
            </a:pPr>
            <a:r>
              <a:rPr lang="en-US" sz="1600" b="1">
                <a:cs typeface="Arial" charset="0"/>
              </a:rPr>
              <a:t>100%</a:t>
            </a:r>
          </a:p>
        </p:txBody>
      </p:sp>
      <p:sp>
        <p:nvSpPr>
          <p:cNvPr id="245779" name="Rectangle 27"/>
          <p:cNvSpPr>
            <a:spLocks noChangeArrowheads="1"/>
          </p:cNvSpPr>
          <p:nvPr/>
        </p:nvSpPr>
        <p:spPr bwMode="auto">
          <a:xfrm>
            <a:off x="1978025" y="2468563"/>
            <a:ext cx="420688" cy="479425"/>
          </a:xfrm>
          <a:prstGeom prst="rect">
            <a:avLst/>
          </a:prstGeom>
          <a:solidFill>
            <a:srgbClr val="C0C0C0">
              <a:alpha val="39999"/>
            </a:srgbClr>
          </a:solidFill>
          <a:ln w="19050" algn="ctr">
            <a:solidFill>
              <a:srgbClr val="D20026"/>
            </a:solidFill>
            <a:miter lim="800000"/>
            <a:headEnd/>
            <a:tailEnd/>
          </a:ln>
        </p:spPr>
        <p:txBody>
          <a:bodyPr wrap="none" anchor="ctr"/>
          <a:lstStyle/>
          <a:p>
            <a:endParaRPr lang="en-US">
              <a:cs typeface="Arial" charset="0"/>
            </a:endParaRPr>
          </a:p>
        </p:txBody>
      </p:sp>
      <p:sp>
        <p:nvSpPr>
          <p:cNvPr id="245780" name="Rectangle 28" descr="Dark upward diagonal"/>
          <p:cNvSpPr>
            <a:spLocks noChangeArrowheads="1"/>
          </p:cNvSpPr>
          <p:nvPr/>
        </p:nvSpPr>
        <p:spPr bwMode="auto">
          <a:xfrm>
            <a:off x="2468563" y="3028950"/>
            <a:ext cx="2251075" cy="479425"/>
          </a:xfrm>
          <a:prstGeom prst="rect">
            <a:avLst/>
          </a:prstGeom>
          <a:solidFill>
            <a:srgbClr val="D20026"/>
          </a:solidFill>
          <a:ln w="19050" algn="ctr">
            <a:solidFill>
              <a:srgbClr val="D20026"/>
            </a:solidFill>
            <a:miter lim="800000"/>
            <a:headEnd/>
            <a:tailEnd/>
          </a:ln>
        </p:spPr>
        <p:txBody>
          <a:bodyPr wrap="none" anchor="ctr"/>
          <a:lstStyle/>
          <a:p>
            <a:endParaRPr lang="en-US">
              <a:cs typeface="Arial" charset="0"/>
            </a:endParaRPr>
          </a:p>
        </p:txBody>
      </p:sp>
      <p:sp>
        <p:nvSpPr>
          <p:cNvPr id="245781" name="Rectangle 29"/>
          <p:cNvSpPr>
            <a:spLocks noChangeArrowheads="1"/>
          </p:cNvSpPr>
          <p:nvPr/>
        </p:nvSpPr>
        <p:spPr bwMode="auto">
          <a:xfrm>
            <a:off x="4794250" y="3573463"/>
            <a:ext cx="206375" cy="479425"/>
          </a:xfrm>
          <a:prstGeom prst="rect">
            <a:avLst/>
          </a:prstGeom>
          <a:solidFill>
            <a:srgbClr val="C0C0C0">
              <a:alpha val="39999"/>
            </a:srgbClr>
          </a:solidFill>
          <a:ln w="19050" algn="ctr">
            <a:solidFill>
              <a:srgbClr val="D20026"/>
            </a:solidFill>
            <a:miter lim="800000"/>
            <a:headEnd/>
            <a:tailEnd/>
          </a:ln>
        </p:spPr>
        <p:txBody>
          <a:bodyPr wrap="none" anchor="ctr"/>
          <a:lstStyle/>
          <a:p>
            <a:endParaRPr lang="en-US">
              <a:cs typeface="Arial" charset="0"/>
            </a:endParaRPr>
          </a:p>
        </p:txBody>
      </p:sp>
      <p:sp>
        <p:nvSpPr>
          <p:cNvPr id="245782" name="Rectangle 30" descr="Dark upward diagonal"/>
          <p:cNvSpPr>
            <a:spLocks noChangeArrowheads="1"/>
          </p:cNvSpPr>
          <p:nvPr/>
        </p:nvSpPr>
        <p:spPr bwMode="auto">
          <a:xfrm>
            <a:off x="5072063" y="4094163"/>
            <a:ext cx="750887" cy="481012"/>
          </a:xfrm>
          <a:prstGeom prst="rect">
            <a:avLst/>
          </a:prstGeom>
          <a:solidFill>
            <a:srgbClr val="D20026"/>
          </a:solidFill>
          <a:ln w="19050" algn="ctr">
            <a:solidFill>
              <a:srgbClr val="D20026"/>
            </a:solidFill>
            <a:miter lim="800000"/>
            <a:headEnd/>
            <a:tailEnd/>
          </a:ln>
        </p:spPr>
        <p:txBody>
          <a:bodyPr wrap="none" anchor="ctr"/>
          <a:lstStyle/>
          <a:p>
            <a:endParaRPr lang="en-US">
              <a:cs typeface="Arial" charset="0"/>
            </a:endParaRPr>
          </a:p>
        </p:txBody>
      </p:sp>
      <p:sp>
        <p:nvSpPr>
          <p:cNvPr id="245783" name="Rectangle 31" descr="25%"/>
          <p:cNvSpPr>
            <a:spLocks noChangeArrowheads="1"/>
          </p:cNvSpPr>
          <p:nvPr/>
        </p:nvSpPr>
        <p:spPr bwMode="auto">
          <a:xfrm>
            <a:off x="1976438" y="4672013"/>
            <a:ext cx="3863975" cy="479425"/>
          </a:xfrm>
          <a:prstGeom prst="rect">
            <a:avLst/>
          </a:prstGeom>
          <a:pattFill prst="pct25">
            <a:fgClr>
              <a:srgbClr val="969696">
                <a:alpha val="39999"/>
              </a:srgbClr>
            </a:fgClr>
            <a:bgClr>
              <a:srgbClr val="FFFFFF">
                <a:alpha val="39999"/>
              </a:srgbClr>
            </a:bgClr>
          </a:pattFill>
          <a:ln w="19050" algn="ctr">
            <a:solidFill>
              <a:srgbClr val="D20026"/>
            </a:solidFill>
            <a:prstDash val="dash"/>
            <a:miter lim="800000"/>
            <a:headEnd/>
            <a:tailEnd/>
          </a:ln>
        </p:spPr>
        <p:txBody>
          <a:bodyPr wrap="none" anchor="ctr"/>
          <a:lstStyle/>
          <a:p>
            <a:endParaRPr lang="en-US">
              <a:cs typeface="Arial" charset="0"/>
            </a:endParaRPr>
          </a:p>
        </p:txBody>
      </p:sp>
      <p:sp>
        <p:nvSpPr>
          <p:cNvPr id="245784" name="Rectangle 42" descr="25%"/>
          <p:cNvSpPr>
            <a:spLocks noChangeArrowheads="1"/>
          </p:cNvSpPr>
          <p:nvPr/>
        </p:nvSpPr>
        <p:spPr bwMode="auto">
          <a:xfrm>
            <a:off x="1976438" y="4098925"/>
            <a:ext cx="3024187" cy="481013"/>
          </a:xfrm>
          <a:prstGeom prst="rect">
            <a:avLst/>
          </a:prstGeom>
          <a:pattFill prst="pct25">
            <a:fgClr>
              <a:srgbClr val="969696">
                <a:alpha val="39999"/>
              </a:srgbClr>
            </a:fgClr>
            <a:bgClr>
              <a:srgbClr val="FFFFFF">
                <a:alpha val="39999"/>
              </a:srgbClr>
            </a:bgClr>
          </a:pattFill>
          <a:ln w="19050" algn="ctr">
            <a:solidFill>
              <a:srgbClr val="D20026"/>
            </a:solidFill>
            <a:prstDash val="dash"/>
            <a:miter lim="800000"/>
            <a:headEnd/>
            <a:tailEnd/>
          </a:ln>
        </p:spPr>
        <p:txBody>
          <a:bodyPr wrap="none" anchor="ctr"/>
          <a:lstStyle/>
          <a:p>
            <a:endParaRPr lang="en-US">
              <a:cs typeface="Arial" charset="0"/>
            </a:endParaRPr>
          </a:p>
        </p:txBody>
      </p:sp>
      <p:sp>
        <p:nvSpPr>
          <p:cNvPr id="245785" name="Rectangle 43" descr="25%"/>
          <p:cNvSpPr>
            <a:spLocks noChangeArrowheads="1"/>
          </p:cNvSpPr>
          <p:nvPr/>
        </p:nvSpPr>
        <p:spPr bwMode="auto">
          <a:xfrm>
            <a:off x="1976438" y="3570288"/>
            <a:ext cx="2743200" cy="479425"/>
          </a:xfrm>
          <a:prstGeom prst="rect">
            <a:avLst/>
          </a:prstGeom>
          <a:pattFill prst="pct25">
            <a:fgClr>
              <a:srgbClr val="969696">
                <a:alpha val="39999"/>
              </a:srgbClr>
            </a:fgClr>
            <a:bgClr>
              <a:srgbClr val="FFFFFF">
                <a:alpha val="39999"/>
              </a:srgbClr>
            </a:bgClr>
          </a:pattFill>
          <a:ln w="19050" algn="ctr">
            <a:solidFill>
              <a:srgbClr val="D20026"/>
            </a:solidFill>
            <a:prstDash val="dash"/>
            <a:miter lim="800000"/>
            <a:headEnd/>
            <a:tailEnd/>
          </a:ln>
        </p:spPr>
        <p:txBody>
          <a:bodyPr wrap="none" anchor="ctr"/>
          <a:lstStyle/>
          <a:p>
            <a:endParaRPr lang="en-US">
              <a:cs typeface="Arial" charset="0"/>
            </a:endParaRPr>
          </a:p>
        </p:txBody>
      </p:sp>
      <p:sp>
        <p:nvSpPr>
          <p:cNvPr id="245786" name="Rectangle 44" descr="25%"/>
          <p:cNvSpPr>
            <a:spLocks noChangeArrowheads="1"/>
          </p:cNvSpPr>
          <p:nvPr/>
        </p:nvSpPr>
        <p:spPr bwMode="auto">
          <a:xfrm>
            <a:off x="1981200" y="3019425"/>
            <a:ext cx="417513" cy="492125"/>
          </a:xfrm>
          <a:prstGeom prst="rect">
            <a:avLst/>
          </a:prstGeom>
          <a:pattFill prst="pct25">
            <a:fgClr>
              <a:srgbClr val="969696">
                <a:alpha val="39999"/>
              </a:srgbClr>
            </a:fgClr>
            <a:bgClr>
              <a:srgbClr val="FFFFFF">
                <a:alpha val="39999"/>
              </a:srgbClr>
            </a:bgClr>
          </a:pattFill>
          <a:ln w="19050" algn="ctr">
            <a:solidFill>
              <a:srgbClr val="D20026"/>
            </a:solidFill>
            <a:prstDash val="dash"/>
            <a:miter lim="800000"/>
            <a:headEnd/>
            <a:tailEnd/>
          </a:ln>
        </p:spPr>
        <p:txBody>
          <a:bodyPr wrap="none" anchor="ctr"/>
          <a:lstStyle/>
          <a:p>
            <a:endParaRPr lang="en-US">
              <a:cs typeface="Arial" charset="0"/>
            </a:endParaRPr>
          </a:p>
        </p:txBody>
      </p:sp>
      <p:sp>
        <p:nvSpPr>
          <p:cNvPr id="245787" name="Rectangle 36"/>
          <p:cNvSpPr>
            <a:spLocks noChangeArrowheads="1"/>
          </p:cNvSpPr>
          <p:nvPr/>
        </p:nvSpPr>
        <p:spPr bwMode="auto">
          <a:xfrm>
            <a:off x="6897688" y="2836863"/>
            <a:ext cx="1452562" cy="1739900"/>
          </a:xfrm>
          <a:prstGeom prst="rect">
            <a:avLst/>
          </a:prstGeom>
          <a:noFill/>
          <a:ln w="9525">
            <a:noFill/>
            <a:miter lim="800000"/>
            <a:headEnd/>
            <a:tailEnd/>
          </a:ln>
        </p:spPr>
        <p:txBody>
          <a:bodyPr>
            <a:spAutoFit/>
          </a:bodyPr>
          <a:lstStyle/>
          <a:p>
            <a:pPr algn="ctr"/>
            <a:r>
              <a:rPr lang="en-US" altLang="zh-HK" sz="1800">
                <a:ea typeface="新細明體"/>
                <a:cs typeface="Arial" charset="0"/>
              </a:rPr>
              <a:t>Procurement and O&amp;M take</a:t>
            </a:r>
            <a:br>
              <a:rPr lang="en-US" altLang="zh-HK" sz="1800">
                <a:ea typeface="新細明體"/>
                <a:cs typeface="Arial" charset="0"/>
              </a:rPr>
            </a:br>
            <a:r>
              <a:rPr lang="en-US" altLang="zh-HK" sz="1800">
                <a:ea typeface="新細明體"/>
                <a:cs typeface="Arial" charset="0"/>
              </a:rPr>
              <a:t>about 85%</a:t>
            </a:r>
            <a:br>
              <a:rPr lang="en-US" altLang="zh-HK" sz="1800">
                <a:ea typeface="新細明體"/>
                <a:cs typeface="Arial" charset="0"/>
              </a:rPr>
            </a:br>
            <a:r>
              <a:rPr lang="en-US" altLang="zh-HK" sz="1800">
                <a:ea typeface="新細明體"/>
                <a:cs typeface="Arial" charset="0"/>
              </a:rPr>
              <a:t> of the total lifecycle cost</a:t>
            </a:r>
            <a:endParaRPr lang="en-US" sz="1800">
              <a:ea typeface="新細明體"/>
              <a:cs typeface="Arial" charset="0"/>
            </a:endParaRPr>
          </a:p>
        </p:txBody>
      </p:sp>
      <p:sp>
        <p:nvSpPr>
          <p:cNvPr id="34" name="Right Arrow 33"/>
          <p:cNvSpPr/>
          <p:nvPr/>
        </p:nvSpPr>
        <p:spPr bwMode="auto">
          <a:xfrm rot="10800000">
            <a:off x="5230813" y="3044825"/>
            <a:ext cx="1811337" cy="379413"/>
          </a:xfrm>
          <a:prstGeom prst="rightArrow">
            <a:avLst/>
          </a:prstGeom>
          <a:solidFill>
            <a:schemeClr val="accent3">
              <a:lumMod val="85000"/>
            </a:schemeClr>
          </a:solidFill>
          <a:ln w="12700" cap="flat" cmpd="sng" algn="ctr">
            <a:noFill/>
            <a:prstDash val="solid"/>
            <a:round/>
            <a:headEnd type="none" w="med" len="med"/>
            <a:tailEnd type="none" w="med" len="lg"/>
          </a:ln>
          <a:effectLst/>
        </p:spPr>
        <p:txBody>
          <a:bodyPr wrap="none" lIns="0" tIns="0" rIns="0" bIns="0" anchor="ctr"/>
          <a:lstStyle/>
          <a:p>
            <a:pPr algn="ctr">
              <a:defRPr/>
            </a:pPr>
            <a:endParaRPr lang="de-DE">
              <a:cs typeface="Arial"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09" name="Foliennummernplatzhalter 1"/>
          <p:cNvSpPr>
            <a:spLocks noGrp="1"/>
          </p:cNvSpPr>
          <p:nvPr>
            <p:ph type="sldNum" sz="quarter" idx="10"/>
          </p:nvPr>
        </p:nvSpPr>
        <p:spPr>
          <a:noFill/>
        </p:spPr>
        <p:txBody>
          <a:bodyPr/>
          <a:lstStyle/>
          <a:p>
            <a:fld id="{C8C45EDB-D189-4E01-AD52-4131830DB717}" type="slidenum">
              <a:rPr smtClean="0"/>
              <a:pPr/>
              <a:t>26</a:t>
            </a:fld>
            <a:endParaRPr lang="de-DE" smtClean="0"/>
          </a:p>
        </p:txBody>
      </p:sp>
      <p:sp>
        <p:nvSpPr>
          <p:cNvPr id="247810" name="Fußzeilenplatzhalter 2"/>
          <p:cNvSpPr>
            <a:spLocks noGrp="1"/>
          </p:cNvSpPr>
          <p:nvPr>
            <p:ph type="ftr" sz="quarter" idx="11"/>
          </p:nvPr>
        </p:nvSpPr>
        <p:spPr>
          <a:noFill/>
        </p:spPr>
        <p:txBody>
          <a:bodyPr/>
          <a:lstStyle/>
          <a:p>
            <a:r>
              <a:rPr lang="de-DE" smtClean="0"/>
              <a:t>      </a:t>
            </a:r>
          </a:p>
        </p:txBody>
      </p:sp>
      <p:sp>
        <p:nvSpPr>
          <p:cNvPr id="247811" name="Rectangle 2"/>
          <p:cNvSpPr>
            <a:spLocks noGrp="1" noChangeArrowheads="1"/>
          </p:cNvSpPr>
          <p:nvPr>
            <p:ph type="title" idx="4294967295"/>
          </p:nvPr>
        </p:nvSpPr>
        <p:spPr>
          <a:xfrm>
            <a:off x="573088" y="1144588"/>
            <a:ext cx="7608887" cy="534987"/>
          </a:xfrm>
        </p:spPr>
        <p:txBody>
          <a:bodyPr/>
          <a:lstStyle/>
          <a:p>
            <a:pPr eaLnBrk="1" hangingPunct="1"/>
            <a:r>
              <a:rPr lang="en-US" smtClean="0"/>
              <a:t>‘From Boutique to Industrial’: </a:t>
            </a:r>
            <a:br>
              <a:rPr lang="en-US" smtClean="0"/>
            </a:br>
            <a:r>
              <a:rPr lang="en-US" smtClean="0"/>
              <a:t>move procurement to new levels</a:t>
            </a:r>
          </a:p>
        </p:txBody>
      </p:sp>
      <p:sp>
        <p:nvSpPr>
          <p:cNvPr id="247812" name="Text Box 57"/>
          <p:cNvSpPr txBox="1">
            <a:spLocks noChangeArrowheads="1"/>
          </p:cNvSpPr>
          <p:nvPr/>
        </p:nvSpPr>
        <p:spPr bwMode="auto">
          <a:xfrm>
            <a:off x="34925" y="3505200"/>
            <a:ext cx="400050" cy="641350"/>
          </a:xfrm>
          <a:prstGeom prst="rect">
            <a:avLst/>
          </a:prstGeom>
          <a:noFill/>
          <a:ln w="9525">
            <a:noFill/>
            <a:miter lim="800000"/>
            <a:headEnd/>
            <a:tailEnd/>
          </a:ln>
        </p:spPr>
        <p:txBody>
          <a:bodyPr wrap="none">
            <a:spAutoFit/>
          </a:bodyPr>
          <a:lstStyle/>
          <a:p>
            <a:pPr algn="ctr"/>
            <a:r>
              <a:rPr lang="en-US" sz="3600">
                <a:cs typeface="Arial" charset="0"/>
              </a:rPr>
              <a:t>+</a:t>
            </a:r>
          </a:p>
        </p:txBody>
      </p:sp>
      <p:sp>
        <p:nvSpPr>
          <p:cNvPr id="247813" name="Text Box 57"/>
          <p:cNvSpPr txBox="1">
            <a:spLocks noChangeArrowheads="1"/>
          </p:cNvSpPr>
          <p:nvPr/>
        </p:nvSpPr>
        <p:spPr bwMode="auto">
          <a:xfrm>
            <a:off x="103188" y="5184775"/>
            <a:ext cx="292100" cy="641350"/>
          </a:xfrm>
          <a:prstGeom prst="rect">
            <a:avLst/>
          </a:prstGeom>
          <a:noFill/>
          <a:ln w="9525">
            <a:noFill/>
            <a:miter lim="800000"/>
            <a:headEnd/>
            <a:tailEnd/>
          </a:ln>
        </p:spPr>
        <p:txBody>
          <a:bodyPr wrap="none">
            <a:spAutoFit/>
          </a:bodyPr>
          <a:lstStyle/>
          <a:p>
            <a:pPr algn="ctr"/>
            <a:r>
              <a:rPr lang="en-US" sz="3600">
                <a:cs typeface="Arial" charset="0"/>
              </a:rPr>
              <a:t>-</a:t>
            </a:r>
          </a:p>
        </p:txBody>
      </p:sp>
      <p:sp>
        <p:nvSpPr>
          <p:cNvPr id="247814" name="Rectangle 40"/>
          <p:cNvSpPr>
            <a:spLocks noChangeArrowheads="1"/>
          </p:cNvSpPr>
          <p:nvPr/>
        </p:nvSpPr>
        <p:spPr bwMode="auto">
          <a:xfrm>
            <a:off x="436563" y="3494088"/>
            <a:ext cx="8456612" cy="2743200"/>
          </a:xfrm>
          <a:prstGeom prst="rect">
            <a:avLst/>
          </a:prstGeom>
          <a:solidFill>
            <a:srgbClr val="EAEAEA"/>
          </a:solidFill>
          <a:ln w="9525">
            <a:noFill/>
            <a:miter lim="800000"/>
            <a:headEnd/>
            <a:tailEnd/>
          </a:ln>
        </p:spPr>
        <p:txBody>
          <a:bodyPr wrap="none" anchor="ctr"/>
          <a:lstStyle/>
          <a:p>
            <a:endParaRPr lang="en-US" sz="1700">
              <a:cs typeface="Arial" charset="0"/>
            </a:endParaRPr>
          </a:p>
        </p:txBody>
      </p:sp>
      <p:sp>
        <p:nvSpPr>
          <p:cNvPr id="247815" name="AutoShape 5"/>
          <p:cNvSpPr>
            <a:spLocks noChangeArrowheads="1"/>
          </p:cNvSpPr>
          <p:nvPr/>
        </p:nvSpPr>
        <p:spPr bwMode="gray">
          <a:xfrm>
            <a:off x="395288" y="2132013"/>
            <a:ext cx="2801937" cy="382587"/>
          </a:xfrm>
          <a:prstGeom prst="homePlate">
            <a:avLst>
              <a:gd name="adj" fmla="val 61573"/>
            </a:avLst>
          </a:prstGeom>
          <a:solidFill>
            <a:srgbClr val="FF8F6E"/>
          </a:solidFill>
          <a:ln w="9525">
            <a:noFill/>
            <a:miter lim="800000"/>
            <a:headEnd/>
            <a:tailEnd/>
          </a:ln>
        </p:spPr>
        <p:txBody>
          <a:bodyPr/>
          <a:lstStyle/>
          <a:p>
            <a:pPr algn="ctr"/>
            <a:endParaRPr lang="en-US" b="1">
              <a:cs typeface="Arial" charset="0"/>
            </a:endParaRPr>
          </a:p>
        </p:txBody>
      </p:sp>
      <p:sp>
        <p:nvSpPr>
          <p:cNvPr id="247816" name="AutoShape 7"/>
          <p:cNvSpPr>
            <a:spLocks noChangeArrowheads="1"/>
          </p:cNvSpPr>
          <p:nvPr/>
        </p:nvSpPr>
        <p:spPr bwMode="gray">
          <a:xfrm>
            <a:off x="3052763" y="2132013"/>
            <a:ext cx="2719387" cy="382587"/>
          </a:xfrm>
          <a:prstGeom prst="chevron">
            <a:avLst>
              <a:gd name="adj" fmla="val 58245"/>
            </a:avLst>
          </a:prstGeom>
          <a:solidFill>
            <a:srgbClr val="FF8F6E"/>
          </a:solidFill>
          <a:ln w="9525">
            <a:noFill/>
            <a:miter lim="800000"/>
            <a:headEnd/>
            <a:tailEnd/>
          </a:ln>
        </p:spPr>
        <p:txBody>
          <a:bodyPr anchor="ctr"/>
          <a:lstStyle/>
          <a:p>
            <a:pPr algn="ctr"/>
            <a:endParaRPr lang="en-US" b="1">
              <a:cs typeface="Arial" charset="0"/>
            </a:endParaRPr>
          </a:p>
        </p:txBody>
      </p:sp>
      <p:sp>
        <p:nvSpPr>
          <p:cNvPr id="247817" name="AutoShape 9"/>
          <p:cNvSpPr>
            <a:spLocks noChangeArrowheads="1"/>
          </p:cNvSpPr>
          <p:nvPr/>
        </p:nvSpPr>
        <p:spPr bwMode="gray">
          <a:xfrm>
            <a:off x="5630863" y="2132013"/>
            <a:ext cx="3221037" cy="382587"/>
          </a:xfrm>
          <a:prstGeom prst="chevron">
            <a:avLst>
              <a:gd name="adj" fmla="val 62013"/>
            </a:avLst>
          </a:prstGeom>
          <a:solidFill>
            <a:schemeClr val="accent1"/>
          </a:solidFill>
          <a:ln w="12700">
            <a:noFill/>
            <a:miter lim="800000"/>
            <a:headEnd/>
            <a:tailEnd type="none" w="med" len="lg"/>
          </a:ln>
        </p:spPr>
        <p:txBody>
          <a:bodyPr wrap="none" lIns="0" tIns="0" rIns="0" bIns="0" anchor="ctr"/>
          <a:lstStyle/>
          <a:p>
            <a:pPr algn="ctr"/>
            <a:endParaRPr lang="en-US">
              <a:cs typeface="Arial" charset="0"/>
            </a:endParaRPr>
          </a:p>
        </p:txBody>
      </p:sp>
      <p:sp>
        <p:nvSpPr>
          <p:cNvPr id="247818" name="Text Box 71"/>
          <p:cNvSpPr txBox="1">
            <a:spLocks noChangeArrowheads="1"/>
          </p:cNvSpPr>
          <p:nvPr/>
        </p:nvSpPr>
        <p:spPr bwMode="auto">
          <a:xfrm>
            <a:off x="1531938" y="2132013"/>
            <a:ext cx="633412" cy="396875"/>
          </a:xfrm>
          <a:prstGeom prst="rect">
            <a:avLst/>
          </a:prstGeom>
          <a:noFill/>
          <a:ln w="9525">
            <a:noFill/>
            <a:miter lim="800000"/>
            <a:headEnd/>
            <a:tailEnd/>
          </a:ln>
        </p:spPr>
        <p:txBody>
          <a:bodyPr wrap="none">
            <a:spAutoFit/>
          </a:bodyPr>
          <a:lstStyle/>
          <a:p>
            <a:pPr algn="ctr"/>
            <a:r>
              <a:rPr lang="en-US">
                <a:cs typeface="Arial" charset="0"/>
              </a:rPr>
              <a:t>Past</a:t>
            </a:r>
          </a:p>
        </p:txBody>
      </p:sp>
      <p:sp>
        <p:nvSpPr>
          <p:cNvPr id="247819" name="Text Box 72"/>
          <p:cNvSpPr txBox="1">
            <a:spLocks noChangeArrowheads="1"/>
          </p:cNvSpPr>
          <p:nvPr/>
        </p:nvSpPr>
        <p:spPr bwMode="auto">
          <a:xfrm>
            <a:off x="3881438" y="2132013"/>
            <a:ext cx="792162" cy="396875"/>
          </a:xfrm>
          <a:prstGeom prst="rect">
            <a:avLst/>
          </a:prstGeom>
          <a:noFill/>
          <a:ln w="9525">
            <a:noFill/>
            <a:miter lim="800000"/>
            <a:headEnd/>
            <a:tailEnd/>
          </a:ln>
        </p:spPr>
        <p:txBody>
          <a:bodyPr wrap="none">
            <a:spAutoFit/>
          </a:bodyPr>
          <a:lstStyle/>
          <a:p>
            <a:pPr algn="ctr"/>
            <a:r>
              <a:rPr lang="en-US">
                <a:cs typeface="Arial" charset="0"/>
              </a:rPr>
              <a:t>Today</a:t>
            </a:r>
          </a:p>
        </p:txBody>
      </p:sp>
      <p:sp>
        <p:nvSpPr>
          <p:cNvPr id="247820" name="Text Box 73"/>
          <p:cNvSpPr txBox="1">
            <a:spLocks noChangeArrowheads="1"/>
          </p:cNvSpPr>
          <p:nvPr/>
        </p:nvSpPr>
        <p:spPr bwMode="auto">
          <a:xfrm>
            <a:off x="6081713" y="2132013"/>
            <a:ext cx="2076450" cy="396875"/>
          </a:xfrm>
          <a:prstGeom prst="rect">
            <a:avLst/>
          </a:prstGeom>
          <a:noFill/>
          <a:ln w="9525">
            <a:noFill/>
            <a:miter lim="800000"/>
            <a:headEnd/>
            <a:tailEnd/>
          </a:ln>
        </p:spPr>
        <p:txBody>
          <a:bodyPr wrap="none">
            <a:spAutoFit/>
          </a:bodyPr>
          <a:lstStyle/>
          <a:p>
            <a:pPr algn="ctr"/>
            <a:r>
              <a:rPr lang="en-US">
                <a:solidFill>
                  <a:schemeClr val="bg1"/>
                </a:solidFill>
                <a:cs typeface="Arial" charset="0"/>
              </a:rPr>
              <a:t>EC&amp;R way forward</a:t>
            </a:r>
          </a:p>
        </p:txBody>
      </p:sp>
      <p:sp>
        <p:nvSpPr>
          <p:cNvPr id="247821" name="Rectangle 34"/>
          <p:cNvSpPr>
            <a:spLocks noChangeArrowheads="1"/>
          </p:cNvSpPr>
          <p:nvPr/>
        </p:nvSpPr>
        <p:spPr bwMode="auto">
          <a:xfrm>
            <a:off x="395288" y="2589213"/>
            <a:ext cx="2587625" cy="839787"/>
          </a:xfrm>
          <a:prstGeom prst="rect">
            <a:avLst/>
          </a:prstGeom>
          <a:solidFill>
            <a:srgbClr val="FF8F6E"/>
          </a:solidFill>
          <a:ln w="9525">
            <a:noFill/>
            <a:miter lim="800000"/>
            <a:headEnd/>
            <a:tailEnd/>
          </a:ln>
        </p:spPr>
        <p:txBody>
          <a:bodyPr/>
          <a:lstStyle/>
          <a:p>
            <a:pPr algn="ctr"/>
            <a:r>
              <a:rPr lang="en-US" b="1">
                <a:cs typeface="Arial" charset="0"/>
              </a:rPr>
              <a:t>Transaction approach</a:t>
            </a:r>
          </a:p>
          <a:p>
            <a:pPr algn="ctr"/>
            <a:r>
              <a:rPr lang="en-US" sz="1400">
                <a:cs typeface="Arial" charset="0"/>
              </a:rPr>
              <a:t>Procurement on a project by project basis</a:t>
            </a:r>
          </a:p>
        </p:txBody>
      </p:sp>
      <p:sp>
        <p:nvSpPr>
          <p:cNvPr id="247822" name="Rectangle 37"/>
          <p:cNvSpPr>
            <a:spLocks noChangeArrowheads="1"/>
          </p:cNvSpPr>
          <p:nvPr/>
        </p:nvSpPr>
        <p:spPr bwMode="auto">
          <a:xfrm>
            <a:off x="3052763" y="2589213"/>
            <a:ext cx="2505075" cy="839787"/>
          </a:xfrm>
          <a:prstGeom prst="rect">
            <a:avLst/>
          </a:prstGeom>
          <a:solidFill>
            <a:srgbClr val="FF8F6E"/>
          </a:solidFill>
          <a:ln w="9525">
            <a:noFill/>
            <a:miter lim="800000"/>
            <a:headEnd/>
            <a:tailEnd/>
          </a:ln>
        </p:spPr>
        <p:txBody>
          <a:bodyPr/>
          <a:lstStyle/>
          <a:p>
            <a:pPr algn="ctr"/>
            <a:r>
              <a:rPr lang="en-US" b="1">
                <a:cs typeface="Arial" charset="0"/>
              </a:rPr>
              <a:t>Framework approach</a:t>
            </a:r>
          </a:p>
          <a:p>
            <a:pPr algn="ctr"/>
            <a:r>
              <a:rPr lang="en-US" sz="1400">
                <a:cs typeface="Arial" charset="0"/>
              </a:rPr>
              <a:t>Long-term agreements on several projects</a:t>
            </a:r>
          </a:p>
        </p:txBody>
      </p:sp>
      <p:sp>
        <p:nvSpPr>
          <p:cNvPr id="247823" name="Rectangle 38"/>
          <p:cNvSpPr>
            <a:spLocks noChangeArrowheads="1"/>
          </p:cNvSpPr>
          <p:nvPr/>
        </p:nvSpPr>
        <p:spPr bwMode="auto">
          <a:xfrm>
            <a:off x="5630863" y="2589213"/>
            <a:ext cx="3221037" cy="839787"/>
          </a:xfrm>
          <a:prstGeom prst="rect">
            <a:avLst/>
          </a:prstGeom>
          <a:solidFill>
            <a:schemeClr val="accent1"/>
          </a:solidFill>
          <a:ln w="9525">
            <a:noFill/>
            <a:miter lim="800000"/>
            <a:headEnd/>
            <a:tailEnd/>
          </a:ln>
        </p:spPr>
        <p:txBody>
          <a:bodyPr/>
          <a:lstStyle/>
          <a:p>
            <a:pPr algn="ctr"/>
            <a:r>
              <a:rPr lang="en-US" b="1">
                <a:solidFill>
                  <a:schemeClr val="bg1"/>
                </a:solidFill>
                <a:cs typeface="Arial" charset="0"/>
              </a:rPr>
              <a:t>Collaborative approach</a:t>
            </a:r>
          </a:p>
          <a:p>
            <a:pPr algn="ctr"/>
            <a:r>
              <a:rPr lang="en-US" sz="1400">
                <a:solidFill>
                  <a:schemeClr val="bg1"/>
                </a:solidFill>
                <a:cs typeface="Arial" charset="0"/>
              </a:rPr>
              <a:t>Long-term agreement with commitment </a:t>
            </a:r>
            <a:br>
              <a:rPr lang="en-US" sz="1400">
                <a:solidFill>
                  <a:schemeClr val="bg1"/>
                </a:solidFill>
                <a:cs typeface="Arial" charset="0"/>
              </a:rPr>
            </a:br>
            <a:r>
              <a:rPr lang="en-US" sz="1400">
                <a:solidFill>
                  <a:schemeClr val="bg1"/>
                </a:solidFill>
                <a:cs typeface="Arial" charset="0"/>
              </a:rPr>
              <a:t>to joint value chain improvements</a:t>
            </a:r>
          </a:p>
        </p:txBody>
      </p:sp>
      <p:sp>
        <p:nvSpPr>
          <p:cNvPr id="247824" name="Right Triangle 33"/>
          <p:cNvSpPr>
            <a:spLocks noChangeArrowheads="1"/>
          </p:cNvSpPr>
          <p:nvPr/>
        </p:nvSpPr>
        <p:spPr bwMode="auto">
          <a:xfrm>
            <a:off x="395288" y="4724400"/>
            <a:ext cx="8456612" cy="1531938"/>
          </a:xfrm>
          <a:prstGeom prst="rtTriangle">
            <a:avLst/>
          </a:prstGeom>
          <a:solidFill>
            <a:srgbClr val="777777"/>
          </a:solidFill>
          <a:ln w="12700" algn="ctr">
            <a:noFill/>
            <a:round/>
            <a:headEnd/>
            <a:tailEnd type="none" w="med" len="lg"/>
          </a:ln>
        </p:spPr>
        <p:txBody>
          <a:bodyPr wrap="none" lIns="0" tIns="0" rIns="0" bIns="0" anchor="ctr"/>
          <a:lstStyle/>
          <a:p>
            <a:pPr algn="ctr"/>
            <a:endParaRPr lang="en-US" sz="1700">
              <a:cs typeface="Arial" charset="0"/>
            </a:endParaRPr>
          </a:p>
        </p:txBody>
      </p:sp>
      <p:sp>
        <p:nvSpPr>
          <p:cNvPr id="247825" name="Rectangle 54"/>
          <p:cNvSpPr>
            <a:spLocks noChangeArrowheads="1"/>
          </p:cNvSpPr>
          <p:nvPr/>
        </p:nvSpPr>
        <p:spPr bwMode="auto">
          <a:xfrm>
            <a:off x="395288" y="3505200"/>
            <a:ext cx="2527300" cy="1154113"/>
          </a:xfrm>
          <a:prstGeom prst="rect">
            <a:avLst/>
          </a:prstGeom>
          <a:noFill/>
          <a:ln w="9525">
            <a:noFill/>
            <a:miter lim="800000"/>
            <a:headEnd/>
            <a:tailEnd/>
          </a:ln>
        </p:spPr>
        <p:txBody>
          <a:bodyPr anchor="ctr">
            <a:spAutoFit/>
          </a:bodyPr>
          <a:lstStyle/>
          <a:p>
            <a:pPr marL="203200" indent="-203200">
              <a:lnSpc>
                <a:spcPct val="95000"/>
              </a:lnSpc>
              <a:spcBef>
                <a:spcPct val="30000"/>
              </a:spcBef>
              <a:buClr>
                <a:srgbClr val="F21C0A"/>
              </a:buClr>
              <a:buSzPct val="100000"/>
              <a:buFont typeface="Wingdings" pitchFamily="2" charset="2"/>
              <a:buChar char=""/>
            </a:pPr>
            <a:r>
              <a:rPr lang="en-US" sz="1700">
                <a:cs typeface="Arial" charset="0"/>
              </a:rPr>
              <a:t>Site output optimization</a:t>
            </a:r>
          </a:p>
          <a:p>
            <a:pPr marL="203200" indent="-203200">
              <a:lnSpc>
                <a:spcPct val="95000"/>
              </a:lnSpc>
              <a:spcBef>
                <a:spcPct val="30000"/>
              </a:spcBef>
              <a:buClr>
                <a:srgbClr val="F21C0A"/>
              </a:buClr>
              <a:buSzPct val="100000"/>
              <a:buFont typeface="Wingdings" pitchFamily="2" charset="2"/>
              <a:buChar char=""/>
            </a:pPr>
            <a:r>
              <a:rPr lang="en-US" sz="1700">
                <a:cs typeface="Arial" charset="0"/>
              </a:rPr>
              <a:t>Various suppliers limit serial failure risk</a:t>
            </a:r>
          </a:p>
        </p:txBody>
      </p:sp>
      <p:sp>
        <p:nvSpPr>
          <p:cNvPr id="247826" name="Rectangle 54"/>
          <p:cNvSpPr>
            <a:spLocks noChangeArrowheads="1"/>
          </p:cNvSpPr>
          <p:nvPr/>
        </p:nvSpPr>
        <p:spPr bwMode="auto">
          <a:xfrm>
            <a:off x="635000" y="4830763"/>
            <a:ext cx="2274888" cy="1477962"/>
          </a:xfrm>
          <a:prstGeom prst="rect">
            <a:avLst/>
          </a:prstGeom>
          <a:noFill/>
          <a:ln w="9525">
            <a:noFill/>
            <a:miter lim="800000"/>
            <a:headEnd/>
            <a:tailEnd/>
          </a:ln>
        </p:spPr>
        <p:txBody>
          <a:bodyPr anchor="ctr">
            <a:spAutoFit/>
          </a:bodyPr>
          <a:lstStyle/>
          <a:p>
            <a:pPr marL="203200" indent="-203200">
              <a:lnSpc>
                <a:spcPct val="95000"/>
              </a:lnSpc>
              <a:spcBef>
                <a:spcPct val="30000"/>
              </a:spcBef>
              <a:buClr>
                <a:srgbClr val="F21C0A"/>
              </a:buClr>
              <a:buSzPct val="100000"/>
              <a:buFont typeface="Wingdings" pitchFamily="2" charset="2"/>
              <a:buChar char=""/>
            </a:pPr>
            <a:r>
              <a:rPr lang="en-US" sz="1700">
                <a:solidFill>
                  <a:schemeClr val="bg1"/>
                </a:solidFill>
                <a:cs typeface="Arial" charset="0"/>
              </a:rPr>
              <a:t>Limited</a:t>
            </a:r>
            <a:br>
              <a:rPr lang="en-US" sz="1700">
                <a:solidFill>
                  <a:schemeClr val="bg1"/>
                </a:solidFill>
                <a:cs typeface="Arial" charset="0"/>
              </a:rPr>
            </a:br>
            <a:r>
              <a:rPr lang="en-US" sz="1700">
                <a:solidFill>
                  <a:schemeClr val="bg1"/>
                </a:solidFill>
                <a:cs typeface="Arial" charset="0"/>
              </a:rPr>
              <a:t>economies of scale</a:t>
            </a:r>
          </a:p>
          <a:p>
            <a:pPr marL="203200" indent="-203200">
              <a:lnSpc>
                <a:spcPct val="95000"/>
              </a:lnSpc>
              <a:spcBef>
                <a:spcPct val="30000"/>
              </a:spcBef>
              <a:buClr>
                <a:srgbClr val="F21C0A"/>
              </a:buClr>
              <a:buSzPct val="100000"/>
              <a:buFont typeface="Wingdings" pitchFamily="2" charset="2"/>
              <a:buChar char=""/>
            </a:pPr>
            <a:r>
              <a:rPr lang="en-US" sz="1700">
                <a:solidFill>
                  <a:schemeClr val="bg1"/>
                </a:solidFill>
                <a:cs typeface="Arial" charset="0"/>
              </a:rPr>
              <a:t>Inflation exposure</a:t>
            </a:r>
          </a:p>
          <a:p>
            <a:pPr marL="203200" indent="-203200">
              <a:lnSpc>
                <a:spcPct val="95000"/>
              </a:lnSpc>
              <a:spcBef>
                <a:spcPct val="30000"/>
              </a:spcBef>
              <a:buClr>
                <a:srgbClr val="F21C0A"/>
              </a:buClr>
              <a:buSzPct val="100000"/>
              <a:buFont typeface="Wingdings" pitchFamily="2" charset="2"/>
              <a:buChar char=""/>
            </a:pPr>
            <a:r>
              <a:rPr lang="en-US" sz="1700">
                <a:solidFill>
                  <a:schemeClr val="bg1"/>
                </a:solidFill>
                <a:cs typeface="Arial" charset="0"/>
              </a:rPr>
              <a:t>High transaction costs</a:t>
            </a:r>
          </a:p>
        </p:txBody>
      </p:sp>
      <p:sp>
        <p:nvSpPr>
          <p:cNvPr id="247827" name="Rectangle 54"/>
          <p:cNvSpPr>
            <a:spLocks noChangeArrowheads="1"/>
          </p:cNvSpPr>
          <p:nvPr/>
        </p:nvSpPr>
        <p:spPr bwMode="auto">
          <a:xfrm>
            <a:off x="3054350" y="5414963"/>
            <a:ext cx="2862263" cy="833437"/>
          </a:xfrm>
          <a:prstGeom prst="rect">
            <a:avLst/>
          </a:prstGeom>
          <a:noFill/>
          <a:ln w="9525">
            <a:noFill/>
            <a:miter lim="800000"/>
            <a:headEnd/>
            <a:tailEnd/>
          </a:ln>
        </p:spPr>
        <p:txBody>
          <a:bodyPr anchor="ctr">
            <a:spAutoFit/>
          </a:bodyPr>
          <a:lstStyle/>
          <a:p>
            <a:pPr marL="203200" indent="-203200">
              <a:lnSpc>
                <a:spcPct val="95000"/>
              </a:lnSpc>
              <a:spcBef>
                <a:spcPct val="30000"/>
              </a:spcBef>
              <a:buClr>
                <a:srgbClr val="F21C0A"/>
              </a:buClr>
              <a:buSzPct val="100000"/>
              <a:buFont typeface="Wingdings" pitchFamily="2" charset="2"/>
              <a:buChar char=""/>
            </a:pPr>
            <a:r>
              <a:rPr lang="en-US" sz="1700">
                <a:solidFill>
                  <a:schemeClr val="bg1"/>
                </a:solidFill>
                <a:cs typeface="Arial" charset="0"/>
              </a:rPr>
              <a:t>Arms-length</a:t>
            </a:r>
            <a:br>
              <a:rPr lang="en-US" sz="1700">
                <a:solidFill>
                  <a:schemeClr val="bg1"/>
                </a:solidFill>
                <a:cs typeface="Arial" charset="0"/>
              </a:rPr>
            </a:br>
            <a:r>
              <a:rPr lang="en-US" sz="1700">
                <a:solidFill>
                  <a:schemeClr val="bg1"/>
                </a:solidFill>
                <a:cs typeface="Arial" charset="0"/>
              </a:rPr>
              <a:t>supplier relationship/</a:t>
            </a:r>
            <a:br>
              <a:rPr lang="en-US" sz="1700">
                <a:solidFill>
                  <a:schemeClr val="bg1"/>
                </a:solidFill>
                <a:cs typeface="Arial" charset="0"/>
              </a:rPr>
            </a:br>
            <a:r>
              <a:rPr lang="en-US" sz="1700">
                <a:solidFill>
                  <a:schemeClr val="bg1"/>
                </a:solidFill>
                <a:cs typeface="Arial" charset="0"/>
              </a:rPr>
              <a:t>no learning economies</a:t>
            </a:r>
          </a:p>
        </p:txBody>
      </p:sp>
      <p:sp>
        <p:nvSpPr>
          <p:cNvPr id="247828" name="Rectangle 54"/>
          <p:cNvSpPr>
            <a:spLocks noChangeArrowheads="1"/>
          </p:cNvSpPr>
          <p:nvPr/>
        </p:nvSpPr>
        <p:spPr bwMode="auto">
          <a:xfrm>
            <a:off x="3057525" y="3505200"/>
            <a:ext cx="2451100" cy="1724025"/>
          </a:xfrm>
          <a:prstGeom prst="rect">
            <a:avLst/>
          </a:prstGeom>
          <a:noFill/>
          <a:ln w="9525">
            <a:noFill/>
            <a:miter lim="800000"/>
            <a:headEnd/>
            <a:tailEnd/>
          </a:ln>
        </p:spPr>
        <p:txBody>
          <a:bodyPr>
            <a:spAutoFit/>
          </a:bodyPr>
          <a:lstStyle/>
          <a:p>
            <a:pPr marL="203200" indent="-203200">
              <a:lnSpc>
                <a:spcPct val="95000"/>
              </a:lnSpc>
              <a:spcBef>
                <a:spcPct val="30000"/>
              </a:spcBef>
              <a:buClr>
                <a:srgbClr val="F21C0A"/>
              </a:buClr>
              <a:buSzPct val="100000"/>
              <a:buFont typeface="Wingdings" pitchFamily="2" charset="2"/>
              <a:buChar char=""/>
            </a:pPr>
            <a:r>
              <a:rPr lang="en-US" sz="1700">
                <a:cs typeface="Arial" charset="0"/>
              </a:rPr>
              <a:t>Volume and price</a:t>
            </a:r>
            <a:br>
              <a:rPr lang="en-US" sz="1700">
                <a:cs typeface="Arial" charset="0"/>
              </a:rPr>
            </a:br>
            <a:r>
              <a:rPr lang="en-US" sz="1700">
                <a:cs typeface="Arial" charset="0"/>
              </a:rPr>
              <a:t>certainty</a:t>
            </a:r>
          </a:p>
          <a:p>
            <a:pPr marL="203200" indent="-203200">
              <a:lnSpc>
                <a:spcPct val="95000"/>
              </a:lnSpc>
              <a:spcBef>
                <a:spcPct val="30000"/>
              </a:spcBef>
              <a:buClr>
                <a:srgbClr val="F21C0A"/>
              </a:buClr>
              <a:buSzPct val="100000"/>
              <a:buFont typeface="Wingdings" pitchFamily="2" charset="2"/>
              <a:buChar char=""/>
            </a:pPr>
            <a:r>
              <a:rPr lang="en-US" sz="1700">
                <a:cs typeface="Arial" charset="0"/>
              </a:rPr>
              <a:t>Reduced transaction costs</a:t>
            </a:r>
          </a:p>
          <a:p>
            <a:pPr marL="203200" indent="-203200">
              <a:lnSpc>
                <a:spcPct val="95000"/>
              </a:lnSpc>
              <a:spcBef>
                <a:spcPct val="30000"/>
              </a:spcBef>
              <a:buClr>
                <a:srgbClr val="F21C0A"/>
              </a:buClr>
              <a:buSzPct val="100000"/>
              <a:buFont typeface="Wingdings" pitchFamily="2" charset="2"/>
              <a:buChar char=""/>
            </a:pPr>
            <a:r>
              <a:rPr lang="en-US" sz="1700">
                <a:cs typeface="Arial" charset="0"/>
              </a:rPr>
              <a:t>O&amp;M and scale economies</a:t>
            </a:r>
          </a:p>
        </p:txBody>
      </p:sp>
      <p:sp>
        <p:nvSpPr>
          <p:cNvPr id="247829" name="Rectangle 38"/>
          <p:cNvSpPr>
            <a:spLocks noChangeArrowheads="1"/>
          </p:cNvSpPr>
          <p:nvPr/>
        </p:nvSpPr>
        <p:spPr bwMode="auto">
          <a:xfrm>
            <a:off x="2987675" y="2894013"/>
            <a:ext cx="69850" cy="3817937"/>
          </a:xfrm>
          <a:prstGeom prst="rect">
            <a:avLst/>
          </a:prstGeom>
          <a:solidFill>
            <a:schemeClr val="bg1"/>
          </a:solidFill>
          <a:ln w="9525">
            <a:noFill/>
            <a:miter lim="800000"/>
            <a:headEnd/>
            <a:tailEnd/>
          </a:ln>
        </p:spPr>
        <p:txBody>
          <a:bodyPr wrap="none" anchor="ctr"/>
          <a:lstStyle/>
          <a:p>
            <a:endParaRPr lang="en-US">
              <a:cs typeface="Arial" charset="0"/>
            </a:endParaRPr>
          </a:p>
        </p:txBody>
      </p:sp>
      <p:sp>
        <p:nvSpPr>
          <p:cNvPr id="247830" name="Rectangle 39"/>
          <p:cNvSpPr>
            <a:spLocks noChangeArrowheads="1"/>
          </p:cNvSpPr>
          <p:nvPr/>
        </p:nvSpPr>
        <p:spPr bwMode="auto">
          <a:xfrm>
            <a:off x="5580063" y="3500438"/>
            <a:ext cx="71437" cy="3281362"/>
          </a:xfrm>
          <a:prstGeom prst="rect">
            <a:avLst/>
          </a:prstGeom>
          <a:solidFill>
            <a:schemeClr val="bg1"/>
          </a:solidFill>
          <a:ln w="9525">
            <a:noFill/>
            <a:miter lim="800000"/>
            <a:headEnd/>
            <a:tailEnd/>
          </a:ln>
        </p:spPr>
        <p:txBody>
          <a:bodyPr wrap="none" anchor="ctr"/>
          <a:lstStyle/>
          <a:p>
            <a:endParaRPr lang="en-US">
              <a:cs typeface="Arial" charset="0"/>
            </a:endParaRPr>
          </a:p>
        </p:txBody>
      </p:sp>
      <p:sp>
        <p:nvSpPr>
          <p:cNvPr id="247831" name="Text Box 33"/>
          <p:cNvSpPr txBox="1">
            <a:spLocks noChangeArrowheads="1"/>
          </p:cNvSpPr>
          <p:nvPr/>
        </p:nvSpPr>
        <p:spPr bwMode="auto">
          <a:xfrm>
            <a:off x="6178550" y="26988"/>
            <a:ext cx="169863" cy="396875"/>
          </a:xfrm>
          <a:prstGeom prst="rect">
            <a:avLst/>
          </a:prstGeom>
          <a:noFill/>
          <a:ln w="9525">
            <a:noFill/>
            <a:miter lim="800000"/>
            <a:headEnd/>
            <a:tailEnd/>
          </a:ln>
        </p:spPr>
        <p:txBody>
          <a:bodyPr wrap="none">
            <a:spAutoFit/>
          </a:bodyPr>
          <a:lstStyle/>
          <a:p>
            <a:endParaRPr lang="en-US">
              <a:cs typeface="Arial" charset="0"/>
            </a:endParaRPr>
          </a:p>
        </p:txBody>
      </p:sp>
      <p:grpSp>
        <p:nvGrpSpPr>
          <p:cNvPr id="247832" name="Group 33"/>
          <p:cNvGrpSpPr>
            <a:grpSpLocks/>
          </p:cNvGrpSpPr>
          <p:nvPr/>
        </p:nvGrpSpPr>
        <p:grpSpPr bwMode="auto">
          <a:xfrm>
            <a:off x="8305800" y="1139825"/>
            <a:ext cx="703263" cy="457200"/>
            <a:chOff x="76200" y="1066801"/>
            <a:chExt cx="762000" cy="457199"/>
          </a:xfrm>
        </p:grpSpPr>
        <p:sp>
          <p:nvSpPr>
            <p:cNvPr id="27" name="Rectangle 26"/>
            <p:cNvSpPr>
              <a:spLocks/>
            </p:cNvSpPr>
            <p:nvPr>
              <p:custDataLst>
                <p:tags r:id="rId1"/>
              </p:custDataLst>
            </p:nvPr>
          </p:nvSpPr>
          <p:spPr bwMode="auto">
            <a:xfrm>
              <a:off x="77921" y="1176339"/>
              <a:ext cx="247693" cy="339724"/>
            </a:xfrm>
            <a:prstGeom prst="rect">
              <a:avLst/>
            </a:prstGeom>
            <a:solidFill>
              <a:schemeClr val="accent3">
                <a:lumMod val="75000"/>
              </a:schemeClr>
            </a:solidFill>
            <a:ln w="9525" algn="ctr">
              <a:noFill/>
              <a:round/>
              <a:headEnd/>
              <a:tailEnd/>
            </a:ln>
          </p:spPr>
          <p:txBody>
            <a:bodyPr lIns="0" tIns="0" rIns="0" bIns="0" anchor="ctr"/>
            <a:lstStyle/>
            <a:p>
              <a:pPr algn="ctr">
                <a:defRPr/>
              </a:pPr>
              <a:endParaRPr lang="en-US" sz="1400">
                <a:solidFill>
                  <a:schemeClr val="bg1"/>
                </a:solidFill>
              </a:endParaRPr>
            </a:p>
          </p:txBody>
        </p:sp>
        <p:sp>
          <p:nvSpPr>
            <p:cNvPr id="28" name="Rectangle 27"/>
            <p:cNvSpPr>
              <a:spLocks/>
            </p:cNvSpPr>
            <p:nvPr>
              <p:custDataLst>
                <p:tags r:id="rId2"/>
              </p:custDataLst>
            </p:nvPr>
          </p:nvSpPr>
          <p:spPr bwMode="auto">
            <a:xfrm>
              <a:off x="334213" y="1176339"/>
              <a:ext cx="245973" cy="339724"/>
            </a:xfrm>
            <a:prstGeom prst="rect">
              <a:avLst/>
            </a:prstGeom>
            <a:solidFill>
              <a:schemeClr val="accent3">
                <a:lumMod val="50000"/>
              </a:schemeClr>
            </a:solidFill>
            <a:ln w="9525" algn="ctr">
              <a:noFill/>
              <a:round/>
              <a:headEnd/>
              <a:tailEnd/>
            </a:ln>
          </p:spPr>
          <p:txBody>
            <a:bodyPr lIns="0" tIns="0" rIns="0" bIns="0" anchor="ctr"/>
            <a:lstStyle/>
            <a:p>
              <a:pPr algn="ctr">
                <a:defRPr/>
              </a:pPr>
              <a:r>
                <a:rPr lang="en-US" sz="1400">
                  <a:solidFill>
                    <a:schemeClr val="bg1"/>
                  </a:solidFill>
                </a:rPr>
                <a:t>2</a:t>
              </a:r>
            </a:p>
          </p:txBody>
        </p:sp>
        <p:sp>
          <p:nvSpPr>
            <p:cNvPr id="247836" name="Rectangle 28"/>
            <p:cNvSpPr>
              <a:spLocks/>
            </p:cNvSpPr>
            <p:nvPr>
              <p:custDataLst>
                <p:tags r:id="rId3"/>
              </p:custDataLst>
            </p:nvPr>
          </p:nvSpPr>
          <p:spPr bwMode="auto">
            <a:xfrm>
              <a:off x="591190" y="1176549"/>
              <a:ext cx="247010" cy="339498"/>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247837" name="AutoShape 7"/>
            <p:cNvSpPr>
              <a:spLocks noChangeArrowheads="1"/>
            </p:cNvSpPr>
            <p:nvPr>
              <p:custDataLst>
                <p:tags r:id="rId4"/>
              </p:custDataLst>
            </p:nvPr>
          </p:nvSpPr>
          <p:spPr bwMode="auto">
            <a:xfrm rot="-5400000">
              <a:off x="429860" y="713276"/>
              <a:ext cx="53726" cy="760775"/>
            </a:xfrm>
            <a:prstGeom prst="chevron">
              <a:avLst>
                <a:gd name="adj" fmla="val 100000"/>
              </a:avLst>
            </a:prstGeom>
            <a:solidFill>
              <a:srgbClr val="F21C0A"/>
            </a:solidFill>
            <a:ln w="22225">
              <a:solidFill>
                <a:schemeClr val="hlink"/>
              </a:solidFill>
              <a:miter lim="800000"/>
              <a:headEnd/>
              <a:tailEnd/>
            </a:ln>
          </p:spPr>
          <p:txBody>
            <a:bodyPr vert="eaVert" wrap="none" lIns="0" tIns="0" rIns="0" bIns="0" anchor="ctr"/>
            <a:lstStyle/>
            <a:p>
              <a:pPr algn="ctr"/>
              <a:endParaRPr lang="en-US">
                <a:solidFill>
                  <a:schemeClr val="bg1"/>
                </a:solidFill>
                <a:cs typeface="Arial" charset="0"/>
              </a:endParaRPr>
            </a:p>
          </p:txBody>
        </p:sp>
        <p:sp>
          <p:nvSpPr>
            <p:cNvPr id="247838" name="Line 8"/>
            <p:cNvSpPr>
              <a:spLocks noChangeShapeType="1"/>
            </p:cNvSpPr>
            <p:nvPr>
              <p:custDataLst>
                <p:tags r:id="rId5"/>
              </p:custDataLst>
            </p:nvPr>
          </p:nvSpPr>
          <p:spPr bwMode="auto">
            <a:xfrm>
              <a:off x="76200" y="1165592"/>
              <a:ext cx="761864" cy="177"/>
            </a:xfrm>
            <a:custGeom>
              <a:avLst/>
              <a:gdLst>
                <a:gd name="T0" fmla="*/ 0 w 5595"/>
                <a:gd name="T1" fmla="*/ 0 h 1"/>
                <a:gd name="T2" fmla="*/ 2147483647 w 5595"/>
                <a:gd name="T3" fmla="*/ 0 h 1"/>
                <a:gd name="T4" fmla="*/ 0 60000 65536"/>
                <a:gd name="T5" fmla="*/ 0 60000 65536"/>
                <a:gd name="T6" fmla="*/ 0 w 5595"/>
                <a:gd name="T7" fmla="*/ 0 h 1"/>
                <a:gd name="T8" fmla="*/ 5595 w 5595"/>
                <a:gd name="T9" fmla="*/ 1 h 1"/>
              </a:gdLst>
              <a:ahLst/>
              <a:cxnLst>
                <a:cxn ang="T4">
                  <a:pos x="T0" y="T1"/>
                </a:cxn>
                <a:cxn ang="T5">
                  <a:pos x="T2" y="T3"/>
                </a:cxn>
              </a:cxnLst>
              <a:rect l="T6" t="T7" r="T8" b="T9"/>
              <a:pathLst>
                <a:path w="5595" h="1">
                  <a:moveTo>
                    <a:pt x="0" y="0"/>
                  </a:moveTo>
                  <a:lnTo>
                    <a:pt x="5595" y="0"/>
                  </a:lnTo>
                </a:path>
              </a:pathLst>
            </a:custGeom>
            <a:noFill/>
            <a:ln w="22225">
              <a:solidFill>
                <a:schemeClr val="hlink"/>
              </a:solidFill>
              <a:round/>
              <a:headEnd/>
              <a:tailEnd/>
            </a:ln>
          </p:spPr>
          <p:txBody>
            <a:bodyPr wrap="none" lIns="0" tIns="0" rIns="0" bIns="0" anchor="ctr"/>
            <a:lstStyle/>
            <a:p>
              <a:pPr algn="ctr"/>
              <a:endParaRPr lang="en-US">
                <a:solidFill>
                  <a:schemeClr val="bg1"/>
                </a:solidFill>
                <a:cs typeface="Arial" charset="0"/>
              </a:endParaRPr>
            </a:p>
          </p:txBody>
        </p:sp>
        <p:sp>
          <p:nvSpPr>
            <p:cNvPr id="247839" name="Line 17"/>
            <p:cNvSpPr>
              <a:spLocks noChangeShapeType="1"/>
            </p:cNvSpPr>
            <p:nvPr/>
          </p:nvSpPr>
          <p:spPr bwMode="auto">
            <a:xfrm>
              <a:off x="76200" y="1524000"/>
              <a:ext cx="761183" cy="0"/>
            </a:xfrm>
            <a:prstGeom prst="line">
              <a:avLst/>
            </a:prstGeom>
            <a:noFill/>
            <a:ln w="25400">
              <a:solidFill>
                <a:schemeClr val="hlink"/>
              </a:solidFill>
              <a:round/>
              <a:headEnd/>
              <a:tailEnd/>
            </a:ln>
          </p:spPr>
          <p:txBody>
            <a:bodyPr/>
            <a:lstStyle/>
            <a:p>
              <a:endParaRPr lang="de-DE"/>
            </a:p>
          </p:txBody>
        </p:sp>
      </p:grpSp>
      <p:sp>
        <p:nvSpPr>
          <p:cNvPr id="247833" name="Rectangle 54"/>
          <p:cNvSpPr>
            <a:spLocks noChangeArrowheads="1"/>
          </p:cNvSpPr>
          <p:nvPr/>
        </p:nvSpPr>
        <p:spPr bwMode="auto">
          <a:xfrm>
            <a:off x="5734050" y="3505200"/>
            <a:ext cx="3159125" cy="2293938"/>
          </a:xfrm>
          <a:prstGeom prst="rect">
            <a:avLst/>
          </a:prstGeom>
          <a:noFill/>
          <a:ln w="9525">
            <a:noFill/>
            <a:miter lim="800000"/>
            <a:headEnd/>
            <a:tailEnd/>
          </a:ln>
        </p:spPr>
        <p:txBody>
          <a:bodyPr>
            <a:spAutoFit/>
          </a:bodyPr>
          <a:lstStyle/>
          <a:p>
            <a:pPr marL="203200" indent="-203200">
              <a:lnSpc>
                <a:spcPct val="95000"/>
              </a:lnSpc>
              <a:spcBef>
                <a:spcPct val="30000"/>
              </a:spcBef>
              <a:buClr>
                <a:srgbClr val="F21C0A"/>
              </a:buClr>
              <a:buSzPct val="100000"/>
              <a:buFont typeface="Wingdings" pitchFamily="2" charset="2"/>
              <a:buChar char=""/>
            </a:pPr>
            <a:r>
              <a:rPr lang="en-US" sz="1700">
                <a:cs typeface="Arial" charset="0"/>
              </a:rPr>
              <a:t>Keep benefits of framework approach</a:t>
            </a:r>
          </a:p>
          <a:p>
            <a:pPr marL="203200" indent="-203200">
              <a:lnSpc>
                <a:spcPct val="95000"/>
              </a:lnSpc>
              <a:spcBef>
                <a:spcPct val="30000"/>
              </a:spcBef>
              <a:buClr>
                <a:srgbClr val="F21C0A"/>
              </a:buClr>
              <a:buSzPct val="100000"/>
              <a:buFont typeface="Wingdings" pitchFamily="2" charset="2"/>
              <a:buChar char=""/>
            </a:pPr>
            <a:r>
              <a:rPr lang="en-US" sz="1700">
                <a:cs typeface="Arial" charset="0"/>
              </a:rPr>
              <a:t>Early supplier involvement/ development optimization</a:t>
            </a:r>
          </a:p>
          <a:p>
            <a:pPr marL="203200" indent="-203200">
              <a:lnSpc>
                <a:spcPct val="95000"/>
              </a:lnSpc>
              <a:spcBef>
                <a:spcPct val="30000"/>
              </a:spcBef>
              <a:buClr>
                <a:srgbClr val="F21C0A"/>
              </a:buClr>
              <a:buSzPct val="100000"/>
              <a:buFont typeface="Wingdings" pitchFamily="2" charset="2"/>
              <a:buChar char=""/>
            </a:pPr>
            <a:r>
              <a:rPr lang="en-US" sz="1700">
                <a:cs typeface="Arial" charset="0"/>
              </a:rPr>
              <a:t>Joint approach to design, construction, monitoring</a:t>
            </a:r>
          </a:p>
          <a:p>
            <a:pPr marL="203200" indent="-203200">
              <a:lnSpc>
                <a:spcPct val="95000"/>
              </a:lnSpc>
              <a:spcBef>
                <a:spcPct val="30000"/>
              </a:spcBef>
              <a:buClr>
                <a:srgbClr val="F21C0A"/>
              </a:buClr>
              <a:buSzPct val="100000"/>
              <a:buFont typeface="Wingdings" pitchFamily="2" charset="2"/>
              <a:buChar char=""/>
            </a:pPr>
            <a:r>
              <a:rPr lang="en-US" sz="1700">
                <a:cs typeface="Arial" charset="0"/>
              </a:rPr>
              <a:t>Mutually agreed and measurable targets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Foliennummernplatzhalter 1"/>
          <p:cNvSpPr>
            <a:spLocks noGrp="1"/>
          </p:cNvSpPr>
          <p:nvPr>
            <p:ph type="sldNum" sz="quarter" idx="10"/>
          </p:nvPr>
        </p:nvSpPr>
        <p:spPr>
          <a:noFill/>
        </p:spPr>
        <p:txBody>
          <a:bodyPr/>
          <a:lstStyle/>
          <a:p>
            <a:fld id="{D86B3AA3-F944-4D1F-AA37-1F338855AA79}" type="slidenum">
              <a:rPr smtClean="0"/>
              <a:pPr/>
              <a:t>27</a:t>
            </a:fld>
            <a:endParaRPr lang="de-DE" smtClean="0"/>
          </a:p>
        </p:txBody>
      </p:sp>
      <p:sp>
        <p:nvSpPr>
          <p:cNvPr id="249858" name="Fußzeilenplatzhalter 2"/>
          <p:cNvSpPr>
            <a:spLocks noGrp="1"/>
          </p:cNvSpPr>
          <p:nvPr>
            <p:ph type="ftr" sz="quarter" idx="11"/>
          </p:nvPr>
        </p:nvSpPr>
        <p:spPr>
          <a:noFill/>
        </p:spPr>
        <p:txBody>
          <a:bodyPr/>
          <a:lstStyle/>
          <a:p>
            <a:r>
              <a:rPr lang="de-DE" smtClean="0"/>
              <a:t>      </a:t>
            </a:r>
          </a:p>
        </p:txBody>
      </p:sp>
      <p:sp>
        <p:nvSpPr>
          <p:cNvPr id="249859" name="Rectangle 2"/>
          <p:cNvSpPr>
            <a:spLocks noGrp="1" noChangeArrowheads="1"/>
          </p:cNvSpPr>
          <p:nvPr>
            <p:ph type="title" idx="4294967295"/>
          </p:nvPr>
        </p:nvSpPr>
        <p:spPr>
          <a:xfrm>
            <a:off x="611188" y="1143000"/>
            <a:ext cx="7924800" cy="533400"/>
          </a:xfrm>
        </p:spPr>
        <p:txBody>
          <a:bodyPr/>
          <a:lstStyle/>
          <a:p>
            <a:pPr eaLnBrk="1" hangingPunct="1"/>
            <a:r>
              <a:rPr lang="en-US" smtClean="0"/>
              <a:t>Concept of collaborative partnerships</a:t>
            </a:r>
          </a:p>
        </p:txBody>
      </p:sp>
      <p:sp>
        <p:nvSpPr>
          <p:cNvPr id="249860" name="Rectangle 23"/>
          <p:cNvSpPr>
            <a:spLocks noChangeArrowheads="1"/>
          </p:cNvSpPr>
          <p:nvPr/>
        </p:nvSpPr>
        <p:spPr bwMode="auto">
          <a:xfrm>
            <a:off x="471488" y="1700213"/>
            <a:ext cx="3968750" cy="3600450"/>
          </a:xfrm>
          <a:prstGeom prst="rect">
            <a:avLst/>
          </a:prstGeom>
          <a:solidFill>
            <a:srgbClr val="E3E3E3"/>
          </a:solidFill>
          <a:ln w="9525" algn="ctr">
            <a:noFill/>
            <a:miter lim="800000"/>
            <a:headEnd/>
            <a:tailEnd/>
          </a:ln>
        </p:spPr>
        <p:txBody>
          <a:bodyPr wrap="none" anchor="ctr"/>
          <a:lstStyle/>
          <a:p>
            <a:endParaRPr lang="en-GB">
              <a:cs typeface="Arial" charset="0"/>
            </a:endParaRPr>
          </a:p>
        </p:txBody>
      </p:sp>
      <p:sp>
        <p:nvSpPr>
          <p:cNvPr id="249861" name="Rectangle 23"/>
          <p:cNvSpPr>
            <a:spLocks noChangeArrowheads="1"/>
          </p:cNvSpPr>
          <p:nvPr/>
        </p:nvSpPr>
        <p:spPr bwMode="auto">
          <a:xfrm>
            <a:off x="4572000" y="1700213"/>
            <a:ext cx="3968750" cy="3600450"/>
          </a:xfrm>
          <a:prstGeom prst="rect">
            <a:avLst/>
          </a:prstGeom>
          <a:solidFill>
            <a:srgbClr val="E3E3E3"/>
          </a:solidFill>
          <a:ln w="9525" algn="ctr">
            <a:noFill/>
            <a:miter lim="800000"/>
            <a:headEnd/>
            <a:tailEnd/>
          </a:ln>
        </p:spPr>
        <p:txBody>
          <a:bodyPr wrap="none" anchor="ctr"/>
          <a:lstStyle/>
          <a:p>
            <a:endParaRPr lang="en-GB">
              <a:cs typeface="Arial" charset="0"/>
            </a:endParaRPr>
          </a:p>
        </p:txBody>
      </p:sp>
      <p:sp>
        <p:nvSpPr>
          <p:cNvPr id="249862" name="Rectangle 5"/>
          <p:cNvSpPr>
            <a:spLocks noChangeArrowheads="1"/>
          </p:cNvSpPr>
          <p:nvPr/>
        </p:nvSpPr>
        <p:spPr bwMode="gray">
          <a:xfrm>
            <a:off x="2416175" y="1773238"/>
            <a:ext cx="1943100" cy="503237"/>
          </a:xfrm>
          <a:prstGeom prst="rect">
            <a:avLst/>
          </a:prstGeom>
          <a:solidFill>
            <a:schemeClr val="bg1"/>
          </a:solidFill>
          <a:ln w="12700">
            <a:noFill/>
            <a:miter lim="800000"/>
            <a:headEnd/>
            <a:tailEnd type="none" w="med" len="lg"/>
          </a:ln>
        </p:spPr>
        <p:txBody>
          <a:bodyPr wrap="none" lIns="0" tIns="0" rIns="0" bIns="0" anchor="ctr"/>
          <a:lstStyle/>
          <a:p>
            <a:pPr algn="ctr"/>
            <a:endParaRPr lang="de-DE"/>
          </a:p>
        </p:txBody>
      </p:sp>
      <p:sp>
        <p:nvSpPr>
          <p:cNvPr id="249863" name="Rectangle 6"/>
          <p:cNvSpPr>
            <a:spLocks noChangeArrowheads="1"/>
          </p:cNvSpPr>
          <p:nvPr/>
        </p:nvSpPr>
        <p:spPr bwMode="gray">
          <a:xfrm>
            <a:off x="6524625" y="1773238"/>
            <a:ext cx="1952625" cy="503237"/>
          </a:xfrm>
          <a:prstGeom prst="rect">
            <a:avLst/>
          </a:prstGeom>
          <a:solidFill>
            <a:schemeClr val="bg1"/>
          </a:solidFill>
          <a:ln w="12700">
            <a:noFill/>
            <a:miter lim="800000"/>
            <a:headEnd/>
            <a:tailEnd type="none" w="med" len="lg"/>
          </a:ln>
        </p:spPr>
        <p:txBody>
          <a:bodyPr wrap="none" lIns="0" tIns="0" rIns="0" bIns="0" anchor="ctr"/>
          <a:lstStyle/>
          <a:p>
            <a:pPr algn="ctr"/>
            <a:endParaRPr lang="de-DE"/>
          </a:p>
        </p:txBody>
      </p:sp>
      <p:pic>
        <p:nvPicPr>
          <p:cNvPr id="249864" name="Picture 7" descr="sie_logo_black_rgb"/>
          <p:cNvPicPr>
            <a:picLocks noChangeAspect="1" noChangeArrowheads="1"/>
          </p:cNvPicPr>
          <p:nvPr/>
        </p:nvPicPr>
        <p:blipFill>
          <a:blip r:embed="rId7"/>
          <a:srcRect/>
          <a:stretch>
            <a:fillRect/>
          </a:stretch>
        </p:blipFill>
        <p:spPr bwMode="auto">
          <a:xfrm>
            <a:off x="2632075" y="1884363"/>
            <a:ext cx="1533525" cy="247650"/>
          </a:xfrm>
          <a:prstGeom prst="rect">
            <a:avLst/>
          </a:prstGeom>
          <a:noFill/>
          <a:ln w="9525">
            <a:noFill/>
            <a:miter lim="800000"/>
            <a:headEnd/>
            <a:tailEnd/>
          </a:ln>
        </p:spPr>
      </p:pic>
      <p:pic>
        <p:nvPicPr>
          <p:cNvPr id="249865" name="Picture 2"/>
          <p:cNvPicPr>
            <a:picLocks noChangeAspect="1" noChangeArrowheads="1"/>
          </p:cNvPicPr>
          <p:nvPr/>
        </p:nvPicPr>
        <p:blipFill>
          <a:blip r:embed="rId8"/>
          <a:srcRect/>
          <a:stretch>
            <a:fillRect/>
          </a:stretch>
        </p:blipFill>
        <p:spPr bwMode="auto">
          <a:xfrm>
            <a:off x="6524625" y="1820863"/>
            <a:ext cx="1943100" cy="357187"/>
          </a:xfrm>
          <a:prstGeom prst="rect">
            <a:avLst/>
          </a:prstGeom>
          <a:noFill/>
          <a:ln w="9525">
            <a:noFill/>
            <a:miter lim="800000"/>
            <a:headEnd/>
            <a:tailEnd/>
          </a:ln>
        </p:spPr>
      </p:pic>
      <p:sp>
        <p:nvSpPr>
          <p:cNvPr id="249866" name="Rectangle 9"/>
          <p:cNvSpPr>
            <a:spLocks noChangeArrowheads="1"/>
          </p:cNvSpPr>
          <p:nvPr/>
        </p:nvSpPr>
        <p:spPr bwMode="gray">
          <a:xfrm>
            <a:off x="685800" y="2316163"/>
            <a:ext cx="3741738" cy="3489325"/>
          </a:xfrm>
          <a:prstGeom prst="rect">
            <a:avLst/>
          </a:prstGeom>
          <a:noFill/>
          <a:ln w="9525">
            <a:noFill/>
            <a:miter lim="800000"/>
            <a:headEnd/>
            <a:tailEnd/>
          </a:ln>
        </p:spPr>
        <p:txBody>
          <a:bodyPr lIns="0" tIns="0" rIns="0" bIns="0"/>
          <a:lstStyle/>
          <a:p>
            <a:pPr marL="88900" indent="-88900">
              <a:lnSpc>
                <a:spcPts val="2600"/>
              </a:lnSpc>
              <a:buClr>
                <a:schemeClr val="bg2"/>
              </a:buClr>
              <a:buFontTx/>
              <a:buChar char="•"/>
              <a:tabLst>
                <a:tab pos="0" algn="l"/>
              </a:tabLst>
            </a:pPr>
            <a:r>
              <a:rPr lang="en-US" sz="1600" b="1">
                <a:solidFill>
                  <a:schemeClr val="bg2"/>
                </a:solidFill>
              </a:rPr>
              <a:t>Front end to back end joint supply chain improvement</a:t>
            </a:r>
          </a:p>
          <a:p>
            <a:pPr marL="88900" indent="-88900">
              <a:lnSpc>
                <a:spcPts val="2600"/>
              </a:lnSpc>
              <a:buClr>
                <a:schemeClr val="bg2"/>
              </a:buClr>
              <a:buFontTx/>
              <a:buChar char="•"/>
              <a:tabLst>
                <a:tab pos="0" algn="l"/>
              </a:tabLst>
            </a:pPr>
            <a:r>
              <a:rPr lang="en-US" sz="1300"/>
              <a:t>A joint approach to design, construction and monitoring of wind parks</a:t>
            </a:r>
          </a:p>
          <a:p>
            <a:pPr marL="88900" indent="-88900">
              <a:lnSpc>
                <a:spcPts val="2600"/>
              </a:lnSpc>
              <a:buClr>
                <a:schemeClr val="bg2"/>
              </a:buClr>
              <a:buFontTx/>
              <a:buChar char="•"/>
              <a:tabLst>
                <a:tab pos="0" algn="l"/>
              </a:tabLst>
            </a:pPr>
            <a:r>
              <a:rPr lang="en-US" sz="1300"/>
              <a:t>Both parties working together to improve turbine efficiency and reduce maintenance costs </a:t>
            </a:r>
          </a:p>
          <a:p>
            <a:pPr marL="88900" indent="-88900">
              <a:lnSpc>
                <a:spcPts val="2600"/>
              </a:lnSpc>
              <a:buClr>
                <a:schemeClr val="bg2"/>
              </a:buClr>
              <a:buFontTx/>
              <a:buChar char="•"/>
              <a:tabLst>
                <a:tab pos="0" algn="l"/>
              </a:tabLst>
            </a:pPr>
            <a:r>
              <a:rPr lang="en-US" sz="1300"/>
              <a:t>Well-defined program of work </a:t>
            </a:r>
          </a:p>
          <a:p>
            <a:pPr marL="88900" indent="-88900">
              <a:lnSpc>
                <a:spcPts val="2600"/>
              </a:lnSpc>
              <a:buClr>
                <a:schemeClr val="bg2"/>
              </a:buClr>
              <a:buFontTx/>
              <a:buChar char="•"/>
              <a:tabLst>
                <a:tab pos="0" algn="l"/>
              </a:tabLst>
            </a:pPr>
            <a:r>
              <a:rPr lang="en-US" sz="1300"/>
              <a:t>Mutually agreed performance measures </a:t>
            </a:r>
          </a:p>
          <a:p>
            <a:pPr marL="88900" indent="-88900">
              <a:lnSpc>
                <a:spcPts val="2600"/>
              </a:lnSpc>
              <a:buClr>
                <a:schemeClr val="bg2"/>
              </a:buClr>
              <a:buFontTx/>
              <a:buChar char="•"/>
              <a:tabLst>
                <a:tab pos="0" algn="l"/>
              </a:tabLst>
            </a:pPr>
            <a:r>
              <a:rPr lang="en-US" sz="1300"/>
              <a:t>A unique agreement in the renewables industry</a:t>
            </a:r>
          </a:p>
        </p:txBody>
      </p:sp>
      <p:sp>
        <p:nvSpPr>
          <p:cNvPr id="249867" name="Rectangle 10"/>
          <p:cNvSpPr>
            <a:spLocks noChangeArrowheads="1"/>
          </p:cNvSpPr>
          <p:nvPr/>
        </p:nvSpPr>
        <p:spPr bwMode="gray">
          <a:xfrm>
            <a:off x="4725988" y="2309813"/>
            <a:ext cx="3606800" cy="3495675"/>
          </a:xfrm>
          <a:prstGeom prst="rect">
            <a:avLst/>
          </a:prstGeom>
          <a:noFill/>
          <a:ln w="9525">
            <a:noFill/>
            <a:miter lim="800000"/>
            <a:headEnd/>
            <a:tailEnd/>
          </a:ln>
        </p:spPr>
        <p:txBody>
          <a:bodyPr lIns="0" tIns="0" rIns="0" bIns="0"/>
          <a:lstStyle/>
          <a:p>
            <a:pPr marL="88900" indent="-88900">
              <a:lnSpc>
                <a:spcPts val="2600"/>
              </a:lnSpc>
              <a:buFontTx/>
              <a:buChar char="•"/>
            </a:pPr>
            <a:r>
              <a:rPr lang="en-US" sz="1600" b="1">
                <a:solidFill>
                  <a:schemeClr val="bg2"/>
                </a:solidFill>
              </a:rPr>
              <a:t>A global alliance in the renewables industry</a:t>
            </a:r>
          </a:p>
          <a:p>
            <a:pPr marL="88900" indent="-88900">
              <a:lnSpc>
                <a:spcPts val="2600"/>
              </a:lnSpc>
              <a:buClr>
                <a:schemeClr val="bg2"/>
              </a:buClr>
              <a:buFontTx/>
              <a:buChar char="•"/>
            </a:pPr>
            <a:r>
              <a:rPr lang="en-US" sz="1300"/>
              <a:t>Complementary resources, skills and experiences </a:t>
            </a:r>
          </a:p>
          <a:p>
            <a:pPr marL="88900" indent="-88900">
              <a:lnSpc>
                <a:spcPts val="2600"/>
              </a:lnSpc>
              <a:buClr>
                <a:schemeClr val="bg2"/>
              </a:buClr>
              <a:buFontTx/>
              <a:buChar char="•"/>
            </a:pPr>
            <a:r>
              <a:rPr lang="en-US" sz="1300"/>
              <a:t>Work on a wide range of large scale global renewable projects</a:t>
            </a:r>
          </a:p>
          <a:p>
            <a:pPr marL="88900" indent="-88900">
              <a:lnSpc>
                <a:spcPts val="2600"/>
              </a:lnSpc>
              <a:buClr>
                <a:schemeClr val="bg2"/>
              </a:buClr>
              <a:buFontTx/>
              <a:buChar char="•"/>
            </a:pPr>
            <a:r>
              <a:rPr lang="en-US" sz="1300"/>
              <a:t>Shape the next phase of the renewable industry </a:t>
            </a:r>
          </a:p>
          <a:p>
            <a:pPr marL="88900" indent="-88900">
              <a:lnSpc>
                <a:spcPts val="2600"/>
              </a:lnSpc>
              <a:buClr>
                <a:schemeClr val="bg2"/>
              </a:buClr>
              <a:buFontTx/>
              <a:buChar char="•"/>
            </a:pPr>
            <a:r>
              <a:rPr lang="en-US" sz="1300"/>
              <a:t>Expand our business into new parts of the world and along the broad chain of renewable technologies </a:t>
            </a:r>
          </a:p>
          <a:p>
            <a:pPr marL="88900" indent="-88900">
              <a:lnSpc>
                <a:spcPts val="2600"/>
              </a:lnSpc>
              <a:buClr>
                <a:schemeClr val="bg2"/>
              </a:buClr>
            </a:pPr>
            <a:endParaRPr lang="en-US" sz="1300"/>
          </a:p>
        </p:txBody>
      </p:sp>
      <p:sp>
        <p:nvSpPr>
          <p:cNvPr id="249868" name="Rectangle 23"/>
          <p:cNvSpPr>
            <a:spLocks noChangeArrowheads="1"/>
          </p:cNvSpPr>
          <p:nvPr/>
        </p:nvSpPr>
        <p:spPr bwMode="auto">
          <a:xfrm>
            <a:off x="552450" y="2420938"/>
            <a:ext cx="207963" cy="144462"/>
          </a:xfrm>
          <a:prstGeom prst="rect">
            <a:avLst/>
          </a:prstGeom>
          <a:solidFill>
            <a:srgbClr val="E3E3E3"/>
          </a:solidFill>
          <a:ln w="9525" algn="ctr">
            <a:noFill/>
            <a:miter lim="800000"/>
            <a:headEnd/>
            <a:tailEnd/>
          </a:ln>
        </p:spPr>
        <p:txBody>
          <a:bodyPr wrap="none" anchor="ctr"/>
          <a:lstStyle/>
          <a:p>
            <a:endParaRPr lang="en-GB">
              <a:cs typeface="Arial" charset="0"/>
            </a:endParaRPr>
          </a:p>
        </p:txBody>
      </p:sp>
      <p:sp>
        <p:nvSpPr>
          <p:cNvPr id="249869" name="Rectangle 23"/>
          <p:cNvSpPr>
            <a:spLocks noChangeArrowheads="1"/>
          </p:cNvSpPr>
          <p:nvPr/>
        </p:nvSpPr>
        <p:spPr bwMode="auto">
          <a:xfrm>
            <a:off x="4587875" y="2420938"/>
            <a:ext cx="207963" cy="144462"/>
          </a:xfrm>
          <a:prstGeom prst="rect">
            <a:avLst/>
          </a:prstGeom>
          <a:solidFill>
            <a:srgbClr val="E3E3E3"/>
          </a:solidFill>
          <a:ln w="9525" algn="ctr">
            <a:noFill/>
            <a:miter lim="800000"/>
            <a:headEnd/>
            <a:tailEnd/>
          </a:ln>
        </p:spPr>
        <p:txBody>
          <a:bodyPr wrap="none" anchor="ctr"/>
          <a:lstStyle/>
          <a:p>
            <a:endParaRPr lang="en-GB">
              <a:cs typeface="Arial" charset="0"/>
            </a:endParaRPr>
          </a:p>
        </p:txBody>
      </p:sp>
      <p:sp>
        <p:nvSpPr>
          <p:cNvPr id="249870" name="Rectangle 13"/>
          <p:cNvSpPr>
            <a:spLocks noChangeArrowheads="1"/>
          </p:cNvSpPr>
          <p:nvPr/>
        </p:nvSpPr>
        <p:spPr bwMode="gray">
          <a:xfrm>
            <a:off x="544513" y="1773238"/>
            <a:ext cx="1870075" cy="503237"/>
          </a:xfrm>
          <a:prstGeom prst="rect">
            <a:avLst/>
          </a:prstGeom>
          <a:solidFill>
            <a:srgbClr val="777777"/>
          </a:solidFill>
          <a:ln w="12700">
            <a:noFill/>
            <a:miter lim="800000"/>
            <a:headEnd/>
            <a:tailEnd type="none" w="med" len="lg"/>
          </a:ln>
        </p:spPr>
        <p:txBody>
          <a:bodyPr wrap="none" lIns="0" tIns="0" rIns="0" bIns="0" anchor="ctr"/>
          <a:lstStyle/>
          <a:p>
            <a:pPr algn="ctr"/>
            <a:endParaRPr lang="de-DE"/>
          </a:p>
        </p:txBody>
      </p:sp>
      <p:pic>
        <p:nvPicPr>
          <p:cNvPr id="249871" name="eon_logo1" descr="EON_CR_W"/>
          <p:cNvPicPr>
            <a:picLocks noChangeAspect="1" noChangeArrowheads="1"/>
          </p:cNvPicPr>
          <p:nvPr/>
        </p:nvPicPr>
        <p:blipFill>
          <a:blip r:embed="rId9"/>
          <a:srcRect/>
          <a:stretch>
            <a:fillRect/>
          </a:stretch>
        </p:blipFill>
        <p:spPr bwMode="gray">
          <a:xfrm>
            <a:off x="615950" y="1830388"/>
            <a:ext cx="1720850" cy="347662"/>
          </a:xfrm>
          <a:prstGeom prst="rect">
            <a:avLst/>
          </a:prstGeom>
          <a:noFill/>
          <a:ln w="12700">
            <a:noFill/>
            <a:miter lim="800000"/>
            <a:headEnd/>
            <a:tailEnd type="none" w="med" len="lg"/>
          </a:ln>
        </p:spPr>
      </p:pic>
      <p:sp>
        <p:nvSpPr>
          <p:cNvPr id="249872" name="Rectangle 15"/>
          <p:cNvSpPr>
            <a:spLocks noChangeArrowheads="1"/>
          </p:cNvSpPr>
          <p:nvPr/>
        </p:nvSpPr>
        <p:spPr bwMode="gray">
          <a:xfrm>
            <a:off x="4651375" y="1773238"/>
            <a:ext cx="1870075" cy="503237"/>
          </a:xfrm>
          <a:prstGeom prst="rect">
            <a:avLst/>
          </a:prstGeom>
          <a:solidFill>
            <a:srgbClr val="777777"/>
          </a:solidFill>
          <a:ln w="12700">
            <a:noFill/>
            <a:miter lim="800000"/>
            <a:headEnd/>
            <a:tailEnd type="none" w="med" len="lg"/>
          </a:ln>
        </p:spPr>
        <p:txBody>
          <a:bodyPr wrap="none" lIns="0" tIns="0" rIns="0" bIns="0" anchor="ctr"/>
          <a:lstStyle/>
          <a:p>
            <a:pPr algn="ctr"/>
            <a:endParaRPr lang="de-DE"/>
          </a:p>
        </p:txBody>
      </p:sp>
      <p:pic>
        <p:nvPicPr>
          <p:cNvPr id="249873" name="eon_logo1" descr="EON_CR_W"/>
          <p:cNvPicPr>
            <a:picLocks noChangeAspect="1" noChangeArrowheads="1"/>
          </p:cNvPicPr>
          <p:nvPr/>
        </p:nvPicPr>
        <p:blipFill>
          <a:blip r:embed="rId9"/>
          <a:srcRect/>
          <a:stretch>
            <a:fillRect/>
          </a:stretch>
        </p:blipFill>
        <p:spPr bwMode="gray">
          <a:xfrm>
            <a:off x="4722813" y="1830388"/>
            <a:ext cx="1720850" cy="347662"/>
          </a:xfrm>
          <a:prstGeom prst="rect">
            <a:avLst/>
          </a:prstGeom>
          <a:noFill/>
          <a:ln w="12700">
            <a:noFill/>
            <a:miter lim="800000"/>
            <a:headEnd/>
            <a:tailEnd type="none" w="med" len="lg"/>
          </a:ln>
        </p:spPr>
      </p:pic>
      <p:sp>
        <p:nvSpPr>
          <p:cNvPr id="249874" name="Rectangle 23"/>
          <p:cNvSpPr>
            <a:spLocks noChangeArrowheads="1"/>
          </p:cNvSpPr>
          <p:nvPr/>
        </p:nvSpPr>
        <p:spPr bwMode="auto">
          <a:xfrm>
            <a:off x="468313" y="5373688"/>
            <a:ext cx="3968750" cy="1108075"/>
          </a:xfrm>
          <a:prstGeom prst="rect">
            <a:avLst/>
          </a:prstGeom>
          <a:solidFill>
            <a:srgbClr val="777777"/>
          </a:solidFill>
          <a:ln w="9525" algn="ctr">
            <a:noFill/>
            <a:miter lim="800000"/>
            <a:headEnd/>
            <a:tailEnd/>
          </a:ln>
        </p:spPr>
        <p:txBody>
          <a:bodyPr anchor="ctr"/>
          <a:lstStyle/>
          <a:p>
            <a:pPr marL="92075" indent="-92075"/>
            <a:r>
              <a:rPr lang="en-GB" sz="1600">
                <a:solidFill>
                  <a:schemeClr val="bg1"/>
                </a:solidFill>
                <a:cs typeface="Arial" charset="0"/>
              </a:rPr>
              <a:t>09/09/08</a:t>
            </a:r>
          </a:p>
          <a:p>
            <a:pPr marL="92075" indent="-92075">
              <a:buClr>
                <a:schemeClr val="bg1"/>
              </a:buClr>
              <a:buFontTx/>
              <a:buChar char="•"/>
            </a:pPr>
            <a:r>
              <a:rPr lang="en-GB" sz="1400">
                <a:solidFill>
                  <a:schemeClr val="bg1"/>
                </a:solidFill>
                <a:cs typeface="Arial" charset="0"/>
              </a:rPr>
              <a:t>EC&amp;R and Siemens sign a sales purchase agreement</a:t>
            </a:r>
          </a:p>
          <a:p>
            <a:pPr marL="92075" indent="-92075">
              <a:buClr>
                <a:schemeClr val="bg1"/>
              </a:buClr>
              <a:buFontTx/>
              <a:buChar char="•"/>
            </a:pPr>
            <a:r>
              <a:rPr lang="de-DE" sz="1400">
                <a:solidFill>
                  <a:schemeClr val="bg1"/>
                </a:solidFill>
              </a:rPr>
              <a:t>Siemens will supply 500 wind turbines with a total capacity of 1,150 MW</a:t>
            </a:r>
            <a:r>
              <a:rPr lang="de-DE" sz="1300">
                <a:solidFill>
                  <a:schemeClr val="bg1"/>
                </a:solidFill>
              </a:rPr>
              <a:t> </a:t>
            </a:r>
            <a:endParaRPr lang="en-GB" sz="1300">
              <a:solidFill>
                <a:schemeClr val="bg1"/>
              </a:solidFill>
            </a:endParaRPr>
          </a:p>
        </p:txBody>
      </p:sp>
      <p:sp>
        <p:nvSpPr>
          <p:cNvPr id="249875" name="Rectangle 23"/>
          <p:cNvSpPr>
            <a:spLocks noChangeArrowheads="1"/>
          </p:cNvSpPr>
          <p:nvPr/>
        </p:nvSpPr>
        <p:spPr bwMode="auto">
          <a:xfrm>
            <a:off x="4572000" y="5373688"/>
            <a:ext cx="3968750" cy="1108075"/>
          </a:xfrm>
          <a:prstGeom prst="rect">
            <a:avLst/>
          </a:prstGeom>
          <a:solidFill>
            <a:srgbClr val="777777"/>
          </a:solidFill>
          <a:ln w="9525" algn="ctr">
            <a:noFill/>
            <a:miter lim="800000"/>
            <a:headEnd/>
            <a:tailEnd/>
          </a:ln>
        </p:spPr>
        <p:txBody>
          <a:bodyPr anchor="ctr"/>
          <a:lstStyle/>
          <a:p>
            <a:pPr marL="92075" indent="-92075">
              <a:buClr>
                <a:schemeClr val="bg1"/>
              </a:buClr>
            </a:pPr>
            <a:endParaRPr lang="en-GB" sz="1600">
              <a:solidFill>
                <a:schemeClr val="bg1"/>
              </a:solidFill>
              <a:cs typeface="Arial" charset="0"/>
            </a:endParaRPr>
          </a:p>
          <a:p>
            <a:pPr marL="92075" indent="-92075">
              <a:buClr>
                <a:schemeClr val="bg1"/>
              </a:buClr>
            </a:pPr>
            <a:r>
              <a:rPr lang="en-GB" sz="1600">
                <a:solidFill>
                  <a:schemeClr val="bg1"/>
                </a:solidFill>
                <a:cs typeface="Arial" charset="0"/>
              </a:rPr>
              <a:t>16/10/08</a:t>
            </a:r>
          </a:p>
          <a:p>
            <a:pPr marL="92075" indent="-92075">
              <a:buClr>
                <a:schemeClr val="bg1"/>
              </a:buClr>
              <a:buFontTx/>
              <a:buChar char="•"/>
            </a:pPr>
            <a:r>
              <a:rPr lang="en-GB" sz="1400">
                <a:solidFill>
                  <a:schemeClr val="bg1"/>
                </a:solidFill>
                <a:cs typeface="Arial" charset="0"/>
              </a:rPr>
              <a:t>EC&amp;R and Masdar announce global partnership</a:t>
            </a:r>
          </a:p>
          <a:p>
            <a:pPr marL="92075" indent="-92075">
              <a:buClr>
                <a:schemeClr val="bg1"/>
              </a:buClr>
              <a:buFontTx/>
              <a:buChar char="•"/>
            </a:pPr>
            <a:r>
              <a:rPr lang="en-GB" sz="1400">
                <a:solidFill>
                  <a:schemeClr val="bg1"/>
                </a:solidFill>
                <a:cs typeface="Arial" charset="0"/>
              </a:rPr>
              <a:t>As a first step Masdar has joined the London Array project with a 20% share</a:t>
            </a:r>
          </a:p>
          <a:p>
            <a:pPr marL="92075" indent="-92075">
              <a:buClr>
                <a:schemeClr val="bg2"/>
              </a:buClr>
              <a:buFontTx/>
              <a:buChar char="•"/>
            </a:pPr>
            <a:endParaRPr lang="en-GB" sz="1400"/>
          </a:p>
        </p:txBody>
      </p:sp>
      <p:grpSp>
        <p:nvGrpSpPr>
          <p:cNvPr id="249876" name="Group 33"/>
          <p:cNvGrpSpPr>
            <a:grpSpLocks/>
          </p:cNvGrpSpPr>
          <p:nvPr/>
        </p:nvGrpSpPr>
        <p:grpSpPr bwMode="auto">
          <a:xfrm>
            <a:off x="8305800" y="1139825"/>
            <a:ext cx="703263" cy="457200"/>
            <a:chOff x="76200" y="1066801"/>
            <a:chExt cx="762000" cy="457199"/>
          </a:xfrm>
        </p:grpSpPr>
        <p:sp>
          <p:nvSpPr>
            <p:cNvPr id="27" name="Rectangle 26"/>
            <p:cNvSpPr>
              <a:spLocks/>
            </p:cNvSpPr>
            <p:nvPr>
              <p:custDataLst>
                <p:tags r:id="rId1"/>
              </p:custDataLst>
            </p:nvPr>
          </p:nvSpPr>
          <p:spPr bwMode="auto">
            <a:xfrm>
              <a:off x="77921" y="1176339"/>
              <a:ext cx="247693" cy="339724"/>
            </a:xfrm>
            <a:prstGeom prst="rect">
              <a:avLst/>
            </a:prstGeom>
            <a:solidFill>
              <a:schemeClr val="accent3">
                <a:lumMod val="75000"/>
              </a:schemeClr>
            </a:solidFill>
            <a:ln w="9525" algn="ctr">
              <a:noFill/>
              <a:round/>
              <a:headEnd/>
              <a:tailEnd/>
            </a:ln>
          </p:spPr>
          <p:txBody>
            <a:bodyPr lIns="0" tIns="0" rIns="0" bIns="0" anchor="ctr"/>
            <a:lstStyle/>
            <a:p>
              <a:pPr algn="ctr">
                <a:defRPr/>
              </a:pPr>
              <a:endParaRPr lang="en-US" sz="1400">
                <a:solidFill>
                  <a:schemeClr val="bg1"/>
                </a:solidFill>
              </a:endParaRPr>
            </a:p>
          </p:txBody>
        </p:sp>
        <p:sp>
          <p:nvSpPr>
            <p:cNvPr id="28" name="Rectangle 27"/>
            <p:cNvSpPr>
              <a:spLocks/>
            </p:cNvSpPr>
            <p:nvPr>
              <p:custDataLst>
                <p:tags r:id="rId2"/>
              </p:custDataLst>
            </p:nvPr>
          </p:nvSpPr>
          <p:spPr bwMode="auto">
            <a:xfrm>
              <a:off x="334213" y="1176339"/>
              <a:ext cx="245973" cy="339724"/>
            </a:xfrm>
            <a:prstGeom prst="rect">
              <a:avLst/>
            </a:prstGeom>
            <a:solidFill>
              <a:schemeClr val="accent3">
                <a:lumMod val="50000"/>
              </a:schemeClr>
            </a:solidFill>
            <a:ln w="9525" algn="ctr">
              <a:noFill/>
              <a:round/>
              <a:headEnd/>
              <a:tailEnd/>
            </a:ln>
          </p:spPr>
          <p:txBody>
            <a:bodyPr lIns="0" tIns="0" rIns="0" bIns="0" anchor="ctr"/>
            <a:lstStyle/>
            <a:p>
              <a:pPr algn="ctr">
                <a:defRPr/>
              </a:pPr>
              <a:r>
                <a:rPr lang="en-US" sz="1400">
                  <a:solidFill>
                    <a:schemeClr val="bg1"/>
                  </a:solidFill>
                </a:rPr>
                <a:t>2</a:t>
              </a:r>
            </a:p>
          </p:txBody>
        </p:sp>
        <p:sp>
          <p:nvSpPr>
            <p:cNvPr id="249879" name="Rectangle 28"/>
            <p:cNvSpPr>
              <a:spLocks/>
            </p:cNvSpPr>
            <p:nvPr>
              <p:custDataLst>
                <p:tags r:id="rId3"/>
              </p:custDataLst>
            </p:nvPr>
          </p:nvSpPr>
          <p:spPr bwMode="auto">
            <a:xfrm>
              <a:off x="591190" y="1176549"/>
              <a:ext cx="247010" cy="339498"/>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249880" name="AutoShape 7"/>
            <p:cNvSpPr>
              <a:spLocks noChangeArrowheads="1"/>
            </p:cNvSpPr>
            <p:nvPr>
              <p:custDataLst>
                <p:tags r:id="rId4"/>
              </p:custDataLst>
            </p:nvPr>
          </p:nvSpPr>
          <p:spPr bwMode="auto">
            <a:xfrm rot="-5400000">
              <a:off x="429860" y="713276"/>
              <a:ext cx="53726" cy="760775"/>
            </a:xfrm>
            <a:prstGeom prst="chevron">
              <a:avLst>
                <a:gd name="adj" fmla="val 100000"/>
              </a:avLst>
            </a:prstGeom>
            <a:solidFill>
              <a:srgbClr val="F21C0A"/>
            </a:solidFill>
            <a:ln w="22225">
              <a:solidFill>
                <a:schemeClr val="hlink"/>
              </a:solidFill>
              <a:miter lim="800000"/>
              <a:headEnd/>
              <a:tailEnd/>
            </a:ln>
          </p:spPr>
          <p:txBody>
            <a:bodyPr vert="eaVert" wrap="none" lIns="0" tIns="0" rIns="0" bIns="0" anchor="ctr"/>
            <a:lstStyle/>
            <a:p>
              <a:pPr algn="ctr"/>
              <a:endParaRPr lang="en-US">
                <a:solidFill>
                  <a:schemeClr val="bg1"/>
                </a:solidFill>
                <a:cs typeface="Arial" charset="0"/>
              </a:endParaRPr>
            </a:p>
          </p:txBody>
        </p:sp>
        <p:sp>
          <p:nvSpPr>
            <p:cNvPr id="249881" name="Line 8"/>
            <p:cNvSpPr>
              <a:spLocks noChangeShapeType="1"/>
            </p:cNvSpPr>
            <p:nvPr>
              <p:custDataLst>
                <p:tags r:id="rId5"/>
              </p:custDataLst>
            </p:nvPr>
          </p:nvSpPr>
          <p:spPr bwMode="auto">
            <a:xfrm>
              <a:off x="76200" y="1165592"/>
              <a:ext cx="761864" cy="177"/>
            </a:xfrm>
            <a:custGeom>
              <a:avLst/>
              <a:gdLst>
                <a:gd name="T0" fmla="*/ 0 w 5595"/>
                <a:gd name="T1" fmla="*/ 0 h 1"/>
                <a:gd name="T2" fmla="*/ 2147483647 w 5595"/>
                <a:gd name="T3" fmla="*/ 0 h 1"/>
                <a:gd name="T4" fmla="*/ 0 60000 65536"/>
                <a:gd name="T5" fmla="*/ 0 60000 65536"/>
                <a:gd name="T6" fmla="*/ 0 w 5595"/>
                <a:gd name="T7" fmla="*/ 0 h 1"/>
                <a:gd name="T8" fmla="*/ 5595 w 5595"/>
                <a:gd name="T9" fmla="*/ 1 h 1"/>
              </a:gdLst>
              <a:ahLst/>
              <a:cxnLst>
                <a:cxn ang="T4">
                  <a:pos x="T0" y="T1"/>
                </a:cxn>
                <a:cxn ang="T5">
                  <a:pos x="T2" y="T3"/>
                </a:cxn>
              </a:cxnLst>
              <a:rect l="T6" t="T7" r="T8" b="T9"/>
              <a:pathLst>
                <a:path w="5595" h="1">
                  <a:moveTo>
                    <a:pt x="0" y="0"/>
                  </a:moveTo>
                  <a:lnTo>
                    <a:pt x="5595" y="0"/>
                  </a:lnTo>
                </a:path>
              </a:pathLst>
            </a:custGeom>
            <a:noFill/>
            <a:ln w="22225">
              <a:solidFill>
                <a:schemeClr val="hlink"/>
              </a:solidFill>
              <a:round/>
              <a:headEnd/>
              <a:tailEnd/>
            </a:ln>
          </p:spPr>
          <p:txBody>
            <a:bodyPr wrap="none" lIns="0" tIns="0" rIns="0" bIns="0" anchor="ctr"/>
            <a:lstStyle/>
            <a:p>
              <a:pPr algn="ctr"/>
              <a:endParaRPr lang="en-US">
                <a:solidFill>
                  <a:schemeClr val="bg1"/>
                </a:solidFill>
                <a:cs typeface="Arial" charset="0"/>
              </a:endParaRPr>
            </a:p>
          </p:txBody>
        </p:sp>
        <p:sp>
          <p:nvSpPr>
            <p:cNvPr id="249882" name="Line 17"/>
            <p:cNvSpPr>
              <a:spLocks noChangeShapeType="1"/>
            </p:cNvSpPr>
            <p:nvPr/>
          </p:nvSpPr>
          <p:spPr bwMode="auto">
            <a:xfrm>
              <a:off x="76200" y="1524000"/>
              <a:ext cx="761183" cy="0"/>
            </a:xfrm>
            <a:prstGeom prst="line">
              <a:avLst/>
            </a:prstGeom>
            <a:noFill/>
            <a:ln w="25400">
              <a:solidFill>
                <a:schemeClr val="hlink"/>
              </a:solidFill>
              <a:round/>
              <a:headEnd/>
              <a:tailEnd/>
            </a:ln>
          </p:spPr>
          <p:txBody>
            <a:bodyPr/>
            <a:lstStyle/>
            <a:p>
              <a:endParaRPr lang="de-DE"/>
            </a:p>
          </p:txBody>
        </p:sp>
      </p:gr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Foliennummernplatzhalter 1"/>
          <p:cNvSpPr>
            <a:spLocks noGrp="1"/>
          </p:cNvSpPr>
          <p:nvPr>
            <p:ph type="sldNum" sz="quarter" idx="10"/>
          </p:nvPr>
        </p:nvSpPr>
        <p:spPr>
          <a:noFill/>
        </p:spPr>
        <p:txBody>
          <a:bodyPr/>
          <a:lstStyle/>
          <a:p>
            <a:fld id="{9863C94C-A8E9-4A86-8B95-3FC38E2E3A7F}" type="slidenum">
              <a:rPr smtClean="0"/>
              <a:pPr/>
              <a:t>28</a:t>
            </a:fld>
            <a:endParaRPr lang="de-DE" smtClean="0"/>
          </a:p>
        </p:txBody>
      </p:sp>
      <p:sp>
        <p:nvSpPr>
          <p:cNvPr id="15364" name="Fußzeilenplatzhalter 2"/>
          <p:cNvSpPr>
            <a:spLocks noGrp="1"/>
          </p:cNvSpPr>
          <p:nvPr>
            <p:ph type="ftr" sz="quarter" idx="11"/>
          </p:nvPr>
        </p:nvSpPr>
        <p:spPr>
          <a:noFill/>
        </p:spPr>
        <p:txBody>
          <a:bodyPr/>
          <a:lstStyle/>
          <a:p>
            <a:r>
              <a:rPr lang="de-DE" smtClean="0"/>
              <a:t>      </a:t>
            </a:r>
          </a:p>
        </p:txBody>
      </p:sp>
      <p:sp>
        <p:nvSpPr>
          <p:cNvPr id="18" name="Freihandform 17"/>
          <p:cNvSpPr/>
          <p:nvPr/>
        </p:nvSpPr>
        <p:spPr bwMode="auto">
          <a:xfrm>
            <a:off x="581025" y="1858963"/>
            <a:ext cx="4010025" cy="4465637"/>
          </a:xfrm>
          <a:custGeom>
            <a:avLst/>
            <a:gdLst>
              <a:gd name="connsiteX0" fmla="*/ 2013735 w 2928135"/>
              <a:gd name="connsiteY0" fmla="*/ 0 h 4294598"/>
              <a:gd name="connsiteX1" fmla="*/ 0 w 2928135"/>
              <a:gd name="connsiteY1" fmla="*/ 0 h 4294598"/>
              <a:gd name="connsiteX2" fmla="*/ 0 w 2928135"/>
              <a:gd name="connsiteY2" fmla="*/ 4294598 h 4294598"/>
              <a:gd name="connsiteX3" fmla="*/ 2311685 w 2928135"/>
              <a:gd name="connsiteY3" fmla="*/ 4294598 h 4294598"/>
              <a:gd name="connsiteX4" fmla="*/ 2928135 w 2928135"/>
              <a:gd name="connsiteY4" fmla="*/ 842481 h 4294598"/>
              <a:gd name="connsiteX5" fmla="*/ 2013735 w 2928135"/>
              <a:gd name="connsiteY5" fmla="*/ 0 h 4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8135" h="4294598">
                <a:moveTo>
                  <a:pt x="2013735" y="0"/>
                </a:moveTo>
                <a:lnTo>
                  <a:pt x="0" y="0"/>
                </a:lnTo>
                <a:lnTo>
                  <a:pt x="0" y="4294598"/>
                </a:lnTo>
                <a:lnTo>
                  <a:pt x="2311685" y="4294598"/>
                </a:lnTo>
                <a:lnTo>
                  <a:pt x="2928135" y="842481"/>
                </a:lnTo>
                <a:lnTo>
                  <a:pt x="2013735" y="0"/>
                </a:lnTo>
                <a:close/>
              </a:path>
            </a:pathLst>
          </a:custGeom>
          <a:solidFill>
            <a:schemeClr val="bg1">
              <a:lumMod val="85000"/>
            </a:schemeClr>
          </a:solidFill>
          <a:ln w="12700" cap="flat" cmpd="sng" algn="ctr">
            <a:noFill/>
            <a:prstDash val="solid"/>
            <a:round/>
            <a:headEnd type="none" w="med" len="med"/>
            <a:tailEnd type="none" w="med" len="lg"/>
          </a:ln>
          <a:effectLst/>
        </p:spPr>
        <p:txBody>
          <a:bodyPr wrap="none" lIns="0" tIns="0" rIns="0" bIns="0" anchor="ctr"/>
          <a:lstStyle/>
          <a:p>
            <a:pPr algn="ctr">
              <a:defRPr/>
            </a:pPr>
            <a:endParaRPr lang="de-DE"/>
          </a:p>
        </p:txBody>
      </p:sp>
      <p:sp>
        <p:nvSpPr>
          <p:cNvPr id="15366" name="Rectangle 21 6"/>
          <p:cNvSpPr>
            <a:spLocks/>
          </p:cNvSpPr>
          <p:nvPr>
            <p:custDataLst>
              <p:tags r:id="rId2"/>
            </p:custDataLst>
          </p:nvPr>
        </p:nvSpPr>
        <p:spPr bwMode="auto">
          <a:xfrm>
            <a:off x="1571625" y="2138363"/>
            <a:ext cx="2039938" cy="604837"/>
          </a:xfrm>
          <a:prstGeom prst="rect">
            <a:avLst/>
          </a:prstGeom>
          <a:solidFill>
            <a:srgbClr val="FF8F6E"/>
          </a:solidFill>
          <a:ln w="9525" algn="ctr">
            <a:noFill/>
            <a:round/>
            <a:headEnd/>
            <a:tailEnd/>
          </a:ln>
        </p:spPr>
        <p:txBody>
          <a:bodyPr lIns="0" rIns="45720"/>
          <a:lstStyle/>
          <a:p>
            <a:pPr marL="166688" lvl="1" indent="-166688">
              <a:buSzPct val="100000"/>
            </a:pPr>
            <a:r>
              <a:rPr lang="en-US" altLang="de-DE" sz="1600">
                <a:solidFill>
                  <a:srgbClr val="FFFFFF"/>
                </a:solidFill>
                <a:cs typeface="Arial" charset="0"/>
              </a:rPr>
              <a:t>	SCADA</a:t>
            </a:r>
            <a:r>
              <a:rPr lang="en-US" altLang="de-DE" sz="1600" baseline="30000">
                <a:solidFill>
                  <a:srgbClr val="FFFFFF"/>
                </a:solidFill>
                <a:cs typeface="Arial" charset="0"/>
              </a:rPr>
              <a:t>1</a:t>
            </a:r>
            <a:endParaRPr lang="de-DE" sz="1600" baseline="30000">
              <a:solidFill>
                <a:srgbClr val="FFFFFF"/>
              </a:solidFill>
              <a:cs typeface="Arial" charset="0"/>
            </a:endParaRPr>
          </a:p>
        </p:txBody>
      </p:sp>
      <p:sp>
        <p:nvSpPr>
          <p:cNvPr id="15367" name="Freihandform 18"/>
          <p:cNvSpPr>
            <a:spLocks noChangeArrowheads="1"/>
          </p:cNvSpPr>
          <p:nvPr/>
        </p:nvSpPr>
        <p:spPr bwMode="auto">
          <a:xfrm rot="10800000">
            <a:off x="4783138" y="1878013"/>
            <a:ext cx="4008437" cy="4446587"/>
          </a:xfrm>
          <a:custGeom>
            <a:avLst/>
            <a:gdLst>
              <a:gd name="T0" fmla="*/ 2147483647 w 2928135"/>
              <a:gd name="T1" fmla="*/ 0 h 4294598"/>
              <a:gd name="T2" fmla="*/ 0 w 2928135"/>
              <a:gd name="T3" fmla="*/ 0 h 4294598"/>
              <a:gd name="T4" fmla="*/ 0 w 2928135"/>
              <a:gd name="T5" fmla="*/ 19840464 h 4294598"/>
              <a:gd name="T6" fmla="*/ 2147483647 w 2928135"/>
              <a:gd name="T7" fmla="*/ 19840464 h 4294598"/>
              <a:gd name="T8" fmla="*/ 2147483647 w 2928135"/>
              <a:gd name="T9" fmla="*/ 3892180 h 4294598"/>
              <a:gd name="T10" fmla="*/ 2147483647 w 2928135"/>
              <a:gd name="T11" fmla="*/ 0 h 4294598"/>
              <a:gd name="T12" fmla="*/ 0 60000 65536"/>
              <a:gd name="T13" fmla="*/ 0 60000 65536"/>
              <a:gd name="T14" fmla="*/ 0 60000 65536"/>
              <a:gd name="T15" fmla="*/ 0 60000 65536"/>
              <a:gd name="T16" fmla="*/ 0 60000 65536"/>
              <a:gd name="T17" fmla="*/ 0 60000 65536"/>
              <a:gd name="T18" fmla="*/ 0 w 2928135"/>
              <a:gd name="T19" fmla="*/ 0 h 4294598"/>
              <a:gd name="T20" fmla="*/ 2928135 w 2928135"/>
              <a:gd name="T21" fmla="*/ 4294598 h 4294598"/>
            </a:gdLst>
            <a:ahLst/>
            <a:cxnLst>
              <a:cxn ang="T12">
                <a:pos x="T0" y="T1"/>
              </a:cxn>
              <a:cxn ang="T13">
                <a:pos x="T2" y="T3"/>
              </a:cxn>
              <a:cxn ang="T14">
                <a:pos x="T4" y="T5"/>
              </a:cxn>
              <a:cxn ang="T15">
                <a:pos x="T6" y="T7"/>
              </a:cxn>
              <a:cxn ang="T16">
                <a:pos x="T8" y="T9"/>
              </a:cxn>
              <a:cxn ang="T17">
                <a:pos x="T10" y="T11"/>
              </a:cxn>
            </a:cxnLst>
            <a:rect l="T18" t="T19" r="T20" b="T21"/>
            <a:pathLst>
              <a:path w="2928135" h="4294598">
                <a:moveTo>
                  <a:pt x="2013735" y="0"/>
                </a:moveTo>
                <a:lnTo>
                  <a:pt x="0" y="0"/>
                </a:lnTo>
                <a:lnTo>
                  <a:pt x="0" y="4294598"/>
                </a:lnTo>
                <a:lnTo>
                  <a:pt x="2311685" y="4294598"/>
                </a:lnTo>
                <a:lnTo>
                  <a:pt x="2928135" y="842481"/>
                </a:lnTo>
                <a:lnTo>
                  <a:pt x="2013735" y="0"/>
                </a:lnTo>
                <a:close/>
              </a:path>
            </a:pathLst>
          </a:custGeom>
          <a:solidFill>
            <a:srgbClr val="D9D9D9"/>
          </a:solidFill>
          <a:ln w="12700" algn="ctr">
            <a:noFill/>
            <a:round/>
            <a:headEnd/>
            <a:tailEnd type="none" w="med" len="lg"/>
          </a:ln>
        </p:spPr>
        <p:txBody>
          <a:bodyPr rot="10800000" wrap="none" lIns="0" tIns="0" rIns="0" bIns="0" anchor="ctr"/>
          <a:lstStyle/>
          <a:p>
            <a:pPr algn="ctr"/>
            <a:endParaRPr lang="en-US">
              <a:cs typeface="Arial" charset="0"/>
            </a:endParaRPr>
          </a:p>
        </p:txBody>
      </p:sp>
      <p:sp>
        <p:nvSpPr>
          <p:cNvPr id="15368" name="Ellipse 19"/>
          <p:cNvSpPr>
            <a:spLocks noChangeArrowheads="1"/>
          </p:cNvSpPr>
          <p:nvPr/>
        </p:nvSpPr>
        <p:spPr bwMode="auto">
          <a:xfrm>
            <a:off x="3775075" y="2055813"/>
            <a:ext cx="1479550" cy="1524000"/>
          </a:xfrm>
          <a:prstGeom prst="ellipse">
            <a:avLst/>
          </a:prstGeom>
          <a:solidFill>
            <a:schemeClr val="accent1"/>
          </a:solidFill>
          <a:ln w="12700" algn="ctr">
            <a:noFill/>
            <a:round/>
            <a:headEnd/>
            <a:tailEnd type="none" w="med" len="lg"/>
          </a:ln>
        </p:spPr>
        <p:txBody>
          <a:bodyPr wrap="none" lIns="0" tIns="0" rIns="0" bIns="0" anchor="ctr"/>
          <a:lstStyle/>
          <a:p>
            <a:pPr algn="ctr"/>
            <a:endParaRPr lang="en-US">
              <a:solidFill>
                <a:schemeClr val="bg1"/>
              </a:solidFill>
              <a:cs typeface="Arial" charset="0"/>
            </a:endParaRPr>
          </a:p>
        </p:txBody>
      </p:sp>
      <p:sp>
        <p:nvSpPr>
          <p:cNvPr id="15369" name="Textfeld 20"/>
          <p:cNvSpPr txBox="1">
            <a:spLocks noChangeArrowheads="1"/>
          </p:cNvSpPr>
          <p:nvPr/>
        </p:nvSpPr>
        <p:spPr bwMode="auto">
          <a:xfrm>
            <a:off x="3848100" y="2360613"/>
            <a:ext cx="1406525" cy="1006475"/>
          </a:xfrm>
          <a:prstGeom prst="rect">
            <a:avLst/>
          </a:prstGeom>
          <a:noFill/>
          <a:ln w="9525">
            <a:noFill/>
            <a:miter lim="800000"/>
            <a:headEnd/>
            <a:tailEnd/>
          </a:ln>
        </p:spPr>
        <p:txBody>
          <a:bodyPr>
            <a:spAutoFit/>
          </a:bodyPr>
          <a:lstStyle/>
          <a:p>
            <a:pPr algn="ctr"/>
            <a:r>
              <a:rPr lang="en-US">
                <a:solidFill>
                  <a:schemeClr val="bg1"/>
                </a:solidFill>
                <a:cs typeface="Arial" charset="0"/>
              </a:rPr>
              <a:t>2011 target</a:t>
            </a:r>
          </a:p>
          <a:p>
            <a:pPr algn="ctr"/>
            <a:r>
              <a:rPr lang="en-US">
                <a:solidFill>
                  <a:schemeClr val="bg1"/>
                </a:solidFill>
                <a:cs typeface="Arial" charset="0"/>
              </a:rPr>
              <a:t>availability</a:t>
            </a:r>
          </a:p>
          <a:p>
            <a:pPr algn="ctr"/>
            <a:r>
              <a:rPr lang="en-US">
                <a:solidFill>
                  <a:schemeClr val="bg1"/>
                </a:solidFill>
                <a:cs typeface="Arial" charset="0"/>
              </a:rPr>
              <a:t>98%</a:t>
            </a:r>
          </a:p>
        </p:txBody>
      </p:sp>
      <p:sp>
        <p:nvSpPr>
          <p:cNvPr id="15370" name="Ellipse 23"/>
          <p:cNvSpPr>
            <a:spLocks noChangeArrowheads="1"/>
          </p:cNvSpPr>
          <p:nvPr/>
        </p:nvSpPr>
        <p:spPr bwMode="auto">
          <a:xfrm>
            <a:off x="4170363" y="4421188"/>
            <a:ext cx="1479550" cy="1528762"/>
          </a:xfrm>
          <a:prstGeom prst="ellipse">
            <a:avLst/>
          </a:prstGeom>
          <a:solidFill>
            <a:schemeClr val="accent1"/>
          </a:solidFill>
          <a:ln w="12700" algn="ctr">
            <a:noFill/>
            <a:round/>
            <a:headEnd/>
            <a:tailEnd type="none" w="med" len="lg"/>
          </a:ln>
        </p:spPr>
        <p:txBody>
          <a:bodyPr wrap="none" lIns="0" tIns="0" rIns="0" bIns="0" anchor="ctr"/>
          <a:lstStyle/>
          <a:p>
            <a:pPr algn="ctr"/>
            <a:endParaRPr lang="en-US">
              <a:solidFill>
                <a:schemeClr val="bg1"/>
              </a:solidFill>
              <a:cs typeface="Arial" charset="0"/>
            </a:endParaRPr>
          </a:p>
        </p:txBody>
      </p:sp>
      <p:sp>
        <p:nvSpPr>
          <p:cNvPr id="15371" name="Textfeld 24"/>
          <p:cNvSpPr txBox="1">
            <a:spLocks noChangeArrowheads="1"/>
          </p:cNvSpPr>
          <p:nvPr/>
        </p:nvSpPr>
        <p:spPr bwMode="auto">
          <a:xfrm>
            <a:off x="4171950" y="4637088"/>
            <a:ext cx="1547813" cy="1311275"/>
          </a:xfrm>
          <a:prstGeom prst="rect">
            <a:avLst/>
          </a:prstGeom>
          <a:noFill/>
          <a:ln w="9525">
            <a:noFill/>
            <a:miter lim="800000"/>
            <a:headEnd/>
            <a:tailEnd/>
          </a:ln>
        </p:spPr>
        <p:txBody>
          <a:bodyPr>
            <a:spAutoFit/>
          </a:bodyPr>
          <a:lstStyle/>
          <a:p>
            <a:pPr algn="ctr"/>
            <a:r>
              <a:rPr lang="en-US">
                <a:solidFill>
                  <a:schemeClr val="bg1"/>
                </a:solidFill>
                <a:cs typeface="Arial" charset="0"/>
              </a:rPr>
              <a:t>2011 target</a:t>
            </a:r>
            <a:br>
              <a:rPr lang="en-US">
                <a:solidFill>
                  <a:schemeClr val="bg1"/>
                </a:solidFill>
                <a:cs typeface="Arial" charset="0"/>
              </a:rPr>
            </a:br>
            <a:r>
              <a:rPr lang="en-US">
                <a:solidFill>
                  <a:schemeClr val="bg1"/>
                </a:solidFill>
                <a:cs typeface="Arial" charset="0"/>
              </a:rPr>
              <a:t>O&amp;M cost</a:t>
            </a:r>
          </a:p>
          <a:p>
            <a:pPr algn="ctr"/>
            <a:r>
              <a:rPr lang="en-US">
                <a:solidFill>
                  <a:schemeClr val="bg1"/>
                </a:solidFill>
                <a:cs typeface="Arial" charset="0"/>
              </a:rPr>
              <a:t>reduction</a:t>
            </a:r>
          </a:p>
          <a:p>
            <a:pPr algn="ctr"/>
            <a:r>
              <a:rPr lang="en-US">
                <a:solidFill>
                  <a:schemeClr val="bg1"/>
                </a:solidFill>
                <a:cs typeface="Arial" charset="0"/>
              </a:rPr>
              <a:t>-10%</a:t>
            </a:r>
          </a:p>
        </p:txBody>
      </p:sp>
      <p:sp>
        <p:nvSpPr>
          <p:cNvPr id="15372" name="Rectangle 21 7"/>
          <p:cNvSpPr>
            <a:spLocks/>
          </p:cNvSpPr>
          <p:nvPr>
            <p:custDataLst>
              <p:tags r:id="rId3"/>
            </p:custDataLst>
          </p:nvPr>
        </p:nvSpPr>
        <p:spPr bwMode="auto">
          <a:xfrm>
            <a:off x="1571625" y="2976563"/>
            <a:ext cx="2039938" cy="604837"/>
          </a:xfrm>
          <a:prstGeom prst="rect">
            <a:avLst/>
          </a:prstGeom>
          <a:solidFill>
            <a:srgbClr val="FF8F6E"/>
          </a:solidFill>
          <a:ln w="9525" algn="ctr">
            <a:noFill/>
            <a:round/>
            <a:headEnd/>
            <a:tailEnd/>
          </a:ln>
        </p:spPr>
        <p:txBody>
          <a:bodyPr lIns="0" rIns="45720"/>
          <a:lstStyle/>
          <a:p>
            <a:pPr marL="166688" lvl="1" indent="-166688">
              <a:buSzPct val="100000"/>
            </a:pPr>
            <a:r>
              <a:rPr lang="en-US" altLang="de-DE" sz="1600">
                <a:solidFill>
                  <a:srgbClr val="FFFFFF"/>
                </a:solidFill>
                <a:cs typeface="Arial" charset="0"/>
              </a:rPr>
              <a:t>	Optimized spare part concept</a:t>
            </a:r>
            <a:endParaRPr lang="de-DE" sz="1600" b="1">
              <a:solidFill>
                <a:srgbClr val="FFFFFF"/>
              </a:solidFill>
              <a:cs typeface="Arial" charset="0"/>
            </a:endParaRPr>
          </a:p>
        </p:txBody>
      </p:sp>
      <p:sp>
        <p:nvSpPr>
          <p:cNvPr id="15373" name="Rectangle 21 8"/>
          <p:cNvSpPr>
            <a:spLocks/>
          </p:cNvSpPr>
          <p:nvPr>
            <p:custDataLst>
              <p:tags r:id="rId4"/>
            </p:custDataLst>
          </p:nvPr>
        </p:nvSpPr>
        <p:spPr bwMode="auto">
          <a:xfrm>
            <a:off x="1571625" y="3814763"/>
            <a:ext cx="2039938" cy="604837"/>
          </a:xfrm>
          <a:prstGeom prst="rect">
            <a:avLst/>
          </a:prstGeom>
          <a:solidFill>
            <a:srgbClr val="FF8F6E"/>
          </a:solidFill>
          <a:ln w="9525" algn="ctr">
            <a:noFill/>
            <a:round/>
            <a:headEnd/>
            <a:tailEnd/>
          </a:ln>
        </p:spPr>
        <p:txBody>
          <a:bodyPr lIns="0" rIns="45720"/>
          <a:lstStyle/>
          <a:p>
            <a:pPr marL="166688" lvl="1" indent="-166688">
              <a:buSzPct val="100000"/>
            </a:pPr>
            <a:r>
              <a:rPr lang="en-US" altLang="de-DE" sz="1600">
                <a:solidFill>
                  <a:srgbClr val="FFFFFF"/>
                </a:solidFill>
                <a:cs typeface="Arial" charset="0"/>
              </a:rPr>
              <a:t>	CMS</a:t>
            </a:r>
            <a:r>
              <a:rPr lang="en-US" altLang="de-DE" sz="1600" baseline="30000">
                <a:solidFill>
                  <a:srgbClr val="FFFFFF"/>
                </a:solidFill>
                <a:cs typeface="Arial" charset="0"/>
              </a:rPr>
              <a:t>3</a:t>
            </a:r>
            <a:r>
              <a:rPr lang="en-US" altLang="de-DE" sz="1600">
                <a:solidFill>
                  <a:srgbClr val="FFFFFF"/>
                </a:solidFill>
                <a:cs typeface="Arial" charset="0"/>
              </a:rPr>
              <a:t> and predictive maintenance</a:t>
            </a:r>
            <a:endParaRPr lang="de-DE" sz="1600" b="1">
              <a:solidFill>
                <a:srgbClr val="FFFFFF"/>
              </a:solidFill>
              <a:cs typeface="Arial" charset="0"/>
            </a:endParaRPr>
          </a:p>
        </p:txBody>
      </p:sp>
      <p:sp>
        <p:nvSpPr>
          <p:cNvPr id="15374" name="Rectangle 21 9"/>
          <p:cNvSpPr>
            <a:spLocks/>
          </p:cNvSpPr>
          <p:nvPr>
            <p:custDataLst>
              <p:tags r:id="rId5"/>
            </p:custDataLst>
          </p:nvPr>
        </p:nvSpPr>
        <p:spPr bwMode="auto">
          <a:xfrm>
            <a:off x="1571625" y="4652963"/>
            <a:ext cx="2039938" cy="604837"/>
          </a:xfrm>
          <a:prstGeom prst="rect">
            <a:avLst/>
          </a:prstGeom>
          <a:solidFill>
            <a:srgbClr val="FF8F6E"/>
          </a:solidFill>
          <a:ln w="9525" algn="ctr">
            <a:noFill/>
            <a:round/>
            <a:headEnd/>
            <a:tailEnd/>
          </a:ln>
        </p:spPr>
        <p:txBody>
          <a:bodyPr lIns="0" rIns="45720"/>
          <a:lstStyle/>
          <a:p>
            <a:pPr marL="166688" lvl="1" indent="-166688">
              <a:buSzPct val="100000"/>
            </a:pPr>
            <a:r>
              <a:rPr lang="en-US" altLang="de-DE" sz="1600">
                <a:solidFill>
                  <a:srgbClr val="FFFFFF"/>
                </a:solidFill>
                <a:cs typeface="Arial" charset="0"/>
              </a:rPr>
              <a:t>	Access to critical equipment and tools</a:t>
            </a:r>
            <a:endParaRPr lang="de-DE" sz="1600" b="1">
              <a:solidFill>
                <a:srgbClr val="FFFFFF"/>
              </a:solidFill>
              <a:cs typeface="Arial" charset="0"/>
            </a:endParaRPr>
          </a:p>
        </p:txBody>
      </p:sp>
      <p:sp>
        <p:nvSpPr>
          <p:cNvPr id="15375" name="Rectangle 21"/>
          <p:cNvSpPr>
            <a:spLocks/>
          </p:cNvSpPr>
          <p:nvPr>
            <p:custDataLst>
              <p:tags r:id="rId6"/>
            </p:custDataLst>
          </p:nvPr>
        </p:nvSpPr>
        <p:spPr bwMode="auto">
          <a:xfrm>
            <a:off x="1571625" y="5491163"/>
            <a:ext cx="2039938" cy="604837"/>
          </a:xfrm>
          <a:prstGeom prst="rect">
            <a:avLst/>
          </a:prstGeom>
          <a:solidFill>
            <a:srgbClr val="FF8F6E"/>
          </a:solidFill>
          <a:ln w="9525" algn="ctr">
            <a:noFill/>
            <a:round/>
            <a:headEnd/>
            <a:tailEnd/>
          </a:ln>
        </p:spPr>
        <p:txBody>
          <a:bodyPr lIns="0" rIns="45720"/>
          <a:lstStyle/>
          <a:p>
            <a:pPr marL="166688" lvl="1" indent="-166688">
              <a:buSzPct val="100000"/>
            </a:pPr>
            <a:r>
              <a:rPr lang="en-US" altLang="de-DE" sz="1600">
                <a:solidFill>
                  <a:srgbClr val="FFFFFF"/>
                </a:solidFill>
                <a:cs typeface="Arial" charset="0"/>
              </a:rPr>
              <a:t>	Proper and complete documentation</a:t>
            </a:r>
            <a:endParaRPr lang="de-DE" sz="1600" b="1">
              <a:solidFill>
                <a:srgbClr val="FFFFFF"/>
              </a:solidFill>
              <a:cs typeface="Arial" charset="0"/>
            </a:endParaRPr>
          </a:p>
        </p:txBody>
      </p:sp>
      <p:sp>
        <p:nvSpPr>
          <p:cNvPr id="15376" name="Rectangle 21 1"/>
          <p:cNvSpPr>
            <a:spLocks/>
          </p:cNvSpPr>
          <p:nvPr>
            <p:custDataLst>
              <p:tags r:id="rId7"/>
            </p:custDataLst>
          </p:nvPr>
        </p:nvSpPr>
        <p:spPr bwMode="auto">
          <a:xfrm>
            <a:off x="5838825" y="2971800"/>
            <a:ext cx="2038350" cy="604838"/>
          </a:xfrm>
          <a:prstGeom prst="rect">
            <a:avLst/>
          </a:prstGeom>
          <a:solidFill>
            <a:srgbClr val="FF8F6E"/>
          </a:solidFill>
          <a:ln w="9525" algn="ctr">
            <a:noFill/>
            <a:round/>
            <a:headEnd/>
            <a:tailEnd/>
          </a:ln>
        </p:spPr>
        <p:txBody>
          <a:bodyPr lIns="0" rIns="45720"/>
          <a:lstStyle/>
          <a:p>
            <a:pPr marL="166688" lvl="1" indent="-166688">
              <a:buSzPct val="100000"/>
            </a:pPr>
            <a:r>
              <a:rPr lang="en-US" altLang="de-DE" sz="1600">
                <a:solidFill>
                  <a:srgbClr val="FFFFFF"/>
                </a:solidFill>
                <a:cs typeface="Arial" charset="0"/>
              </a:rPr>
              <a:t>	Spare part pooling</a:t>
            </a:r>
            <a:endParaRPr lang="de-DE" sz="1600" b="1">
              <a:solidFill>
                <a:srgbClr val="FFFFFF"/>
              </a:solidFill>
              <a:cs typeface="Arial" charset="0"/>
            </a:endParaRPr>
          </a:p>
        </p:txBody>
      </p:sp>
      <p:sp>
        <p:nvSpPr>
          <p:cNvPr id="15377" name="Rectangle 21 2"/>
          <p:cNvSpPr>
            <a:spLocks/>
          </p:cNvSpPr>
          <p:nvPr>
            <p:custDataLst>
              <p:tags r:id="rId8"/>
            </p:custDataLst>
          </p:nvPr>
        </p:nvSpPr>
        <p:spPr bwMode="auto">
          <a:xfrm>
            <a:off x="5838825" y="3810000"/>
            <a:ext cx="2044700" cy="604838"/>
          </a:xfrm>
          <a:prstGeom prst="rect">
            <a:avLst/>
          </a:prstGeom>
          <a:solidFill>
            <a:srgbClr val="FF8F6E"/>
          </a:solidFill>
          <a:ln w="9525" algn="ctr">
            <a:noFill/>
            <a:round/>
            <a:headEnd/>
            <a:tailEnd/>
          </a:ln>
        </p:spPr>
        <p:txBody>
          <a:bodyPr lIns="0" rIns="45720"/>
          <a:lstStyle/>
          <a:p>
            <a:pPr marL="166688" lvl="1" indent="-166688">
              <a:buSzPct val="100000"/>
            </a:pPr>
            <a:r>
              <a:rPr lang="en-US" altLang="de-DE" sz="1600">
                <a:solidFill>
                  <a:srgbClr val="FFFFFF"/>
                </a:solidFill>
                <a:cs typeface="Arial" charset="0"/>
              </a:rPr>
              <a:t>	Widen O&amp;M c</a:t>
            </a:r>
            <a:r>
              <a:rPr lang="de-DE" altLang="de-DE" sz="1600">
                <a:solidFill>
                  <a:srgbClr val="FFFFFF"/>
                </a:solidFill>
                <a:cs typeface="Arial" charset="0"/>
              </a:rPr>
              <a:t>ontracts</a:t>
            </a:r>
            <a:endParaRPr lang="de-DE" sz="1600" b="1">
              <a:solidFill>
                <a:srgbClr val="FFFFFF"/>
              </a:solidFill>
              <a:cs typeface="Arial" charset="0"/>
            </a:endParaRPr>
          </a:p>
        </p:txBody>
      </p:sp>
      <p:sp>
        <p:nvSpPr>
          <p:cNvPr id="15378" name="Rectangle 21 3"/>
          <p:cNvSpPr>
            <a:spLocks/>
          </p:cNvSpPr>
          <p:nvPr>
            <p:custDataLst>
              <p:tags r:id="rId9"/>
            </p:custDataLst>
          </p:nvPr>
        </p:nvSpPr>
        <p:spPr bwMode="auto">
          <a:xfrm>
            <a:off x="5838825" y="4652963"/>
            <a:ext cx="2038350" cy="604837"/>
          </a:xfrm>
          <a:prstGeom prst="rect">
            <a:avLst/>
          </a:prstGeom>
          <a:solidFill>
            <a:srgbClr val="FF8F6E"/>
          </a:solidFill>
          <a:ln w="9525" algn="ctr">
            <a:noFill/>
            <a:round/>
            <a:headEnd/>
            <a:tailEnd/>
          </a:ln>
        </p:spPr>
        <p:txBody>
          <a:bodyPr lIns="0" rIns="45720"/>
          <a:lstStyle/>
          <a:p>
            <a:pPr marL="166688" lvl="1" indent="-166688">
              <a:buSzPct val="100000"/>
            </a:pPr>
            <a:r>
              <a:rPr lang="en-US" altLang="de-DE" sz="1600">
                <a:solidFill>
                  <a:srgbClr val="FFFFFF"/>
                </a:solidFill>
                <a:cs typeface="Arial" charset="0"/>
              </a:rPr>
              <a:t>	Optimized share of 3</a:t>
            </a:r>
            <a:r>
              <a:rPr lang="en-US" altLang="de-DE" sz="1600" baseline="30000">
                <a:solidFill>
                  <a:srgbClr val="FFFFFF"/>
                </a:solidFill>
                <a:cs typeface="Arial" charset="0"/>
              </a:rPr>
              <a:t>rd</a:t>
            </a:r>
            <a:r>
              <a:rPr lang="en-US" altLang="de-DE" sz="1600">
                <a:solidFill>
                  <a:srgbClr val="FFFFFF"/>
                </a:solidFill>
                <a:cs typeface="Arial" charset="0"/>
              </a:rPr>
              <a:t> party O&amp;M</a:t>
            </a:r>
            <a:endParaRPr lang="de-DE" sz="1600" b="1">
              <a:solidFill>
                <a:srgbClr val="FFFFFF"/>
              </a:solidFill>
              <a:cs typeface="Arial" charset="0"/>
            </a:endParaRPr>
          </a:p>
        </p:txBody>
      </p:sp>
      <p:sp>
        <p:nvSpPr>
          <p:cNvPr id="15379" name="Rectangle 21 5"/>
          <p:cNvSpPr>
            <a:spLocks/>
          </p:cNvSpPr>
          <p:nvPr>
            <p:custDataLst>
              <p:tags r:id="rId10"/>
            </p:custDataLst>
          </p:nvPr>
        </p:nvSpPr>
        <p:spPr bwMode="auto">
          <a:xfrm>
            <a:off x="5838825" y="5486400"/>
            <a:ext cx="2038350" cy="604838"/>
          </a:xfrm>
          <a:prstGeom prst="rect">
            <a:avLst/>
          </a:prstGeom>
          <a:solidFill>
            <a:srgbClr val="FF8F6E"/>
          </a:solidFill>
          <a:ln w="9525" algn="ctr">
            <a:noFill/>
            <a:round/>
            <a:headEnd/>
            <a:tailEnd/>
          </a:ln>
        </p:spPr>
        <p:txBody>
          <a:bodyPr lIns="0" rIns="45720"/>
          <a:lstStyle/>
          <a:p>
            <a:pPr marL="166688" lvl="1" indent="-166688">
              <a:buSzPct val="100000"/>
            </a:pPr>
            <a:r>
              <a:rPr lang="en-US" altLang="de-DE" sz="1600">
                <a:solidFill>
                  <a:srgbClr val="FFFFFF"/>
                </a:solidFill>
                <a:cs typeface="Arial" charset="0"/>
              </a:rPr>
              <a:t>	O&amp;M framework agreement</a:t>
            </a:r>
            <a:endParaRPr lang="de-DE" sz="1600" b="1">
              <a:solidFill>
                <a:srgbClr val="FFFFFF"/>
              </a:solidFill>
              <a:cs typeface="Arial" charset="0"/>
            </a:endParaRPr>
          </a:p>
        </p:txBody>
      </p:sp>
      <p:pic>
        <p:nvPicPr>
          <p:cNvPr id="15380" name="Picture 11"/>
          <p:cNvPicPr>
            <a:picLocks noChangeAspect="1" noChangeArrowheads="1"/>
          </p:cNvPicPr>
          <p:nvPr/>
        </p:nvPicPr>
        <p:blipFill>
          <a:blip r:embed="rId25"/>
          <a:srcRect/>
          <a:stretch>
            <a:fillRect/>
          </a:stretch>
        </p:blipFill>
        <p:spPr bwMode="gray">
          <a:xfrm>
            <a:off x="728663" y="3810000"/>
            <a:ext cx="842962" cy="609600"/>
          </a:xfrm>
          <a:prstGeom prst="rect">
            <a:avLst/>
          </a:prstGeom>
          <a:noFill/>
          <a:ln w="12700">
            <a:noFill/>
            <a:miter lim="800000"/>
            <a:headEnd/>
            <a:tailEnd type="none" w="med" len="lg"/>
          </a:ln>
        </p:spPr>
      </p:pic>
      <p:pic>
        <p:nvPicPr>
          <p:cNvPr id="37" name="Picture 68" descr="just-in-time.jpg"/>
          <p:cNvPicPr>
            <a:picLocks/>
          </p:cNvPicPr>
          <p:nvPr>
            <p:custDataLst>
              <p:tags r:id="rId11"/>
            </p:custDataLst>
          </p:nvPr>
        </p:nvPicPr>
        <p:blipFill>
          <a:blip r:embed="rId26"/>
          <a:stretch>
            <a:fillRect/>
          </a:stretch>
        </p:blipFill>
        <p:spPr>
          <a:xfrm>
            <a:off x="728663" y="4649788"/>
            <a:ext cx="842962" cy="611187"/>
          </a:xfrm>
          <a:prstGeom prst="rect">
            <a:avLst/>
          </a:prstGeom>
          <a:ln w="19050">
            <a:solidFill>
              <a:schemeClr val="accent3"/>
            </a:solidFill>
          </a:ln>
        </p:spPr>
      </p:pic>
      <p:pic>
        <p:nvPicPr>
          <p:cNvPr id="15382" name="Picture 10"/>
          <p:cNvPicPr>
            <a:picLocks noChangeAspect="1" noChangeArrowheads="1"/>
          </p:cNvPicPr>
          <p:nvPr/>
        </p:nvPicPr>
        <p:blipFill>
          <a:blip r:embed="rId27"/>
          <a:srcRect/>
          <a:stretch>
            <a:fillRect/>
          </a:stretch>
        </p:blipFill>
        <p:spPr bwMode="gray">
          <a:xfrm>
            <a:off x="722313" y="5486400"/>
            <a:ext cx="857250" cy="609600"/>
          </a:xfrm>
          <a:prstGeom prst="rect">
            <a:avLst/>
          </a:prstGeom>
          <a:noFill/>
          <a:ln w="12700">
            <a:noFill/>
            <a:miter lim="800000"/>
            <a:headEnd/>
            <a:tailEnd type="none" w="med" len="lg"/>
          </a:ln>
        </p:spPr>
      </p:pic>
      <p:pic>
        <p:nvPicPr>
          <p:cNvPr id="15383" name="Picture 4"/>
          <p:cNvPicPr>
            <a:picLocks noChangeArrowheads="1"/>
          </p:cNvPicPr>
          <p:nvPr>
            <p:custDataLst>
              <p:tags r:id="rId12"/>
            </p:custDataLst>
          </p:nvPr>
        </p:nvPicPr>
        <p:blipFill>
          <a:blip r:embed="rId28">
            <a:grayscl/>
          </a:blip>
          <a:srcRect/>
          <a:stretch>
            <a:fillRect/>
          </a:stretch>
        </p:blipFill>
        <p:spPr bwMode="auto">
          <a:xfrm>
            <a:off x="7877175" y="4648200"/>
            <a:ext cx="773113" cy="609600"/>
          </a:xfrm>
          <a:prstGeom prst="rect">
            <a:avLst/>
          </a:prstGeom>
          <a:noFill/>
          <a:ln w="9525">
            <a:noFill/>
            <a:miter lim="800000"/>
            <a:headEnd/>
            <a:tailEnd/>
          </a:ln>
        </p:spPr>
      </p:pic>
      <p:pic>
        <p:nvPicPr>
          <p:cNvPr id="15384" name="Picture 7"/>
          <p:cNvPicPr>
            <a:picLocks noChangeAspect="1" noChangeArrowheads="1"/>
          </p:cNvPicPr>
          <p:nvPr>
            <p:custDataLst>
              <p:tags r:id="rId13"/>
            </p:custDataLst>
          </p:nvPr>
        </p:nvPicPr>
        <p:blipFill>
          <a:blip r:embed="rId29"/>
          <a:srcRect/>
          <a:stretch>
            <a:fillRect/>
          </a:stretch>
        </p:blipFill>
        <p:spPr bwMode="gray">
          <a:xfrm>
            <a:off x="728663" y="2144713"/>
            <a:ext cx="842962" cy="611187"/>
          </a:xfrm>
          <a:prstGeom prst="rect">
            <a:avLst/>
          </a:prstGeom>
          <a:noFill/>
          <a:ln w="12700">
            <a:noFill/>
            <a:miter lim="800000"/>
            <a:headEnd/>
            <a:tailEnd type="none" w="med" len="lg"/>
          </a:ln>
        </p:spPr>
      </p:pic>
      <p:sp>
        <p:nvSpPr>
          <p:cNvPr id="15385" name="Rechteck 43"/>
          <p:cNvSpPr>
            <a:spLocks noChangeArrowheads="1"/>
          </p:cNvSpPr>
          <p:nvPr/>
        </p:nvSpPr>
        <p:spPr bwMode="auto">
          <a:xfrm>
            <a:off x="728663" y="2971800"/>
            <a:ext cx="842962" cy="609600"/>
          </a:xfrm>
          <a:prstGeom prst="rect">
            <a:avLst/>
          </a:prstGeom>
          <a:solidFill>
            <a:schemeClr val="bg1"/>
          </a:solidFill>
          <a:ln w="12700" algn="ctr">
            <a:noFill/>
            <a:round/>
            <a:headEnd/>
            <a:tailEnd type="none" w="med" len="lg"/>
          </a:ln>
        </p:spPr>
        <p:txBody>
          <a:bodyPr wrap="none" lIns="0" tIns="0" rIns="0" bIns="0" anchor="ctr"/>
          <a:lstStyle/>
          <a:p>
            <a:pPr algn="ctr"/>
            <a:endParaRPr lang="en-US">
              <a:cs typeface="Arial" charset="0"/>
            </a:endParaRPr>
          </a:p>
        </p:txBody>
      </p:sp>
      <p:graphicFrame>
        <p:nvGraphicFramePr>
          <p:cNvPr id="15362" name="Object 2"/>
          <p:cNvGraphicFramePr>
            <a:graphicFrameLocks noChangeAspect="1"/>
          </p:cNvGraphicFramePr>
          <p:nvPr>
            <p:custDataLst>
              <p:tags r:id="rId14"/>
            </p:custDataLst>
          </p:nvPr>
        </p:nvGraphicFramePr>
        <p:xfrm>
          <a:off x="796925" y="2971800"/>
          <a:ext cx="615950" cy="666750"/>
        </p:xfrm>
        <a:graphic>
          <a:graphicData uri="http://schemas.openxmlformats.org/presentationml/2006/ole">
            <p:oleObj spid="_x0000_s15362" r:id="rId30" imgW="664522" imgH="664522" progId="Excel.Sheet.8">
              <p:embed/>
            </p:oleObj>
          </a:graphicData>
        </a:graphic>
      </p:graphicFrame>
      <p:sp>
        <p:nvSpPr>
          <p:cNvPr id="15386" name="Rechteck 55"/>
          <p:cNvSpPr>
            <a:spLocks noChangeArrowheads="1"/>
          </p:cNvSpPr>
          <p:nvPr/>
        </p:nvSpPr>
        <p:spPr bwMode="auto">
          <a:xfrm>
            <a:off x="7877175" y="2971800"/>
            <a:ext cx="773113" cy="609600"/>
          </a:xfrm>
          <a:prstGeom prst="rect">
            <a:avLst/>
          </a:prstGeom>
          <a:solidFill>
            <a:schemeClr val="bg1"/>
          </a:solidFill>
          <a:ln w="12700" algn="ctr">
            <a:noFill/>
            <a:round/>
            <a:headEnd/>
            <a:tailEnd type="none" w="med" len="lg"/>
          </a:ln>
        </p:spPr>
        <p:txBody>
          <a:bodyPr wrap="none" lIns="0" tIns="0" rIns="0" bIns="0" anchor="ctr"/>
          <a:lstStyle/>
          <a:p>
            <a:pPr algn="ctr"/>
            <a:endParaRPr lang="en-US">
              <a:cs typeface="Arial" charset="0"/>
            </a:endParaRPr>
          </a:p>
        </p:txBody>
      </p:sp>
      <p:grpSp>
        <p:nvGrpSpPr>
          <p:cNvPr id="15387" name="Gruppieren 44"/>
          <p:cNvGrpSpPr>
            <a:grpSpLocks/>
          </p:cNvGrpSpPr>
          <p:nvPr/>
        </p:nvGrpSpPr>
        <p:grpSpPr bwMode="auto">
          <a:xfrm>
            <a:off x="8016875" y="3048000"/>
            <a:ext cx="581025" cy="446088"/>
            <a:chOff x="2286000" y="5105400"/>
            <a:chExt cx="1619822" cy="1262063"/>
          </a:xfrm>
        </p:grpSpPr>
        <p:grpSp>
          <p:nvGrpSpPr>
            <p:cNvPr id="15405" name="Gruppieren 17"/>
            <p:cNvGrpSpPr>
              <a:grpSpLocks/>
            </p:cNvGrpSpPr>
            <p:nvPr/>
          </p:nvGrpSpPr>
          <p:grpSpPr bwMode="auto">
            <a:xfrm>
              <a:off x="2286000" y="5105400"/>
              <a:ext cx="1619822" cy="1262063"/>
              <a:chOff x="4728018" y="2819400"/>
              <a:chExt cx="3239644" cy="2524125"/>
            </a:xfrm>
          </p:grpSpPr>
          <p:sp>
            <p:nvSpPr>
              <p:cNvPr id="15411" name="Freeform 15"/>
              <p:cNvSpPr>
                <a:spLocks/>
              </p:cNvSpPr>
              <p:nvPr/>
            </p:nvSpPr>
            <p:spPr bwMode="gray">
              <a:xfrm>
                <a:off x="4786312" y="2819400"/>
                <a:ext cx="3181350" cy="2524125"/>
              </a:xfrm>
              <a:custGeom>
                <a:avLst/>
                <a:gdLst>
                  <a:gd name="T0" fmla="*/ 2147483647 w 668"/>
                  <a:gd name="T1" fmla="*/ 2147483647 h 530"/>
                  <a:gd name="T2" fmla="*/ 2147483647 w 668"/>
                  <a:gd name="T3" fmla="*/ 2147483647 h 530"/>
                  <a:gd name="T4" fmla="*/ 2147483647 w 668"/>
                  <a:gd name="T5" fmla="*/ 2147483647 h 530"/>
                  <a:gd name="T6" fmla="*/ 2147483647 w 668"/>
                  <a:gd name="T7" fmla="*/ 2147483647 h 530"/>
                  <a:gd name="T8" fmla="*/ 2147483647 w 668"/>
                  <a:gd name="T9" fmla="*/ 2147483647 h 530"/>
                  <a:gd name="T10" fmla="*/ 2147483647 w 668"/>
                  <a:gd name="T11" fmla="*/ 2147483647 h 530"/>
                  <a:gd name="T12" fmla="*/ 2147483647 w 668"/>
                  <a:gd name="T13" fmla="*/ 2147483647 h 530"/>
                  <a:gd name="T14" fmla="*/ 2147483647 w 668"/>
                  <a:gd name="T15" fmla="*/ 2147483647 h 530"/>
                  <a:gd name="T16" fmla="*/ 2147483647 w 668"/>
                  <a:gd name="T17" fmla="*/ 2147483647 h 530"/>
                  <a:gd name="T18" fmla="*/ 2147483647 w 668"/>
                  <a:gd name="T19" fmla="*/ 2147483647 h 530"/>
                  <a:gd name="T20" fmla="*/ 2147483647 w 668"/>
                  <a:gd name="T21" fmla="*/ 2147483647 h 530"/>
                  <a:gd name="T22" fmla="*/ 2147483647 w 668"/>
                  <a:gd name="T23" fmla="*/ 2147483647 h 530"/>
                  <a:gd name="T24" fmla="*/ 2147483647 w 668"/>
                  <a:gd name="T25" fmla="*/ 2147483647 h 530"/>
                  <a:gd name="T26" fmla="*/ 2147483647 w 668"/>
                  <a:gd name="T27" fmla="*/ 0 h 530"/>
                  <a:gd name="T28" fmla="*/ 2147483647 w 668"/>
                  <a:gd name="T29" fmla="*/ 2147483647 h 530"/>
                  <a:gd name="T30" fmla="*/ 2147483647 w 668"/>
                  <a:gd name="T31" fmla="*/ 2147483647 h 530"/>
                  <a:gd name="T32" fmla="*/ 2147483647 w 668"/>
                  <a:gd name="T33" fmla="*/ 2147483647 h 530"/>
                  <a:gd name="T34" fmla="*/ 0 w 668"/>
                  <a:gd name="T35" fmla="*/ 2147483647 h 530"/>
                  <a:gd name="T36" fmla="*/ 2147483647 w 668"/>
                  <a:gd name="T37" fmla="*/ 2147483647 h 530"/>
                  <a:gd name="T38" fmla="*/ 2147483647 w 668"/>
                  <a:gd name="T39" fmla="*/ 2147483647 h 530"/>
                  <a:gd name="T40" fmla="*/ 2147483647 w 668"/>
                  <a:gd name="T41" fmla="*/ 2147483647 h 530"/>
                  <a:gd name="T42" fmla="*/ 2147483647 w 668"/>
                  <a:gd name="T43" fmla="*/ 2147483647 h 530"/>
                  <a:gd name="T44" fmla="*/ 2147483647 w 668"/>
                  <a:gd name="T45" fmla="*/ 2147483647 h 530"/>
                  <a:gd name="T46" fmla="*/ 2147483647 w 668"/>
                  <a:gd name="T47" fmla="*/ 2147483647 h 530"/>
                  <a:gd name="T48" fmla="*/ 2147483647 w 668"/>
                  <a:gd name="T49" fmla="*/ 2147483647 h 530"/>
                  <a:gd name="T50" fmla="*/ 2147483647 w 668"/>
                  <a:gd name="T51" fmla="*/ 2147483647 h 530"/>
                  <a:gd name="T52" fmla="*/ 2147483647 w 668"/>
                  <a:gd name="T53" fmla="*/ 2147483647 h 530"/>
                  <a:gd name="T54" fmla="*/ 2147483647 w 668"/>
                  <a:gd name="T55" fmla="*/ 2147483647 h 530"/>
                  <a:gd name="T56" fmla="*/ 2147483647 w 668"/>
                  <a:gd name="T57" fmla="*/ 2147483647 h 530"/>
                  <a:gd name="T58" fmla="*/ 2147483647 w 668"/>
                  <a:gd name="T59" fmla="*/ 2147483647 h 530"/>
                  <a:gd name="T60" fmla="*/ 2147483647 w 668"/>
                  <a:gd name="T61" fmla="*/ 2147483647 h 530"/>
                  <a:gd name="T62" fmla="*/ 2147483647 w 668"/>
                  <a:gd name="T63" fmla="*/ 2147483647 h 530"/>
                  <a:gd name="T64" fmla="*/ 2147483647 w 668"/>
                  <a:gd name="T65" fmla="*/ 2147483647 h 530"/>
                  <a:gd name="T66" fmla="*/ 2147483647 w 668"/>
                  <a:gd name="T67" fmla="*/ 2147483647 h 530"/>
                  <a:gd name="T68" fmla="*/ 2147483647 w 668"/>
                  <a:gd name="T69" fmla="*/ 2147483647 h 530"/>
                  <a:gd name="T70" fmla="*/ 2147483647 w 668"/>
                  <a:gd name="T71" fmla="*/ 2147483647 h 530"/>
                  <a:gd name="T72" fmla="*/ 2147483647 w 668"/>
                  <a:gd name="T73" fmla="*/ 2147483647 h 530"/>
                  <a:gd name="T74" fmla="*/ 2147483647 w 668"/>
                  <a:gd name="T75" fmla="*/ 2147483647 h 530"/>
                  <a:gd name="T76" fmla="*/ 2147483647 w 668"/>
                  <a:gd name="T77" fmla="*/ 2147483647 h 530"/>
                  <a:gd name="T78" fmla="*/ 2147483647 w 668"/>
                  <a:gd name="T79" fmla="*/ 2147483647 h 530"/>
                  <a:gd name="T80" fmla="*/ 2147483647 w 668"/>
                  <a:gd name="T81" fmla="*/ 2147483647 h 530"/>
                  <a:gd name="T82" fmla="*/ 2147483647 w 668"/>
                  <a:gd name="T83" fmla="*/ 2147483647 h 530"/>
                  <a:gd name="T84" fmla="*/ 2147483647 w 668"/>
                  <a:gd name="T85" fmla="*/ 2147483647 h 530"/>
                  <a:gd name="T86" fmla="*/ 2147483647 w 668"/>
                  <a:gd name="T87" fmla="*/ 2147483647 h 530"/>
                  <a:gd name="T88" fmla="*/ 2147483647 w 668"/>
                  <a:gd name="T89" fmla="*/ 2147483647 h 530"/>
                  <a:gd name="T90" fmla="*/ 2147483647 w 668"/>
                  <a:gd name="T91" fmla="*/ 2147483647 h 530"/>
                  <a:gd name="T92" fmla="*/ 2147483647 w 668"/>
                  <a:gd name="T93" fmla="*/ 2147483647 h 530"/>
                  <a:gd name="T94" fmla="*/ 2147483647 w 668"/>
                  <a:gd name="T95" fmla="*/ 2147483647 h 530"/>
                  <a:gd name="T96" fmla="*/ 2147483647 w 668"/>
                  <a:gd name="T97" fmla="*/ 2147483647 h 530"/>
                  <a:gd name="T98" fmla="*/ 2147483647 w 668"/>
                  <a:gd name="T99" fmla="*/ 2147483647 h 530"/>
                  <a:gd name="T100" fmla="*/ 2147483647 w 668"/>
                  <a:gd name="T101" fmla="*/ 2147483647 h 530"/>
                  <a:gd name="T102" fmla="*/ 2147483647 w 668"/>
                  <a:gd name="T103" fmla="*/ 2147483647 h 53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68"/>
                  <a:gd name="T157" fmla="*/ 0 h 530"/>
                  <a:gd name="T158" fmla="*/ 668 w 668"/>
                  <a:gd name="T159" fmla="*/ 530 h 53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68" h="530">
                    <a:moveTo>
                      <a:pt x="594" y="87"/>
                    </a:moveTo>
                    <a:lnTo>
                      <a:pt x="579" y="87"/>
                    </a:lnTo>
                    <a:lnTo>
                      <a:pt x="570" y="76"/>
                    </a:lnTo>
                    <a:lnTo>
                      <a:pt x="561" y="67"/>
                    </a:lnTo>
                    <a:lnTo>
                      <a:pt x="540" y="63"/>
                    </a:lnTo>
                    <a:lnTo>
                      <a:pt x="526" y="71"/>
                    </a:lnTo>
                    <a:lnTo>
                      <a:pt x="423" y="43"/>
                    </a:lnTo>
                    <a:lnTo>
                      <a:pt x="407" y="24"/>
                    </a:lnTo>
                    <a:lnTo>
                      <a:pt x="315" y="24"/>
                    </a:lnTo>
                    <a:lnTo>
                      <a:pt x="301" y="18"/>
                    </a:lnTo>
                    <a:lnTo>
                      <a:pt x="254" y="23"/>
                    </a:lnTo>
                    <a:lnTo>
                      <a:pt x="184" y="7"/>
                    </a:lnTo>
                    <a:lnTo>
                      <a:pt x="113" y="12"/>
                    </a:lnTo>
                    <a:lnTo>
                      <a:pt x="84" y="0"/>
                    </a:lnTo>
                    <a:lnTo>
                      <a:pt x="56" y="14"/>
                    </a:lnTo>
                    <a:lnTo>
                      <a:pt x="56" y="28"/>
                    </a:lnTo>
                    <a:lnTo>
                      <a:pt x="20" y="35"/>
                    </a:lnTo>
                    <a:lnTo>
                      <a:pt x="0" y="60"/>
                    </a:lnTo>
                    <a:lnTo>
                      <a:pt x="29" y="102"/>
                    </a:lnTo>
                    <a:lnTo>
                      <a:pt x="25" y="128"/>
                    </a:lnTo>
                    <a:lnTo>
                      <a:pt x="56" y="118"/>
                    </a:lnTo>
                    <a:lnTo>
                      <a:pt x="96" y="135"/>
                    </a:lnTo>
                    <a:lnTo>
                      <a:pt x="139" y="133"/>
                    </a:lnTo>
                    <a:lnTo>
                      <a:pt x="156" y="154"/>
                    </a:lnTo>
                    <a:lnTo>
                      <a:pt x="129" y="199"/>
                    </a:lnTo>
                    <a:lnTo>
                      <a:pt x="126" y="273"/>
                    </a:lnTo>
                    <a:lnTo>
                      <a:pt x="109" y="296"/>
                    </a:lnTo>
                    <a:lnTo>
                      <a:pt x="113" y="363"/>
                    </a:lnTo>
                    <a:lnTo>
                      <a:pt x="122" y="386"/>
                    </a:lnTo>
                    <a:lnTo>
                      <a:pt x="107" y="416"/>
                    </a:lnTo>
                    <a:lnTo>
                      <a:pt x="107" y="450"/>
                    </a:lnTo>
                    <a:lnTo>
                      <a:pt x="142" y="454"/>
                    </a:lnTo>
                    <a:lnTo>
                      <a:pt x="170" y="517"/>
                    </a:lnTo>
                    <a:lnTo>
                      <a:pt x="203" y="530"/>
                    </a:lnTo>
                    <a:lnTo>
                      <a:pt x="230" y="501"/>
                    </a:lnTo>
                    <a:lnTo>
                      <a:pt x="252" y="498"/>
                    </a:lnTo>
                    <a:lnTo>
                      <a:pt x="265" y="485"/>
                    </a:lnTo>
                    <a:lnTo>
                      <a:pt x="359" y="489"/>
                    </a:lnTo>
                    <a:lnTo>
                      <a:pt x="391" y="481"/>
                    </a:lnTo>
                    <a:lnTo>
                      <a:pt x="422" y="428"/>
                    </a:lnTo>
                    <a:lnTo>
                      <a:pt x="461" y="425"/>
                    </a:lnTo>
                    <a:lnTo>
                      <a:pt x="506" y="345"/>
                    </a:lnTo>
                    <a:lnTo>
                      <a:pt x="483" y="317"/>
                    </a:lnTo>
                    <a:lnTo>
                      <a:pt x="479" y="289"/>
                    </a:lnTo>
                    <a:lnTo>
                      <a:pt x="544" y="194"/>
                    </a:lnTo>
                    <a:lnTo>
                      <a:pt x="606" y="173"/>
                    </a:lnTo>
                    <a:lnTo>
                      <a:pt x="661" y="135"/>
                    </a:lnTo>
                    <a:lnTo>
                      <a:pt x="663" y="110"/>
                    </a:lnTo>
                    <a:lnTo>
                      <a:pt x="668" y="98"/>
                    </a:lnTo>
                    <a:lnTo>
                      <a:pt x="661" y="87"/>
                    </a:lnTo>
                    <a:lnTo>
                      <a:pt x="626" y="94"/>
                    </a:lnTo>
                    <a:lnTo>
                      <a:pt x="594" y="87"/>
                    </a:lnTo>
                    <a:close/>
                  </a:path>
                </a:pathLst>
              </a:custGeom>
              <a:solidFill>
                <a:schemeClr val="bg2"/>
              </a:solidFill>
              <a:ln w="12700">
                <a:solidFill>
                  <a:schemeClr val="bg1"/>
                </a:solidFill>
                <a:round/>
                <a:headEnd/>
                <a:tailEnd/>
              </a:ln>
            </p:spPr>
            <p:txBody>
              <a:bodyPr/>
              <a:lstStyle/>
              <a:p>
                <a:endParaRPr lang="en-US">
                  <a:cs typeface="Arial" charset="0"/>
                </a:endParaRPr>
              </a:p>
            </p:txBody>
          </p:sp>
          <p:sp>
            <p:nvSpPr>
              <p:cNvPr id="15412" name="Freeform 26"/>
              <p:cNvSpPr>
                <a:spLocks/>
              </p:cNvSpPr>
              <p:nvPr/>
            </p:nvSpPr>
            <p:spPr bwMode="gray">
              <a:xfrm>
                <a:off x="4728018" y="3392424"/>
                <a:ext cx="785814" cy="1643061"/>
              </a:xfrm>
              <a:custGeom>
                <a:avLst/>
                <a:gdLst>
                  <a:gd name="T0" fmla="*/ 2147483647 w 165"/>
                  <a:gd name="T1" fmla="*/ 2147483647 h 345"/>
                  <a:gd name="T2" fmla="*/ 2147483647 w 165"/>
                  <a:gd name="T3" fmla="*/ 2147483647 h 345"/>
                  <a:gd name="T4" fmla="*/ 2147483647 w 165"/>
                  <a:gd name="T5" fmla="*/ 2147483647 h 345"/>
                  <a:gd name="T6" fmla="*/ 2147483647 w 165"/>
                  <a:gd name="T7" fmla="*/ 2147483647 h 345"/>
                  <a:gd name="T8" fmla="*/ 2147483647 w 165"/>
                  <a:gd name="T9" fmla="*/ 2147483647 h 345"/>
                  <a:gd name="T10" fmla="*/ 2147483647 w 165"/>
                  <a:gd name="T11" fmla="*/ 2147483647 h 345"/>
                  <a:gd name="T12" fmla="*/ 2147483647 w 165"/>
                  <a:gd name="T13" fmla="*/ 2147483647 h 345"/>
                  <a:gd name="T14" fmla="*/ 2147483647 w 165"/>
                  <a:gd name="T15" fmla="*/ 2147483647 h 345"/>
                  <a:gd name="T16" fmla="*/ 2147483647 w 165"/>
                  <a:gd name="T17" fmla="*/ 0 h 345"/>
                  <a:gd name="T18" fmla="*/ 2147483647 w 165"/>
                  <a:gd name="T19" fmla="*/ 2147483647 h 345"/>
                  <a:gd name="T20" fmla="*/ 2147483647 w 165"/>
                  <a:gd name="T21" fmla="*/ 2147483647 h 345"/>
                  <a:gd name="T22" fmla="*/ 0 w 165"/>
                  <a:gd name="T23" fmla="*/ 2147483647 h 345"/>
                  <a:gd name="T24" fmla="*/ 2147483647 w 165"/>
                  <a:gd name="T25" fmla="*/ 2147483647 h 345"/>
                  <a:gd name="T26" fmla="*/ 2147483647 w 165"/>
                  <a:gd name="T27" fmla="*/ 2147483647 h 345"/>
                  <a:gd name="T28" fmla="*/ 2147483647 w 165"/>
                  <a:gd name="T29" fmla="*/ 2147483647 h 345"/>
                  <a:gd name="T30" fmla="*/ 2147483647 w 165"/>
                  <a:gd name="T31" fmla="*/ 2147483647 h 345"/>
                  <a:gd name="T32" fmla="*/ 2147483647 w 165"/>
                  <a:gd name="T33" fmla="*/ 2147483647 h 345"/>
                  <a:gd name="T34" fmla="*/ 2147483647 w 165"/>
                  <a:gd name="T35" fmla="*/ 2147483647 h 345"/>
                  <a:gd name="T36" fmla="*/ 2147483647 w 165"/>
                  <a:gd name="T37" fmla="*/ 2147483647 h 3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5"/>
                  <a:gd name="T58" fmla="*/ 0 h 345"/>
                  <a:gd name="T59" fmla="*/ 165 w 165"/>
                  <a:gd name="T60" fmla="*/ 345 h 34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5" h="345">
                    <a:moveTo>
                      <a:pt x="131" y="268"/>
                    </a:moveTo>
                    <a:lnTo>
                      <a:pt x="122" y="245"/>
                    </a:lnTo>
                    <a:lnTo>
                      <a:pt x="118" y="178"/>
                    </a:lnTo>
                    <a:lnTo>
                      <a:pt x="135" y="155"/>
                    </a:lnTo>
                    <a:lnTo>
                      <a:pt x="138" y="81"/>
                    </a:lnTo>
                    <a:lnTo>
                      <a:pt x="165" y="36"/>
                    </a:lnTo>
                    <a:lnTo>
                      <a:pt x="148" y="15"/>
                    </a:lnTo>
                    <a:lnTo>
                      <a:pt x="105" y="17"/>
                    </a:lnTo>
                    <a:lnTo>
                      <a:pt x="65" y="0"/>
                    </a:lnTo>
                    <a:lnTo>
                      <a:pt x="34" y="10"/>
                    </a:lnTo>
                    <a:lnTo>
                      <a:pt x="37" y="130"/>
                    </a:lnTo>
                    <a:lnTo>
                      <a:pt x="0" y="230"/>
                    </a:lnTo>
                    <a:lnTo>
                      <a:pt x="17" y="250"/>
                    </a:lnTo>
                    <a:lnTo>
                      <a:pt x="42" y="250"/>
                    </a:lnTo>
                    <a:lnTo>
                      <a:pt x="31" y="345"/>
                    </a:lnTo>
                    <a:lnTo>
                      <a:pt x="102" y="340"/>
                    </a:lnTo>
                    <a:lnTo>
                      <a:pt x="116" y="332"/>
                    </a:lnTo>
                    <a:lnTo>
                      <a:pt x="116" y="298"/>
                    </a:lnTo>
                    <a:lnTo>
                      <a:pt x="131" y="268"/>
                    </a:lnTo>
                    <a:close/>
                  </a:path>
                </a:pathLst>
              </a:custGeom>
              <a:solidFill>
                <a:schemeClr val="bg2"/>
              </a:solidFill>
              <a:ln w="12700">
                <a:solidFill>
                  <a:schemeClr val="bg1"/>
                </a:solidFill>
                <a:round/>
                <a:headEnd/>
                <a:tailEnd/>
              </a:ln>
            </p:spPr>
            <p:txBody>
              <a:bodyPr/>
              <a:lstStyle/>
              <a:p>
                <a:endParaRPr lang="en-US">
                  <a:cs typeface="Arial" charset="0"/>
                </a:endParaRPr>
              </a:p>
            </p:txBody>
          </p:sp>
          <p:pic>
            <p:nvPicPr>
              <p:cNvPr id="15413" name="Picture 39"/>
              <p:cNvPicPr>
                <a:picLocks noChangeAspect="1" noChangeArrowheads="1"/>
              </p:cNvPicPr>
              <p:nvPr/>
            </p:nvPicPr>
            <p:blipFill>
              <a:blip r:embed="rId31"/>
              <a:srcRect l="27315" t="8499" r="59283" b="31947"/>
              <a:stretch>
                <a:fillRect/>
              </a:stretch>
            </p:blipFill>
            <p:spPr bwMode="gray">
              <a:xfrm>
                <a:off x="4876800" y="3559800"/>
                <a:ext cx="280800" cy="936000"/>
              </a:xfrm>
              <a:prstGeom prst="rect">
                <a:avLst/>
              </a:prstGeom>
              <a:noFill/>
              <a:ln w="12700" algn="ctr">
                <a:noFill/>
                <a:miter lim="800000"/>
                <a:headEnd/>
                <a:tailEnd/>
              </a:ln>
            </p:spPr>
          </p:pic>
          <p:pic>
            <p:nvPicPr>
              <p:cNvPr id="15414" name="Picture 39"/>
              <p:cNvPicPr>
                <a:picLocks noChangeAspect="1" noChangeArrowheads="1"/>
              </p:cNvPicPr>
              <p:nvPr/>
            </p:nvPicPr>
            <p:blipFill>
              <a:blip r:embed="rId31"/>
              <a:srcRect l="27315" t="8499" r="59283" b="31947"/>
              <a:stretch>
                <a:fillRect/>
              </a:stretch>
            </p:blipFill>
            <p:spPr bwMode="gray">
              <a:xfrm>
                <a:off x="6276018" y="3407400"/>
                <a:ext cx="280800" cy="936000"/>
              </a:xfrm>
              <a:prstGeom prst="rect">
                <a:avLst/>
              </a:prstGeom>
              <a:noFill/>
              <a:ln w="12700" algn="ctr">
                <a:noFill/>
                <a:miter lim="800000"/>
                <a:headEnd/>
                <a:tailEnd/>
              </a:ln>
            </p:spPr>
          </p:pic>
        </p:grpSp>
        <p:pic>
          <p:nvPicPr>
            <p:cNvPr id="15406" name="Picture 39"/>
            <p:cNvPicPr>
              <a:picLocks noChangeAspect="1" noChangeArrowheads="1"/>
            </p:cNvPicPr>
            <p:nvPr/>
          </p:nvPicPr>
          <p:blipFill>
            <a:blip r:embed="rId31"/>
            <a:srcRect l="27315" t="8499" r="59283" b="31947"/>
            <a:stretch>
              <a:fillRect/>
            </a:stretch>
          </p:blipFill>
          <p:spPr bwMode="gray">
            <a:xfrm>
              <a:off x="3212400" y="5551800"/>
              <a:ext cx="140400" cy="468000"/>
            </a:xfrm>
            <a:prstGeom prst="rect">
              <a:avLst/>
            </a:prstGeom>
            <a:noFill/>
            <a:ln w="12700" algn="ctr">
              <a:noFill/>
              <a:miter lim="800000"/>
              <a:headEnd/>
              <a:tailEnd/>
            </a:ln>
          </p:spPr>
        </p:pic>
        <p:pic>
          <p:nvPicPr>
            <p:cNvPr id="15407" name="Picture 39"/>
            <p:cNvPicPr>
              <a:picLocks noChangeAspect="1" noChangeArrowheads="1"/>
            </p:cNvPicPr>
            <p:nvPr/>
          </p:nvPicPr>
          <p:blipFill>
            <a:blip r:embed="rId31"/>
            <a:srcRect l="27315" t="8499" r="59283" b="31947"/>
            <a:stretch>
              <a:fillRect/>
            </a:stretch>
          </p:blipFill>
          <p:spPr bwMode="gray">
            <a:xfrm>
              <a:off x="2907600" y="5628000"/>
              <a:ext cx="140400" cy="468000"/>
            </a:xfrm>
            <a:prstGeom prst="rect">
              <a:avLst/>
            </a:prstGeom>
            <a:noFill/>
            <a:ln w="12700" algn="ctr">
              <a:noFill/>
              <a:miter lim="800000"/>
              <a:headEnd/>
              <a:tailEnd/>
            </a:ln>
          </p:spPr>
        </p:pic>
        <p:pic>
          <p:nvPicPr>
            <p:cNvPr id="15408" name="Picture 39"/>
            <p:cNvPicPr>
              <a:picLocks noChangeAspect="1" noChangeArrowheads="1"/>
            </p:cNvPicPr>
            <p:nvPr/>
          </p:nvPicPr>
          <p:blipFill>
            <a:blip r:embed="rId31"/>
            <a:srcRect l="27315" t="8499" r="59283" b="31947"/>
            <a:stretch>
              <a:fillRect/>
            </a:stretch>
          </p:blipFill>
          <p:spPr bwMode="gray">
            <a:xfrm>
              <a:off x="2450400" y="5247000"/>
              <a:ext cx="140400" cy="468000"/>
            </a:xfrm>
            <a:prstGeom prst="rect">
              <a:avLst/>
            </a:prstGeom>
            <a:noFill/>
            <a:ln w="12700" algn="ctr">
              <a:noFill/>
              <a:miter lim="800000"/>
              <a:headEnd/>
              <a:tailEnd/>
            </a:ln>
          </p:spPr>
        </p:pic>
        <p:sp>
          <p:nvSpPr>
            <p:cNvPr id="50" name="Stern mit 5 Zacken 49"/>
            <p:cNvSpPr/>
            <p:nvPr/>
          </p:nvSpPr>
          <p:spPr bwMode="auto">
            <a:xfrm>
              <a:off x="3047228" y="5792574"/>
              <a:ext cx="154902" cy="152705"/>
            </a:xfrm>
            <a:prstGeom prst="star5">
              <a:avLst/>
            </a:prstGeom>
            <a:solidFill>
              <a:schemeClr val="tx1"/>
            </a:solidFill>
            <a:ln w="12700" cap="flat" cmpd="sng" algn="ctr">
              <a:noFill/>
              <a:prstDash val="solid"/>
              <a:round/>
              <a:headEnd type="none" w="med" len="med"/>
              <a:tailEnd type="none" w="med" len="lg"/>
            </a:ln>
            <a:effectLst/>
          </p:spPr>
          <p:txBody>
            <a:bodyPr wrap="none" lIns="0" tIns="0" rIns="0" bIns="0" anchor="ctr"/>
            <a:lstStyle/>
            <a:p>
              <a:pPr algn="ctr">
                <a:defRPr/>
              </a:pPr>
              <a:endParaRPr lang="de-DE"/>
            </a:p>
          </p:txBody>
        </p:sp>
        <p:sp>
          <p:nvSpPr>
            <p:cNvPr id="51" name="Stern mit 5 Zacken 50"/>
            <p:cNvSpPr/>
            <p:nvPr/>
          </p:nvSpPr>
          <p:spPr bwMode="auto">
            <a:xfrm>
              <a:off x="2436475" y="5639869"/>
              <a:ext cx="154902" cy="152705"/>
            </a:xfrm>
            <a:prstGeom prst="star5">
              <a:avLst/>
            </a:prstGeom>
            <a:solidFill>
              <a:schemeClr val="tx1"/>
            </a:solidFill>
            <a:ln w="12700" cap="flat" cmpd="sng" algn="ctr">
              <a:noFill/>
              <a:prstDash val="solid"/>
              <a:round/>
              <a:headEnd type="none" w="med" len="med"/>
              <a:tailEnd type="none" w="med" len="lg"/>
            </a:ln>
            <a:effectLst/>
          </p:spPr>
          <p:txBody>
            <a:bodyPr wrap="none" lIns="0" tIns="0" rIns="0" bIns="0" anchor="ctr"/>
            <a:lstStyle/>
            <a:p>
              <a:pPr algn="ctr">
                <a:defRPr/>
              </a:pPr>
              <a:endParaRPr lang="de-DE"/>
            </a:p>
          </p:txBody>
        </p:sp>
      </p:grpSp>
      <p:sp>
        <p:nvSpPr>
          <p:cNvPr id="15388" name="Rechteck 59"/>
          <p:cNvSpPr>
            <a:spLocks noChangeArrowheads="1"/>
          </p:cNvSpPr>
          <p:nvPr/>
        </p:nvSpPr>
        <p:spPr bwMode="auto">
          <a:xfrm>
            <a:off x="7877175" y="3810000"/>
            <a:ext cx="773113" cy="609600"/>
          </a:xfrm>
          <a:prstGeom prst="rect">
            <a:avLst/>
          </a:prstGeom>
          <a:solidFill>
            <a:schemeClr val="bg1"/>
          </a:solidFill>
          <a:ln w="12700" algn="ctr">
            <a:noFill/>
            <a:round/>
            <a:headEnd/>
            <a:tailEnd type="none" w="med" len="lg"/>
          </a:ln>
        </p:spPr>
        <p:txBody>
          <a:bodyPr wrap="none" lIns="0" tIns="0" rIns="0" bIns="0" anchor="ctr"/>
          <a:lstStyle/>
          <a:p>
            <a:pPr algn="ctr"/>
            <a:endParaRPr lang="en-US">
              <a:cs typeface="Arial" charset="0"/>
            </a:endParaRPr>
          </a:p>
        </p:txBody>
      </p:sp>
      <p:grpSp>
        <p:nvGrpSpPr>
          <p:cNvPr id="15389" name="Gruppieren 58"/>
          <p:cNvGrpSpPr>
            <a:grpSpLocks/>
          </p:cNvGrpSpPr>
          <p:nvPr/>
        </p:nvGrpSpPr>
        <p:grpSpPr bwMode="auto">
          <a:xfrm>
            <a:off x="8016875" y="3843338"/>
            <a:ext cx="492125" cy="500062"/>
            <a:chOff x="8839200" y="2971799"/>
            <a:chExt cx="609600" cy="570909"/>
          </a:xfrm>
        </p:grpSpPr>
        <p:sp>
          <p:nvSpPr>
            <p:cNvPr id="15403" name="AutoShape 89"/>
            <p:cNvSpPr>
              <a:spLocks noChangeArrowheads="1"/>
            </p:cNvSpPr>
            <p:nvPr/>
          </p:nvSpPr>
          <p:spPr bwMode="gray">
            <a:xfrm>
              <a:off x="8839200" y="2971799"/>
              <a:ext cx="609600" cy="570909"/>
            </a:xfrm>
            <a:prstGeom prst="triangle">
              <a:avLst>
                <a:gd name="adj" fmla="val 50000"/>
              </a:avLst>
            </a:prstGeom>
            <a:solidFill>
              <a:srgbClr val="F9796F">
                <a:alpha val="25098"/>
              </a:srgbClr>
            </a:solidFill>
            <a:ln w="12700">
              <a:solidFill>
                <a:schemeClr val="tx1"/>
              </a:solidFill>
              <a:miter lim="800000"/>
              <a:headEnd/>
              <a:tailEnd type="none" w="med" len="lg"/>
            </a:ln>
          </p:spPr>
          <p:txBody>
            <a:bodyPr wrap="none" lIns="0" tIns="0" rIns="0" bIns="0" anchor="ctr"/>
            <a:lstStyle/>
            <a:p>
              <a:pPr algn="ctr"/>
              <a:endParaRPr lang="en-US">
                <a:cs typeface="Arial" charset="0"/>
              </a:endParaRPr>
            </a:p>
          </p:txBody>
        </p:sp>
        <p:sp>
          <p:nvSpPr>
            <p:cNvPr id="15404" name="AutoShape 89"/>
            <p:cNvSpPr>
              <a:spLocks noChangeArrowheads="1"/>
            </p:cNvSpPr>
            <p:nvPr/>
          </p:nvSpPr>
          <p:spPr bwMode="gray">
            <a:xfrm>
              <a:off x="8991600" y="2971801"/>
              <a:ext cx="304800" cy="286080"/>
            </a:xfrm>
            <a:prstGeom prst="triangle">
              <a:avLst>
                <a:gd name="adj" fmla="val 50000"/>
              </a:avLst>
            </a:prstGeom>
            <a:solidFill>
              <a:schemeClr val="accent2">
                <a:alpha val="25098"/>
              </a:schemeClr>
            </a:solidFill>
            <a:ln w="12700">
              <a:solidFill>
                <a:schemeClr val="tx1"/>
              </a:solidFill>
              <a:miter lim="800000"/>
              <a:headEnd/>
              <a:tailEnd type="none" w="med" len="lg"/>
            </a:ln>
          </p:spPr>
          <p:txBody>
            <a:bodyPr wrap="none" lIns="0" tIns="0" rIns="0" bIns="0" anchor="ctr"/>
            <a:lstStyle/>
            <a:p>
              <a:pPr algn="ctr"/>
              <a:endParaRPr lang="en-US">
                <a:cs typeface="Arial" charset="0"/>
              </a:endParaRPr>
            </a:p>
          </p:txBody>
        </p:sp>
      </p:grpSp>
      <p:sp>
        <p:nvSpPr>
          <p:cNvPr id="15390" name="Rechteck 62"/>
          <p:cNvSpPr>
            <a:spLocks noChangeArrowheads="1"/>
          </p:cNvSpPr>
          <p:nvPr/>
        </p:nvSpPr>
        <p:spPr bwMode="auto">
          <a:xfrm>
            <a:off x="7877175" y="5486400"/>
            <a:ext cx="773113" cy="609600"/>
          </a:xfrm>
          <a:prstGeom prst="rect">
            <a:avLst/>
          </a:prstGeom>
          <a:solidFill>
            <a:schemeClr val="bg1"/>
          </a:solidFill>
          <a:ln w="12700" algn="ctr">
            <a:noFill/>
            <a:round/>
            <a:headEnd/>
            <a:tailEnd type="none" w="med" len="lg"/>
          </a:ln>
        </p:spPr>
        <p:txBody>
          <a:bodyPr wrap="none" lIns="0" tIns="0" rIns="0" bIns="0" anchor="ctr"/>
          <a:lstStyle/>
          <a:p>
            <a:pPr algn="ctr"/>
            <a:endParaRPr lang="en-US">
              <a:cs typeface="Arial" charset="0"/>
            </a:endParaRPr>
          </a:p>
        </p:txBody>
      </p:sp>
      <p:pic>
        <p:nvPicPr>
          <p:cNvPr id="15391" name="Picture 4" descr="C:\Users\C15168\AppData\Local\Microsoft\Windows\Temporary Internet Files\Content.IE5\T3YKL3C3\MCj02380610000[1].wmf"/>
          <p:cNvPicPr>
            <a:picLocks noChangeAspect="1" noChangeArrowheads="1"/>
          </p:cNvPicPr>
          <p:nvPr/>
        </p:nvPicPr>
        <p:blipFill>
          <a:blip r:embed="rId32"/>
          <a:srcRect/>
          <a:stretch>
            <a:fillRect/>
          </a:stretch>
        </p:blipFill>
        <p:spPr bwMode="auto">
          <a:xfrm>
            <a:off x="7947025" y="5562600"/>
            <a:ext cx="604838" cy="482600"/>
          </a:xfrm>
          <a:prstGeom prst="rect">
            <a:avLst/>
          </a:prstGeom>
          <a:noFill/>
          <a:ln w="9525">
            <a:noFill/>
            <a:miter lim="800000"/>
            <a:headEnd/>
            <a:tailEnd/>
          </a:ln>
        </p:spPr>
      </p:pic>
      <p:grpSp>
        <p:nvGrpSpPr>
          <p:cNvPr id="15392" name="Group 33"/>
          <p:cNvGrpSpPr>
            <a:grpSpLocks/>
          </p:cNvGrpSpPr>
          <p:nvPr/>
        </p:nvGrpSpPr>
        <p:grpSpPr bwMode="auto">
          <a:xfrm>
            <a:off x="8305800" y="1139825"/>
            <a:ext cx="703263" cy="457200"/>
            <a:chOff x="76200" y="1066801"/>
            <a:chExt cx="762000" cy="457199"/>
          </a:xfrm>
        </p:grpSpPr>
        <p:sp>
          <p:nvSpPr>
            <p:cNvPr id="48" name="Rectangle 26"/>
            <p:cNvSpPr>
              <a:spLocks/>
            </p:cNvSpPr>
            <p:nvPr>
              <p:custDataLst>
                <p:tags r:id="rId18"/>
              </p:custDataLst>
            </p:nvPr>
          </p:nvSpPr>
          <p:spPr bwMode="auto">
            <a:xfrm>
              <a:off x="77921" y="1176339"/>
              <a:ext cx="247693" cy="339724"/>
            </a:xfrm>
            <a:prstGeom prst="rect">
              <a:avLst/>
            </a:prstGeom>
            <a:solidFill>
              <a:schemeClr val="accent3">
                <a:lumMod val="75000"/>
              </a:schemeClr>
            </a:solidFill>
            <a:ln w="9525" algn="ctr">
              <a:noFill/>
              <a:round/>
              <a:headEnd/>
              <a:tailEnd/>
            </a:ln>
          </p:spPr>
          <p:txBody>
            <a:bodyPr lIns="0" tIns="0" rIns="0" bIns="0" anchor="ctr"/>
            <a:lstStyle/>
            <a:p>
              <a:pPr algn="ctr">
                <a:defRPr/>
              </a:pPr>
              <a:endParaRPr lang="en-US" sz="1400">
                <a:solidFill>
                  <a:schemeClr val="bg1"/>
                </a:solidFill>
              </a:endParaRPr>
            </a:p>
          </p:txBody>
        </p:sp>
        <p:sp>
          <p:nvSpPr>
            <p:cNvPr id="49" name="Rectangle 27"/>
            <p:cNvSpPr>
              <a:spLocks/>
            </p:cNvSpPr>
            <p:nvPr>
              <p:custDataLst>
                <p:tags r:id="rId19"/>
              </p:custDataLst>
            </p:nvPr>
          </p:nvSpPr>
          <p:spPr bwMode="auto">
            <a:xfrm>
              <a:off x="334213" y="1176339"/>
              <a:ext cx="245973" cy="339724"/>
            </a:xfrm>
            <a:prstGeom prst="rect">
              <a:avLst/>
            </a:prstGeom>
            <a:solidFill>
              <a:schemeClr val="accent3">
                <a:lumMod val="50000"/>
              </a:schemeClr>
            </a:solidFill>
            <a:ln w="9525" algn="ctr">
              <a:noFill/>
              <a:round/>
              <a:headEnd/>
              <a:tailEnd/>
            </a:ln>
          </p:spPr>
          <p:txBody>
            <a:bodyPr lIns="0" tIns="0" rIns="0" bIns="0" anchor="ctr"/>
            <a:lstStyle/>
            <a:p>
              <a:pPr algn="ctr">
                <a:defRPr/>
              </a:pPr>
              <a:r>
                <a:rPr lang="en-US" sz="1400">
                  <a:solidFill>
                    <a:schemeClr val="bg1"/>
                  </a:solidFill>
                </a:rPr>
                <a:t>2</a:t>
              </a:r>
            </a:p>
          </p:txBody>
        </p:sp>
        <p:sp>
          <p:nvSpPr>
            <p:cNvPr id="15399" name="Rectangle 28"/>
            <p:cNvSpPr>
              <a:spLocks/>
            </p:cNvSpPr>
            <p:nvPr>
              <p:custDataLst>
                <p:tags r:id="rId20"/>
              </p:custDataLst>
            </p:nvPr>
          </p:nvSpPr>
          <p:spPr bwMode="auto">
            <a:xfrm>
              <a:off x="591190" y="1176549"/>
              <a:ext cx="247010" cy="339498"/>
            </a:xfrm>
            <a:prstGeom prst="rect">
              <a:avLst/>
            </a:prstGeom>
            <a:solidFill>
              <a:srgbClr val="C0C0C0"/>
            </a:solidFill>
            <a:ln w="9525" algn="ctr">
              <a:noFill/>
              <a:round/>
              <a:headEnd/>
              <a:tailEnd/>
            </a:ln>
          </p:spPr>
          <p:txBody>
            <a:bodyPr lIns="0" tIns="0" rIns="0" bIns="0" anchor="ctr"/>
            <a:lstStyle/>
            <a:p>
              <a:pPr algn="ctr"/>
              <a:endParaRPr lang="en-US" sz="1400">
                <a:solidFill>
                  <a:schemeClr val="bg1"/>
                </a:solidFill>
                <a:cs typeface="Arial" charset="0"/>
              </a:endParaRPr>
            </a:p>
          </p:txBody>
        </p:sp>
        <p:sp>
          <p:nvSpPr>
            <p:cNvPr id="15400" name="AutoShape 7"/>
            <p:cNvSpPr>
              <a:spLocks noChangeArrowheads="1"/>
            </p:cNvSpPr>
            <p:nvPr>
              <p:custDataLst>
                <p:tags r:id="rId21"/>
              </p:custDataLst>
            </p:nvPr>
          </p:nvSpPr>
          <p:spPr bwMode="auto">
            <a:xfrm rot="-5400000">
              <a:off x="429860" y="713276"/>
              <a:ext cx="53726" cy="760775"/>
            </a:xfrm>
            <a:prstGeom prst="chevron">
              <a:avLst>
                <a:gd name="adj" fmla="val 100000"/>
              </a:avLst>
            </a:prstGeom>
            <a:solidFill>
              <a:srgbClr val="F21C0A"/>
            </a:solidFill>
            <a:ln w="22225">
              <a:solidFill>
                <a:schemeClr val="hlink"/>
              </a:solidFill>
              <a:miter lim="800000"/>
              <a:headEnd/>
              <a:tailEnd/>
            </a:ln>
          </p:spPr>
          <p:txBody>
            <a:bodyPr vert="eaVert" wrap="none" lIns="0" tIns="0" rIns="0" bIns="0" anchor="ctr"/>
            <a:lstStyle/>
            <a:p>
              <a:pPr algn="ctr"/>
              <a:endParaRPr lang="en-US">
                <a:solidFill>
                  <a:schemeClr val="bg1"/>
                </a:solidFill>
                <a:cs typeface="Arial" charset="0"/>
              </a:endParaRPr>
            </a:p>
          </p:txBody>
        </p:sp>
        <p:sp>
          <p:nvSpPr>
            <p:cNvPr id="15401" name="Line 8"/>
            <p:cNvSpPr>
              <a:spLocks noChangeShapeType="1"/>
            </p:cNvSpPr>
            <p:nvPr>
              <p:custDataLst>
                <p:tags r:id="rId22"/>
              </p:custDataLst>
            </p:nvPr>
          </p:nvSpPr>
          <p:spPr bwMode="auto">
            <a:xfrm>
              <a:off x="76200" y="1165592"/>
              <a:ext cx="761864" cy="177"/>
            </a:xfrm>
            <a:custGeom>
              <a:avLst/>
              <a:gdLst>
                <a:gd name="T0" fmla="*/ 0 w 5595"/>
                <a:gd name="T1" fmla="*/ 0 h 1"/>
                <a:gd name="T2" fmla="*/ 2147483647 w 5595"/>
                <a:gd name="T3" fmla="*/ 0 h 1"/>
                <a:gd name="T4" fmla="*/ 0 60000 65536"/>
                <a:gd name="T5" fmla="*/ 0 60000 65536"/>
                <a:gd name="T6" fmla="*/ 0 w 5595"/>
                <a:gd name="T7" fmla="*/ 0 h 1"/>
                <a:gd name="T8" fmla="*/ 5595 w 5595"/>
                <a:gd name="T9" fmla="*/ 1 h 1"/>
              </a:gdLst>
              <a:ahLst/>
              <a:cxnLst>
                <a:cxn ang="T4">
                  <a:pos x="T0" y="T1"/>
                </a:cxn>
                <a:cxn ang="T5">
                  <a:pos x="T2" y="T3"/>
                </a:cxn>
              </a:cxnLst>
              <a:rect l="T6" t="T7" r="T8" b="T9"/>
              <a:pathLst>
                <a:path w="5595" h="1">
                  <a:moveTo>
                    <a:pt x="0" y="0"/>
                  </a:moveTo>
                  <a:lnTo>
                    <a:pt x="5595" y="0"/>
                  </a:lnTo>
                </a:path>
              </a:pathLst>
            </a:custGeom>
            <a:noFill/>
            <a:ln w="22225">
              <a:solidFill>
                <a:schemeClr val="hlink"/>
              </a:solidFill>
              <a:round/>
              <a:headEnd/>
              <a:tailEnd/>
            </a:ln>
          </p:spPr>
          <p:txBody>
            <a:bodyPr wrap="none" lIns="0" tIns="0" rIns="0" bIns="0" anchor="ctr"/>
            <a:lstStyle/>
            <a:p>
              <a:pPr algn="ctr"/>
              <a:endParaRPr lang="en-US">
                <a:solidFill>
                  <a:schemeClr val="bg1"/>
                </a:solidFill>
                <a:cs typeface="Arial" charset="0"/>
              </a:endParaRPr>
            </a:p>
          </p:txBody>
        </p:sp>
        <p:sp>
          <p:nvSpPr>
            <p:cNvPr id="15402" name="Line 17"/>
            <p:cNvSpPr>
              <a:spLocks noChangeShapeType="1"/>
            </p:cNvSpPr>
            <p:nvPr/>
          </p:nvSpPr>
          <p:spPr bwMode="auto">
            <a:xfrm>
              <a:off x="76200" y="1524000"/>
              <a:ext cx="761183" cy="0"/>
            </a:xfrm>
            <a:prstGeom prst="line">
              <a:avLst/>
            </a:prstGeom>
            <a:noFill/>
            <a:ln w="25400">
              <a:solidFill>
                <a:schemeClr val="hlink"/>
              </a:solidFill>
              <a:round/>
              <a:headEnd/>
              <a:tailEnd/>
            </a:ln>
          </p:spPr>
          <p:txBody>
            <a:bodyPr/>
            <a:lstStyle/>
            <a:p>
              <a:endParaRPr lang="de-DE"/>
            </a:p>
          </p:txBody>
        </p:sp>
      </p:grpSp>
      <p:sp>
        <p:nvSpPr>
          <p:cNvPr id="15393" name="Rectangle 21 4"/>
          <p:cNvSpPr>
            <a:spLocks/>
          </p:cNvSpPr>
          <p:nvPr>
            <p:custDataLst>
              <p:tags r:id="rId15"/>
            </p:custDataLst>
          </p:nvPr>
        </p:nvSpPr>
        <p:spPr bwMode="auto">
          <a:xfrm>
            <a:off x="5838825" y="2209800"/>
            <a:ext cx="2038350" cy="604838"/>
          </a:xfrm>
          <a:prstGeom prst="rect">
            <a:avLst/>
          </a:prstGeom>
          <a:solidFill>
            <a:srgbClr val="FF8F6E"/>
          </a:solidFill>
          <a:ln w="9525" algn="ctr">
            <a:noFill/>
            <a:round/>
            <a:headEnd/>
            <a:tailEnd/>
          </a:ln>
        </p:spPr>
        <p:txBody>
          <a:bodyPr lIns="0" rIns="45720"/>
          <a:lstStyle/>
          <a:p>
            <a:pPr marL="166688" lvl="1" indent="-166688">
              <a:buSzPct val="100000"/>
            </a:pPr>
            <a:r>
              <a:rPr lang="en-US" altLang="de-DE" sz="1600">
                <a:solidFill>
                  <a:srgbClr val="FFFFFF"/>
                </a:solidFill>
                <a:cs typeface="Arial" charset="0"/>
              </a:rPr>
              <a:t>	Scale of projects and harmonized WTG</a:t>
            </a:r>
            <a:r>
              <a:rPr lang="en-US" altLang="de-DE" sz="1600" baseline="30000">
                <a:solidFill>
                  <a:srgbClr val="FFFFFF"/>
                </a:solidFill>
                <a:cs typeface="Arial" charset="0"/>
              </a:rPr>
              <a:t>2</a:t>
            </a:r>
            <a:r>
              <a:rPr lang="en-US" altLang="de-DE" sz="1600">
                <a:solidFill>
                  <a:srgbClr val="FFFFFF"/>
                </a:solidFill>
                <a:cs typeface="Arial" charset="0"/>
              </a:rPr>
              <a:t> use</a:t>
            </a:r>
            <a:endParaRPr lang="de-DE" sz="1600" b="1">
              <a:solidFill>
                <a:srgbClr val="FFFFFF"/>
              </a:solidFill>
              <a:cs typeface="Arial" charset="0"/>
            </a:endParaRPr>
          </a:p>
        </p:txBody>
      </p:sp>
      <p:pic>
        <p:nvPicPr>
          <p:cNvPr id="15394" name="Picture 260"/>
          <p:cNvPicPr>
            <a:picLocks noChangeArrowheads="1"/>
          </p:cNvPicPr>
          <p:nvPr>
            <p:custDataLst>
              <p:tags r:id="rId16"/>
            </p:custDataLst>
          </p:nvPr>
        </p:nvPicPr>
        <p:blipFill>
          <a:blip r:embed="rId33">
            <a:grayscl/>
          </a:blip>
          <a:srcRect l="1834" t="8913" r="2003" b="18880"/>
          <a:stretch>
            <a:fillRect/>
          </a:stretch>
        </p:blipFill>
        <p:spPr bwMode="auto">
          <a:xfrm>
            <a:off x="7877175" y="2209800"/>
            <a:ext cx="771525" cy="609600"/>
          </a:xfrm>
          <a:prstGeom prst="rect">
            <a:avLst/>
          </a:prstGeom>
          <a:solidFill>
            <a:schemeClr val="bg1">
              <a:alpha val="50195"/>
            </a:schemeClr>
          </a:solidFill>
          <a:ln w="6350" algn="ctr">
            <a:noFill/>
            <a:miter lim="800000"/>
            <a:headEnd/>
            <a:tailEnd/>
          </a:ln>
        </p:spPr>
      </p:pic>
      <p:sp>
        <p:nvSpPr>
          <p:cNvPr id="15395" name="TextBox 288"/>
          <p:cNvSpPr txBox="1">
            <a:spLocks noChangeArrowheads="1"/>
          </p:cNvSpPr>
          <p:nvPr>
            <p:custDataLst>
              <p:tags r:id="rId17"/>
            </p:custDataLst>
          </p:nvPr>
        </p:nvSpPr>
        <p:spPr bwMode="auto">
          <a:xfrm>
            <a:off x="571500" y="6367463"/>
            <a:ext cx="3516313" cy="458787"/>
          </a:xfrm>
          <a:prstGeom prst="rect">
            <a:avLst/>
          </a:prstGeom>
          <a:noFill/>
          <a:ln w="9525">
            <a:noFill/>
            <a:miter lim="800000"/>
            <a:headEnd/>
            <a:tailEnd/>
          </a:ln>
        </p:spPr>
        <p:txBody>
          <a:bodyPr lIns="0" tIns="0" rIns="0" bIns="0" anchor="b"/>
          <a:lstStyle/>
          <a:p>
            <a:pPr marL="180975" indent="-180975" defTabSz="912813"/>
            <a:r>
              <a:rPr lang="en-US" sz="1000">
                <a:solidFill>
                  <a:srgbClr val="000000"/>
                </a:solidFill>
                <a:cs typeface="Arial" charset="0"/>
              </a:rPr>
              <a:t>1: 	Supervisory Control And Data Acquisition</a:t>
            </a:r>
          </a:p>
          <a:p>
            <a:pPr marL="180975" indent="-180975" defTabSz="912813"/>
            <a:r>
              <a:rPr lang="en-US" sz="1000">
                <a:solidFill>
                  <a:srgbClr val="000000"/>
                </a:solidFill>
                <a:cs typeface="Arial" charset="0"/>
              </a:rPr>
              <a:t>2: 	Wind Turbine Generator</a:t>
            </a:r>
          </a:p>
          <a:p>
            <a:pPr marL="180975" indent="-180975" defTabSz="912813"/>
            <a:r>
              <a:rPr lang="en-US" sz="1000">
                <a:solidFill>
                  <a:srgbClr val="000000"/>
                </a:solidFill>
                <a:cs typeface="Arial" charset="0"/>
              </a:rPr>
              <a:t>3: 	Condition Monitoring System</a:t>
            </a:r>
          </a:p>
        </p:txBody>
      </p:sp>
      <p:sp>
        <p:nvSpPr>
          <p:cNvPr id="15396" name="Rectangle 2"/>
          <p:cNvSpPr>
            <a:spLocks noChangeArrowheads="1"/>
          </p:cNvSpPr>
          <p:nvPr/>
        </p:nvSpPr>
        <p:spPr bwMode="gray">
          <a:xfrm>
            <a:off x="573088" y="1144588"/>
            <a:ext cx="7608887" cy="534987"/>
          </a:xfrm>
          <a:prstGeom prst="rect">
            <a:avLst/>
          </a:prstGeom>
          <a:noFill/>
          <a:ln w="9525">
            <a:noFill/>
            <a:miter lim="800000"/>
            <a:headEnd/>
            <a:tailEnd/>
          </a:ln>
        </p:spPr>
        <p:txBody>
          <a:bodyPr lIns="0" tIns="0" rIns="0" bIns="0"/>
          <a:lstStyle/>
          <a:p>
            <a:pPr eaLnBrk="0" hangingPunct="0">
              <a:lnSpc>
                <a:spcPts val="3400"/>
              </a:lnSpc>
            </a:pPr>
            <a:r>
              <a:rPr lang="en-US" sz="2600">
                <a:cs typeface="Arial" charset="0"/>
              </a:rPr>
              <a:t>‘From Boutique to Industrial’: step change in O&amp;M</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Foliennummernplatzhalter 1"/>
          <p:cNvSpPr>
            <a:spLocks noGrp="1"/>
          </p:cNvSpPr>
          <p:nvPr>
            <p:ph type="sldNum" sz="quarter" idx="10"/>
          </p:nvPr>
        </p:nvSpPr>
        <p:spPr>
          <a:noFill/>
        </p:spPr>
        <p:txBody>
          <a:bodyPr/>
          <a:lstStyle/>
          <a:p>
            <a:fld id="{0B736338-6594-460C-A4CD-2D2C95C47EFE}" type="slidenum">
              <a:rPr smtClean="0"/>
              <a:pPr/>
              <a:t>29</a:t>
            </a:fld>
            <a:endParaRPr lang="de-DE" smtClean="0"/>
          </a:p>
        </p:txBody>
      </p:sp>
      <p:sp>
        <p:nvSpPr>
          <p:cNvPr id="95236" name="Fußzeilenplatzhalter 2"/>
          <p:cNvSpPr>
            <a:spLocks noGrp="1"/>
          </p:cNvSpPr>
          <p:nvPr>
            <p:ph type="ftr" sz="quarter" idx="11"/>
          </p:nvPr>
        </p:nvSpPr>
        <p:spPr>
          <a:noFill/>
        </p:spPr>
        <p:txBody>
          <a:bodyPr/>
          <a:lstStyle/>
          <a:p>
            <a:r>
              <a:rPr lang="de-DE" smtClean="0"/>
              <a:t>      </a:t>
            </a:r>
          </a:p>
        </p:txBody>
      </p:sp>
      <p:graphicFrame>
        <p:nvGraphicFramePr>
          <p:cNvPr id="95234" name="Rectangle 2" hidden="1"/>
          <p:cNvGraphicFramePr>
            <a:graphicFrameLocks/>
          </p:cNvGraphicFramePr>
          <p:nvPr>
            <p:custDataLst>
              <p:tags r:id="rId2"/>
            </p:custDataLst>
          </p:nvPr>
        </p:nvGraphicFramePr>
        <p:xfrm>
          <a:off x="0" y="0"/>
          <a:ext cx="146050" cy="158750"/>
        </p:xfrm>
        <a:graphic>
          <a:graphicData uri="http://schemas.openxmlformats.org/presentationml/2006/ole">
            <p:oleObj spid="_x0000_s95234" r:id="rId45" imgW="0" imgH="0" progId="">
              <p:embed/>
            </p:oleObj>
          </a:graphicData>
        </a:graphic>
      </p:graphicFrame>
      <p:sp>
        <p:nvSpPr>
          <p:cNvPr id="95237" name="Rectangle 371" hidden="1"/>
          <p:cNvSpPr>
            <a:spLocks noChangeArrowheads="1"/>
          </p:cNvSpPr>
          <p:nvPr>
            <p:custDataLst>
              <p:tags r:id="rId3"/>
            </p:custDataLst>
          </p:nvPr>
        </p:nvSpPr>
        <p:spPr bwMode="auto">
          <a:xfrm>
            <a:off x="0" y="0"/>
            <a:ext cx="146050" cy="158750"/>
          </a:xfrm>
          <a:prstGeom prst="rect">
            <a:avLst/>
          </a:prstGeom>
          <a:solidFill>
            <a:schemeClr val="accent1"/>
          </a:solidFill>
          <a:ln w="9525" algn="ctr">
            <a:solidFill>
              <a:schemeClr val="hlink"/>
            </a:solidFill>
            <a:round/>
            <a:headEnd/>
            <a:tailEnd/>
          </a:ln>
        </p:spPr>
        <p:txBody>
          <a:bodyPr wrap="none" lIns="0" tIns="0" rIns="0" bIns="0" anchor="ctr"/>
          <a:lstStyle/>
          <a:p>
            <a:pPr algn="ctr"/>
            <a:r>
              <a:rPr lang="en-US" sz="1400" b="1">
                <a:cs typeface="Arial" charset="0"/>
                <a:sym typeface="Polo" pitchFamily="2" charset="0"/>
              </a:rPr>
              <a:t>226</a:t>
            </a:r>
          </a:p>
        </p:txBody>
      </p:sp>
      <p:sp>
        <p:nvSpPr>
          <p:cNvPr id="95238" name="Rectangle 34"/>
          <p:cNvSpPr>
            <a:spLocks noChangeArrowheads="1"/>
          </p:cNvSpPr>
          <p:nvPr/>
        </p:nvSpPr>
        <p:spPr bwMode="gray">
          <a:xfrm>
            <a:off x="571500" y="1143000"/>
            <a:ext cx="7924800" cy="533400"/>
          </a:xfrm>
          <a:prstGeom prst="rect">
            <a:avLst/>
          </a:prstGeom>
          <a:noFill/>
          <a:ln w="9525">
            <a:noFill/>
            <a:miter lim="800000"/>
            <a:headEnd/>
            <a:tailEnd/>
          </a:ln>
        </p:spPr>
        <p:txBody>
          <a:bodyPr lIns="0" tIns="0" rIns="0" bIns="0"/>
          <a:lstStyle/>
          <a:p>
            <a:pPr eaLnBrk="0" hangingPunct="0">
              <a:lnSpc>
                <a:spcPts val="3400"/>
              </a:lnSpc>
            </a:pPr>
            <a:r>
              <a:rPr lang="en-US" sz="2600">
                <a:cs typeface="Arial" charset="0"/>
              </a:rPr>
              <a:t>Our organization is set up to drive functional excellence</a:t>
            </a:r>
            <a:br>
              <a:rPr lang="en-US" sz="2600">
                <a:cs typeface="Arial" charset="0"/>
              </a:rPr>
            </a:br>
            <a:r>
              <a:rPr lang="en-US" sz="2600">
                <a:cs typeface="Arial" charset="0"/>
              </a:rPr>
              <a:t>whilst preserving local presence and flexibility</a:t>
            </a:r>
          </a:p>
        </p:txBody>
      </p:sp>
      <p:sp>
        <p:nvSpPr>
          <p:cNvPr id="95239" name="Rectangle 21"/>
          <p:cNvSpPr>
            <a:spLocks/>
          </p:cNvSpPr>
          <p:nvPr>
            <p:custDataLst>
              <p:tags r:id="rId4"/>
            </p:custDataLst>
          </p:nvPr>
        </p:nvSpPr>
        <p:spPr bwMode="auto">
          <a:xfrm>
            <a:off x="4291013" y="4743450"/>
            <a:ext cx="5635625" cy="212725"/>
          </a:xfrm>
          <a:prstGeom prst="rect">
            <a:avLst/>
          </a:prstGeom>
          <a:noFill/>
          <a:ln w="9525" algn="ctr">
            <a:noFill/>
            <a:round/>
            <a:headEnd/>
            <a:tailEnd/>
          </a:ln>
        </p:spPr>
        <p:txBody>
          <a:bodyPr lIns="0" tIns="0" rIns="0" bIns="0">
            <a:spAutoFit/>
          </a:bodyPr>
          <a:lstStyle/>
          <a:p>
            <a:pPr marL="136525" lvl="1" indent="-134938" defTabSz="1752600">
              <a:spcBef>
                <a:spcPct val="5000"/>
              </a:spcBef>
              <a:buClr>
                <a:srgbClr val="F21C0A"/>
              </a:buClr>
              <a:buFont typeface="Wingdings" pitchFamily="2" charset="2"/>
              <a:buChar char=""/>
            </a:pPr>
            <a:r>
              <a:rPr lang="en-US" sz="1400">
                <a:cs typeface="Arial" charset="0"/>
              </a:rPr>
              <a:t>Construction</a:t>
            </a:r>
          </a:p>
        </p:txBody>
      </p:sp>
      <p:sp>
        <p:nvSpPr>
          <p:cNvPr id="95240" name="Rectangle 21"/>
          <p:cNvSpPr>
            <a:spLocks/>
          </p:cNvSpPr>
          <p:nvPr>
            <p:custDataLst>
              <p:tags r:id="rId5"/>
            </p:custDataLst>
          </p:nvPr>
        </p:nvSpPr>
        <p:spPr bwMode="auto">
          <a:xfrm>
            <a:off x="5768975" y="4743450"/>
            <a:ext cx="5635625" cy="212725"/>
          </a:xfrm>
          <a:prstGeom prst="rect">
            <a:avLst/>
          </a:prstGeom>
          <a:noFill/>
          <a:ln w="9525" algn="ctr">
            <a:noFill/>
            <a:round/>
            <a:headEnd/>
            <a:tailEnd/>
          </a:ln>
        </p:spPr>
        <p:txBody>
          <a:bodyPr lIns="0" tIns="0" rIns="0" bIns="0">
            <a:spAutoFit/>
          </a:bodyPr>
          <a:lstStyle/>
          <a:p>
            <a:pPr marL="136525" lvl="1" indent="-134938" defTabSz="1752600">
              <a:spcBef>
                <a:spcPct val="5000"/>
              </a:spcBef>
              <a:buClr>
                <a:srgbClr val="F21C0A"/>
              </a:buClr>
              <a:buFont typeface="Wingdings" pitchFamily="2" charset="2"/>
              <a:buChar char=""/>
            </a:pPr>
            <a:r>
              <a:rPr lang="en-US" sz="1400">
                <a:cs typeface="Arial" charset="0"/>
              </a:rPr>
              <a:t>Asset Strategy and Technical Excellence</a:t>
            </a:r>
          </a:p>
        </p:txBody>
      </p:sp>
      <p:grpSp>
        <p:nvGrpSpPr>
          <p:cNvPr id="95241" name="Group 33"/>
          <p:cNvGrpSpPr>
            <a:grpSpLocks/>
          </p:cNvGrpSpPr>
          <p:nvPr/>
        </p:nvGrpSpPr>
        <p:grpSpPr bwMode="auto">
          <a:xfrm>
            <a:off x="8305800" y="1139825"/>
            <a:ext cx="703263" cy="457200"/>
            <a:chOff x="76200" y="1066801"/>
            <a:chExt cx="762000" cy="457199"/>
          </a:xfrm>
        </p:grpSpPr>
        <p:sp>
          <p:nvSpPr>
            <p:cNvPr id="60" name="Rectangle 26"/>
            <p:cNvSpPr>
              <a:spLocks/>
            </p:cNvSpPr>
            <p:nvPr>
              <p:custDataLst>
                <p:tags r:id="rId38"/>
              </p:custDataLst>
            </p:nvPr>
          </p:nvSpPr>
          <p:spPr bwMode="auto">
            <a:xfrm>
              <a:off x="77921" y="1176339"/>
              <a:ext cx="247693" cy="339724"/>
            </a:xfrm>
            <a:prstGeom prst="rect">
              <a:avLst/>
            </a:prstGeom>
            <a:solidFill>
              <a:schemeClr val="accent3">
                <a:lumMod val="75000"/>
              </a:schemeClr>
            </a:solidFill>
            <a:ln w="9525" algn="ctr">
              <a:noFill/>
              <a:round/>
              <a:headEnd/>
              <a:tailEnd/>
            </a:ln>
          </p:spPr>
          <p:txBody>
            <a:bodyPr lIns="0" tIns="0" rIns="0" bIns="0" anchor="ctr"/>
            <a:lstStyle/>
            <a:p>
              <a:pPr algn="ctr">
                <a:defRPr/>
              </a:pPr>
              <a:endParaRPr lang="en-US" sz="1400"/>
            </a:p>
          </p:txBody>
        </p:sp>
        <p:sp>
          <p:nvSpPr>
            <p:cNvPr id="95300" name="Rectangle 27"/>
            <p:cNvSpPr>
              <a:spLocks/>
            </p:cNvSpPr>
            <p:nvPr>
              <p:custDataLst>
                <p:tags r:id="rId39"/>
              </p:custDataLst>
            </p:nvPr>
          </p:nvSpPr>
          <p:spPr bwMode="auto">
            <a:xfrm>
              <a:off x="334963" y="1176339"/>
              <a:ext cx="244475" cy="339724"/>
            </a:xfrm>
            <a:prstGeom prst="rect">
              <a:avLst/>
            </a:prstGeom>
            <a:solidFill>
              <a:srgbClr val="C0C0C0"/>
            </a:solidFill>
            <a:ln w="9525" algn="ctr">
              <a:noFill/>
              <a:round/>
              <a:headEnd/>
              <a:tailEnd/>
            </a:ln>
          </p:spPr>
          <p:txBody>
            <a:bodyPr lIns="0" tIns="0" rIns="0" bIns="0" anchor="ctr"/>
            <a:lstStyle/>
            <a:p>
              <a:pPr algn="ctr"/>
              <a:endParaRPr lang="en-US" sz="1400">
                <a:cs typeface="Arial" charset="0"/>
              </a:endParaRPr>
            </a:p>
          </p:txBody>
        </p:sp>
        <p:sp>
          <p:nvSpPr>
            <p:cNvPr id="95301" name="Rectangle 28"/>
            <p:cNvSpPr>
              <a:spLocks/>
            </p:cNvSpPr>
            <p:nvPr>
              <p:custDataLst>
                <p:tags r:id="rId40"/>
              </p:custDataLst>
            </p:nvPr>
          </p:nvSpPr>
          <p:spPr bwMode="auto">
            <a:xfrm>
              <a:off x="591190" y="1176549"/>
              <a:ext cx="247010" cy="339498"/>
            </a:xfrm>
            <a:prstGeom prst="rect">
              <a:avLst/>
            </a:prstGeom>
            <a:solidFill>
              <a:srgbClr val="969696"/>
            </a:solidFill>
            <a:ln w="9525" algn="ctr">
              <a:noFill/>
              <a:round/>
              <a:headEnd/>
              <a:tailEnd/>
            </a:ln>
          </p:spPr>
          <p:txBody>
            <a:bodyPr lIns="0" tIns="0" rIns="0" bIns="0" anchor="ctr"/>
            <a:lstStyle/>
            <a:p>
              <a:pPr algn="ctr"/>
              <a:r>
                <a:rPr lang="en-US" sz="1400">
                  <a:solidFill>
                    <a:schemeClr val="bg1"/>
                  </a:solidFill>
                  <a:cs typeface="Arial" charset="0"/>
                </a:rPr>
                <a:t>3</a:t>
              </a:r>
            </a:p>
          </p:txBody>
        </p:sp>
        <p:sp>
          <p:nvSpPr>
            <p:cNvPr id="95302" name="AutoShape 7"/>
            <p:cNvSpPr>
              <a:spLocks noChangeArrowheads="1"/>
            </p:cNvSpPr>
            <p:nvPr>
              <p:custDataLst>
                <p:tags r:id="rId41"/>
              </p:custDataLst>
            </p:nvPr>
          </p:nvSpPr>
          <p:spPr bwMode="auto">
            <a:xfrm rot="-5400000">
              <a:off x="429860" y="713276"/>
              <a:ext cx="53726" cy="760775"/>
            </a:xfrm>
            <a:prstGeom prst="chevron">
              <a:avLst>
                <a:gd name="adj" fmla="val 100000"/>
              </a:avLst>
            </a:prstGeom>
            <a:solidFill>
              <a:srgbClr val="F21C0A"/>
            </a:solidFill>
            <a:ln w="22225">
              <a:solidFill>
                <a:schemeClr val="hlink"/>
              </a:solidFill>
              <a:miter lim="800000"/>
              <a:headEnd/>
              <a:tailEnd/>
            </a:ln>
          </p:spPr>
          <p:txBody>
            <a:bodyPr vert="eaVert" wrap="none" lIns="0" tIns="0" rIns="0" bIns="0" anchor="ctr"/>
            <a:lstStyle/>
            <a:p>
              <a:pPr algn="ctr"/>
              <a:endParaRPr lang="en-US">
                <a:cs typeface="Arial" charset="0"/>
              </a:endParaRPr>
            </a:p>
          </p:txBody>
        </p:sp>
        <p:sp>
          <p:nvSpPr>
            <p:cNvPr id="95303" name="Line 8"/>
            <p:cNvSpPr>
              <a:spLocks noChangeShapeType="1"/>
            </p:cNvSpPr>
            <p:nvPr>
              <p:custDataLst>
                <p:tags r:id="rId42"/>
              </p:custDataLst>
            </p:nvPr>
          </p:nvSpPr>
          <p:spPr bwMode="auto">
            <a:xfrm>
              <a:off x="76200" y="1165592"/>
              <a:ext cx="761864" cy="177"/>
            </a:xfrm>
            <a:custGeom>
              <a:avLst/>
              <a:gdLst>
                <a:gd name="T0" fmla="*/ 0 w 5595"/>
                <a:gd name="T1" fmla="*/ 0 h 1"/>
                <a:gd name="T2" fmla="*/ 2147483647 w 5595"/>
                <a:gd name="T3" fmla="*/ 0 h 1"/>
                <a:gd name="T4" fmla="*/ 0 60000 65536"/>
                <a:gd name="T5" fmla="*/ 0 60000 65536"/>
                <a:gd name="T6" fmla="*/ 0 w 5595"/>
                <a:gd name="T7" fmla="*/ 0 h 1"/>
                <a:gd name="T8" fmla="*/ 5595 w 5595"/>
                <a:gd name="T9" fmla="*/ 1 h 1"/>
              </a:gdLst>
              <a:ahLst/>
              <a:cxnLst>
                <a:cxn ang="T4">
                  <a:pos x="T0" y="T1"/>
                </a:cxn>
                <a:cxn ang="T5">
                  <a:pos x="T2" y="T3"/>
                </a:cxn>
              </a:cxnLst>
              <a:rect l="T6" t="T7" r="T8" b="T9"/>
              <a:pathLst>
                <a:path w="5595" h="1">
                  <a:moveTo>
                    <a:pt x="0" y="0"/>
                  </a:moveTo>
                  <a:lnTo>
                    <a:pt x="5595" y="0"/>
                  </a:lnTo>
                </a:path>
              </a:pathLst>
            </a:custGeom>
            <a:noFill/>
            <a:ln w="22225">
              <a:solidFill>
                <a:schemeClr val="hlink"/>
              </a:solidFill>
              <a:round/>
              <a:headEnd/>
              <a:tailEnd/>
            </a:ln>
          </p:spPr>
          <p:txBody>
            <a:bodyPr wrap="none" lIns="0" tIns="0" rIns="0" bIns="0" anchor="ctr"/>
            <a:lstStyle/>
            <a:p>
              <a:pPr algn="ctr"/>
              <a:endParaRPr lang="en-GB">
                <a:cs typeface="Arial" charset="0"/>
              </a:endParaRPr>
            </a:p>
          </p:txBody>
        </p:sp>
        <p:sp>
          <p:nvSpPr>
            <p:cNvPr id="95304" name="Line 17"/>
            <p:cNvSpPr>
              <a:spLocks noChangeShapeType="1"/>
            </p:cNvSpPr>
            <p:nvPr/>
          </p:nvSpPr>
          <p:spPr bwMode="auto">
            <a:xfrm>
              <a:off x="76200" y="1524000"/>
              <a:ext cx="761183" cy="0"/>
            </a:xfrm>
            <a:prstGeom prst="line">
              <a:avLst/>
            </a:prstGeom>
            <a:noFill/>
            <a:ln w="25400">
              <a:solidFill>
                <a:schemeClr val="hlink"/>
              </a:solidFill>
              <a:round/>
              <a:headEnd/>
              <a:tailEnd/>
            </a:ln>
          </p:spPr>
          <p:txBody>
            <a:bodyPr/>
            <a:lstStyle/>
            <a:p>
              <a:endParaRPr lang="de-DE"/>
            </a:p>
          </p:txBody>
        </p:sp>
      </p:grpSp>
      <p:pic>
        <p:nvPicPr>
          <p:cNvPr id="95242" name="Group 359"/>
          <p:cNvPicPr>
            <a:picLocks noChangeArrowheads="1"/>
          </p:cNvPicPr>
          <p:nvPr>
            <p:custDataLst>
              <p:tags r:id="rId6"/>
            </p:custDataLst>
          </p:nvPr>
        </p:nvPicPr>
        <p:blipFill>
          <a:blip r:embed="rId46"/>
          <a:srcRect r="1839"/>
          <a:stretch>
            <a:fillRect/>
          </a:stretch>
        </p:blipFill>
        <p:spPr bwMode="auto">
          <a:xfrm>
            <a:off x="1754188" y="2065338"/>
            <a:ext cx="7389812" cy="4221162"/>
          </a:xfrm>
          <a:prstGeom prst="rect">
            <a:avLst/>
          </a:prstGeom>
          <a:solidFill>
            <a:schemeClr val="bg1"/>
          </a:solidFill>
          <a:ln w="9525">
            <a:noFill/>
            <a:miter lim="800000"/>
            <a:headEnd/>
            <a:tailEnd/>
          </a:ln>
        </p:spPr>
      </p:pic>
      <p:sp>
        <p:nvSpPr>
          <p:cNvPr id="95243" name="Rectangle 356"/>
          <p:cNvSpPr>
            <a:spLocks noChangeArrowheads="1"/>
          </p:cNvSpPr>
          <p:nvPr>
            <p:custDataLst>
              <p:tags r:id="rId7"/>
            </p:custDataLst>
          </p:nvPr>
        </p:nvSpPr>
        <p:spPr bwMode="auto">
          <a:xfrm>
            <a:off x="2881313" y="3538538"/>
            <a:ext cx="61912" cy="85725"/>
          </a:xfrm>
          <a:prstGeom prst="rect">
            <a:avLst/>
          </a:prstGeom>
          <a:solidFill>
            <a:schemeClr val="hlink"/>
          </a:solidFill>
          <a:ln w="3175">
            <a:solidFill>
              <a:schemeClr val="bg1"/>
            </a:solidFill>
            <a:miter lim="800000"/>
            <a:headEnd/>
            <a:tailEnd/>
          </a:ln>
        </p:spPr>
        <p:txBody>
          <a:bodyPr wrap="none" lIns="0" tIns="0" rIns="0" bIns="0" anchor="ctr"/>
          <a:lstStyle/>
          <a:p>
            <a:pPr>
              <a:lnSpc>
                <a:spcPct val="90000"/>
              </a:lnSpc>
            </a:pPr>
            <a:endParaRPr lang="en-US" sz="1000">
              <a:cs typeface="Arial" charset="0"/>
            </a:endParaRPr>
          </a:p>
        </p:txBody>
      </p:sp>
      <p:sp>
        <p:nvSpPr>
          <p:cNvPr id="427" name="Rectangle 358"/>
          <p:cNvSpPr>
            <a:spLocks noChangeArrowheads="1"/>
          </p:cNvSpPr>
          <p:nvPr>
            <p:custDataLst>
              <p:tags r:id="rId8"/>
            </p:custDataLst>
          </p:nvPr>
        </p:nvSpPr>
        <p:spPr bwMode="auto">
          <a:xfrm>
            <a:off x="5541963" y="2867025"/>
            <a:ext cx="61912" cy="85725"/>
          </a:xfrm>
          <a:prstGeom prst="rect">
            <a:avLst/>
          </a:prstGeom>
          <a:solidFill>
            <a:schemeClr val="hlink"/>
          </a:solidFill>
          <a:ln w="3175">
            <a:solidFill>
              <a:schemeClr val="bg1"/>
            </a:solidFill>
            <a:miter lim="800000"/>
            <a:headEnd/>
            <a:tailEnd/>
          </a:ln>
        </p:spPr>
        <p:txBody>
          <a:bodyPr wrap="none" lIns="0" tIns="0" rIns="0" bIns="0" anchor="ctr"/>
          <a:lstStyle/>
          <a:p>
            <a:pPr>
              <a:lnSpc>
                <a:spcPct val="90000"/>
              </a:lnSpc>
              <a:defRPr/>
            </a:pPr>
            <a:endParaRPr lang="en-US" sz="1200">
              <a:latin typeface="+mn-lt"/>
            </a:endParaRPr>
          </a:p>
        </p:txBody>
      </p:sp>
      <p:sp>
        <p:nvSpPr>
          <p:cNvPr id="95245" name="Rectangle 431"/>
          <p:cNvSpPr>
            <a:spLocks noChangeArrowheads="1"/>
          </p:cNvSpPr>
          <p:nvPr>
            <p:custDataLst>
              <p:tags r:id="rId9"/>
            </p:custDataLst>
          </p:nvPr>
        </p:nvSpPr>
        <p:spPr bwMode="auto">
          <a:xfrm>
            <a:off x="3289300" y="3173413"/>
            <a:ext cx="65088" cy="85725"/>
          </a:xfrm>
          <a:prstGeom prst="rect">
            <a:avLst/>
          </a:prstGeom>
          <a:solidFill>
            <a:schemeClr val="hlink"/>
          </a:solidFill>
          <a:ln w="3175">
            <a:solidFill>
              <a:schemeClr val="bg1"/>
            </a:solidFill>
            <a:miter lim="800000"/>
            <a:headEnd/>
            <a:tailEnd/>
          </a:ln>
        </p:spPr>
        <p:txBody>
          <a:bodyPr wrap="none" lIns="0" tIns="0" rIns="0" bIns="0" anchor="ctr"/>
          <a:lstStyle/>
          <a:p>
            <a:pPr>
              <a:lnSpc>
                <a:spcPct val="90000"/>
              </a:lnSpc>
            </a:pPr>
            <a:endParaRPr lang="en-US" sz="1000">
              <a:cs typeface="Arial" charset="0"/>
            </a:endParaRPr>
          </a:p>
        </p:txBody>
      </p:sp>
      <p:sp>
        <p:nvSpPr>
          <p:cNvPr id="430" name="Rectangle 358"/>
          <p:cNvSpPr>
            <a:spLocks noChangeArrowheads="1"/>
          </p:cNvSpPr>
          <p:nvPr>
            <p:custDataLst>
              <p:tags r:id="rId10"/>
            </p:custDataLst>
          </p:nvPr>
        </p:nvSpPr>
        <p:spPr bwMode="auto">
          <a:xfrm>
            <a:off x="5588000" y="2919413"/>
            <a:ext cx="60325" cy="87312"/>
          </a:xfrm>
          <a:prstGeom prst="rect">
            <a:avLst/>
          </a:prstGeom>
          <a:solidFill>
            <a:schemeClr val="hlink"/>
          </a:solidFill>
          <a:ln w="3175">
            <a:solidFill>
              <a:schemeClr val="bg1"/>
            </a:solidFill>
            <a:miter lim="800000"/>
            <a:headEnd/>
            <a:tailEnd/>
          </a:ln>
        </p:spPr>
        <p:txBody>
          <a:bodyPr wrap="none" lIns="0" tIns="0" rIns="0" bIns="0" anchor="ctr"/>
          <a:lstStyle/>
          <a:p>
            <a:pPr>
              <a:lnSpc>
                <a:spcPct val="90000"/>
              </a:lnSpc>
              <a:defRPr/>
            </a:pPr>
            <a:endParaRPr lang="en-US" sz="1200">
              <a:latin typeface="+mn-lt"/>
            </a:endParaRPr>
          </a:p>
        </p:txBody>
      </p:sp>
      <p:sp>
        <p:nvSpPr>
          <p:cNvPr id="432" name="Rectangle 358"/>
          <p:cNvSpPr>
            <a:spLocks noChangeArrowheads="1"/>
          </p:cNvSpPr>
          <p:nvPr>
            <p:custDataLst>
              <p:tags r:id="rId11"/>
            </p:custDataLst>
          </p:nvPr>
        </p:nvSpPr>
        <p:spPr bwMode="auto">
          <a:xfrm>
            <a:off x="5546725" y="2833688"/>
            <a:ext cx="63500" cy="85725"/>
          </a:xfrm>
          <a:prstGeom prst="rect">
            <a:avLst/>
          </a:prstGeom>
          <a:solidFill>
            <a:schemeClr val="hlink"/>
          </a:solidFill>
          <a:ln w="3175">
            <a:solidFill>
              <a:schemeClr val="bg1"/>
            </a:solidFill>
            <a:miter lim="800000"/>
            <a:headEnd/>
            <a:tailEnd/>
          </a:ln>
        </p:spPr>
        <p:txBody>
          <a:bodyPr wrap="none" lIns="0" tIns="0" rIns="0" bIns="0" anchor="ctr"/>
          <a:lstStyle/>
          <a:p>
            <a:pPr>
              <a:lnSpc>
                <a:spcPct val="90000"/>
              </a:lnSpc>
              <a:defRPr/>
            </a:pPr>
            <a:endParaRPr lang="en-US" sz="1200">
              <a:latin typeface="+mn-lt"/>
            </a:endParaRPr>
          </a:p>
        </p:txBody>
      </p:sp>
      <p:sp>
        <p:nvSpPr>
          <p:cNvPr id="433" name="Rectangle 358"/>
          <p:cNvSpPr>
            <a:spLocks noChangeArrowheads="1"/>
          </p:cNvSpPr>
          <p:nvPr/>
        </p:nvSpPr>
        <p:spPr bwMode="auto">
          <a:xfrm>
            <a:off x="5262563" y="3209925"/>
            <a:ext cx="65087" cy="87313"/>
          </a:xfrm>
          <a:prstGeom prst="rect">
            <a:avLst/>
          </a:prstGeom>
          <a:solidFill>
            <a:schemeClr val="hlink"/>
          </a:solidFill>
          <a:ln w="3175">
            <a:solidFill>
              <a:schemeClr val="bg1"/>
            </a:solidFill>
            <a:miter lim="800000"/>
            <a:headEnd/>
            <a:tailEnd/>
          </a:ln>
        </p:spPr>
        <p:txBody>
          <a:bodyPr wrap="none" lIns="0" tIns="0" rIns="0" bIns="0" anchor="ctr"/>
          <a:lstStyle/>
          <a:p>
            <a:pPr>
              <a:lnSpc>
                <a:spcPct val="90000"/>
              </a:lnSpc>
              <a:defRPr/>
            </a:pPr>
            <a:endParaRPr lang="en-US" sz="1200">
              <a:latin typeface="+mn-lt"/>
            </a:endParaRPr>
          </a:p>
        </p:txBody>
      </p:sp>
      <p:sp>
        <p:nvSpPr>
          <p:cNvPr id="434" name="Rectangle 358"/>
          <p:cNvSpPr>
            <a:spLocks noChangeArrowheads="1"/>
          </p:cNvSpPr>
          <p:nvPr>
            <p:custDataLst>
              <p:tags r:id="rId12"/>
            </p:custDataLst>
          </p:nvPr>
        </p:nvSpPr>
        <p:spPr bwMode="auto">
          <a:xfrm>
            <a:off x="5337175" y="2797175"/>
            <a:ext cx="65088" cy="87313"/>
          </a:xfrm>
          <a:prstGeom prst="rect">
            <a:avLst/>
          </a:prstGeom>
          <a:solidFill>
            <a:schemeClr val="hlink"/>
          </a:solidFill>
          <a:ln w="3175">
            <a:solidFill>
              <a:schemeClr val="bg1"/>
            </a:solidFill>
            <a:miter lim="800000"/>
            <a:headEnd/>
            <a:tailEnd/>
          </a:ln>
        </p:spPr>
        <p:txBody>
          <a:bodyPr wrap="none" lIns="0" tIns="0" rIns="0" bIns="0" anchor="ctr"/>
          <a:lstStyle/>
          <a:p>
            <a:pPr>
              <a:lnSpc>
                <a:spcPct val="90000"/>
              </a:lnSpc>
              <a:defRPr/>
            </a:pPr>
            <a:endParaRPr lang="en-US" sz="1200">
              <a:latin typeface="+mn-lt"/>
            </a:endParaRPr>
          </a:p>
        </p:txBody>
      </p:sp>
      <p:sp>
        <p:nvSpPr>
          <p:cNvPr id="435" name="Rectangle 358"/>
          <p:cNvSpPr>
            <a:spLocks noChangeArrowheads="1"/>
          </p:cNvSpPr>
          <p:nvPr>
            <p:custDataLst>
              <p:tags r:id="rId13"/>
            </p:custDataLst>
          </p:nvPr>
        </p:nvSpPr>
        <p:spPr bwMode="auto">
          <a:xfrm>
            <a:off x="5673725" y="2678113"/>
            <a:ext cx="60325" cy="85725"/>
          </a:xfrm>
          <a:prstGeom prst="rect">
            <a:avLst/>
          </a:prstGeom>
          <a:solidFill>
            <a:schemeClr val="hlink"/>
          </a:solidFill>
          <a:ln w="3175">
            <a:solidFill>
              <a:schemeClr val="bg1"/>
            </a:solidFill>
            <a:miter lim="800000"/>
            <a:headEnd/>
            <a:tailEnd/>
          </a:ln>
        </p:spPr>
        <p:txBody>
          <a:bodyPr wrap="none" lIns="0" tIns="0" rIns="0" bIns="0" anchor="ctr"/>
          <a:lstStyle/>
          <a:p>
            <a:pPr>
              <a:lnSpc>
                <a:spcPct val="90000"/>
              </a:lnSpc>
              <a:defRPr/>
            </a:pPr>
            <a:endParaRPr lang="en-US" sz="1200">
              <a:latin typeface="+mn-lt"/>
            </a:endParaRPr>
          </a:p>
        </p:txBody>
      </p:sp>
      <p:cxnSp>
        <p:nvCxnSpPr>
          <p:cNvPr id="95251" name="Straight Connector 461"/>
          <p:cNvCxnSpPr>
            <a:cxnSpLocks noChangeShapeType="1"/>
          </p:cNvCxnSpPr>
          <p:nvPr>
            <p:custDataLst>
              <p:tags r:id="rId14"/>
            </p:custDataLst>
          </p:nvPr>
        </p:nvCxnSpPr>
        <p:spPr bwMode="auto">
          <a:xfrm flipH="1" flipV="1">
            <a:off x="3059113" y="2894013"/>
            <a:ext cx="268287" cy="325437"/>
          </a:xfrm>
          <a:prstGeom prst="line">
            <a:avLst/>
          </a:prstGeom>
          <a:noFill/>
          <a:ln w="9525" algn="ctr">
            <a:solidFill>
              <a:schemeClr val="hlink"/>
            </a:solidFill>
            <a:round/>
            <a:headEnd/>
            <a:tailEnd/>
          </a:ln>
        </p:spPr>
      </p:cxnSp>
      <p:cxnSp>
        <p:nvCxnSpPr>
          <p:cNvPr id="95252" name="Straight Connector 461"/>
          <p:cNvCxnSpPr>
            <a:cxnSpLocks noChangeShapeType="1"/>
          </p:cNvCxnSpPr>
          <p:nvPr>
            <p:custDataLst>
              <p:tags r:id="rId15"/>
            </p:custDataLst>
          </p:nvPr>
        </p:nvCxnSpPr>
        <p:spPr bwMode="auto">
          <a:xfrm flipH="1" flipV="1">
            <a:off x="2916238" y="3624263"/>
            <a:ext cx="269875" cy="325437"/>
          </a:xfrm>
          <a:prstGeom prst="line">
            <a:avLst/>
          </a:prstGeom>
          <a:noFill/>
          <a:ln w="9525" algn="ctr">
            <a:solidFill>
              <a:schemeClr val="hlink"/>
            </a:solidFill>
            <a:round/>
            <a:headEnd/>
            <a:tailEnd/>
          </a:ln>
        </p:spPr>
      </p:cxnSp>
      <p:cxnSp>
        <p:nvCxnSpPr>
          <p:cNvPr id="95253" name="Straight Connector 461"/>
          <p:cNvCxnSpPr>
            <a:cxnSpLocks noChangeShapeType="1"/>
          </p:cNvCxnSpPr>
          <p:nvPr>
            <p:custDataLst>
              <p:tags r:id="rId16"/>
            </p:custDataLst>
          </p:nvPr>
        </p:nvCxnSpPr>
        <p:spPr bwMode="auto">
          <a:xfrm rot="5400000">
            <a:off x="4943475" y="3335338"/>
            <a:ext cx="382587" cy="261938"/>
          </a:xfrm>
          <a:prstGeom prst="line">
            <a:avLst/>
          </a:prstGeom>
          <a:noFill/>
          <a:ln w="9525" algn="ctr">
            <a:solidFill>
              <a:schemeClr val="hlink"/>
            </a:solidFill>
            <a:round/>
            <a:headEnd/>
            <a:tailEnd/>
          </a:ln>
        </p:spPr>
      </p:cxnSp>
      <p:cxnSp>
        <p:nvCxnSpPr>
          <p:cNvPr id="95254" name="Straight Connector 461"/>
          <p:cNvCxnSpPr>
            <a:cxnSpLocks noChangeShapeType="1"/>
          </p:cNvCxnSpPr>
          <p:nvPr>
            <p:custDataLst>
              <p:tags r:id="rId17"/>
            </p:custDataLst>
          </p:nvPr>
        </p:nvCxnSpPr>
        <p:spPr bwMode="auto">
          <a:xfrm flipH="1" flipV="1">
            <a:off x="4911725" y="2665413"/>
            <a:ext cx="739775" cy="187325"/>
          </a:xfrm>
          <a:prstGeom prst="line">
            <a:avLst/>
          </a:prstGeom>
          <a:noFill/>
          <a:ln w="9525" algn="ctr">
            <a:solidFill>
              <a:schemeClr val="hlink"/>
            </a:solidFill>
            <a:round/>
            <a:headEnd/>
            <a:tailEnd/>
          </a:ln>
        </p:spPr>
      </p:cxnSp>
      <p:cxnSp>
        <p:nvCxnSpPr>
          <p:cNvPr id="95255" name="Straight Connector 461"/>
          <p:cNvCxnSpPr>
            <a:cxnSpLocks noChangeShapeType="1"/>
          </p:cNvCxnSpPr>
          <p:nvPr>
            <p:custDataLst>
              <p:tags r:id="rId18"/>
            </p:custDataLst>
          </p:nvPr>
        </p:nvCxnSpPr>
        <p:spPr bwMode="auto">
          <a:xfrm flipV="1">
            <a:off x="5580063" y="2724150"/>
            <a:ext cx="346075" cy="57150"/>
          </a:xfrm>
          <a:prstGeom prst="line">
            <a:avLst/>
          </a:prstGeom>
          <a:noFill/>
          <a:ln w="9525" algn="ctr">
            <a:solidFill>
              <a:schemeClr val="hlink"/>
            </a:solidFill>
            <a:round/>
            <a:headEnd/>
            <a:tailEnd/>
          </a:ln>
        </p:spPr>
      </p:cxnSp>
      <p:cxnSp>
        <p:nvCxnSpPr>
          <p:cNvPr id="95256" name="Straight Connector 461"/>
          <p:cNvCxnSpPr>
            <a:cxnSpLocks noChangeShapeType="1"/>
          </p:cNvCxnSpPr>
          <p:nvPr>
            <p:custDataLst>
              <p:tags r:id="rId19"/>
            </p:custDataLst>
          </p:nvPr>
        </p:nvCxnSpPr>
        <p:spPr bwMode="auto">
          <a:xfrm rot="10800000">
            <a:off x="5580063" y="2919413"/>
            <a:ext cx="433387" cy="357187"/>
          </a:xfrm>
          <a:prstGeom prst="line">
            <a:avLst/>
          </a:prstGeom>
          <a:noFill/>
          <a:ln w="9525" algn="ctr">
            <a:solidFill>
              <a:schemeClr val="hlink"/>
            </a:solidFill>
            <a:round/>
            <a:headEnd/>
            <a:tailEnd/>
          </a:ln>
        </p:spPr>
      </p:cxnSp>
      <p:sp>
        <p:nvSpPr>
          <p:cNvPr id="95257" name="TextBox 476"/>
          <p:cNvSpPr txBox="1">
            <a:spLocks noChangeArrowheads="1"/>
          </p:cNvSpPr>
          <p:nvPr/>
        </p:nvSpPr>
        <p:spPr bwMode="auto">
          <a:xfrm>
            <a:off x="2765425" y="2622550"/>
            <a:ext cx="727075" cy="244475"/>
          </a:xfrm>
          <a:prstGeom prst="rect">
            <a:avLst/>
          </a:prstGeom>
          <a:noFill/>
          <a:ln w="9525">
            <a:noFill/>
            <a:miter lim="800000"/>
            <a:headEnd/>
            <a:tailEnd/>
          </a:ln>
        </p:spPr>
        <p:txBody>
          <a:bodyPr>
            <a:spAutoFit/>
          </a:bodyPr>
          <a:lstStyle/>
          <a:p>
            <a:r>
              <a:rPr lang="de-DE" sz="1000">
                <a:cs typeface="Arial" charset="0"/>
              </a:rPr>
              <a:t>Chicago</a:t>
            </a:r>
            <a:endParaRPr lang="en-US" sz="1000">
              <a:cs typeface="Arial" charset="0"/>
            </a:endParaRPr>
          </a:p>
        </p:txBody>
      </p:sp>
      <p:sp>
        <p:nvSpPr>
          <p:cNvPr id="95258" name="TextBox 478"/>
          <p:cNvSpPr txBox="1">
            <a:spLocks noChangeArrowheads="1"/>
          </p:cNvSpPr>
          <p:nvPr/>
        </p:nvSpPr>
        <p:spPr bwMode="auto">
          <a:xfrm>
            <a:off x="3132138" y="3878263"/>
            <a:ext cx="574675" cy="244475"/>
          </a:xfrm>
          <a:prstGeom prst="rect">
            <a:avLst/>
          </a:prstGeom>
          <a:noFill/>
          <a:ln w="9525">
            <a:noFill/>
            <a:miter lim="800000"/>
            <a:headEnd/>
            <a:tailEnd/>
          </a:ln>
        </p:spPr>
        <p:txBody>
          <a:bodyPr>
            <a:spAutoFit/>
          </a:bodyPr>
          <a:lstStyle/>
          <a:p>
            <a:r>
              <a:rPr lang="de-DE" sz="1000">
                <a:cs typeface="Arial" charset="0"/>
              </a:rPr>
              <a:t>Austin</a:t>
            </a:r>
            <a:endParaRPr lang="en-US" sz="1000">
              <a:cs typeface="Arial" charset="0"/>
            </a:endParaRPr>
          </a:p>
        </p:txBody>
      </p:sp>
      <p:sp>
        <p:nvSpPr>
          <p:cNvPr id="95259" name="TextBox 483"/>
          <p:cNvSpPr txBox="1">
            <a:spLocks noChangeArrowheads="1"/>
          </p:cNvSpPr>
          <p:nvPr/>
        </p:nvSpPr>
        <p:spPr bwMode="auto">
          <a:xfrm>
            <a:off x="4616450" y="3017838"/>
            <a:ext cx="971550" cy="579437"/>
          </a:xfrm>
          <a:prstGeom prst="rect">
            <a:avLst/>
          </a:prstGeom>
          <a:noFill/>
          <a:ln w="9525">
            <a:noFill/>
            <a:miter lim="800000"/>
            <a:headEnd/>
            <a:tailEnd/>
          </a:ln>
        </p:spPr>
        <p:txBody>
          <a:bodyPr>
            <a:spAutoFit/>
          </a:bodyPr>
          <a:lstStyle/>
          <a:p>
            <a:r>
              <a:rPr lang="de-DE" sz="1100" b="1">
                <a:cs typeface="Arial" charset="0"/>
              </a:rPr>
              <a:t>UK</a:t>
            </a:r>
            <a:r>
              <a:rPr lang="de-DE" sz="1200">
                <a:cs typeface="Arial" charset="0"/>
              </a:rPr>
              <a:t>  </a:t>
            </a:r>
          </a:p>
          <a:p>
            <a:r>
              <a:rPr lang="de-DE" sz="1000">
                <a:cs typeface="Arial" charset="0"/>
              </a:rPr>
              <a:t>Coventry</a:t>
            </a:r>
          </a:p>
          <a:p>
            <a:endParaRPr lang="en-US" sz="1000">
              <a:cs typeface="Arial" charset="0"/>
            </a:endParaRPr>
          </a:p>
        </p:txBody>
      </p:sp>
      <p:sp>
        <p:nvSpPr>
          <p:cNvPr id="95260" name="TextBox 485"/>
          <p:cNvSpPr txBox="1">
            <a:spLocks noChangeArrowheads="1"/>
          </p:cNvSpPr>
          <p:nvPr/>
        </p:nvSpPr>
        <p:spPr bwMode="auto">
          <a:xfrm>
            <a:off x="5940425" y="2497138"/>
            <a:ext cx="574675" cy="427037"/>
          </a:xfrm>
          <a:prstGeom prst="rect">
            <a:avLst/>
          </a:prstGeom>
          <a:noFill/>
          <a:ln w="9525">
            <a:noFill/>
            <a:miter lim="800000"/>
            <a:headEnd/>
            <a:tailEnd/>
          </a:ln>
        </p:spPr>
        <p:txBody>
          <a:bodyPr>
            <a:spAutoFit/>
          </a:bodyPr>
          <a:lstStyle/>
          <a:p>
            <a:r>
              <a:rPr lang="de-DE" sz="1100" b="1">
                <a:cs typeface="Arial" charset="0"/>
              </a:rPr>
              <a:t>Nordic</a:t>
            </a:r>
            <a:r>
              <a:rPr lang="de-DE" sz="1200">
                <a:cs typeface="Arial" charset="0"/>
              </a:rPr>
              <a:t>  </a:t>
            </a:r>
          </a:p>
          <a:p>
            <a:r>
              <a:rPr lang="de-DE" sz="1000">
                <a:cs typeface="Arial" charset="0"/>
              </a:rPr>
              <a:t>Malmö</a:t>
            </a:r>
            <a:endParaRPr lang="en-US" sz="1000">
              <a:cs typeface="Arial" charset="0"/>
            </a:endParaRPr>
          </a:p>
        </p:txBody>
      </p:sp>
      <p:sp>
        <p:nvSpPr>
          <p:cNvPr id="95261" name="TextBox 488"/>
          <p:cNvSpPr txBox="1">
            <a:spLocks noChangeArrowheads="1"/>
          </p:cNvSpPr>
          <p:nvPr/>
        </p:nvSpPr>
        <p:spPr bwMode="auto">
          <a:xfrm>
            <a:off x="5942013" y="3092450"/>
            <a:ext cx="1092200" cy="412750"/>
          </a:xfrm>
          <a:prstGeom prst="rect">
            <a:avLst/>
          </a:prstGeom>
          <a:noFill/>
          <a:ln w="9525">
            <a:noFill/>
            <a:miter lim="800000"/>
            <a:headEnd/>
            <a:tailEnd/>
          </a:ln>
        </p:spPr>
        <p:txBody>
          <a:bodyPr>
            <a:spAutoFit/>
          </a:bodyPr>
          <a:lstStyle/>
          <a:p>
            <a:r>
              <a:rPr lang="de-DE" sz="1100" b="1">
                <a:cs typeface="Arial" charset="0"/>
              </a:rPr>
              <a:t>Biomethane</a:t>
            </a:r>
            <a:r>
              <a:rPr lang="de-DE" sz="1100">
                <a:cs typeface="Arial" charset="0"/>
              </a:rPr>
              <a:t/>
            </a:r>
            <a:br>
              <a:rPr lang="de-DE" sz="1100">
                <a:cs typeface="Arial" charset="0"/>
              </a:rPr>
            </a:br>
            <a:r>
              <a:rPr lang="de-DE" sz="1000">
                <a:cs typeface="Arial" charset="0"/>
              </a:rPr>
              <a:t>Essen</a:t>
            </a:r>
            <a:endParaRPr lang="en-US" sz="1000">
              <a:cs typeface="Arial" charset="0"/>
            </a:endParaRPr>
          </a:p>
        </p:txBody>
      </p:sp>
      <p:sp>
        <p:nvSpPr>
          <p:cNvPr id="95262" name="TextBox 489"/>
          <p:cNvSpPr txBox="1">
            <a:spLocks noChangeArrowheads="1"/>
          </p:cNvSpPr>
          <p:nvPr/>
        </p:nvSpPr>
        <p:spPr bwMode="auto">
          <a:xfrm>
            <a:off x="4619625" y="3581400"/>
            <a:ext cx="971550" cy="581025"/>
          </a:xfrm>
          <a:prstGeom prst="rect">
            <a:avLst/>
          </a:prstGeom>
          <a:noFill/>
          <a:ln w="9525">
            <a:noFill/>
            <a:miter lim="800000"/>
            <a:headEnd/>
            <a:tailEnd/>
          </a:ln>
        </p:spPr>
        <p:txBody>
          <a:bodyPr>
            <a:spAutoFit/>
          </a:bodyPr>
          <a:lstStyle/>
          <a:p>
            <a:r>
              <a:rPr lang="de-DE" sz="1100" b="1">
                <a:cs typeface="Arial" charset="0"/>
              </a:rPr>
              <a:t>Iberia</a:t>
            </a:r>
            <a:r>
              <a:rPr lang="de-DE" sz="1200">
                <a:cs typeface="Arial" charset="0"/>
              </a:rPr>
              <a:t> </a:t>
            </a:r>
          </a:p>
          <a:p>
            <a:r>
              <a:rPr lang="de-DE" sz="1000">
                <a:cs typeface="Arial" charset="0"/>
              </a:rPr>
              <a:t>Madrid,</a:t>
            </a:r>
            <a:br>
              <a:rPr lang="de-DE" sz="1000">
                <a:cs typeface="Arial" charset="0"/>
              </a:rPr>
            </a:br>
            <a:r>
              <a:rPr lang="de-DE" sz="1000">
                <a:cs typeface="Arial" charset="0"/>
              </a:rPr>
              <a:t>Lisbon</a:t>
            </a:r>
            <a:endParaRPr lang="en-US" sz="1000">
              <a:cs typeface="Arial" charset="0"/>
            </a:endParaRPr>
          </a:p>
        </p:txBody>
      </p:sp>
      <p:sp>
        <p:nvSpPr>
          <p:cNvPr id="95263" name="TextBox 495"/>
          <p:cNvSpPr txBox="1">
            <a:spLocks noChangeArrowheads="1"/>
          </p:cNvSpPr>
          <p:nvPr/>
        </p:nvSpPr>
        <p:spPr bwMode="auto">
          <a:xfrm>
            <a:off x="5219700" y="3544888"/>
            <a:ext cx="1638300" cy="565150"/>
          </a:xfrm>
          <a:prstGeom prst="rect">
            <a:avLst/>
          </a:prstGeom>
          <a:noFill/>
          <a:ln w="9525">
            <a:noFill/>
            <a:miter lim="800000"/>
            <a:headEnd/>
            <a:tailEnd/>
          </a:ln>
        </p:spPr>
        <p:txBody>
          <a:bodyPr>
            <a:spAutoFit/>
          </a:bodyPr>
          <a:lstStyle/>
          <a:p>
            <a:r>
              <a:rPr lang="de-DE" sz="1100" b="1">
                <a:cs typeface="Arial" charset="0"/>
              </a:rPr>
              <a:t>Central Europe</a:t>
            </a:r>
            <a:br>
              <a:rPr lang="de-DE" sz="1100" b="1">
                <a:cs typeface="Arial" charset="0"/>
              </a:rPr>
            </a:br>
            <a:r>
              <a:rPr lang="de-DE" sz="1000">
                <a:cs typeface="Arial" charset="0"/>
              </a:rPr>
              <a:t>Munich,  Potsdam, Milan,</a:t>
            </a:r>
            <a:br>
              <a:rPr lang="de-DE" sz="1000">
                <a:cs typeface="Arial" charset="0"/>
              </a:rPr>
            </a:br>
            <a:r>
              <a:rPr lang="de-DE" sz="1000">
                <a:cs typeface="Arial" charset="0"/>
              </a:rPr>
              <a:t>Paris, Szczecin</a:t>
            </a:r>
            <a:endParaRPr lang="en-US" sz="1000">
              <a:cs typeface="Arial" charset="0"/>
            </a:endParaRPr>
          </a:p>
        </p:txBody>
      </p:sp>
      <p:sp>
        <p:nvSpPr>
          <p:cNvPr id="95264" name="TextBox 506"/>
          <p:cNvSpPr txBox="1">
            <a:spLocks noChangeArrowheads="1"/>
          </p:cNvSpPr>
          <p:nvPr/>
        </p:nvSpPr>
        <p:spPr bwMode="auto">
          <a:xfrm>
            <a:off x="4557713" y="2513013"/>
            <a:ext cx="746125" cy="427037"/>
          </a:xfrm>
          <a:prstGeom prst="rect">
            <a:avLst/>
          </a:prstGeom>
          <a:noFill/>
          <a:ln w="9525">
            <a:noFill/>
            <a:miter lim="800000"/>
            <a:headEnd/>
            <a:tailEnd/>
          </a:ln>
        </p:spPr>
        <p:txBody>
          <a:bodyPr>
            <a:spAutoFit/>
          </a:bodyPr>
          <a:lstStyle/>
          <a:p>
            <a:r>
              <a:rPr lang="de-DE" sz="1100" b="1">
                <a:cs typeface="Arial" charset="0"/>
              </a:rPr>
              <a:t>HQ</a:t>
            </a:r>
            <a:r>
              <a:rPr lang="de-DE" sz="1200">
                <a:cs typeface="Arial" charset="0"/>
              </a:rPr>
              <a:t> </a:t>
            </a:r>
            <a:r>
              <a:rPr lang="de-DE" sz="1000">
                <a:cs typeface="Arial" charset="0"/>
              </a:rPr>
              <a:t>Düsseldorf</a:t>
            </a:r>
            <a:endParaRPr lang="en-US" sz="1000">
              <a:cs typeface="Arial" charset="0"/>
            </a:endParaRPr>
          </a:p>
        </p:txBody>
      </p:sp>
      <p:cxnSp>
        <p:nvCxnSpPr>
          <p:cNvPr id="95265" name="Straight Connector 461"/>
          <p:cNvCxnSpPr>
            <a:cxnSpLocks noChangeShapeType="1"/>
          </p:cNvCxnSpPr>
          <p:nvPr>
            <p:custDataLst>
              <p:tags r:id="rId20"/>
            </p:custDataLst>
          </p:nvPr>
        </p:nvCxnSpPr>
        <p:spPr bwMode="auto">
          <a:xfrm flipH="1">
            <a:off x="4859338" y="2817813"/>
            <a:ext cx="460375" cy="306387"/>
          </a:xfrm>
          <a:prstGeom prst="line">
            <a:avLst/>
          </a:prstGeom>
          <a:noFill/>
          <a:ln w="9525" algn="ctr">
            <a:solidFill>
              <a:schemeClr val="hlink"/>
            </a:solidFill>
            <a:round/>
            <a:headEnd/>
            <a:tailEnd/>
          </a:ln>
        </p:spPr>
      </p:cxnSp>
      <p:sp>
        <p:nvSpPr>
          <p:cNvPr id="95266" name="Rectangle 358"/>
          <p:cNvSpPr>
            <a:spLocks noChangeArrowheads="1"/>
          </p:cNvSpPr>
          <p:nvPr>
            <p:custDataLst>
              <p:tags r:id="rId21"/>
            </p:custDataLst>
          </p:nvPr>
        </p:nvSpPr>
        <p:spPr bwMode="auto">
          <a:xfrm>
            <a:off x="7877175" y="4492625"/>
            <a:ext cx="63500" cy="88900"/>
          </a:xfrm>
          <a:prstGeom prst="rect">
            <a:avLst/>
          </a:prstGeom>
          <a:solidFill>
            <a:schemeClr val="hlink"/>
          </a:solidFill>
          <a:ln w="3175">
            <a:solidFill>
              <a:schemeClr val="bg1"/>
            </a:solidFill>
            <a:miter lim="800000"/>
            <a:headEnd/>
            <a:tailEnd/>
          </a:ln>
        </p:spPr>
        <p:txBody>
          <a:bodyPr wrap="none" lIns="0" tIns="0" rIns="0" bIns="0" anchor="ctr"/>
          <a:lstStyle/>
          <a:p>
            <a:pPr>
              <a:lnSpc>
                <a:spcPct val="90000"/>
              </a:lnSpc>
            </a:pPr>
            <a:endParaRPr lang="en-US" sz="1400">
              <a:cs typeface="Arial" charset="0"/>
            </a:endParaRPr>
          </a:p>
        </p:txBody>
      </p:sp>
      <p:sp>
        <p:nvSpPr>
          <p:cNvPr id="95267" name="TextBox 513"/>
          <p:cNvSpPr txBox="1">
            <a:spLocks noChangeArrowheads="1"/>
          </p:cNvSpPr>
          <p:nvPr/>
        </p:nvSpPr>
        <p:spPr bwMode="auto">
          <a:xfrm>
            <a:off x="8151813" y="3870325"/>
            <a:ext cx="635000" cy="396875"/>
          </a:xfrm>
          <a:prstGeom prst="rect">
            <a:avLst/>
          </a:prstGeom>
          <a:noFill/>
          <a:ln w="9525">
            <a:noFill/>
            <a:miter lim="800000"/>
            <a:headEnd/>
            <a:tailEnd/>
          </a:ln>
        </p:spPr>
        <p:txBody>
          <a:bodyPr>
            <a:spAutoFit/>
          </a:bodyPr>
          <a:lstStyle/>
          <a:p>
            <a:r>
              <a:rPr lang="de-DE" sz="1000">
                <a:cs typeface="Arial" charset="0"/>
              </a:rPr>
              <a:t>Kuala Lumpur</a:t>
            </a:r>
            <a:endParaRPr lang="en-US" sz="1000">
              <a:cs typeface="Arial" charset="0"/>
            </a:endParaRPr>
          </a:p>
        </p:txBody>
      </p:sp>
      <p:sp>
        <p:nvSpPr>
          <p:cNvPr id="95268" name="Rectangle 43"/>
          <p:cNvSpPr>
            <a:spLocks noChangeArrowheads="1"/>
          </p:cNvSpPr>
          <p:nvPr/>
        </p:nvSpPr>
        <p:spPr bwMode="auto">
          <a:xfrm>
            <a:off x="4430713" y="2513013"/>
            <a:ext cx="2332037" cy="1757362"/>
          </a:xfrm>
          <a:prstGeom prst="rect">
            <a:avLst/>
          </a:prstGeom>
          <a:noFill/>
          <a:ln w="12700">
            <a:solidFill>
              <a:schemeClr val="bg2"/>
            </a:solidFill>
            <a:miter lim="800000"/>
            <a:headEnd/>
            <a:tailEnd/>
          </a:ln>
        </p:spPr>
        <p:txBody>
          <a:bodyPr wrap="none" anchor="ctr"/>
          <a:lstStyle/>
          <a:p>
            <a:endParaRPr lang="en-GB">
              <a:cs typeface="Arial" charset="0"/>
            </a:endParaRPr>
          </a:p>
        </p:txBody>
      </p:sp>
      <p:sp>
        <p:nvSpPr>
          <p:cNvPr id="95269" name="Text Box 46"/>
          <p:cNvSpPr txBox="1">
            <a:spLocks noChangeArrowheads="1"/>
          </p:cNvSpPr>
          <p:nvPr/>
        </p:nvSpPr>
        <p:spPr bwMode="auto">
          <a:xfrm>
            <a:off x="2195513" y="2208213"/>
            <a:ext cx="2355850" cy="304800"/>
          </a:xfrm>
          <a:prstGeom prst="rect">
            <a:avLst/>
          </a:prstGeom>
          <a:noFill/>
          <a:ln w="9525">
            <a:noFill/>
            <a:miter lim="800000"/>
            <a:headEnd/>
            <a:tailEnd/>
          </a:ln>
        </p:spPr>
        <p:txBody>
          <a:bodyPr>
            <a:spAutoFit/>
          </a:bodyPr>
          <a:lstStyle/>
          <a:p>
            <a:pPr>
              <a:spcBef>
                <a:spcPct val="50000"/>
              </a:spcBef>
            </a:pPr>
            <a:r>
              <a:rPr lang="de-DE" sz="1400" b="1">
                <a:cs typeface="Arial" charset="0"/>
              </a:rPr>
              <a:t>Business Unit North America</a:t>
            </a:r>
            <a:r>
              <a:rPr lang="de-DE" sz="1400">
                <a:cs typeface="Arial" charset="0"/>
              </a:rPr>
              <a:t> </a:t>
            </a:r>
          </a:p>
        </p:txBody>
      </p:sp>
      <p:sp>
        <p:nvSpPr>
          <p:cNvPr id="95270" name="Text Box 48"/>
          <p:cNvSpPr txBox="1">
            <a:spLocks noChangeArrowheads="1"/>
          </p:cNvSpPr>
          <p:nvPr/>
        </p:nvSpPr>
        <p:spPr bwMode="auto">
          <a:xfrm>
            <a:off x="4468813" y="2208213"/>
            <a:ext cx="2119312" cy="304800"/>
          </a:xfrm>
          <a:prstGeom prst="rect">
            <a:avLst/>
          </a:prstGeom>
          <a:noFill/>
          <a:ln w="9525">
            <a:noFill/>
            <a:miter lim="800000"/>
            <a:headEnd/>
            <a:tailEnd/>
          </a:ln>
        </p:spPr>
        <p:txBody>
          <a:bodyPr>
            <a:spAutoFit/>
          </a:bodyPr>
          <a:lstStyle/>
          <a:p>
            <a:pPr>
              <a:spcBef>
                <a:spcPct val="50000"/>
              </a:spcBef>
            </a:pPr>
            <a:r>
              <a:rPr lang="de-DE" sz="1400" b="1">
                <a:cs typeface="Arial" charset="0"/>
              </a:rPr>
              <a:t>Business Units in Europe</a:t>
            </a:r>
            <a:r>
              <a:rPr lang="de-DE" sz="1400">
                <a:cs typeface="Arial" charset="0"/>
              </a:rPr>
              <a:t> </a:t>
            </a:r>
          </a:p>
        </p:txBody>
      </p:sp>
      <p:sp>
        <p:nvSpPr>
          <p:cNvPr id="95271" name="Rectangle 55"/>
          <p:cNvSpPr>
            <a:spLocks noChangeArrowheads="1"/>
          </p:cNvSpPr>
          <p:nvPr/>
        </p:nvSpPr>
        <p:spPr bwMode="auto">
          <a:xfrm>
            <a:off x="6823075" y="2513013"/>
            <a:ext cx="1951038" cy="1757362"/>
          </a:xfrm>
          <a:prstGeom prst="rect">
            <a:avLst/>
          </a:prstGeom>
          <a:noFill/>
          <a:ln w="12700">
            <a:solidFill>
              <a:schemeClr val="bg2"/>
            </a:solidFill>
            <a:miter lim="800000"/>
            <a:headEnd/>
            <a:tailEnd/>
          </a:ln>
        </p:spPr>
        <p:txBody>
          <a:bodyPr wrap="none" anchor="ctr"/>
          <a:lstStyle/>
          <a:p>
            <a:endParaRPr lang="en-GB">
              <a:cs typeface="Arial" charset="0"/>
            </a:endParaRPr>
          </a:p>
        </p:txBody>
      </p:sp>
      <p:sp>
        <p:nvSpPr>
          <p:cNvPr id="95272" name="Rectangle 21"/>
          <p:cNvSpPr>
            <a:spLocks/>
          </p:cNvSpPr>
          <p:nvPr>
            <p:custDataLst>
              <p:tags r:id="rId22"/>
            </p:custDataLst>
          </p:nvPr>
        </p:nvSpPr>
        <p:spPr bwMode="auto">
          <a:xfrm>
            <a:off x="6884988" y="2665413"/>
            <a:ext cx="1697037" cy="941387"/>
          </a:xfrm>
          <a:prstGeom prst="rect">
            <a:avLst/>
          </a:prstGeom>
          <a:noFill/>
          <a:ln w="9525" algn="ctr">
            <a:noFill/>
            <a:round/>
            <a:headEnd/>
            <a:tailEnd/>
          </a:ln>
        </p:spPr>
        <p:txBody>
          <a:bodyPr lIns="0" tIns="0" rIns="0" bIns="0">
            <a:spAutoFit/>
          </a:bodyPr>
          <a:lstStyle/>
          <a:p>
            <a:pPr marL="136525" lvl="1" indent="-134938" defTabSz="1752600">
              <a:spcBef>
                <a:spcPct val="5000"/>
              </a:spcBef>
              <a:buClr>
                <a:srgbClr val="F21C0A"/>
              </a:buClr>
              <a:buFont typeface="Wingdings" pitchFamily="2" charset="2"/>
              <a:buChar char=""/>
            </a:pPr>
            <a:r>
              <a:rPr lang="en-US" sz="1200">
                <a:cs typeface="Arial" charset="0"/>
              </a:rPr>
              <a:t>New Technologies and Emerging Markets</a:t>
            </a:r>
          </a:p>
          <a:p>
            <a:pPr marL="136525" lvl="1" indent="-134938" defTabSz="1752600">
              <a:spcBef>
                <a:spcPct val="5000"/>
              </a:spcBef>
              <a:buClr>
                <a:srgbClr val="F21C0A"/>
              </a:buClr>
              <a:buFont typeface="Wingdings" pitchFamily="2" charset="2"/>
              <a:buChar char=""/>
            </a:pPr>
            <a:endParaRPr lang="en-US" sz="1200">
              <a:cs typeface="Arial" charset="0"/>
            </a:endParaRPr>
          </a:p>
          <a:p>
            <a:pPr marL="136525" lvl="1" indent="-134938" defTabSz="1752600">
              <a:spcBef>
                <a:spcPct val="5000"/>
              </a:spcBef>
              <a:buClr>
                <a:srgbClr val="F21C0A"/>
              </a:buClr>
              <a:buFont typeface="Wingdings" pitchFamily="2" charset="2"/>
              <a:buChar char=""/>
            </a:pPr>
            <a:r>
              <a:rPr lang="en-US" sz="1200">
                <a:cs typeface="Arial" charset="0"/>
              </a:rPr>
              <a:t>JI/CDM,  Carbon sourcing </a:t>
            </a:r>
          </a:p>
          <a:p>
            <a:pPr marL="136525" lvl="1" indent="-134938" defTabSz="1752600">
              <a:spcBef>
                <a:spcPct val="5000"/>
              </a:spcBef>
              <a:buClr>
                <a:srgbClr val="F21C0A"/>
              </a:buClr>
              <a:buFont typeface="Wingdings" pitchFamily="2" charset="2"/>
              <a:buChar char=""/>
            </a:pPr>
            <a:endParaRPr lang="en-US" sz="1200">
              <a:cs typeface="Arial" charset="0"/>
            </a:endParaRPr>
          </a:p>
        </p:txBody>
      </p:sp>
      <p:sp>
        <p:nvSpPr>
          <p:cNvPr id="95273" name="Text Box 48"/>
          <p:cNvSpPr txBox="1">
            <a:spLocks noChangeArrowheads="1"/>
          </p:cNvSpPr>
          <p:nvPr/>
        </p:nvSpPr>
        <p:spPr bwMode="auto">
          <a:xfrm>
            <a:off x="6659563" y="2208213"/>
            <a:ext cx="2305050" cy="304800"/>
          </a:xfrm>
          <a:prstGeom prst="rect">
            <a:avLst/>
          </a:prstGeom>
          <a:noFill/>
          <a:ln w="9525">
            <a:noFill/>
            <a:miter lim="800000"/>
            <a:headEnd/>
            <a:tailEnd/>
          </a:ln>
        </p:spPr>
        <p:txBody>
          <a:bodyPr>
            <a:spAutoFit/>
          </a:bodyPr>
          <a:lstStyle/>
          <a:p>
            <a:pPr>
              <a:spcBef>
                <a:spcPct val="50000"/>
              </a:spcBef>
            </a:pPr>
            <a:r>
              <a:rPr lang="de-DE" sz="1400" b="1">
                <a:cs typeface="Arial" charset="0"/>
              </a:rPr>
              <a:t>Business Units New Markets</a:t>
            </a:r>
            <a:r>
              <a:rPr lang="de-DE" sz="1400">
                <a:cs typeface="Arial" charset="0"/>
              </a:rPr>
              <a:t> </a:t>
            </a:r>
          </a:p>
        </p:txBody>
      </p:sp>
      <p:cxnSp>
        <p:nvCxnSpPr>
          <p:cNvPr id="95274" name="Straight Connector 461"/>
          <p:cNvCxnSpPr>
            <a:cxnSpLocks noChangeShapeType="1"/>
          </p:cNvCxnSpPr>
          <p:nvPr>
            <p:custDataLst>
              <p:tags r:id="rId23"/>
            </p:custDataLst>
          </p:nvPr>
        </p:nvCxnSpPr>
        <p:spPr bwMode="auto">
          <a:xfrm rot="5400000" flipH="1" flipV="1">
            <a:off x="5146675" y="3141663"/>
            <a:ext cx="657225" cy="222250"/>
          </a:xfrm>
          <a:prstGeom prst="line">
            <a:avLst/>
          </a:prstGeom>
          <a:noFill/>
          <a:ln w="9525" algn="ctr">
            <a:solidFill>
              <a:schemeClr val="hlink"/>
            </a:solidFill>
            <a:round/>
            <a:headEnd/>
            <a:tailEnd/>
          </a:ln>
        </p:spPr>
      </p:cxnSp>
      <p:sp>
        <p:nvSpPr>
          <p:cNvPr id="95275" name="Rectangle 43"/>
          <p:cNvSpPr>
            <a:spLocks noChangeArrowheads="1"/>
          </p:cNvSpPr>
          <p:nvPr/>
        </p:nvSpPr>
        <p:spPr bwMode="auto">
          <a:xfrm>
            <a:off x="2320925" y="2513013"/>
            <a:ext cx="2039938" cy="1757362"/>
          </a:xfrm>
          <a:prstGeom prst="rect">
            <a:avLst/>
          </a:prstGeom>
          <a:noFill/>
          <a:ln w="12700">
            <a:solidFill>
              <a:schemeClr val="bg2"/>
            </a:solidFill>
            <a:miter lim="800000"/>
            <a:headEnd/>
            <a:tailEnd/>
          </a:ln>
        </p:spPr>
        <p:txBody>
          <a:bodyPr wrap="none" anchor="ctr"/>
          <a:lstStyle/>
          <a:p>
            <a:endParaRPr lang="en-GB" sz="1000">
              <a:cs typeface="Arial" charset="0"/>
            </a:endParaRPr>
          </a:p>
        </p:txBody>
      </p:sp>
      <p:sp>
        <p:nvSpPr>
          <p:cNvPr id="95276" name="Rectangle 21"/>
          <p:cNvSpPr>
            <a:spLocks/>
          </p:cNvSpPr>
          <p:nvPr>
            <p:custDataLst>
              <p:tags r:id="rId24"/>
            </p:custDataLst>
          </p:nvPr>
        </p:nvSpPr>
        <p:spPr bwMode="auto">
          <a:xfrm>
            <a:off x="4365625" y="5638800"/>
            <a:ext cx="1263650" cy="396875"/>
          </a:xfrm>
          <a:prstGeom prst="rect">
            <a:avLst/>
          </a:prstGeom>
          <a:noFill/>
          <a:ln w="9525" algn="ctr">
            <a:noFill/>
            <a:round/>
            <a:headEnd/>
            <a:tailEnd/>
          </a:ln>
        </p:spPr>
        <p:txBody>
          <a:bodyPr lIns="0" tIns="0" rIns="0" bIns="0">
            <a:spAutoFit/>
          </a:bodyPr>
          <a:lstStyle/>
          <a:p>
            <a:pPr marL="136525" lvl="1" indent="-134938" defTabSz="1752600">
              <a:spcBef>
                <a:spcPct val="5000"/>
              </a:spcBef>
              <a:buClr>
                <a:srgbClr val="F21C0A"/>
              </a:buClr>
              <a:buFont typeface="Wingdings" pitchFamily="2" charset="2"/>
              <a:buChar char=""/>
            </a:pPr>
            <a:r>
              <a:rPr lang="en-US" sz="1300">
                <a:cs typeface="Arial" charset="0"/>
              </a:rPr>
              <a:t>Finance and </a:t>
            </a:r>
            <a:br>
              <a:rPr lang="en-US" sz="1300">
                <a:cs typeface="Arial" charset="0"/>
              </a:rPr>
            </a:br>
            <a:r>
              <a:rPr lang="en-US" sz="1300">
                <a:cs typeface="Arial" charset="0"/>
              </a:rPr>
              <a:t>business control</a:t>
            </a:r>
          </a:p>
        </p:txBody>
      </p:sp>
      <p:sp>
        <p:nvSpPr>
          <p:cNvPr id="95277" name="Text Box 56"/>
          <p:cNvSpPr txBox="1">
            <a:spLocks noChangeArrowheads="1"/>
          </p:cNvSpPr>
          <p:nvPr/>
        </p:nvSpPr>
        <p:spPr bwMode="auto">
          <a:xfrm>
            <a:off x="2251075" y="4344988"/>
            <a:ext cx="1816100" cy="304800"/>
          </a:xfrm>
          <a:prstGeom prst="rect">
            <a:avLst/>
          </a:prstGeom>
          <a:noFill/>
          <a:ln w="9525">
            <a:noFill/>
            <a:miter lim="800000"/>
            <a:headEnd/>
            <a:tailEnd/>
          </a:ln>
        </p:spPr>
        <p:txBody>
          <a:bodyPr>
            <a:spAutoFit/>
          </a:bodyPr>
          <a:lstStyle/>
          <a:p>
            <a:pPr>
              <a:spcBef>
                <a:spcPct val="50000"/>
              </a:spcBef>
            </a:pPr>
            <a:r>
              <a:rPr lang="de-DE" sz="1400" b="1">
                <a:cs typeface="Arial" charset="0"/>
              </a:rPr>
              <a:t>Operational functions</a:t>
            </a:r>
            <a:endParaRPr lang="de-DE" sz="1400">
              <a:cs typeface="Arial" charset="0"/>
            </a:endParaRPr>
          </a:p>
        </p:txBody>
      </p:sp>
      <p:sp>
        <p:nvSpPr>
          <p:cNvPr id="95278" name="Rectangle 21"/>
          <p:cNvSpPr>
            <a:spLocks/>
          </p:cNvSpPr>
          <p:nvPr>
            <p:custDataLst>
              <p:tags r:id="rId25"/>
            </p:custDataLst>
          </p:nvPr>
        </p:nvSpPr>
        <p:spPr bwMode="auto">
          <a:xfrm>
            <a:off x="2387600" y="4879975"/>
            <a:ext cx="1549400" cy="198438"/>
          </a:xfrm>
          <a:prstGeom prst="rect">
            <a:avLst/>
          </a:prstGeom>
          <a:noFill/>
          <a:ln w="9525" algn="ctr">
            <a:noFill/>
            <a:round/>
            <a:headEnd/>
            <a:tailEnd/>
          </a:ln>
        </p:spPr>
        <p:txBody>
          <a:bodyPr lIns="0" tIns="0" rIns="0" bIns="0">
            <a:spAutoFit/>
          </a:bodyPr>
          <a:lstStyle/>
          <a:p>
            <a:pPr marL="136525" lvl="1" indent="-134938" defTabSz="1752600">
              <a:spcBef>
                <a:spcPct val="5000"/>
              </a:spcBef>
              <a:buClr>
                <a:srgbClr val="F21C0A"/>
              </a:buClr>
              <a:buFont typeface="Wingdings" pitchFamily="2" charset="2"/>
              <a:buChar char=""/>
            </a:pPr>
            <a:r>
              <a:rPr lang="en-US" altLang="de-DE" sz="1300">
                <a:cs typeface="Arial" charset="0"/>
              </a:rPr>
              <a:t>Procurement</a:t>
            </a:r>
            <a:endParaRPr lang="de-DE" altLang="de-DE" sz="1300">
              <a:cs typeface="Arial" charset="0"/>
            </a:endParaRPr>
          </a:p>
        </p:txBody>
      </p:sp>
      <p:sp>
        <p:nvSpPr>
          <p:cNvPr id="95279" name="Rectangle 55"/>
          <p:cNvSpPr>
            <a:spLocks noChangeArrowheads="1"/>
          </p:cNvSpPr>
          <p:nvPr/>
        </p:nvSpPr>
        <p:spPr bwMode="auto">
          <a:xfrm>
            <a:off x="2320925" y="4648200"/>
            <a:ext cx="1828800" cy="1757363"/>
          </a:xfrm>
          <a:prstGeom prst="rect">
            <a:avLst/>
          </a:prstGeom>
          <a:noFill/>
          <a:ln w="12700">
            <a:solidFill>
              <a:schemeClr val="bg2"/>
            </a:solidFill>
            <a:miter lim="800000"/>
            <a:headEnd/>
            <a:tailEnd/>
          </a:ln>
        </p:spPr>
        <p:txBody>
          <a:bodyPr wrap="none" anchor="ctr"/>
          <a:lstStyle/>
          <a:p>
            <a:endParaRPr lang="en-GB">
              <a:cs typeface="Arial" charset="0"/>
            </a:endParaRPr>
          </a:p>
        </p:txBody>
      </p:sp>
      <p:sp>
        <p:nvSpPr>
          <p:cNvPr id="95280" name="Rectangle 21"/>
          <p:cNvSpPr>
            <a:spLocks/>
          </p:cNvSpPr>
          <p:nvPr>
            <p:custDataLst>
              <p:tags r:id="rId26"/>
            </p:custDataLst>
          </p:nvPr>
        </p:nvSpPr>
        <p:spPr bwMode="auto">
          <a:xfrm>
            <a:off x="2390775" y="5260975"/>
            <a:ext cx="2111375" cy="406400"/>
          </a:xfrm>
          <a:prstGeom prst="rect">
            <a:avLst/>
          </a:prstGeom>
          <a:noFill/>
          <a:ln w="9525" algn="ctr">
            <a:noFill/>
            <a:round/>
            <a:headEnd/>
            <a:tailEnd/>
          </a:ln>
        </p:spPr>
        <p:txBody>
          <a:bodyPr lIns="0" tIns="0" rIns="0" bIns="0">
            <a:spAutoFit/>
          </a:bodyPr>
          <a:lstStyle/>
          <a:p>
            <a:pPr marL="136525" lvl="1" indent="-134938" defTabSz="1752600">
              <a:spcBef>
                <a:spcPct val="5000"/>
              </a:spcBef>
              <a:buClr>
                <a:srgbClr val="F21C0A"/>
              </a:buClr>
              <a:buFont typeface="Wingdings" pitchFamily="2" charset="2"/>
              <a:buChar char=""/>
            </a:pPr>
            <a:r>
              <a:rPr lang="en-US" sz="1300">
                <a:cs typeface="Arial" charset="0"/>
              </a:rPr>
              <a:t>Construction</a:t>
            </a:r>
          </a:p>
          <a:p>
            <a:pPr marL="136525" lvl="1" indent="-134938" defTabSz="1752600">
              <a:spcBef>
                <a:spcPct val="5000"/>
              </a:spcBef>
              <a:buClr>
                <a:srgbClr val="F21C0A"/>
              </a:buClr>
              <a:buFont typeface="Wingdings" pitchFamily="2" charset="2"/>
              <a:buNone/>
            </a:pPr>
            <a:endParaRPr lang="en-US" sz="1300">
              <a:cs typeface="Arial" charset="0"/>
            </a:endParaRPr>
          </a:p>
        </p:txBody>
      </p:sp>
      <p:sp>
        <p:nvSpPr>
          <p:cNvPr id="95281" name="Rectangle 21"/>
          <p:cNvSpPr>
            <a:spLocks/>
          </p:cNvSpPr>
          <p:nvPr>
            <p:custDataLst>
              <p:tags r:id="rId27"/>
            </p:custDataLst>
          </p:nvPr>
        </p:nvSpPr>
        <p:spPr bwMode="auto">
          <a:xfrm>
            <a:off x="2378075" y="5638800"/>
            <a:ext cx="1982788" cy="396875"/>
          </a:xfrm>
          <a:prstGeom prst="rect">
            <a:avLst/>
          </a:prstGeom>
          <a:noFill/>
          <a:ln w="9525" algn="ctr">
            <a:noFill/>
            <a:round/>
            <a:headEnd/>
            <a:tailEnd/>
          </a:ln>
        </p:spPr>
        <p:txBody>
          <a:bodyPr lIns="0" tIns="0" rIns="0" bIns="0">
            <a:spAutoFit/>
          </a:bodyPr>
          <a:lstStyle/>
          <a:p>
            <a:pPr marL="136525" lvl="1" indent="-134938" defTabSz="1752600">
              <a:spcBef>
                <a:spcPct val="5000"/>
              </a:spcBef>
              <a:buClr>
                <a:srgbClr val="F21C0A"/>
              </a:buClr>
              <a:buFont typeface="Wingdings" pitchFamily="2" charset="2"/>
              <a:buChar char=""/>
            </a:pPr>
            <a:r>
              <a:rPr lang="de-DE" altLang="de-DE" sz="1300">
                <a:cs typeface="Arial" charset="0"/>
              </a:rPr>
              <a:t>Asset strategy and</a:t>
            </a:r>
            <a:br>
              <a:rPr lang="de-DE" altLang="de-DE" sz="1300">
                <a:cs typeface="Arial" charset="0"/>
              </a:rPr>
            </a:br>
            <a:r>
              <a:rPr lang="de-DE" altLang="de-DE" sz="1300">
                <a:cs typeface="Arial" charset="0"/>
              </a:rPr>
              <a:t>technical excellence</a:t>
            </a:r>
            <a:endParaRPr lang="en-US" sz="1300">
              <a:cs typeface="Arial" charset="0"/>
            </a:endParaRPr>
          </a:p>
        </p:txBody>
      </p:sp>
      <p:sp>
        <p:nvSpPr>
          <p:cNvPr id="95282" name="Rectangle 43"/>
          <p:cNvSpPr>
            <a:spLocks noChangeArrowheads="1"/>
          </p:cNvSpPr>
          <p:nvPr>
            <p:custDataLst>
              <p:tags r:id="rId28"/>
            </p:custDataLst>
          </p:nvPr>
        </p:nvSpPr>
        <p:spPr bwMode="auto">
          <a:xfrm>
            <a:off x="571500" y="5410200"/>
            <a:ext cx="1617663" cy="990600"/>
          </a:xfrm>
          <a:prstGeom prst="rect">
            <a:avLst/>
          </a:prstGeom>
          <a:solidFill>
            <a:srgbClr val="DDDDDD"/>
          </a:solidFill>
          <a:ln w="9525" algn="ctr">
            <a:noFill/>
            <a:round/>
            <a:headEnd/>
            <a:tailEnd/>
          </a:ln>
        </p:spPr>
        <p:txBody>
          <a:bodyPr lIns="0" tIns="0" rIns="0" bIns="0" anchor="ctr"/>
          <a:lstStyle/>
          <a:p>
            <a:pPr algn="ctr"/>
            <a:endParaRPr lang="en-US" sz="1300">
              <a:cs typeface="Arial" charset="0"/>
            </a:endParaRPr>
          </a:p>
        </p:txBody>
      </p:sp>
      <p:sp>
        <p:nvSpPr>
          <p:cNvPr id="95283" name="Rectangle 43"/>
          <p:cNvSpPr>
            <a:spLocks noChangeArrowheads="1"/>
          </p:cNvSpPr>
          <p:nvPr>
            <p:custDataLst>
              <p:tags r:id="rId29"/>
            </p:custDataLst>
          </p:nvPr>
        </p:nvSpPr>
        <p:spPr bwMode="auto">
          <a:xfrm>
            <a:off x="571500" y="4343400"/>
            <a:ext cx="1617663" cy="990600"/>
          </a:xfrm>
          <a:prstGeom prst="rect">
            <a:avLst/>
          </a:prstGeom>
          <a:solidFill>
            <a:srgbClr val="DDDDDD"/>
          </a:solidFill>
          <a:ln w="9525" algn="ctr">
            <a:noFill/>
            <a:round/>
            <a:headEnd/>
            <a:tailEnd/>
          </a:ln>
        </p:spPr>
        <p:txBody>
          <a:bodyPr lIns="0" tIns="0" rIns="0" bIns="0" anchor="ctr"/>
          <a:lstStyle/>
          <a:p>
            <a:pPr algn="ctr"/>
            <a:endParaRPr lang="en-US" sz="1300">
              <a:cs typeface="Arial" charset="0"/>
            </a:endParaRPr>
          </a:p>
        </p:txBody>
      </p:sp>
      <p:sp>
        <p:nvSpPr>
          <p:cNvPr id="95284" name="Rectangle 43"/>
          <p:cNvSpPr>
            <a:spLocks noChangeArrowheads="1"/>
          </p:cNvSpPr>
          <p:nvPr>
            <p:custDataLst>
              <p:tags r:id="rId30"/>
            </p:custDataLst>
          </p:nvPr>
        </p:nvSpPr>
        <p:spPr bwMode="auto">
          <a:xfrm>
            <a:off x="571500" y="3505200"/>
            <a:ext cx="1617663" cy="762000"/>
          </a:xfrm>
          <a:prstGeom prst="rect">
            <a:avLst/>
          </a:prstGeom>
          <a:solidFill>
            <a:srgbClr val="DDDDDD"/>
          </a:solidFill>
          <a:ln w="9525" algn="ctr">
            <a:noFill/>
            <a:round/>
            <a:headEnd/>
            <a:tailEnd/>
          </a:ln>
        </p:spPr>
        <p:txBody>
          <a:bodyPr lIns="0" tIns="0" rIns="0" bIns="0" anchor="ctr"/>
          <a:lstStyle/>
          <a:p>
            <a:pPr algn="ctr"/>
            <a:endParaRPr lang="en-US" sz="1300">
              <a:cs typeface="Arial" charset="0"/>
            </a:endParaRPr>
          </a:p>
        </p:txBody>
      </p:sp>
      <p:sp>
        <p:nvSpPr>
          <p:cNvPr id="95285" name="Rectangle 43"/>
          <p:cNvSpPr>
            <a:spLocks noChangeArrowheads="1"/>
          </p:cNvSpPr>
          <p:nvPr>
            <p:custDataLst>
              <p:tags r:id="rId31"/>
            </p:custDataLst>
          </p:nvPr>
        </p:nvSpPr>
        <p:spPr bwMode="auto">
          <a:xfrm>
            <a:off x="571500" y="2513013"/>
            <a:ext cx="1617663" cy="931862"/>
          </a:xfrm>
          <a:prstGeom prst="rect">
            <a:avLst/>
          </a:prstGeom>
          <a:solidFill>
            <a:srgbClr val="DDDDDD"/>
          </a:solidFill>
          <a:ln w="9525" algn="ctr">
            <a:noFill/>
            <a:round/>
            <a:headEnd/>
            <a:tailEnd/>
          </a:ln>
        </p:spPr>
        <p:txBody>
          <a:bodyPr lIns="0" tIns="0" rIns="0" bIns="0" anchor="ctr"/>
          <a:lstStyle/>
          <a:p>
            <a:pPr algn="ctr"/>
            <a:endParaRPr lang="en-US" sz="1300">
              <a:cs typeface="Arial" charset="0"/>
            </a:endParaRPr>
          </a:p>
        </p:txBody>
      </p:sp>
      <p:sp>
        <p:nvSpPr>
          <p:cNvPr id="95286" name="Textframe 9"/>
          <p:cNvSpPr>
            <a:spLocks noChangeArrowheads="1"/>
          </p:cNvSpPr>
          <p:nvPr>
            <p:custDataLst>
              <p:tags r:id="rId32"/>
            </p:custDataLst>
          </p:nvPr>
        </p:nvSpPr>
        <p:spPr bwMode="auto">
          <a:xfrm>
            <a:off x="646113" y="2589213"/>
            <a:ext cx="1409700" cy="736600"/>
          </a:xfrm>
          <a:prstGeom prst="rect">
            <a:avLst/>
          </a:prstGeom>
          <a:noFill/>
          <a:ln w="6350">
            <a:noFill/>
            <a:miter lim="800000"/>
            <a:headEnd/>
            <a:tailEnd/>
          </a:ln>
        </p:spPr>
        <p:txBody>
          <a:bodyPr lIns="0" tIns="0" rIns="0" bIns="0">
            <a:spAutoFit/>
          </a:bodyPr>
          <a:lstStyle/>
          <a:p>
            <a:pPr marL="180975" indent="-180975" defTabSz="330200">
              <a:lnSpc>
                <a:spcPct val="93000"/>
              </a:lnSpc>
              <a:buClr>
                <a:schemeClr val="bg2"/>
              </a:buClr>
              <a:buSzPct val="100000"/>
              <a:buFontTx/>
              <a:buChar char="•"/>
            </a:pPr>
            <a:r>
              <a:rPr lang="en-US" altLang="de-DE" sz="1300">
                <a:solidFill>
                  <a:srgbClr val="000000"/>
                </a:solidFill>
                <a:cs typeface="Arial" charset="0"/>
              </a:rPr>
              <a:t>Single point of accountability replaces complex forma</a:t>
            </a:r>
            <a:r>
              <a:rPr lang="de-DE" altLang="de-DE" sz="1300">
                <a:solidFill>
                  <a:srgbClr val="000000"/>
                </a:solidFill>
                <a:cs typeface="Arial" charset="0"/>
              </a:rPr>
              <a:t>l</a:t>
            </a:r>
            <a:r>
              <a:rPr lang="en-US" altLang="de-DE" sz="1300">
                <a:solidFill>
                  <a:srgbClr val="000000"/>
                </a:solidFill>
                <a:cs typeface="Arial" charset="0"/>
              </a:rPr>
              <a:t> structures</a:t>
            </a:r>
          </a:p>
        </p:txBody>
      </p:sp>
      <p:sp>
        <p:nvSpPr>
          <p:cNvPr id="95287" name="Textframe 9"/>
          <p:cNvSpPr>
            <a:spLocks noChangeArrowheads="1"/>
          </p:cNvSpPr>
          <p:nvPr>
            <p:custDataLst>
              <p:tags r:id="rId33"/>
            </p:custDataLst>
          </p:nvPr>
        </p:nvSpPr>
        <p:spPr bwMode="auto">
          <a:xfrm>
            <a:off x="646113" y="3581400"/>
            <a:ext cx="1409700" cy="552450"/>
          </a:xfrm>
          <a:prstGeom prst="rect">
            <a:avLst/>
          </a:prstGeom>
          <a:noFill/>
          <a:ln w="6350">
            <a:noFill/>
            <a:miter lim="800000"/>
            <a:headEnd/>
            <a:tailEnd/>
          </a:ln>
        </p:spPr>
        <p:txBody>
          <a:bodyPr lIns="0" tIns="0" rIns="0" bIns="0">
            <a:spAutoFit/>
          </a:bodyPr>
          <a:lstStyle/>
          <a:p>
            <a:pPr marL="180975" indent="-180975" defTabSz="330200">
              <a:lnSpc>
                <a:spcPct val="93000"/>
              </a:lnSpc>
              <a:buClr>
                <a:schemeClr val="bg2"/>
              </a:buClr>
              <a:buSzPct val="100000"/>
              <a:buFontTx/>
              <a:buChar char="•"/>
            </a:pPr>
            <a:r>
              <a:rPr lang="en-US" altLang="de-DE" sz="1300">
                <a:solidFill>
                  <a:srgbClr val="000000"/>
                </a:solidFill>
                <a:cs typeface="Arial" charset="0"/>
              </a:rPr>
              <a:t>Rigorous performance management</a:t>
            </a:r>
          </a:p>
        </p:txBody>
      </p:sp>
      <p:sp>
        <p:nvSpPr>
          <p:cNvPr id="95288" name="Textframe 9"/>
          <p:cNvSpPr>
            <a:spLocks noChangeArrowheads="1"/>
          </p:cNvSpPr>
          <p:nvPr>
            <p:custDataLst>
              <p:tags r:id="rId34"/>
            </p:custDataLst>
          </p:nvPr>
        </p:nvSpPr>
        <p:spPr bwMode="auto">
          <a:xfrm>
            <a:off x="646113" y="4421188"/>
            <a:ext cx="1479550" cy="736600"/>
          </a:xfrm>
          <a:prstGeom prst="rect">
            <a:avLst/>
          </a:prstGeom>
          <a:noFill/>
          <a:ln w="6350">
            <a:noFill/>
            <a:miter lim="800000"/>
            <a:headEnd/>
            <a:tailEnd/>
          </a:ln>
        </p:spPr>
        <p:txBody>
          <a:bodyPr lIns="0" tIns="0" rIns="0" bIns="0">
            <a:spAutoFit/>
          </a:bodyPr>
          <a:lstStyle/>
          <a:p>
            <a:pPr marL="180975" indent="-180975" defTabSz="330200">
              <a:lnSpc>
                <a:spcPct val="93000"/>
              </a:lnSpc>
              <a:buClr>
                <a:schemeClr val="bg2"/>
              </a:buClr>
              <a:buSzPct val="100000"/>
              <a:buFontTx/>
              <a:buChar char="•"/>
            </a:pPr>
            <a:r>
              <a:rPr lang="en-US" altLang="de-DE" sz="1300">
                <a:solidFill>
                  <a:srgbClr val="000000"/>
                </a:solidFill>
                <a:cs typeface="Arial" charset="0"/>
              </a:rPr>
              <a:t>Centralized key functions support  highly</a:t>
            </a:r>
            <a:r>
              <a:rPr lang="de-DE" altLang="de-DE" sz="1300">
                <a:solidFill>
                  <a:srgbClr val="000000"/>
                </a:solidFill>
                <a:cs typeface="Arial" charset="0"/>
              </a:rPr>
              <a:t> </a:t>
            </a:r>
            <a:r>
              <a:rPr lang="en-US" altLang="de-DE" sz="1300">
                <a:solidFill>
                  <a:srgbClr val="000000"/>
                </a:solidFill>
                <a:cs typeface="Arial" charset="0"/>
              </a:rPr>
              <a:t>decentralized organization</a:t>
            </a:r>
          </a:p>
        </p:txBody>
      </p:sp>
      <p:sp>
        <p:nvSpPr>
          <p:cNvPr id="95289" name="Textframe 9"/>
          <p:cNvSpPr>
            <a:spLocks noChangeArrowheads="1"/>
          </p:cNvSpPr>
          <p:nvPr>
            <p:custDataLst>
              <p:tags r:id="rId35"/>
            </p:custDataLst>
          </p:nvPr>
        </p:nvSpPr>
        <p:spPr bwMode="auto">
          <a:xfrm>
            <a:off x="646113" y="5489575"/>
            <a:ext cx="1409700" cy="736600"/>
          </a:xfrm>
          <a:prstGeom prst="rect">
            <a:avLst/>
          </a:prstGeom>
          <a:noFill/>
          <a:ln w="6350">
            <a:noFill/>
            <a:miter lim="800000"/>
            <a:headEnd/>
            <a:tailEnd/>
          </a:ln>
        </p:spPr>
        <p:txBody>
          <a:bodyPr lIns="0" tIns="0" rIns="0" bIns="0">
            <a:spAutoFit/>
          </a:bodyPr>
          <a:lstStyle/>
          <a:p>
            <a:pPr marL="180975" indent="-180975" defTabSz="330200">
              <a:lnSpc>
                <a:spcPct val="93000"/>
              </a:lnSpc>
              <a:buClr>
                <a:schemeClr val="bg2"/>
              </a:buClr>
              <a:buSzPct val="100000"/>
              <a:buFontTx/>
              <a:buChar char="•"/>
            </a:pPr>
            <a:r>
              <a:rPr lang="en-US" altLang="de-DE" sz="1300">
                <a:solidFill>
                  <a:srgbClr val="000000"/>
                </a:solidFill>
                <a:cs typeface="Arial" charset="0"/>
              </a:rPr>
              <a:t>A supportive company culture: highly diverse and informal style</a:t>
            </a:r>
          </a:p>
        </p:txBody>
      </p:sp>
      <p:sp>
        <p:nvSpPr>
          <p:cNvPr id="95290" name="Text Box 56"/>
          <p:cNvSpPr txBox="1">
            <a:spLocks noChangeArrowheads="1"/>
          </p:cNvSpPr>
          <p:nvPr/>
        </p:nvSpPr>
        <p:spPr bwMode="auto">
          <a:xfrm>
            <a:off x="4152900" y="4343400"/>
            <a:ext cx="2074863" cy="304800"/>
          </a:xfrm>
          <a:prstGeom prst="rect">
            <a:avLst/>
          </a:prstGeom>
          <a:noFill/>
          <a:ln w="9525">
            <a:noFill/>
            <a:miter lim="800000"/>
            <a:headEnd/>
            <a:tailEnd/>
          </a:ln>
        </p:spPr>
        <p:txBody>
          <a:bodyPr>
            <a:spAutoFit/>
          </a:bodyPr>
          <a:lstStyle/>
          <a:p>
            <a:pPr>
              <a:spcBef>
                <a:spcPct val="50000"/>
              </a:spcBef>
            </a:pPr>
            <a:r>
              <a:rPr lang="de-DE" sz="1400" b="1">
                <a:cs typeface="Arial" charset="0"/>
              </a:rPr>
              <a:t>Corporate functions  </a:t>
            </a:r>
            <a:r>
              <a:rPr lang="de-DE" sz="1400">
                <a:cs typeface="Arial" charset="0"/>
              </a:rPr>
              <a:t>e.g.</a:t>
            </a:r>
          </a:p>
        </p:txBody>
      </p:sp>
      <p:sp>
        <p:nvSpPr>
          <p:cNvPr id="95291" name="Rectangle 21"/>
          <p:cNvSpPr>
            <a:spLocks/>
          </p:cNvSpPr>
          <p:nvPr>
            <p:custDataLst>
              <p:tags r:id="rId36"/>
            </p:custDataLst>
          </p:nvPr>
        </p:nvSpPr>
        <p:spPr bwMode="auto">
          <a:xfrm>
            <a:off x="4360863" y="4876800"/>
            <a:ext cx="1550987" cy="198438"/>
          </a:xfrm>
          <a:prstGeom prst="rect">
            <a:avLst/>
          </a:prstGeom>
          <a:noFill/>
          <a:ln w="9525" algn="ctr">
            <a:noFill/>
            <a:round/>
            <a:headEnd/>
            <a:tailEnd/>
          </a:ln>
        </p:spPr>
        <p:txBody>
          <a:bodyPr lIns="0" tIns="0" rIns="0" bIns="0">
            <a:spAutoFit/>
          </a:bodyPr>
          <a:lstStyle/>
          <a:p>
            <a:pPr marL="136525" lvl="1" indent="-134938" defTabSz="1752600">
              <a:spcBef>
                <a:spcPct val="5000"/>
              </a:spcBef>
              <a:buClr>
                <a:srgbClr val="F21C0A"/>
              </a:buClr>
              <a:buFont typeface="Wingdings" pitchFamily="2" charset="2"/>
              <a:buChar char=""/>
            </a:pPr>
            <a:r>
              <a:rPr lang="en-US" altLang="de-DE" sz="1300">
                <a:cs typeface="Arial" charset="0"/>
              </a:rPr>
              <a:t>Strategy</a:t>
            </a:r>
            <a:endParaRPr lang="de-DE" altLang="de-DE" sz="1300">
              <a:cs typeface="Arial" charset="0"/>
            </a:endParaRPr>
          </a:p>
        </p:txBody>
      </p:sp>
      <p:sp>
        <p:nvSpPr>
          <p:cNvPr id="95292" name="Rectangle 21"/>
          <p:cNvSpPr>
            <a:spLocks/>
          </p:cNvSpPr>
          <p:nvPr>
            <p:custDataLst>
              <p:tags r:id="rId37"/>
            </p:custDataLst>
          </p:nvPr>
        </p:nvSpPr>
        <p:spPr bwMode="auto">
          <a:xfrm>
            <a:off x="4348163" y="5257800"/>
            <a:ext cx="1420812" cy="198438"/>
          </a:xfrm>
          <a:prstGeom prst="rect">
            <a:avLst/>
          </a:prstGeom>
          <a:noFill/>
          <a:ln w="9525" algn="ctr">
            <a:noFill/>
            <a:round/>
            <a:headEnd/>
            <a:tailEnd/>
          </a:ln>
        </p:spPr>
        <p:txBody>
          <a:bodyPr lIns="0" tIns="0" rIns="0" bIns="0">
            <a:spAutoFit/>
          </a:bodyPr>
          <a:lstStyle/>
          <a:p>
            <a:pPr marL="136525" lvl="1" indent="-134938" defTabSz="1752600">
              <a:spcBef>
                <a:spcPct val="5000"/>
              </a:spcBef>
              <a:buClr>
                <a:srgbClr val="F21C0A"/>
              </a:buClr>
              <a:buFont typeface="Wingdings" pitchFamily="2" charset="2"/>
              <a:buChar char=""/>
            </a:pPr>
            <a:r>
              <a:rPr lang="de-DE" altLang="de-DE" sz="1300">
                <a:cs typeface="Arial" charset="0"/>
              </a:rPr>
              <a:t>HSSE</a:t>
            </a:r>
            <a:endParaRPr lang="en-US" sz="1300">
              <a:cs typeface="Arial" charset="0"/>
            </a:endParaRPr>
          </a:p>
        </p:txBody>
      </p:sp>
      <p:sp>
        <p:nvSpPr>
          <p:cNvPr id="95293" name="Rectangle 55"/>
          <p:cNvSpPr>
            <a:spLocks noChangeArrowheads="1"/>
          </p:cNvSpPr>
          <p:nvPr/>
        </p:nvSpPr>
        <p:spPr bwMode="auto">
          <a:xfrm>
            <a:off x="4219575" y="4648200"/>
            <a:ext cx="1831975" cy="1757363"/>
          </a:xfrm>
          <a:prstGeom prst="rect">
            <a:avLst/>
          </a:prstGeom>
          <a:noFill/>
          <a:ln w="12700">
            <a:solidFill>
              <a:schemeClr val="bg2"/>
            </a:solidFill>
            <a:miter lim="800000"/>
            <a:headEnd/>
            <a:tailEnd/>
          </a:ln>
        </p:spPr>
        <p:txBody>
          <a:bodyPr wrap="none" anchor="ctr"/>
          <a:lstStyle/>
          <a:p>
            <a:endParaRPr lang="en-GB">
              <a:cs typeface="Arial" charset="0"/>
            </a:endParaRPr>
          </a:p>
        </p:txBody>
      </p:sp>
      <p:sp>
        <p:nvSpPr>
          <p:cNvPr id="95294" name="Text Box 46"/>
          <p:cNvSpPr txBox="1">
            <a:spLocks noChangeArrowheads="1"/>
          </p:cNvSpPr>
          <p:nvPr/>
        </p:nvSpPr>
        <p:spPr bwMode="auto">
          <a:xfrm>
            <a:off x="571500" y="2238375"/>
            <a:ext cx="1128713" cy="212725"/>
          </a:xfrm>
          <a:prstGeom prst="rect">
            <a:avLst/>
          </a:prstGeom>
          <a:noFill/>
          <a:ln w="9525">
            <a:noFill/>
            <a:miter lim="800000"/>
            <a:headEnd/>
            <a:tailEnd/>
          </a:ln>
        </p:spPr>
        <p:txBody>
          <a:bodyPr wrap="none" lIns="0" tIns="0" rIns="0" bIns="0">
            <a:spAutoFit/>
          </a:bodyPr>
          <a:lstStyle/>
          <a:p>
            <a:pPr>
              <a:spcBef>
                <a:spcPct val="50000"/>
              </a:spcBef>
            </a:pPr>
            <a:r>
              <a:rPr lang="de-DE" sz="1400" b="1">
                <a:cs typeface="Arial" charset="0"/>
              </a:rPr>
              <a:t>Ways of working</a:t>
            </a:r>
            <a:endParaRPr lang="de-DE" sz="1400">
              <a:cs typeface="Arial" charset="0"/>
            </a:endParaRPr>
          </a:p>
        </p:txBody>
      </p:sp>
      <p:sp>
        <p:nvSpPr>
          <p:cNvPr id="95295" name="Line 89"/>
          <p:cNvSpPr>
            <a:spLocks noChangeShapeType="1"/>
          </p:cNvSpPr>
          <p:nvPr/>
        </p:nvSpPr>
        <p:spPr bwMode="auto">
          <a:xfrm flipV="1">
            <a:off x="7953375" y="4040188"/>
            <a:ext cx="211138" cy="457200"/>
          </a:xfrm>
          <a:prstGeom prst="line">
            <a:avLst/>
          </a:prstGeom>
          <a:noFill/>
          <a:ln w="9525">
            <a:solidFill>
              <a:schemeClr val="bg2"/>
            </a:solidFill>
            <a:round/>
            <a:headEnd/>
            <a:tailEnd/>
          </a:ln>
        </p:spPr>
        <p:txBody>
          <a:bodyPr/>
          <a:lstStyle/>
          <a:p>
            <a:endParaRPr lang="de-DE"/>
          </a:p>
        </p:txBody>
      </p:sp>
      <p:sp>
        <p:nvSpPr>
          <p:cNvPr id="95296" name="Rectangle 92"/>
          <p:cNvSpPr>
            <a:spLocks noChangeArrowheads="1"/>
          </p:cNvSpPr>
          <p:nvPr/>
        </p:nvSpPr>
        <p:spPr bwMode="auto">
          <a:xfrm>
            <a:off x="6119813" y="4343400"/>
            <a:ext cx="2671762" cy="2057400"/>
          </a:xfrm>
          <a:prstGeom prst="rect">
            <a:avLst/>
          </a:prstGeom>
          <a:solidFill>
            <a:srgbClr val="F8F8F8">
              <a:alpha val="41960"/>
            </a:srgbClr>
          </a:solidFill>
          <a:ln w="12700">
            <a:solidFill>
              <a:srgbClr val="969696"/>
            </a:solidFill>
            <a:miter lim="800000"/>
            <a:headEnd/>
            <a:tailEnd/>
          </a:ln>
        </p:spPr>
        <p:txBody>
          <a:bodyPr wrap="none" anchor="ctr"/>
          <a:lstStyle/>
          <a:p>
            <a:pPr algn="ctr"/>
            <a:endParaRPr lang="en-US">
              <a:cs typeface="Arial" charset="0"/>
            </a:endParaRPr>
          </a:p>
        </p:txBody>
      </p:sp>
      <p:sp>
        <p:nvSpPr>
          <p:cNvPr id="95297" name="Text Box 56"/>
          <p:cNvSpPr txBox="1">
            <a:spLocks noChangeArrowheads="1"/>
          </p:cNvSpPr>
          <p:nvPr/>
        </p:nvSpPr>
        <p:spPr bwMode="auto">
          <a:xfrm>
            <a:off x="6100763" y="4367213"/>
            <a:ext cx="2227262" cy="307975"/>
          </a:xfrm>
          <a:prstGeom prst="rect">
            <a:avLst/>
          </a:prstGeom>
          <a:noFill/>
          <a:ln w="9525">
            <a:noFill/>
            <a:miter lim="800000"/>
            <a:headEnd/>
            <a:tailEnd/>
          </a:ln>
        </p:spPr>
        <p:txBody>
          <a:bodyPr>
            <a:spAutoFit/>
          </a:bodyPr>
          <a:lstStyle/>
          <a:p>
            <a:pPr>
              <a:spcBef>
                <a:spcPct val="50000"/>
              </a:spcBef>
            </a:pPr>
            <a:r>
              <a:rPr lang="de-DE" sz="1400" b="1">
                <a:cs typeface="Arial" charset="0"/>
              </a:rPr>
              <a:t>EC&amp;R Total – </a:t>
            </a:r>
            <a:r>
              <a:rPr lang="de-DE" sz="1200" b="1">
                <a:cs typeface="Arial" charset="0"/>
              </a:rPr>
              <a:t>31.12.2008</a:t>
            </a:r>
            <a:endParaRPr lang="de-DE" sz="1400" b="1">
              <a:cs typeface="Arial" charset="0"/>
            </a:endParaRPr>
          </a:p>
        </p:txBody>
      </p:sp>
      <p:graphicFrame>
        <p:nvGraphicFramePr>
          <p:cNvPr id="74" name="Diagramm 73"/>
          <p:cNvGraphicFramePr/>
          <p:nvPr/>
        </p:nvGraphicFramePr>
        <p:xfrm>
          <a:off x="6143636" y="4643446"/>
          <a:ext cx="2714644" cy="1738304"/>
        </p:xfrm>
        <a:graphic>
          <a:graphicData uri="http://schemas.openxmlformats.org/drawingml/2006/chart">
            <c:chart xmlns:c="http://schemas.openxmlformats.org/drawingml/2006/chart" xmlns:r="http://schemas.openxmlformats.org/officeDocument/2006/relationships" r:id="rId47"/>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3" name="Rectangle 53"/>
          <p:cNvSpPr>
            <a:spLocks noGrp="1" noChangeArrowheads="1"/>
          </p:cNvSpPr>
          <p:nvPr>
            <p:ph type="title"/>
          </p:nvPr>
        </p:nvSpPr>
        <p:spPr/>
        <p:txBody>
          <a:bodyPr/>
          <a:lstStyle/>
          <a:p>
            <a:r>
              <a:rPr lang="en-US" smtClean="0"/>
              <a:t>E.ON – Key figures for the year 2008</a:t>
            </a:r>
            <a:r>
              <a:rPr lang="en-US" baseline="30000" smtClean="0"/>
              <a:t>1</a:t>
            </a:r>
            <a:endParaRPr lang="en-US" smtClean="0"/>
          </a:p>
        </p:txBody>
      </p:sp>
      <p:sp>
        <p:nvSpPr>
          <p:cNvPr id="259074" name="EON_Zwischenueberschrift"/>
          <p:cNvSpPr txBox="1">
            <a:spLocks noChangeArrowheads="1"/>
          </p:cNvSpPr>
          <p:nvPr/>
        </p:nvSpPr>
        <p:spPr bwMode="auto">
          <a:xfrm>
            <a:off x="608013" y="1571625"/>
            <a:ext cx="8285162" cy="333375"/>
          </a:xfrm>
          <a:prstGeom prst="rect">
            <a:avLst/>
          </a:prstGeom>
          <a:noFill/>
          <a:ln w="19050">
            <a:noFill/>
            <a:miter lim="800000"/>
            <a:headEnd/>
            <a:tailEnd/>
          </a:ln>
        </p:spPr>
        <p:txBody>
          <a:bodyPr wrap="none" lIns="0" tIns="0" rIns="0" bIns="0">
            <a:spAutoFit/>
          </a:bodyPr>
          <a:lstStyle/>
          <a:p>
            <a:pPr>
              <a:lnSpc>
                <a:spcPts val="2600"/>
              </a:lnSpc>
            </a:pPr>
            <a:r>
              <a:rPr lang="en-US" b="1">
                <a:solidFill>
                  <a:srgbClr val="F21C0A"/>
                </a:solidFill>
              </a:rPr>
              <a:t>E.ON – One of the World’s Largest Electricity and Gas Energy Service Providers</a:t>
            </a:r>
          </a:p>
        </p:txBody>
      </p:sp>
      <p:sp>
        <p:nvSpPr>
          <p:cNvPr id="259075" name="Text Box 5"/>
          <p:cNvSpPr txBox="1">
            <a:spLocks noChangeArrowheads="1"/>
          </p:cNvSpPr>
          <p:nvPr/>
        </p:nvSpPr>
        <p:spPr bwMode="gray">
          <a:xfrm>
            <a:off x="4953000" y="1643063"/>
            <a:ext cx="0" cy="304800"/>
          </a:xfrm>
          <a:prstGeom prst="rect">
            <a:avLst/>
          </a:prstGeom>
          <a:noFill/>
          <a:ln w="12700">
            <a:noFill/>
            <a:miter lim="800000"/>
            <a:headEnd/>
            <a:tailEnd type="none" w="med" len="lg"/>
          </a:ln>
        </p:spPr>
        <p:txBody>
          <a:bodyPr wrap="none" lIns="0" tIns="0" rIns="0" bIns="0">
            <a:spAutoFit/>
          </a:bodyPr>
          <a:lstStyle/>
          <a:p>
            <a:pPr algn="ctr"/>
            <a:endParaRPr lang="de-DE"/>
          </a:p>
        </p:txBody>
      </p:sp>
      <p:pic>
        <p:nvPicPr>
          <p:cNvPr id="259076" name="Picture 50" descr="icon_media_archive_outside1_72"/>
          <p:cNvPicPr>
            <a:picLocks noChangeAspect="1" noChangeArrowheads="1"/>
          </p:cNvPicPr>
          <p:nvPr/>
        </p:nvPicPr>
        <p:blipFill>
          <a:blip r:embed="rId2"/>
          <a:srcRect l="3253" r="6180"/>
          <a:stretch>
            <a:fillRect/>
          </a:stretch>
        </p:blipFill>
        <p:spPr bwMode="auto">
          <a:xfrm>
            <a:off x="611188" y="2057400"/>
            <a:ext cx="3978275" cy="2847975"/>
          </a:xfrm>
          <a:prstGeom prst="rect">
            <a:avLst/>
          </a:prstGeom>
          <a:noFill/>
          <a:ln w="9525">
            <a:noFill/>
            <a:miter lim="800000"/>
            <a:headEnd/>
            <a:tailEnd/>
          </a:ln>
        </p:spPr>
      </p:pic>
      <p:sp>
        <p:nvSpPr>
          <p:cNvPr id="259077" name="Text Box 55"/>
          <p:cNvSpPr txBox="1">
            <a:spLocks noChangeArrowheads="1"/>
          </p:cNvSpPr>
          <p:nvPr/>
        </p:nvSpPr>
        <p:spPr bwMode="auto">
          <a:xfrm>
            <a:off x="615950" y="6291263"/>
            <a:ext cx="3660775" cy="554037"/>
          </a:xfrm>
          <a:prstGeom prst="rect">
            <a:avLst/>
          </a:prstGeom>
          <a:noFill/>
          <a:ln w="19050">
            <a:noFill/>
            <a:miter lim="800000"/>
            <a:headEnd/>
            <a:tailEnd/>
          </a:ln>
        </p:spPr>
        <p:txBody>
          <a:bodyPr wrap="none">
            <a:spAutoFit/>
          </a:bodyPr>
          <a:lstStyle/>
          <a:p>
            <a:pPr marL="457200" indent="-457200"/>
            <a:r>
              <a:rPr lang="en-US" sz="1000" baseline="30000"/>
              <a:t>1</a:t>
            </a:r>
            <a:r>
              <a:rPr lang="en-US" sz="1000"/>
              <a:t> According to the 2008 Annual Report.</a:t>
            </a:r>
          </a:p>
          <a:p>
            <a:pPr marL="457200" indent="-457200"/>
            <a:r>
              <a:rPr lang="en-US" sz="1000" baseline="30000"/>
              <a:t>2</a:t>
            </a:r>
            <a:r>
              <a:rPr lang="en-US" sz="1000"/>
              <a:t> Unconsolidated figures.</a:t>
            </a:r>
          </a:p>
          <a:p>
            <a:pPr marL="457200" indent="-457200"/>
            <a:r>
              <a:rPr lang="en-US" sz="1000"/>
              <a:t>* Renewable Energy and Carbon Sourcing with worldwide activities</a:t>
            </a:r>
          </a:p>
        </p:txBody>
      </p:sp>
      <p:graphicFrame>
        <p:nvGraphicFramePr>
          <p:cNvPr id="19484" name="Group 28"/>
          <p:cNvGraphicFramePr>
            <a:graphicFrameLocks noGrp="1"/>
          </p:cNvGraphicFramePr>
          <p:nvPr/>
        </p:nvGraphicFramePr>
        <p:xfrm>
          <a:off x="4946650" y="2085975"/>
          <a:ext cx="3841750" cy="2811463"/>
        </p:xfrm>
        <a:graphic>
          <a:graphicData uri="http://schemas.openxmlformats.org/drawingml/2006/table">
            <a:tbl>
              <a:tblPr/>
              <a:tblGrid>
                <a:gridCol w="1839928"/>
                <a:gridCol w="2001822"/>
              </a:tblGrid>
              <a:tr h="461963">
                <a:tc>
                  <a:txBody>
                    <a:bodyPr/>
                    <a:lstStyle/>
                    <a:p>
                      <a:pPr marL="0" marR="0" lvl="0" indent="0" algn="l" defTabSz="914400" rtl="0" eaLnBrk="1" fontAlgn="base" latinLnBrk="0" hangingPunct="1">
                        <a:lnSpc>
                          <a:spcPts val="21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Polo" pitchFamily="2" charset="0"/>
                          <a:ea typeface="MS PGothic" pitchFamily="34" charset="-128"/>
                        </a:rPr>
                        <a:t>Sales</a:t>
                      </a:r>
                    </a:p>
                  </a:txBody>
                  <a:tcPr horzOverflow="overflow">
                    <a:lnL>
                      <a:noFill/>
                    </a:lnL>
                    <a:lnR w="76200" cap="flat" cmpd="sng" algn="ctr">
                      <a:solidFill>
                        <a:schemeClr val="bg1"/>
                      </a:solidFill>
                      <a:prstDash val="solid"/>
                      <a:round/>
                      <a:headEnd type="none" w="med" len="med"/>
                      <a:tailEnd type="none" w="med" len="med"/>
                    </a:lnR>
                    <a:lnT>
                      <a:noFill/>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ts val="21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Polo" pitchFamily="2" charset="0"/>
                          <a:ea typeface="MS PGothic" pitchFamily="34" charset="-128"/>
                        </a:rPr>
                        <a:t>€86.8 billion</a:t>
                      </a:r>
                    </a:p>
                  </a:txBody>
                  <a:tcPr horzOverflow="overflow">
                    <a:lnL w="76200" cap="flat" cmpd="sng" algn="ctr">
                      <a:solidFill>
                        <a:schemeClr val="bg1"/>
                      </a:solidFill>
                      <a:prstDash val="solid"/>
                      <a:round/>
                      <a:headEnd type="none" w="med" len="med"/>
                      <a:tailEnd type="none" w="med" len="med"/>
                    </a:lnL>
                    <a:lnR>
                      <a:noFill/>
                    </a:lnR>
                    <a:lnT>
                      <a:noFill/>
                    </a:lnT>
                    <a:lnB w="9525" cap="flat" cmpd="sng" algn="ctr">
                      <a:solidFill>
                        <a:schemeClr val="tx1"/>
                      </a:solidFill>
                      <a:prstDash val="solid"/>
                      <a:round/>
                      <a:headEnd type="none" w="med" len="med"/>
                      <a:tailEnd type="none" w="med" len="med"/>
                    </a:lnB>
                    <a:lnTlToBr>
                      <a:noFill/>
                    </a:lnTlToBr>
                    <a:lnBlToTr>
                      <a:noFill/>
                    </a:lnBlToTr>
                    <a:noFill/>
                  </a:tcPr>
                </a:tc>
              </a:tr>
              <a:tr h="547688">
                <a:tc>
                  <a:txBody>
                    <a:bodyPr/>
                    <a:lstStyle/>
                    <a:p>
                      <a:pPr marL="0" marR="0" lvl="0" indent="0" algn="l" defTabSz="914400" rtl="0" eaLnBrk="1" fontAlgn="base" latinLnBrk="0" hangingPunct="1">
                        <a:lnSpc>
                          <a:spcPts val="21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Polo" pitchFamily="2" charset="0"/>
                          <a:ea typeface="MS PGothic" pitchFamily="34" charset="-128"/>
                        </a:rPr>
                        <a:t>Adjusted EBIT</a:t>
                      </a:r>
                    </a:p>
                  </a:txBody>
                  <a:tcPr horzOverflow="overflow">
                    <a:lnL>
                      <a:noFill/>
                    </a:lnL>
                    <a:lnR w="76200" cap="flat" cmpd="sng" algn="ctr">
                      <a:solidFill>
                        <a:srgbClr val="FFFFFF"/>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ts val="21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Polo" pitchFamily="2" charset="0"/>
                          <a:ea typeface="MS PGothic" pitchFamily="34" charset="-128"/>
                        </a:rPr>
                        <a:t>€9.9 billion</a:t>
                      </a:r>
                    </a:p>
                  </a:txBody>
                  <a:tcPr horzOverflow="overflow">
                    <a:lnL w="76200" cap="flat" cmpd="sng" algn="ctr">
                      <a:solidFill>
                        <a:srgbClr val="FFFFFF"/>
                      </a:solidFill>
                      <a:prstDash val="solid"/>
                      <a:round/>
                      <a:headEnd type="none" w="med" len="med"/>
                      <a:tailEnd type="none" w="med" len="med"/>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628650">
                <a:tc>
                  <a:txBody>
                    <a:bodyPr/>
                    <a:lstStyle/>
                    <a:p>
                      <a:pPr marL="0" marR="0" lvl="0" indent="0" algn="l" defTabSz="914400" rtl="0" eaLnBrk="1" fontAlgn="base" latinLnBrk="0" hangingPunct="1">
                        <a:lnSpc>
                          <a:spcPts val="21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Polo" pitchFamily="2" charset="0"/>
                          <a:ea typeface="MS PGothic" pitchFamily="34" charset="-128"/>
                        </a:rPr>
                        <a:t>Electricity sales volume</a:t>
                      </a:r>
                      <a:r>
                        <a:rPr kumimoji="0" lang="en-US" sz="1600" b="0" i="0" u="none" strike="noStrike" cap="none" normalizeH="0" baseline="40000" dirty="0" smtClean="0">
                          <a:ln>
                            <a:noFill/>
                          </a:ln>
                          <a:solidFill>
                            <a:schemeClr val="tx1"/>
                          </a:solidFill>
                          <a:effectLst/>
                          <a:latin typeface="Polo" pitchFamily="2" charset="0"/>
                          <a:ea typeface="MS PGothic" pitchFamily="34" charset="-128"/>
                        </a:rPr>
                        <a:t>2</a:t>
                      </a:r>
                    </a:p>
                  </a:txBody>
                  <a:tcPr horzOverflow="overflow">
                    <a:lnL>
                      <a:noFill/>
                    </a:lnL>
                    <a:lnR w="76200"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ts val="21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Polo" pitchFamily="2" charset="0"/>
                          <a:ea typeface="MS PGothic" pitchFamily="34" charset="-128"/>
                        </a:rPr>
                        <a:t>614.6 billion kWh</a:t>
                      </a:r>
                    </a:p>
                  </a:txBody>
                  <a:tcPr horzOverflow="overflow">
                    <a:lnL w="76200" cap="flat" cmpd="sng" algn="ctr">
                      <a:solidFill>
                        <a:schemeClr val="bg1"/>
                      </a:solidFill>
                      <a:prstDash val="solid"/>
                      <a:round/>
                      <a:headEnd type="none" w="med" len="med"/>
                      <a:tailEnd type="none" w="med" len="med"/>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547688">
                <a:tc>
                  <a:txBody>
                    <a:bodyPr/>
                    <a:lstStyle/>
                    <a:p>
                      <a:pPr marL="0" marR="0" lvl="0" indent="0" algn="l" defTabSz="914400" rtl="0" eaLnBrk="1" fontAlgn="base" latinLnBrk="0" hangingPunct="1">
                        <a:lnSpc>
                          <a:spcPts val="21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Polo" pitchFamily="2" charset="0"/>
                          <a:ea typeface="MS PGothic" pitchFamily="34" charset="-128"/>
                        </a:rPr>
                        <a:t>Gas sales volume</a:t>
                      </a:r>
                      <a:r>
                        <a:rPr kumimoji="0" lang="en-US" sz="1600" b="0" i="0" u="none" strike="noStrike" cap="none" normalizeH="0" baseline="30000" dirty="0" smtClean="0">
                          <a:ln>
                            <a:noFill/>
                          </a:ln>
                          <a:solidFill>
                            <a:schemeClr val="tx1"/>
                          </a:solidFill>
                          <a:effectLst/>
                          <a:latin typeface="Polo" pitchFamily="2" charset="0"/>
                          <a:ea typeface="MS PGothic" pitchFamily="34" charset="-128"/>
                        </a:rPr>
                        <a:t>2</a:t>
                      </a:r>
                    </a:p>
                  </a:txBody>
                  <a:tcPr horzOverflow="overflow">
                    <a:lnL>
                      <a:noFill/>
                    </a:lnL>
                    <a:lnR w="76200"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ts val="21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Polo" pitchFamily="2" charset="0"/>
                          <a:ea typeface="MS PGothic" pitchFamily="34" charset="-128"/>
                        </a:rPr>
                        <a:t>1,224.0 billion kWh</a:t>
                      </a:r>
                    </a:p>
                  </a:txBody>
                  <a:tcPr horzOverflow="overflow">
                    <a:lnL w="76200" cap="flat" cmpd="sng" algn="ctr">
                      <a:solidFill>
                        <a:schemeClr val="bg1"/>
                      </a:solidFill>
                      <a:prstDash val="solid"/>
                      <a:round/>
                      <a:headEnd type="none" w="med" len="med"/>
                      <a:tailEnd type="none" w="med" len="med"/>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547688">
                <a:tc>
                  <a:txBody>
                    <a:bodyPr/>
                    <a:lstStyle/>
                    <a:p>
                      <a:pPr marL="0" marR="0" lvl="0" indent="0" algn="l" defTabSz="914400" rtl="0" eaLnBrk="1" fontAlgn="base" latinLnBrk="0" hangingPunct="1">
                        <a:lnSpc>
                          <a:spcPts val="21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Polo" pitchFamily="2" charset="0"/>
                          <a:ea typeface="MS PGothic" pitchFamily="34" charset="-128"/>
                        </a:rPr>
                        <a:t>Employees</a:t>
                      </a:r>
                    </a:p>
                  </a:txBody>
                  <a:tcPr horzOverflow="overflow">
                    <a:lnL>
                      <a:noFill/>
                    </a:lnL>
                    <a:lnR w="76200"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ts val="21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Polo" pitchFamily="2" charset="0"/>
                          <a:ea typeface="MS PGothic" pitchFamily="34" charset="-128"/>
                        </a:rPr>
                        <a:t>93,538</a:t>
                      </a:r>
                    </a:p>
                  </a:txBody>
                  <a:tcPr horzOverflow="overflow">
                    <a:lnL w="76200" cap="flat" cmpd="sng" algn="ctr">
                      <a:solidFill>
                        <a:schemeClr val="bg1"/>
                      </a:solidFill>
                      <a:prstDash val="solid"/>
                      <a:round/>
                      <a:headEnd type="none" w="med" len="med"/>
                      <a:tailEnd type="none" w="med" len="med"/>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r>
            </a:tbl>
          </a:graphicData>
        </a:graphic>
      </p:graphicFrame>
      <p:sp>
        <p:nvSpPr>
          <p:cNvPr id="9" name="Textfeld 8"/>
          <p:cNvSpPr txBox="1"/>
          <p:nvPr/>
        </p:nvSpPr>
        <p:spPr>
          <a:xfrm>
            <a:off x="571500" y="5072063"/>
            <a:ext cx="8358188" cy="1554162"/>
          </a:xfrm>
          <a:prstGeom prst="rect">
            <a:avLst/>
          </a:prstGeom>
          <a:noFill/>
        </p:spPr>
        <p:txBody>
          <a:bodyPr>
            <a:spAutoFit/>
          </a:bodyPr>
          <a:lstStyle/>
          <a:p>
            <a:pPr marL="203200" indent="-203200">
              <a:spcAft>
                <a:spcPts val="600"/>
              </a:spcAft>
              <a:buClr>
                <a:srgbClr val="F21C0A"/>
              </a:buClr>
              <a:buSzPct val="100000"/>
              <a:buFont typeface="Wingdings"/>
              <a:buChar char=""/>
              <a:defRPr/>
            </a:pPr>
            <a:r>
              <a:rPr lang="en-US" sz="1600" dirty="0"/>
              <a:t>Activities in power and gas markets all over Europe and US*</a:t>
            </a:r>
          </a:p>
          <a:p>
            <a:pPr marL="203200" indent="-203200">
              <a:spcAft>
                <a:spcPts val="600"/>
              </a:spcAft>
              <a:buClr>
                <a:srgbClr val="F21C0A"/>
              </a:buClr>
              <a:buSzPct val="100000"/>
              <a:buFont typeface="Wingdings"/>
              <a:buChar char=""/>
              <a:defRPr/>
            </a:pPr>
            <a:r>
              <a:rPr lang="en-US" sz="1600" dirty="0"/>
              <a:t>Vertically and horizontally integrated business ranging from power generation and gas production to trading, distribution and customer sales.</a:t>
            </a:r>
          </a:p>
          <a:p>
            <a:pPr marL="203200" indent="-203200">
              <a:spcAft>
                <a:spcPts val="600"/>
              </a:spcAft>
              <a:buClr>
                <a:srgbClr val="F21C0A"/>
              </a:buClr>
              <a:buSzPct val="100000"/>
              <a:buFont typeface="Wingdings"/>
              <a:buChar char=""/>
              <a:defRPr/>
            </a:pPr>
            <a:r>
              <a:rPr lang="en-US" sz="1600" dirty="0"/>
              <a:t> Power generation of </a:t>
            </a:r>
            <a:r>
              <a:rPr lang="en-US" sz="1600" dirty="0"/>
              <a:t>74 GW </a:t>
            </a:r>
            <a:r>
              <a:rPr lang="en-US" sz="1600" dirty="0"/>
              <a:t>including </a:t>
            </a:r>
            <a:r>
              <a:rPr lang="en-US" sz="1600" dirty="0"/>
              <a:t>nuclear, fossil and </a:t>
            </a:r>
            <a:r>
              <a:rPr lang="en-US" sz="1600" dirty="0"/>
              <a:t>renewable </a:t>
            </a:r>
            <a:r>
              <a:rPr lang="en-US" sz="1600" dirty="0"/>
              <a:t>energy. </a:t>
            </a:r>
            <a:endParaRPr lang="en-US" sz="1600" dirty="0"/>
          </a:p>
          <a:p>
            <a:pPr>
              <a:spcAft>
                <a:spcPts val="600"/>
              </a:spcAft>
              <a:buClr>
                <a:srgbClr val="F21C0A"/>
              </a:buClr>
              <a:buSzPct val="100000"/>
              <a:buFont typeface="Wingdings"/>
              <a:buChar char=""/>
              <a:defRPr/>
            </a:pPr>
            <a:endParaRPr lang="de-DE" sz="1600" dirty="0"/>
          </a:p>
        </p:txBody>
      </p:sp>
      <p:sp>
        <p:nvSpPr>
          <p:cNvPr id="259097" name="Foliennummernplatzhalter 1"/>
          <p:cNvSpPr>
            <a:spLocks noGrp="1"/>
          </p:cNvSpPr>
          <p:nvPr>
            <p:ph type="sldNum" sz="quarter" idx="10"/>
          </p:nvPr>
        </p:nvSpPr>
        <p:spPr>
          <a:noFill/>
        </p:spPr>
        <p:txBody>
          <a:bodyPr/>
          <a:lstStyle/>
          <a:p>
            <a:fld id="{CDF6194B-02EF-410A-A373-A8F5AAEC7EB0}" type="slidenum">
              <a:rPr smtClean="0"/>
              <a:pPr/>
              <a:t>3</a:t>
            </a:fld>
            <a:endParaRPr lang="de-DE" smtClean="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Rectangle 22"/>
          <p:cNvSpPr>
            <a:spLocks noChangeArrowheads="1"/>
          </p:cNvSpPr>
          <p:nvPr/>
        </p:nvSpPr>
        <p:spPr bwMode="auto">
          <a:xfrm>
            <a:off x="676275" y="2066925"/>
            <a:ext cx="2838450" cy="4343400"/>
          </a:xfrm>
          <a:prstGeom prst="rect">
            <a:avLst/>
          </a:prstGeom>
          <a:solidFill>
            <a:srgbClr val="DDDDDD"/>
          </a:solidFill>
          <a:ln w="9525" algn="ctr">
            <a:noFill/>
            <a:miter lim="800000"/>
            <a:headEnd/>
            <a:tailEnd/>
          </a:ln>
        </p:spPr>
        <p:txBody>
          <a:bodyPr wrap="none" anchor="ctr"/>
          <a:lstStyle/>
          <a:p>
            <a:pPr algn="ctr"/>
            <a:endParaRPr lang="en-US"/>
          </a:p>
        </p:txBody>
      </p:sp>
      <p:sp>
        <p:nvSpPr>
          <p:cNvPr id="256002" name="Rectangle 50"/>
          <p:cNvSpPr>
            <a:spLocks noChangeArrowheads="1"/>
          </p:cNvSpPr>
          <p:nvPr/>
        </p:nvSpPr>
        <p:spPr bwMode="auto">
          <a:xfrm>
            <a:off x="609600" y="2066925"/>
            <a:ext cx="158750" cy="4343400"/>
          </a:xfrm>
          <a:prstGeom prst="rect">
            <a:avLst/>
          </a:prstGeom>
          <a:solidFill>
            <a:schemeClr val="accent1"/>
          </a:solidFill>
          <a:ln w="9525">
            <a:noFill/>
            <a:miter lim="800000"/>
            <a:headEnd/>
            <a:tailEnd/>
          </a:ln>
        </p:spPr>
        <p:txBody>
          <a:bodyPr wrap="none" anchor="ctr"/>
          <a:lstStyle/>
          <a:p>
            <a:pPr algn="ctr"/>
            <a:endParaRPr lang="en-US"/>
          </a:p>
        </p:txBody>
      </p:sp>
      <p:sp>
        <p:nvSpPr>
          <p:cNvPr id="256003" name="Rectangle 23"/>
          <p:cNvSpPr>
            <a:spLocks noChangeArrowheads="1"/>
          </p:cNvSpPr>
          <p:nvPr/>
        </p:nvSpPr>
        <p:spPr bwMode="auto">
          <a:xfrm>
            <a:off x="3797300" y="2060575"/>
            <a:ext cx="5205413" cy="4349750"/>
          </a:xfrm>
          <a:prstGeom prst="rect">
            <a:avLst/>
          </a:prstGeom>
          <a:solidFill>
            <a:srgbClr val="DDDDDD"/>
          </a:solidFill>
          <a:ln w="9525" algn="ctr">
            <a:noFill/>
            <a:miter lim="800000"/>
            <a:headEnd/>
            <a:tailEnd/>
          </a:ln>
        </p:spPr>
        <p:txBody>
          <a:bodyPr wrap="none" anchor="ctr"/>
          <a:lstStyle/>
          <a:p>
            <a:pPr algn="ctr"/>
            <a:endParaRPr lang="en-US"/>
          </a:p>
        </p:txBody>
      </p:sp>
      <p:sp>
        <p:nvSpPr>
          <p:cNvPr id="256004" name="Rectangle 49"/>
          <p:cNvSpPr>
            <a:spLocks noChangeArrowheads="1"/>
          </p:cNvSpPr>
          <p:nvPr/>
        </p:nvSpPr>
        <p:spPr bwMode="auto">
          <a:xfrm>
            <a:off x="3725863" y="2066925"/>
            <a:ext cx="141287" cy="4343400"/>
          </a:xfrm>
          <a:prstGeom prst="rect">
            <a:avLst/>
          </a:prstGeom>
          <a:solidFill>
            <a:schemeClr val="accent1"/>
          </a:solidFill>
          <a:ln w="9525">
            <a:noFill/>
            <a:miter lim="800000"/>
            <a:headEnd/>
            <a:tailEnd/>
          </a:ln>
        </p:spPr>
        <p:txBody>
          <a:bodyPr wrap="none" anchor="ctr"/>
          <a:lstStyle/>
          <a:p>
            <a:pPr algn="ctr"/>
            <a:endParaRPr lang="en-US"/>
          </a:p>
        </p:txBody>
      </p:sp>
      <p:sp>
        <p:nvSpPr>
          <p:cNvPr id="256005" name="AutoShape 2"/>
          <p:cNvSpPr>
            <a:spLocks noChangeAspect="1" noChangeArrowheads="1" noTextEdit="1"/>
          </p:cNvSpPr>
          <p:nvPr/>
        </p:nvSpPr>
        <p:spPr bwMode="auto">
          <a:xfrm>
            <a:off x="914400" y="2422525"/>
            <a:ext cx="4430713" cy="3997325"/>
          </a:xfrm>
          <a:prstGeom prst="rect">
            <a:avLst/>
          </a:prstGeom>
          <a:noFill/>
          <a:ln w="9525">
            <a:noFill/>
            <a:miter lim="800000"/>
            <a:headEnd/>
            <a:tailEnd/>
          </a:ln>
        </p:spPr>
        <p:txBody>
          <a:bodyPr/>
          <a:lstStyle/>
          <a:p>
            <a:endParaRPr lang="de-DE"/>
          </a:p>
        </p:txBody>
      </p:sp>
      <p:sp>
        <p:nvSpPr>
          <p:cNvPr id="256006" name="Textframe 9"/>
          <p:cNvSpPr>
            <a:spLocks noChangeArrowheads="1"/>
          </p:cNvSpPr>
          <p:nvPr>
            <p:custDataLst>
              <p:tags r:id="rId1"/>
            </p:custDataLst>
          </p:nvPr>
        </p:nvSpPr>
        <p:spPr bwMode="auto">
          <a:xfrm>
            <a:off x="914400" y="2570163"/>
            <a:ext cx="2601913" cy="3816350"/>
          </a:xfrm>
          <a:prstGeom prst="rect">
            <a:avLst/>
          </a:prstGeom>
          <a:noFill/>
          <a:ln w="6350">
            <a:noFill/>
            <a:miter lim="800000"/>
            <a:headEnd/>
            <a:tailEnd/>
          </a:ln>
        </p:spPr>
        <p:txBody>
          <a:bodyPr lIns="0" tIns="0" rIns="0" bIns="0">
            <a:spAutoFit/>
          </a:bodyPr>
          <a:lstStyle/>
          <a:p>
            <a:pPr marL="180975" indent="-180975" defTabSz="330200">
              <a:spcBef>
                <a:spcPct val="50000"/>
              </a:spcBef>
              <a:buClr>
                <a:schemeClr val="bg2"/>
              </a:buClr>
              <a:buSzPct val="100000"/>
              <a:buFontTx/>
              <a:buChar char="•"/>
            </a:pPr>
            <a:r>
              <a:rPr lang="en-US" altLang="de-DE" sz="1600">
                <a:solidFill>
                  <a:srgbClr val="000000"/>
                </a:solidFill>
              </a:rPr>
              <a:t>About €6 bn committed for investments in 2007-2010 focused on wind onshore</a:t>
            </a:r>
          </a:p>
          <a:p>
            <a:pPr marL="180975" indent="-180975" defTabSz="330200">
              <a:spcBef>
                <a:spcPct val="50000"/>
              </a:spcBef>
              <a:buClr>
                <a:schemeClr val="bg2"/>
              </a:buClr>
              <a:buSzPct val="100000"/>
              <a:buFontTx/>
              <a:buChar char="•"/>
            </a:pPr>
            <a:r>
              <a:rPr lang="en-US" altLang="de-DE" sz="1600">
                <a:solidFill>
                  <a:srgbClr val="000000"/>
                </a:solidFill>
              </a:rPr>
              <a:t>Focal countries</a:t>
            </a:r>
            <a:br>
              <a:rPr lang="en-US" altLang="de-DE" sz="1600">
                <a:solidFill>
                  <a:srgbClr val="000000"/>
                </a:solidFill>
              </a:rPr>
            </a:br>
            <a:r>
              <a:rPr lang="en-US" altLang="de-DE" sz="1600">
                <a:solidFill>
                  <a:srgbClr val="000000"/>
                </a:solidFill>
              </a:rPr>
              <a:t>- US (40%)</a:t>
            </a:r>
            <a:br>
              <a:rPr lang="en-US" altLang="de-DE" sz="1600">
                <a:solidFill>
                  <a:srgbClr val="000000"/>
                </a:solidFill>
              </a:rPr>
            </a:br>
            <a:r>
              <a:rPr lang="en-US" altLang="de-DE" sz="1600">
                <a:solidFill>
                  <a:srgbClr val="000000"/>
                </a:solidFill>
              </a:rPr>
              <a:t>- Spain (20%)</a:t>
            </a:r>
            <a:br>
              <a:rPr lang="en-US" altLang="de-DE" sz="1600">
                <a:solidFill>
                  <a:srgbClr val="000000"/>
                </a:solidFill>
              </a:rPr>
            </a:br>
            <a:r>
              <a:rPr lang="en-US" altLang="de-DE" sz="1600">
                <a:solidFill>
                  <a:srgbClr val="000000"/>
                </a:solidFill>
              </a:rPr>
              <a:t>- UK (15%)</a:t>
            </a:r>
            <a:endParaRPr lang="en-US" sz="1600"/>
          </a:p>
          <a:p>
            <a:pPr marL="180975" indent="-180975" defTabSz="330200">
              <a:spcBef>
                <a:spcPct val="50000"/>
              </a:spcBef>
              <a:buClr>
                <a:schemeClr val="bg2"/>
              </a:buClr>
              <a:buSzPct val="100000"/>
              <a:buFontTx/>
              <a:buChar char="•"/>
            </a:pPr>
            <a:r>
              <a:rPr lang="en-US" sz="1600"/>
              <a:t>Cost of capital between that of regulated and unregulated activities; projects to deliver at least 100 bps additional margin</a:t>
            </a:r>
          </a:p>
          <a:p>
            <a:pPr marL="180975" indent="-180975" defTabSz="330200">
              <a:spcBef>
                <a:spcPct val="50000"/>
              </a:spcBef>
              <a:buClr>
                <a:schemeClr val="bg2"/>
              </a:buClr>
              <a:buSzPct val="100000"/>
              <a:buFontTx/>
              <a:buChar char="•"/>
            </a:pPr>
            <a:r>
              <a:rPr lang="en-US" sz="1600"/>
              <a:t>More than €300 mn of Adj. EBIT by 2010</a:t>
            </a:r>
          </a:p>
        </p:txBody>
      </p:sp>
      <p:sp>
        <p:nvSpPr>
          <p:cNvPr id="256007" name="Textframe 11"/>
          <p:cNvSpPr>
            <a:spLocks noChangeArrowheads="1"/>
          </p:cNvSpPr>
          <p:nvPr>
            <p:custDataLst>
              <p:tags r:id="rId2"/>
            </p:custDataLst>
          </p:nvPr>
        </p:nvSpPr>
        <p:spPr bwMode="auto">
          <a:xfrm>
            <a:off x="911225" y="2141538"/>
            <a:ext cx="2324100" cy="304800"/>
          </a:xfrm>
          <a:prstGeom prst="rect">
            <a:avLst/>
          </a:prstGeom>
          <a:noFill/>
          <a:ln w="6350">
            <a:noFill/>
            <a:miter lim="800000"/>
            <a:headEnd/>
            <a:tailEnd/>
          </a:ln>
        </p:spPr>
        <p:txBody>
          <a:bodyPr lIns="0" tIns="0" rIns="0" bIns="0">
            <a:spAutoFit/>
          </a:bodyPr>
          <a:lstStyle/>
          <a:p>
            <a:pPr algn="ctr" defTabSz="328613">
              <a:spcBef>
                <a:spcPct val="20000"/>
              </a:spcBef>
              <a:buClr>
                <a:srgbClr val="000000"/>
              </a:buClr>
              <a:buSzPct val="100000"/>
              <a:buFont typeface="Arial" charset="0"/>
              <a:buNone/>
            </a:pPr>
            <a:r>
              <a:rPr lang="en-US" altLang="de-DE"/>
              <a:t>Current business plan</a:t>
            </a:r>
          </a:p>
        </p:txBody>
      </p:sp>
      <p:sp>
        <p:nvSpPr>
          <p:cNvPr id="256008" name="Rectangle 177"/>
          <p:cNvSpPr>
            <a:spLocks noChangeArrowheads="1"/>
          </p:cNvSpPr>
          <p:nvPr/>
        </p:nvSpPr>
        <p:spPr bwMode="auto">
          <a:xfrm>
            <a:off x="4114800" y="2436813"/>
            <a:ext cx="4791075" cy="3892550"/>
          </a:xfrm>
          <a:prstGeom prst="rect">
            <a:avLst/>
          </a:prstGeom>
          <a:solidFill>
            <a:srgbClr val="FFFFFF"/>
          </a:solidFill>
          <a:ln w="9525">
            <a:noFill/>
            <a:miter lim="800000"/>
            <a:headEnd/>
            <a:tailEnd/>
          </a:ln>
        </p:spPr>
        <p:txBody>
          <a:bodyPr wrap="none" anchor="ctr"/>
          <a:lstStyle/>
          <a:p>
            <a:pPr algn="ctr"/>
            <a:endParaRPr lang="en-US"/>
          </a:p>
        </p:txBody>
      </p:sp>
      <p:cxnSp>
        <p:nvCxnSpPr>
          <p:cNvPr id="256009" name="Straight Arrow Connector 9"/>
          <p:cNvCxnSpPr>
            <a:cxnSpLocks noChangeShapeType="1"/>
          </p:cNvCxnSpPr>
          <p:nvPr/>
        </p:nvCxnSpPr>
        <p:spPr bwMode="auto">
          <a:xfrm flipH="1" flipV="1">
            <a:off x="4262438" y="2979738"/>
            <a:ext cx="3175" cy="3071812"/>
          </a:xfrm>
          <a:prstGeom prst="straightConnector1">
            <a:avLst/>
          </a:prstGeom>
          <a:noFill/>
          <a:ln w="9525" algn="ctr">
            <a:solidFill>
              <a:schemeClr val="tx1"/>
            </a:solidFill>
            <a:round/>
            <a:headEnd/>
            <a:tailEnd type="arrow" w="med" len="med"/>
          </a:ln>
        </p:spPr>
      </p:cxnSp>
      <p:sp>
        <p:nvSpPr>
          <p:cNvPr id="256010" name="Rectangle 29"/>
          <p:cNvSpPr>
            <a:spLocks noChangeArrowheads="1"/>
          </p:cNvSpPr>
          <p:nvPr/>
        </p:nvSpPr>
        <p:spPr bwMode="auto">
          <a:xfrm>
            <a:off x="4419600" y="6024563"/>
            <a:ext cx="365125" cy="211137"/>
          </a:xfrm>
          <a:prstGeom prst="rect">
            <a:avLst/>
          </a:prstGeom>
          <a:noFill/>
          <a:ln w="12700" algn="ctr">
            <a:noFill/>
            <a:round/>
            <a:headEnd/>
            <a:tailEnd type="none" w="med" len="lg"/>
          </a:ln>
        </p:spPr>
        <p:txBody>
          <a:bodyPr wrap="none" lIns="0" tIns="0" rIns="0" bIns="0" anchor="ctr"/>
          <a:lstStyle/>
          <a:p>
            <a:pPr algn="ctr"/>
            <a:r>
              <a:rPr lang="en-US" sz="1400"/>
              <a:t>2007</a:t>
            </a:r>
          </a:p>
        </p:txBody>
      </p:sp>
      <p:sp>
        <p:nvSpPr>
          <p:cNvPr id="256011" name="Rectangle 30"/>
          <p:cNvSpPr>
            <a:spLocks noChangeArrowheads="1"/>
          </p:cNvSpPr>
          <p:nvPr/>
        </p:nvSpPr>
        <p:spPr bwMode="auto">
          <a:xfrm>
            <a:off x="5702300" y="6024563"/>
            <a:ext cx="365125" cy="211137"/>
          </a:xfrm>
          <a:prstGeom prst="rect">
            <a:avLst/>
          </a:prstGeom>
          <a:noFill/>
          <a:ln w="12700" algn="ctr">
            <a:noFill/>
            <a:round/>
            <a:headEnd/>
            <a:tailEnd type="none" w="med" len="lg"/>
          </a:ln>
        </p:spPr>
        <p:txBody>
          <a:bodyPr wrap="none" lIns="0" tIns="0" rIns="0" bIns="0" anchor="ctr"/>
          <a:lstStyle/>
          <a:p>
            <a:pPr algn="ctr"/>
            <a:r>
              <a:rPr lang="en-US" sz="1400"/>
              <a:t>2010</a:t>
            </a:r>
          </a:p>
        </p:txBody>
      </p:sp>
      <p:sp>
        <p:nvSpPr>
          <p:cNvPr id="256012" name="Rectangle 31"/>
          <p:cNvSpPr>
            <a:spLocks noChangeArrowheads="1"/>
          </p:cNvSpPr>
          <p:nvPr/>
        </p:nvSpPr>
        <p:spPr bwMode="auto">
          <a:xfrm>
            <a:off x="6630988" y="6024563"/>
            <a:ext cx="365125" cy="211137"/>
          </a:xfrm>
          <a:prstGeom prst="rect">
            <a:avLst/>
          </a:prstGeom>
          <a:noFill/>
          <a:ln w="12700" algn="ctr">
            <a:noFill/>
            <a:round/>
            <a:headEnd/>
            <a:tailEnd type="none" w="med" len="lg"/>
          </a:ln>
        </p:spPr>
        <p:txBody>
          <a:bodyPr wrap="none" lIns="0" tIns="0" rIns="0" bIns="0" anchor="ctr"/>
          <a:lstStyle/>
          <a:p>
            <a:pPr algn="ctr"/>
            <a:r>
              <a:rPr lang="en-US" sz="1400"/>
              <a:t>2015</a:t>
            </a:r>
          </a:p>
        </p:txBody>
      </p:sp>
      <p:sp>
        <p:nvSpPr>
          <p:cNvPr id="256013" name="Rectangle 23"/>
          <p:cNvSpPr>
            <a:spLocks noChangeArrowheads="1"/>
          </p:cNvSpPr>
          <p:nvPr/>
        </p:nvSpPr>
        <p:spPr bwMode="auto">
          <a:xfrm>
            <a:off x="7131050" y="2971800"/>
            <a:ext cx="1409700" cy="2165350"/>
          </a:xfrm>
          <a:prstGeom prst="rect">
            <a:avLst/>
          </a:prstGeom>
          <a:solidFill>
            <a:srgbClr val="FFFFFF"/>
          </a:solidFill>
          <a:ln w="12700" algn="ctr">
            <a:noFill/>
            <a:round/>
            <a:headEnd/>
            <a:tailEnd type="none" w="med" len="lg"/>
          </a:ln>
        </p:spPr>
        <p:txBody>
          <a:bodyPr wrap="none" lIns="0" tIns="0" rIns="0" bIns="0" anchor="ctr"/>
          <a:lstStyle/>
          <a:p>
            <a:pPr algn="ctr"/>
            <a:endParaRPr lang="en-US" sz="1200"/>
          </a:p>
        </p:txBody>
      </p:sp>
      <p:sp>
        <p:nvSpPr>
          <p:cNvPr id="256014" name="Textframe 11"/>
          <p:cNvSpPr>
            <a:spLocks noChangeArrowheads="1"/>
          </p:cNvSpPr>
          <p:nvPr>
            <p:custDataLst>
              <p:tags r:id="rId3"/>
            </p:custDataLst>
          </p:nvPr>
        </p:nvSpPr>
        <p:spPr bwMode="auto">
          <a:xfrm>
            <a:off x="4006850" y="2136775"/>
            <a:ext cx="1971675" cy="304800"/>
          </a:xfrm>
          <a:prstGeom prst="rect">
            <a:avLst/>
          </a:prstGeom>
          <a:noFill/>
          <a:ln w="6350">
            <a:noFill/>
            <a:miter lim="800000"/>
            <a:headEnd/>
            <a:tailEnd/>
          </a:ln>
        </p:spPr>
        <p:txBody>
          <a:bodyPr lIns="0" tIns="0" rIns="0" bIns="0">
            <a:spAutoFit/>
          </a:bodyPr>
          <a:lstStyle/>
          <a:p>
            <a:pPr algn="ctr" defTabSz="328613">
              <a:spcBef>
                <a:spcPct val="20000"/>
              </a:spcBef>
              <a:buClr>
                <a:srgbClr val="000000"/>
              </a:buClr>
              <a:buSzPct val="100000"/>
              <a:buFont typeface="Arial" charset="0"/>
              <a:buNone/>
            </a:pPr>
            <a:r>
              <a:rPr lang="en-US" altLang="de-DE"/>
              <a:t>Growth potential</a:t>
            </a:r>
          </a:p>
        </p:txBody>
      </p:sp>
      <p:sp>
        <p:nvSpPr>
          <p:cNvPr id="256015" name="Rectangle 2"/>
          <p:cNvSpPr>
            <a:spLocks noChangeArrowheads="1"/>
          </p:cNvSpPr>
          <p:nvPr/>
        </p:nvSpPr>
        <p:spPr bwMode="gray">
          <a:xfrm>
            <a:off x="609600" y="1143000"/>
            <a:ext cx="8534400" cy="533400"/>
          </a:xfrm>
          <a:prstGeom prst="rect">
            <a:avLst/>
          </a:prstGeom>
          <a:noFill/>
          <a:ln w="9525">
            <a:noFill/>
            <a:miter lim="800000"/>
            <a:headEnd/>
            <a:tailEnd/>
          </a:ln>
        </p:spPr>
        <p:txBody>
          <a:bodyPr lIns="0" tIns="0" rIns="0" bIns="0"/>
          <a:lstStyle/>
          <a:p>
            <a:pPr eaLnBrk="0" hangingPunct="0">
              <a:lnSpc>
                <a:spcPts val="3400"/>
              </a:lnSpc>
            </a:pPr>
            <a:r>
              <a:rPr lang="en-US" sz="2600"/>
              <a:t>Our Business plan shows ambitious but achievable targets</a:t>
            </a:r>
          </a:p>
        </p:txBody>
      </p:sp>
      <p:sp>
        <p:nvSpPr>
          <p:cNvPr id="256016" name="Rectangle 35"/>
          <p:cNvSpPr>
            <a:spLocks noChangeArrowheads="1"/>
          </p:cNvSpPr>
          <p:nvPr/>
        </p:nvSpPr>
        <p:spPr bwMode="auto">
          <a:xfrm>
            <a:off x="7104063" y="6024563"/>
            <a:ext cx="811212" cy="228600"/>
          </a:xfrm>
          <a:prstGeom prst="rect">
            <a:avLst/>
          </a:prstGeom>
          <a:noFill/>
          <a:ln w="12700" algn="ctr">
            <a:noFill/>
            <a:round/>
            <a:headEnd/>
            <a:tailEnd type="none" w="med" len="lg"/>
          </a:ln>
        </p:spPr>
        <p:txBody>
          <a:bodyPr lIns="0" tIns="0" rIns="0" bIns="0" anchor="ctr"/>
          <a:lstStyle/>
          <a:p>
            <a:pPr algn="ctr"/>
            <a:r>
              <a:rPr lang="en-US" sz="1000"/>
              <a:t>time</a:t>
            </a:r>
          </a:p>
        </p:txBody>
      </p:sp>
      <p:sp>
        <p:nvSpPr>
          <p:cNvPr id="256017" name="Rectangle 202"/>
          <p:cNvSpPr>
            <a:spLocks noChangeArrowheads="1"/>
          </p:cNvSpPr>
          <p:nvPr/>
        </p:nvSpPr>
        <p:spPr bwMode="auto">
          <a:xfrm>
            <a:off x="5699125" y="5570538"/>
            <a:ext cx="69850" cy="76200"/>
          </a:xfrm>
          <a:prstGeom prst="rect">
            <a:avLst/>
          </a:prstGeom>
          <a:solidFill>
            <a:srgbClr val="FFFFFF"/>
          </a:solidFill>
          <a:ln w="9525">
            <a:noFill/>
            <a:miter lim="800000"/>
            <a:headEnd/>
            <a:tailEnd/>
          </a:ln>
        </p:spPr>
        <p:txBody>
          <a:bodyPr wrap="none" anchor="ctr"/>
          <a:lstStyle/>
          <a:p>
            <a:pPr algn="ctr"/>
            <a:endParaRPr lang="en-US"/>
          </a:p>
        </p:txBody>
      </p:sp>
      <p:sp>
        <p:nvSpPr>
          <p:cNvPr id="256018" name="Rectangle 35"/>
          <p:cNvSpPr>
            <a:spLocks noChangeArrowheads="1"/>
          </p:cNvSpPr>
          <p:nvPr/>
        </p:nvSpPr>
        <p:spPr bwMode="auto">
          <a:xfrm>
            <a:off x="4368800" y="2847975"/>
            <a:ext cx="755650" cy="307975"/>
          </a:xfrm>
          <a:prstGeom prst="rect">
            <a:avLst/>
          </a:prstGeom>
          <a:noFill/>
          <a:ln w="12700" algn="ctr">
            <a:noFill/>
            <a:round/>
            <a:headEnd/>
            <a:tailEnd type="none" w="med" len="lg"/>
          </a:ln>
        </p:spPr>
        <p:txBody>
          <a:bodyPr wrap="none" lIns="0" tIns="0" rIns="0" bIns="0" anchor="ctr">
            <a:spAutoFit/>
          </a:bodyPr>
          <a:lstStyle/>
          <a:p>
            <a:r>
              <a:rPr lang="en-US" sz="1000"/>
              <a:t>Renewables</a:t>
            </a:r>
          </a:p>
          <a:p>
            <a:r>
              <a:rPr lang="en-US" sz="1000"/>
              <a:t>capacity (GW)*</a:t>
            </a:r>
          </a:p>
        </p:txBody>
      </p:sp>
      <p:cxnSp>
        <p:nvCxnSpPr>
          <p:cNvPr id="256019" name="Straight Arrow Connector 10"/>
          <p:cNvCxnSpPr>
            <a:cxnSpLocks noChangeShapeType="1"/>
          </p:cNvCxnSpPr>
          <p:nvPr/>
        </p:nvCxnSpPr>
        <p:spPr bwMode="auto">
          <a:xfrm>
            <a:off x="4219575" y="5948363"/>
            <a:ext cx="3025775" cy="1587"/>
          </a:xfrm>
          <a:prstGeom prst="straightConnector1">
            <a:avLst/>
          </a:prstGeom>
          <a:noFill/>
          <a:ln w="9525" algn="ctr">
            <a:solidFill>
              <a:schemeClr val="tx1"/>
            </a:solidFill>
            <a:round/>
            <a:headEnd/>
            <a:tailEnd type="arrow" w="med" len="med"/>
          </a:ln>
        </p:spPr>
      </p:cxnSp>
      <p:sp>
        <p:nvSpPr>
          <p:cNvPr id="256020" name="Textframe 11"/>
          <p:cNvSpPr>
            <a:spLocks noChangeArrowheads="1"/>
          </p:cNvSpPr>
          <p:nvPr>
            <p:custDataLst>
              <p:tags r:id="rId4"/>
            </p:custDataLst>
          </p:nvPr>
        </p:nvSpPr>
        <p:spPr bwMode="auto">
          <a:xfrm>
            <a:off x="7432675" y="2627313"/>
            <a:ext cx="1338263" cy="646112"/>
          </a:xfrm>
          <a:prstGeom prst="rect">
            <a:avLst/>
          </a:prstGeom>
          <a:solidFill>
            <a:schemeClr val="bg1"/>
          </a:solidFill>
          <a:ln w="6350">
            <a:noFill/>
            <a:miter lim="800000"/>
            <a:headEnd/>
            <a:tailEnd/>
          </a:ln>
        </p:spPr>
        <p:txBody>
          <a:bodyPr lIns="0" tIns="0" rIns="0" bIns="0">
            <a:spAutoFit/>
          </a:bodyPr>
          <a:lstStyle/>
          <a:p>
            <a:pPr algn="ctr" defTabSz="328613">
              <a:spcBef>
                <a:spcPct val="20000"/>
              </a:spcBef>
              <a:buClr>
                <a:srgbClr val="000000"/>
              </a:buClr>
              <a:buSzPct val="100000"/>
              <a:buFont typeface="Arial" charset="0"/>
              <a:buNone/>
            </a:pPr>
            <a:r>
              <a:rPr lang="en-US" altLang="de-DE" sz="1400"/>
              <a:t>EC&amp;R performance contract</a:t>
            </a:r>
          </a:p>
        </p:txBody>
      </p:sp>
      <p:sp>
        <p:nvSpPr>
          <p:cNvPr id="256021" name="Rectangle 51"/>
          <p:cNvSpPr>
            <a:spLocks noChangeArrowheads="1"/>
          </p:cNvSpPr>
          <p:nvPr/>
        </p:nvSpPr>
        <p:spPr bwMode="auto">
          <a:xfrm>
            <a:off x="4343400" y="5762625"/>
            <a:ext cx="457200" cy="180975"/>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256022" name="Rectangle 53"/>
          <p:cNvSpPr>
            <a:spLocks noChangeArrowheads="1"/>
          </p:cNvSpPr>
          <p:nvPr/>
        </p:nvSpPr>
        <p:spPr bwMode="auto">
          <a:xfrm>
            <a:off x="7243763" y="3124200"/>
            <a:ext cx="228600" cy="1908175"/>
          </a:xfrm>
          <a:prstGeom prst="rect">
            <a:avLst/>
          </a:prstGeom>
          <a:solidFill>
            <a:schemeClr val="bg1"/>
          </a:solidFill>
          <a:ln w="9525">
            <a:noFill/>
            <a:miter lim="800000"/>
            <a:headEnd/>
            <a:tailEnd/>
          </a:ln>
        </p:spPr>
        <p:txBody>
          <a:bodyPr wrap="none" anchor="ctr"/>
          <a:lstStyle/>
          <a:p>
            <a:endParaRPr lang="en-US"/>
          </a:p>
        </p:txBody>
      </p:sp>
      <p:grpSp>
        <p:nvGrpSpPr>
          <p:cNvPr id="256023" name="Group 50"/>
          <p:cNvGrpSpPr>
            <a:grpSpLocks/>
          </p:cNvGrpSpPr>
          <p:nvPr/>
        </p:nvGrpSpPr>
        <p:grpSpPr bwMode="auto">
          <a:xfrm>
            <a:off x="7432675" y="3052763"/>
            <a:ext cx="1338263" cy="2900362"/>
            <a:chOff x="7929563" y="3127375"/>
            <a:chExt cx="1450975" cy="2900363"/>
          </a:xfrm>
        </p:grpSpPr>
        <p:sp>
          <p:nvSpPr>
            <p:cNvPr id="256033" name="Rectangle 185"/>
            <p:cNvSpPr>
              <a:spLocks noChangeArrowheads="1"/>
            </p:cNvSpPr>
            <p:nvPr/>
          </p:nvSpPr>
          <p:spPr bwMode="auto">
            <a:xfrm>
              <a:off x="7929563" y="3127375"/>
              <a:ext cx="1450975" cy="2900363"/>
            </a:xfrm>
            <a:prstGeom prst="rect">
              <a:avLst/>
            </a:prstGeom>
            <a:solidFill>
              <a:srgbClr val="969696"/>
            </a:solidFill>
            <a:ln w="9525">
              <a:noFill/>
              <a:miter lim="800000"/>
              <a:headEnd/>
              <a:tailEnd/>
            </a:ln>
          </p:spPr>
          <p:txBody>
            <a:bodyPr wrap="none" anchor="ctr"/>
            <a:lstStyle/>
            <a:p>
              <a:endParaRPr lang="en-US"/>
            </a:p>
          </p:txBody>
        </p:sp>
        <p:sp>
          <p:nvSpPr>
            <p:cNvPr id="256034" name="Textframe 9"/>
            <p:cNvSpPr>
              <a:spLocks noChangeArrowheads="1"/>
            </p:cNvSpPr>
            <p:nvPr>
              <p:custDataLst>
                <p:tags r:id="rId5"/>
              </p:custDataLst>
            </p:nvPr>
          </p:nvSpPr>
          <p:spPr bwMode="auto">
            <a:xfrm>
              <a:off x="8005846" y="3203575"/>
              <a:ext cx="1145842" cy="404470"/>
            </a:xfrm>
            <a:prstGeom prst="rect">
              <a:avLst/>
            </a:prstGeom>
            <a:noFill/>
            <a:ln w="6350">
              <a:noFill/>
              <a:miter lim="800000"/>
              <a:headEnd/>
              <a:tailEnd/>
            </a:ln>
          </p:spPr>
          <p:txBody>
            <a:bodyPr lIns="0" tIns="0" rIns="0" bIns="0">
              <a:spAutoFit/>
            </a:bodyPr>
            <a:lstStyle/>
            <a:p>
              <a:pPr marL="180975" indent="-180975" defTabSz="330200">
                <a:lnSpc>
                  <a:spcPct val="93000"/>
                </a:lnSpc>
                <a:buClr>
                  <a:schemeClr val="bg2"/>
                </a:buClr>
                <a:buSzPct val="100000"/>
                <a:buFontTx/>
                <a:buChar char="•"/>
              </a:pPr>
              <a:r>
                <a:rPr lang="en-US" altLang="de-DE" sz="1400">
                  <a:solidFill>
                    <a:schemeClr val="bg1"/>
                  </a:solidFill>
                </a:rPr>
                <a:t>Solid top 5 position</a:t>
              </a:r>
            </a:p>
          </p:txBody>
        </p:sp>
        <p:sp>
          <p:nvSpPr>
            <p:cNvPr id="256035" name="Textframe 9"/>
            <p:cNvSpPr>
              <a:spLocks noChangeArrowheads="1"/>
            </p:cNvSpPr>
            <p:nvPr>
              <p:custDataLst>
                <p:tags r:id="rId6"/>
              </p:custDataLst>
            </p:nvPr>
          </p:nvSpPr>
          <p:spPr bwMode="auto">
            <a:xfrm>
              <a:off x="8005846" y="5341938"/>
              <a:ext cx="1196698" cy="601127"/>
            </a:xfrm>
            <a:prstGeom prst="rect">
              <a:avLst/>
            </a:prstGeom>
            <a:noFill/>
            <a:ln w="6350">
              <a:noFill/>
              <a:miter lim="800000"/>
              <a:headEnd/>
              <a:tailEnd/>
            </a:ln>
          </p:spPr>
          <p:txBody>
            <a:bodyPr lIns="0" tIns="0" rIns="0" bIns="0">
              <a:spAutoFit/>
            </a:bodyPr>
            <a:lstStyle/>
            <a:p>
              <a:pPr marL="180975" indent="-180975" defTabSz="330200">
                <a:lnSpc>
                  <a:spcPct val="93000"/>
                </a:lnSpc>
                <a:buClr>
                  <a:schemeClr val="bg2"/>
                </a:buClr>
                <a:buSzPct val="100000"/>
                <a:buFontTx/>
                <a:buChar char="•"/>
              </a:pPr>
              <a:endParaRPr lang="en-US" altLang="de-DE" sz="1400">
                <a:solidFill>
                  <a:schemeClr val="bg1"/>
                </a:solidFill>
              </a:endParaRPr>
            </a:p>
            <a:p>
              <a:pPr marL="180975" indent="-180975" defTabSz="330200">
                <a:lnSpc>
                  <a:spcPct val="93000"/>
                </a:lnSpc>
                <a:buClr>
                  <a:schemeClr val="bg2"/>
                </a:buClr>
                <a:buSzPct val="100000"/>
                <a:buFontTx/>
                <a:buChar char="•"/>
              </a:pPr>
              <a:r>
                <a:rPr lang="en-US" altLang="de-DE" sz="1400">
                  <a:solidFill>
                    <a:schemeClr val="bg1"/>
                  </a:solidFill>
                </a:rPr>
                <a:t>Carbon price</a:t>
              </a:r>
              <a:br>
                <a:rPr lang="en-US" altLang="de-DE" sz="1400">
                  <a:solidFill>
                    <a:schemeClr val="bg1"/>
                  </a:solidFill>
                </a:rPr>
              </a:br>
              <a:r>
                <a:rPr lang="en-US" altLang="de-DE" sz="1400">
                  <a:solidFill>
                    <a:schemeClr val="bg1"/>
                  </a:solidFill>
                </a:rPr>
                <a:t>hedge</a:t>
              </a:r>
            </a:p>
          </p:txBody>
        </p:sp>
        <p:sp>
          <p:nvSpPr>
            <p:cNvPr id="256036" name="Textframe 9"/>
            <p:cNvSpPr>
              <a:spLocks noChangeArrowheads="1"/>
            </p:cNvSpPr>
            <p:nvPr>
              <p:custDataLst>
                <p:tags r:id="rId7"/>
              </p:custDataLst>
            </p:nvPr>
          </p:nvSpPr>
          <p:spPr bwMode="auto">
            <a:xfrm>
              <a:off x="8005846" y="3708400"/>
              <a:ext cx="1222125" cy="793750"/>
            </a:xfrm>
            <a:prstGeom prst="rect">
              <a:avLst/>
            </a:prstGeom>
            <a:noFill/>
            <a:ln w="6350">
              <a:noFill/>
              <a:miter lim="800000"/>
              <a:headEnd/>
              <a:tailEnd/>
            </a:ln>
          </p:spPr>
          <p:txBody>
            <a:bodyPr lIns="0" tIns="0" rIns="0" bIns="0">
              <a:spAutoFit/>
            </a:bodyPr>
            <a:lstStyle/>
            <a:p>
              <a:pPr marL="180975" indent="-180975" defTabSz="330200">
                <a:lnSpc>
                  <a:spcPct val="93000"/>
                </a:lnSpc>
                <a:buClr>
                  <a:schemeClr val="bg2"/>
                </a:buClr>
                <a:buSzPct val="100000"/>
                <a:buFontTx/>
                <a:buChar char="•"/>
              </a:pPr>
              <a:r>
                <a:rPr lang="en-US" altLang="de-DE" sz="1400">
                  <a:solidFill>
                    <a:schemeClr val="bg1"/>
                  </a:solidFill>
                </a:rPr>
                <a:t>Scale effects realized (Boutique to Industrial)</a:t>
              </a:r>
            </a:p>
          </p:txBody>
        </p:sp>
        <p:sp>
          <p:nvSpPr>
            <p:cNvPr id="256037" name="Textframe 9"/>
            <p:cNvSpPr>
              <a:spLocks noChangeArrowheads="1"/>
            </p:cNvSpPr>
            <p:nvPr>
              <p:custDataLst>
                <p:tags r:id="rId8"/>
              </p:custDataLst>
            </p:nvPr>
          </p:nvSpPr>
          <p:spPr bwMode="auto">
            <a:xfrm>
              <a:off x="8005846" y="4654550"/>
              <a:ext cx="1145842" cy="793750"/>
            </a:xfrm>
            <a:prstGeom prst="rect">
              <a:avLst/>
            </a:prstGeom>
            <a:noFill/>
            <a:ln w="6350">
              <a:noFill/>
              <a:miter lim="800000"/>
              <a:headEnd/>
              <a:tailEnd/>
            </a:ln>
          </p:spPr>
          <p:txBody>
            <a:bodyPr lIns="0" tIns="0" rIns="0" bIns="0">
              <a:spAutoFit/>
            </a:bodyPr>
            <a:lstStyle/>
            <a:p>
              <a:pPr marL="180975" indent="-180975" defTabSz="330200">
                <a:lnSpc>
                  <a:spcPct val="93000"/>
                </a:lnSpc>
                <a:buClr>
                  <a:schemeClr val="bg2"/>
                </a:buClr>
                <a:buSzPct val="100000"/>
                <a:buFontTx/>
                <a:buChar char="•"/>
              </a:pPr>
              <a:r>
                <a:rPr lang="en-US" altLang="de-DE" sz="1400">
                  <a:solidFill>
                    <a:schemeClr val="bg1"/>
                  </a:solidFill>
                </a:rPr>
                <a:t>Deliver double digit earnings growth</a:t>
              </a:r>
            </a:p>
          </p:txBody>
        </p:sp>
        <p:sp>
          <p:nvSpPr>
            <p:cNvPr id="256038" name="Rectangle 208"/>
            <p:cNvSpPr>
              <a:spLocks noChangeArrowheads="1"/>
            </p:cNvSpPr>
            <p:nvPr/>
          </p:nvSpPr>
          <p:spPr bwMode="auto">
            <a:xfrm>
              <a:off x="9151938" y="3429000"/>
              <a:ext cx="152400" cy="152400"/>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56039" name="Rectangle 209"/>
            <p:cNvSpPr>
              <a:spLocks noChangeArrowheads="1"/>
            </p:cNvSpPr>
            <p:nvPr/>
          </p:nvSpPr>
          <p:spPr bwMode="auto">
            <a:xfrm>
              <a:off x="9151938" y="4267200"/>
              <a:ext cx="152400" cy="152400"/>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56040" name="Rectangle 210"/>
            <p:cNvSpPr>
              <a:spLocks noChangeArrowheads="1"/>
            </p:cNvSpPr>
            <p:nvPr/>
          </p:nvSpPr>
          <p:spPr bwMode="auto">
            <a:xfrm>
              <a:off x="9151938" y="5257800"/>
              <a:ext cx="152400" cy="152400"/>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56041" name="Rectangle 211"/>
            <p:cNvSpPr>
              <a:spLocks noChangeArrowheads="1"/>
            </p:cNvSpPr>
            <p:nvPr/>
          </p:nvSpPr>
          <p:spPr bwMode="auto">
            <a:xfrm>
              <a:off x="9151938" y="5715000"/>
              <a:ext cx="152400" cy="152400"/>
            </a:xfrm>
            <a:prstGeom prst="rect">
              <a:avLst/>
            </a:prstGeom>
            <a:solidFill>
              <a:srgbClr val="DDDDDD"/>
            </a:solidFill>
            <a:ln w="9525">
              <a:solidFill>
                <a:schemeClr val="tx1"/>
              </a:solidFill>
              <a:miter lim="800000"/>
              <a:headEnd/>
              <a:tailEnd/>
            </a:ln>
          </p:spPr>
          <p:txBody>
            <a:bodyPr wrap="none" anchor="ctr"/>
            <a:lstStyle/>
            <a:p>
              <a:endParaRPr lang="en-US"/>
            </a:p>
          </p:txBody>
        </p:sp>
      </p:grpSp>
      <p:sp>
        <p:nvSpPr>
          <p:cNvPr id="256024" name="Rectangle 52"/>
          <p:cNvSpPr>
            <a:spLocks noChangeArrowheads="1"/>
          </p:cNvSpPr>
          <p:nvPr/>
        </p:nvSpPr>
        <p:spPr bwMode="auto">
          <a:xfrm>
            <a:off x="6615113" y="4143375"/>
            <a:ext cx="457200" cy="1800225"/>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256025" name="Rectangle 48"/>
          <p:cNvSpPr>
            <a:spLocks noChangeArrowheads="1"/>
          </p:cNvSpPr>
          <p:nvPr/>
        </p:nvSpPr>
        <p:spPr bwMode="auto">
          <a:xfrm>
            <a:off x="5686425" y="5222875"/>
            <a:ext cx="457200" cy="720725"/>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256026" name="Text Box 57"/>
          <p:cNvSpPr txBox="1">
            <a:spLocks noChangeArrowheads="1"/>
          </p:cNvSpPr>
          <p:nvPr/>
        </p:nvSpPr>
        <p:spPr bwMode="auto">
          <a:xfrm>
            <a:off x="4464050" y="5694363"/>
            <a:ext cx="320675" cy="292100"/>
          </a:xfrm>
          <a:prstGeom prst="rect">
            <a:avLst/>
          </a:prstGeom>
          <a:noFill/>
          <a:ln w="9525">
            <a:noFill/>
            <a:miter lim="800000"/>
            <a:headEnd/>
            <a:tailEnd/>
          </a:ln>
        </p:spPr>
        <p:txBody>
          <a:bodyPr>
            <a:spAutoFit/>
          </a:bodyPr>
          <a:lstStyle/>
          <a:p>
            <a:pPr>
              <a:spcBef>
                <a:spcPct val="50000"/>
              </a:spcBef>
            </a:pPr>
            <a:r>
              <a:rPr lang="en-US" sz="1300"/>
              <a:t>1</a:t>
            </a:r>
          </a:p>
        </p:txBody>
      </p:sp>
      <p:sp>
        <p:nvSpPr>
          <p:cNvPr id="256027" name="Text Box 58"/>
          <p:cNvSpPr txBox="1">
            <a:spLocks noChangeArrowheads="1"/>
          </p:cNvSpPr>
          <p:nvPr/>
        </p:nvSpPr>
        <p:spPr bwMode="auto">
          <a:xfrm>
            <a:off x="5646738" y="5208588"/>
            <a:ext cx="481012" cy="292100"/>
          </a:xfrm>
          <a:prstGeom prst="rect">
            <a:avLst/>
          </a:prstGeom>
          <a:noFill/>
          <a:ln w="9525">
            <a:noFill/>
            <a:miter lim="800000"/>
            <a:headEnd/>
            <a:tailEnd/>
          </a:ln>
        </p:spPr>
        <p:txBody>
          <a:bodyPr>
            <a:spAutoFit/>
          </a:bodyPr>
          <a:lstStyle/>
          <a:p>
            <a:pPr algn="ctr">
              <a:spcBef>
                <a:spcPct val="50000"/>
              </a:spcBef>
            </a:pPr>
            <a:r>
              <a:rPr lang="en-US" sz="1300"/>
              <a:t>~4</a:t>
            </a:r>
          </a:p>
        </p:txBody>
      </p:sp>
      <p:sp>
        <p:nvSpPr>
          <p:cNvPr id="256028" name="Text Box 59"/>
          <p:cNvSpPr txBox="1">
            <a:spLocks noChangeArrowheads="1"/>
          </p:cNvSpPr>
          <p:nvPr/>
        </p:nvSpPr>
        <p:spPr bwMode="auto">
          <a:xfrm>
            <a:off x="6569075" y="4286250"/>
            <a:ext cx="493713" cy="292100"/>
          </a:xfrm>
          <a:prstGeom prst="rect">
            <a:avLst/>
          </a:prstGeom>
          <a:noFill/>
          <a:ln w="9525">
            <a:noFill/>
            <a:miter lim="800000"/>
            <a:headEnd/>
            <a:tailEnd/>
          </a:ln>
        </p:spPr>
        <p:txBody>
          <a:bodyPr>
            <a:spAutoFit/>
          </a:bodyPr>
          <a:lstStyle/>
          <a:p>
            <a:pPr algn="ctr">
              <a:spcBef>
                <a:spcPct val="50000"/>
              </a:spcBef>
            </a:pPr>
            <a:r>
              <a:rPr lang="en-US" sz="1300"/>
              <a:t>~10</a:t>
            </a:r>
          </a:p>
        </p:txBody>
      </p:sp>
      <p:sp>
        <p:nvSpPr>
          <p:cNvPr id="256029" name="Foliennummernplatzhalter 1"/>
          <p:cNvSpPr>
            <a:spLocks noGrp="1"/>
          </p:cNvSpPr>
          <p:nvPr>
            <p:ph type="sldNum" sz="quarter" idx="10"/>
          </p:nvPr>
        </p:nvSpPr>
        <p:spPr>
          <a:noFill/>
        </p:spPr>
        <p:txBody>
          <a:bodyPr/>
          <a:lstStyle/>
          <a:p>
            <a:fld id="{D30F68E1-D896-45CC-8321-0A3806F1BD43}" type="slidenum">
              <a:rPr smtClean="0"/>
              <a:pPr/>
              <a:t>30</a:t>
            </a:fld>
            <a:endParaRPr lang="de-DE" smtClean="0"/>
          </a:p>
        </p:txBody>
      </p:sp>
      <p:sp>
        <p:nvSpPr>
          <p:cNvPr id="256030" name="Rectangle 29"/>
          <p:cNvSpPr>
            <a:spLocks noChangeArrowheads="1"/>
          </p:cNvSpPr>
          <p:nvPr/>
        </p:nvSpPr>
        <p:spPr bwMode="auto">
          <a:xfrm>
            <a:off x="4933950" y="6021388"/>
            <a:ext cx="365125" cy="211137"/>
          </a:xfrm>
          <a:prstGeom prst="rect">
            <a:avLst/>
          </a:prstGeom>
          <a:noFill/>
          <a:ln w="12700" algn="ctr">
            <a:noFill/>
            <a:round/>
            <a:headEnd/>
            <a:tailEnd type="none" w="med" len="lg"/>
          </a:ln>
        </p:spPr>
        <p:txBody>
          <a:bodyPr wrap="none" lIns="0" tIns="0" rIns="0" bIns="0" anchor="ctr"/>
          <a:lstStyle/>
          <a:p>
            <a:pPr algn="ctr"/>
            <a:r>
              <a:rPr lang="en-US" sz="1400"/>
              <a:t>2008</a:t>
            </a:r>
          </a:p>
        </p:txBody>
      </p:sp>
      <p:sp>
        <p:nvSpPr>
          <p:cNvPr id="256031" name="Rectangle 51"/>
          <p:cNvSpPr>
            <a:spLocks noChangeArrowheads="1"/>
          </p:cNvSpPr>
          <p:nvPr/>
        </p:nvSpPr>
        <p:spPr bwMode="auto">
          <a:xfrm>
            <a:off x="4857750" y="5583238"/>
            <a:ext cx="457200" cy="360362"/>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256032" name="Text Box 57"/>
          <p:cNvSpPr txBox="1">
            <a:spLocks noChangeArrowheads="1"/>
          </p:cNvSpPr>
          <p:nvPr/>
        </p:nvSpPr>
        <p:spPr bwMode="auto">
          <a:xfrm>
            <a:off x="4978400" y="5572125"/>
            <a:ext cx="320675" cy="292100"/>
          </a:xfrm>
          <a:prstGeom prst="rect">
            <a:avLst/>
          </a:prstGeom>
          <a:noFill/>
          <a:ln w="9525">
            <a:noFill/>
            <a:miter lim="800000"/>
            <a:headEnd/>
            <a:tailEnd/>
          </a:ln>
        </p:spPr>
        <p:txBody>
          <a:bodyPr>
            <a:spAutoFit/>
          </a:bodyPr>
          <a:lstStyle/>
          <a:p>
            <a:pPr>
              <a:spcBef>
                <a:spcPct val="50000"/>
              </a:spcBef>
            </a:pPr>
            <a:r>
              <a:rPr lang="en-US" sz="1300"/>
              <a:t>2</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Foliennummernplatzhalter 1"/>
          <p:cNvSpPr>
            <a:spLocks noGrp="1"/>
          </p:cNvSpPr>
          <p:nvPr>
            <p:ph type="sldNum" sz="quarter" idx="10"/>
          </p:nvPr>
        </p:nvSpPr>
        <p:spPr>
          <a:noFill/>
        </p:spPr>
        <p:txBody>
          <a:bodyPr/>
          <a:lstStyle/>
          <a:p>
            <a:fld id="{DD77DD03-AEE9-4C82-8FEA-DBF68CE5C377}" type="slidenum">
              <a:rPr smtClean="0"/>
              <a:pPr/>
              <a:t>31</a:t>
            </a:fld>
            <a:endParaRPr lang="de-DE" smtClean="0"/>
          </a:p>
        </p:txBody>
      </p:sp>
      <p:sp>
        <p:nvSpPr>
          <p:cNvPr id="17412" name="Fußzeilenplatzhalter 2"/>
          <p:cNvSpPr>
            <a:spLocks noGrp="1"/>
          </p:cNvSpPr>
          <p:nvPr>
            <p:ph type="ftr" sz="quarter" idx="11"/>
          </p:nvPr>
        </p:nvSpPr>
        <p:spPr>
          <a:noFill/>
        </p:spPr>
        <p:txBody>
          <a:bodyPr/>
          <a:lstStyle/>
          <a:p>
            <a:r>
              <a:rPr lang="de-DE" smtClean="0"/>
              <a:t>      </a:t>
            </a:r>
          </a:p>
        </p:txBody>
      </p:sp>
      <p:sp>
        <p:nvSpPr>
          <p:cNvPr id="17" name="Rectangle 16"/>
          <p:cNvSpPr/>
          <p:nvPr>
            <p:custDataLst>
              <p:tags r:id="rId2"/>
            </p:custDataLst>
          </p:nvPr>
        </p:nvSpPr>
        <p:spPr bwMode="auto">
          <a:xfrm>
            <a:off x="3125788" y="2284413"/>
            <a:ext cx="5603875" cy="3659187"/>
          </a:xfrm>
          <a:prstGeom prst="rect">
            <a:avLst/>
          </a:prstGeom>
          <a:solidFill>
            <a:schemeClr val="bg1">
              <a:lumMod val="50000"/>
            </a:schemeClr>
          </a:solidFill>
          <a:ln w="9525" cap="flat" cmpd="sng" algn="ctr">
            <a:noFill/>
            <a:prstDash val="solid"/>
            <a:round/>
            <a:headEnd type="none" w="med" len="med"/>
            <a:tailEnd type="none" w="med" len="med"/>
          </a:ln>
          <a:effectLst/>
        </p:spPr>
        <p:txBody>
          <a:bodyPr lIns="0" tIns="0" rIns="0" bIns="0" anchor="ctr"/>
          <a:lstStyle/>
          <a:p>
            <a:pPr algn="ctr">
              <a:defRPr/>
            </a:pPr>
            <a:endParaRPr lang="en-US" sz="1600"/>
          </a:p>
        </p:txBody>
      </p:sp>
      <p:sp>
        <p:nvSpPr>
          <p:cNvPr id="17414" name="Content Placeholder 3"/>
          <p:cNvSpPr txBox="1">
            <a:spLocks/>
          </p:cNvSpPr>
          <p:nvPr>
            <p:custDataLst>
              <p:tags r:id="rId3"/>
            </p:custDataLst>
          </p:nvPr>
        </p:nvSpPr>
        <p:spPr bwMode="auto">
          <a:xfrm>
            <a:off x="3221038" y="2478088"/>
            <a:ext cx="5227637" cy="1073150"/>
          </a:xfrm>
          <a:prstGeom prst="rect">
            <a:avLst/>
          </a:prstGeom>
          <a:noFill/>
          <a:ln w="9525">
            <a:noFill/>
            <a:miter lim="800000"/>
            <a:headEnd/>
            <a:tailEnd/>
          </a:ln>
        </p:spPr>
        <p:txBody>
          <a:bodyPr lIns="0" tIns="0" rIns="0" bIns="0">
            <a:spAutoFit/>
          </a:bodyPr>
          <a:lstStyle/>
          <a:p>
            <a:pPr marL="257175" indent="-257175" defTabSz="952500">
              <a:lnSpc>
                <a:spcPct val="96000"/>
              </a:lnSpc>
              <a:spcAft>
                <a:spcPts val="1000"/>
              </a:spcAft>
              <a:buFontTx/>
              <a:buChar char="•"/>
            </a:pPr>
            <a:r>
              <a:rPr lang="en-US" sz="1600" b="1">
                <a:solidFill>
                  <a:schemeClr val="bg1"/>
                </a:solidFill>
                <a:cs typeface="Arial" charset="0"/>
              </a:rPr>
              <a:t>Performance with purpose</a:t>
            </a:r>
            <a:r>
              <a:rPr lang="en-US" sz="1600">
                <a:solidFill>
                  <a:schemeClr val="bg1"/>
                </a:solidFill>
                <a:cs typeface="Arial" charset="0"/>
              </a:rPr>
              <a:t/>
            </a:r>
            <a:br>
              <a:rPr lang="en-US" sz="1600">
                <a:solidFill>
                  <a:schemeClr val="bg1"/>
                </a:solidFill>
                <a:cs typeface="Arial" charset="0"/>
              </a:rPr>
            </a:br>
            <a:r>
              <a:rPr lang="en-US" sz="1600">
                <a:solidFill>
                  <a:schemeClr val="bg1"/>
                </a:solidFill>
                <a:cs typeface="Arial" charset="0"/>
              </a:rPr>
              <a:t>Managing the fundamental energy challenges with a strong commercial drive</a:t>
            </a:r>
          </a:p>
          <a:p>
            <a:pPr marL="257175" indent="-257175" defTabSz="952500">
              <a:lnSpc>
                <a:spcPct val="96000"/>
              </a:lnSpc>
              <a:spcAft>
                <a:spcPts val="1000"/>
              </a:spcAft>
            </a:pPr>
            <a:endParaRPr lang="en-US" sz="1600">
              <a:solidFill>
                <a:schemeClr val="bg1"/>
              </a:solidFill>
              <a:cs typeface="Arial" charset="0"/>
            </a:endParaRPr>
          </a:p>
        </p:txBody>
      </p:sp>
      <p:sp>
        <p:nvSpPr>
          <p:cNvPr id="17415" name="Content Placeholder 3"/>
          <p:cNvSpPr txBox="1">
            <a:spLocks/>
          </p:cNvSpPr>
          <p:nvPr/>
        </p:nvSpPr>
        <p:spPr bwMode="auto">
          <a:xfrm>
            <a:off x="3221038" y="4252913"/>
            <a:ext cx="5437187" cy="939800"/>
          </a:xfrm>
          <a:prstGeom prst="rect">
            <a:avLst/>
          </a:prstGeom>
          <a:noFill/>
          <a:ln w="9525">
            <a:noFill/>
            <a:miter lim="800000"/>
            <a:headEnd/>
            <a:tailEnd/>
          </a:ln>
        </p:spPr>
        <p:txBody>
          <a:bodyPr lIns="0" tIns="0" rIns="0" bIns="0">
            <a:spAutoFit/>
          </a:bodyPr>
          <a:lstStyle/>
          <a:p>
            <a:pPr marL="257175" indent="-257175" defTabSz="952500">
              <a:lnSpc>
                <a:spcPct val="96000"/>
              </a:lnSpc>
              <a:spcAft>
                <a:spcPts val="1000"/>
              </a:spcAft>
              <a:buFontTx/>
              <a:buChar char="•"/>
            </a:pPr>
            <a:r>
              <a:rPr lang="en-US" sz="1600" b="1">
                <a:solidFill>
                  <a:schemeClr val="bg1"/>
                </a:solidFill>
                <a:cs typeface="Arial" charset="0"/>
              </a:rPr>
              <a:t>Boutique to industrial</a:t>
            </a:r>
            <a:r>
              <a:rPr lang="en-US" sz="1600">
                <a:solidFill>
                  <a:schemeClr val="bg1"/>
                </a:solidFill>
                <a:cs typeface="Arial" charset="0"/>
              </a:rPr>
              <a:t> </a:t>
            </a:r>
            <a:br>
              <a:rPr lang="en-US" sz="1600">
                <a:solidFill>
                  <a:schemeClr val="bg1"/>
                </a:solidFill>
                <a:cs typeface="Arial" charset="0"/>
              </a:rPr>
            </a:br>
            <a:r>
              <a:rPr lang="en-US" sz="1600">
                <a:solidFill>
                  <a:schemeClr val="bg1"/>
                </a:solidFill>
                <a:cs typeface="Arial" charset="0"/>
              </a:rPr>
              <a:t>Uniquely positioned to drive a step change in industry and to take a leadership role – excellence in supply, construction and operation driving our performance and costs to grid parity</a:t>
            </a:r>
          </a:p>
        </p:txBody>
      </p:sp>
      <p:sp>
        <p:nvSpPr>
          <p:cNvPr id="17416" name="Content Placeholder 3"/>
          <p:cNvSpPr txBox="1">
            <a:spLocks/>
          </p:cNvSpPr>
          <p:nvPr>
            <p:custDataLst>
              <p:tags r:id="rId4"/>
            </p:custDataLst>
          </p:nvPr>
        </p:nvSpPr>
        <p:spPr bwMode="auto">
          <a:xfrm>
            <a:off x="3221038" y="3341688"/>
            <a:ext cx="5494337" cy="709612"/>
          </a:xfrm>
          <a:prstGeom prst="rect">
            <a:avLst/>
          </a:prstGeom>
          <a:noFill/>
          <a:ln w="9525">
            <a:noFill/>
            <a:miter lim="800000"/>
            <a:headEnd/>
            <a:tailEnd/>
          </a:ln>
        </p:spPr>
        <p:txBody>
          <a:bodyPr lIns="0" tIns="0" rIns="0" bIns="0">
            <a:spAutoFit/>
          </a:bodyPr>
          <a:lstStyle/>
          <a:p>
            <a:pPr marL="257175" indent="-257175" defTabSz="952500">
              <a:lnSpc>
                <a:spcPct val="96000"/>
              </a:lnSpc>
              <a:spcAft>
                <a:spcPts val="1000"/>
              </a:spcAft>
              <a:buFontTx/>
              <a:buChar char="•"/>
            </a:pPr>
            <a:r>
              <a:rPr lang="en-US" sz="1600" b="1">
                <a:solidFill>
                  <a:schemeClr val="bg1"/>
                </a:solidFill>
                <a:cs typeface="Arial" charset="0"/>
              </a:rPr>
              <a:t>Pace and consistency</a:t>
            </a:r>
            <a:r>
              <a:rPr lang="en-US" sz="1600">
                <a:solidFill>
                  <a:schemeClr val="bg1"/>
                </a:solidFill>
                <a:cs typeface="Arial" charset="0"/>
              </a:rPr>
              <a:t/>
            </a:r>
            <a:br>
              <a:rPr lang="en-US" sz="1600">
                <a:solidFill>
                  <a:schemeClr val="bg1"/>
                </a:solidFill>
                <a:cs typeface="Arial" charset="0"/>
              </a:rPr>
            </a:br>
            <a:r>
              <a:rPr lang="en-US" sz="1600">
                <a:solidFill>
                  <a:schemeClr val="bg1"/>
                </a:solidFill>
                <a:cs typeface="Arial" charset="0"/>
              </a:rPr>
              <a:t>Expanding our current footprint significantly over the coming years, selectively in technologies and markets at a global scale</a:t>
            </a:r>
          </a:p>
        </p:txBody>
      </p:sp>
      <p:sp>
        <p:nvSpPr>
          <p:cNvPr id="17417" name="Title 12"/>
          <p:cNvSpPr>
            <a:spLocks noGrp="1"/>
          </p:cNvSpPr>
          <p:nvPr>
            <p:ph type="title" idx="4294967295"/>
            <p:custDataLst>
              <p:tags r:id="rId5"/>
            </p:custDataLst>
          </p:nvPr>
        </p:nvSpPr>
        <p:spPr>
          <a:xfrm>
            <a:off x="573088" y="1143000"/>
            <a:ext cx="7924800" cy="533400"/>
          </a:xfrm>
        </p:spPr>
        <p:txBody>
          <a:bodyPr/>
          <a:lstStyle/>
          <a:p>
            <a:pPr eaLnBrk="1" hangingPunct="1"/>
            <a:r>
              <a:rPr lang="en-US" smtClean="0"/>
              <a:t>Summary</a:t>
            </a:r>
          </a:p>
        </p:txBody>
      </p:sp>
      <p:pic>
        <p:nvPicPr>
          <p:cNvPr id="17418" name="Picture 3"/>
          <p:cNvPicPr>
            <a:picLocks noChangeAspect="1" noChangeArrowheads="1"/>
          </p:cNvPicPr>
          <p:nvPr>
            <p:custDataLst>
              <p:tags r:id="rId6"/>
            </p:custDataLst>
          </p:nvPr>
        </p:nvPicPr>
        <p:blipFill>
          <a:blip r:embed="rId12">
            <a:grayscl/>
          </a:blip>
          <a:srcRect l="5534" t="22745" r="49596" b="12318"/>
          <a:stretch>
            <a:fillRect/>
          </a:stretch>
        </p:blipFill>
        <p:spPr bwMode="auto">
          <a:xfrm>
            <a:off x="581025" y="3182938"/>
            <a:ext cx="2322513" cy="2760662"/>
          </a:xfrm>
          <a:prstGeom prst="rect">
            <a:avLst/>
          </a:prstGeom>
          <a:noFill/>
          <a:ln w="9525">
            <a:noFill/>
            <a:miter lim="800000"/>
            <a:headEnd/>
            <a:tailEnd/>
          </a:ln>
        </p:spPr>
      </p:pic>
      <p:pic>
        <p:nvPicPr>
          <p:cNvPr id="17419" name="Picture 14" descr="EON_n_CIR_R_69.gif"/>
          <p:cNvPicPr>
            <a:picLocks noChangeAspect="1"/>
          </p:cNvPicPr>
          <p:nvPr>
            <p:custDataLst>
              <p:tags r:id="rId7"/>
            </p:custDataLst>
          </p:nvPr>
        </p:nvPicPr>
        <p:blipFill>
          <a:blip r:embed="rId13"/>
          <a:srcRect/>
          <a:stretch>
            <a:fillRect/>
          </a:stretch>
        </p:blipFill>
        <p:spPr bwMode="auto">
          <a:xfrm>
            <a:off x="581025" y="2524125"/>
            <a:ext cx="2325688" cy="488950"/>
          </a:xfrm>
          <a:prstGeom prst="rect">
            <a:avLst/>
          </a:prstGeom>
          <a:noFill/>
          <a:ln w="9525">
            <a:noFill/>
            <a:miter lim="800000"/>
            <a:headEnd/>
            <a:tailEnd/>
          </a:ln>
        </p:spPr>
      </p:pic>
      <p:graphicFrame>
        <p:nvGraphicFramePr>
          <p:cNvPr id="17410" name="Rectangle 9" hidden="1"/>
          <p:cNvGraphicFramePr>
            <a:graphicFrameLocks/>
          </p:cNvGraphicFramePr>
          <p:nvPr>
            <p:custDataLst>
              <p:tags r:id="rId8"/>
            </p:custDataLst>
          </p:nvPr>
        </p:nvGraphicFramePr>
        <p:xfrm>
          <a:off x="0" y="0"/>
          <a:ext cx="146050" cy="158750"/>
        </p:xfrm>
        <a:graphic>
          <a:graphicData uri="http://schemas.openxmlformats.org/presentationml/2006/ole">
            <p:oleObj spid="_x0000_s17410" r:id="rId14" imgW="0" imgH="0" progId="">
              <p:embed/>
            </p:oleObj>
          </a:graphicData>
        </a:graphic>
      </p:graphicFrame>
      <p:sp>
        <p:nvSpPr>
          <p:cNvPr id="17420" name="Content Placeholder 3"/>
          <p:cNvSpPr txBox="1">
            <a:spLocks/>
          </p:cNvSpPr>
          <p:nvPr>
            <p:custDataLst>
              <p:tags r:id="rId9"/>
            </p:custDataLst>
          </p:nvPr>
        </p:nvSpPr>
        <p:spPr bwMode="auto">
          <a:xfrm>
            <a:off x="3235325" y="5334000"/>
            <a:ext cx="5438775" cy="474663"/>
          </a:xfrm>
          <a:prstGeom prst="rect">
            <a:avLst/>
          </a:prstGeom>
          <a:noFill/>
          <a:ln w="9525">
            <a:noFill/>
            <a:miter lim="800000"/>
            <a:headEnd/>
            <a:tailEnd/>
          </a:ln>
        </p:spPr>
        <p:txBody>
          <a:bodyPr lIns="0" tIns="0" rIns="0" bIns="0">
            <a:spAutoFit/>
          </a:bodyPr>
          <a:lstStyle/>
          <a:p>
            <a:pPr marL="257175" indent="-257175" defTabSz="952500">
              <a:lnSpc>
                <a:spcPct val="96000"/>
              </a:lnSpc>
              <a:spcAft>
                <a:spcPts val="1000"/>
              </a:spcAft>
              <a:buFontTx/>
              <a:buChar char="•"/>
            </a:pPr>
            <a:r>
              <a:rPr lang="en-US" sz="1600" b="1">
                <a:solidFill>
                  <a:schemeClr val="bg1"/>
                </a:solidFill>
                <a:cs typeface="Arial" charset="0"/>
              </a:rPr>
              <a:t>Ambition</a:t>
            </a:r>
            <a:r>
              <a:rPr lang="en-US" sz="1600">
                <a:solidFill>
                  <a:schemeClr val="bg1"/>
                </a:solidFill>
                <a:cs typeface="Arial" charset="0"/>
              </a:rPr>
              <a:t/>
            </a:r>
            <a:br>
              <a:rPr lang="en-US" sz="1600">
                <a:solidFill>
                  <a:schemeClr val="bg1"/>
                </a:solidFill>
                <a:cs typeface="Arial" charset="0"/>
              </a:rPr>
            </a:br>
            <a:r>
              <a:rPr lang="en-US" sz="1600">
                <a:solidFill>
                  <a:schemeClr val="bg1"/>
                </a:solidFill>
                <a:cs typeface="Arial" charset="0"/>
              </a:rPr>
              <a:t>Shaping the next phase of the industry as a leading player</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1" name="Rectangle 2"/>
          <p:cNvSpPr>
            <a:spLocks noChangeArrowheads="1"/>
          </p:cNvSpPr>
          <p:nvPr/>
        </p:nvSpPr>
        <p:spPr bwMode="auto">
          <a:xfrm>
            <a:off x="1017588" y="3671888"/>
            <a:ext cx="7145337" cy="727075"/>
          </a:xfrm>
          <a:prstGeom prst="rect">
            <a:avLst/>
          </a:prstGeom>
          <a:noFill/>
          <a:ln w="9525">
            <a:noFill/>
            <a:miter lim="800000"/>
            <a:headEnd/>
            <a:tailEnd/>
          </a:ln>
        </p:spPr>
        <p:txBody>
          <a:bodyPr wrap="none">
            <a:spAutoFit/>
          </a:bodyPr>
          <a:lstStyle/>
          <a:p>
            <a:pPr algn="ctr" eaLnBrk="0" hangingPunct="0">
              <a:lnSpc>
                <a:spcPct val="80000"/>
              </a:lnSpc>
            </a:pPr>
            <a:r>
              <a:rPr lang="en-US" sz="2600">
                <a:solidFill>
                  <a:schemeClr val="bg1"/>
                </a:solidFill>
                <a:cs typeface="Arial" charset="0"/>
              </a:rPr>
              <a:t>Our vision: </a:t>
            </a:r>
            <a:br>
              <a:rPr lang="en-US" sz="2600">
                <a:solidFill>
                  <a:schemeClr val="bg1"/>
                </a:solidFill>
                <a:cs typeface="Arial" charset="0"/>
              </a:rPr>
            </a:br>
            <a:r>
              <a:rPr lang="en-US" sz="2600">
                <a:solidFill>
                  <a:schemeClr val="bg1"/>
                </a:solidFill>
                <a:cs typeface="Arial" charset="0"/>
              </a:rPr>
              <a:t>‘E.ON - the world´s leading power and gas company’</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5" name="Foliennummernplatzhalter 1"/>
          <p:cNvSpPr>
            <a:spLocks noGrp="1"/>
          </p:cNvSpPr>
          <p:nvPr>
            <p:ph type="sldNum" sz="quarter" idx="10"/>
          </p:nvPr>
        </p:nvSpPr>
        <p:spPr>
          <a:noFill/>
        </p:spPr>
        <p:txBody>
          <a:bodyPr/>
          <a:lstStyle/>
          <a:p>
            <a:fld id="{660889A2-8525-49AB-BC2E-06B15DA606CF}" type="slidenum">
              <a:rPr smtClean="0"/>
              <a:pPr/>
              <a:t>33</a:t>
            </a:fld>
            <a:endParaRPr lang="de-DE" smtClean="0"/>
          </a:p>
        </p:txBody>
      </p:sp>
      <p:sp>
        <p:nvSpPr>
          <p:cNvPr id="262146" name="Rectangle 2"/>
          <p:cNvSpPr>
            <a:spLocks noGrp="1" noChangeArrowheads="1"/>
          </p:cNvSpPr>
          <p:nvPr>
            <p:ph type="title" idx="4294967295"/>
          </p:nvPr>
        </p:nvSpPr>
        <p:spPr/>
        <p:txBody>
          <a:bodyPr/>
          <a:lstStyle/>
          <a:p>
            <a:pPr eaLnBrk="1" hangingPunct="1"/>
            <a:r>
              <a:rPr lang="de-DE" smtClean="0"/>
              <a:t>Assets in operation: Germany (Wind)</a:t>
            </a:r>
          </a:p>
        </p:txBody>
      </p:sp>
      <p:grpSp>
        <p:nvGrpSpPr>
          <p:cNvPr id="262147" name="Gruppieren 90"/>
          <p:cNvGrpSpPr>
            <a:grpSpLocks/>
          </p:cNvGrpSpPr>
          <p:nvPr/>
        </p:nvGrpSpPr>
        <p:grpSpPr bwMode="auto">
          <a:xfrm>
            <a:off x="1530350" y="1714500"/>
            <a:ext cx="3541713" cy="4267200"/>
            <a:chOff x="1530353" y="1714488"/>
            <a:chExt cx="3541713" cy="4267200"/>
          </a:xfrm>
        </p:grpSpPr>
        <p:grpSp>
          <p:nvGrpSpPr>
            <p:cNvPr id="3" name="Gruppieren 8"/>
            <p:cNvGrpSpPr/>
            <p:nvPr/>
          </p:nvGrpSpPr>
          <p:grpSpPr>
            <a:xfrm>
              <a:off x="1530353" y="1714488"/>
              <a:ext cx="3541713" cy="4267200"/>
              <a:chOff x="3527425" y="1825625"/>
              <a:chExt cx="3541713" cy="4267200"/>
            </a:xfrm>
            <a:solidFill>
              <a:schemeClr val="bg1">
                <a:lumMod val="65000"/>
              </a:schemeClr>
            </a:solidFill>
          </p:grpSpPr>
          <p:sp>
            <p:nvSpPr>
              <p:cNvPr id="10" name="Freeform 84"/>
              <p:cNvSpPr>
                <a:spLocks noChangeAspect="1"/>
              </p:cNvSpPr>
              <p:nvPr/>
            </p:nvSpPr>
            <p:spPr bwMode="gray">
              <a:xfrm>
                <a:off x="3827462" y="2462213"/>
                <a:ext cx="1822451" cy="1431925"/>
              </a:xfrm>
              <a:custGeom>
                <a:avLst/>
                <a:gdLst>
                  <a:gd name="T0" fmla="*/ 2147483647 w 1024"/>
                  <a:gd name="T1" fmla="*/ 2147483647 h 902"/>
                  <a:gd name="T2" fmla="*/ 2147483647 w 1024"/>
                  <a:gd name="T3" fmla="*/ 2147483647 h 902"/>
                  <a:gd name="T4" fmla="*/ 2147483647 w 1024"/>
                  <a:gd name="T5" fmla="*/ 2147483647 h 902"/>
                  <a:gd name="T6" fmla="*/ 2147483647 w 1024"/>
                  <a:gd name="T7" fmla="*/ 2147483647 h 902"/>
                  <a:gd name="T8" fmla="*/ 2147483647 w 1024"/>
                  <a:gd name="T9" fmla="*/ 2147483647 h 902"/>
                  <a:gd name="T10" fmla="*/ 2147483647 w 1024"/>
                  <a:gd name="T11" fmla="*/ 2147483647 h 902"/>
                  <a:gd name="T12" fmla="*/ 2147483647 w 1024"/>
                  <a:gd name="T13" fmla="*/ 2147483647 h 902"/>
                  <a:gd name="T14" fmla="*/ 2147483647 w 1024"/>
                  <a:gd name="T15" fmla="*/ 2147483647 h 902"/>
                  <a:gd name="T16" fmla="*/ 2147483647 w 1024"/>
                  <a:gd name="T17" fmla="*/ 2147483647 h 902"/>
                  <a:gd name="T18" fmla="*/ 2147483647 w 1024"/>
                  <a:gd name="T19" fmla="*/ 2147483647 h 902"/>
                  <a:gd name="T20" fmla="*/ 2147483647 w 1024"/>
                  <a:gd name="T21" fmla="*/ 2147483647 h 902"/>
                  <a:gd name="T22" fmla="*/ 2147483647 w 1024"/>
                  <a:gd name="T23" fmla="*/ 2147483647 h 902"/>
                  <a:gd name="T24" fmla="*/ 2147483647 w 1024"/>
                  <a:gd name="T25" fmla="*/ 2147483647 h 902"/>
                  <a:gd name="T26" fmla="*/ 2147483647 w 1024"/>
                  <a:gd name="T27" fmla="*/ 2147483647 h 902"/>
                  <a:gd name="T28" fmla="*/ 2147483647 w 1024"/>
                  <a:gd name="T29" fmla="*/ 2147483647 h 902"/>
                  <a:gd name="T30" fmla="*/ 2147483647 w 1024"/>
                  <a:gd name="T31" fmla="*/ 2147483647 h 902"/>
                  <a:gd name="T32" fmla="*/ 2147483647 w 1024"/>
                  <a:gd name="T33" fmla="*/ 2147483647 h 902"/>
                  <a:gd name="T34" fmla="*/ 2147483647 w 1024"/>
                  <a:gd name="T35" fmla="*/ 2147483647 h 902"/>
                  <a:gd name="T36" fmla="*/ 2147483647 w 1024"/>
                  <a:gd name="T37" fmla="*/ 2147483647 h 902"/>
                  <a:gd name="T38" fmla="*/ 2147483647 w 1024"/>
                  <a:gd name="T39" fmla="*/ 2147483647 h 902"/>
                  <a:gd name="T40" fmla="*/ 2147483647 w 1024"/>
                  <a:gd name="T41" fmla="*/ 2147483647 h 902"/>
                  <a:gd name="T42" fmla="*/ 2147483647 w 1024"/>
                  <a:gd name="T43" fmla="*/ 2147483647 h 902"/>
                  <a:gd name="T44" fmla="*/ 2147483647 w 1024"/>
                  <a:gd name="T45" fmla="*/ 2147483647 h 902"/>
                  <a:gd name="T46" fmla="*/ 0 w 1024"/>
                  <a:gd name="T47" fmla="*/ 2147483647 h 902"/>
                  <a:gd name="T48" fmla="*/ 2147483647 w 1024"/>
                  <a:gd name="T49" fmla="*/ 2147483647 h 902"/>
                  <a:gd name="T50" fmla="*/ 2147483647 w 1024"/>
                  <a:gd name="T51" fmla="*/ 2147483647 h 902"/>
                  <a:gd name="T52" fmla="*/ 2147483647 w 1024"/>
                  <a:gd name="T53" fmla="*/ 2147483647 h 902"/>
                  <a:gd name="T54" fmla="*/ 2147483647 w 1024"/>
                  <a:gd name="T55" fmla="*/ 2147483647 h 902"/>
                  <a:gd name="T56" fmla="*/ 2147483647 w 1024"/>
                  <a:gd name="T57" fmla="*/ 2147483647 h 902"/>
                  <a:gd name="T58" fmla="*/ 2147483647 w 1024"/>
                  <a:gd name="T59" fmla="*/ 2147483647 h 902"/>
                  <a:gd name="T60" fmla="*/ 2147483647 w 1024"/>
                  <a:gd name="T61" fmla="*/ 2147483647 h 902"/>
                  <a:gd name="T62" fmla="*/ 2147483647 w 1024"/>
                  <a:gd name="T63" fmla="*/ 2147483647 h 902"/>
                  <a:gd name="T64" fmla="*/ 2147483647 w 1024"/>
                  <a:gd name="T65" fmla="*/ 2147483647 h 902"/>
                  <a:gd name="T66" fmla="*/ 2147483647 w 1024"/>
                  <a:gd name="T67" fmla="*/ 2147483647 h 902"/>
                  <a:gd name="T68" fmla="*/ 2147483647 w 1024"/>
                  <a:gd name="T69" fmla="*/ 2147483647 h 902"/>
                  <a:gd name="T70" fmla="*/ 2147483647 w 1024"/>
                  <a:gd name="T71" fmla="*/ 2147483647 h 902"/>
                  <a:gd name="T72" fmla="*/ 2147483647 w 1024"/>
                  <a:gd name="T73" fmla="*/ 2147483647 h 902"/>
                  <a:gd name="T74" fmla="*/ 2147483647 w 1024"/>
                  <a:gd name="T75" fmla="*/ 2147483647 h 902"/>
                  <a:gd name="T76" fmla="*/ 2147483647 w 1024"/>
                  <a:gd name="T77" fmla="*/ 2147483647 h 902"/>
                  <a:gd name="T78" fmla="*/ 2147483647 w 1024"/>
                  <a:gd name="T79" fmla="*/ 2147483647 h 902"/>
                  <a:gd name="T80" fmla="*/ 2147483647 w 1024"/>
                  <a:gd name="T81" fmla="*/ 2147483647 h 902"/>
                  <a:gd name="T82" fmla="*/ 2147483647 w 1024"/>
                  <a:gd name="T83" fmla="*/ 2147483647 h 902"/>
                  <a:gd name="T84" fmla="*/ 2147483647 w 1024"/>
                  <a:gd name="T85" fmla="*/ 2147483647 h 902"/>
                  <a:gd name="T86" fmla="*/ 2147483647 w 1024"/>
                  <a:gd name="T87" fmla="*/ 2147483647 h 902"/>
                  <a:gd name="T88" fmla="*/ 2147483647 w 1024"/>
                  <a:gd name="T89" fmla="*/ 2147483647 h 902"/>
                  <a:gd name="T90" fmla="*/ 2147483647 w 1024"/>
                  <a:gd name="T91" fmla="*/ 2147483647 h 902"/>
                  <a:gd name="T92" fmla="*/ 2147483647 w 1024"/>
                  <a:gd name="T93" fmla="*/ 2147483647 h 902"/>
                  <a:gd name="T94" fmla="*/ 2147483647 w 1024"/>
                  <a:gd name="T95" fmla="*/ 2147483647 h 902"/>
                  <a:gd name="T96" fmla="*/ 2147483647 w 1024"/>
                  <a:gd name="T97" fmla="*/ 2147483647 h 902"/>
                  <a:gd name="T98" fmla="*/ 2147483647 w 1024"/>
                  <a:gd name="T99" fmla="*/ 2147483647 h 902"/>
                  <a:gd name="T100" fmla="*/ 2147483647 w 1024"/>
                  <a:gd name="T101" fmla="*/ 2147483647 h 902"/>
                  <a:gd name="T102" fmla="*/ 2147483647 w 1024"/>
                  <a:gd name="T103" fmla="*/ 2147483647 h 902"/>
                  <a:gd name="T104" fmla="*/ 2147483647 w 1024"/>
                  <a:gd name="T105" fmla="*/ 2147483647 h 902"/>
                  <a:gd name="T106" fmla="*/ 2147483647 w 1024"/>
                  <a:gd name="T107" fmla="*/ 2147483647 h 902"/>
                  <a:gd name="T108" fmla="*/ 2147483647 w 1024"/>
                  <a:gd name="T109" fmla="*/ 2147483647 h 902"/>
                  <a:gd name="T110" fmla="*/ 2147483647 w 1024"/>
                  <a:gd name="T111" fmla="*/ 2147483647 h 90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024"/>
                  <a:gd name="T169" fmla="*/ 0 h 902"/>
                  <a:gd name="T170" fmla="*/ 1024 w 1024"/>
                  <a:gd name="T171" fmla="*/ 902 h 90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024" h="902">
                    <a:moveTo>
                      <a:pt x="854" y="366"/>
                    </a:moveTo>
                    <a:lnTo>
                      <a:pt x="901" y="453"/>
                    </a:lnTo>
                    <a:lnTo>
                      <a:pt x="899" y="484"/>
                    </a:lnTo>
                    <a:lnTo>
                      <a:pt x="920" y="511"/>
                    </a:lnTo>
                    <a:lnTo>
                      <a:pt x="924" y="596"/>
                    </a:lnTo>
                    <a:lnTo>
                      <a:pt x="830" y="637"/>
                    </a:lnTo>
                    <a:lnTo>
                      <a:pt x="848" y="685"/>
                    </a:lnTo>
                    <a:lnTo>
                      <a:pt x="837" y="701"/>
                    </a:lnTo>
                    <a:lnTo>
                      <a:pt x="840" y="725"/>
                    </a:lnTo>
                    <a:lnTo>
                      <a:pt x="864" y="762"/>
                    </a:lnTo>
                    <a:lnTo>
                      <a:pt x="837" y="796"/>
                    </a:lnTo>
                    <a:lnTo>
                      <a:pt x="797" y="791"/>
                    </a:lnTo>
                    <a:lnTo>
                      <a:pt x="702" y="871"/>
                    </a:lnTo>
                    <a:lnTo>
                      <a:pt x="675" y="854"/>
                    </a:lnTo>
                    <a:lnTo>
                      <a:pt x="647" y="902"/>
                    </a:lnTo>
                    <a:lnTo>
                      <a:pt x="616" y="889"/>
                    </a:lnTo>
                    <a:lnTo>
                      <a:pt x="643" y="810"/>
                    </a:lnTo>
                    <a:lnTo>
                      <a:pt x="635" y="784"/>
                    </a:lnTo>
                    <a:lnTo>
                      <a:pt x="585" y="785"/>
                    </a:lnTo>
                    <a:lnTo>
                      <a:pt x="588" y="706"/>
                    </a:lnTo>
                    <a:lnTo>
                      <a:pt x="567" y="705"/>
                    </a:lnTo>
                    <a:lnTo>
                      <a:pt x="485" y="560"/>
                    </a:lnTo>
                    <a:lnTo>
                      <a:pt x="517" y="513"/>
                    </a:lnTo>
                    <a:lnTo>
                      <a:pt x="497" y="488"/>
                    </a:lnTo>
                    <a:lnTo>
                      <a:pt x="483" y="513"/>
                    </a:lnTo>
                    <a:lnTo>
                      <a:pt x="425" y="512"/>
                    </a:lnTo>
                    <a:lnTo>
                      <a:pt x="425" y="481"/>
                    </a:lnTo>
                    <a:lnTo>
                      <a:pt x="415" y="472"/>
                    </a:lnTo>
                    <a:lnTo>
                      <a:pt x="337" y="502"/>
                    </a:lnTo>
                    <a:lnTo>
                      <a:pt x="385" y="598"/>
                    </a:lnTo>
                    <a:lnTo>
                      <a:pt x="365" y="617"/>
                    </a:lnTo>
                    <a:lnTo>
                      <a:pt x="337" y="610"/>
                    </a:lnTo>
                    <a:lnTo>
                      <a:pt x="280" y="650"/>
                    </a:lnTo>
                    <a:lnTo>
                      <a:pt x="244" y="627"/>
                    </a:lnTo>
                    <a:lnTo>
                      <a:pt x="275" y="614"/>
                    </a:lnTo>
                    <a:lnTo>
                      <a:pt x="279" y="599"/>
                    </a:lnTo>
                    <a:lnTo>
                      <a:pt x="256" y="592"/>
                    </a:lnTo>
                    <a:lnTo>
                      <a:pt x="270" y="538"/>
                    </a:lnTo>
                    <a:lnTo>
                      <a:pt x="214" y="500"/>
                    </a:lnTo>
                    <a:lnTo>
                      <a:pt x="191" y="498"/>
                    </a:lnTo>
                    <a:lnTo>
                      <a:pt x="184" y="534"/>
                    </a:lnTo>
                    <a:lnTo>
                      <a:pt x="132" y="571"/>
                    </a:lnTo>
                    <a:lnTo>
                      <a:pt x="83" y="576"/>
                    </a:lnTo>
                    <a:lnTo>
                      <a:pt x="69" y="556"/>
                    </a:lnTo>
                    <a:lnTo>
                      <a:pt x="88" y="533"/>
                    </a:lnTo>
                    <a:lnTo>
                      <a:pt x="66" y="500"/>
                    </a:lnTo>
                    <a:lnTo>
                      <a:pt x="55" y="509"/>
                    </a:lnTo>
                    <a:lnTo>
                      <a:pt x="0" y="491"/>
                    </a:lnTo>
                    <a:lnTo>
                      <a:pt x="14" y="438"/>
                    </a:lnTo>
                    <a:lnTo>
                      <a:pt x="75" y="435"/>
                    </a:lnTo>
                    <a:lnTo>
                      <a:pt x="83" y="367"/>
                    </a:lnTo>
                    <a:lnTo>
                      <a:pt x="110" y="206"/>
                    </a:lnTo>
                    <a:lnTo>
                      <a:pt x="136" y="213"/>
                    </a:lnTo>
                    <a:lnTo>
                      <a:pt x="119" y="202"/>
                    </a:lnTo>
                    <a:lnTo>
                      <a:pt x="64" y="195"/>
                    </a:lnTo>
                    <a:lnTo>
                      <a:pt x="63" y="145"/>
                    </a:lnTo>
                    <a:lnTo>
                      <a:pt x="72" y="133"/>
                    </a:lnTo>
                    <a:lnTo>
                      <a:pt x="90" y="138"/>
                    </a:lnTo>
                    <a:lnTo>
                      <a:pt x="94" y="130"/>
                    </a:lnTo>
                    <a:lnTo>
                      <a:pt x="91" y="124"/>
                    </a:lnTo>
                    <a:lnTo>
                      <a:pt x="77" y="115"/>
                    </a:lnTo>
                    <a:lnTo>
                      <a:pt x="92" y="95"/>
                    </a:lnTo>
                    <a:lnTo>
                      <a:pt x="118" y="80"/>
                    </a:lnTo>
                    <a:lnTo>
                      <a:pt x="261" y="66"/>
                    </a:lnTo>
                    <a:lnTo>
                      <a:pt x="275" y="75"/>
                    </a:lnTo>
                    <a:lnTo>
                      <a:pt x="274" y="86"/>
                    </a:lnTo>
                    <a:lnTo>
                      <a:pt x="299" y="130"/>
                    </a:lnTo>
                    <a:lnTo>
                      <a:pt x="280" y="137"/>
                    </a:lnTo>
                    <a:lnTo>
                      <a:pt x="280" y="148"/>
                    </a:lnTo>
                    <a:lnTo>
                      <a:pt x="304" y="173"/>
                    </a:lnTo>
                    <a:lnTo>
                      <a:pt x="321" y="175"/>
                    </a:lnTo>
                    <a:lnTo>
                      <a:pt x="331" y="139"/>
                    </a:lnTo>
                    <a:lnTo>
                      <a:pt x="310" y="131"/>
                    </a:lnTo>
                    <a:lnTo>
                      <a:pt x="319" y="100"/>
                    </a:lnTo>
                    <a:lnTo>
                      <a:pt x="328" y="97"/>
                    </a:lnTo>
                    <a:lnTo>
                      <a:pt x="376" y="126"/>
                    </a:lnTo>
                    <a:lnTo>
                      <a:pt x="380" y="136"/>
                    </a:lnTo>
                    <a:lnTo>
                      <a:pt x="387" y="152"/>
                    </a:lnTo>
                    <a:lnTo>
                      <a:pt x="402" y="155"/>
                    </a:lnTo>
                    <a:lnTo>
                      <a:pt x="407" y="141"/>
                    </a:lnTo>
                    <a:lnTo>
                      <a:pt x="400" y="112"/>
                    </a:lnTo>
                    <a:lnTo>
                      <a:pt x="377" y="113"/>
                    </a:lnTo>
                    <a:lnTo>
                      <a:pt x="364" y="75"/>
                    </a:lnTo>
                    <a:lnTo>
                      <a:pt x="395" y="4"/>
                    </a:lnTo>
                    <a:lnTo>
                      <a:pt x="412" y="0"/>
                    </a:lnTo>
                    <a:lnTo>
                      <a:pt x="423" y="17"/>
                    </a:lnTo>
                    <a:lnTo>
                      <a:pt x="484" y="11"/>
                    </a:lnTo>
                    <a:lnTo>
                      <a:pt x="534" y="23"/>
                    </a:lnTo>
                    <a:lnTo>
                      <a:pt x="633" y="124"/>
                    </a:lnTo>
                    <a:lnTo>
                      <a:pt x="659" y="152"/>
                    </a:lnTo>
                    <a:lnTo>
                      <a:pt x="690" y="153"/>
                    </a:lnTo>
                    <a:lnTo>
                      <a:pt x="696" y="147"/>
                    </a:lnTo>
                    <a:lnTo>
                      <a:pt x="709" y="146"/>
                    </a:lnTo>
                    <a:lnTo>
                      <a:pt x="723" y="161"/>
                    </a:lnTo>
                    <a:lnTo>
                      <a:pt x="730" y="161"/>
                    </a:lnTo>
                    <a:lnTo>
                      <a:pt x="745" y="151"/>
                    </a:lnTo>
                    <a:lnTo>
                      <a:pt x="756" y="150"/>
                    </a:lnTo>
                    <a:lnTo>
                      <a:pt x="767" y="159"/>
                    </a:lnTo>
                    <a:lnTo>
                      <a:pt x="792" y="166"/>
                    </a:lnTo>
                    <a:lnTo>
                      <a:pt x="801" y="177"/>
                    </a:lnTo>
                    <a:lnTo>
                      <a:pt x="808" y="178"/>
                    </a:lnTo>
                    <a:lnTo>
                      <a:pt x="817" y="172"/>
                    </a:lnTo>
                    <a:lnTo>
                      <a:pt x="866" y="182"/>
                    </a:lnTo>
                    <a:lnTo>
                      <a:pt x="889" y="173"/>
                    </a:lnTo>
                    <a:lnTo>
                      <a:pt x="930" y="222"/>
                    </a:lnTo>
                    <a:lnTo>
                      <a:pt x="922" y="241"/>
                    </a:lnTo>
                    <a:lnTo>
                      <a:pt x="956" y="264"/>
                    </a:lnTo>
                    <a:lnTo>
                      <a:pt x="1024" y="277"/>
                    </a:lnTo>
                    <a:lnTo>
                      <a:pt x="973" y="328"/>
                    </a:lnTo>
                    <a:lnTo>
                      <a:pt x="902" y="320"/>
                    </a:lnTo>
                    <a:lnTo>
                      <a:pt x="862" y="344"/>
                    </a:lnTo>
                    <a:lnTo>
                      <a:pt x="854" y="366"/>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1" name="Freeform 85"/>
              <p:cNvSpPr>
                <a:spLocks noChangeAspect="1"/>
              </p:cNvSpPr>
              <p:nvPr/>
            </p:nvSpPr>
            <p:spPr bwMode="gray">
              <a:xfrm>
                <a:off x="5529263" y="2554288"/>
                <a:ext cx="1395413" cy="1203325"/>
              </a:xfrm>
              <a:custGeom>
                <a:avLst/>
                <a:gdLst>
                  <a:gd name="T0" fmla="*/ 2147483647 w 784"/>
                  <a:gd name="T1" fmla="*/ 2147483647 h 758"/>
                  <a:gd name="T2" fmla="*/ 2147483647 w 784"/>
                  <a:gd name="T3" fmla="*/ 2147483647 h 758"/>
                  <a:gd name="T4" fmla="*/ 2147483647 w 784"/>
                  <a:gd name="T5" fmla="*/ 2147483647 h 758"/>
                  <a:gd name="T6" fmla="*/ 2147483647 w 784"/>
                  <a:gd name="T7" fmla="*/ 2147483647 h 758"/>
                  <a:gd name="T8" fmla="*/ 2147483647 w 784"/>
                  <a:gd name="T9" fmla="*/ 2147483647 h 758"/>
                  <a:gd name="T10" fmla="*/ 2147483647 w 784"/>
                  <a:gd name="T11" fmla="*/ 2147483647 h 758"/>
                  <a:gd name="T12" fmla="*/ 2147483647 w 784"/>
                  <a:gd name="T13" fmla="*/ 2147483647 h 758"/>
                  <a:gd name="T14" fmla="*/ 2147483647 w 784"/>
                  <a:gd name="T15" fmla="*/ 2147483647 h 758"/>
                  <a:gd name="T16" fmla="*/ 2147483647 w 784"/>
                  <a:gd name="T17" fmla="*/ 2147483647 h 758"/>
                  <a:gd name="T18" fmla="*/ 2147483647 w 784"/>
                  <a:gd name="T19" fmla="*/ 2147483647 h 758"/>
                  <a:gd name="T20" fmla="*/ 2147483647 w 784"/>
                  <a:gd name="T21" fmla="*/ 2147483647 h 758"/>
                  <a:gd name="T22" fmla="*/ 2147483647 w 784"/>
                  <a:gd name="T23" fmla="*/ 2147483647 h 758"/>
                  <a:gd name="T24" fmla="*/ 2147483647 w 784"/>
                  <a:gd name="T25" fmla="*/ 2147483647 h 758"/>
                  <a:gd name="T26" fmla="*/ 2147483647 w 784"/>
                  <a:gd name="T27" fmla="*/ 2147483647 h 758"/>
                  <a:gd name="T28" fmla="*/ 2147483647 w 784"/>
                  <a:gd name="T29" fmla="*/ 2147483647 h 758"/>
                  <a:gd name="T30" fmla="*/ 2147483647 w 784"/>
                  <a:gd name="T31" fmla="*/ 2147483647 h 758"/>
                  <a:gd name="T32" fmla="*/ 2147483647 w 784"/>
                  <a:gd name="T33" fmla="*/ 2147483647 h 758"/>
                  <a:gd name="T34" fmla="*/ 2147483647 w 784"/>
                  <a:gd name="T35" fmla="*/ 2147483647 h 758"/>
                  <a:gd name="T36" fmla="*/ 2147483647 w 784"/>
                  <a:gd name="T37" fmla="*/ 2147483647 h 758"/>
                  <a:gd name="T38" fmla="*/ 2147483647 w 784"/>
                  <a:gd name="T39" fmla="*/ 2147483647 h 758"/>
                  <a:gd name="T40" fmla="*/ 2147483647 w 784"/>
                  <a:gd name="T41" fmla="*/ 2147483647 h 758"/>
                  <a:gd name="T42" fmla="*/ 2147483647 w 784"/>
                  <a:gd name="T43" fmla="*/ 2147483647 h 758"/>
                  <a:gd name="T44" fmla="*/ 2147483647 w 784"/>
                  <a:gd name="T45" fmla="*/ 2147483647 h 758"/>
                  <a:gd name="T46" fmla="*/ 2147483647 w 784"/>
                  <a:gd name="T47" fmla="*/ 2147483647 h 758"/>
                  <a:gd name="T48" fmla="*/ 2147483647 w 784"/>
                  <a:gd name="T49" fmla="*/ 2147483647 h 758"/>
                  <a:gd name="T50" fmla="*/ 0 w 784"/>
                  <a:gd name="T51" fmla="*/ 2147483647 h 758"/>
                  <a:gd name="T52" fmla="*/ 2147483647 w 784"/>
                  <a:gd name="T53" fmla="*/ 2147483647 h 758"/>
                  <a:gd name="T54" fmla="*/ 2147483647 w 784"/>
                  <a:gd name="T55" fmla="*/ 2147483647 h 758"/>
                  <a:gd name="T56" fmla="*/ 2147483647 w 784"/>
                  <a:gd name="T57" fmla="*/ 2147483647 h 758"/>
                  <a:gd name="T58" fmla="*/ 2147483647 w 784"/>
                  <a:gd name="T59" fmla="*/ 2147483647 h 758"/>
                  <a:gd name="T60" fmla="*/ 2147483647 w 784"/>
                  <a:gd name="T61" fmla="*/ 2147483647 h 758"/>
                  <a:gd name="T62" fmla="*/ 2147483647 w 784"/>
                  <a:gd name="T63" fmla="*/ 2147483647 h 758"/>
                  <a:gd name="T64" fmla="*/ 2147483647 w 784"/>
                  <a:gd name="T65" fmla="*/ 2147483647 h 758"/>
                  <a:gd name="T66" fmla="*/ 2147483647 w 784"/>
                  <a:gd name="T67" fmla="*/ 2147483647 h 758"/>
                  <a:gd name="T68" fmla="*/ 2147483647 w 784"/>
                  <a:gd name="T69" fmla="*/ 2147483647 h 758"/>
                  <a:gd name="T70" fmla="*/ 2147483647 w 784"/>
                  <a:gd name="T71" fmla="*/ 2147483647 h 758"/>
                  <a:gd name="T72" fmla="*/ 2147483647 w 784"/>
                  <a:gd name="T73" fmla="*/ 2147483647 h 758"/>
                  <a:gd name="T74" fmla="*/ 2147483647 w 784"/>
                  <a:gd name="T75" fmla="*/ 0 h 758"/>
                  <a:gd name="T76" fmla="*/ 2147483647 w 784"/>
                  <a:gd name="T77" fmla="*/ 2147483647 h 758"/>
                  <a:gd name="T78" fmla="*/ 2147483647 w 784"/>
                  <a:gd name="T79" fmla="*/ 2147483647 h 758"/>
                  <a:gd name="T80" fmla="*/ 2147483647 w 784"/>
                  <a:gd name="T81" fmla="*/ 2147483647 h 758"/>
                  <a:gd name="T82" fmla="*/ 2147483647 w 784"/>
                  <a:gd name="T83" fmla="*/ 2147483647 h 758"/>
                  <a:gd name="T84" fmla="*/ 2147483647 w 784"/>
                  <a:gd name="T85" fmla="*/ 2147483647 h 7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84"/>
                  <a:gd name="T130" fmla="*/ 0 h 758"/>
                  <a:gd name="T131" fmla="*/ 784 w 784"/>
                  <a:gd name="T132" fmla="*/ 758 h 75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84" h="758">
                    <a:moveTo>
                      <a:pt x="625" y="68"/>
                    </a:moveTo>
                    <a:lnTo>
                      <a:pt x="657" y="56"/>
                    </a:lnTo>
                    <a:lnTo>
                      <a:pt x="663" y="72"/>
                    </a:lnTo>
                    <a:lnTo>
                      <a:pt x="643" y="114"/>
                    </a:lnTo>
                    <a:lnTo>
                      <a:pt x="651" y="139"/>
                    </a:lnTo>
                    <a:lnTo>
                      <a:pt x="624" y="190"/>
                    </a:lnTo>
                    <a:lnTo>
                      <a:pt x="598" y="207"/>
                    </a:lnTo>
                    <a:lnTo>
                      <a:pt x="602" y="243"/>
                    </a:lnTo>
                    <a:lnTo>
                      <a:pt x="646" y="265"/>
                    </a:lnTo>
                    <a:lnTo>
                      <a:pt x="681" y="302"/>
                    </a:lnTo>
                    <a:lnTo>
                      <a:pt x="697" y="306"/>
                    </a:lnTo>
                    <a:lnTo>
                      <a:pt x="718" y="326"/>
                    </a:lnTo>
                    <a:lnTo>
                      <a:pt x="721" y="356"/>
                    </a:lnTo>
                    <a:lnTo>
                      <a:pt x="703" y="400"/>
                    </a:lnTo>
                    <a:lnTo>
                      <a:pt x="718" y="433"/>
                    </a:lnTo>
                    <a:lnTo>
                      <a:pt x="743" y="446"/>
                    </a:lnTo>
                    <a:lnTo>
                      <a:pt x="761" y="500"/>
                    </a:lnTo>
                    <a:lnTo>
                      <a:pt x="756" y="559"/>
                    </a:lnTo>
                    <a:lnTo>
                      <a:pt x="742" y="575"/>
                    </a:lnTo>
                    <a:lnTo>
                      <a:pt x="739" y="590"/>
                    </a:lnTo>
                    <a:lnTo>
                      <a:pt x="784" y="653"/>
                    </a:lnTo>
                    <a:lnTo>
                      <a:pt x="779" y="657"/>
                    </a:lnTo>
                    <a:lnTo>
                      <a:pt x="712" y="672"/>
                    </a:lnTo>
                    <a:lnTo>
                      <a:pt x="688" y="698"/>
                    </a:lnTo>
                    <a:lnTo>
                      <a:pt x="646" y="688"/>
                    </a:lnTo>
                    <a:lnTo>
                      <a:pt x="628" y="718"/>
                    </a:lnTo>
                    <a:lnTo>
                      <a:pt x="623" y="745"/>
                    </a:lnTo>
                    <a:lnTo>
                      <a:pt x="537" y="754"/>
                    </a:lnTo>
                    <a:lnTo>
                      <a:pt x="480" y="735"/>
                    </a:lnTo>
                    <a:lnTo>
                      <a:pt x="471" y="740"/>
                    </a:lnTo>
                    <a:lnTo>
                      <a:pt x="462" y="758"/>
                    </a:lnTo>
                    <a:lnTo>
                      <a:pt x="449" y="754"/>
                    </a:lnTo>
                    <a:lnTo>
                      <a:pt x="442" y="727"/>
                    </a:lnTo>
                    <a:lnTo>
                      <a:pt x="448" y="720"/>
                    </a:lnTo>
                    <a:lnTo>
                      <a:pt x="444" y="699"/>
                    </a:lnTo>
                    <a:lnTo>
                      <a:pt x="411" y="668"/>
                    </a:lnTo>
                    <a:lnTo>
                      <a:pt x="435" y="643"/>
                    </a:lnTo>
                    <a:lnTo>
                      <a:pt x="416" y="598"/>
                    </a:lnTo>
                    <a:lnTo>
                      <a:pt x="319" y="547"/>
                    </a:lnTo>
                    <a:lnTo>
                      <a:pt x="301" y="559"/>
                    </a:lnTo>
                    <a:lnTo>
                      <a:pt x="265" y="550"/>
                    </a:lnTo>
                    <a:lnTo>
                      <a:pt x="222" y="498"/>
                    </a:lnTo>
                    <a:lnTo>
                      <a:pt x="235" y="394"/>
                    </a:lnTo>
                    <a:lnTo>
                      <a:pt x="196" y="384"/>
                    </a:lnTo>
                    <a:lnTo>
                      <a:pt x="197" y="350"/>
                    </a:lnTo>
                    <a:lnTo>
                      <a:pt x="208" y="341"/>
                    </a:lnTo>
                    <a:lnTo>
                      <a:pt x="202" y="294"/>
                    </a:lnTo>
                    <a:lnTo>
                      <a:pt x="211" y="272"/>
                    </a:lnTo>
                    <a:lnTo>
                      <a:pt x="195" y="255"/>
                    </a:lnTo>
                    <a:lnTo>
                      <a:pt x="149" y="268"/>
                    </a:lnTo>
                    <a:lnTo>
                      <a:pt x="68" y="219"/>
                    </a:lnTo>
                    <a:lnTo>
                      <a:pt x="0" y="206"/>
                    </a:lnTo>
                    <a:lnTo>
                      <a:pt x="30" y="182"/>
                    </a:lnTo>
                    <a:lnTo>
                      <a:pt x="48" y="191"/>
                    </a:lnTo>
                    <a:lnTo>
                      <a:pt x="57" y="180"/>
                    </a:lnTo>
                    <a:lnTo>
                      <a:pt x="50" y="152"/>
                    </a:lnTo>
                    <a:lnTo>
                      <a:pt x="68" y="139"/>
                    </a:lnTo>
                    <a:lnTo>
                      <a:pt x="90" y="148"/>
                    </a:lnTo>
                    <a:lnTo>
                      <a:pt x="140" y="123"/>
                    </a:lnTo>
                    <a:lnTo>
                      <a:pt x="155" y="90"/>
                    </a:lnTo>
                    <a:lnTo>
                      <a:pt x="214" y="104"/>
                    </a:lnTo>
                    <a:lnTo>
                      <a:pt x="235" y="126"/>
                    </a:lnTo>
                    <a:lnTo>
                      <a:pt x="276" y="121"/>
                    </a:lnTo>
                    <a:lnTo>
                      <a:pt x="298" y="131"/>
                    </a:lnTo>
                    <a:lnTo>
                      <a:pt x="302" y="141"/>
                    </a:lnTo>
                    <a:lnTo>
                      <a:pt x="349" y="146"/>
                    </a:lnTo>
                    <a:lnTo>
                      <a:pt x="363" y="123"/>
                    </a:lnTo>
                    <a:lnTo>
                      <a:pt x="411" y="99"/>
                    </a:lnTo>
                    <a:lnTo>
                      <a:pt x="429" y="110"/>
                    </a:lnTo>
                    <a:lnTo>
                      <a:pt x="456" y="81"/>
                    </a:lnTo>
                    <a:lnTo>
                      <a:pt x="460" y="50"/>
                    </a:lnTo>
                    <a:lnTo>
                      <a:pt x="484" y="25"/>
                    </a:lnTo>
                    <a:lnTo>
                      <a:pt x="501" y="8"/>
                    </a:lnTo>
                    <a:lnTo>
                      <a:pt x="507" y="2"/>
                    </a:lnTo>
                    <a:lnTo>
                      <a:pt x="509" y="0"/>
                    </a:lnTo>
                    <a:lnTo>
                      <a:pt x="509" y="1"/>
                    </a:lnTo>
                    <a:lnTo>
                      <a:pt x="516" y="6"/>
                    </a:lnTo>
                    <a:lnTo>
                      <a:pt x="527" y="19"/>
                    </a:lnTo>
                    <a:lnTo>
                      <a:pt x="542" y="37"/>
                    </a:lnTo>
                    <a:lnTo>
                      <a:pt x="576" y="23"/>
                    </a:lnTo>
                    <a:lnTo>
                      <a:pt x="598" y="27"/>
                    </a:lnTo>
                    <a:lnTo>
                      <a:pt x="602" y="56"/>
                    </a:lnTo>
                    <a:lnTo>
                      <a:pt x="582" y="72"/>
                    </a:lnTo>
                    <a:lnTo>
                      <a:pt x="585" y="88"/>
                    </a:lnTo>
                    <a:lnTo>
                      <a:pt x="618" y="83"/>
                    </a:lnTo>
                    <a:lnTo>
                      <a:pt x="625" y="68"/>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2" name="Freeform 86"/>
              <p:cNvSpPr>
                <a:spLocks noChangeAspect="1"/>
              </p:cNvSpPr>
              <p:nvPr/>
            </p:nvSpPr>
            <p:spPr bwMode="gray">
              <a:xfrm>
                <a:off x="5873751" y="3597275"/>
                <a:ext cx="1195387" cy="839788"/>
              </a:xfrm>
              <a:custGeom>
                <a:avLst/>
                <a:gdLst>
                  <a:gd name="T0" fmla="*/ 2147483647 w 671"/>
                  <a:gd name="T1" fmla="*/ 2147483647 h 529"/>
                  <a:gd name="T2" fmla="*/ 2147483647 w 671"/>
                  <a:gd name="T3" fmla="*/ 2147483647 h 529"/>
                  <a:gd name="T4" fmla="*/ 2147483647 w 671"/>
                  <a:gd name="T5" fmla="*/ 2147483647 h 529"/>
                  <a:gd name="T6" fmla="*/ 2147483647 w 671"/>
                  <a:gd name="T7" fmla="*/ 2147483647 h 529"/>
                  <a:gd name="T8" fmla="*/ 2147483647 w 671"/>
                  <a:gd name="T9" fmla="*/ 2147483647 h 529"/>
                  <a:gd name="T10" fmla="*/ 2147483647 w 671"/>
                  <a:gd name="T11" fmla="*/ 2147483647 h 529"/>
                  <a:gd name="T12" fmla="*/ 2147483647 w 671"/>
                  <a:gd name="T13" fmla="*/ 2147483647 h 529"/>
                  <a:gd name="T14" fmla="*/ 2147483647 w 671"/>
                  <a:gd name="T15" fmla="*/ 2147483647 h 529"/>
                  <a:gd name="T16" fmla="*/ 2147483647 w 671"/>
                  <a:gd name="T17" fmla="*/ 2147483647 h 529"/>
                  <a:gd name="T18" fmla="*/ 2147483647 w 671"/>
                  <a:gd name="T19" fmla="*/ 2147483647 h 529"/>
                  <a:gd name="T20" fmla="*/ 2147483647 w 671"/>
                  <a:gd name="T21" fmla="*/ 2147483647 h 529"/>
                  <a:gd name="T22" fmla="*/ 2147483647 w 671"/>
                  <a:gd name="T23" fmla="*/ 2147483647 h 529"/>
                  <a:gd name="T24" fmla="*/ 2147483647 w 671"/>
                  <a:gd name="T25" fmla="*/ 2147483647 h 529"/>
                  <a:gd name="T26" fmla="*/ 2147483647 w 671"/>
                  <a:gd name="T27" fmla="*/ 2147483647 h 529"/>
                  <a:gd name="T28" fmla="*/ 2147483647 w 671"/>
                  <a:gd name="T29" fmla="*/ 2147483647 h 529"/>
                  <a:gd name="T30" fmla="*/ 2147483647 w 671"/>
                  <a:gd name="T31" fmla="*/ 2147483647 h 529"/>
                  <a:gd name="T32" fmla="*/ 2147483647 w 671"/>
                  <a:gd name="T33" fmla="*/ 2147483647 h 529"/>
                  <a:gd name="T34" fmla="*/ 2147483647 w 671"/>
                  <a:gd name="T35" fmla="*/ 2147483647 h 529"/>
                  <a:gd name="T36" fmla="*/ 2147483647 w 671"/>
                  <a:gd name="T37" fmla="*/ 2147483647 h 529"/>
                  <a:gd name="T38" fmla="*/ 2147483647 w 671"/>
                  <a:gd name="T39" fmla="*/ 2147483647 h 529"/>
                  <a:gd name="T40" fmla="*/ 2147483647 w 671"/>
                  <a:gd name="T41" fmla="*/ 2147483647 h 529"/>
                  <a:gd name="T42" fmla="*/ 2147483647 w 671"/>
                  <a:gd name="T43" fmla="*/ 2147483647 h 529"/>
                  <a:gd name="T44" fmla="*/ 0 w 671"/>
                  <a:gd name="T45" fmla="*/ 2147483647 h 529"/>
                  <a:gd name="T46" fmla="*/ 2147483647 w 671"/>
                  <a:gd name="T47" fmla="*/ 2147483647 h 529"/>
                  <a:gd name="T48" fmla="*/ 2147483647 w 671"/>
                  <a:gd name="T49" fmla="*/ 2147483647 h 529"/>
                  <a:gd name="T50" fmla="*/ 2147483647 w 671"/>
                  <a:gd name="T51" fmla="*/ 2147483647 h 529"/>
                  <a:gd name="T52" fmla="*/ 2147483647 w 671"/>
                  <a:gd name="T53" fmla="*/ 2147483647 h 529"/>
                  <a:gd name="T54" fmla="*/ 2147483647 w 671"/>
                  <a:gd name="T55" fmla="*/ 2147483647 h 529"/>
                  <a:gd name="T56" fmla="*/ 2147483647 w 671"/>
                  <a:gd name="T57" fmla="*/ 2147483647 h 529"/>
                  <a:gd name="T58" fmla="*/ 2147483647 w 671"/>
                  <a:gd name="T59" fmla="*/ 2147483647 h 529"/>
                  <a:gd name="T60" fmla="*/ 2147483647 w 671"/>
                  <a:gd name="T61" fmla="*/ 2147483647 h 529"/>
                  <a:gd name="T62" fmla="*/ 2147483647 w 671"/>
                  <a:gd name="T63" fmla="*/ 2147483647 h 529"/>
                  <a:gd name="T64" fmla="*/ 2147483647 w 671"/>
                  <a:gd name="T65" fmla="*/ 2147483647 h 529"/>
                  <a:gd name="T66" fmla="*/ 2147483647 w 671"/>
                  <a:gd name="T67" fmla="*/ 2147483647 h 529"/>
                  <a:gd name="T68" fmla="*/ 2147483647 w 671"/>
                  <a:gd name="T69" fmla="*/ 2147483647 h 529"/>
                  <a:gd name="T70" fmla="*/ 2147483647 w 671"/>
                  <a:gd name="T71" fmla="*/ 2147483647 h 529"/>
                  <a:gd name="T72" fmla="*/ 2147483647 w 671"/>
                  <a:gd name="T73" fmla="*/ 2147483647 h 529"/>
                  <a:gd name="T74" fmla="*/ 2147483647 w 671"/>
                  <a:gd name="T75" fmla="*/ 2147483647 h 529"/>
                  <a:gd name="T76" fmla="*/ 2147483647 w 671"/>
                  <a:gd name="T77" fmla="*/ 2147483647 h 529"/>
                  <a:gd name="T78" fmla="*/ 2147483647 w 671"/>
                  <a:gd name="T79" fmla="*/ 2147483647 h 529"/>
                  <a:gd name="T80" fmla="*/ 2147483647 w 671"/>
                  <a:gd name="T81" fmla="*/ 2147483647 h 529"/>
                  <a:gd name="T82" fmla="*/ 2147483647 w 671"/>
                  <a:gd name="T83" fmla="*/ 2147483647 h 529"/>
                  <a:gd name="T84" fmla="*/ 2147483647 w 671"/>
                  <a:gd name="T85" fmla="*/ 2147483647 h 529"/>
                  <a:gd name="T86" fmla="*/ 2147483647 w 671"/>
                  <a:gd name="T87" fmla="*/ 2147483647 h 529"/>
                  <a:gd name="T88" fmla="*/ 2147483647 w 671"/>
                  <a:gd name="T89" fmla="*/ 2147483647 h 529"/>
                  <a:gd name="T90" fmla="*/ 2147483647 w 671"/>
                  <a:gd name="T91" fmla="*/ 2147483647 h 529"/>
                  <a:gd name="T92" fmla="*/ 2147483647 w 671"/>
                  <a:gd name="T93" fmla="*/ 2147483647 h 529"/>
                  <a:gd name="T94" fmla="*/ 2147483647 w 671"/>
                  <a:gd name="T95" fmla="*/ 2147483647 h 529"/>
                  <a:gd name="T96" fmla="*/ 2147483647 w 671"/>
                  <a:gd name="T97" fmla="*/ 2147483647 h 529"/>
                  <a:gd name="T98" fmla="*/ 2147483647 w 671"/>
                  <a:gd name="T99" fmla="*/ 2147483647 h 529"/>
                  <a:gd name="T100" fmla="*/ 2147483647 w 671"/>
                  <a:gd name="T101" fmla="*/ 2147483647 h 529"/>
                  <a:gd name="T102" fmla="*/ 2147483647 w 671"/>
                  <a:gd name="T103" fmla="*/ 0 h 529"/>
                  <a:gd name="T104" fmla="*/ 2147483647 w 671"/>
                  <a:gd name="T105" fmla="*/ 2147483647 h 529"/>
                  <a:gd name="T106" fmla="*/ 2147483647 w 671"/>
                  <a:gd name="T107" fmla="*/ 2147483647 h 529"/>
                  <a:gd name="T108" fmla="*/ 2147483647 w 671"/>
                  <a:gd name="T109" fmla="*/ 2147483647 h 529"/>
                  <a:gd name="T110" fmla="*/ 2147483647 w 671"/>
                  <a:gd name="T111" fmla="*/ 2147483647 h 529"/>
                  <a:gd name="T112" fmla="*/ 2147483647 w 671"/>
                  <a:gd name="T113" fmla="*/ 2147483647 h 529"/>
                  <a:gd name="T114" fmla="*/ 2147483647 w 671"/>
                  <a:gd name="T115" fmla="*/ 2147483647 h 529"/>
                  <a:gd name="T116" fmla="*/ 2147483647 w 671"/>
                  <a:gd name="T117" fmla="*/ 2147483647 h 52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71"/>
                  <a:gd name="T178" fmla="*/ 0 h 529"/>
                  <a:gd name="T179" fmla="*/ 671 w 671"/>
                  <a:gd name="T180" fmla="*/ 529 h 52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71" h="529">
                    <a:moveTo>
                      <a:pt x="671" y="257"/>
                    </a:moveTo>
                    <a:lnTo>
                      <a:pt x="628" y="279"/>
                    </a:lnTo>
                    <a:lnTo>
                      <a:pt x="591" y="272"/>
                    </a:lnTo>
                    <a:lnTo>
                      <a:pt x="593" y="250"/>
                    </a:lnTo>
                    <a:lnTo>
                      <a:pt x="553" y="213"/>
                    </a:lnTo>
                    <a:lnTo>
                      <a:pt x="512" y="212"/>
                    </a:lnTo>
                    <a:lnTo>
                      <a:pt x="510" y="239"/>
                    </a:lnTo>
                    <a:lnTo>
                      <a:pt x="537" y="250"/>
                    </a:lnTo>
                    <a:lnTo>
                      <a:pt x="537" y="263"/>
                    </a:lnTo>
                    <a:lnTo>
                      <a:pt x="379" y="336"/>
                    </a:lnTo>
                    <a:lnTo>
                      <a:pt x="348" y="377"/>
                    </a:lnTo>
                    <a:lnTo>
                      <a:pt x="310" y="390"/>
                    </a:lnTo>
                    <a:lnTo>
                      <a:pt x="298" y="386"/>
                    </a:lnTo>
                    <a:lnTo>
                      <a:pt x="286" y="400"/>
                    </a:lnTo>
                    <a:lnTo>
                      <a:pt x="288" y="417"/>
                    </a:lnTo>
                    <a:lnTo>
                      <a:pt x="234" y="448"/>
                    </a:lnTo>
                    <a:lnTo>
                      <a:pt x="204" y="440"/>
                    </a:lnTo>
                    <a:lnTo>
                      <a:pt x="112" y="494"/>
                    </a:lnTo>
                    <a:lnTo>
                      <a:pt x="100" y="526"/>
                    </a:lnTo>
                    <a:lnTo>
                      <a:pt x="90" y="529"/>
                    </a:lnTo>
                    <a:lnTo>
                      <a:pt x="75" y="514"/>
                    </a:lnTo>
                    <a:lnTo>
                      <a:pt x="53" y="492"/>
                    </a:lnTo>
                    <a:lnTo>
                      <a:pt x="0" y="458"/>
                    </a:lnTo>
                    <a:lnTo>
                      <a:pt x="9" y="413"/>
                    </a:lnTo>
                    <a:lnTo>
                      <a:pt x="19" y="405"/>
                    </a:lnTo>
                    <a:lnTo>
                      <a:pt x="51" y="405"/>
                    </a:lnTo>
                    <a:lnTo>
                      <a:pt x="79" y="362"/>
                    </a:lnTo>
                    <a:lnTo>
                      <a:pt x="63" y="321"/>
                    </a:lnTo>
                    <a:lnTo>
                      <a:pt x="145" y="271"/>
                    </a:lnTo>
                    <a:lnTo>
                      <a:pt x="139" y="252"/>
                    </a:lnTo>
                    <a:lnTo>
                      <a:pt x="63" y="221"/>
                    </a:lnTo>
                    <a:lnTo>
                      <a:pt x="25" y="92"/>
                    </a:lnTo>
                    <a:lnTo>
                      <a:pt x="48" y="57"/>
                    </a:lnTo>
                    <a:lnTo>
                      <a:pt x="163" y="11"/>
                    </a:lnTo>
                    <a:lnTo>
                      <a:pt x="179" y="24"/>
                    </a:lnTo>
                    <a:lnTo>
                      <a:pt x="190" y="21"/>
                    </a:lnTo>
                    <a:lnTo>
                      <a:pt x="202" y="6"/>
                    </a:lnTo>
                    <a:lnTo>
                      <a:pt x="217" y="11"/>
                    </a:lnTo>
                    <a:lnTo>
                      <a:pt x="250" y="42"/>
                    </a:lnTo>
                    <a:lnTo>
                      <a:pt x="254" y="63"/>
                    </a:lnTo>
                    <a:lnTo>
                      <a:pt x="248" y="70"/>
                    </a:lnTo>
                    <a:lnTo>
                      <a:pt x="255" y="97"/>
                    </a:lnTo>
                    <a:lnTo>
                      <a:pt x="268" y="101"/>
                    </a:lnTo>
                    <a:lnTo>
                      <a:pt x="277" y="83"/>
                    </a:lnTo>
                    <a:lnTo>
                      <a:pt x="286" y="78"/>
                    </a:lnTo>
                    <a:lnTo>
                      <a:pt x="343" y="97"/>
                    </a:lnTo>
                    <a:lnTo>
                      <a:pt x="429" y="88"/>
                    </a:lnTo>
                    <a:lnTo>
                      <a:pt x="434" y="61"/>
                    </a:lnTo>
                    <a:lnTo>
                      <a:pt x="452" y="31"/>
                    </a:lnTo>
                    <a:lnTo>
                      <a:pt x="494" y="41"/>
                    </a:lnTo>
                    <a:lnTo>
                      <a:pt x="518" y="15"/>
                    </a:lnTo>
                    <a:lnTo>
                      <a:pt x="585" y="0"/>
                    </a:lnTo>
                    <a:lnTo>
                      <a:pt x="579" y="20"/>
                    </a:lnTo>
                    <a:lnTo>
                      <a:pt x="587" y="30"/>
                    </a:lnTo>
                    <a:lnTo>
                      <a:pt x="622" y="39"/>
                    </a:lnTo>
                    <a:lnTo>
                      <a:pt x="660" y="139"/>
                    </a:lnTo>
                    <a:lnTo>
                      <a:pt x="650" y="195"/>
                    </a:lnTo>
                    <a:lnTo>
                      <a:pt x="671" y="219"/>
                    </a:lnTo>
                    <a:lnTo>
                      <a:pt x="671" y="257"/>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3" name="Freeform 87"/>
              <p:cNvSpPr>
                <a:spLocks noChangeAspect="1"/>
              </p:cNvSpPr>
              <p:nvPr/>
            </p:nvSpPr>
            <p:spPr bwMode="gray">
              <a:xfrm>
                <a:off x="5303838" y="2901950"/>
                <a:ext cx="1000125" cy="1128713"/>
              </a:xfrm>
              <a:custGeom>
                <a:avLst/>
                <a:gdLst>
                  <a:gd name="T0" fmla="*/ 2147483647 w 561"/>
                  <a:gd name="T1" fmla="*/ 2147483647 h 711"/>
                  <a:gd name="T2" fmla="*/ 2147483647 w 561"/>
                  <a:gd name="T3" fmla="*/ 2147483647 h 711"/>
                  <a:gd name="T4" fmla="*/ 2147483647 w 561"/>
                  <a:gd name="T5" fmla="*/ 2147483647 h 711"/>
                  <a:gd name="T6" fmla="*/ 2147483647 w 561"/>
                  <a:gd name="T7" fmla="*/ 2147483647 h 711"/>
                  <a:gd name="T8" fmla="*/ 2147483647 w 561"/>
                  <a:gd name="T9" fmla="*/ 0 h 711"/>
                  <a:gd name="T10" fmla="*/ 2147483647 w 561"/>
                  <a:gd name="T11" fmla="*/ 2147483647 h 711"/>
                  <a:gd name="T12" fmla="*/ 2147483647 w 561"/>
                  <a:gd name="T13" fmla="*/ 2147483647 h 711"/>
                  <a:gd name="T14" fmla="*/ 2147483647 w 561"/>
                  <a:gd name="T15" fmla="*/ 2147483647 h 711"/>
                  <a:gd name="T16" fmla="*/ 2147483647 w 561"/>
                  <a:gd name="T17" fmla="*/ 2147483647 h 711"/>
                  <a:gd name="T18" fmla="*/ 2147483647 w 561"/>
                  <a:gd name="T19" fmla="*/ 2147483647 h 711"/>
                  <a:gd name="T20" fmla="*/ 2147483647 w 561"/>
                  <a:gd name="T21" fmla="*/ 2147483647 h 711"/>
                  <a:gd name="T22" fmla="*/ 2147483647 w 561"/>
                  <a:gd name="T23" fmla="*/ 2147483647 h 711"/>
                  <a:gd name="T24" fmla="*/ 2147483647 w 561"/>
                  <a:gd name="T25" fmla="*/ 2147483647 h 711"/>
                  <a:gd name="T26" fmla="*/ 2147483647 w 561"/>
                  <a:gd name="T27" fmla="*/ 2147483647 h 711"/>
                  <a:gd name="T28" fmla="*/ 2147483647 w 561"/>
                  <a:gd name="T29" fmla="*/ 2147483647 h 711"/>
                  <a:gd name="T30" fmla="*/ 2147483647 w 561"/>
                  <a:gd name="T31" fmla="*/ 2147483647 h 711"/>
                  <a:gd name="T32" fmla="*/ 2147483647 w 561"/>
                  <a:gd name="T33" fmla="*/ 2147483647 h 711"/>
                  <a:gd name="T34" fmla="*/ 2147483647 w 561"/>
                  <a:gd name="T35" fmla="*/ 2147483647 h 711"/>
                  <a:gd name="T36" fmla="*/ 2147483647 w 561"/>
                  <a:gd name="T37" fmla="*/ 2147483647 h 711"/>
                  <a:gd name="T38" fmla="*/ 2147483647 w 561"/>
                  <a:gd name="T39" fmla="*/ 2147483647 h 711"/>
                  <a:gd name="T40" fmla="*/ 2147483647 w 561"/>
                  <a:gd name="T41" fmla="*/ 2147483647 h 711"/>
                  <a:gd name="T42" fmla="*/ 2147483647 w 561"/>
                  <a:gd name="T43" fmla="*/ 2147483647 h 711"/>
                  <a:gd name="T44" fmla="*/ 2147483647 w 561"/>
                  <a:gd name="T45" fmla="*/ 2147483647 h 711"/>
                  <a:gd name="T46" fmla="*/ 2147483647 w 561"/>
                  <a:gd name="T47" fmla="*/ 2147483647 h 711"/>
                  <a:gd name="T48" fmla="*/ 2147483647 w 561"/>
                  <a:gd name="T49" fmla="*/ 2147483647 h 711"/>
                  <a:gd name="T50" fmla="*/ 2147483647 w 561"/>
                  <a:gd name="T51" fmla="*/ 2147483647 h 711"/>
                  <a:gd name="T52" fmla="*/ 2147483647 w 561"/>
                  <a:gd name="T53" fmla="*/ 2147483647 h 711"/>
                  <a:gd name="T54" fmla="*/ 2147483647 w 561"/>
                  <a:gd name="T55" fmla="*/ 2147483647 h 711"/>
                  <a:gd name="T56" fmla="*/ 2147483647 w 561"/>
                  <a:gd name="T57" fmla="*/ 2147483647 h 711"/>
                  <a:gd name="T58" fmla="*/ 2147483647 w 561"/>
                  <a:gd name="T59" fmla="*/ 2147483647 h 711"/>
                  <a:gd name="T60" fmla="*/ 2147483647 w 561"/>
                  <a:gd name="T61" fmla="*/ 2147483647 h 711"/>
                  <a:gd name="T62" fmla="*/ 2147483647 w 561"/>
                  <a:gd name="T63" fmla="*/ 2147483647 h 711"/>
                  <a:gd name="T64" fmla="*/ 2147483647 w 561"/>
                  <a:gd name="T65" fmla="*/ 2147483647 h 711"/>
                  <a:gd name="T66" fmla="*/ 2147483647 w 561"/>
                  <a:gd name="T67" fmla="*/ 2147483647 h 711"/>
                  <a:gd name="T68" fmla="*/ 2147483647 w 561"/>
                  <a:gd name="T69" fmla="*/ 2147483647 h 711"/>
                  <a:gd name="T70" fmla="*/ 2147483647 w 561"/>
                  <a:gd name="T71" fmla="*/ 2147483647 h 711"/>
                  <a:gd name="T72" fmla="*/ 2147483647 w 561"/>
                  <a:gd name="T73" fmla="*/ 2147483647 h 711"/>
                  <a:gd name="T74" fmla="*/ 2147483647 w 561"/>
                  <a:gd name="T75" fmla="*/ 2147483647 h 711"/>
                  <a:gd name="T76" fmla="*/ 2147483647 w 561"/>
                  <a:gd name="T77" fmla="*/ 2147483647 h 711"/>
                  <a:gd name="T78" fmla="*/ 2147483647 w 561"/>
                  <a:gd name="T79" fmla="*/ 2147483647 h 711"/>
                  <a:gd name="T80" fmla="*/ 2147483647 w 561"/>
                  <a:gd name="T81" fmla="*/ 2147483647 h 711"/>
                  <a:gd name="T82" fmla="*/ 0 w 561"/>
                  <a:gd name="T83" fmla="*/ 2147483647 h 711"/>
                  <a:gd name="T84" fmla="*/ 2147483647 w 561"/>
                  <a:gd name="T85" fmla="*/ 2147483647 h 711"/>
                  <a:gd name="T86" fmla="*/ 2147483647 w 561"/>
                  <a:gd name="T87" fmla="*/ 2147483647 h 711"/>
                  <a:gd name="T88" fmla="*/ 2147483647 w 561"/>
                  <a:gd name="T89" fmla="*/ 2147483647 h 711"/>
                  <a:gd name="T90" fmla="*/ 2147483647 w 561"/>
                  <a:gd name="T91" fmla="*/ 2147483647 h 711"/>
                  <a:gd name="T92" fmla="*/ 2147483647 w 561"/>
                  <a:gd name="T93" fmla="*/ 2147483647 h 71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61"/>
                  <a:gd name="T142" fmla="*/ 0 h 711"/>
                  <a:gd name="T143" fmla="*/ 561 w 561"/>
                  <a:gd name="T144" fmla="*/ 711 h 71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61" h="711">
                    <a:moveTo>
                      <a:pt x="24" y="89"/>
                    </a:moveTo>
                    <a:lnTo>
                      <a:pt x="32" y="67"/>
                    </a:lnTo>
                    <a:lnTo>
                      <a:pt x="72" y="43"/>
                    </a:lnTo>
                    <a:lnTo>
                      <a:pt x="143" y="51"/>
                    </a:lnTo>
                    <a:lnTo>
                      <a:pt x="194" y="0"/>
                    </a:lnTo>
                    <a:lnTo>
                      <a:pt x="275" y="49"/>
                    </a:lnTo>
                    <a:lnTo>
                      <a:pt x="321" y="36"/>
                    </a:lnTo>
                    <a:lnTo>
                      <a:pt x="337" y="53"/>
                    </a:lnTo>
                    <a:lnTo>
                      <a:pt x="328" y="75"/>
                    </a:lnTo>
                    <a:lnTo>
                      <a:pt x="334" y="122"/>
                    </a:lnTo>
                    <a:lnTo>
                      <a:pt x="323" y="131"/>
                    </a:lnTo>
                    <a:lnTo>
                      <a:pt x="322" y="165"/>
                    </a:lnTo>
                    <a:lnTo>
                      <a:pt x="361" y="175"/>
                    </a:lnTo>
                    <a:lnTo>
                      <a:pt x="348" y="279"/>
                    </a:lnTo>
                    <a:lnTo>
                      <a:pt x="391" y="331"/>
                    </a:lnTo>
                    <a:lnTo>
                      <a:pt x="427" y="340"/>
                    </a:lnTo>
                    <a:lnTo>
                      <a:pt x="445" y="328"/>
                    </a:lnTo>
                    <a:lnTo>
                      <a:pt x="542" y="379"/>
                    </a:lnTo>
                    <a:lnTo>
                      <a:pt x="561" y="424"/>
                    </a:lnTo>
                    <a:lnTo>
                      <a:pt x="536" y="450"/>
                    </a:lnTo>
                    <a:lnTo>
                      <a:pt x="522" y="444"/>
                    </a:lnTo>
                    <a:lnTo>
                      <a:pt x="510" y="459"/>
                    </a:lnTo>
                    <a:lnTo>
                      <a:pt x="499" y="462"/>
                    </a:lnTo>
                    <a:lnTo>
                      <a:pt x="483" y="449"/>
                    </a:lnTo>
                    <a:lnTo>
                      <a:pt x="368" y="495"/>
                    </a:lnTo>
                    <a:lnTo>
                      <a:pt x="345" y="530"/>
                    </a:lnTo>
                    <a:lnTo>
                      <a:pt x="383" y="659"/>
                    </a:lnTo>
                    <a:lnTo>
                      <a:pt x="387" y="693"/>
                    </a:lnTo>
                    <a:lnTo>
                      <a:pt x="379" y="711"/>
                    </a:lnTo>
                    <a:lnTo>
                      <a:pt x="323" y="701"/>
                    </a:lnTo>
                    <a:lnTo>
                      <a:pt x="317" y="687"/>
                    </a:lnTo>
                    <a:lnTo>
                      <a:pt x="206" y="663"/>
                    </a:lnTo>
                    <a:lnTo>
                      <a:pt x="185" y="621"/>
                    </a:lnTo>
                    <a:lnTo>
                      <a:pt x="204" y="599"/>
                    </a:lnTo>
                    <a:lnTo>
                      <a:pt x="185" y="574"/>
                    </a:lnTo>
                    <a:lnTo>
                      <a:pt x="93" y="551"/>
                    </a:lnTo>
                    <a:lnTo>
                      <a:pt x="80" y="498"/>
                    </a:lnTo>
                    <a:lnTo>
                      <a:pt x="34" y="485"/>
                    </a:lnTo>
                    <a:lnTo>
                      <a:pt x="10" y="448"/>
                    </a:lnTo>
                    <a:lnTo>
                      <a:pt x="7" y="424"/>
                    </a:lnTo>
                    <a:lnTo>
                      <a:pt x="18" y="408"/>
                    </a:lnTo>
                    <a:lnTo>
                      <a:pt x="0" y="360"/>
                    </a:lnTo>
                    <a:lnTo>
                      <a:pt x="94" y="319"/>
                    </a:lnTo>
                    <a:lnTo>
                      <a:pt x="90" y="234"/>
                    </a:lnTo>
                    <a:lnTo>
                      <a:pt x="69" y="207"/>
                    </a:lnTo>
                    <a:lnTo>
                      <a:pt x="71" y="176"/>
                    </a:lnTo>
                    <a:lnTo>
                      <a:pt x="24" y="89"/>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4" name="Freeform 88"/>
              <p:cNvSpPr>
                <a:spLocks noChangeAspect="1"/>
              </p:cNvSpPr>
              <p:nvPr/>
            </p:nvSpPr>
            <p:spPr bwMode="gray">
              <a:xfrm>
                <a:off x="5276850" y="2089150"/>
                <a:ext cx="1422400" cy="792163"/>
              </a:xfrm>
              <a:custGeom>
                <a:avLst/>
                <a:gdLst>
                  <a:gd name="T0" fmla="*/ 2147483647 w 799"/>
                  <a:gd name="T1" fmla="*/ 2147483647 h 499"/>
                  <a:gd name="T2" fmla="*/ 2147483647 w 799"/>
                  <a:gd name="T3" fmla="*/ 2147483647 h 499"/>
                  <a:gd name="T4" fmla="*/ 0 w 799"/>
                  <a:gd name="T5" fmla="*/ 2147483647 h 499"/>
                  <a:gd name="T6" fmla="*/ 2147483647 w 799"/>
                  <a:gd name="T7" fmla="*/ 2147483647 h 499"/>
                  <a:gd name="T8" fmla="*/ 2147483647 w 799"/>
                  <a:gd name="T9" fmla="*/ 2147483647 h 499"/>
                  <a:gd name="T10" fmla="*/ 2147483647 w 799"/>
                  <a:gd name="T11" fmla="*/ 2147483647 h 499"/>
                  <a:gd name="T12" fmla="*/ 2147483647 w 799"/>
                  <a:gd name="T13" fmla="*/ 2147483647 h 499"/>
                  <a:gd name="T14" fmla="*/ 2147483647 w 799"/>
                  <a:gd name="T15" fmla="*/ 2147483647 h 499"/>
                  <a:gd name="T16" fmla="*/ 2147483647 w 799"/>
                  <a:gd name="T17" fmla="*/ 2147483647 h 499"/>
                  <a:gd name="T18" fmla="*/ 2147483647 w 799"/>
                  <a:gd name="T19" fmla="*/ 2147483647 h 499"/>
                  <a:gd name="T20" fmla="*/ 2147483647 w 799"/>
                  <a:gd name="T21" fmla="*/ 2147483647 h 499"/>
                  <a:gd name="T22" fmla="*/ 2147483647 w 799"/>
                  <a:gd name="T23" fmla="*/ 2147483647 h 499"/>
                  <a:gd name="T24" fmla="*/ 2147483647 w 799"/>
                  <a:gd name="T25" fmla="*/ 2147483647 h 499"/>
                  <a:gd name="T26" fmla="*/ 2147483647 w 799"/>
                  <a:gd name="T27" fmla="*/ 2147483647 h 499"/>
                  <a:gd name="T28" fmla="*/ 2147483647 w 799"/>
                  <a:gd name="T29" fmla="*/ 2147483647 h 499"/>
                  <a:gd name="T30" fmla="*/ 2147483647 w 799"/>
                  <a:gd name="T31" fmla="*/ 2147483647 h 499"/>
                  <a:gd name="T32" fmla="*/ 2147483647 w 799"/>
                  <a:gd name="T33" fmla="*/ 2147483647 h 499"/>
                  <a:gd name="T34" fmla="*/ 2147483647 w 799"/>
                  <a:gd name="T35" fmla="*/ 2147483647 h 499"/>
                  <a:gd name="T36" fmla="*/ 2147483647 w 799"/>
                  <a:gd name="T37" fmla="*/ 2147483647 h 499"/>
                  <a:gd name="T38" fmla="*/ 2147483647 w 799"/>
                  <a:gd name="T39" fmla="*/ 2147483647 h 499"/>
                  <a:gd name="T40" fmla="*/ 2147483647 w 799"/>
                  <a:gd name="T41" fmla="*/ 2147483647 h 499"/>
                  <a:gd name="T42" fmla="*/ 2147483647 w 799"/>
                  <a:gd name="T43" fmla="*/ 2147483647 h 499"/>
                  <a:gd name="T44" fmla="*/ 2147483647 w 799"/>
                  <a:gd name="T45" fmla="*/ 2147483647 h 499"/>
                  <a:gd name="T46" fmla="*/ 2147483647 w 799"/>
                  <a:gd name="T47" fmla="*/ 2147483647 h 499"/>
                  <a:gd name="T48" fmla="*/ 2147483647 w 799"/>
                  <a:gd name="T49" fmla="*/ 2147483647 h 499"/>
                  <a:gd name="T50" fmla="*/ 2147483647 w 799"/>
                  <a:gd name="T51" fmla="*/ 2147483647 h 499"/>
                  <a:gd name="T52" fmla="*/ 2147483647 w 799"/>
                  <a:gd name="T53" fmla="*/ 2147483647 h 499"/>
                  <a:gd name="T54" fmla="*/ 2147483647 w 799"/>
                  <a:gd name="T55" fmla="*/ 2147483647 h 499"/>
                  <a:gd name="T56" fmla="*/ 2147483647 w 799"/>
                  <a:gd name="T57" fmla="*/ 2147483647 h 499"/>
                  <a:gd name="T58" fmla="*/ 2147483647 w 799"/>
                  <a:gd name="T59" fmla="*/ 2147483647 h 499"/>
                  <a:gd name="T60" fmla="*/ 2147483647 w 799"/>
                  <a:gd name="T61" fmla="*/ 2147483647 h 499"/>
                  <a:gd name="T62" fmla="*/ 2147483647 w 799"/>
                  <a:gd name="T63" fmla="*/ 2147483647 h 499"/>
                  <a:gd name="T64" fmla="*/ 2147483647 w 799"/>
                  <a:gd name="T65" fmla="*/ 2147483647 h 499"/>
                  <a:gd name="T66" fmla="*/ 2147483647 w 799"/>
                  <a:gd name="T67" fmla="*/ 2147483647 h 499"/>
                  <a:gd name="T68" fmla="*/ 2147483647 w 799"/>
                  <a:gd name="T69" fmla="*/ 0 h 499"/>
                  <a:gd name="T70" fmla="*/ 2147483647 w 799"/>
                  <a:gd name="T71" fmla="*/ 2147483647 h 499"/>
                  <a:gd name="T72" fmla="*/ 2147483647 w 799"/>
                  <a:gd name="T73" fmla="*/ 2147483647 h 499"/>
                  <a:gd name="T74" fmla="*/ 2147483647 w 799"/>
                  <a:gd name="T75" fmla="*/ 2147483647 h 499"/>
                  <a:gd name="T76" fmla="*/ 2147483647 w 799"/>
                  <a:gd name="T77" fmla="*/ 2147483647 h 499"/>
                  <a:gd name="T78" fmla="*/ 2147483647 w 799"/>
                  <a:gd name="T79" fmla="*/ 2147483647 h 499"/>
                  <a:gd name="T80" fmla="*/ 2147483647 w 799"/>
                  <a:gd name="T81" fmla="*/ 2147483647 h 499"/>
                  <a:gd name="T82" fmla="*/ 2147483647 w 799"/>
                  <a:gd name="T83" fmla="*/ 2147483647 h 49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99"/>
                  <a:gd name="T127" fmla="*/ 0 h 499"/>
                  <a:gd name="T128" fmla="*/ 799 w 799"/>
                  <a:gd name="T129" fmla="*/ 499 h 49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99" h="499">
                    <a:moveTo>
                      <a:pt x="41" y="219"/>
                    </a:moveTo>
                    <a:lnTo>
                      <a:pt x="25" y="224"/>
                    </a:lnTo>
                    <a:lnTo>
                      <a:pt x="25" y="268"/>
                    </a:lnTo>
                    <a:lnTo>
                      <a:pt x="64" y="288"/>
                    </a:lnTo>
                    <a:lnTo>
                      <a:pt x="57" y="326"/>
                    </a:lnTo>
                    <a:lnTo>
                      <a:pt x="0" y="380"/>
                    </a:lnTo>
                    <a:lnTo>
                      <a:pt x="2" y="407"/>
                    </a:lnTo>
                    <a:lnTo>
                      <a:pt x="52" y="417"/>
                    </a:lnTo>
                    <a:lnTo>
                      <a:pt x="75" y="408"/>
                    </a:lnTo>
                    <a:lnTo>
                      <a:pt x="116" y="457"/>
                    </a:lnTo>
                    <a:lnTo>
                      <a:pt x="108" y="476"/>
                    </a:lnTo>
                    <a:lnTo>
                      <a:pt x="142" y="499"/>
                    </a:lnTo>
                    <a:lnTo>
                      <a:pt x="172" y="475"/>
                    </a:lnTo>
                    <a:lnTo>
                      <a:pt x="190" y="484"/>
                    </a:lnTo>
                    <a:lnTo>
                      <a:pt x="199" y="473"/>
                    </a:lnTo>
                    <a:lnTo>
                      <a:pt x="192" y="445"/>
                    </a:lnTo>
                    <a:lnTo>
                      <a:pt x="210" y="432"/>
                    </a:lnTo>
                    <a:lnTo>
                      <a:pt x="232" y="441"/>
                    </a:lnTo>
                    <a:lnTo>
                      <a:pt x="282" y="416"/>
                    </a:lnTo>
                    <a:lnTo>
                      <a:pt x="297" y="383"/>
                    </a:lnTo>
                    <a:lnTo>
                      <a:pt x="356" y="397"/>
                    </a:lnTo>
                    <a:lnTo>
                      <a:pt x="377" y="419"/>
                    </a:lnTo>
                    <a:lnTo>
                      <a:pt x="418" y="414"/>
                    </a:lnTo>
                    <a:lnTo>
                      <a:pt x="440" y="424"/>
                    </a:lnTo>
                    <a:lnTo>
                      <a:pt x="444" y="434"/>
                    </a:lnTo>
                    <a:lnTo>
                      <a:pt x="491" y="439"/>
                    </a:lnTo>
                    <a:lnTo>
                      <a:pt x="505" y="416"/>
                    </a:lnTo>
                    <a:lnTo>
                      <a:pt x="553" y="392"/>
                    </a:lnTo>
                    <a:lnTo>
                      <a:pt x="571" y="403"/>
                    </a:lnTo>
                    <a:lnTo>
                      <a:pt x="598" y="374"/>
                    </a:lnTo>
                    <a:lnTo>
                      <a:pt x="602" y="343"/>
                    </a:lnTo>
                    <a:lnTo>
                      <a:pt x="626" y="318"/>
                    </a:lnTo>
                    <a:lnTo>
                      <a:pt x="643" y="301"/>
                    </a:lnTo>
                    <a:lnTo>
                      <a:pt x="649" y="295"/>
                    </a:lnTo>
                    <a:lnTo>
                      <a:pt x="651" y="293"/>
                    </a:lnTo>
                    <a:lnTo>
                      <a:pt x="651" y="294"/>
                    </a:lnTo>
                    <a:lnTo>
                      <a:pt x="653" y="294"/>
                    </a:lnTo>
                    <a:lnTo>
                      <a:pt x="658" y="299"/>
                    </a:lnTo>
                    <a:lnTo>
                      <a:pt x="669" y="312"/>
                    </a:lnTo>
                    <a:lnTo>
                      <a:pt x="684" y="330"/>
                    </a:lnTo>
                    <a:lnTo>
                      <a:pt x="718" y="316"/>
                    </a:lnTo>
                    <a:lnTo>
                      <a:pt x="740" y="320"/>
                    </a:lnTo>
                    <a:lnTo>
                      <a:pt x="744" y="349"/>
                    </a:lnTo>
                    <a:lnTo>
                      <a:pt x="724" y="365"/>
                    </a:lnTo>
                    <a:lnTo>
                      <a:pt x="727" y="381"/>
                    </a:lnTo>
                    <a:lnTo>
                      <a:pt x="760" y="376"/>
                    </a:lnTo>
                    <a:lnTo>
                      <a:pt x="767" y="361"/>
                    </a:lnTo>
                    <a:lnTo>
                      <a:pt x="799" y="349"/>
                    </a:lnTo>
                    <a:lnTo>
                      <a:pt x="770" y="253"/>
                    </a:lnTo>
                    <a:lnTo>
                      <a:pt x="728" y="222"/>
                    </a:lnTo>
                    <a:lnTo>
                      <a:pt x="708" y="225"/>
                    </a:lnTo>
                    <a:lnTo>
                      <a:pt x="649" y="194"/>
                    </a:lnTo>
                    <a:lnTo>
                      <a:pt x="645" y="187"/>
                    </a:lnTo>
                    <a:lnTo>
                      <a:pt x="667" y="161"/>
                    </a:lnTo>
                    <a:lnTo>
                      <a:pt x="631" y="134"/>
                    </a:lnTo>
                    <a:lnTo>
                      <a:pt x="638" y="109"/>
                    </a:lnTo>
                    <a:lnTo>
                      <a:pt x="613" y="83"/>
                    </a:lnTo>
                    <a:lnTo>
                      <a:pt x="571" y="103"/>
                    </a:lnTo>
                    <a:lnTo>
                      <a:pt x="491" y="59"/>
                    </a:lnTo>
                    <a:lnTo>
                      <a:pt x="486" y="26"/>
                    </a:lnTo>
                    <a:lnTo>
                      <a:pt x="468" y="3"/>
                    </a:lnTo>
                    <a:lnTo>
                      <a:pt x="457" y="6"/>
                    </a:lnTo>
                    <a:lnTo>
                      <a:pt x="426" y="35"/>
                    </a:lnTo>
                    <a:lnTo>
                      <a:pt x="375" y="32"/>
                    </a:lnTo>
                    <a:lnTo>
                      <a:pt x="361" y="45"/>
                    </a:lnTo>
                    <a:lnTo>
                      <a:pt x="339" y="71"/>
                    </a:lnTo>
                    <a:lnTo>
                      <a:pt x="373" y="26"/>
                    </a:lnTo>
                    <a:lnTo>
                      <a:pt x="435" y="18"/>
                    </a:lnTo>
                    <a:lnTo>
                      <a:pt x="440" y="1"/>
                    </a:lnTo>
                    <a:lnTo>
                      <a:pt x="360" y="0"/>
                    </a:lnTo>
                    <a:lnTo>
                      <a:pt x="302" y="82"/>
                    </a:lnTo>
                    <a:lnTo>
                      <a:pt x="242" y="121"/>
                    </a:lnTo>
                    <a:lnTo>
                      <a:pt x="206" y="119"/>
                    </a:lnTo>
                    <a:lnTo>
                      <a:pt x="188" y="135"/>
                    </a:lnTo>
                    <a:lnTo>
                      <a:pt x="184" y="163"/>
                    </a:lnTo>
                    <a:lnTo>
                      <a:pt x="168" y="180"/>
                    </a:lnTo>
                    <a:lnTo>
                      <a:pt x="169" y="190"/>
                    </a:lnTo>
                    <a:lnTo>
                      <a:pt x="159" y="207"/>
                    </a:lnTo>
                    <a:lnTo>
                      <a:pt x="130" y="198"/>
                    </a:lnTo>
                    <a:lnTo>
                      <a:pt x="123" y="205"/>
                    </a:lnTo>
                    <a:lnTo>
                      <a:pt x="106" y="179"/>
                    </a:lnTo>
                    <a:lnTo>
                      <a:pt x="70" y="182"/>
                    </a:lnTo>
                    <a:lnTo>
                      <a:pt x="52" y="195"/>
                    </a:lnTo>
                    <a:lnTo>
                      <a:pt x="41" y="219"/>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5" name="Freeform 89"/>
              <p:cNvSpPr>
                <a:spLocks noChangeAspect="1"/>
              </p:cNvSpPr>
              <p:nvPr/>
            </p:nvSpPr>
            <p:spPr bwMode="gray">
              <a:xfrm>
                <a:off x="6407151" y="2205038"/>
                <a:ext cx="195262" cy="187325"/>
              </a:xfrm>
              <a:custGeom>
                <a:avLst/>
                <a:gdLst>
                  <a:gd name="T0" fmla="*/ 2147483647 w 160"/>
                  <a:gd name="T1" fmla="*/ 2147483647 h 171"/>
                  <a:gd name="T2" fmla="*/ 2147483647 w 160"/>
                  <a:gd name="T3" fmla="*/ 2147483647 h 171"/>
                  <a:gd name="T4" fmla="*/ 2147483647 w 160"/>
                  <a:gd name="T5" fmla="*/ 2147483647 h 171"/>
                  <a:gd name="T6" fmla="*/ 2147483647 w 160"/>
                  <a:gd name="T7" fmla="*/ 2147483647 h 171"/>
                  <a:gd name="T8" fmla="*/ 2147483647 w 160"/>
                  <a:gd name="T9" fmla="*/ 2147483647 h 171"/>
                  <a:gd name="T10" fmla="*/ 2147483647 w 160"/>
                  <a:gd name="T11" fmla="*/ 2147483647 h 171"/>
                  <a:gd name="T12" fmla="*/ 2147483647 w 160"/>
                  <a:gd name="T13" fmla="*/ 2147483647 h 171"/>
                  <a:gd name="T14" fmla="*/ 2147483647 w 160"/>
                  <a:gd name="T15" fmla="*/ 2147483647 h 171"/>
                  <a:gd name="T16" fmla="*/ 2147483647 w 160"/>
                  <a:gd name="T17" fmla="*/ 2147483647 h 171"/>
                  <a:gd name="T18" fmla="*/ 2147483647 w 160"/>
                  <a:gd name="T19" fmla="*/ 2147483647 h 171"/>
                  <a:gd name="T20" fmla="*/ 0 w 160"/>
                  <a:gd name="T21" fmla="*/ 2147483647 h 171"/>
                  <a:gd name="T22" fmla="*/ 2147483647 w 160"/>
                  <a:gd name="T23" fmla="*/ 0 h 171"/>
                  <a:gd name="T24" fmla="*/ 2147483647 w 160"/>
                  <a:gd name="T25" fmla="*/ 2147483647 h 1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0"/>
                  <a:gd name="T40" fmla="*/ 0 h 171"/>
                  <a:gd name="T41" fmla="*/ 160 w 160"/>
                  <a:gd name="T42" fmla="*/ 171 h 17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0" h="171">
                    <a:moveTo>
                      <a:pt x="160" y="106"/>
                    </a:moveTo>
                    <a:lnTo>
                      <a:pt x="156" y="145"/>
                    </a:lnTo>
                    <a:lnTo>
                      <a:pt x="54" y="171"/>
                    </a:lnTo>
                    <a:lnTo>
                      <a:pt x="35" y="153"/>
                    </a:lnTo>
                    <a:lnTo>
                      <a:pt x="95" y="112"/>
                    </a:lnTo>
                    <a:lnTo>
                      <a:pt x="95" y="89"/>
                    </a:lnTo>
                    <a:lnTo>
                      <a:pt x="63" y="67"/>
                    </a:lnTo>
                    <a:lnTo>
                      <a:pt x="40" y="93"/>
                    </a:lnTo>
                    <a:lnTo>
                      <a:pt x="8" y="86"/>
                    </a:lnTo>
                    <a:lnTo>
                      <a:pt x="16" y="40"/>
                    </a:lnTo>
                    <a:lnTo>
                      <a:pt x="0" y="22"/>
                    </a:lnTo>
                    <a:lnTo>
                      <a:pt x="13" y="0"/>
                    </a:lnTo>
                    <a:lnTo>
                      <a:pt x="160" y="106"/>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6" name="Freeform 90"/>
              <p:cNvSpPr>
                <a:spLocks noChangeAspect="1"/>
              </p:cNvSpPr>
              <p:nvPr/>
            </p:nvSpPr>
            <p:spPr bwMode="gray">
              <a:xfrm>
                <a:off x="6154738" y="1933575"/>
                <a:ext cx="233363" cy="254000"/>
              </a:xfrm>
              <a:custGeom>
                <a:avLst/>
                <a:gdLst>
                  <a:gd name="T0" fmla="*/ 2147483647 w 189"/>
                  <a:gd name="T1" fmla="*/ 2147483647 h 231"/>
                  <a:gd name="T2" fmla="*/ 2147483647 w 189"/>
                  <a:gd name="T3" fmla="*/ 2147483647 h 231"/>
                  <a:gd name="T4" fmla="*/ 2147483647 w 189"/>
                  <a:gd name="T5" fmla="*/ 2147483647 h 231"/>
                  <a:gd name="T6" fmla="*/ 2147483647 w 189"/>
                  <a:gd name="T7" fmla="*/ 2147483647 h 231"/>
                  <a:gd name="T8" fmla="*/ 0 w 189"/>
                  <a:gd name="T9" fmla="*/ 2147483647 h 231"/>
                  <a:gd name="T10" fmla="*/ 2147483647 w 189"/>
                  <a:gd name="T11" fmla="*/ 2147483647 h 231"/>
                  <a:gd name="T12" fmla="*/ 2147483647 w 189"/>
                  <a:gd name="T13" fmla="*/ 2147483647 h 231"/>
                  <a:gd name="T14" fmla="*/ 2147483647 w 189"/>
                  <a:gd name="T15" fmla="*/ 2147483647 h 231"/>
                  <a:gd name="T16" fmla="*/ 2147483647 w 189"/>
                  <a:gd name="T17" fmla="*/ 2147483647 h 231"/>
                  <a:gd name="T18" fmla="*/ 2147483647 w 189"/>
                  <a:gd name="T19" fmla="*/ 2147483647 h 231"/>
                  <a:gd name="T20" fmla="*/ 2147483647 w 189"/>
                  <a:gd name="T21" fmla="*/ 2147483647 h 231"/>
                  <a:gd name="T22" fmla="*/ 2147483647 w 189"/>
                  <a:gd name="T23" fmla="*/ 0 h 231"/>
                  <a:gd name="T24" fmla="*/ 2147483647 w 189"/>
                  <a:gd name="T25" fmla="*/ 2147483647 h 231"/>
                  <a:gd name="T26" fmla="*/ 2147483647 w 189"/>
                  <a:gd name="T27" fmla="*/ 2147483647 h 231"/>
                  <a:gd name="T28" fmla="*/ 2147483647 w 189"/>
                  <a:gd name="T29" fmla="*/ 2147483647 h 231"/>
                  <a:gd name="T30" fmla="*/ 2147483647 w 189"/>
                  <a:gd name="T31" fmla="*/ 2147483647 h 231"/>
                  <a:gd name="T32" fmla="*/ 2147483647 w 189"/>
                  <a:gd name="T33" fmla="*/ 2147483647 h 231"/>
                  <a:gd name="T34" fmla="*/ 2147483647 w 189"/>
                  <a:gd name="T35" fmla="*/ 2147483647 h 231"/>
                  <a:gd name="T36" fmla="*/ 2147483647 w 189"/>
                  <a:gd name="T37" fmla="*/ 2147483647 h 231"/>
                  <a:gd name="T38" fmla="*/ 2147483647 w 189"/>
                  <a:gd name="T39" fmla="*/ 2147483647 h 231"/>
                  <a:gd name="T40" fmla="*/ 2147483647 w 189"/>
                  <a:gd name="T41" fmla="*/ 2147483647 h 231"/>
                  <a:gd name="T42" fmla="*/ 2147483647 w 189"/>
                  <a:gd name="T43" fmla="*/ 2147483647 h 231"/>
                  <a:gd name="T44" fmla="*/ 2147483647 w 189"/>
                  <a:gd name="T45" fmla="*/ 2147483647 h 23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89"/>
                  <a:gd name="T70" fmla="*/ 0 h 231"/>
                  <a:gd name="T71" fmla="*/ 189 w 189"/>
                  <a:gd name="T72" fmla="*/ 231 h 23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89" h="231">
                    <a:moveTo>
                      <a:pt x="78" y="231"/>
                    </a:moveTo>
                    <a:lnTo>
                      <a:pt x="1" y="175"/>
                    </a:lnTo>
                    <a:lnTo>
                      <a:pt x="16" y="162"/>
                    </a:lnTo>
                    <a:lnTo>
                      <a:pt x="35" y="140"/>
                    </a:lnTo>
                    <a:lnTo>
                      <a:pt x="0" y="130"/>
                    </a:lnTo>
                    <a:lnTo>
                      <a:pt x="11" y="85"/>
                    </a:lnTo>
                    <a:lnTo>
                      <a:pt x="68" y="75"/>
                    </a:lnTo>
                    <a:lnTo>
                      <a:pt x="65" y="45"/>
                    </a:lnTo>
                    <a:lnTo>
                      <a:pt x="46" y="38"/>
                    </a:lnTo>
                    <a:lnTo>
                      <a:pt x="15" y="57"/>
                    </a:lnTo>
                    <a:lnTo>
                      <a:pt x="12" y="37"/>
                    </a:lnTo>
                    <a:lnTo>
                      <a:pt x="41" y="0"/>
                    </a:lnTo>
                    <a:lnTo>
                      <a:pt x="72" y="7"/>
                    </a:lnTo>
                    <a:lnTo>
                      <a:pt x="105" y="39"/>
                    </a:lnTo>
                    <a:lnTo>
                      <a:pt x="150" y="44"/>
                    </a:lnTo>
                    <a:lnTo>
                      <a:pt x="162" y="80"/>
                    </a:lnTo>
                    <a:lnTo>
                      <a:pt x="129" y="110"/>
                    </a:lnTo>
                    <a:lnTo>
                      <a:pt x="143" y="136"/>
                    </a:lnTo>
                    <a:lnTo>
                      <a:pt x="189" y="177"/>
                    </a:lnTo>
                    <a:lnTo>
                      <a:pt x="169" y="198"/>
                    </a:lnTo>
                    <a:lnTo>
                      <a:pt x="142" y="179"/>
                    </a:lnTo>
                    <a:lnTo>
                      <a:pt x="84" y="193"/>
                    </a:lnTo>
                    <a:lnTo>
                      <a:pt x="78" y="231"/>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7" name="Freeform 91"/>
              <p:cNvSpPr>
                <a:spLocks noChangeAspect="1"/>
              </p:cNvSpPr>
              <p:nvPr/>
            </p:nvSpPr>
            <p:spPr bwMode="gray">
              <a:xfrm>
                <a:off x="4510087" y="1911350"/>
                <a:ext cx="911225" cy="833438"/>
              </a:xfrm>
              <a:custGeom>
                <a:avLst/>
                <a:gdLst>
                  <a:gd name="T0" fmla="*/ 2147483647 w 512"/>
                  <a:gd name="T1" fmla="*/ 2147483647 h 525"/>
                  <a:gd name="T2" fmla="*/ 2147483647 w 512"/>
                  <a:gd name="T3" fmla="*/ 2147483647 h 525"/>
                  <a:gd name="T4" fmla="*/ 2147483647 w 512"/>
                  <a:gd name="T5" fmla="*/ 2147483647 h 525"/>
                  <a:gd name="T6" fmla="*/ 2147483647 w 512"/>
                  <a:gd name="T7" fmla="*/ 2147483647 h 525"/>
                  <a:gd name="T8" fmla="*/ 2147483647 w 512"/>
                  <a:gd name="T9" fmla="*/ 2147483647 h 525"/>
                  <a:gd name="T10" fmla="*/ 2147483647 w 512"/>
                  <a:gd name="T11" fmla="*/ 2147483647 h 525"/>
                  <a:gd name="T12" fmla="*/ 2147483647 w 512"/>
                  <a:gd name="T13" fmla="*/ 2147483647 h 525"/>
                  <a:gd name="T14" fmla="*/ 2147483647 w 512"/>
                  <a:gd name="T15" fmla="*/ 2147483647 h 525"/>
                  <a:gd name="T16" fmla="*/ 2147483647 w 512"/>
                  <a:gd name="T17" fmla="*/ 2147483647 h 525"/>
                  <a:gd name="T18" fmla="*/ 2147483647 w 512"/>
                  <a:gd name="T19" fmla="*/ 0 h 525"/>
                  <a:gd name="T20" fmla="*/ 2147483647 w 512"/>
                  <a:gd name="T21" fmla="*/ 2147483647 h 525"/>
                  <a:gd name="T22" fmla="*/ 2147483647 w 512"/>
                  <a:gd name="T23" fmla="*/ 2147483647 h 525"/>
                  <a:gd name="T24" fmla="*/ 2147483647 w 512"/>
                  <a:gd name="T25" fmla="*/ 2147483647 h 525"/>
                  <a:gd name="T26" fmla="*/ 2147483647 w 512"/>
                  <a:gd name="T27" fmla="*/ 2147483647 h 525"/>
                  <a:gd name="T28" fmla="*/ 2147483647 w 512"/>
                  <a:gd name="T29" fmla="*/ 2147483647 h 525"/>
                  <a:gd name="T30" fmla="*/ 2147483647 w 512"/>
                  <a:gd name="T31" fmla="*/ 2147483647 h 525"/>
                  <a:gd name="T32" fmla="*/ 2147483647 w 512"/>
                  <a:gd name="T33" fmla="*/ 2147483647 h 525"/>
                  <a:gd name="T34" fmla="*/ 2147483647 w 512"/>
                  <a:gd name="T35" fmla="*/ 2147483647 h 525"/>
                  <a:gd name="T36" fmla="*/ 2147483647 w 512"/>
                  <a:gd name="T37" fmla="*/ 2147483647 h 525"/>
                  <a:gd name="T38" fmla="*/ 2147483647 w 512"/>
                  <a:gd name="T39" fmla="*/ 2147483647 h 525"/>
                  <a:gd name="T40" fmla="*/ 2147483647 w 512"/>
                  <a:gd name="T41" fmla="*/ 2147483647 h 525"/>
                  <a:gd name="T42" fmla="*/ 2147483647 w 512"/>
                  <a:gd name="T43" fmla="*/ 2147483647 h 525"/>
                  <a:gd name="T44" fmla="*/ 2147483647 w 512"/>
                  <a:gd name="T45" fmla="*/ 2147483647 h 525"/>
                  <a:gd name="T46" fmla="*/ 2147483647 w 512"/>
                  <a:gd name="T47" fmla="*/ 2147483647 h 525"/>
                  <a:gd name="T48" fmla="*/ 2147483647 w 512"/>
                  <a:gd name="T49" fmla="*/ 2147483647 h 525"/>
                  <a:gd name="T50" fmla="*/ 2147483647 w 512"/>
                  <a:gd name="T51" fmla="*/ 2147483647 h 525"/>
                  <a:gd name="T52" fmla="*/ 2147483647 w 512"/>
                  <a:gd name="T53" fmla="*/ 2147483647 h 525"/>
                  <a:gd name="T54" fmla="*/ 2147483647 w 512"/>
                  <a:gd name="T55" fmla="*/ 2147483647 h 525"/>
                  <a:gd name="T56" fmla="*/ 2147483647 w 512"/>
                  <a:gd name="T57" fmla="*/ 2147483647 h 525"/>
                  <a:gd name="T58" fmla="*/ 2147483647 w 512"/>
                  <a:gd name="T59" fmla="*/ 2147483647 h 525"/>
                  <a:gd name="T60" fmla="*/ 2147483647 w 512"/>
                  <a:gd name="T61" fmla="*/ 2147483647 h 525"/>
                  <a:gd name="T62" fmla="*/ 2147483647 w 512"/>
                  <a:gd name="T63" fmla="*/ 2147483647 h 525"/>
                  <a:gd name="T64" fmla="*/ 2147483647 w 512"/>
                  <a:gd name="T65" fmla="*/ 2147483647 h 525"/>
                  <a:gd name="T66" fmla="*/ 2147483647 w 512"/>
                  <a:gd name="T67" fmla="*/ 2147483647 h 525"/>
                  <a:gd name="T68" fmla="*/ 2147483647 w 512"/>
                  <a:gd name="T69" fmla="*/ 2147483647 h 525"/>
                  <a:gd name="T70" fmla="*/ 2147483647 w 512"/>
                  <a:gd name="T71" fmla="*/ 2147483647 h 525"/>
                  <a:gd name="T72" fmla="*/ 2147483647 w 512"/>
                  <a:gd name="T73" fmla="*/ 2147483647 h 52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12"/>
                  <a:gd name="T112" fmla="*/ 0 h 525"/>
                  <a:gd name="T113" fmla="*/ 512 w 512"/>
                  <a:gd name="T114" fmla="*/ 525 h 52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12" h="525">
                    <a:moveTo>
                      <a:pt x="505" y="168"/>
                    </a:moveTo>
                    <a:lnTo>
                      <a:pt x="479" y="159"/>
                    </a:lnTo>
                    <a:lnTo>
                      <a:pt x="435" y="189"/>
                    </a:lnTo>
                    <a:lnTo>
                      <a:pt x="424" y="185"/>
                    </a:lnTo>
                    <a:lnTo>
                      <a:pt x="413" y="171"/>
                    </a:lnTo>
                    <a:lnTo>
                      <a:pt x="352" y="146"/>
                    </a:lnTo>
                    <a:lnTo>
                      <a:pt x="334" y="154"/>
                    </a:lnTo>
                    <a:lnTo>
                      <a:pt x="315" y="189"/>
                    </a:lnTo>
                    <a:lnTo>
                      <a:pt x="311" y="186"/>
                    </a:lnTo>
                    <a:lnTo>
                      <a:pt x="317" y="167"/>
                    </a:lnTo>
                    <a:lnTo>
                      <a:pt x="322" y="144"/>
                    </a:lnTo>
                    <a:lnTo>
                      <a:pt x="307" y="136"/>
                    </a:lnTo>
                    <a:lnTo>
                      <a:pt x="261" y="147"/>
                    </a:lnTo>
                    <a:lnTo>
                      <a:pt x="248" y="141"/>
                    </a:lnTo>
                    <a:lnTo>
                      <a:pt x="286" y="119"/>
                    </a:lnTo>
                    <a:lnTo>
                      <a:pt x="289" y="66"/>
                    </a:lnTo>
                    <a:lnTo>
                      <a:pt x="273" y="37"/>
                    </a:lnTo>
                    <a:lnTo>
                      <a:pt x="188" y="8"/>
                    </a:lnTo>
                    <a:lnTo>
                      <a:pt x="168" y="19"/>
                    </a:lnTo>
                    <a:lnTo>
                      <a:pt x="35" y="0"/>
                    </a:lnTo>
                    <a:lnTo>
                      <a:pt x="0" y="10"/>
                    </a:lnTo>
                    <a:lnTo>
                      <a:pt x="1" y="33"/>
                    </a:lnTo>
                    <a:lnTo>
                      <a:pt x="70" y="117"/>
                    </a:lnTo>
                    <a:lnTo>
                      <a:pt x="86" y="158"/>
                    </a:lnTo>
                    <a:lnTo>
                      <a:pt x="75" y="159"/>
                    </a:lnTo>
                    <a:lnTo>
                      <a:pt x="11" y="176"/>
                    </a:lnTo>
                    <a:lnTo>
                      <a:pt x="1" y="193"/>
                    </a:lnTo>
                    <a:lnTo>
                      <a:pt x="17" y="215"/>
                    </a:lnTo>
                    <a:lnTo>
                      <a:pt x="63" y="205"/>
                    </a:lnTo>
                    <a:lnTo>
                      <a:pt x="65" y="218"/>
                    </a:lnTo>
                    <a:lnTo>
                      <a:pt x="50" y="221"/>
                    </a:lnTo>
                    <a:lnTo>
                      <a:pt x="48" y="260"/>
                    </a:lnTo>
                    <a:lnTo>
                      <a:pt x="79" y="265"/>
                    </a:lnTo>
                    <a:lnTo>
                      <a:pt x="86" y="293"/>
                    </a:lnTo>
                    <a:lnTo>
                      <a:pt x="58" y="289"/>
                    </a:lnTo>
                    <a:lnTo>
                      <a:pt x="56" y="302"/>
                    </a:lnTo>
                    <a:lnTo>
                      <a:pt x="85" y="342"/>
                    </a:lnTo>
                    <a:lnTo>
                      <a:pt x="142" y="345"/>
                    </a:lnTo>
                    <a:lnTo>
                      <a:pt x="204" y="412"/>
                    </a:lnTo>
                    <a:lnTo>
                      <a:pt x="243" y="456"/>
                    </a:lnTo>
                    <a:lnTo>
                      <a:pt x="248" y="432"/>
                    </a:lnTo>
                    <a:lnTo>
                      <a:pt x="253" y="430"/>
                    </a:lnTo>
                    <a:lnTo>
                      <a:pt x="264" y="444"/>
                    </a:lnTo>
                    <a:lnTo>
                      <a:pt x="273" y="425"/>
                    </a:lnTo>
                    <a:lnTo>
                      <a:pt x="297" y="410"/>
                    </a:lnTo>
                    <a:lnTo>
                      <a:pt x="324" y="380"/>
                    </a:lnTo>
                    <a:lnTo>
                      <a:pt x="334" y="381"/>
                    </a:lnTo>
                    <a:lnTo>
                      <a:pt x="332" y="407"/>
                    </a:lnTo>
                    <a:lnTo>
                      <a:pt x="338" y="420"/>
                    </a:lnTo>
                    <a:lnTo>
                      <a:pt x="326" y="453"/>
                    </a:lnTo>
                    <a:lnTo>
                      <a:pt x="336" y="457"/>
                    </a:lnTo>
                    <a:lnTo>
                      <a:pt x="380" y="496"/>
                    </a:lnTo>
                    <a:lnTo>
                      <a:pt x="383" y="506"/>
                    </a:lnTo>
                    <a:lnTo>
                      <a:pt x="408" y="513"/>
                    </a:lnTo>
                    <a:lnTo>
                      <a:pt x="417" y="524"/>
                    </a:lnTo>
                    <a:lnTo>
                      <a:pt x="424" y="525"/>
                    </a:lnTo>
                    <a:lnTo>
                      <a:pt x="433" y="519"/>
                    </a:lnTo>
                    <a:lnTo>
                      <a:pt x="430" y="492"/>
                    </a:lnTo>
                    <a:lnTo>
                      <a:pt x="463" y="468"/>
                    </a:lnTo>
                    <a:lnTo>
                      <a:pt x="464" y="460"/>
                    </a:lnTo>
                    <a:lnTo>
                      <a:pt x="487" y="438"/>
                    </a:lnTo>
                    <a:lnTo>
                      <a:pt x="493" y="401"/>
                    </a:lnTo>
                    <a:lnTo>
                      <a:pt x="455" y="380"/>
                    </a:lnTo>
                    <a:lnTo>
                      <a:pt x="454" y="337"/>
                    </a:lnTo>
                    <a:lnTo>
                      <a:pt x="471" y="331"/>
                    </a:lnTo>
                    <a:lnTo>
                      <a:pt x="475" y="323"/>
                    </a:lnTo>
                    <a:lnTo>
                      <a:pt x="482" y="307"/>
                    </a:lnTo>
                    <a:lnTo>
                      <a:pt x="475" y="323"/>
                    </a:lnTo>
                    <a:lnTo>
                      <a:pt x="475" y="297"/>
                    </a:lnTo>
                    <a:lnTo>
                      <a:pt x="468" y="297"/>
                    </a:lnTo>
                    <a:lnTo>
                      <a:pt x="460" y="300"/>
                    </a:lnTo>
                    <a:lnTo>
                      <a:pt x="444" y="274"/>
                    </a:lnTo>
                    <a:lnTo>
                      <a:pt x="508" y="226"/>
                    </a:lnTo>
                    <a:lnTo>
                      <a:pt x="512" y="219"/>
                    </a:lnTo>
                    <a:lnTo>
                      <a:pt x="505" y="168"/>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8" name="Freeform 92"/>
              <p:cNvSpPr>
                <a:spLocks noChangeAspect="1"/>
              </p:cNvSpPr>
              <p:nvPr/>
            </p:nvSpPr>
            <p:spPr bwMode="gray">
              <a:xfrm>
                <a:off x="5372101" y="2074863"/>
                <a:ext cx="120650" cy="76200"/>
              </a:xfrm>
              <a:custGeom>
                <a:avLst/>
                <a:gdLst>
                  <a:gd name="T0" fmla="*/ 2147483647 w 99"/>
                  <a:gd name="T1" fmla="*/ 2147483647 h 70"/>
                  <a:gd name="T2" fmla="*/ 0 w 99"/>
                  <a:gd name="T3" fmla="*/ 2147483647 h 70"/>
                  <a:gd name="T4" fmla="*/ 2147483647 w 99"/>
                  <a:gd name="T5" fmla="*/ 2147483647 h 70"/>
                  <a:gd name="T6" fmla="*/ 2147483647 w 99"/>
                  <a:gd name="T7" fmla="*/ 0 h 70"/>
                  <a:gd name="T8" fmla="*/ 2147483647 w 99"/>
                  <a:gd name="T9" fmla="*/ 2147483647 h 70"/>
                  <a:gd name="T10" fmla="*/ 2147483647 w 99"/>
                  <a:gd name="T11" fmla="*/ 2147483647 h 70"/>
                  <a:gd name="T12" fmla="*/ 2147483647 w 99"/>
                  <a:gd name="T13" fmla="*/ 2147483647 h 70"/>
                  <a:gd name="T14" fmla="*/ 0 60000 65536"/>
                  <a:gd name="T15" fmla="*/ 0 60000 65536"/>
                  <a:gd name="T16" fmla="*/ 0 60000 65536"/>
                  <a:gd name="T17" fmla="*/ 0 60000 65536"/>
                  <a:gd name="T18" fmla="*/ 0 60000 65536"/>
                  <a:gd name="T19" fmla="*/ 0 60000 65536"/>
                  <a:gd name="T20" fmla="*/ 0 60000 65536"/>
                  <a:gd name="T21" fmla="*/ 0 w 99"/>
                  <a:gd name="T22" fmla="*/ 0 h 70"/>
                  <a:gd name="T23" fmla="*/ 99 w 99"/>
                  <a:gd name="T24" fmla="*/ 70 h 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9" h="70">
                    <a:moveTo>
                      <a:pt x="35" y="70"/>
                    </a:moveTo>
                    <a:lnTo>
                      <a:pt x="0" y="50"/>
                    </a:lnTo>
                    <a:lnTo>
                      <a:pt x="13" y="3"/>
                    </a:lnTo>
                    <a:lnTo>
                      <a:pt x="48" y="0"/>
                    </a:lnTo>
                    <a:lnTo>
                      <a:pt x="83" y="26"/>
                    </a:lnTo>
                    <a:lnTo>
                      <a:pt x="99" y="70"/>
                    </a:lnTo>
                    <a:lnTo>
                      <a:pt x="35" y="70"/>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9" name="Freeform 93"/>
              <p:cNvSpPr>
                <a:spLocks noChangeAspect="1"/>
              </p:cNvSpPr>
              <p:nvPr/>
            </p:nvSpPr>
            <p:spPr bwMode="gray">
              <a:xfrm>
                <a:off x="4373562" y="1825625"/>
                <a:ext cx="98425" cy="177800"/>
              </a:xfrm>
              <a:custGeom>
                <a:avLst/>
                <a:gdLst>
                  <a:gd name="T0" fmla="*/ 2147483647 w 80"/>
                  <a:gd name="T1" fmla="*/ 2147483647 h 163"/>
                  <a:gd name="T2" fmla="*/ 2147483647 w 80"/>
                  <a:gd name="T3" fmla="*/ 2147483647 h 163"/>
                  <a:gd name="T4" fmla="*/ 2147483647 w 80"/>
                  <a:gd name="T5" fmla="*/ 2147483647 h 163"/>
                  <a:gd name="T6" fmla="*/ 2147483647 w 80"/>
                  <a:gd name="T7" fmla="*/ 2147483647 h 163"/>
                  <a:gd name="T8" fmla="*/ 2147483647 w 80"/>
                  <a:gd name="T9" fmla="*/ 2147483647 h 163"/>
                  <a:gd name="T10" fmla="*/ 2147483647 w 80"/>
                  <a:gd name="T11" fmla="*/ 2147483647 h 163"/>
                  <a:gd name="T12" fmla="*/ 2147483647 w 80"/>
                  <a:gd name="T13" fmla="*/ 2147483647 h 163"/>
                  <a:gd name="T14" fmla="*/ 0 w 80"/>
                  <a:gd name="T15" fmla="*/ 2147483647 h 163"/>
                  <a:gd name="T16" fmla="*/ 2147483647 w 80"/>
                  <a:gd name="T17" fmla="*/ 2147483647 h 163"/>
                  <a:gd name="T18" fmla="*/ 2147483647 w 80"/>
                  <a:gd name="T19" fmla="*/ 0 h 163"/>
                  <a:gd name="T20" fmla="*/ 2147483647 w 80"/>
                  <a:gd name="T21" fmla="*/ 2147483647 h 1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0"/>
                  <a:gd name="T34" fmla="*/ 0 h 163"/>
                  <a:gd name="T35" fmla="*/ 80 w 80"/>
                  <a:gd name="T36" fmla="*/ 163 h 1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0" h="163">
                    <a:moveTo>
                      <a:pt x="69" y="13"/>
                    </a:moveTo>
                    <a:lnTo>
                      <a:pt x="42" y="82"/>
                    </a:lnTo>
                    <a:lnTo>
                      <a:pt x="80" y="82"/>
                    </a:lnTo>
                    <a:lnTo>
                      <a:pt x="79" y="97"/>
                    </a:lnTo>
                    <a:lnTo>
                      <a:pt x="47" y="115"/>
                    </a:lnTo>
                    <a:lnTo>
                      <a:pt x="32" y="111"/>
                    </a:lnTo>
                    <a:lnTo>
                      <a:pt x="24" y="163"/>
                    </a:lnTo>
                    <a:lnTo>
                      <a:pt x="0" y="160"/>
                    </a:lnTo>
                    <a:lnTo>
                      <a:pt x="13" y="60"/>
                    </a:lnTo>
                    <a:lnTo>
                      <a:pt x="40" y="0"/>
                    </a:lnTo>
                    <a:lnTo>
                      <a:pt x="69" y="13"/>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20" name="Freeform 94"/>
              <p:cNvSpPr>
                <a:spLocks noChangeAspect="1"/>
              </p:cNvSpPr>
              <p:nvPr/>
            </p:nvSpPr>
            <p:spPr bwMode="gray">
              <a:xfrm>
                <a:off x="4429125" y="1982788"/>
                <a:ext cx="80962" cy="55562"/>
              </a:xfrm>
              <a:custGeom>
                <a:avLst/>
                <a:gdLst>
                  <a:gd name="T0" fmla="*/ 2147483647 w 66"/>
                  <a:gd name="T1" fmla="*/ 2147483647 h 50"/>
                  <a:gd name="T2" fmla="*/ 2147483647 w 66"/>
                  <a:gd name="T3" fmla="*/ 2147483647 h 50"/>
                  <a:gd name="T4" fmla="*/ 2147483647 w 66"/>
                  <a:gd name="T5" fmla="*/ 2147483647 h 50"/>
                  <a:gd name="T6" fmla="*/ 0 w 66"/>
                  <a:gd name="T7" fmla="*/ 2147483647 h 50"/>
                  <a:gd name="T8" fmla="*/ 2147483647 w 66"/>
                  <a:gd name="T9" fmla="*/ 2147483647 h 50"/>
                  <a:gd name="T10" fmla="*/ 2147483647 w 66"/>
                  <a:gd name="T11" fmla="*/ 0 h 50"/>
                  <a:gd name="T12" fmla="*/ 2147483647 w 66"/>
                  <a:gd name="T13" fmla="*/ 2147483647 h 50"/>
                  <a:gd name="T14" fmla="*/ 0 60000 65536"/>
                  <a:gd name="T15" fmla="*/ 0 60000 65536"/>
                  <a:gd name="T16" fmla="*/ 0 60000 65536"/>
                  <a:gd name="T17" fmla="*/ 0 60000 65536"/>
                  <a:gd name="T18" fmla="*/ 0 60000 65536"/>
                  <a:gd name="T19" fmla="*/ 0 60000 65536"/>
                  <a:gd name="T20" fmla="*/ 0 60000 65536"/>
                  <a:gd name="T21" fmla="*/ 0 w 66"/>
                  <a:gd name="T22" fmla="*/ 0 h 50"/>
                  <a:gd name="T23" fmla="*/ 66 w 66"/>
                  <a:gd name="T24" fmla="*/ 50 h 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50">
                    <a:moveTo>
                      <a:pt x="66" y="13"/>
                    </a:moveTo>
                    <a:lnTo>
                      <a:pt x="57" y="43"/>
                    </a:lnTo>
                    <a:lnTo>
                      <a:pt x="21" y="50"/>
                    </a:lnTo>
                    <a:lnTo>
                      <a:pt x="0" y="36"/>
                    </a:lnTo>
                    <a:lnTo>
                      <a:pt x="17" y="4"/>
                    </a:lnTo>
                    <a:lnTo>
                      <a:pt x="58" y="0"/>
                    </a:lnTo>
                    <a:lnTo>
                      <a:pt x="66" y="13"/>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21" name="Freeform 95"/>
              <p:cNvSpPr>
                <a:spLocks noChangeAspect="1"/>
              </p:cNvSpPr>
              <p:nvPr/>
            </p:nvSpPr>
            <p:spPr bwMode="gray">
              <a:xfrm>
                <a:off x="3527425" y="3211513"/>
                <a:ext cx="1346200" cy="1228725"/>
              </a:xfrm>
              <a:custGeom>
                <a:avLst/>
                <a:gdLst>
                  <a:gd name="T0" fmla="*/ 2147483647 w 756"/>
                  <a:gd name="T1" fmla="*/ 2147483647 h 774"/>
                  <a:gd name="T2" fmla="*/ 2147483647 w 756"/>
                  <a:gd name="T3" fmla="*/ 2147483647 h 774"/>
                  <a:gd name="T4" fmla="*/ 2147483647 w 756"/>
                  <a:gd name="T5" fmla="*/ 2147483647 h 774"/>
                  <a:gd name="T6" fmla="*/ 2147483647 w 756"/>
                  <a:gd name="T7" fmla="*/ 2147483647 h 774"/>
                  <a:gd name="T8" fmla="*/ 2147483647 w 756"/>
                  <a:gd name="T9" fmla="*/ 2147483647 h 774"/>
                  <a:gd name="T10" fmla="*/ 2147483647 w 756"/>
                  <a:gd name="T11" fmla="*/ 2147483647 h 774"/>
                  <a:gd name="T12" fmla="*/ 2147483647 w 756"/>
                  <a:gd name="T13" fmla="*/ 2147483647 h 774"/>
                  <a:gd name="T14" fmla="*/ 2147483647 w 756"/>
                  <a:gd name="T15" fmla="*/ 2147483647 h 774"/>
                  <a:gd name="T16" fmla="*/ 0 w 756"/>
                  <a:gd name="T17" fmla="*/ 2147483647 h 774"/>
                  <a:gd name="T18" fmla="*/ 2147483647 w 756"/>
                  <a:gd name="T19" fmla="*/ 2147483647 h 774"/>
                  <a:gd name="T20" fmla="*/ 2147483647 w 756"/>
                  <a:gd name="T21" fmla="*/ 2147483647 h 774"/>
                  <a:gd name="T22" fmla="*/ 2147483647 w 756"/>
                  <a:gd name="T23" fmla="*/ 2147483647 h 774"/>
                  <a:gd name="T24" fmla="*/ 2147483647 w 756"/>
                  <a:gd name="T25" fmla="*/ 2147483647 h 774"/>
                  <a:gd name="T26" fmla="*/ 2147483647 w 756"/>
                  <a:gd name="T27" fmla="*/ 2147483647 h 774"/>
                  <a:gd name="T28" fmla="*/ 2147483647 w 756"/>
                  <a:gd name="T29" fmla="*/ 2147483647 h 774"/>
                  <a:gd name="T30" fmla="*/ 2147483647 w 756"/>
                  <a:gd name="T31" fmla="*/ 2147483647 h 774"/>
                  <a:gd name="T32" fmla="*/ 2147483647 w 756"/>
                  <a:gd name="T33" fmla="*/ 2147483647 h 774"/>
                  <a:gd name="T34" fmla="*/ 2147483647 w 756"/>
                  <a:gd name="T35" fmla="*/ 2147483647 h 774"/>
                  <a:gd name="T36" fmla="*/ 2147483647 w 756"/>
                  <a:gd name="T37" fmla="*/ 2147483647 h 774"/>
                  <a:gd name="T38" fmla="*/ 2147483647 w 756"/>
                  <a:gd name="T39" fmla="*/ 2147483647 h 774"/>
                  <a:gd name="T40" fmla="*/ 2147483647 w 756"/>
                  <a:gd name="T41" fmla="*/ 2147483647 h 774"/>
                  <a:gd name="T42" fmla="*/ 2147483647 w 756"/>
                  <a:gd name="T43" fmla="*/ 2147483647 h 774"/>
                  <a:gd name="T44" fmla="*/ 2147483647 w 756"/>
                  <a:gd name="T45" fmla="*/ 2147483647 h 774"/>
                  <a:gd name="T46" fmla="*/ 2147483647 w 756"/>
                  <a:gd name="T47" fmla="*/ 2147483647 h 774"/>
                  <a:gd name="T48" fmla="*/ 2147483647 w 756"/>
                  <a:gd name="T49" fmla="*/ 2147483647 h 774"/>
                  <a:gd name="T50" fmla="*/ 2147483647 w 756"/>
                  <a:gd name="T51" fmla="*/ 2147483647 h 774"/>
                  <a:gd name="T52" fmla="*/ 2147483647 w 756"/>
                  <a:gd name="T53" fmla="*/ 2147483647 h 774"/>
                  <a:gd name="T54" fmla="*/ 2147483647 w 756"/>
                  <a:gd name="T55" fmla="*/ 2147483647 h 774"/>
                  <a:gd name="T56" fmla="*/ 2147483647 w 756"/>
                  <a:gd name="T57" fmla="*/ 2147483647 h 774"/>
                  <a:gd name="T58" fmla="*/ 2147483647 w 756"/>
                  <a:gd name="T59" fmla="*/ 2147483647 h 774"/>
                  <a:gd name="T60" fmla="*/ 2147483647 w 756"/>
                  <a:gd name="T61" fmla="*/ 2147483647 h 774"/>
                  <a:gd name="T62" fmla="*/ 2147483647 w 756"/>
                  <a:gd name="T63" fmla="*/ 2147483647 h 7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56"/>
                  <a:gd name="T97" fmla="*/ 0 h 774"/>
                  <a:gd name="T98" fmla="*/ 756 w 756"/>
                  <a:gd name="T99" fmla="*/ 774 h 77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56" h="774">
                    <a:moveTo>
                      <a:pt x="406" y="568"/>
                    </a:moveTo>
                    <a:lnTo>
                      <a:pt x="398" y="572"/>
                    </a:lnTo>
                    <a:lnTo>
                      <a:pt x="386" y="601"/>
                    </a:lnTo>
                    <a:lnTo>
                      <a:pt x="387" y="618"/>
                    </a:lnTo>
                    <a:lnTo>
                      <a:pt x="371" y="624"/>
                    </a:lnTo>
                    <a:lnTo>
                      <a:pt x="362" y="621"/>
                    </a:lnTo>
                    <a:lnTo>
                      <a:pt x="190" y="719"/>
                    </a:lnTo>
                    <a:lnTo>
                      <a:pt x="186" y="735"/>
                    </a:lnTo>
                    <a:lnTo>
                      <a:pt x="197" y="773"/>
                    </a:lnTo>
                    <a:lnTo>
                      <a:pt x="125" y="774"/>
                    </a:lnTo>
                    <a:lnTo>
                      <a:pt x="99" y="756"/>
                    </a:lnTo>
                    <a:lnTo>
                      <a:pt x="100" y="740"/>
                    </a:lnTo>
                    <a:lnTo>
                      <a:pt x="66" y="711"/>
                    </a:lnTo>
                    <a:lnTo>
                      <a:pt x="17" y="610"/>
                    </a:lnTo>
                    <a:lnTo>
                      <a:pt x="44" y="601"/>
                    </a:lnTo>
                    <a:lnTo>
                      <a:pt x="27" y="548"/>
                    </a:lnTo>
                    <a:lnTo>
                      <a:pt x="5" y="542"/>
                    </a:lnTo>
                    <a:lnTo>
                      <a:pt x="0" y="523"/>
                    </a:lnTo>
                    <a:lnTo>
                      <a:pt x="71" y="424"/>
                    </a:lnTo>
                    <a:lnTo>
                      <a:pt x="73" y="358"/>
                    </a:lnTo>
                    <a:lnTo>
                      <a:pt x="45" y="332"/>
                    </a:lnTo>
                    <a:lnTo>
                      <a:pt x="14" y="252"/>
                    </a:lnTo>
                    <a:lnTo>
                      <a:pt x="50" y="226"/>
                    </a:lnTo>
                    <a:lnTo>
                      <a:pt x="119" y="243"/>
                    </a:lnTo>
                    <a:lnTo>
                      <a:pt x="178" y="232"/>
                    </a:lnTo>
                    <a:lnTo>
                      <a:pt x="199" y="195"/>
                    </a:lnTo>
                    <a:lnTo>
                      <a:pt x="165" y="175"/>
                    </a:lnTo>
                    <a:lnTo>
                      <a:pt x="185" y="148"/>
                    </a:lnTo>
                    <a:lnTo>
                      <a:pt x="202" y="150"/>
                    </a:lnTo>
                    <a:lnTo>
                      <a:pt x="251" y="104"/>
                    </a:lnTo>
                    <a:lnTo>
                      <a:pt x="300" y="99"/>
                    </a:lnTo>
                    <a:lnTo>
                      <a:pt x="352" y="62"/>
                    </a:lnTo>
                    <a:lnTo>
                      <a:pt x="359" y="26"/>
                    </a:lnTo>
                    <a:lnTo>
                      <a:pt x="382" y="28"/>
                    </a:lnTo>
                    <a:lnTo>
                      <a:pt x="438" y="66"/>
                    </a:lnTo>
                    <a:lnTo>
                      <a:pt x="424" y="120"/>
                    </a:lnTo>
                    <a:lnTo>
                      <a:pt x="447" y="127"/>
                    </a:lnTo>
                    <a:lnTo>
                      <a:pt x="443" y="142"/>
                    </a:lnTo>
                    <a:lnTo>
                      <a:pt x="412" y="155"/>
                    </a:lnTo>
                    <a:lnTo>
                      <a:pt x="448" y="178"/>
                    </a:lnTo>
                    <a:lnTo>
                      <a:pt x="505" y="138"/>
                    </a:lnTo>
                    <a:lnTo>
                      <a:pt x="533" y="145"/>
                    </a:lnTo>
                    <a:lnTo>
                      <a:pt x="553" y="126"/>
                    </a:lnTo>
                    <a:lnTo>
                      <a:pt x="505" y="30"/>
                    </a:lnTo>
                    <a:lnTo>
                      <a:pt x="583" y="0"/>
                    </a:lnTo>
                    <a:lnTo>
                      <a:pt x="593" y="9"/>
                    </a:lnTo>
                    <a:lnTo>
                      <a:pt x="593" y="40"/>
                    </a:lnTo>
                    <a:lnTo>
                      <a:pt x="651" y="41"/>
                    </a:lnTo>
                    <a:lnTo>
                      <a:pt x="665" y="16"/>
                    </a:lnTo>
                    <a:lnTo>
                      <a:pt x="685" y="41"/>
                    </a:lnTo>
                    <a:lnTo>
                      <a:pt x="653" y="88"/>
                    </a:lnTo>
                    <a:lnTo>
                      <a:pt x="735" y="233"/>
                    </a:lnTo>
                    <a:lnTo>
                      <a:pt x="756" y="234"/>
                    </a:lnTo>
                    <a:lnTo>
                      <a:pt x="753" y="313"/>
                    </a:lnTo>
                    <a:lnTo>
                      <a:pt x="706" y="390"/>
                    </a:lnTo>
                    <a:lnTo>
                      <a:pt x="684" y="389"/>
                    </a:lnTo>
                    <a:lnTo>
                      <a:pt x="682" y="365"/>
                    </a:lnTo>
                    <a:lnTo>
                      <a:pt x="640" y="370"/>
                    </a:lnTo>
                    <a:lnTo>
                      <a:pt x="574" y="438"/>
                    </a:lnTo>
                    <a:lnTo>
                      <a:pt x="587" y="450"/>
                    </a:lnTo>
                    <a:lnTo>
                      <a:pt x="604" y="438"/>
                    </a:lnTo>
                    <a:lnTo>
                      <a:pt x="620" y="476"/>
                    </a:lnTo>
                    <a:lnTo>
                      <a:pt x="564" y="509"/>
                    </a:lnTo>
                    <a:lnTo>
                      <a:pt x="484" y="651"/>
                    </a:lnTo>
                    <a:lnTo>
                      <a:pt x="406" y="568"/>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22" name="Freeform 96"/>
              <p:cNvSpPr>
                <a:spLocks noChangeAspect="1"/>
              </p:cNvSpPr>
              <p:nvPr/>
            </p:nvSpPr>
            <p:spPr bwMode="gray">
              <a:xfrm>
                <a:off x="4259262" y="3706813"/>
                <a:ext cx="938213" cy="1179512"/>
              </a:xfrm>
              <a:custGeom>
                <a:avLst/>
                <a:gdLst>
                  <a:gd name="T0" fmla="*/ 2147483647 w 527"/>
                  <a:gd name="T1" fmla="*/ 2147483647 h 743"/>
                  <a:gd name="T2" fmla="*/ 2147483647 w 527"/>
                  <a:gd name="T3" fmla="*/ 2147483647 h 743"/>
                  <a:gd name="T4" fmla="*/ 2147483647 w 527"/>
                  <a:gd name="T5" fmla="*/ 2147483647 h 743"/>
                  <a:gd name="T6" fmla="*/ 2147483647 w 527"/>
                  <a:gd name="T7" fmla="*/ 2147483647 h 743"/>
                  <a:gd name="T8" fmla="*/ 2147483647 w 527"/>
                  <a:gd name="T9" fmla="*/ 2147483647 h 743"/>
                  <a:gd name="T10" fmla="*/ 2147483647 w 527"/>
                  <a:gd name="T11" fmla="*/ 2147483647 h 743"/>
                  <a:gd name="T12" fmla="*/ 2147483647 w 527"/>
                  <a:gd name="T13" fmla="*/ 2147483647 h 743"/>
                  <a:gd name="T14" fmla="*/ 2147483647 w 527"/>
                  <a:gd name="T15" fmla="*/ 2147483647 h 743"/>
                  <a:gd name="T16" fmla="*/ 2147483647 w 527"/>
                  <a:gd name="T17" fmla="*/ 2147483647 h 743"/>
                  <a:gd name="T18" fmla="*/ 2147483647 w 527"/>
                  <a:gd name="T19" fmla="*/ 2147483647 h 743"/>
                  <a:gd name="T20" fmla="*/ 2147483647 w 527"/>
                  <a:gd name="T21" fmla="*/ 2147483647 h 743"/>
                  <a:gd name="T22" fmla="*/ 2147483647 w 527"/>
                  <a:gd name="T23" fmla="*/ 0 h 743"/>
                  <a:gd name="T24" fmla="*/ 2147483647 w 527"/>
                  <a:gd name="T25" fmla="*/ 2147483647 h 743"/>
                  <a:gd name="T26" fmla="*/ 2147483647 w 527"/>
                  <a:gd name="T27" fmla="*/ 2147483647 h 743"/>
                  <a:gd name="T28" fmla="*/ 2147483647 w 527"/>
                  <a:gd name="T29" fmla="*/ 2147483647 h 743"/>
                  <a:gd name="T30" fmla="*/ 2147483647 w 527"/>
                  <a:gd name="T31" fmla="*/ 2147483647 h 743"/>
                  <a:gd name="T32" fmla="*/ 2147483647 w 527"/>
                  <a:gd name="T33" fmla="*/ 2147483647 h 743"/>
                  <a:gd name="T34" fmla="*/ 2147483647 w 527"/>
                  <a:gd name="T35" fmla="*/ 2147483647 h 743"/>
                  <a:gd name="T36" fmla="*/ 2147483647 w 527"/>
                  <a:gd name="T37" fmla="*/ 2147483647 h 743"/>
                  <a:gd name="T38" fmla="*/ 2147483647 w 527"/>
                  <a:gd name="T39" fmla="*/ 2147483647 h 743"/>
                  <a:gd name="T40" fmla="*/ 2147483647 w 527"/>
                  <a:gd name="T41" fmla="*/ 2147483647 h 743"/>
                  <a:gd name="T42" fmla="*/ 2147483647 w 527"/>
                  <a:gd name="T43" fmla="*/ 2147483647 h 743"/>
                  <a:gd name="T44" fmla="*/ 2147483647 w 527"/>
                  <a:gd name="T45" fmla="*/ 2147483647 h 743"/>
                  <a:gd name="T46" fmla="*/ 2147483647 w 527"/>
                  <a:gd name="T47" fmla="*/ 2147483647 h 743"/>
                  <a:gd name="T48" fmla="*/ 2147483647 w 527"/>
                  <a:gd name="T49" fmla="*/ 2147483647 h 743"/>
                  <a:gd name="T50" fmla="*/ 2147483647 w 527"/>
                  <a:gd name="T51" fmla="*/ 2147483647 h 743"/>
                  <a:gd name="T52" fmla="*/ 2147483647 w 527"/>
                  <a:gd name="T53" fmla="*/ 2147483647 h 743"/>
                  <a:gd name="T54" fmla="*/ 2147483647 w 527"/>
                  <a:gd name="T55" fmla="*/ 2147483647 h 743"/>
                  <a:gd name="T56" fmla="*/ 2147483647 w 527"/>
                  <a:gd name="T57" fmla="*/ 2147483647 h 743"/>
                  <a:gd name="T58" fmla="*/ 2147483647 w 527"/>
                  <a:gd name="T59" fmla="*/ 2147483647 h 743"/>
                  <a:gd name="T60" fmla="*/ 2147483647 w 527"/>
                  <a:gd name="T61" fmla="*/ 2147483647 h 743"/>
                  <a:gd name="T62" fmla="*/ 2147483647 w 527"/>
                  <a:gd name="T63" fmla="*/ 2147483647 h 743"/>
                  <a:gd name="T64" fmla="*/ 2147483647 w 527"/>
                  <a:gd name="T65" fmla="*/ 2147483647 h 743"/>
                  <a:gd name="T66" fmla="*/ 2147483647 w 527"/>
                  <a:gd name="T67" fmla="*/ 2147483647 h 743"/>
                  <a:gd name="T68" fmla="*/ 2147483647 w 527"/>
                  <a:gd name="T69" fmla="*/ 2147483647 h 743"/>
                  <a:gd name="T70" fmla="*/ 2147483647 w 527"/>
                  <a:gd name="T71" fmla="*/ 2147483647 h 743"/>
                  <a:gd name="T72" fmla="*/ 2147483647 w 527"/>
                  <a:gd name="T73" fmla="*/ 2147483647 h 743"/>
                  <a:gd name="T74" fmla="*/ 2147483647 w 527"/>
                  <a:gd name="T75" fmla="*/ 2147483647 h 743"/>
                  <a:gd name="T76" fmla="*/ 2147483647 w 527"/>
                  <a:gd name="T77" fmla="*/ 2147483647 h 743"/>
                  <a:gd name="T78" fmla="*/ 2147483647 w 527"/>
                  <a:gd name="T79" fmla="*/ 2147483647 h 743"/>
                  <a:gd name="T80" fmla="*/ 2147483647 w 527"/>
                  <a:gd name="T81" fmla="*/ 2147483647 h 743"/>
                  <a:gd name="T82" fmla="*/ 2147483647 w 527"/>
                  <a:gd name="T83" fmla="*/ 2147483647 h 743"/>
                  <a:gd name="T84" fmla="*/ 2147483647 w 527"/>
                  <a:gd name="T85" fmla="*/ 2147483647 h 743"/>
                  <a:gd name="T86" fmla="*/ 2147483647 w 527"/>
                  <a:gd name="T87" fmla="*/ 2147483647 h 743"/>
                  <a:gd name="T88" fmla="*/ 0 w 527"/>
                  <a:gd name="T89" fmla="*/ 2147483647 h 743"/>
                  <a:gd name="T90" fmla="*/ 2147483647 w 527"/>
                  <a:gd name="T91" fmla="*/ 2147483647 h 743"/>
                  <a:gd name="T92" fmla="*/ 2147483647 w 527"/>
                  <a:gd name="T93" fmla="*/ 2147483647 h 743"/>
                  <a:gd name="T94" fmla="*/ 2147483647 w 527"/>
                  <a:gd name="T95" fmla="*/ 2147483647 h 743"/>
                  <a:gd name="T96" fmla="*/ 2147483647 w 527"/>
                  <a:gd name="T97" fmla="*/ 2147483647 h 743"/>
                  <a:gd name="T98" fmla="*/ 2147483647 w 527"/>
                  <a:gd name="T99" fmla="*/ 2147483647 h 743"/>
                  <a:gd name="T100" fmla="*/ 2147483647 w 527"/>
                  <a:gd name="T101" fmla="*/ 2147483647 h 74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27"/>
                  <a:gd name="T154" fmla="*/ 0 h 743"/>
                  <a:gd name="T155" fmla="*/ 527 w 527"/>
                  <a:gd name="T156" fmla="*/ 743 h 74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27" h="743">
                    <a:moveTo>
                      <a:pt x="74" y="338"/>
                    </a:moveTo>
                    <a:lnTo>
                      <a:pt x="153" y="197"/>
                    </a:lnTo>
                    <a:lnTo>
                      <a:pt x="209" y="164"/>
                    </a:lnTo>
                    <a:lnTo>
                      <a:pt x="193" y="126"/>
                    </a:lnTo>
                    <a:lnTo>
                      <a:pt x="176" y="138"/>
                    </a:lnTo>
                    <a:lnTo>
                      <a:pt x="163" y="126"/>
                    </a:lnTo>
                    <a:lnTo>
                      <a:pt x="229" y="58"/>
                    </a:lnTo>
                    <a:lnTo>
                      <a:pt x="271" y="53"/>
                    </a:lnTo>
                    <a:lnTo>
                      <a:pt x="273" y="77"/>
                    </a:lnTo>
                    <a:lnTo>
                      <a:pt x="295" y="78"/>
                    </a:lnTo>
                    <a:lnTo>
                      <a:pt x="342" y="1"/>
                    </a:lnTo>
                    <a:lnTo>
                      <a:pt x="392" y="0"/>
                    </a:lnTo>
                    <a:lnTo>
                      <a:pt x="400" y="26"/>
                    </a:lnTo>
                    <a:lnTo>
                      <a:pt x="373" y="105"/>
                    </a:lnTo>
                    <a:lnTo>
                      <a:pt x="404" y="118"/>
                    </a:lnTo>
                    <a:lnTo>
                      <a:pt x="432" y="70"/>
                    </a:lnTo>
                    <a:lnTo>
                      <a:pt x="459" y="87"/>
                    </a:lnTo>
                    <a:lnTo>
                      <a:pt x="527" y="148"/>
                    </a:lnTo>
                    <a:lnTo>
                      <a:pt x="518" y="216"/>
                    </a:lnTo>
                    <a:lnTo>
                      <a:pt x="472" y="270"/>
                    </a:lnTo>
                    <a:lnTo>
                      <a:pt x="458" y="324"/>
                    </a:lnTo>
                    <a:lnTo>
                      <a:pt x="503" y="338"/>
                    </a:lnTo>
                    <a:lnTo>
                      <a:pt x="513" y="368"/>
                    </a:lnTo>
                    <a:lnTo>
                      <a:pt x="461" y="428"/>
                    </a:lnTo>
                    <a:lnTo>
                      <a:pt x="435" y="419"/>
                    </a:lnTo>
                    <a:lnTo>
                      <a:pt x="413" y="434"/>
                    </a:lnTo>
                    <a:lnTo>
                      <a:pt x="413" y="488"/>
                    </a:lnTo>
                    <a:lnTo>
                      <a:pt x="382" y="490"/>
                    </a:lnTo>
                    <a:lnTo>
                      <a:pt x="384" y="532"/>
                    </a:lnTo>
                    <a:lnTo>
                      <a:pt x="361" y="536"/>
                    </a:lnTo>
                    <a:lnTo>
                      <a:pt x="352" y="524"/>
                    </a:lnTo>
                    <a:lnTo>
                      <a:pt x="265" y="541"/>
                    </a:lnTo>
                    <a:lnTo>
                      <a:pt x="302" y="670"/>
                    </a:lnTo>
                    <a:lnTo>
                      <a:pt x="299" y="721"/>
                    </a:lnTo>
                    <a:lnTo>
                      <a:pt x="285" y="742"/>
                    </a:lnTo>
                    <a:lnTo>
                      <a:pt x="221" y="743"/>
                    </a:lnTo>
                    <a:lnTo>
                      <a:pt x="214" y="705"/>
                    </a:lnTo>
                    <a:lnTo>
                      <a:pt x="142" y="719"/>
                    </a:lnTo>
                    <a:lnTo>
                      <a:pt x="131" y="696"/>
                    </a:lnTo>
                    <a:lnTo>
                      <a:pt x="138" y="656"/>
                    </a:lnTo>
                    <a:lnTo>
                      <a:pt x="121" y="584"/>
                    </a:lnTo>
                    <a:lnTo>
                      <a:pt x="78" y="576"/>
                    </a:lnTo>
                    <a:lnTo>
                      <a:pt x="46" y="591"/>
                    </a:lnTo>
                    <a:lnTo>
                      <a:pt x="28" y="589"/>
                    </a:lnTo>
                    <a:lnTo>
                      <a:pt x="0" y="555"/>
                    </a:lnTo>
                    <a:lnTo>
                      <a:pt x="75" y="480"/>
                    </a:lnTo>
                    <a:lnTo>
                      <a:pt x="59" y="447"/>
                    </a:lnTo>
                    <a:lnTo>
                      <a:pt x="42" y="439"/>
                    </a:lnTo>
                    <a:lnTo>
                      <a:pt x="40" y="400"/>
                    </a:lnTo>
                    <a:lnTo>
                      <a:pt x="79" y="372"/>
                    </a:lnTo>
                    <a:lnTo>
                      <a:pt x="74" y="338"/>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23" name="Freeform 97"/>
              <p:cNvSpPr>
                <a:spLocks noChangeAspect="1"/>
              </p:cNvSpPr>
              <p:nvPr/>
            </p:nvSpPr>
            <p:spPr bwMode="gray">
              <a:xfrm>
                <a:off x="3613150" y="4113213"/>
                <a:ext cx="930275" cy="1076325"/>
              </a:xfrm>
              <a:custGeom>
                <a:avLst/>
                <a:gdLst>
                  <a:gd name="T0" fmla="*/ 2147483647 w 523"/>
                  <a:gd name="T1" fmla="*/ 2147483647 h 678"/>
                  <a:gd name="T2" fmla="*/ 2147483647 w 523"/>
                  <a:gd name="T3" fmla="*/ 2147483647 h 678"/>
                  <a:gd name="T4" fmla="*/ 2147483647 w 523"/>
                  <a:gd name="T5" fmla="*/ 2147483647 h 678"/>
                  <a:gd name="T6" fmla="*/ 2147483647 w 523"/>
                  <a:gd name="T7" fmla="*/ 2147483647 h 678"/>
                  <a:gd name="T8" fmla="*/ 2147483647 w 523"/>
                  <a:gd name="T9" fmla="*/ 2147483647 h 678"/>
                  <a:gd name="T10" fmla="*/ 0 w 523"/>
                  <a:gd name="T11" fmla="*/ 2147483647 h 678"/>
                  <a:gd name="T12" fmla="*/ 2147483647 w 523"/>
                  <a:gd name="T13" fmla="*/ 2147483647 h 678"/>
                  <a:gd name="T14" fmla="*/ 2147483647 w 523"/>
                  <a:gd name="T15" fmla="*/ 2147483647 h 678"/>
                  <a:gd name="T16" fmla="*/ 2147483647 w 523"/>
                  <a:gd name="T17" fmla="*/ 2147483647 h 678"/>
                  <a:gd name="T18" fmla="*/ 2147483647 w 523"/>
                  <a:gd name="T19" fmla="*/ 2147483647 h 678"/>
                  <a:gd name="T20" fmla="*/ 2147483647 w 523"/>
                  <a:gd name="T21" fmla="*/ 2147483647 h 678"/>
                  <a:gd name="T22" fmla="*/ 2147483647 w 523"/>
                  <a:gd name="T23" fmla="*/ 2147483647 h 678"/>
                  <a:gd name="T24" fmla="*/ 2147483647 w 523"/>
                  <a:gd name="T25" fmla="*/ 2147483647 h 678"/>
                  <a:gd name="T26" fmla="*/ 2147483647 w 523"/>
                  <a:gd name="T27" fmla="*/ 2147483647 h 678"/>
                  <a:gd name="T28" fmla="*/ 2147483647 w 523"/>
                  <a:gd name="T29" fmla="*/ 2147483647 h 678"/>
                  <a:gd name="T30" fmla="*/ 2147483647 w 523"/>
                  <a:gd name="T31" fmla="*/ 2147483647 h 678"/>
                  <a:gd name="T32" fmla="*/ 2147483647 w 523"/>
                  <a:gd name="T33" fmla="*/ 2147483647 h 678"/>
                  <a:gd name="T34" fmla="*/ 2147483647 w 523"/>
                  <a:gd name="T35" fmla="*/ 0 h 678"/>
                  <a:gd name="T36" fmla="*/ 2147483647 w 523"/>
                  <a:gd name="T37" fmla="*/ 2147483647 h 678"/>
                  <a:gd name="T38" fmla="*/ 2147483647 w 523"/>
                  <a:gd name="T39" fmla="*/ 2147483647 h 678"/>
                  <a:gd name="T40" fmla="*/ 2147483647 w 523"/>
                  <a:gd name="T41" fmla="*/ 2147483647 h 678"/>
                  <a:gd name="T42" fmla="*/ 2147483647 w 523"/>
                  <a:gd name="T43" fmla="*/ 2147483647 h 678"/>
                  <a:gd name="T44" fmla="*/ 2147483647 w 523"/>
                  <a:gd name="T45" fmla="*/ 2147483647 h 678"/>
                  <a:gd name="T46" fmla="*/ 2147483647 w 523"/>
                  <a:gd name="T47" fmla="*/ 2147483647 h 678"/>
                  <a:gd name="T48" fmla="*/ 2147483647 w 523"/>
                  <a:gd name="T49" fmla="*/ 2147483647 h 678"/>
                  <a:gd name="T50" fmla="*/ 2147483647 w 523"/>
                  <a:gd name="T51" fmla="*/ 2147483647 h 678"/>
                  <a:gd name="T52" fmla="*/ 2147483647 w 523"/>
                  <a:gd name="T53" fmla="*/ 2147483647 h 678"/>
                  <a:gd name="T54" fmla="*/ 2147483647 w 523"/>
                  <a:gd name="T55" fmla="*/ 2147483647 h 678"/>
                  <a:gd name="T56" fmla="*/ 2147483647 w 523"/>
                  <a:gd name="T57" fmla="*/ 2147483647 h 678"/>
                  <a:gd name="T58" fmla="*/ 2147483647 w 523"/>
                  <a:gd name="T59" fmla="*/ 2147483647 h 678"/>
                  <a:gd name="T60" fmla="*/ 2147483647 w 523"/>
                  <a:gd name="T61" fmla="*/ 2147483647 h 678"/>
                  <a:gd name="T62" fmla="*/ 2147483647 w 523"/>
                  <a:gd name="T63" fmla="*/ 2147483647 h 678"/>
                  <a:gd name="T64" fmla="*/ 2147483647 w 523"/>
                  <a:gd name="T65" fmla="*/ 2147483647 h 678"/>
                  <a:gd name="T66" fmla="*/ 2147483647 w 523"/>
                  <a:gd name="T67" fmla="*/ 2147483647 h 678"/>
                  <a:gd name="T68" fmla="*/ 2147483647 w 523"/>
                  <a:gd name="T69" fmla="*/ 2147483647 h 678"/>
                  <a:gd name="T70" fmla="*/ 2147483647 w 523"/>
                  <a:gd name="T71" fmla="*/ 2147483647 h 678"/>
                  <a:gd name="T72" fmla="*/ 2147483647 w 523"/>
                  <a:gd name="T73" fmla="*/ 2147483647 h 678"/>
                  <a:gd name="T74" fmla="*/ 2147483647 w 523"/>
                  <a:gd name="T75" fmla="*/ 2147483647 h 678"/>
                  <a:gd name="T76" fmla="*/ 2147483647 w 523"/>
                  <a:gd name="T77" fmla="*/ 2147483647 h 678"/>
                  <a:gd name="T78" fmla="*/ 2147483647 w 523"/>
                  <a:gd name="T79" fmla="*/ 2147483647 h 678"/>
                  <a:gd name="T80" fmla="*/ 2147483647 w 523"/>
                  <a:gd name="T81" fmla="*/ 2147483647 h 678"/>
                  <a:gd name="T82" fmla="*/ 2147483647 w 523"/>
                  <a:gd name="T83" fmla="*/ 2147483647 h 678"/>
                  <a:gd name="T84" fmla="*/ 2147483647 w 523"/>
                  <a:gd name="T85" fmla="*/ 2147483647 h 678"/>
                  <a:gd name="T86" fmla="*/ 2147483647 w 523"/>
                  <a:gd name="T87" fmla="*/ 2147483647 h 678"/>
                  <a:gd name="T88" fmla="*/ 2147483647 w 523"/>
                  <a:gd name="T89" fmla="*/ 2147483647 h 678"/>
                  <a:gd name="T90" fmla="*/ 2147483647 w 523"/>
                  <a:gd name="T91" fmla="*/ 2147483647 h 678"/>
                  <a:gd name="T92" fmla="*/ 2147483647 w 523"/>
                  <a:gd name="T93" fmla="*/ 2147483647 h 678"/>
                  <a:gd name="T94" fmla="*/ 2147483647 w 523"/>
                  <a:gd name="T95" fmla="*/ 2147483647 h 678"/>
                  <a:gd name="T96" fmla="*/ 2147483647 w 523"/>
                  <a:gd name="T97" fmla="*/ 2147483647 h 678"/>
                  <a:gd name="T98" fmla="*/ 2147483647 w 523"/>
                  <a:gd name="T99" fmla="*/ 2147483647 h 678"/>
                  <a:gd name="T100" fmla="*/ 2147483647 w 523"/>
                  <a:gd name="T101" fmla="*/ 2147483647 h 678"/>
                  <a:gd name="T102" fmla="*/ 2147483647 w 523"/>
                  <a:gd name="T103" fmla="*/ 2147483647 h 678"/>
                  <a:gd name="T104" fmla="*/ 2147483647 w 523"/>
                  <a:gd name="T105" fmla="*/ 2147483647 h 678"/>
                  <a:gd name="T106" fmla="*/ 2147483647 w 523"/>
                  <a:gd name="T107" fmla="*/ 2147483647 h 678"/>
                  <a:gd name="T108" fmla="*/ 2147483647 w 523"/>
                  <a:gd name="T109" fmla="*/ 2147483647 h 678"/>
                  <a:gd name="T110" fmla="*/ 2147483647 w 523"/>
                  <a:gd name="T111" fmla="*/ 2147483647 h 67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23"/>
                  <a:gd name="T169" fmla="*/ 0 h 678"/>
                  <a:gd name="T170" fmla="*/ 523 w 523"/>
                  <a:gd name="T171" fmla="*/ 678 h 67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23" h="678">
                    <a:moveTo>
                      <a:pt x="49" y="486"/>
                    </a:moveTo>
                    <a:lnTo>
                      <a:pt x="48" y="478"/>
                    </a:lnTo>
                    <a:lnTo>
                      <a:pt x="78" y="433"/>
                    </a:lnTo>
                    <a:lnTo>
                      <a:pt x="88" y="388"/>
                    </a:lnTo>
                    <a:lnTo>
                      <a:pt x="22" y="352"/>
                    </a:lnTo>
                    <a:lnTo>
                      <a:pt x="0" y="315"/>
                    </a:lnTo>
                    <a:lnTo>
                      <a:pt x="8" y="234"/>
                    </a:lnTo>
                    <a:lnTo>
                      <a:pt x="51" y="188"/>
                    </a:lnTo>
                    <a:lnTo>
                      <a:pt x="77" y="206"/>
                    </a:lnTo>
                    <a:lnTo>
                      <a:pt x="149" y="205"/>
                    </a:lnTo>
                    <a:lnTo>
                      <a:pt x="138" y="167"/>
                    </a:lnTo>
                    <a:lnTo>
                      <a:pt x="142" y="151"/>
                    </a:lnTo>
                    <a:lnTo>
                      <a:pt x="314" y="53"/>
                    </a:lnTo>
                    <a:lnTo>
                      <a:pt x="323" y="56"/>
                    </a:lnTo>
                    <a:lnTo>
                      <a:pt x="339" y="50"/>
                    </a:lnTo>
                    <a:lnTo>
                      <a:pt x="338" y="33"/>
                    </a:lnTo>
                    <a:lnTo>
                      <a:pt x="350" y="4"/>
                    </a:lnTo>
                    <a:lnTo>
                      <a:pt x="358" y="0"/>
                    </a:lnTo>
                    <a:lnTo>
                      <a:pt x="437" y="82"/>
                    </a:lnTo>
                    <a:lnTo>
                      <a:pt x="442" y="116"/>
                    </a:lnTo>
                    <a:lnTo>
                      <a:pt x="403" y="144"/>
                    </a:lnTo>
                    <a:lnTo>
                      <a:pt x="405" y="183"/>
                    </a:lnTo>
                    <a:lnTo>
                      <a:pt x="422" y="191"/>
                    </a:lnTo>
                    <a:lnTo>
                      <a:pt x="438" y="224"/>
                    </a:lnTo>
                    <a:lnTo>
                      <a:pt x="363" y="299"/>
                    </a:lnTo>
                    <a:lnTo>
                      <a:pt x="391" y="333"/>
                    </a:lnTo>
                    <a:lnTo>
                      <a:pt x="409" y="335"/>
                    </a:lnTo>
                    <a:lnTo>
                      <a:pt x="441" y="320"/>
                    </a:lnTo>
                    <a:lnTo>
                      <a:pt x="484" y="328"/>
                    </a:lnTo>
                    <a:lnTo>
                      <a:pt x="501" y="400"/>
                    </a:lnTo>
                    <a:lnTo>
                      <a:pt x="494" y="440"/>
                    </a:lnTo>
                    <a:lnTo>
                      <a:pt x="505" y="463"/>
                    </a:lnTo>
                    <a:lnTo>
                      <a:pt x="508" y="496"/>
                    </a:lnTo>
                    <a:lnTo>
                      <a:pt x="523" y="529"/>
                    </a:lnTo>
                    <a:lnTo>
                      <a:pt x="515" y="562"/>
                    </a:lnTo>
                    <a:lnTo>
                      <a:pt x="521" y="573"/>
                    </a:lnTo>
                    <a:lnTo>
                      <a:pt x="505" y="590"/>
                    </a:lnTo>
                    <a:lnTo>
                      <a:pt x="477" y="678"/>
                    </a:lnTo>
                    <a:lnTo>
                      <a:pt x="424" y="664"/>
                    </a:lnTo>
                    <a:lnTo>
                      <a:pt x="418" y="654"/>
                    </a:lnTo>
                    <a:lnTo>
                      <a:pt x="407" y="648"/>
                    </a:lnTo>
                    <a:lnTo>
                      <a:pt x="390" y="655"/>
                    </a:lnTo>
                    <a:lnTo>
                      <a:pt x="305" y="627"/>
                    </a:lnTo>
                    <a:lnTo>
                      <a:pt x="301" y="611"/>
                    </a:lnTo>
                    <a:lnTo>
                      <a:pt x="276" y="611"/>
                    </a:lnTo>
                    <a:lnTo>
                      <a:pt x="274" y="575"/>
                    </a:lnTo>
                    <a:lnTo>
                      <a:pt x="284" y="570"/>
                    </a:lnTo>
                    <a:lnTo>
                      <a:pt x="283" y="546"/>
                    </a:lnTo>
                    <a:lnTo>
                      <a:pt x="253" y="528"/>
                    </a:lnTo>
                    <a:lnTo>
                      <a:pt x="253" y="521"/>
                    </a:lnTo>
                    <a:lnTo>
                      <a:pt x="263" y="510"/>
                    </a:lnTo>
                    <a:lnTo>
                      <a:pt x="256" y="478"/>
                    </a:lnTo>
                    <a:lnTo>
                      <a:pt x="202" y="455"/>
                    </a:lnTo>
                    <a:lnTo>
                      <a:pt x="183" y="455"/>
                    </a:lnTo>
                    <a:lnTo>
                      <a:pt x="108" y="492"/>
                    </a:lnTo>
                    <a:lnTo>
                      <a:pt x="49" y="486"/>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24" name="Freeform 98"/>
              <p:cNvSpPr>
                <a:spLocks noChangeAspect="1"/>
              </p:cNvSpPr>
              <p:nvPr/>
            </p:nvSpPr>
            <p:spPr bwMode="gray">
              <a:xfrm>
                <a:off x="3698875" y="4835525"/>
                <a:ext cx="420687" cy="285750"/>
              </a:xfrm>
              <a:custGeom>
                <a:avLst/>
                <a:gdLst>
                  <a:gd name="T0" fmla="*/ 2147483647 w 235"/>
                  <a:gd name="T1" fmla="*/ 2147483647 h 180"/>
                  <a:gd name="T2" fmla="*/ 2147483647 w 235"/>
                  <a:gd name="T3" fmla="*/ 2147483647 h 180"/>
                  <a:gd name="T4" fmla="*/ 2147483647 w 235"/>
                  <a:gd name="T5" fmla="*/ 2147483647 h 180"/>
                  <a:gd name="T6" fmla="*/ 2147483647 w 235"/>
                  <a:gd name="T7" fmla="*/ 2147483647 h 180"/>
                  <a:gd name="T8" fmla="*/ 2147483647 w 235"/>
                  <a:gd name="T9" fmla="*/ 2147483647 h 180"/>
                  <a:gd name="T10" fmla="*/ 2147483647 w 235"/>
                  <a:gd name="T11" fmla="*/ 2147483647 h 180"/>
                  <a:gd name="T12" fmla="*/ 2147483647 w 235"/>
                  <a:gd name="T13" fmla="*/ 2147483647 h 180"/>
                  <a:gd name="T14" fmla="*/ 2147483647 w 235"/>
                  <a:gd name="T15" fmla="*/ 0 h 180"/>
                  <a:gd name="T16" fmla="*/ 2147483647 w 235"/>
                  <a:gd name="T17" fmla="*/ 0 h 180"/>
                  <a:gd name="T18" fmla="*/ 2147483647 w 235"/>
                  <a:gd name="T19" fmla="*/ 2147483647 h 180"/>
                  <a:gd name="T20" fmla="*/ 0 w 235"/>
                  <a:gd name="T21" fmla="*/ 2147483647 h 180"/>
                  <a:gd name="T22" fmla="*/ 2147483647 w 235"/>
                  <a:gd name="T23" fmla="*/ 2147483647 h 180"/>
                  <a:gd name="T24" fmla="*/ 2147483647 w 235"/>
                  <a:gd name="T25" fmla="*/ 2147483647 h 180"/>
                  <a:gd name="T26" fmla="*/ 2147483647 w 235"/>
                  <a:gd name="T27" fmla="*/ 2147483647 h 180"/>
                  <a:gd name="T28" fmla="*/ 2147483647 w 235"/>
                  <a:gd name="T29" fmla="*/ 2147483647 h 180"/>
                  <a:gd name="T30" fmla="*/ 2147483647 w 235"/>
                  <a:gd name="T31" fmla="*/ 2147483647 h 180"/>
                  <a:gd name="T32" fmla="*/ 2147483647 w 235"/>
                  <a:gd name="T33" fmla="*/ 2147483647 h 180"/>
                  <a:gd name="T34" fmla="*/ 2147483647 w 235"/>
                  <a:gd name="T35" fmla="*/ 2147483647 h 180"/>
                  <a:gd name="T36" fmla="*/ 2147483647 w 235"/>
                  <a:gd name="T37" fmla="*/ 2147483647 h 180"/>
                  <a:gd name="T38" fmla="*/ 2147483647 w 235"/>
                  <a:gd name="T39" fmla="*/ 2147483647 h 180"/>
                  <a:gd name="T40" fmla="*/ 2147483647 w 235"/>
                  <a:gd name="T41" fmla="*/ 2147483647 h 180"/>
                  <a:gd name="T42" fmla="*/ 2147483647 w 235"/>
                  <a:gd name="T43" fmla="*/ 2147483647 h 180"/>
                  <a:gd name="T44" fmla="*/ 2147483647 w 235"/>
                  <a:gd name="T45" fmla="*/ 2147483647 h 180"/>
                  <a:gd name="T46" fmla="*/ 2147483647 w 235"/>
                  <a:gd name="T47" fmla="*/ 2147483647 h 18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35"/>
                  <a:gd name="T73" fmla="*/ 0 h 180"/>
                  <a:gd name="T74" fmla="*/ 235 w 235"/>
                  <a:gd name="T75" fmla="*/ 180 h 18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35" h="180">
                    <a:moveTo>
                      <a:pt x="225" y="120"/>
                    </a:moveTo>
                    <a:lnTo>
                      <a:pt x="235" y="115"/>
                    </a:lnTo>
                    <a:lnTo>
                      <a:pt x="234" y="91"/>
                    </a:lnTo>
                    <a:lnTo>
                      <a:pt x="204" y="73"/>
                    </a:lnTo>
                    <a:lnTo>
                      <a:pt x="204" y="66"/>
                    </a:lnTo>
                    <a:lnTo>
                      <a:pt x="214" y="55"/>
                    </a:lnTo>
                    <a:lnTo>
                      <a:pt x="207" y="23"/>
                    </a:lnTo>
                    <a:lnTo>
                      <a:pt x="153" y="0"/>
                    </a:lnTo>
                    <a:lnTo>
                      <a:pt x="134" y="0"/>
                    </a:lnTo>
                    <a:lnTo>
                      <a:pt x="59" y="37"/>
                    </a:lnTo>
                    <a:lnTo>
                      <a:pt x="0" y="31"/>
                    </a:lnTo>
                    <a:lnTo>
                      <a:pt x="2" y="56"/>
                    </a:lnTo>
                    <a:lnTo>
                      <a:pt x="43" y="83"/>
                    </a:lnTo>
                    <a:lnTo>
                      <a:pt x="45" y="97"/>
                    </a:lnTo>
                    <a:lnTo>
                      <a:pt x="70" y="146"/>
                    </a:lnTo>
                    <a:lnTo>
                      <a:pt x="107" y="159"/>
                    </a:lnTo>
                    <a:lnTo>
                      <a:pt x="118" y="146"/>
                    </a:lnTo>
                    <a:lnTo>
                      <a:pt x="141" y="145"/>
                    </a:lnTo>
                    <a:lnTo>
                      <a:pt x="147" y="152"/>
                    </a:lnTo>
                    <a:lnTo>
                      <a:pt x="152" y="170"/>
                    </a:lnTo>
                    <a:lnTo>
                      <a:pt x="197" y="180"/>
                    </a:lnTo>
                    <a:lnTo>
                      <a:pt x="214" y="177"/>
                    </a:lnTo>
                    <a:lnTo>
                      <a:pt x="227" y="156"/>
                    </a:lnTo>
                    <a:lnTo>
                      <a:pt x="225" y="120"/>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25" name="Freeform 99"/>
              <p:cNvSpPr>
                <a:spLocks noChangeAspect="1"/>
              </p:cNvSpPr>
              <p:nvPr/>
            </p:nvSpPr>
            <p:spPr bwMode="gray">
              <a:xfrm>
                <a:off x="4186237" y="4722813"/>
                <a:ext cx="1193800" cy="1258887"/>
              </a:xfrm>
              <a:custGeom>
                <a:avLst/>
                <a:gdLst>
                  <a:gd name="T0" fmla="*/ 2147483647 w 670"/>
                  <a:gd name="T1" fmla="*/ 2147483647 h 793"/>
                  <a:gd name="T2" fmla="*/ 2147483647 w 670"/>
                  <a:gd name="T3" fmla="*/ 2147483647 h 793"/>
                  <a:gd name="T4" fmla="*/ 2147483647 w 670"/>
                  <a:gd name="T5" fmla="*/ 2147483647 h 793"/>
                  <a:gd name="T6" fmla="*/ 2147483647 w 670"/>
                  <a:gd name="T7" fmla="*/ 2147483647 h 793"/>
                  <a:gd name="T8" fmla="*/ 2147483647 w 670"/>
                  <a:gd name="T9" fmla="*/ 2147483647 h 793"/>
                  <a:gd name="T10" fmla="*/ 2147483647 w 670"/>
                  <a:gd name="T11" fmla="*/ 2147483647 h 793"/>
                  <a:gd name="T12" fmla="*/ 2147483647 w 670"/>
                  <a:gd name="T13" fmla="*/ 2147483647 h 793"/>
                  <a:gd name="T14" fmla="*/ 2147483647 w 670"/>
                  <a:gd name="T15" fmla="*/ 2147483647 h 793"/>
                  <a:gd name="T16" fmla="*/ 2147483647 w 670"/>
                  <a:gd name="T17" fmla="*/ 2147483647 h 793"/>
                  <a:gd name="T18" fmla="*/ 2147483647 w 670"/>
                  <a:gd name="T19" fmla="*/ 2147483647 h 793"/>
                  <a:gd name="T20" fmla="*/ 2147483647 w 670"/>
                  <a:gd name="T21" fmla="*/ 2147483647 h 793"/>
                  <a:gd name="T22" fmla="*/ 2147483647 w 670"/>
                  <a:gd name="T23" fmla="*/ 2147483647 h 793"/>
                  <a:gd name="T24" fmla="*/ 2147483647 w 670"/>
                  <a:gd name="T25" fmla="*/ 2147483647 h 793"/>
                  <a:gd name="T26" fmla="*/ 2147483647 w 670"/>
                  <a:gd name="T27" fmla="*/ 2147483647 h 793"/>
                  <a:gd name="T28" fmla="*/ 2147483647 w 670"/>
                  <a:gd name="T29" fmla="*/ 2147483647 h 793"/>
                  <a:gd name="T30" fmla="*/ 2147483647 w 670"/>
                  <a:gd name="T31" fmla="*/ 2147483647 h 793"/>
                  <a:gd name="T32" fmla="*/ 2147483647 w 670"/>
                  <a:gd name="T33" fmla="*/ 2147483647 h 793"/>
                  <a:gd name="T34" fmla="*/ 2147483647 w 670"/>
                  <a:gd name="T35" fmla="*/ 2147483647 h 793"/>
                  <a:gd name="T36" fmla="*/ 2147483647 w 670"/>
                  <a:gd name="T37" fmla="*/ 2147483647 h 793"/>
                  <a:gd name="T38" fmla="*/ 2147483647 w 670"/>
                  <a:gd name="T39" fmla="*/ 2147483647 h 793"/>
                  <a:gd name="T40" fmla="*/ 2147483647 w 670"/>
                  <a:gd name="T41" fmla="*/ 2147483647 h 793"/>
                  <a:gd name="T42" fmla="*/ 2147483647 w 670"/>
                  <a:gd name="T43" fmla="*/ 2147483647 h 793"/>
                  <a:gd name="T44" fmla="*/ 2147483647 w 670"/>
                  <a:gd name="T45" fmla="*/ 2147483647 h 793"/>
                  <a:gd name="T46" fmla="*/ 2147483647 w 670"/>
                  <a:gd name="T47" fmla="*/ 2147483647 h 793"/>
                  <a:gd name="T48" fmla="*/ 2147483647 w 670"/>
                  <a:gd name="T49" fmla="*/ 2147483647 h 793"/>
                  <a:gd name="T50" fmla="*/ 2147483647 w 670"/>
                  <a:gd name="T51" fmla="*/ 2147483647 h 793"/>
                  <a:gd name="T52" fmla="*/ 2147483647 w 670"/>
                  <a:gd name="T53" fmla="*/ 2147483647 h 793"/>
                  <a:gd name="T54" fmla="*/ 0 w 670"/>
                  <a:gd name="T55" fmla="*/ 2147483647 h 793"/>
                  <a:gd name="T56" fmla="*/ 2147483647 w 670"/>
                  <a:gd name="T57" fmla="*/ 2147483647 h 793"/>
                  <a:gd name="T58" fmla="*/ 2147483647 w 670"/>
                  <a:gd name="T59" fmla="*/ 2147483647 h 793"/>
                  <a:gd name="T60" fmla="*/ 2147483647 w 670"/>
                  <a:gd name="T61" fmla="*/ 2147483647 h 793"/>
                  <a:gd name="T62" fmla="*/ 2147483647 w 670"/>
                  <a:gd name="T63" fmla="*/ 2147483647 h 793"/>
                  <a:gd name="T64" fmla="*/ 2147483647 w 670"/>
                  <a:gd name="T65" fmla="*/ 2147483647 h 793"/>
                  <a:gd name="T66" fmla="*/ 2147483647 w 670"/>
                  <a:gd name="T67" fmla="*/ 2147483647 h 793"/>
                  <a:gd name="T68" fmla="*/ 2147483647 w 670"/>
                  <a:gd name="T69" fmla="*/ 2147483647 h 793"/>
                  <a:gd name="T70" fmla="*/ 2147483647 w 670"/>
                  <a:gd name="T71" fmla="*/ 2147483647 h 793"/>
                  <a:gd name="T72" fmla="*/ 2147483647 w 670"/>
                  <a:gd name="T73" fmla="*/ 2147483647 h 793"/>
                  <a:gd name="T74" fmla="*/ 2147483647 w 670"/>
                  <a:gd name="T75" fmla="*/ 2147483647 h 793"/>
                  <a:gd name="T76" fmla="*/ 2147483647 w 670"/>
                  <a:gd name="T77" fmla="*/ 2147483647 h 793"/>
                  <a:gd name="T78" fmla="*/ 2147483647 w 670"/>
                  <a:gd name="T79" fmla="*/ 2147483647 h 793"/>
                  <a:gd name="T80" fmla="*/ 2147483647 w 670"/>
                  <a:gd name="T81" fmla="*/ 2147483647 h 793"/>
                  <a:gd name="T82" fmla="*/ 2147483647 w 670"/>
                  <a:gd name="T83" fmla="*/ 2147483647 h 793"/>
                  <a:gd name="T84" fmla="*/ 2147483647 w 670"/>
                  <a:gd name="T85" fmla="*/ 2147483647 h 793"/>
                  <a:gd name="T86" fmla="*/ 2147483647 w 670"/>
                  <a:gd name="T87" fmla="*/ 2147483647 h 793"/>
                  <a:gd name="T88" fmla="*/ 2147483647 w 670"/>
                  <a:gd name="T89" fmla="*/ 2147483647 h 793"/>
                  <a:gd name="T90" fmla="*/ 2147483647 w 670"/>
                  <a:gd name="T91" fmla="*/ 2147483647 h 793"/>
                  <a:gd name="T92" fmla="*/ 2147483647 w 670"/>
                  <a:gd name="T93" fmla="*/ 2147483647 h 793"/>
                  <a:gd name="T94" fmla="*/ 2147483647 w 670"/>
                  <a:gd name="T95" fmla="*/ 2147483647 h 793"/>
                  <a:gd name="T96" fmla="*/ 2147483647 w 670"/>
                  <a:gd name="T97" fmla="*/ 2147483647 h 793"/>
                  <a:gd name="T98" fmla="*/ 2147483647 w 670"/>
                  <a:gd name="T99" fmla="*/ 0 h 793"/>
                  <a:gd name="T100" fmla="*/ 2147483647 w 670"/>
                  <a:gd name="T101" fmla="*/ 2147483647 h 793"/>
                  <a:gd name="T102" fmla="*/ 2147483647 w 670"/>
                  <a:gd name="T103" fmla="*/ 2147483647 h 793"/>
                  <a:gd name="T104" fmla="*/ 2147483647 w 670"/>
                  <a:gd name="T105" fmla="*/ 2147483647 h 793"/>
                  <a:gd name="T106" fmla="*/ 2147483647 w 670"/>
                  <a:gd name="T107" fmla="*/ 2147483647 h 793"/>
                  <a:gd name="T108" fmla="*/ 2147483647 w 670"/>
                  <a:gd name="T109" fmla="*/ 2147483647 h 793"/>
                  <a:gd name="T110" fmla="*/ 2147483647 w 670"/>
                  <a:gd name="T111" fmla="*/ 2147483647 h 793"/>
                  <a:gd name="T112" fmla="*/ 2147483647 w 670"/>
                  <a:gd name="T113" fmla="*/ 2147483647 h 793"/>
                  <a:gd name="T114" fmla="*/ 2147483647 w 670"/>
                  <a:gd name="T115" fmla="*/ 2147483647 h 79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70"/>
                  <a:gd name="T175" fmla="*/ 0 h 793"/>
                  <a:gd name="T176" fmla="*/ 670 w 670"/>
                  <a:gd name="T177" fmla="*/ 793 h 79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70" h="793">
                    <a:moveTo>
                      <a:pt x="670" y="383"/>
                    </a:moveTo>
                    <a:lnTo>
                      <a:pt x="618" y="399"/>
                    </a:lnTo>
                    <a:lnTo>
                      <a:pt x="630" y="428"/>
                    </a:lnTo>
                    <a:lnTo>
                      <a:pt x="561" y="507"/>
                    </a:lnTo>
                    <a:lnTo>
                      <a:pt x="593" y="592"/>
                    </a:lnTo>
                    <a:lnTo>
                      <a:pt x="582" y="627"/>
                    </a:lnTo>
                    <a:lnTo>
                      <a:pt x="609" y="738"/>
                    </a:lnTo>
                    <a:lnTo>
                      <a:pt x="602" y="747"/>
                    </a:lnTo>
                    <a:lnTo>
                      <a:pt x="495" y="762"/>
                    </a:lnTo>
                    <a:lnTo>
                      <a:pt x="477" y="784"/>
                    </a:lnTo>
                    <a:lnTo>
                      <a:pt x="386" y="747"/>
                    </a:lnTo>
                    <a:lnTo>
                      <a:pt x="336" y="740"/>
                    </a:lnTo>
                    <a:lnTo>
                      <a:pt x="307" y="754"/>
                    </a:lnTo>
                    <a:lnTo>
                      <a:pt x="274" y="743"/>
                    </a:lnTo>
                    <a:lnTo>
                      <a:pt x="261" y="710"/>
                    </a:lnTo>
                    <a:lnTo>
                      <a:pt x="241" y="705"/>
                    </a:lnTo>
                    <a:lnTo>
                      <a:pt x="199" y="711"/>
                    </a:lnTo>
                    <a:lnTo>
                      <a:pt x="186" y="735"/>
                    </a:lnTo>
                    <a:lnTo>
                      <a:pt x="199" y="754"/>
                    </a:lnTo>
                    <a:lnTo>
                      <a:pt x="226" y="743"/>
                    </a:lnTo>
                    <a:lnTo>
                      <a:pt x="241" y="741"/>
                    </a:lnTo>
                    <a:lnTo>
                      <a:pt x="249" y="768"/>
                    </a:lnTo>
                    <a:lnTo>
                      <a:pt x="240" y="778"/>
                    </a:lnTo>
                    <a:lnTo>
                      <a:pt x="183" y="792"/>
                    </a:lnTo>
                    <a:lnTo>
                      <a:pt x="124" y="782"/>
                    </a:lnTo>
                    <a:lnTo>
                      <a:pt x="37" y="793"/>
                    </a:lnTo>
                    <a:lnTo>
                      <a:pt x="12" y="790"/>
                    </a:lnTo>
                    <a:lnTo>
                      <a:pt x="0" y="770"/>
                    </a:lnTo>
                    <a:lnTo>
                      <a:pt x="2" y="683"/>
                    </a:lnTo>
                    <a:lnTo>
                      <a:pt x="12" y="676"/>
                    </a:lnTo>
                    <a:lnTo>
                      <a:pt x="15" y="654"/>
                    </a:lnTo>
                    <a:lnTo>
                      <a:pt x="9" y="612"/>
                    </a:lnTo>
                    <a:lnTo>
                      <a:pt x="91" y="384"/>
                    </a:lnTo>
                    <a:lnTo>
                      <a:pt x="114" y="367"/>
                    </a:lnTo>
                    <a:lnTo>
                      <a:pt x="120" y="343"/>
                    </a:lnTo>
                    <a:lnTo>
                      <a:pt x="155" y="294"/>
                    </a:lnTo>
                    <a:lnTo>
                      <a:pt x="183" y="206"/>
                    </a:lnTo>
                    <a:lnTo>
                      <a:pt x="199" y="189"/>
                    </a:lnTo>
                    <a:lnTo>
                      <a:pt x="193" y="178"/>
                    </a:lnTo>
                    <a:lnTo>
                      <a:pt x="201" y="145"/>
                    </a:lnTo>
                    <a:lnTo>
                      <a:pt x="186" y="112"/>
                    </a:lnTo>
                    <a:lnTo>
                      <a:pt x="182" y="79"/>
                    </a:lnTo>
                    <a:lnTo>
                      <a:pt x="255" y="65"/>
                    </a:lnTo>
                    <a:lnTo>
                      <a:pt x="262" y="103"/>
                    </a:lnTo>
                    <a:lnTo>
                      <a:pt x="326" y="102"/>
                    </a:lnTo>
                    <a:lnTo>
                      <a:pt x="340" y="81"/>
                    </a:lnTo>
                    <a:lnTo>
                      <a:pt x="358" y="81"/>
                    </a:lnTo>
                    <a:lnTo>
                      <a:pt x="407" y="46"/>
                    </a:lnTo>
                    <a:lnTo>
                      <a:pt x="389" y="13"/>
                    </a:lnTo>
                    <a:lnTo>
                      <a:pt x="456" y="0"/>
                    </a:lnTo>
                    <a:lnTo>
                      <a:pt x="520" y="76"/>
                    </a:lnTo>
                    <a:lnTo>
                      <a:pt x="521" y="99"/>
                    </a:lnTo>
                    <a:lnTo>
                      <a:pt x="538" y="104"/>
                    </a:lnTo>
                    <a:lnTo>
                      <a:pt x="558" y="86"/>
                    </a:lnTo>
                    <a:lnTo>
                      <a:pt x="571" y="108"/>
                    </a:lnTo>
                    <a:lnTo>
                      <a:pt x="613" y="261"/>
                    </a:lnTo>
                    <a:lnTo>
                      <a:pt x="651" y="292"/>
                    </a:lnTo>
                    <a:lnTo>
                      <a:pt x="670" y="383"/>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26" name="Freeform 100"/>
              <p:cNvSpPr>
                <a:spLocks noChangeAspect="1"/>
              </p:cNvSpPr>
              <p:nvPr/>
            </p:nvSpPr>
            <p:spPr bwMode="gray">
              <a:xfrm>
                <a:off x="4730750" y="4281488"/>
                <a:ext cx="1992313" cy="1811337"/>
              </a:xfrm>
              <a:custGeom>
                <a:avLst/>
                <a:gdLst>
                  <a:gd name="T0" fmla="*/ 2147483647 w 1119"/>
                  <a:gd name="T1" fmla="*/ 2147483647 h 1141"/>
                  <a:gd name="T2" fmla="*/ 2147483647 w 1119"/>
                  <a:gd name="T3" fmla="*/ 2147483647 h 1141"/>
                  <a:gd name="T4" fmla="*/ 2147483647 w 1119"/>
                  <a:gd name="T5" fmla="*/ 2147483647 h 1141"/>
                  <a:gd name="T6" fmla="*/ 2147483647 w 1119"/>
                  <a:gd name="T7" fmla="*/ 2147483647 h 1141"/>
                  <a:gd name="T8" fmla="*/ 2147483647 w 1119"/>
                  <a:gd name="T9" fmla="*/ 2147483647 h 1141"/>
                  <a:gd name="T10" fmla="*/ 2147483647 w 1119"/>
                  <a:gd name="T11" fmla="*/ 2147483647 h 1141"/>
                  <a:gd name="T12" fmla="*/ 2147483647 w 1119"/>
                  <a:gd name="T13" fmla="*/ 2147483647 h 1141"/>
                  <a:gd name="T14" fmla="*/ 2147483647 w 1119"/>
                  <a:gd name="T15" fmla="*/ 2147483647 h 1141"/>
                  <a:gd name="T16" fmla="*/ 2147483647 w 1119"/>
                  <a:gd name="T17" fmla="*/ 2147483647 h 1141"/>
                  <a:gd name="T18" fmla="*/ 2147483647 w 1119"/>
                  <a:gd name="T19" fmla="*/ 2147483647 h 1141"/>
                  <a:gd name="T20" fmla="*/ 2147483647 w 1119"/>
                  <a:gd name="T21" fmla="*/ 2147483647 h 1141"/>
                  <a:gd name="T22" fmla="*/ 2147483647 w 1119"/>
                  <a:gd name="T23" fmla="*/ 2147483647 h 1141"/>
                  <a:gd name="T24" fmla="*/ 2147483647 w 1119"/>
                  <a:gd name="T25" fmla="*/ 2147483647 h 1141"/>
                  <a:gd name="T26" fmla="*/ 2147483647 w 1119"/>
                  <a:gd name="T27" fmla="*/ 2147483647 h 1141"/>
                  <a:gd name="T28" fmla="*/ 2147483647 w 1119"/>
                  <a:gd name="T29" fmla="*/ 2147483647 h 1141"/>
                  <a:gd name="T30" fmla="*/ 2147483647 w 1119"/>
                  <a:gd name="T31" fmla="*/ 2147483647 h 1141"/>
                  <a:gd name="T32" fmla="*/ 2147483647 w 1119"/>
                  <a:gd name="T33" fmla="*/ 0 h 1141"/>
                  <a:gd name="T34" fmla="*/ 2147483647 w 1119"/>
                  <a:gd name="T35" fmla="*/ 2147483647 h 1141"/>
                  <a:gd name="T36" fmla="*/ 2147483647 w 1119"/>
                  <a:gd name="T37" fmla="*/ 2147483647 h 1141"/>
                  <a:gd name="T38" fmla="*/ 2147483647 w 1119"/>
                  <a:gd name="T39" fmla="*/ 2147483647 h 1141"/>
                  <a:gd name="T40" fmla="*/ 2147483647 w 1119"/>
                  <a:gd name="T41" fmla="*/ 2147483647 h 1141"/>
                  <a:gd name="T42" fmla="*/ 2147483647 w 1119"/>
                  <a:gd name="T43" fmla="*/ 2147483647 h 1141"/>
                  <a:gd name="T44" fmla="*/ 2147483647 w 1119"/>
                  <a:gd name="T45" fmla="*/ 2147483647 h 1141"/>
                  <a:gd name="T46" fmla="*/ 2147483647 w 1119"/>
                  <a:gd name="T47" fmla="*/ 2147483647 h 1141"/>
                  <a:gd name="T48" fmla="*/ 2147483647 w 1119"/>
                  <a:gd name="T49" fmla="*/ 2147483647 h 1141"/>
                  <a:gd name="T50" fmla="*/ 2147483647 w 1119"/>
                  <a:gd name="T51" fmla="*/ 2147483647 h 1141"/>
                  <a:gd name="T52" fmla="*/ 2147483647 w 1119"/>
                  <a:gd name="T53" fmla="*/ 2147483647 h 1141"/>
                  <a:gd name="T54" fmla="*/ 2147483647 w 1119"/>
                  <a:gd name="T55" fmla="*/ 2147483647 h 1141"/>
                  <a:gd name="T56" fmla="*/ 2147483647 w 1119"/>
                  <a:gd name="T57" fmla="*/ 2147483647 h 1141"/>
                  <a:gd name="T58" fmla="*/ 2147483647 w 1119"/>
                  <a:gd name="T59" fmla="*/ 2147483647 h 1141"/>
                  <a:gd name="T60" fmla="*/ 2147483647 w 1119"/>
                  <a:gd name="T61" fmla="*/ 2147483647 h 1141"/>
                  <a:gd name="T62" fmla="*/ 2147483647 w 1119"/>
                  <a:gd name="T63" fmla="*/ 2147483647 h 1141"/>
                  <a:gd name="T64" fmla="*/ 2147483647 w 1119"/>
                  <a:gd name="T65" fmla="*/ 2147483647 h 1141"/>
                  <a:gd name="T66" fmla="*/ 2147483647 w 1119"/>
                  <a:gd name="T67" fmla="*/ 2147483647 h 1141"/>
                  <a:gd name="T68" fmla="*/ 2147483647 w 1119"/>
                  <a:gd name="T69" fmla="*/ 2147483647 h 1141"/>
                  <a:gd name="T70" fmla="*/ 2147483647 w 1119"/>
                  <a:gd name="T71" fmla="*/ 2147483647 h 1141"/>
                  <a:gd name="T72" fmla="*/ 2147483647 w 1119"/>
                  <a:gd name="T73" fmla="*/ 2147483647 h 1141"/>
                  <a:gd name="T74" fmla="*/ 2147483647 w 1119"/>
                  <a:gd name="T75" fmla="*/ 2147483647 h 1141"/>
                  <a:gd name="T76" fmla="*/ 2147483647 w 1119"/>
                  <a:gd name="T77" fmla="*/ 2147483647 h 1141"/>
                  <a:gd name="T78" fmla="*/ 2147483647 w 1119"/>
                  <a:gd name="T79" fmla="*/ 2147483647 h 1141"/>
                  <a:gd name="T80" fmla="*/ 2147483647 w 1119"/>
                  <a:gd name="T81" fmla="*/ 2147483647 h 1141"/>
                  <a:gd name="T82" fmla="*/ 2147483647 w 1119"/>
                  <a:gd name="T83" fmla="*/ 2147483647 h 1141"/>
                  <a:gd name="T84" fmla="*/ 2147483647 w 1119"/>
                  <a:gd name="T85" fmla="*/ 2147483647 h 1141"/>
                  <a:gd name="T86" fmla="*/ 2147483647 w 1119"/>
                  <a:gd name="T87" fmla="*/ 2147483647 h 11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19"/>
                  <a:gd name="T133" fmla="*/ 0 h 1141"/>
                  <a:gd name="T134" fmla="*/ 1119 w 1119"/>
                  <a:gd name="T135" fmla="*/ 1141 h 11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19" h="1141">
                    <a:moveTo>
                      <a:pt x="307" y="539"/>
                    </a:moveTo>
                    <a:lnTo>
                      <a:pt x="265" y="386"/>
                    </a:lnTo>
                    <a:lnTo>
                      <a:pt x="252" y="364"/>
                    </a:lnTo>
                    <a:lnTo>
                      <a:pt x="232" y="382"/>
                    </a:lnTo>
                    <a:lnTo>
                      <a:pt x="215" y="377"/>
                    </a:lnTo>
                    <a:lnTo>
                      <a:pt x="214" y="354"/>
                    </a:lnTo>
                    <a:lnTo>
                      <a:pt x="150" y="278"/>
                    </a:lnTo>
                    <a:lnTo>
                      <a:pt x="83" y="291"/>
                    </a:lnTo>
                    <a:lnTo>
                      <a:pt x="101" y="324"/>
                    </a:lnTo>
                    <a:lnTo>
                      <a:pt x="52" y="359"/>
                    </a:lnTo>
                    <a:lnTo>
                      <a:pt x="34" y="359"/>
                    </a:lnTo>
                    <a:lnTo>
                      <a:pt x="37" y="308"/>
                    </a:lnTo>
                    <a:lnTo>
                      <a:pt x="0" y="179"/>
                    </a:lnTo>
                    <a:lnTo>
                      <a:pt x="87" y="162"/>
                    </a:lnTo>
                    <a:lnTo>
                      <a:pt x="96" y="174"/>
                    </a:lnTo>
                    <a:lnTo>
                      <a:pt x="119" y="170"/>
                    </a:lnTo>
                    <a:lnTo>
                      <a:pt x="117" y="128"/>
                    </a:lnTo>
                    <a:lnTo>
                      <a:pt x="148" y="126"/>
                    </a:lnTo>
                    <a:lnTo>
                      <a:pt x="148" y="72"/>
                    </a:lnTo>
                    <a:lnTo>
                      <a:pt x="170" y="57"/>
                    </a:lnTo>
                    <a:lnTo>
                      <a:pt x="196" y="66"/>
                    </a:lnTo>
                    <a:lnTo>
                      <a:pt x="248" y="6"/>
                    </a:lnTo>
                    <a:lnTo>
                      <a:pt x="346" y="70"/>
                    </a:lnTo>
                    <a:lnTo>
                      <a:pt x="361" y="106"/>
                    </a:lnTo>
                    <a:lnTo>
                      <a:pt x="385" y="121"/>
                    </a:lnTo>
                    <a:lnTo>
                      <a:pt x="412" y="98"/>
                    </a:lnTo>
                    <a:lnTo>
                      <a:pt x="385" y="80"/>
                    </a:lnTo>
                    <a:lnTo>
                      <a:pt x="384" y="70"/>
                    </a:lnTo>
                    <a:lnTo>
                      <a:pt x="465" y="60"/>
                    </a:lnTo>
                    <a:lnTo>
                      <a:pt x="481" y="94"/>
                    </a:lnTo>
                    <a:lnTo>
                      <a:pt x="505" y="89"/>
                    </a:lnTo>
                    <a:lnTo>
                      <a:pt x="505" y="62"/>
                    </a:lnTo>
                    <a:lnTo>
                      <a:pt x="493" y="33"/>
                    </a:lnTo>
                    <a:lnTo>
                      <a:pt x="525" y="0"/>
                    </a:lnTo>
                    <a:lnTo>
                      <a:pt x="553" y="54"/>
                    </a:lnTo>
                    <a:lnTo>
                      <a:pt x="642" y="27"/>
                    </a:lnTo>
                    <a:lnTo>
                      <a:pt x="695" y="61"/>
                    </a:lnTo>
                    <a:lnTo>
                      <a:pt x="715" y="139"/>
                    </a:lnTo>
                    <a:lnTo>
                      <a:pt x="792" y="201"/>
                    </a:lnTo>
                    <a:lnTo>
                      <a:pt x="781" y="250"/>
                    </a:lnTo>
                    <a:lnTo>
                      <a:pt x="766" y="255"/>
                    </a:lnTo>
                    <a:lnTo>
                      <a:pt x="865" y="393"/>
                    </a:lnTo>
                    <a:lnTo>
                      <a:pt x="891" y="390"/>
                    </a:lnTo>
                    <a:lnTo>
                      <a:pt x="1008" y="483"/>
                    </a:lnTo>
                    <a:lnTo>
                      <a:pt x="1010" y="508"/>
                    </a:lnTo>
                    <a:lnTo>
                      <a:pt x="1034" y="521"/>
                    </a:lnTo>
                    <a:lnTo>
                      <a:pt x="1050" y="513"/>
                    </a:lnTo>
                    <a:lnTo>
                      <a:pt x="1119" y="576"/>
                    </a:lnTo>
                    <a:lnTo>
                      <a:pt x="1116" y="640"/>
                    </a:lnTo>
                    <a:lnTo>
                      <a:pt x="1090" y="668"/>
                    </a:lnTo>
                    <a:lnTo>
                      <a:pt x="1045" y="650"/>
                    </a:lnTo>
                    <a:lnTo>
                      <a:pt x="1032" y="726"/>
                    </a:lnTo>
                    <a:lnTo>
                      <a:pt x="903" y="815"/>
                    </a:lnTo>
                    <a:lnTo>
                      <a:pt x="900" y="832"/>
                    </a:lnTo>
                    <a:lnTo>
                      <a:pt x="958" y="900"/>
                    </a:lnTo>
                    <a:lnTo>
                      <a:pt x="935" y="955"/>
                    </a:lnTo>
                    <a:lnTo>
                      <a:pt x="964" y="953"/>
                    </a:lnTo>
                    <a:lnTo>
                      <a:pt x="980" y="999"/>
                    </a:lnTo>
                    <a:lnTo>
                      <a:pt x="960" y="1047"/>
                    </a:lnTo>
                    <a:lnTo>
                      <a:pt x="908" y="1000"/>
                    </a:lnTo>
                    <a:lnTo>
                      <a:pt x="914" y="989"/>
                    </a:lnTo>
                    <a:lnTo>
                      <a:pt x="891" y="975"/>
                    </a:lnTo>
                    <a:lnTo>
                      <a:pt x="857" y="994"/>
                    </a:lnTo>
                    <a:lnTo>
                      <a:pt x="838" y="997"/>
                    </a:lnTo>
                    <a:lnTo>
                      <a:pt x="825" y="980"/>
                    </a:lnTo>
                    <a:lnTo>
                      <a:pt x="763" y="978"/>
                    </a:lnTo>
                    <a:lnTo>
                      <a:pt x="772" y="1011"/>
                    </a:lnTo>
                    <a:lnTo>
                      <a:pt x="748" y="1015"/>
                    </a:lnTo>
                    <a:lnTo>
                      <a:pt x="641" y="1026"/>
                    </a:lnTo>
                    <a:lnTo>
                      <a:pt x="625" y="1057"/>
                    </a:lnTo>
                    <a:lnTo>
                      <a:pt x="494" y="1098"/>
                    </a:lnTo>
                    <a:lnTo>
                      <a:pt x="459" y="1061"/>
                    </a:lnTo>
                    <a:lnTo>
                      <a:pt x="367" y="1043"/>
                    </a:lnTo>
                    <a:lnTo>
                      <a:pt x="376" y="1082"/>
                    </a:lnTo>
                    <a:lnTo>
                      <a:pt x="343" y="1141"/>
                    </a:lnTo>
                    <a:lnTo>
                      <a:pt x="308" y="1133"/>
                    </a:lnTo>
                    <a:lnTo>
                      <a:pt x="233" y="1062"/>
                    </a:lnTo>
                    <a:lnTo>
                      <a:pt x="171" y="1062"/>
                    </a:lnTo>
                    <a:lnTo>
                      <a:pt x="189" y="1040"/>
                    </a:lnTo>
                    <a:lnTo>
                      <a:pt x="296" y="1025"/>
                    </a:lnTo>
                    <a:lnTo>
                      <a:pt x="303" y="1016"/>
                    </a:lnTo>
                    <a:lnTo>
                      <a:pt x="276" y="905"/>
                    </a:lnTo>
                    <a:lnTo>
                      <a:pt x="287" y="870"/>
                    </a:lnTo>
                    <a:lnTo>
                      <a:pt x="255" y="785"/>
                    </a:lnTo>
                    <a:lnTo>
                      <a:pt x="324" y="706"/>
                    </a:lnTo>
                    <a:lnTo>
                      <a:pt x="312" y="677"/>
                    </a:lnTo>
                    <a:lnTo>
                      <a:pt x="364" y="661"/>
                    </a:lnTo>
                    <a:lnTo>
                      <a:pt x="345" y="570"/>
                    </a:lnTo>
                    <a:lnTo>
                      <a:pt x="307" y="539"/>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27" name="Freeform 101"/>
              <p:cNvSpPr>
                <a:spLocks noChangeAspect="1"/>
              </p:cNvSpPr>
              <p:nvPr/>
            </p:nvSpPr>
            <p:spPr bwMode="gray">
              <a:xfrm>
                <a:off x="5075237" y="3671888"/>
                <a:ext cx="1055688" cy="801687"/>
              </a:xfrm>
              <a:custGeom>
                <a:avLst/>
                <a:gdLst>
                  <a:gd name="T0" fmla="*/ 2147483647 w 594"/>
                  <a:gd name="T1" fmla="*/ 2147483647 h 505"/>
                  <a:gd name="T2" fmla="*/ 2147483647 w 594"/>
                  <a:gd name="T3" fmla="*/ 2147483647 h 505"/>
                  <a:gd name="T4" fmla="*/ 2147483647 w 594"/>
                  <a:gd name="T5" fmla="*/ 2147483647 h 505"/>
                  <a:gd name="T6" fmla="*/ 2147483647 w 594"/>
                  <a:gd name="T7" fmla="*/ 2147483647 h 505"/>
                  <a:gd name="T8" fmla="*/ 2147483647 w 594"/>
                  <a:gd name="T9" fmla="*/ 2147483647 h 505"/>
                  <a:gd name="T10" fmla="*/ 2147483647 w 594"/>
                  <a:gd name="T11" fmla="*/ 2147483647 h 505"/>
                  <a:gd name="T12" fmla="*/ 2147483647 w 594"/>
                  <a:gd name="T13" fmla="*/ 2147483647 h 505"/>
                  <a:gd name="T14" fmla="*/ 2147483647 w 594"/>
                  <a:gd name="T15" fmla="*/ 2147483647 h 505"/>
                  <a:gd name="T16" fmla="*/ 2147483647 w 594"/>
                  <a:gd name="T17" fmla="*/ 2147483647 h 505"/>
                  <a:gd name="T18" fmla="*/ 2147483647 w 594"/>
                  <a:gd name="T19" fmla="*/ 2147483647 h 505"/>
                  <a:gd name="T20" fmla="*/ 2147483647 w 594"/>
                  <a:gd name="T21" fmla="*/ 2147483647 h 505"/>
                  <a:gd name="T22" fmla="*/ 2147483647 w 594"/>
                  <a:gd name="T23" fmla="*/ 0 h 505"/>
                  <a:gd name="T24" fmla="*/ 2147483647 w 594"/>
                  <a:gd name="T25" fmla="*/ 2147483647 h 505"/>
                  <a:gd name="T26" fmla="*/ 2147483647 w 594"/>
                  <a:gd name="T27" fmla="*/ 2147483647 h 505"/>
                  <a:gd name="T28" fmla="*/ 2147483647 w 594"/>
                  <a:gd name="T29" fmla="*/ 2147483647 h 505"/>
                  <a:gd name="T30" fmla="*/ 2147483647 w 594"/>
                  <a:gd name="T31" fmla="*/ 2147483647 h 505"/>
                  <a:gd name="T32" fmla="*/ 2147483647 w 594"/>
                  <a:gd name="T33" fmla="*/ 2147483647 h 505"/>
                  <a:gd name="T34" fmla="*/ 2147483647 w 594"/>
                  <a:gd name="T35" fmla="*/ 2147483647 h 505"/>
                  <a:gd name="T36" fmla="*/ 0 w 594"/>
                  <a:gd name="T37" fmla="*/ 2147483647 h 505"/>
                  <a:gd name="T38" fmla="*/ 2147483647 w 594"/>
                  <a:gd name="T39" fmla="*/ 2147483647 h 505"/>
                  <a:gd name="T40" fmla="*/ 2147483647 w 594"/>
                  <a:gd name="T41" fmla="*/ 2147483647 h 505"/>
                  <a:gd name="T42" fmla="*/ 2147483647 w 594"/>
                  <a:gd name="T43" fmla="*/ 2147483647 h 505"/>
                  <a:gd name="T44" fmla="*/ 2147483647 w 594"/>
                  <a:gd name="T45" fmla="*/ 2147483647 h 505"/>
                  <a:gd name="T46" fmla="*/ 2147483647 w 594"/>
                  <a:gd name="T47" fmla="*/ 2147483647 h 505"/>
                  <a:gd name="T48" fmla="*/ 2147483647 w 594"/>
                  <a:gd name="T49" fmla="*/ 2147483647 h 505"/>
                  <a:gd name="T50" fmla="*/ 2147483647 w 594"/>
                  <a:gd name="T51" fmla="*/ 2147483647 h 505"/>
                  <a:gd name="T52" fmla="*/ 2147483647 w 594"/>
                  <a:gd name="T53" fmla="*/ 2147483647 h 505"/>
                  <a:gd name="T54" fmla="*/ 2147483647 w 594"/>
                  <a:gd name="T55" fmla="*/ 2147483647 h 505"/>
                  <a:gd name="T56" fmla="*/ 2147483647 w 594"/>
                  <a:gd name="T57" fmla="*/ 2147483647 h 505"/>
                  <a:gd name="T58" fmla="*/ 2147483647 w 594"/>
                  <a:gd name="T59" fmla="*/ 2147483647 h 505"/>
                  <a:gd name="T60" fmla="*/ 2147483647 w 594"/>
                  <a:gd name="T61" fmla="*/ 2147483647 h 505"/>
                  <a:gd name="T62" fmla="*/ 2147483647 w 594"/>
                  <a:gd name="T63" fmla="*/ 2147483647 h 505"/>
                  <a:gd name="T64" fmla="*/ 2147483647 w 594"/>
                  <a:gd name="T65" fmla="*/ 2147483647 h 505"/>
                  <a:gd name="T66" fmla="*/ 2147483647 w 594"/>
                  <a:gd name="T67" fmla="*/ 2147483647 h 505"/>
                  <a:gd name="T68" fmla="*/ 2147483647 w 594"/>
                  <a:gd name="T69" fmla="*/ 2147483647 h 505"/>
                  <a:gd name="T70" fmla="*/ 2147483647 w 594"/>
                  <a:gd name="T71" fmla="*/ 2147483647 h 505"/>
                  <a:gd name="T72" fmla="*/ 2147483647 w 594"/>
                  <a:gd name="T73" fmla="*/ 2147483647 h 505"/>
                  <a:gd name="T74" fmla="*/ 2147483647 w 594"/>
                  <a:gd name="T75" fmla="*/ 2147483647 h 505"/>
                  <a:gd name="T76" fmla="*/ 2147483647 w 594"/>
                  <a:gd name="T77" fmla="*/ 2147483647 h 505"/>
                  <a:gd name="T78" fmla="*/ 2147483647 w 594"/>
                  <a:gd name="T79" fmla="*/ 2147483647 h 505"/>
                  <a:gd name="T80" fmla="*/ 2147483647 w 594"/>
                  <a:gd name="T81" fmla="*/ 2147483647 h 505"/>
                  <a:gd name="T82" fmla="*/ 2147483647 w 594"/>
                  <a:gd name="T83" fmla="*/ 2147483647 h 505"/>
                  <a:gd name="T84" fmla="*/ 2147483647 w 594"/>
                  <a:gd name="T85" fmla="*/ 2147483647 h 5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94"/>
                  <a:gd name="T130" fmla="*/ 0 h 505"/>
                  <a:gd name="T131" fmla="*/ 594 w 594"/>
                  <a:gd name="T132" fmla="*/ 505 h 5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94" h="505">
                    <a:moveTo>
                      <a:pt x="512" y="174"/>
                    </a:moveTo>
                    <a:lnTo>
                      <a:pt x="516" y="208"/>
                    </a:lnTo>
                    <a:lnTo>
                      <a:pt x="508" y="226"/>
                    </a:lnTo>
                    <a:lnTo>
                      <a:pt x="452" y="216"/>
                    </a:lnTo>
                    <a:lnTo>
                      <a:pt x="446" y="202"/>
                    </a:lnTo>
                    <a:lnTo>
                      <a:pt x="335" y="178"/>
                    </a:lnTo>
                    <a:lnTo>
                      <a:pt x="314" y="136"/>
                    </a:lnTo>
                    <a:lnTo>
                      <a:pt x="333" y="114"/>
                    </a:lnTo>
                    <a:lnTo>
                      <a:pt x="314" y="89"/>
                    </a:lnTo>
                    <a:lnTo>
                      <a:pt x="222" y="66"/>
                    </a:lnTo>
                    <a:lnTo>
                      <a:pt x="209" y="13"/>
                    </a:lnTo>
                    <a:lnTo>
                      <a:pt x="163" y="0"/>
                    </a:lnTo>
                    <a:lnTo>
                      <a:pt x="136" y="34"/>
                    </a:lnTo>
                    <a:lnTo>
                      <a:pt x="96" y="29"/>
                    </a:lnTo>
                    <a:lnTo>
                      <a:pt x="1" y="109"/>
                    </a:lnTo>
                    <a:lnTo>
                      <a:pt x="69" y="170"/>
                    </a:lnTo>
                    <a:lnTo>
                      <a:pt x="60" y="238"/>
                    </a:lnTo>
                    <a:lnTo>
                      <a:pt x="14" y="292"/>
                    </a:lnTo>
                    <a:lnTo>
                      <a:pt x="0" y="346"/>
                    </a:lnTo>
                    <a:lnTo>
                      <a:pt x="45" y="360"/>
                    </a:lnTo>
                    <a:lnTo>
                      <a:pt x="55" y="391"/>
                    </a:lnTo>
                    <a:lnTo>
                      <a:pt x="153" y="454"/>
                    </a:lnTo>
                    <a:lnTo>
                      <a:pt x="168" y="490"/>
                    </a:lnTo>
                    <a:lnTo>
                      <a:pt x="192" y="505"/>
                    </a:lnTo>
                    <a:lnTo>
                      <a:pt x="219" y="482"/>
                    </a:lnTo>
                    <a:lnTo>
                      <a:pt x="192" y="464"/>
                    </a:lnTo>
                    <a:lnTo>
                      <a:pt x="191" y="454"/>
                    </a:lnTo>
                    <a:lnTo>
                      <a:pt x="272" y="444"/>
                    </a:lnTo>
                    <a:lnTo>
                      <a:pt x="288" y="478"/>
                    </a:lnTo>
                    <a:lnTo>
                      <a:pt x="312" y="473"/>
                    </a:lnTo>
                    <a:lnTo>
                      <a:pt x="312" y="446"/>
                    </a:lnTo>
                    <a:lnTo>
                      <a:pt x="300" y="417"/>
                    </a:lnTo>
                    <a:lnTo>
                      <a:pt x="332" y="384"/>
                    </a:lnTo>
                    <a:lnTo>
                      <a:pt x="360" y="438"/>
                    </a:lnTo>
                    <a:lnTo>
                      <a:pt x="449" y="411"/>
                    </a:lnTo>
                    <a:lnTo>
                      <a:pt x="458" y="366"/>
                    </a:lnTo>
                    <a:lnTo>
                      <a:pt x="468" y="358"/>
                    </a:lnTo>
                    <a:lnTo>
                      <a:pt x="500" y="358"/>
                    </a:lnTo>
                    <a:lnTo>
                      <a:pt x="528" y="315"/>
                    </a:lnTo>
                    <a:lnTo>
                      <a:pt x="512" y="274"/>
                    </a:lnTo>
                    <a:lnTo>
                      <a:pt x="594" y="224"/>
                    </a:lnTo>
                    <a:lnTo>
                      <a:pt x="588" y="205"/>
                    </a:lnTo>
                    <a:lnTo>
                      <a:pt x="512" y="174"/>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28" name="Freeform 102"/>
              <p:cNvSpPr>
                <a:spLocks noChangeAspect="1"/>
              </p:cNvSpPr>
              <p:nvPr/>
            </p:nvSpPr>
            <p:spPr bwMode="gray">
              <a:xfrm>
                <a:off x="4497387" y="2640013"/>
                <a:ext cx="53975" cy="68262"/>
              </a:xfrm>
              <a:custGeom>
                <a:avLst/>
                <a:gdLst>
                  <a:gd name="T0" fmla="*/ 2147483647 w 30"/>
                  <a:gd name="T1" fmla="*/ 2147483647 h 43"/>
                  <a:gd name="T2" fmla="*/ 2147483647 w 30"/>
                  <a:gd name="T3" fmla="*/ 2147483647 h 43"/>
                  <a:gd name="T4" fmla="*/ 2147483647 w 30"/>
                  <a:gd name="T5" fmla="*/ 0 h 43"/>
                  <a:gd name="T6" fmla="*/ 0 w 30"/>
                  <a:gd name="T7" fmla="*/ 2147483647 h 43"/>
                  <a:gd name="T8" fmla="*/ 2147483647 w 30"/>
                  <a:gd name="T9" fmla="*/ 2147483647 h 43"/>
                  <a:gd name="T10" fmla="*/ 2147483647 w 30"/>
                  <a:gd name="T11" fmla="*/ 2147483647 h 43"/>
                  <a:gd name="T12" fmla="*/ 2147483647 w 30"/>
                  <a:gd name="T13" fmla="*/ 2147483647 h 43"/>
                  <a:gd name="T14" fmla="*/ 0 60000 65536"/>
                  <a:gd name="T15" fmla="*/ 0 60000 65536"/>
                  <a:gd name="T16" fmla="*/ 0 60000 65536"/>
                  <a:gd name="T17" fmla="*/ 0 60000 65536"/>
                  <a:gd name="T18" fmla="*/ 0 60000 65536"/>
                  <a:gd name="T19" fmla="*/ 0 60000 65536"/>
                  <a:gd name="T20" fmla="*/ 0 60000 65536"/>
                  <a:gd name="T21" fmla="*/ 0 w 30"/>
                  <a:gd name="T22" fmla="*/ 0 h 43"/>
                  <a:gd name="T23" fmla="*/ 30 w 30"/>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43">
                    <a:moveTo>
                      <a:pt x="25" y="43"/>
                    </a:moveTo>
                    <a:lnTo>
                      <a:pt x="30" y="29"/>
                    </a:lnTo>
                    <a:lnTo>
                      <a:pt x="23" y="0"/>
                    </a:lnTo>
                    <a:lnTo>
                      <a:pt x="0" y="1"/>
                    </a:lnTo>
                    <a:lnTo>
                      <a:pt x="3" y="24"/>
                    </a:lnTo>
                    <a:lnTo>
                      <a:pt x="10" y="40"/>
                    </a:lnTo>
                    <a:lnTo>
                      <a:pt x="25" y="43"/>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29" name="Freeform 103"/>
              <p:cNvSpPr>
                <a:spLocks noChangeAspect="1"/>
              </p:cNvSpPr>
              <p:nvPr/>
            </p:nvSpPr>
            <p:spPr bwMode="gray">
              <a:xfrm>
                <a:off x="4494212" y="2830513"/>
                <a:ext cx="185738" cy="111125"/>
              </a:xfrm>
              <a:custGeom>
                <a:avLst/>
                <a:gdLst>
                  <a:gd name="T0" fmla="*/ 2147483647 w 151"/>
                  <a:gd name="T1" fmla="*/ 2147483647 h 102"/>
                  <a:gd name="T2" fmla="*/ 2147483647 w 151"/>
                  <a:gd name="T3" fmla="*/ 2147483647 h 102"/>
                  <a:gd name="T4" fmla="*/ 2147483647 w 151"/>
                  <a:gd name="T5" fmla="*/ 2147483647 h 102"/>
                  <a:gd name="T6" fmla="*/ 2147483647 w 151"/>
                  <a:gd name="T7" fmla="*/ 2147483647 h 102"/>
                  <a:gd name="T8" fmla="*/ 2147483647 w 151"/>
                  <a:gd name="T9" fmla="*/ 2147483647 h 102"/>
                  <a:gd name="T10" fmla="*/ 2147483647 w 151"/>
                  <a:gd name="T11" fmla="*/ 2147483647 h 102"/>
                  <a:gd name="T12" fmla="*/ 2147483647 w 151"/>
                  <a:gd name="T13" fmla="*/ 2147483647 h 102"/>
                  <a:gd name="T14" fmla="*/ 0 w 151"/>
                  <a:gd name="T15" fmla="*/ 0 h 102"/>
                  <a:gd name="T16" fmla="*/ 2147483647 w 151"/>
                  <a:gd name="T17" fmla="*/ 2147483647 h 102"/>
                  <a:gd name="T18" fmla="*/ 2147483647 w 151"/>
                  <a:gd name="T19" fmla="*/ 2147483647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1"/>
                  <a:gd name="T31" fmla="*/ 0 h 102"/>
                  <a:gd name="T32" fmla="*/ 151 w 151"/>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1" h="102">
                    <a:moveTo>
                      <a:pt x="37" y="27"/>
                    </a:moveTo>
                    <a:lnTo>
                      <a:pt x="66" y="88"/>
                    </a:lnTo>
                    <a:lnTo>
                      <a:pt x="80" y="98"/>
                    </a:lnTo>
                    <a:lnTo>
                      <a:pt x="127" y="102"/>
                    </a:lnTo>
                    <a:lnTo>
                      <a:pt x="151" y="61"/>
                    </a:lnTo>
                    <a:lnTo>
                      <a:pt x="143" y="28"/>
                    </a:lnTo>
                    <a:lnTo>
                      <a:pt x="67" y="11"/>
                    </a:lnTo>
                    <a:lnTo>
                      <a:pt x="0" y="0"/>
                    </a:lnTo>
                    <a:lnTo>
                      <a:pt x="3" y="13"/>
                    </a:lnTo>
                    <a:lnTo>
                      <a:pt x="37" y="27"/>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30" name="Freeform 104"/>
              <p:cNvSpPr>
                <a:spLocks noChangeAspect="1"/>
              </p:cNvSpPr>
              <p:nvPr/>
            </p:nvSpPr>
            <p:spPr bwMode="gray">
              <a:xfrm>
                <a:off x="4943475" y="2514600"/>
                <a:ext cx="250825" cy="203200"/>
              </a:xfrm>
              <a:custGeom>
                <a:avLst/>
                <a:gdLst>
                  <a:gd name="T0" fmla="*/ 2147483647 w 141"/>
                  <a:gd name="T1" fmla="*/ 2147483647 h 128"/>
                  <a:gd name="T2" fmla="*/ 2147483647 w 141"/>
                  <a:gd name="T3" fmla="*/ 2147483647 h 128"/>
                  <a:gd name="T4" fmla="*/ 2147483647 w 141"/>
                  <a:gd name="T5" fmla="*/ 2147483647 h 128"/>
                  <a:gd name="T6" fmla="*/ 2147483647 w 141"/>
                  <a:gd name="T7" fmla="*/ 2147483647 h 128"/>
                  <a:gd name="T8" fmla="*/ 2147483647 w 141"/>
                  <a:gd name="T9" fmla="*/ 2147483647 h 128"/>
                  <a:gd name="T10" fmla="*/ 2147483647 w 141"/>
                  <a:gd name="T11" fmla="*/ 0 h 128"/>
                  <a:gd name="T12" fmla="*/ 2147483647 w 141"/>
                  <a:gd name="T13" fmla="*/ 2147483647 h 128"/>
                  <a:gd name="T14" fmla="*/ 2147483647 w 141"/>
                  <a:gd name="T15" fmla="*/ 2147483647 h 128"/>
                  <a:gd name="T16" fmla="*/ 0 w 141"/>
                  <a:gd name="T17" fmla="*/ 2147483647 h 128"/>
                  <a:gd name="T18" fmla="*/ 2147483647 w 141"/>
                  <a:gd name="T19" fmla="*/ 2147483647 h 128"/>
                  <a:gd name="T20" fmla="*/ 2147483647 w 141"/>
                  <a:gd name="T21" fmla="*/ 2147483647 h 128"/>
                  <a:gd name="T22" fmla="*/ 2147483647 w 141"/>
                  <a:gd name="T23" fmla="*/ 2147483647 h 128"/>
                  <a:gd name="T24" fmla="*/ 2147483647 w 141"/>
                  <a:gd name="T25" fmla="*/ 2147483647 h 128"/>
                  <a:gd name="T26" fmla="*/ 2147483647 w 141"/>
                  <a:gd name="T27" fmla="*/ 2147483647 h 128"/>
                  <a:gd name="T28" fmla="*/ 2147483647 w 141"/>
                  <a:gd name="T29" fmla="*/ 2147483647 h 128"/>
                  <a:gd name="T30" fmla="*/ 2147483647 w 141"/>
                  <a:gd name="T31" fmla="*/ 2147483647 h 128"/>
                  <a:gd name="T32" fmla="*/ 2147483647 w 141"/>
                  <a:gd name="T33" fmla="*/ 2147483647 h 128"/>
                  <a:gd name="T34" fmla="*/ 2147483647 w 141"/>
                  <a:gd name="T35" fmla="*/ 2147483647 h 128"/>
                  <a:gd name="T36" fmla="*/ 2147483647 w 141"/>
                  <a:gd name="T37" fmla="*/ 2147483647 h 128"/>
                  <a:gd name="T38" fmla="*/ 2147483647 w 141"/>
                  <a:gd name="T39" fmla="*/ 2147483647 h 128"/>
                  <a:gd name="T40" fmla="*/ 2147483647 w 141"/>
                  <a:gd name="T41" fmla="*/ 2147483647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1"/>
                  <a:gd name="T64" fmla="*/ 0 h 128"/>
                  <a:gd name="T65" fmla="*/ 141 w 141"/>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1" h="128">
                    <a:moveTo>
                      <a:pt x="93" y="77"/>
                    </a:moveTo>
                    <a:lnTo>
                      <a:pt x="83" y="73"/>
                    </a:lnTo>
                    <a:lnTo>
                      <a:pt x="95" y="40"/>
                    </a:lnTo>
                    <a:lnTo>
                      <a:pt x="89" y="27"/>
                    </a:lnTo>
                    <a:lnTo>
                      <a:pt x="91" y="1"/>
                    </a:lnTo>
                    <a:lnTo>
                      <a:pt x="81" y="0"/>
                    </a:lnTo>
                    <a:lnTo>
                      <a:pt x="54" y="30"/>
                    </a:lnTo>
                    <a:lnTo>
                      <a:pt x="5" y="52"/>
                    </a:lnTo>
                    <a:lnTo>
                      <a:pt x="0" y="76"/>
                    </a:lnTo>
                    <a:lnTo>
                      <a:pt x="6" y="91"/>
                    </a:lnTo>
                    <a:lnTo>
                      <a:pt x="32" y="119"/>
                    </a:lnTo>
                    <a:lnTo>
                      <a:pt x="63" y="120"/>
                    </a:lnTo>
                    <a:lnTo>
                      <a:pt x="69" y="114"/>
                    </a:lnTo>
                    <a:lnTo>
                      <a:pt x="82" y="113"/>
                    </a:lnTo>
                    <a:lnTo>
                      <a:pt x="96" y="128"/>
                    </a:lnTo>
                    <a:lnTo>
                      <a:pt x="103" y="128"/>
                    </a:lnTo>
                    <a:lnTo>
                      <a:pt x="118" y="118"/>
                    </a:lnTo>
                    <a:lnTo>
                      <a:pt x="129" y="117"/>
                    </a:lnTo>
                    <a:lnTo>
                      <a:pt x="141" y="126"/>
                    </a:lnTo>
                    <a:lnTo>
                      <a:pt x="137" y="116"/>
                    </a:lnTo>
                    <a:lnTo>
                      <a:pt x="93" y="77"/>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31" name="Freeform 105"/>
              <p:cNvSpPr>
                <a:spLocks noChangeAspect="1"/>
              </p:cNvSpPr>
              <p:nvPr/>
            </p:nvSpPr>
            <p:spPr bwMode="gray">
              <a:xfrm>
                <a:off x="6226176" y="3043238"/>
                <a:ext cx="247650" cy="180975"/>
              </a:xfrm>
              <a:custGeom>
                <a:avLst/>
                <a:gdLst>
                  <a:gd name="T0" fmla="*/ 2147483647 w 201"/>
                  <a:gd name="T1" fmla="*/ 2147483647 h 165"/>
                  <a:gd name="T2" fmla="*/ 2147483647 w 201"/>
                  <a:gd name="T3" fmla="*/ 2147483647 h 165"/>
                  <a:gd name="T4" fmla="*/ 2147483647 w 201"/>
                  <a:gd name="T5" fmla="*/ 2147483647 h 165"/>
                  <a:gd name="T6" fmla="*/ 2147483647 w 201"/>
                  <a:gd name="T7" fmla="*/ 0 h 165"/>
                  <a:gd name="T8" fmla="*/ 2147483647 w 201"/>
                  <a:gd name="T9" fmla="*/ 2147483647 h 165"/>
                  <a:gd name="T10" fmla="*/ 2147483647 w 201"/>
                  <a:gd name="T11" fmla="*/ 2147483647 h 165"/>
                  <a:gd name="T12" fmla="*/ 2147483647 w 201"/>
                  <a:gd name="T13" fmla="*/ 2147483647 h 165"/>
                  <a:gd name="T14" fmla="*/ 2147483647 w 201"/>
                  <a:gd name="T15" fmla="*/ 2147483647 h 165"/>
                  <a:gd name="T16" fmla="*/ 2147483647 w 201"/>
                  <a:gd name="T17" fmla="*/ 2147483647 h 165"/>
                  <a:gd name="T18" fmla="*/ 0 w 201"/>
                  <a:gd name="T19" fmla="*/ 2147483647 h 165"/>
                  <a:gd name="T20" fmla="*/ 2147483647 w 201"/>
                  <a:gd name="T21" fmla="*/ 2147483647 h 165"/>
                  <a:gd name="T22" fmla="*/ 2147483647 w 201"/>
                  <a:gd name="T23" fmla="*/ 2147483647 h 165"/>
                  <a:gd name="T24" fmla="*/ 2147483647 w 201"/>
                  <a:gd name="T25" fmla="*/ 2147483647 h 165"/>
                  <a:gd name="T26" fmla="*/ 2147483647 w 201"/>
                  <a:gd name="T27" fmla="*/ 2147483647 h 165"/>
                  <a:gd name="T28" fmla="*/ 2147483647 w 201"/>
                  <a:gd name="T29" fmla="*/ 2147483647 h 165"/>
                  <a:gd name="T30" fmla="*/ 2147483647 w 201"/>
                  <a:gd name="T31" fmla="*/ 2147483647 h 165"/>
                  <a:gd name="T32" fmla="*/ 2147483647 w 201"/>
                  <a:gd name="T33" fmla="*/ 2147483647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01"/>
                  <a:gd name="T52" fmla="*/ 0 h 165"/>
                  <a:gd name="T53" fmla="*/ 201 w 201"/>
                  <a:gd name="T54" fmla="*/ 165 h 16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01" h="165">
                    <a:moveTo>
                      <a:pt x="168" y="88"/>
                    </a:moveTo>
                    <a:lnTo>
                      <a:pt x="172" y="68"/>
                    </a:lnTo>
                    <a:lnTo>
                      <a:pt x="137" y="15"/>
                    </a:lnTo>
                    <a:lnTo>
                      <a:pt x="124" y="0"/>
                    </a:lnTo>
                    <a:lnTo>
                      <a:pt x="107" y="3"/>
                    </a:lnTo>
                    <a:lnTo>
                      <a:pt x="88" y="28"/>
                    </a:lnTo>
                    <a:lnTo>
                      <a:pt x="55" y="11"/>
                    </a:lnTo>
                    <a:lnTo>
                      <a:pt x="11" y="51"/>
                    </a:lnTo>
                    <a:lnTo>
                      <a:pt x="15" y="122"/>
                    </a:lnTo>
                    <a:lnTo>
                      <a:pt x="0" y="150"/>
                    </a:lnTo>
                    <a:lnTo>
                      <a:pt x="10" y="158"/>
                    </a:lnTo>
                    <a:lnTo>
                      <a:pt x="71" y="134"/>
                    </a:lnTo>
                    <a:lnTo>
                      <a:pt x="152" y="137"/>
                    </a:lnTo>
                    <a:lnTo>
                      <a:pt x="177" y="165"/>
                    </a:lnTo>
                    <a:lnTo>
                      <a:pt x="201" y="126"/>
                    </a:lnTo>
                    <a:lnTo>
                      <a:pt x="199" y="101"/>
                    </a:lnTo>
                    <a:lnTo>
                      <a:pt x="168" y="88"/>
                    </a:lnTo>
                    <a:close/>
                  </a:path>
                </a:pathLst>
              </a:custGeom>
              <a:grpFill/>
              <a:ln w="12700">
                <a:solidFill>
                  <a:schemeClr val="bg1"/>
                </a:solidFill>
                <a:round/>
                <a:headEnd/>
                <a:tailEnd/>
              </a:ln>
            </p:spPr>
            <p:txBody>
              <a:bodyPr/>
              <a:lstStyle/>
              <a:p>
                <a:pPr algn="ctr">
                  <a:defRPr/>
                </a:pPr>
                <a:endParaRPr lang="en-US">
                  <a:solidFill>
                    <a:srgbClr val="000000"/>
                  </a:solidFill>
                </a:endParaRPr>
              </a:p>
            </p:txBody>
          </p:sp>
        </p:grpSp>
        <p:grpSp>
          <p:nvGrpSpPr>
            <p:cNvPr id="262233" name="Gruppieren 62"/>
            <p:cNvGrpSpPr>
              <a:grpSpLocks/>
            </p:cNvGrpSpPr>
            <p:nvPr/>
          </p:nvGrpSpPr>
          <p:grpSpPr bwMode="auto">
            <a:xfrm>
              <a:off x="3357115" y="3065451"/>
              <a:ext cx="894213" cy="182562"/>
              <a:chOff x="5354187" y="3176588"/>
              <a:chExt cx="894213" cy="182562"/>
            </a:xfrm>
          </p:grpSpPr>
          <p:sp>
            <p:nvSpPr>
              <p:cNvPr id="262271" name="AutoShape 130"/>
              <p:cNvSpPr>
                <a:spLocks noChangeArrowheads="1"/>
              </p:cNvSpPr>
              <p:nvPr/>
            </p:nvSpPr>
            <p:spPr bwMode="gray">
              <a:xfrm>
                <a:off x="6161087" y="3219450"/>
                <a:ext cx="87313"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sp>
            <p:nvSpPr>
              <p:cNvPr id="262272" name="Line 131"/>
              <p:cNvSpPr>
                <a:spLocks noChangeShapeType="1"/>
              </p:cNvSpPr>
              <p:nvPr/>
            </p:nvSpPr>
            <p:spPr bwMode="gray">
              <a:xfrm flipH="1">
                <a:off x="5990774" y="3257550"/>
                <a:ext cx="165100" cy="0"/>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2273" name="Line 132"/>
              <p:cNvSpPr>
                <a:spLocks noChangeShapeType="1"/>
              </p:cNvSpPr>
              <p:nvPr/>
            </p:nvSpPr>
            <p:spPr bwMode="gray">
              <a:xfrm>
                <a:off x="5990774" y="3181350"/>
                <a:ext cx="0" cy="152399"/>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2274" name="Text Box 133"/>
              <p:cNvSpPr txBox="1">
                <a:spLocks noChangeArrowheads="1"/>
              </p:cNvSpPr>
              <p:nvPr/>
            </p:nvSpPr>
            <p:spPr bwMode="gray">
              <a:xfrm>
                <a:off x="5354187" y="3176588"/>
                <a:ext cx="550862" cy="182562"/>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Potsdam</a:t>
                </a:r>
              </a:p>
            </p:txBody>
          </p:sp>
        </p:grpSp>
        <p:sp>
          <p:nvSpPr>
            <p:cNvPr id="262234" name="AutoShape 106"/>
            <p:cNvSpPr>
              <a:spLocks noChangeArrowheads="1"/>
            </p:cNvSpPr>
            <p:nvPr/>
          </p:nvSpPr>
          <p:spPr bwMode="gray">
            <a:xfrm>
              <a:off x="4432303" y="3246426"/>
              <a:ext cx="163513"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1</a:t>
              </a:r>
            </a:p>
          </p:txBody>
        </p:sp>
        <p:sp>
          <p:nvSpPr>
            <p:cNvPr id="262235" name="AutoShape 106"/>
            <p:cNvSpPr>
              <a:spLocks noChangeArrowheads="1"/>
            </p:cNvSpPr>
            <p:nvPr/>
          </p:nvSpPr>
          <p:spPr bwMode="gray">
            <a:xfrm>
              <a:off x="3676653" y="3354376"/>
              <a:ext cx="163513"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3</a:t>
              </a:r>
            </a:p>
          </p:txBody>
        </p:sp>
        <p:sp>
          <p:nvSpPr>
            <p:cNvPr id="262236" name="AutoShape 106"/>
            <p:cNvSpPr>
              <a:spLocks noChangeArrowheads="1"/>
            </p:cNvSpPr>
            <p:nvPr/>
          </p:nvSpPr>
          <p:spPr bwMode="gray">
            <a:xfrm>
              <a:off x="4360866" y="3713151"/>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4</a:t>
              </a:r>
            </a:p>
          </p:txBody>
        </p:sp>
        <p:sp>
          <p:nvSpPr>
            <p:cNvPr id="262237" name="AutoShape 106"/>
            <p:cNvSpPr>
              <a:spLocks noChangeArrowheads="1"/>
            </p:cNvSpPr>
            <p:nvPr/>
          </p:nvSpPr>
          <p:spPr bwMode="gray">
            <a:xfrm>
              <a:off x="3748091" y="2130413"/>
              <a:ext cx="163512" cy="150813"/>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5</a:t>
              </a:r>
            </a:p>
          </p:txBody>
        </p:sp>
        <p:sp>
          <p:nvSpPr>
            <p:cNvPr id="262238" name="AutoShape 106"/>
            <p:cNvSpPr>
              <a:spLocks noChangeArrowheads="1"/>
            </p:cNvSpPr>
            <p:nvPr/>
          </p:nvSpPr>
          <p:spPr bwMode="gray">
            <a:xfrm>
              <a:off x="3856041" y="3389301"/>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7</a:t>
              </a:r>
            </a:p>
          </p:txBody>
        </p:sp>
        <p:sp>
          <p:nvSpPr>
            <p:cNvPr id="262239" name="AutoShape 106"/>
            <p:cNvSpPr>
              <a:spLocks noChangeArrowheads="1"/>
            </p:cNvSpPr>
            <p:nvPr/>
          </p:nvSpPr>
          <p:spPr bwMode="gray">
            <a:xfrm>
              <a:off x="4376741" y="2806688"/>
              <a:ext cx="163512" cy="150813"/>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6</a:t>
              </a:r>
            </a:p>
          </p:txBody>
        </p:sp>
        <p:sp>
          <p:nvSpPr>
            <p:cNvPr id="53" name="AutoShape 106"/>
            <p:cNvSpPr>
              <a:spLocks noChangeArrowheads="1"/>
            </p:cNvSpPr>
            <p:nvPr/>
          </p:nvSpPr>
          <p:spPr bwMode="gray">
            <a:xfrm>
              <a:off x="4179891" y="2165338"/>
              <a:ext cx="163512" cy="150813"/>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dirty="0">
                  <a:solidFill>
                    <a:schemeClr val="bg1"/>
                  </a:solidFill>
                </a:rPr>
                <a:t>13</a:t>
              </a:r>
            </a:p>
          </p:txBody>
        </p:sp>
        <p:sp>
          <p:nvSpPr>
            <p:cNvPr id="54" name="AutoShape 106"/>
            <p:cNvSpPr>
              <a:spLocks noChangeArrowheads="1"/>
            </p:cNvSpPr>
            <p:nvPr/>
          </p:nvSpPr>
          <p:spPr bwMode="gray">
            <a:xfrm>
              <a:off x="3967166" y="2217726"/>
              <a:ext cx="163512" cy="150812"/>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dirty="0">
                  <a:solidFill>
                    <a:schemeClr val="bg1"/>
                  </a:solidFill>
                </a:rPr>
                <a:t>14</a:t>
              </a:r>
            </a:p>
          </p:txBody>
        </p:sp>
        <p:sp>
          <p:nvSpPr>
            <p:cNvPr id="55" name="AutoShape 106"/>
            <p:cNvSpPr>
              <a:spLocks noChangeArrowheads="1"/>
            </p:cNvSpPr>
            <p:nvPr/>
          </p:nvSpPr>
          <p:spPr bwMode="gray">
            <a:xfrm>
              <a:off x="4092578" y="2301863"/>
              <a:ext cx="163513" cy="150813"/>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dirty="0">
                  <a:solidFill>
                    <a:schemeClr val="bg1"/>
                  </a:solidFill>
                </a:rPr>
                <a:t>15</a:t>
              </a:r>
            </a:p>
          </p:txBody>
        </p:sp>
        <p:sp>
          <p:nvSpPr>
            <p:cNvPr id="56" name="AutoShape 106"/>
            <p:cNvSpPr>
              <a:spLocks noChangeArrowheads="1"/>
            </p:cNvSpPr>
            <p:nvPr/>
          </p:nvSpPr>
          <p:spPr bwMode="gray">
            <a:xfrm>
              <a:off x="4576766" y="3030526"/>
              <a:ext cx="163512" cy="150812"/>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a:solidFill>
                    <a:schemeClr val="bg1"/>
                  </a:solidFill>
                </a:rPr>
                <a:t>16</a:t>
              </a:r>
            </a:p>
          </p:txBody>
        </p:sp>
        <p:sp>
          <p:nvSpPr>
            <p:cNvPr id="57" name="AutoShape 106"/>
            <p:cNvSpPr>
              <a:spLocks noChangeArrowheads="1"/>
            </p:cNvSpPr>
            <p:nvPr/>
          </p:nvSpPr>
          <p:spPr bwMode="gray">
            <a:xfrm>
              <a:off x="4684716" y="3281351"/>
              <a:ext cx="163512" cy="150812"/>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dirty="0">
                  <a:solidFill>
                    <a:schemeClr val="bg1"/>
                  </a:solidFill>
                </a:rPr>
                <a:t>21</a:t>
              </a:r>
            </a:p>
          </p:txBody>
        </p:sp>
        <p:sp>
          <p:nvSpPr>
            <p:cNvPr id="58" name="AutoShape 106"/>
            <p:cNvSpPr>
              <a:spLocks noChangeArrowheads="1"/>
            </p:cNvSpPr>
            <p:nvPr/>
          </p:nvSpPr>
          <p:spPr bwMode="gray">
            <a:xfrm>
              <a:off x="4395791" y="2562213"/>
              <a:ext cx="163512" cy="150813"/>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a:solidFill>
                    <a:schemeClr val="bg1"/>
                  </a:solidFill>
                </a:rPr>
                <a:t>20</a:t>
              </a:r>
            </a:p>
          </p:txBody>
        </p:sp>
        <p:sp>
          <p:nvSpPr>
            <p:cNvPr id="59" name="AutoShape 106"/>
            <p:cNvSpPr>
              <a:spLocks noChangeArrowheads="1"/>
            </p:cNvSpPr>
            <p:nvPr/>
          </p:nvSpPr>
          <p:spPr bwMode="gray">
            <a:xfrm>
              <a:off x="4719641" y="2994013"/>
              <a:ext cx="163512" cy="150813"/>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a:solidFill>
                    <a:schemeClr val="bg1"/>
                  </a:solidFill>
                </a:rPr>
                <a:t>19</a:t>
              </a:r>
            </a:p>
          </p:txBody>
        </p:sp>
        <p:sp>
          <p:nvSpPr>
            <p:cNvPr id="60" name="AutoShape 106"/>
            <p:cNvSpPr>
              <a:spLocks noChangeArrowheads="1"/>
            </p:cNvSpPr>
            <p:nvPr/>
          </p:nvSpPr>
          <p:spPr bwMode="gray">
            <a:xfrm>
              <a:off x="4611691" y="2886063"/>
              <a:ext cx="163512" cy="150813"/>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a:solidFill>
                    <a:schemeClr val="bg1"/>
                  </a:solidFill>
                </a:rPr>
                <a:t>17</a:t>
              </a:r>
            </a:p>
          </p:txBody>
        </p:sp>
        <p:sp>
          <p:nvSpPr>
            <p:cNvPr id="61" name="AutoShape 106"/>
            <p:cNvSpPr>
              <a:spLocks noChangeArrowheads="1"/>
            </p:cNvSpPr>
            <p:nvPr/>
          </p:nvSpPr>
          <p:spPr bwMode="gray">
            <a:xfrm>
              <a:off x="4035428" y="2957501"/>
              <a:ext cx="163513" cy="150812"/>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dirty="0">
                  <a:solidFill>
                    <a:schemeClr val="bg1"/>
                  </a:solidFill>
                </a:rPr>
                <a:t>18</a:t>
              </a:r>
            </a:p>
          </p:txBody>
        </p:sp>
        <p:sp>
          <p:nvSpPr>
            <p:cNvPr id="262249" name="AutoShape 106"/>
            <p:cNvSpPr>
              <a:spLocks noChangeArrowheads="1"/>
            </p:cNvSpPr>
            <p:nvPr/>
          </p:nvSpPr>
          <p:spPr bwMode="gray">
            <a:xfrm>
              <a:off x="3911434" y="2321834"/>
              <a:ext cx="163513"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2</a:t>
              </a:r>
            </a:p>
          </p:txBody>
        </p:sp>
        <p:grpSp>
          <p:nvGrpSpPr>
            <p:cNvPr id="262250" name="Gruppieren 77"/>
            <p:cNvGrpSpPr>
              <a:grpSpLocks/>
            </p:cNvGrpSpPr>
            <p:nvPr/>
          </p:nvGrpSpPr>
          <p:grpSpPr bwMode="auto">
            <a:xfrm>
              <a:off x="1905386" y="3675053"/>
              <a:ext cx="714375" cy="197450"/>
              <a:chOff x="1066800" y="3644300"/>
              <a:chExt cx="714375" cy="197450"/>
            </a:xfrm>
          </p:grpSpPr>
          <p:sp>
            <p:nvSpPr>
              <p:cNvPr id="262267" name="AutoShape 189"/>
              <p:cNvSpPr>
                <a:spLocks noChangeArrowheads="1"/>
              </p:cNvSpPr>
              <p:nvPr/>
            </p:nvSpPr>
            <p:spPr bwMode="gray">
              <a:xfrm>
                <a:off x="1066800" y="3697288"/>
                <a:ext cx="85725"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sp>
            <p:nvSpPr>
              <p:cNvPr id="262268" name="Line 190"/>
              <p:cNvSpPr>
                <a:spLocks noChangeShapeType="1"/>
              </p:cNvSpPr>
              <p:nvPr/>
            </p:nvSpPr>
            <p:spPr bwMode="gray">
              <a:xfrm>
                <a:off x="1138175" y="3733800"/>
                <a:ext cx="252000" cy="0"/>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2269" name="Line 191"/>
              <p:cNvSpPr>
                <a:spLocks noChangeShapeType="1"/>
              </p:cNvSpPr>
              <p:nvPr/>
            </p:nvSpPr>
            <p:spPr bwMode="gray">
              <a:xfrm>
                <a:off x="1393825" y="3644300"/>
                <a:ext cx="0" cy="180000"/>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2270" name="Text Box 192"/>
              <p:cNvSpPr txBox="1">
                <a:spLocks noChangeArrowheads="1"/>
              </p:cNvSpPr>
              <p:nvPr/>
            </p:nvSpPr>
            <p:spPr bwMode="gray">
              <a:xfrm>
                <a:off x="1417638" y="3657600"/>
                <a:ext cx="363537" cy="184150"/>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Essen</a:t>
                </a:r>
              </a:p>
            </p:txBody>
          </p:sp>
        </p:grpSp>
        <p:grpSp>
          <p:nvGrpSpPr>
            <p:cNvPr id="262251" name="Gruppieren 76"/>
            <p:cNvGrpSpPr>
              <a:grpSpLocks/>
            </p:cNvGrpSpPr>
            <p:nvPr/>
          </p:nvGrpSpPr>
          <p:grpSpPr bwMode="auto">
            <a:xfrm>
              <a:off x="1711022" y="3814604"/>
              <a:ext cx="684000" cy="652462"/>
              <a:chOff x="911225" y="3748088"/>
              <a:chExt cx="684000" cy="652462"/>
            </a:xfrm>
          </p:grpSpPr>
          <p:sp>
            <p:nvSpPr>
              <p:cNvPr id="262263" name="AutoShape 182"/>
              <p:cNvSpPr>
                <a:spLocks noChangeArrowheads="1"/>
              </p:cNvSpPr>
              <p:nvPr/>
            </p:nvSpPr>
            <p:spPr bwMode="gray">
              <a:xfrm>
                <a:off x="1006475" y="3748088"/>
                <a:ext cx="85725"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sp>
            <p:nvSpPr>
              <p:cNvPr id="262264" name="Line 186"/>
              <p:cNvSpPr>
                <a:spLocks noChangeShapeType="1"/>
              </p:cNvSpPr>
              <p:nvPr/>
            </p:nvSpPr>
            <p:spPr bwMode="gray">
              <a:xfrm>
                <a:off x="1063625" y="3810000"/>
                <a:ext cx="111125" cy="406400"/>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2265" name="Line 187"/>
              <p:cNvSpPr>
                <a:spLocks noChangeShapeType="1"/>
              </p:cNvSpPr>
              <p:nvPr/>
            </p:nvSpPr>
            <p:spPr bwMode="gray">
              <a:xfrm>
                <a:off x="911225" y="4216400"/>
                <a:ext cx="684000" cy="1588"/>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2266" name="Text Box 188"/>
              <p:cNvSpPr txBox="1">
                <a:spLocks noChangeArrowheads="1"/>
              </p:cNvSpPr>
              <p:nvPr/>
            </p:nvSpPr>
            <p:spPr bwMode="gray">
              <a:xfrm>
                <a:off x="922338" y="4217988"/>
                <a:ext cx="666750" cy="182562"/>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Düsseldorf</a:t>
                </a:r>
              </a:p>
            </p:txBody>
          </p:sp>
        </p:grpSp>
        <p:grpSp>
          <p:nvGrpSpPr>
            <p:cNvPr id="262252" name="Gruppieren 79"/>
            <p:cNvGrpSpPr>
              <a:grpSpLocks/>
            </p:cNvGrpSpPr>
            <p:nvPr/>
          </p:nvGrpSpPr>
          <p:grpSpPr bwMode="auto">
            <a:xfrm>
              <a:off x="3856722" y="5440719"/>
              <a:ext cx="823724" cy="197966"/>
              <a:chOff x="1066800" y="3644300"/>
              <a:chExt cx="823724" cy="197966"/>
            </a:xfrm>
          </p:grpSpPr>
          <p:sp>
            <p:nvSpPr>
              <p:cNvPr id="262259" name="AutoShape 189"/>
              <p:cNvSpPr>
                <a:spLocks noChangeArrowheads="1"/>
              </p:cNvSpPr>
              <p:nvPr/>
            </p:nvSpPr>
            <p:spPr bwMode="gray">
              <a:xfrm>
                <a:off x="1066800" y="3697288"/>
                <a:ext cx="85725"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sp>
            <p:nvSpPr>
              <p:cNvPr id="262260" name="Line 190"/>
              <p:cNvSpPr>
                <a:spLocks noChangeShapeType="1"/>
              </p:cNvSpPr>
              <p:nvPr/>
            </p:nvSpPr>
            <p:spPr bwMode="gray">
              <a:xfrm>
                <a:off x="1138175" y="3733800"/>
                <a:ext cx="252000" cy="0"/>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2261" name="Line 191"/>
              <p:cNvSpPr>
                <a:spLocks noChangeShapeType="1"/>
              </p:cNvSpPr>
              <p:nvPr/>
            </p:nvSpPr>
            <p:spPr bwMode="gray">
              <a:xfrm>
                <a:off x="1393825" y="3644300"/>
                <a:ext cx="0" cy="180000"/>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2262" name="Text Box 192"/>
              <p:cNvSpPr txBox="1">
                <a:spLocks noChangeArrowheads="1"/>
              </p:cNvSpPr>
              <p:nvPr/>
            </p:nvSpPr>
            <p:spPr bwMode="gray">
              <a:xfrm>
                <a:off x="1417638" y="3657600"/>
                <a:ext cx="472886" cy="184666"/>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Munich</a:t>
                </a:r>
              </a:p>
            </p:txBody>
          </p:sp>
        </p:grpSp>
        <p:sp>
          <p:nvSpPr>
            <p:cNvPr id="85" name="AutoShape 106"/>
            <p:cNvSpPr>
              <a:spLocks noChangeArrowheads="1"/>
            </p:cNvSpPr>
            <p:nvPr/>
          </p:nvSpPr>
          <p:spPr bwMode="gray">
            <a:xfrm>
              <a:off x="4003678" y="4889488"/>
              <a:ext cx="163513" cy="150813"/>
            </a:xfrm>
            <a:prstGeom prst="flowChartConnector">
              <a:avLst/>
            </a:prstGeom>
            <a:solidFill>
              <a:schemeClr val="bg2">
                <a:lumMod val="50000"/>
              </a:schemeClr>
            </a:solidFill>
            <a:ln w="12700">
              <a:solidFill>
                <a:schemeClr val="bg2">
                  <a:lumMod val="50000"/>
                </a:schemeClr>
              </a:solidFill>
              <a:round/>
              <a:headEnd/>
              <a:tailEnd type="none" w="med" len="lg"/>
            </a:ln>
            <a:effectLst/>
          </p:spPr>
          <p:txBody>
            <a:bodyPr wrap="none" lIns="0" tIns="0" rIns="0" bIns="0" anchor="ctr"/>
            <a:lstStyle/>
            <a:p>
              <a:pPr algn="ctr">
                <a:defRPr/>
              </a:pPr>
              <a:endParaRPr lang="de-DE" sz="1000" dirty="0">
                <a:solidFill>
                  <a:schemeClr val="bg1"/>
                </a:solidFill>
              </a:endParaRPr>
            </a:p>
          </p:txBody>
        </p:sp>
        <p:sp>
          <p:nvSpPr>
            <p:cNvPr id="262254" name="AutoShape 106"/>
            <p:cNvSpPr>
              <a:spLocks noChangeArrowheads="1"/>
            </p:cNvSpPr>
            <p:nvPr/>
          </p:nvSpPr>
          <p:spPr bwMode="gray">
            <a:xfrm>
              <a:off x="2146300" y="3317863"/>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8</a:t>
              </a:r>
            </a:p>
          </p:txBody>
        </p:sp>
        <p:sp>
          <p:nvSpPr>
            <p:cNvPr id="262255" name="AutoShape 106"/>
            <p:cNvSpPr>
              <a:spLocks noChangeArrowheads="1"/>
            </p:cNvSpPr>
            <p:nvPr/>
          </p:nvSpPr>
          <p:spPr bwMode="gray">
            <a:xfrm>
              <a:off x="2474912" y="2347892"/>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12</a:t>
              </a:r>
            </a:p>
          </p:txBody>
        </p:sp>
        <p:sp>
          <p:nvSpPr>
            <p:cNvPr id="262256" name="AutoShape 106"/>
            <p:cNvSpPr>
              <a:spLocks noChangeArrowheads="1"/>
            </p:cNvSpPr>
            <p:nvPr/>
          </p:nvSpPr>
          <p:spPr bwMode="gray">
            <a:xfrm>
              <a:off x="3217870" y="3213091"/>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11</a:t>
              </a:r>
            </a:p>
          </p:txBody>
        </p:sp>
        <p:sp>
          <p:nvSpPr>
            <p:cNvPr id="262257" name="AutoShape 106"/>
            <p:cNvSpPr>
              <a:spLocks noChangeArrowheads="1"/>
            </p:cNvSpPr>
            <p:nvPr/>
          </p:nvSpPr>
          <p:spPr bwMode="gray">
            <a:xfrm>
              <a:off x="3074994" y="3094023"/>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10</a:t>
              </a:r>
            </a:p>
          </p:txBody>
        </p:sp>
        <p:sp>
          <p:nvSpPr>
            <p:cNvPr id="262258" name="AutoShape 106"/>
            <p:cNvSpPr>
              <a:spLocks noChangeArrowheads="1"/>
            </p:cNvSpPr>
            <p:nvPr/>
          </p:nvSpPr>
          <p:spPr bwMode="gray">
            <a:xfrm>
              <a:off x="3903672" y="2041505"/>
              <a:ext cx="163512" cy="150813"/>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9</a:t>
              </a:r>
            </a:p>
          </p:txBody>
        </p:sp>
      </p:grpSp>
      <p:sp>
        <p:nvSpPr>
          <p:cNvPr id="262148" name="Text Box 197"/>
          <p:cNvSpPr txBox="1">
            <a:spLocks noChangeArrowheads="1"/>
          </p:cNvSpPr>
          <p:nvPr/>
        </p:nvSpPr>
        <p:spPr bwMode="gray">
          <a:xfrm>
            <a:off x="612775" y="6286500"/>
            <a:ext cx="4738688" cy="692150"/>
          </a:xfrm>
          <a:prstGeom prst="rect">
            <a:avLst/>
          </a:prstGeom>
          <a:noFill/>
          <a:ln w="12700">
            <a:noFill/>
            <a:miter lim="800000"/>
            <a:headEnd/>
            <a:tailEnd type="none" w="med" len="lg"/>
          </a:ln>
        </p:spPr>
        <p:txBody>
          <a:bodyPr lIns="0" tIns="0" rIns="0" bIns="0">
            <a:spAutoFit/>
          </a:bodyPr>
          <a:lstStyle/>
          <a:p>
            <a:pPr>
              <a:spcBef>
                <a:spcPct val="50000"/>
              </a:spcBef>
            </a:pPr>
            <a:r>
              <a:rPr lang="en-US" sz="1000">
                <a:cs typeface="Arial" charset="0"/>
              </a:rPr>
              <a:t>*  E.ON Equity MW (Figures rounded). Source E.ON</a:t>
            </a:r>
          </a:p>
          <a:p>
            <a:r>
              <a:rPr lang="en-US" sz="1000">
                <a:cs typeface="Arial" charset="0"/>
              </a:rPr>
              <a:t>** Biomethane production is not included in the overall MW portfolio.</a:t>
            </a:r>
            <a:endParaRPr lang="de-DE" sz="1000">
              <a:cs typeface="Arial" charset="0"/>
            </a:endParaRPr>
          </a:p>
          <a:p>
            <a:pPr eaLnBrk="0" hangingPunct="0"/>
            <a:r>
              <a:rPr lang="en-US" sz="1000">
                <a:cs typeface="Arial" charset="0"/>
              </a:rPr>
              <a:t>    (Project/Location: Schwandorf; Net capacity: 95 GWh/a ; Status: in operation; Year: 2008)</a:t>
            </a:r>
          </a:p>
          <a:p>
            <a:pPr>
              <a:spcBef>
                <a:spcPct val="50000"/>
              </a:spcBef>
              <a:buFont typeface="Arial" charset="0"/>
              <a:buChar char="•"/>
            </a:pPr>
            <a:endParaRPr lang="en-US" sz="1000">
              <a:cs typeface="Arial" charset="0"/>
            </a:endParaRPr>
          </a:p>
        </p:txBody>
      </p:sp>
      <p:grpSp>
        <p:nvGrpSpPr>
          <p:cNvPr id="262149" name="Gruppieren 101"/>
          <p:cNvGrpSpPr>
            <a:grpSpLocks/>
          </p:cNvGrpSpPr>
          <p:nvPr/>
        </p:nvGrpSpPr>
        <p:grpSpPr bwMode="auto">
          <a:xfrm>
            <a:off x="642938" y="5119688"/>
            <a:ext cx="1317625" cy="738187"/>
            <a:chOff x="5039540" y="4873874"/>
            <a:chExt cx="1318410" cy="738664"/>
          </a:xfrm>
        </p:grpSpPr>
        <p:sp>
          <p:nvSpPr>
            <p:cNvPr id="96" name="AutoShape 106"/>
            <p:cNvSpPr>
              <a:spLocks noChangeArrowheads="1"/>
            </p:cNvSpPr>
            <p:nvPr/>
          </p:nvSpPr>
          <p:spPr bwMode="gray">
            <a:xfrm>
              <a:off x="5039540" y="5086736"/>
              <a:ext cx="125487" cy="115962"/>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endParaRPr lang="de-DE" sz="1000" dirty="0">
                <a:solidFill>
                  <a:schemeClr val="bg1"/>
                </a:solidFill>
              </a:endParaRPr>
            </a:p>
          </p:txBody>
        </p:sp>
        <p:sp>
          <p:nvSpPr>
            <p:cNvPr id="97" name="AutoShape 106"/>
            <p:cNvSpPr>
              <a:spLocks noChangeArrowheads="1"/>
            </p:cNvSpPr>
            <p:nvPr/>
          </p:nvSpPr>
          <p:spPr bwMode="gray">
            <a:xfrm>
              <a:off x="5039540" y="5266239"/>
              <a:ext cx="125487" cy="117551"/>
            </a:xfrm>
            <a:prstGeom prst="flowChartConnector">
              <a:avLst/>
            </a:prstGeom>
            <a:solidFill>
              <a:schemeClr val="bg2">
                <a:lumMod val="50000"/>
              </a:schemeClr>
            </a:solidFill>
            <a:ln w="12700">
              <a:solidFill>
                <a:schemeClr val="bg2">
                  <a:lumMod val="50000"/>
                </a:schemeClr>
              </a:solidFill>
              <a:round/>
              <a:headEnd/>
              <a:tailEnd type="none" w="med" len="lg"/>
            </a:ln>
            <a:effectLst/>
          </p:spPr>
          <p:txBody>
            <a:bodyPr wrap="none" lIns="0" tIns="0" rIns="0" bIns="0" anchor="ctr"/>
            <a:lstStyle/>
            <a:p>
              <a:pPr algn="ctr">
                <a:defRPr/>
              </a:pPr>
              <a:endParaRPr lang="de-DE" sz="1000" dirty="0">
                <a:solidFill>
                  <a:schemeClr val="bg1"/>
                </a:solidFill>
              </a:endParaRPr>
            </a:p>
          </p:txBody>
        </p:sp>
        <p:sp>
          <p:nvSpPr>
            <p:cNvPr id="262229" name="Text Box 197"/>
            <p:cNvSpPr txBox="1">
              <a:spLocks noChangeArrowheads="1"/>
            </p:cNvSpPr>
            <p:nvPr/>
          </p:nvSpPr>
          <p:spPr bwMode="gray">
            <a:xfrm>
              <a:off x="5214942" y="4873874"/>
              <a:ext cx="1143008" cy="738664"/>
            </a:xfrm>
            <a:prstGeom prst="rect">
              <a:avLst/>
            </a:prstGeom>
            <a:noFill/>
            <a:ln w="12700">
              <a:noFill/>
              <a:miter lim="800000"/>
              <a:headEnd/>
              <a:tailEnd type="none" w="med" len="lg"/>
            </a:ln>
          </p:spPr>
          <p:txBody>
            <a:bodyPr lIns="0" tIns="0" rIns="0" bIns="0">
              <a:spAutoFit/>
            </a:bodyPr>
            <a:lstStyle/>
            <a:p>
              <a:r>
                <a:rPr lang="de-DE" sz="1200">
                  <a:cs typeface="Arial" charset="0"/>
                </a:rPr>
                <a:t>Onshore wind</a:t>
              </a:r>
            </a:p>
            <a:p>
              <a:r>
                <a:rPr lang="de-DE" sz="1200">
                  <a:cs typeface="Arial" charset="0"/>
                </a:rPr>
                <a:t>Biogas</a:t>
              </a:r>
            </a:p>
            <a:p>
              <a:r>
                <a:rPr lang="de-DE" sz="1200">
                  <a:cs typeface="Arial" charset="0"/>
                </a:rPr>
                <a:t>Biomethane**</a:t>
              </a:r>
            </a:p>
            <a:p>
              <a:r>
                <a:rPr lang="de-DE" sz="1200">
                  <a:cs typeface="Arial" charset="0"/>
                </a:rPr>
                <a:t>Office</a:t>
              </a:r>
            </a:p>
          </p:txBody>
        </p:sp>
        <p:sp>
          <p:nvSpPr>
            <p:cNvPr id="262230" name="AutoShape 106"/>
            <p:cNvSpPr>
              <a:spLocks noChangeArrowheads="1"/>
            </p:cNvSpPr>
            <p:nvPr/>
          </p:nvSpPr>
          <p:spPr bwMode="gray">
            <a:xfrm>
              <a:off x="5039540" y="5447198"/>
              <a:ext cx="125848" cy="116073"/>
            </a:xfrm>
            <a:prstGeom prst="flowChartConnector">
              <a:avLst/>
            </a:prstGeom>
            <a:solidFill>
              <a:schemeClr val="tx1"/>
            </a:solidFill>
            <a:ln w="12700">
              <a:solidFill>
                <a:schemeClr val="tx1"/>
              </a:solidFill>
              <a:round/>
              <a:headEnd/>
              <a:tailEnd type="none" w="med" len="lg"/>
            </a:ln>
          </p:spPr>
          <p:txBody>
            <a:bodyPr wrap="none" lIns="0" tIns="0" rIns="0" bIns="0" anchor="ctr"/>
            <a:lstStyle/>
            <a:p>
              <a:pPr algn="ctr"/>
              <a:endParaRPr lang="de-DE" sz="1000">
                <a:solidFill>
                  <a:schemeClr val="bg1"/>
                </a:solidFill>
              </a:endParaRPr>
            </a:p>
          </p:txBody>
        </p:sp>
        <p:sp>
          <p:nvSpPr>
            <p:cNvPr id="262231" name="AutoShape 106"/>
            <p:cNvSpPr>
              <a:spLocks noChangeArrowheads="1"/>
            </p:cNvSpPr>
            <p:nvPr/>
          </p:nvSpPr>
          <p:spPr bwMode="gray">
            <a:xfrm>
              <a:off x="5039540" y="4906400"/>
              <a:ext cx="125848" cy="116073"/>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endParaRPr lang="de-DE" sz="1000">
                <a:solidFill>
                  <a:schemeClr val="bg1"/>
                </a:solidFill>
              </a:endParaRPr>
            </a:p>
          </p:txBody>
        </p:sp>
      </p:grpSp>
      <p:graphicFrame>
        <p:nvGraphicFramePr>
          <p:cNvPr id="79" name="Tabelle 78"/>
          <p:cNvGraphicFramePr>
            <a:graphicFrameLocks noGrp="1"/>
          </p:cNvGraphicFramePr>
          <p:nvPr/>
        </p:nvGraphicFramePr>
        <p:xfrm>
          <a:off x="5707063" y="1827213"/>
          <a:ext cx="2865437" cy="4213225"/>
        </p:xfrm>
        <a:graphic>
          <a:graphicData uri="http://schemas.openxmlformats.org/drawingml/2006/table">
            <a:tbl>
              <a:tblPr firstRow="1" bandRow="1">
                <a:tableStyleId>{5C22544A-7EE6-4342-B048-85BDC9FD1C3A}</a:tableStyleId>
              </a:tblPr>
              <a:tblGrid>
                <a:gridCol w="365027"/>
                <a:gridCol w="1214446"/>
                <a:gridCol w="857256"/>
                <a:gridCol w="428628"/>
              </a:tblGrid>
              <a:tr h="370840">
                <a:tc>
                  <a:txBody>
                    <a:bodyPr/>
                    <a:lstStyle/>
                    <a:p>
                      <a:pPr algn="l"/>
                      <a:endParaRPr lang="de-DE" sz="1000" b="1" baseline="0" dirty="0" smtClean="0">
                        <a:latin typeface="Polo11K-Leicht"/>
                      </a:endParaRPr>
                    </a:p>
                  </a:txBody>
                  <a:tcPr/>
                </a:tc>
                <a:tc>
                  <a:txBody>
                    <a:bodyPr/>
                    <a:lstStyle/>
                    <a:p>
                      <a:pPr algn="l"/>
                      <a:r>
                        <a:rPr lang="de-DE" sz="1000" b="1" kern="1200" dirty="0" smtClean="0">
                          <a:solidFill>
                            <a:schemeClr val="bg1"/>
                          </a:solidFill>
                          <a:latin typeface="+mn-lt"/>
                          <a:ea typeface="+mn-ea"/>
                          <a:cs typeface="+mn-cs"/>
                        </a:rPr>
                        <a:t>Project</a:t>
                      </a:r>
                    </a:p>
                    <a:p>
                      <a:pPr algn="l"/>
                      <a:r>
                        <a:rPr lang="de-DE" sz="1000" b="1" kern="1200" dirty="0" smtClean="0">
                          <a:solidFill>
                            <a:schemeClr val="bg1"/>
                          </a:solidFill>
                          <a:latin typeface="+mn-lt"/>
                          <a:ea typeface="+mn-ea"/>
                          <a:cs typeface="+mn-cs"/>
                        </a:rPr>
                        <a:t>(</a:t>
                      </a:r>
                      <a:r>
                        <a:rPr lang="de-DE" sz="1000" b="1" kern="1200" dirty="0" err="1" smtClean="0">
                          <a:solidFill>
                            <a:schemeClr val="bg1"/>
                          </a:solidFill>
                          <a:latin typeface="+mn-lt"/>
                          <a:ea typeface="+mn-ea"/>
                          <a:cs typeface="+mn-cs"/>
                        </a:rPr>
                        <a:t>Location</a:t>
                      </a:r>
                      <a:r>
                        <a:rPr lang="de-DE" sz="1000" b="1" kern="1200" dirty="0" smtClean="0">
                          <a:solidFill>
                            <a:schemeClr val="bg1"/>
                          </a:solidFill>
                          <a:latin typeface="+mn-lt"/>
                          <a:ea typeface="+mn-ea"/>
                          <a:cs typeface="+mn-cs"/>
                        </a:rPr>
                        <a:t>)</a:t>
                      </a:r>
                    </a:p>
                  </a:txBody>
                  <a:tcPr/>
                </a:tc>
                <a:tc>
                  <a:txBody>
                    <a:bodyPr/>
                    <a:lstStyle/>
                    <a:p>
                      <a:pPr algn="l"/>
                      <a:r>
                        <a:rPr lang="de-DE" sz="1000" b="1" kern="1200" dirty="0" smtClean="0">
                          <a:solidFill>
                            <a:schemeClr val="bg1"/>
                          </a:solidFill>
                          <a:latin typeface="+mn-lt"/>
                          <a:ea typeface="+mn-ea"/>
                          <a:cs typeface="+mn-cs"/>
                        </a:rPr>
                        <a:t>Net </a:t>
                      </a:r>
                      <a:r>
                        <a:rPr lang="de-DE" sz="1000" b="1" kern="1200" dirty="0" err="1" smtClean="0">
                          <a:solidFill>
                            <a:schemeClr val="bg1"/>
                          </a:solidFill>
                          <a:latin typeface="+mn-lt"/>
                          <a:ea typeface="+mn-ea"/>
                          <a:cs typeface="+mn-cs"/>
                        </a:rPr>
                        <a:t>capacity</a:t>
                      </a:r>
                      <a:endParaRPr lang="de-DE" sz="1000" b="1" kern="1200" dirty="0" smtClean="0">
                        <a:solidFill>
                          <a:schemeClr val="bg1"/>
                        </a:solidFill>
                        <a:latin typeface="+mn-lt"/>
                        <a:ea typeface="+mn-ea"/>
                        <a:cs typeface="+mn-cs"/>
                      </a:endParaRPr>
                    </a:p>
                    <a:p>
                      <a:pPr algn="l"/>
                      <a:r>
                        <a:rPr lang="de-DE" sz="1000" b="1" kern="1200" dirty="0" smtClean="0">
                          <a:solidFill>
                            <a:schemeClr val="bg1"/>
                          </a:solidFill>
                          <a:latin typeface="+mn-lt"/>
                          <a:ea typeface="+mn-ea"/>
                          <a:cs typeface="+mn-cs"/>
                        </a:rPr>
                        <a:t>MW*</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b="1" kern="1200" dirty="0" smtClean="0">
                          <a:solidFill>
                            <a:schemeClr val="bg1"/>
                          </a:solidFill>
                          <a:latin typeface="+mn-lt"/>
                          <a:ea typeface="+mn-ea"/>
                          <a:cs typeface="+mn-cs"/>
                        </a:rPr>
                        <a:t>Year</a:t>
                      </a:r>
                    </a:p>
                  </a:txBody>
                  <a:tcPr/>
                </a:tc>
              </a:tr>
              <a:tr h="318140">
                <a:tc>
                  <a:txBody>
                    <a:bodyPr/>
                    <a:lstStyle/>
                    <a:p>
                      <a:pPr algn="ctr"/>
                      <a:r>
                        <a:rPr lang="de-DE" sz="1000" b="0" dirty="0" smtClean="0"/>
                        <a:t>1</a:t>
                      </a:r>
                      <a:endParaRPr lang="de-DE" sz="1000" b="0" dirty="0"/>
                    </a:p>
                  </a:txBody>
                  <a:tcPr/>
                </a:tc>
                <a:tc>
                  <a:txBody>
                    <a:bodyPr/>
                    <a:lstStyle/>
                    <a:p>
                      <a:pPr algn="l"/>
                      <a:r>
                        <a:rPr lang="de-DE" sz="1000" b="0" dirty="0" smtClean="0"/>
                        <a:t>Brandenburg </a:t>
                      </a:r>
                      <a:endParaRPr lang="de-DE" sz="1000" b="0" kern="1200" dirty="0" smtClean="0">
                        <a:solidFill>
                          <a:schemeClr val="dk1"/>
                        </a:solidFill>
                        <a:latin typeface="+mn-lt"/>
                        <a:ea typeface="+mn-ea"/>
                        <a:cs typeface="+mn-cs"/>
                      </a:endParaRPr>
                    </a:p>
                  </a:txBody>
                  <a:tcPr/>
                </a:tc>
                <a:tc>
                  <a:txBody>
                    <a:bodyPr/>
                    <a:lstStyle/>
                    <a:p>
                      <a:pPr algn="r"/>
                      <a:r>
                        <a:rPr lang="de-DE" sz="1000" b="0" kern="1200" dirty="0" smtClean="0">
                          <a:solidFill>
                            <a:schemeClr val="dk1"/>
                          </a:solidFill>
                          <a:latin typeface="+mn-lt"/>
                          <a:ea typeface="+mn-ea"/>
                          <a:cs typeface="+mn-cs"/>
                        </a:rPr>
                        <a:t>51</a:t>
                      </a:r>
                    </a:p>
                  </a:txBody>
                  <a:tcPr/>
                </a:tc>
                <a:tc>
                  <a:txBody>
                    <a:bodyPr/>
                    <a:lstStyle/>
                    <a:p>
                      <a:pPr algn="r"/>
                      <a:r>
                        <a:rPr lang="de-DE" sz="1000" b="0" dirty="0" smtClean="0"/>
                        <a:t>2001</a:t>
                      </a:r>
                      <a:endParaRPr lang="de-DE" sz="1000" b="0" kern="1200" dirty="0" smtClean="0">
                        <a:solidFill>
                          <a:schemeClr val="dk1"/>
                        </a:solidFill>
                        <a:latin typeface="+mn-lt"/>
                        <a:ea typeface="+mn-ea"/>
                        <a:cs typeface="+mn-cs"/>
                      </a:endParaRPr>
                    </a:p>
                  </a:txBody>
                  <a:tcPr/>
                </a:tc>
              </a:tr>
              <a:tr h="285752">
                <a:tc>
                  <a:txBody>
                    <a:bodyPr/>
                    <a:lstStyle/>
                    <a:p>
                      <a:pPr algn="ctr"/>
                      <a:r>
                        <a:rPr lang="de-DE" sz="1000" b="0" dirty="0" smtClean="0"/>
                        <a:t>2</a:t>
                      </a:r>
                      <a:endParaRPr lang="de-DE" sz="1000" b="0" dirty="0"/>
                    </a:p>
                  </a:txBody>
                  <a:tcPr/>
                </a:tc>
                <a:tc>
                  <a:txBody>
                    <a:bodyPr/>
                    <a:lstStyle/>
                    <a:p>
                      <a:r>
                        <a:rPr lang="de-DE" sz="1000" b="0" dirty="0" smtClean="0"/>
                        <a:t>Mecklenburg </a:t>
                      </a:r>
                      <a:r>
                        <a:rPr lang="de-DE" sz="1000" b="0" dirty="0" err="1" smtClean="0"/>
                        <a:t>Vorpommem</a:t>
                      </a:r>
                      <a:endParaRPr lang="de-DE" sz="1000" b="0" dirty="0"/>
                    </a:p>
                  </a:txBody>
                  <a:tcPr/>
                </a:tc>
                <a:tc>
                  <a:txBody>
                    <a:bodyPr/>
                    <a:lstStyle/>
                    <a:p>
                      <a:pPr algn="r"/>
                      <a:r>
                        <a:rPr lang="de-DE" sz="1000" b="0" dirty="0" smtClean="0"/>
                        <a:t>37</a:t>
                      </a:r>
                      <a:endParaRPr lang="de-DE" sz="1000" b="0" dirty="0"/>
                    </a:p>
                  </a:txBody>
                  <a:tcPr/>
                </a:tc>
                <a:tc>
                  <a:txBody>
                    <a:bodyPr/>
                    <a:lstStyle/>
                    <a:p>
                      <a:pPr algn="r"/>
                      <a:r>
                        <a:rPr lang="de-DE" sz="1000" b="0" dirty="0" smtClean="0"/>
                        <a:t>2001</a:t>
                      </a:r>
                      <a:endParaRPr lang="de-DE" sz="1000" b="0" dirty="0"/>
                    </a:p>
                  </a:txBody>
                  <a:tcPr/>
                </a:tc>
              </a:tr>
              <a:tr h="285752">
                <a:tc>
                  <a:txBody>
                    <a:bodyPr/>
                    <a:lstStyle/>
                    <a:p>
                      <a:pPr algn="ctr"/>
                      <a:r>
                        <a:rPr lang="de-DE" sz="1000" b="0" dirty="0" smtClean="0"/>
                        <a:t>3</a:t>
                      </a:r>
                      <a:endParaRPr lang="de-DE" sz="1000" b="0" dirty="0"/>
                    </a:p>
                  </a:txBody>
                  <a:tcPr/>
                </a:tc>
                <a:tc>
                  <a:txBody>
                    <a:bodyPr/>
                    <a:lstStyle/>
                    <a:p>
                      <a:pPr algn="l"/>
                      <a:r>
                        <a:rPr lang="de-DE" sz="1000" b="0" dirty="0" smtClean="0"/>
                        <a:t>Sachsen Anhalt </a:t>
                      </a:r>
                      <a:endParaRPr lang="de-DE" sz="1000" b="0" dirty="0"/>
                    </a:p>
                  </a:txBody>
                  <a:tcPr/>
                </a:tc>
                <a:tc>
                  <a:txBody>
                    <a:bodyPr/>
                    <a:lstStyle/>
                    <a:p>
                      <a:pPr algn="r"/>
                      <a:r>
                        <a:rPr lang="de-DE" sz="1000" b="0" dirty="0" smtClean="0"/>
                        <a:t>20</a:t>
                      </a:r>
                      <a:endParaRPr lang="de-DE" sz="1000" b="0" dirty="0"/>
                    </a:p>
                  </a:txBody>
                  <a:tcPr/>
                </a:tc>
                <a:tc>
                  <a:txBody>
                    <a:bodyPr/>
                    <a:lstStyle/>
                    <a:p>
                      <a:pPr algn="r"/>
                      <a:r>
                        <a:rPr lang="de-DE" sz="1000" b="0" dirty="0" smtClean="0"/>
                        <a:t>2002</a:t>
                      </a:r>
                      <a:endParaRPr lang="de-DE" sz="1000" b="0" dirty="0"/>
                    </a:p>
                  </a:txBody>
                  <a:tcPr/>
                </a:tc>
              </a:tr>
              <a:tr h="285752">
                <a:tc>
                  <a:txBody>
                    <a:bodyPr/>
                    <a:lstStyle/>
                    <a:p>
                      <a:pPr algn="ctr"/>
                      <a:r>
                        <a:rPr lang="de-DE" sz="1000" b="0" dirty="0" smtClean="0"/>
                        <a:t>4</a:t>
                      </a:r>
                      <a:endParaRPr lang="de-DE" sz="1000" b="0" dirty="0"/>
                    </a:p>
                  </a:txBody>
                  <a:tcPr/>
                </a:tc>
                <a:tc>
                  <a:txBody>
                    <a:bodyPr/>
                    <a:lstStyle/>
                    <a:p>
                      <a:pPr algn="l"/>
                      <a:r>
                        <a:rPr lang="de-DE" sz="1000" b="0" dirty="0" smtClean="0"/>
                        <a:t>Sachsen </a:t>
                      </a:r>
                      <a:endParaRPr lang="de-DE" sz="1000" b="0" dirty="0"/>
                    </a:p>
                  </a:txBody>
                  <a:tcPr/>
                </a:tc>
                <a:tc>
                  <a:txBody>
                    <a:bodyPr/>
                    <a:lstStyle/>
                    <a:p>
                      <a:pPr algn="r"/>
                      <a:r>
                        <a:rPr lang="de-DE" sz="1000" b="0" dirty="0" smtClean="0"/>
                        <a:t>24</a:t>
                      </a:r>
                      <a:endParaRPr lang="de-DE" sz="1000" b="0" dirty="0"/>
                    </a:p>
                  </a:txBody>
                  <a:tcPr/>
                </a:tc>
                <a:tc>
                  <a:txBody>
                    <a:bodyPr/>
                    <a:lstStyle/>
                    <a:p>
                      <a:pPr algn="r"/>
                      <a:r>
                        <a:rPr lang="de-DE" sz="1000" b="0" dirty="0" smtClean="0"/>
                        <a:t>2004</a:t>
                      </a:r>
                      <a:endParaRPr lang="de-DE" sz="1000" b="0" dirty="0"/>
                    </a:p>
                  </a:txBody>
                  <a:tcPr/>
                </a:tc>
              </a:tr>
              <a:tr h="285752">
                <a:tc>
                  <a:txBody>
                    <a:bodyPr/>
                    <a:lstStyle/>
                    <a:p>
                      <a:pPr algn="ctr"/>
                      <a:r>
                        <a:rPr lang="de-DE" sz="1000" b="0" dirty="0" smtClean="0"/>
                        <a:t>5</a:t>
                      </a:r>
                      <a:endParaRPr lang="de-DE" sz="1000" b="0" dirty="0"/>
                    </a:p>
                  </a:txBody>
                  <a:tcPr/>
                </a:tc>
                <a:tc>
                  <a:txBody>
                    <a:bodyPr/>
                    <a:lstStyle/>
                    <a:p>
                      <a:pPr algn="l"/>
                      <a:r>
                        <a:rPr lang="de-DE" sz="1000" b="0" dirty="0" err="1" smtClean="0"/>
                        <a:t>Kessin</a:t>
                      </a:r>
                      <a:r>
                        <a:rPr lang="de-DE" sz="1000" b="0" dirty="0" smtClean="0"/>
                        <a:t> </a:t>
                      </a:r>
                      <a:endParaRPr lang="de-DE" sz="1000" b="0" dirty="0"/>
                    </a:p>
                  </a:txBody>
                  <a:tcPr/>
                </a:tc>
                <a:tc>
                  <a:txBody>
                    <a:bodyPr/>
                    <a:lstStyle/>
                    <a:p>
                      <a:pPr algn="r"/>
                      <a:r>
                        <a:rPr lang="de-DE" sz="1000" b="0" dirty="0" smtClean="0"/>
                        <a:t>0.4</a:t>
                      </a:r>
                      <a:endParaRPr lang="de-DE" sz="1000" b="0" dirty="0"/>
                    </a:p>
                  </a:txBody>
                  <a:tcPr/>
                </a:tc>
                <a:tc>
                  <a:txBody>
                    <a:bodyPr/>
                    <a:lstStyle/>
                    <a:p>
                      <a:pPr algn="r"/>
                      <a:r>
                        <a:rPr lang="de-DE" sz="1000" b="0" dirty="0" smtClean="0"/>
                        <a:t>2002</a:t>
                      </a:r>
                      <a:endParaRPr lang="de-DE" sz="1000" b="0" dirty="0"/>
                    </a:p>
                  </a:txBody>
                  <a:tcPr/>
                </a:tc>
              </a:tr>
              <a:tr h="285752">
                <a:tc>
                  <a:txBody>
                    <a:bodyPr/>
                    <a:lstStyle/>
                    <a:p>
                      <a:pPr algn="ctr"/>
                      <a:r>
                        <a:rPr lang="de-DE" sz="1000" b="0" dirty="0" smtClean="0"/>
                        <a:t>6</a:t>
                      </a:r>
                      <a:endParaRPr lang="de-DE" sz="1000" b="0" dirty="0"/>
                    </a:p>
                  </a:txBody>
                  <a:tcPr/>
                </a:tc>
                <a:tc>
                  <a:txBody>
                    <a:bodyPr/>
                    <a:lstStyle/>
                    <a:p>
                      <a:pPr algn="l"/>
                      <a:r>
                        <a:rPr lang="de-DE" sz="1000" b="0" dirty="0" err="1" smtClean="0"/>
                        <a:t>Schönerlinde</a:t>
                      </a:r>
                      <a:r>
                        <a:rPr lang="de-DE" sz="1000" b="0" dirty="0" smtClean="0"/>
                        <a:t> </a:t>
                      </a:r>
                      <a:endParaRPr lang="de-DE" sz="1000" b="0" dirty="0"/>
                    </a:p>
                  </a:txBody>
                  <a:tcPr/>
                </a:tc>
                <a:tc>
                  <a:txBody>
                    <a:bodyPr/>
                    <a:lstStyle/>
                    <a:p>
                      <a:pPr algn="r"/>
                      <a:r>
                        <a:rPr lang="de-DE" sz="1000" b="0" dirty="0" smtClean="0"/>
                        <a:t>0.8</a:t>
                      </a:r>
                      <a:endParaRPr lang="de-DE" sz="1000" b="0" dirty="0"/>
                    </a:p>
                  </a:txBody>
                  <a:tcPr/>
                </a:tc>
                <a:tc>
                  <a:txBody>
                    <a:bodyPr/>
                    <a:lstStyle/>
                    <a:p>
                      <a:pPr algn="r"/>
                      <a:r>
                        <a:rPr lang="de-DE" sz="1000" b="0" dirty="0" smtClean="0"/>
                        <a:t>2002</a:t>
                      </a:r>
                      <a:endParaRPr lang="de-DE" sz="1000" b="0" dirty="0"/>
                    </a:p>
                  </a:txBody>
                  <a:tcPr/>
                </a:tc>
              </a:tr>
              <a:tr h="285752">
                <a:tc>
                  <a:txBody>
                    <a:bodyPr/>
                    <a:lstStyle/>
                    <a:p>
                      <a:pPr algn="ctr"/>
                      <a:r>
                        <a:rPr lang="de-DE" sz="1000" b="0" dirty="0" smtClean="0"/>
                        <a:t>7</a:t>
                      </a:r>
                      <a:endParaRPr lang="de-DE" sz="1000" b="0" dirty="0"/>
                    </a:p>
                  </a:txBody>
                  <a:tcPr/>
                </a:tc>
                <a:tc>
                  <a:txBody>
                    <a:bodyPr/>
                    <a:lstStyle/>
                    <a:p>
                      <a:pPr algn="l"/>
                      <a:r>
                        <a:rPr lang="de-DE" sz="1000" b="0" dirty="0" err="1" smtClean="0"/>
                        <a:t>Riethnordhausen</a:t>
                      </a:r>
                      <a:r>
                        <a:rPr lang="de-DE" sz="1000" b="0" dirty="0" smtClean="0"/>
                        <a:t> </a:t>
                      </a:r>
                      <a:endParaRPr lang="de-DE" sz="1000" b="0" dirty="0"/>
                    </a:p>
                  </a:txBody>
                  <a:tcPr/>
                </a:tc>
                <a:tc>
                  <a:txBody>
                    <a:bodyPr/>
                    <a:lstStyle/>
                    <a:p>
                      <a:pPr algn="r"/>
                      <a:r>
                        <a:rPr lang="de-DE" sz="1000" b="0" dirty="0" smtClean="0"/>
                        <a:t>7</a:t>
                      </a:r>
                      <a:endParaRPr lang="de-DE" sz="1000" b="0" dirty="0"/>
                    </a:p>
                  </a:txBody>
                  <a:tcPr/>
                </a:tc>
                <a:tc>
                  <a:txBody>
                    <a:bodyPr/>
                    <a:lstStyle/>
                    <a:p>
                      <a:pPr algn="r"/>
                      <a:r>
                        <a:rPr lang="de-DE" sz="1000" b="0" dirty="0" smtClean="0"/>
                        <a:t>2007</a:t>
                      </a:r>
                      <a:endParaRPr lang="de-DE" sz="1000" b="0" dirty="0"/>
                    </a:p>
                  </a:txBody>
                  <a:tcPr/>
                </a:tc>
              </a:tr>
              <a:tr h="285752">
                <a:tc>
                  <a:txBody>
                    <a:bodyPr/>
                    <a:lstStyle/>
                    <a:p>
                      <a:pPr algn="ctr"/>
                      <a:r>
                        <a:rPr lang="de-DE" sz="1000" b="0" dirty="0" smtClean="0"/>
                        <a:t>8</a:t>
                      </a:r>
                      <a:endParaRPr lang="de-DE" sz="1000" b="0" dirty="0"/>
                    </a:p>
                  </a:txBody>
                  <a:tcPr/>
                </a:tc>
                <a:tc>
                  <a:txBody>
                    <a:bodyPr/>
                    <a:lstStyle/>
                    <a:p>
                      <a:pPr algn="l"/>
                      <a:r>
                        <a:rPr lang="de-DE" sz="1000" b="0" dirty="0" smtClean="0"/>
                        <a:t>Rheiner Windpark </a:t>
                      </a:r>
                      <a:endParaRPr lang="de-DE" sz="1000" b="0" dirty="0"/>
                    </a:p>
                  </a:txBody>
                  <a:tcPr/>
                </a:tc>
                <a:tc>
                  <a:txBody>
                    <a:bodyPr/>
                    <a:lstStyle/>
                    <a:p>
                      <a:pPr algn="r"/>
                      <a:r>
                        <a:rPr lang="de-DE" sz="1000" b="0" dirty="0" smtClean="0"/>
                        <a:t>3</a:t>
                      </a:r>
                      <a:endParaRPr lang="de-DE" sz="1000" b="0" dirty="0"/>
                    </a:p>
                  </a:txBody>
                  <a:tcPr/>
                </a:tc>
                <a:tc>
                  <a:txBody>
                    <a:bodyPr/>
                    <a:lstStyle/>
                    <a:p>
                      <a:pPr algn="r"/>
                      <a:r>
                        <a:rPr lang="de-DE" sz="1000" b="0" dirty="0" smtClean="0"/>
                        <a:t>2002</a:t>
                      </a:r>
                      <a:endParaRPr lang="de-DE" sz="1000" b="0" dirty="0"/>
                    </a:p>
                  </a:txBody>
                  <a:tcPr/>
                </a:tc>
              </a:tr>
              <a:tr h="285752">
                <a:tc>
                  <a:txBody>
                    <a:bodyPr/>
                    <a:lstStyle/>
                    <a:p>
                      <a:pPr algn="ctr"/>
                      <a:r>
                        <a:rPr lang="de-DE" sz="1000" b="0" dirty="0" smtClean="0"/>
                        <a:t>9</a:t>
                      </a:r>
                      <a:endParaRPr lang="de-DE" sz="1000" b="0" dirty="0"/>
                    </a:p>
                  </a:txBody>
                  <a:tcPr/>
                </a:tc>
                <a:tc>
                  <a:txBody>
                    <a:bodyPr/>
                    <a:lstStyle/>
                    <a:p>
                      <a:pPr algn="l"/>
                      <a:r>
                        <a:rPr lang="de-DE" sz="1000" b="0" dirty="0" err="1" smtClean="0"/>
                        <a:t>Dargelütz</a:t>
                      </a:r>
                      <a:r>
                        <a:rPr lang="de-DE" sz="1000" b="0" dirty="0" smtClean="0"/>
                        <a:t> </a:t>
                      </a:r>
                      <a:endParaRPr lang="de-DE" sz="1000" b="0" dirty="0"/>
                    </a:p>
                  </a:txBody>
                  <a:tcPr/>
                </a:tc>
                <a:tc>
                  <a:txBody>
                    <a:bodyPr/>
                    <a:lstStyle/>
                    <a:p>
                      <a:pPr algn="r"/>
                      <a:r>
                        <a:rPr lang="de-DE" sz="1000" b="0" dirty="0" smtClean="0"/>
                        <a:t>22</a:t>
                      </a:r>
                      <a:endParaRPr lang="de-DE" sz="1000" b="0" dirty="0"/>
                    </a:p>
                  </a:txBody>
                  <a:tcPr/>
                </a:tc>
                <a:tc>
                  <a:txBody>
                    <a:bodyPr/>
                    <a:lstStyle/>
                    <a:p>
                      <a:pPr algn="r"/>
                      <a:r>
                        <a:rPr lang="de-DE" sz="1000" b="0" dirty="0" smtClean="0"/>
                        <a:t>2006</a:t>
                      </a:r>
                      <a:endParaRPr lang="de-DE" sz="1000" b="0" dirty="0"/>
                    </a:p>
                  </a:txBody>
                  <a:tcPr/>
                </a:tc>
              </a:tr>
              <a:tr h="285752">
                <a:tc>
                  <a:txBody>
                    <a:bodyPr/>
                    <a:lstStyle/>
                    <a:p>
                      <a:pPr algn="ctr"/>
                      <a:r>
                        <a:rPr lang="de-DE" sz="1000" b="0" dirty="0" smtClean="0"/>
                        <a:t>10</a:t>
                      </a:r>
                      <a:endParaRPr lang="de-DE" sz="1000" b="0" dirty="0"/>
                    </a:p>
                  </a:txBody>
                  <a:tcPr/>
                </a:tc>
                <a:tc>
                  <a:txBody>
                    <a:bodyPr/>
                    <a:lstStyle/>
                    <a:p>
                      <a:pPr algn="l"/>
                      <a:r>
                        <a:rPr lang="de-DE" sz="1000" b="0" dirty="0" smtClean="0"/>
                        <a:t>Helmstedt-Treue</a:t>
                      </a:r>
                      <a:endParaRPr lang="de-DE" sz="1000" b="0" dirty="0"/>
                    </a:p>
                  </a:txBody>
                  <a:tcPr/>
                </a:tc>
                <a:tc>
                  <a:txBody>
                    <a:bodyPr/>
                    <a:lstStyle/>
                    <a:p>
                      <a:pPr algn="r"/>
                      <a:r>
                        <a:rPr lang="de-DE" sz="1000" b="0" dirty="0" smtClean="0"/>
                        <a:t>8</a:t>
                      </a:r>
                      <a:endParaRPr lang="de-DE" sz="1000" b="0" dirty="0"/>
                    </a:p>
                  </a:txBody>
                  <a:tcPr/>
                </a:tc>
                <a:tc>
                  <a:txBody>
                    <a:bodyPr/>
                    <a:lstStyle/>
                    <a:p>
                      <a:pPr algn="r"/>
                      <a:r>
                        <a:rPr lang="de-DE" sz="1000" b="0" dirty="0" smtClean="0"/>
                        <a:t>2005</a:t>
                      </a:r>
                      <a:endParaRPr lang="de-DE" sz="1000" b="0" dirty="0"/>
                    </a:p>
                  </a:txBody>
                  <a:tcPr/>
                </a:tc>
              </a:tr>
              <a:tr h="285752">
                <a:tc>
                  <a:txBody>
                    <a:bodyPr/>
                    <a:lstStyle/>
                    <a:p>
                      <a:pPr algn="ctr"/>
                      <a:r>
                        <a:rPr lang="de-DE" sz="1000" b="0" dirty="0" smtClean="0"/>
                        <a:t>11</a:t>
                      </a:r>
                      <a:endParaRPr lang="de-DE" sz="1000" b="0" dirty="0"/>
                    </a:p>
                  </a:txBody>
                  <a:tcPr/>
                </a:tc>
                <a:tc>
                  <a:txBody>
                    <a:bodyPr/>
                    <a:lstStyle/>
                    <a:p>
                      <a:pPr algn="l"/>
                      <a:r>
                        <a:rPr lang="de-DE" sz="1000" b="0" dirty="0" smtClean="0"/>
                        <a:t>Treue-Ost</a:t>
                      </a:r>
                      <a:endParaRPr lang="de-DE" sz="1000" b="0" dirty="0"/>
                    </a:p>
                  </a:txBody>
                  <a:tcPr/>
                </a:tc>
                <a:tc>
                  <a:txBody>
                    <a:bodyPr/>
                    <a:lstStyle/>
                    <a:p>
                      <a:pPr algn="r"/>
                      <a:r>
                        <a:rPr lang="de-DE" sz="1000" b="0" dirty="0" smtClean="0"/>
                        <a:t>8</a:t>
                      </a:r>
                      <a:endParaRPr lang="de-DE" sz="1000" b="0" dirty="0"/>
                    </a:p>
                  </a:txBody>
                  <a:tcPr/>
                </a:tc>
                <a:tc>
                  <a:txBody>
                    <a:bodyPr/>
                    <a:lstStyle/>
                    <a:p>
                      <a:pPr algn="r"/>
                      <a:r>
                        <a:rPr lang="de-DE" sz="1000" b="0" dirty="0" smtClean="0"/>
                        <a:t>2007</a:t>
                      </a:r>
                      <a:endParaRPr lang="de-DE" sz="1000" b="0" dirty="0"/>
                    </a:p>
                  </a:txBody>
                  <a:tcPr/>
                </a:tc>
              </a:tr>
              <a:tr h="285752">
                <a:tc>
                  <a:txBody>
                    <a:bodyPr/>
                    <a:lstStyle/>
                    <a:p>
                      <a:pPr algn="ctr"/>
                      <a:r>
                        <a:rPr lang="de-DE" sz="1000" b="0" dirty="0" smtClean="0"/>
                        <a:t>12</a:t>
                      </a:r>
                      <a:endParaRPr lang="de-DE" sz="1000" b="0" dirty="0"/>
                    </a:p>
                  </a:txBody>
                  <a:tcPr/>
                </a:tc>
                <a:tc>
                  <a:txBody>
                    <a:bodyPr/>
                    <a:lstStyle/>
                    <a:p>
                      <a:pPr algn="l"/>
                      <a:r>
                        <a:rPr lang="en-US" sz="1000" b="0" dirty="0" smtClean="0"/>
                        <a:t>Cuxhaven</a:t>
                      </a:r>
                      <a:endParaRPr lang="de-DE" sz="1000" b="0" dirty="0"/>
                    </a:p>
                  </a:txBody>
                  <a:tcPr/>
                </a:tc>
                <a:tc>
                  <a:txBody>
                    <a:bodyPr/>
                    <a:lstStyle/>
                    <a:p>
                      <a:pPr algn="r"/>
                      <a:r>
                        <a:rPr lang="de-DE" sz="1000" b="0" dirty="0" smtClean="0"/>
                        <a:t>3</a:t>
                      </a:r>
                      <a:endParaRPr lang="de-DE" sz="1000" b="0" dirty="0"/>
                    </a:p>
                  </a:txBody>
                  <a:tcPr/>
                </a:tc>
                <a:tc>
                  <a:txBody>
                    <a:bodyPr/>
                    <a:lstStyle/>
                    <a:p>
                      <a:pPr algn="r"/>
                      <a:r>
                        <a:rPr lang="en-US" sz="1000" b="0" dirty="0" smtClean="0"/>
                        <a:t>2006</a:t>
                      </a:r>
                      <a:endParaRPr lang="de-DE" sz="1000" b="0" dirty="0"/>
                    </a:p>
                  </a:txBody>
                  <a:tcPr/>
                </a:tc>
              </a:tr>
              <a:tr h="214314">
                <a:tc>
                  <a:txBody>
                    <a:bodyPr/>
                    <a:lstStyle/>
                    <a:p>
                      <a:pPr algn="ctr"/>
                      <a:endParaRPr lang="de-DE" sz="1000" dirty="0"/>
                    </a:p>
                  </a:txBody>
                  <a:tcPr/>
                </a:tc>
                <a:tc>
                  <a:txBody>
                    <a:bodyPr/>
                    <a:lstStyle/>
                    <a:p>
                      <a:pPr algn="l"/>
                      <a:r>
                        <a:rPr lang="de-DE" sz="1000" b="1" dirty="0" smtClean="0"/>
                        <a:t>Total (MW) </a:t>
                      </a:r>
                      <a:endParaRPr lang="de-DE" sz="10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de-DE" sz="1000" b="1" dirty="0" smtClean="0"/>
                        <a:t>184</a:t>
                      </a:r>
                      <a:endParaRPr lang="de-DE" sz="1000" dirty="0" smtClean="0"/>
                    </a:p>
                  </a:txBody>
                  <a:tcPr/>
                </a:tc>
                <a:tc>
                  <a:txBody>
                    <a:bodyPr/>
                    <a:lstStyle/>
                    <a:p>
                      <a:pPr algn="r"/>
                      <a:endParaRPr lang="de-DE" sz="1000" dirty="0"/>
                    </a:p>
                  </a:txBody>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Foliennummernplatzhalter 1"/>
          <p:cNvSpPr>
            <a:spLocks noGrp="1"/>
          </p:cNvSpPr>
          <p:nvPr>
            <p:ph type="sldNum" sz="quarter" idx="10"/>
          </p:nvPr>
        </p:nvSpPr>
        <p:spPr>
          <a:noFill/>
        </p:spPr>
        <p:txBody>
          <a:bodyPr/>
          <a:lstStyle/>
          <a:p>
            <a:fld id="{E3CA594E-0314-4891-B530-B063FD0B44CA}" type="slidenum">
              <a:rPr smtClean="0"/>
              <a:pPr/>
              <a:t>34</a:t>
            </a:fld>
            <a:endParaRPr lang="de-DE" smtClean="0"/>
          </a:p>
        </p:txBody>
      </p:sp>
      <p:sp>
        <p:nvSpPr>
          <p:cNvPr id="263170" name="Rectangle 2"/>
          <p:cNvSpPr>
            <a:spLocks noGrp="1" noChangeArrowheads="1"/>
          </p:cNvSpPr>
          <p:nvPr>
            <p:ph type="title" idx="4294967295"/>
          </p:nvPr>
        </p:nvSpPr>
        <p:spPr/>
        <p:txBody>
          <a:bodyPr/>
          <a:lstStyle/>
          <a:p>
            <a:pPr eaLnBrk="1" hangingPunct="1"/>
            <a:r>
              <a:rPr lang="de-DE" smtClean="0"/>
              <a:t>Assets in operation: Germany (Biogas)</a:t>
            </a:r>
          </a:p>
        </p:txBody>
      </p:sp>
      <p:sp>
        <p:nvSpPr>
          <p:cNvPr id="263171" name="Text Box 197"/>
          <p:cNvSpPr txBox="1">
            <a:spLocks noChangeArrowheads="1"/>
          </p:cNvSpPr>
          <p:nvPr/>
        </p:nvSpPr>
        <p:spPr bwMode="gray">
          <a:xfrm>
            <a:off x="612775" y="6286500"/>
            <a:ext cx="4738688" cy="692150"/>
          </a:xfrm>
          <a:prstGeom prst="rect">
            <a:avLst/>
          </a:prstGeom>
          <a:noFill/>
          <a:ln w="12700">
            <a:noFill/>
            <a:miter lim="800000"/>
            <a:headEnd/>
            <a:tailEnd type="none" w="med" len="lg"/>
          </a:ln>
        </p:spPr>
        <p:txBody>
          <a:bodyPr lIns="0" tIns="0" rIns="0" bIns="0">
            <a:spAutoFit/>
          </a:bodyPr>
          <a:lstStyle/>
          <a:p>
            <a:pPr>
              <a:spcBef>
                <a:spcPct val="50000"/>
              </a:spcBef>
            </a:pPr>
            <a:r>
              <a:rPr lang="en-US" sz="1000">
                <a:cs typeface="Arial" charset="0"/>
              </a:rPr>
              <a:t>*  E.ON Equity MW (Figures rounded). Source E.ON</a:t>
            </a:r>
          </a:p>
          <a:p>
            <a:r>
              <a:rPr lang="en-US" sz="1000">
                <a:cs typeface="Arial" charset="0"/>
              </a:rPr>
              <a:t>** Biomethane production is not included in the overall MW portfolio.</a:t>
            </a:r>
            <a:endParaRPr lang="de-DE" sz="1000">
              <a:cs typeface="Arial" charset="0"/>
            </a:endParaRPr>
          </a:p>
          <a:p>
            <a:pPr eaLnBrk="0" hangingPunct="0"/>
            <a:r>
              <a:rPr lang="en-US" sz="1000">
                <a:cs typeface="Arial" charset="0"/>
              </a:rPr>
              <a:t>    (Project/Location: Schwandorf; Net capacity: 95 GWh/a ; Status: in operation; Year: 2008)</a:t>
            </a:r>
          </a:p>
          <a:p>
            <a:pPr>
              <a:spcBef>
                <a:spcPct val="50000"/>
              </a:spcBef>
              <a:buFont typeface="Arial" charset="0"/>
              <a:buChar char="•"/>
            </a:pPr>
            <a:endParaRPr lang="en-US" sz="1000">
              <a:cs typeface="Arial" charset="0"/>
            </a:endParaRPr>
          </a:p>
        </p:txBody>
      </p:sp>
      <p:grpSp>
        <p:nvGrpSpPr>
          <p:cNvPr id="263172" name="Gruppieren 101"/>
          <p:cNvGrpSpPr>
            <a:grpSpLocks/>
          </p:cNvGrpSpPr>
          <p:nvPr/>
        </p:nvGrpSpPr>
        <p:grpSpPr bwMode="auto">
          <a:xfrm>
            <a:off x="642938" y="5119688"/>
            <a:ext cx="1317625" cy="738187"/>
            <a:chOff x="5039540" y="4873874"/>
            <a:chExt cx="1318410" cy="738664"/>
          </a:xfrm>
        </p:grpSpPr>
        <p:sp>
          <p:nvSpPr>
            <p:cNvPr id="96" name="AutoShape 106"/>
            <p:cNvSpPr>
              <a:spLocks noChangeArrowheads="1"/>
            </p:cNvSpPr>
            <p:nvPr/>
          </p:nvSpPr>
          <p:spPr bwMode="gray">
            <a:xfrm>
              <a:off x="5039540" y="5086736"/>
              <a:ext cx="125487" cy="115962"/>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endParaRPr lang="de-DE" sz="1000" dirty="0">
                <a:solidFill>
                  <a:schemeClr val="bg1"/>
                </a:solidFill>
              </a:endParaRPr>
            </a:p>
          </p:txBody>
        </p:sp>
        <p:sp>
          <p:nvSpPr>
            <p:cNvPr id="97" name="AutoShape 106"/>
            <p:cNvSpPr>
              <a:spLocks noChangeArrowheads="1"/>
            </p:cNvSpPr>
            <p:nvPr/>
          </p:nvSpPr>
          <p:spPr bwMode="gray">
            <a:xfrm>
              <a:off x="5039540" y="5266239"/>
              <a:ext cx="125487" cy="117551"/>
            </a:xfrm>
            <a:prstGeom prst="flowChartConnector">
              <a:avLst/>
            </a:prstGeom>
            <a:solidFill>
              <a:schemeClr val="bg2">
                <a:lumMod val="50000"/>
              </a:schemeClr>
            </a:solidFill>
            <a:ln w="12700">
              <a:solidFill>
                <a:schemeClr val="bg2">
                  <a:lumMod val="50000"/>
                </a:schemeClr>
              </a:solidFill>
              <a:round/>
              <a:headEnd/>
              <a:tailEnd type="none" w="med" len="lg"/>
            </a:ln>
            <a:effectLst/>
          </p:spPr>
          <p:txBody>
            <a:bodyPr wrap="none" lIns="0" tIns="0" rIns="0" bIns="0" anchor="ctr"/>
            <a:lstStyle/>
            <a:p>
              <a:pPr algn="ctr">
                <a:defRPr/>
              </a:pPr>
              <a:endParaRPr lang="de-DE" sz="1000" dirty="0">
                <a:solidFill>
                  <a:schemeClr val="bg1"/>
                </a:solidFill>
              </a:endParaRPr>
            </a:p>
          </p:txBody>
        </p:sp>
        <p:sp>
          <p:nvSpPr>
            <p:cNvPr id="263281" name="Text Box 197"/>
            <p:cNvSpPr txBox="1">
              <a:spLocks noChangeArrowheads="1"/>
            </p:cNvSpPr>
            <p:nvPr/>
          </p:nvSpPr>
          <p:spPr bwMode="gray">
            <a:xfrm>
              <a:off x="5214942" y="4873874"/>
              <a:ext cx="1143008" cy="738664"/>
            </a:xfrm>
            <a:prstGeom prst="rect">
              <a:avLst/>
            </a:prstGeom>
            <a:noFill/>
            <a:ln w="12700">
              <a:noFill/>
              <a:miter lim="800000"/>
              <a:headEnd/>
              <a:tailEnd type="none" w="med" len="lg"/>
            </a:ln>
          </p:spPr>
          <p:txBody>
            <a:bodyPr lIns="0" tIns="0" rIns="0" bIns="0">
              <a:spAutoFit/>
            </a:bodyPr>
            <a:lstStyle/>
            <a:p>
              <a:r>
                <a:rPr lang="de-DE" sz="1200">
                  <a:cs typeface="Arial" charset="0"/>
                </a:rPr>
                <a:t>Onshore wind</a:t>
              </a:r>
            </a:p>
            <a:p>
              <a:r>
                <a:rPr lang="de-DE" sz="1200">
                  <a:cs typeface="Arial" charset="0"/>
                </a:rPr>
                <a:t>Biogas</a:t>
              </a:r>
            </a:p>
            <a:p>
              <a:r>
                <a:rPr lang="de-DE" sz="1200">
                  <a:cs typeface="Arial" charset="0"/>
                </a:rPr>
                <a:t>Biomethane**</a:t>
              </a:r>
            </a:p>
            <a:p>
              <a:r>
                <a:rPr lang="de-DE" sz="1200">
                  <a:cs typeface="Arial" charset="0"/>
                </a:rPr>
                <a:t>Office</a:t>
              </a:r>
            </a:p>
          </p:txBody>
        </p:sp>
        <p:sp>
          <p:nvSpPr>
            <p:cNvPr id="263282" name="AutoShape 106"/>
            <p:cNvSpPr>
              <a:spLocks noChangeArrowheads="1"/>
            </p:cNvSpPr>
            <p:nvPr/>
          </p:nvSpPr>
          <p:spPr bwMode="gray">
            <a:xfrm>
              <a:off x="5039540" y="5447198"/>
              <a:ext cx="125848" cy="116073"/>
            </a:xfrm>
            <a:prstGeom prst="flowChartConnector">
              <a:avLst/>
            </a:prstGeom>
            <a:solidFill>
              <a:schemeClr val="tx1"/>
            </a:solidFill>
            <a:ln w="12700">
              <a:solidFill>
                <a:schemeClr val="tx1"/>
              </a:solidFill>
              <a:round/>
              <a:headEnd/>
              <a:tailEnd type="none" w="med" len="lg"/>
            </a:ln>
          </p:spPr>
          <p:txBody>
            <a:bodyPr wrap="none" lIns="0" tIns="0" rIns="0" bIns="0" anchor="ctr"/>
            <a:lstStyle/>
            <a:p>
              <a:pPr algn="ctr"/>
              <a:endParaRPr lang="de-DE" sz="1000">
                <a:solidFill>
                  <a:schemeClr val="bg1"/>
                </a:solidFill>
              </a:endParaRPr>
            </a:p>
          </p:txBody>
        </p:sp>
        <p:sp>
          <p:nvSpPr>
            <p:cNvPr id="263283" name="AutoShape 106"/>
            <p:cNvSpPr>
              <a:spLocks noChangeArrowheads="1"/>
            </p:cNvSpPr>
            <p:nvPr/>
          </p:nvSpPr>
          <p:spPr bwMode="gray">
            <a:xfrm>
              <a:off x="5039540" y="4906400"/>
              <a:ext cx="125848" cy="116073"/>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endParaRPr lang="de-DE" sz="1000">
                <a:solidFill>
                  <a:schemeClr val="bg1"/>
                </a:solidFill>
              </a:endParaRPr>
            </a:p>
          </p:txBody>
        </p:sp>
      </p:grpSp>
      <p:graphicFrame>
        <p:nvGraphicFramePr>
          <p:cNvPr id="79" name="Tabelle 78"/>
          <p:cNvGraphicFramePr>
            <a:graphicFrameLocks noGrp="1"/>
          </p:cNvGraphicFramePr>
          <p:nvPr/>
        </p:nvGraphicFramePr>
        <p:xfrm>
          <a:off x="5707063" y="1827213"/>
          <a:ext cx="2865437" cy="3244850"/>
        </p:xfrm>
        <a:graphic>
          <a:graphicData uri="http://schemas.openxmlformats.org/drawingml/2006/table">
            <a:tbl>
              <a:tblPr firstRow="1" bandRow="1">
                <a:tableStyleId>{5C22544A-7EE6-4342-B048-85BDC9FD1C3A}</a:tableStyleId>
              </a:tblPr>
              <a:tblGrid>
                <a:gridCol w="365027"/>
                <a:gridCol w="1214446"/>
                <a:gridCol w="857256"/>
                <a:gridCol w="428628"/>
              </a:tblGrid>
              <a:tr h="370840">
                <a:tc>
                  <a:txBody>
                    <a:bodyPr/>
                    <a:lstStyle/>
                    <a:p>
                      <a:pPr algn="l"/>
                      <a:endParaRPr lang="de-DE" sz="1000" b="1" baseline="0" dirty="0" smtClean="0">
                        <a:latin typeface="Polo11K-Leicht"/>
                      </a:endParaRPr>
                    </a:p>
                  </a:txBody>
                  <a:tcPr/>
                </a:tc>
                <a:tc>
                  <a:txBody>
                    <a:bodyPr/>
                    <a:lstStyle/>
                    <a:p>
                      <a:pPr algn="l"/>
                      <a:r>
                        <a:rPr lang="de-DE" sz="1000" b="1" kern="1200" dirty="0" smtClean="0">
                          <a:solidFill>
                            <a:schemeClr val="bg1"/>
                          </a:solidFill>
                          <a:latin typeface="+mn-lt"/>
                          <a:ea typeface="+mn-ea"/>
                          <a:cs typeface="+mn-cs"/>
                        </a:rPr>
                        <a:t>Project</a:t>
                      </a:r>
                    </a:p>
                    <a:p>
                      <a:pPr algn="l"/>
                      <a:r>
                        <a:rPr lang="de-DE" sz="1000" b="1" kern="1200" dirty="0" smtClean="0">
                          <a:solidFill>
                            <a:schemeClr val="bg1"/>
                          </a:solidFill>
                          <a:latin typeface="+mn-lt"/>
                          <a:ea typeface="+mn-ea"/>
                          <a:cs typeface="+mn-cs"/>
                        </a:rPr>
                        <a:t>(</a:t>
                      </a:r>
                      <a:r>
                        <a:rPr lang="de-DE" sz="1000" b="1" kern="1200" dirty="0" err="1" smtClean="0">
                          <a:solidFill>
                            <a:schemeClr val="bg1"/>
                          </a:solidFill>
                          <a:latin typeface="+mn-lt"/>
                          <a:ea typeface="+mn-ea"/>
                          <a:cs typeface="+mn-cs"/>
                        </a:rPr>
                        <a:t>Location</a:t>
                      </a:r>
                      <a:r>
                        <a:rPr lang="de-DE" sz="1000" b="1" kern="1200" dirty="0" smtClean="0">
                          <a:solidFill>
                            <a:schemeClr val="bg1"/>
                          </a:solidFill>
                          <a:latin typeface="+mn-lt"/>
                          <a:ea typeface="+mn-ea"/>
                          <a:cs typeface="+mn-cs"/>
                        </a:rPr>
                        <a:t>)</a:t>
                      </a:r>
                    </a:p>
                  </a:txBody>
                  <a:tcPr/>
                </a:tc>
                <a:tc>
                  <a:txBody>
                    <a:bodyPr/>
                    <a:lstStyle/>
                    <a:p>
                      <a:pPr algn="l"/>
                      <a:r>
                        <a:rPr lang="de-DE" sz="1000" b="1" kern="1200" dirty="0" smtClean="0">
                          <a:solidFill>
                            <a:schemeClr val="bg1"/>
                          </a:solidFill>
                          <a:latin typeface="+mn-lt"/>
                          <a:ea typeface="+mn-ea"/>
                          <a:cs typeface="+mn-cs"/>
                        </a:rPr>
                        <a:t>Net </a:t>
                      </a:r>
                      <a:r>
                        <a:rPr lang="de-DE" sz="1000" b="1" kern="1200" dirty="0" err="1" smtClean="0">
                          <a:solidFill>
                            <a:schemeClr val="bg1"/>
                          </a:solidFill>
                          <a:latin typeface="+mn-lt"/>
                          <a:ea typeface="+mn-ea"/>
                          <a:cs typeface="+mn-cs"/>
                        </a:rPr>
                        <a:t>capacity</a:t>
                      </a:r>
                      <a:endParaRPr lang="de-DE" sz="1000" b="1" kern="1200" dirty="0" smtClean="0">
                        <a:solidFill>
                          <a:schemeClr val="bg1"/>
                        </a:solidFill>
                        <a:latin typeface="+mn-lt"/>
                        <a:ea typeface="+mn-ea"/>
                        <a:cs typeface="+mn-cs"/>
                      </a:endParaRPr>
                    </a:p>
                    <a:p>
                      <a:pPr algn="l"/>
                      <a:r>
                        <a:rPr lang="de-DE" sz="1000" b="1" kern="1200" dirty="0" smtClean="0">
                          <a:solidFill>
                            <a:schemeClr val="bg1"/>
                          </a:solidFill>
                          <a:latin typeface="+mn-lt"/>
                          <a:ea typeface="+mn-ea"/>
                          <a:cs typeface="+mn-cs"/>
                        </a:rPr>
                        <a:t>MW*</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b="1" kern="1200" dirty="0" smtClean="0">
                          <a:solidFill>
                            <a:schemeClr val="bg1"/>
                          </a:solidFill>
                          <a:latin typeface="+mn-lt"/>
                          <a:ea typeface="+mn-ea"/>
                          <a:cs typeface="+mn-cs"/>
                        </a:rPr>
                        <a:t>Year</a:t>
                      </a:r>
                    </a:p>
                  </a:txBody>
                  <a:tcPr/>
                </a:tc>
              </a:tr>
              <a:tr h="318140">
                <a:tc>
                  <a:txBody>
                    <a:bodyPr/>
                    <a:lstStyle/>
                    <a:p>
                      <a:pPr algn="ctr"/>
                      <a:r>
                        <a:rPr lang="de-DE" sz="1000" b="0" dirty="0" smtClean="0"/>
                        <a:t>13</a:t>
                      </a:r>
                      <a:endParaRPr lang="de-DE" sz="1000" b="0" dirty="0"/>
                    </a:p>
                  </a:txBody>
                  <a:tcPr/>
                </a:tc>
                <a:tc>
                  <a:txBody>
                    <a:bodyPr/>
                    <a:lstStyle/>
                    <a:p>
                      <a:pPr algn="l"/>
                      <a:r>
                        <a:rPr lang="en-US" sz="1000" b="0" dirty="0" err="1" smtClean="0"/>
                        <a:t>Ducherow</a:t>
                      </a:r>
                      <a:r>
                        <a:rPr lang="en-US" sz="1000" b="0" dirty="0" smtClean="0"/>
                        <a:t> </a:t>
                      </a:r>
                      <a:endParaRPr lang="de-DE" sz="1000" b="0" kern="1200" dirty="0" smtClean="0">
                        <a:solidFill>
                          <a:schemeClr val="dk1"/>
                        </a:solidFill>
                        <a:latin typeface="+mn-lt"/>
                        <a:ea typeface="+mn-ea"/>
                        <a:cs typeface="+mn-cs"/>
                      </a:endParaRPr>
                    </a:p>
                  </a:txBody>
                  <a:tcPr/>
                </a:tc>
                <a:tc>
                  <a:txBody>
                    <a:bodyPr/>
                    <a:lstStyle/>
                    <a:p>
                      <a:pPr algn="r"/>
                      <a:r>
                        <a:rPr lang="de-DE" sz="1000" b="0" kern="1200" dirty="0" smtClean="0">
                          <a:solidFill>
                            <a:schemeClr val="dk1"/>
                          </a:solidFill>
                          <a:latin typeface="+mn-lt"/>
                          <a:ea typeface="+mn-ea"/>
                          <a:cs typeface="+mn-cs"/>
                        </a:rPr>
                        <a:t>1</a:t>
                      </a:r>
                    </a:p>
                  </a:txBody>
                  <a:tcPr/>
                </a:tc>
                <a:tc>
                  <a:txBody>
                    <a:bodyPr/>
                    <a:lstStyle/>
                    <a:p>
                      <a:pPr algn="r"/>
                      <a:r>
                        <a:rPr lang="de-DE" sz="1000" b="0" kern="1200" dirty="0" smtClean="0">
                          <a:solidFill>
                            <a:schemeClr val="dk1"/>
                          </a:solidFill>
                          <a:latin typeface="+mn-lt"/>
                          <a:ea typeface="+mn-ea"/>
                          <a:cs typeface="+mn-cs"/>
                        </a:rPr>
                        <a:t>2008</a:t>
                      </a:r>
                    </a:p>
                  </a:txBody>
                  <a:tcPr/>
                </a:tc>
              </a:tr>
              <a:tr h="285752">
                <a:tc>
                  <a:txBody>
                    <a:bodyPr/>
                    <a:lstStyle/>
                    <a:p>
                      <a:pPr algn="ctr"/>
                      <a:r>
                        <a:rPr lang="de-DE" sz="1000" b="0" dirty="0" smtClean="0"/>
                        <a:t>14</a:t>
                      </a:r>
                      <a:endParaRPr lang="de-DE" sz="1000" b="0" dirty="0"/>
                    </a:p>
                  </a:txBody>
                  <a:tcPr/>
                </a:tc>
                <a:tc>
                  <a:txBody>
                    <a:bodyPr/>
                    <a:lstStyle/>
                    <a:p>
                      <a:r>
                        <a:rPr lang="de-DE" sz="1000" b="0" dirty="0" err="1" smtClean="0"/>
                        <a:t>Malchin</a:t>
                      </a:r>
                      <a:r>
                        <a:rPr lang="de-DE" sz="1000" b="0" dirty="0" smtClean="0"/>
                        <a:t> </a:t>
                      </a:r>
                      <a:endParaRPr lang="de-DE" sz="1000" b="0" dirty="0"/>
                    </a:p>
                  </a:txBody>
                  <a:tcPr/>
                </a:tc>
                <a:tc>
                  <a:txBody>
                    <a:bodyPr/>
                    <a:lstStyle/>
                    <a:p>
                      <a:pPr algn="r"/>
                      <a:r>
                        <a:rPr lang="de-DE" sz="1000" b="0" dirty="0" smtClean="0"/>
                        <a:t>4</a:t>
                      </a:r>
                      <a:endParaRPr lang="de-DE" sz="1000" b="0" dirty="0"/>
                    </a:p>
                  </a:txBody>
                  <a:tcPr/>
                </a:tc>
                <a:tc>
                  <a:txBody>
                    <a:bodyPr/>
                    <a:lstStyle/>
                    <a:p>
                      <a:pPr algn="r"/>
                      <a:r>
                        <a:rPr lang="de-DE" sz="1000" b="0" dirty="0" smtClean="0"/>
                        <a:t>2007</a:t>
                      </a:r>
                      <a:endParaRPr lang="de-DE" sz="1000" b="0" dirty="0"/>
                    </a:p>
                  </a:txBody>
                  <a:tcPr/>
                </a:tc>
              </a:tr>
              <a:tr h="285752">
                <a:tc>
                  <a:txBody>
                    <a:bodyPr/>
                    <a:lstStyle/>
                    <a:p>
                      <a:pPr algn="ctr"/>
                      <a:r>
                        <a:rPr lang="de-DE" sz="1000" b="0" dirty="0" smtClean="0"/>
                        <a:t>15</a:t>
                      </a:r>
                      <a:endParaRPr lang="de-DE" sz="1000" b="0" dirty="0"/>
                    </a:p>
                  </a:txBody>
                  <a:tcPr/>
                </a:tc>
                <a:tc>
                  <a:txBody>
                    <a:bodyPr/>
                    <a:lstStyle/>
                    <a:p>
                      <a:pPr algn="l"/>
                      <a:r>
                        <a:rPr lang="de-DE" sz="1000" b="0" dirty="0" err="1" smtClean="0"/>
                        <a:t>Roggenhagen</a:t>
                      </a:r>
                      <a:r>
                        <a:rPr lang="de-DE" sz="1000" b="0" dirty="0" smtClean="0"/>
                        <a:t> </a:t>
                      </a:r>
                      <a:endParaRPr lang="de-DE" sz="1000" b="0" dirty="0"/>
                    </a:p>
                  </a:txBody>
                  <a:tcPr/>
                </a:tc>
                <a:tc>
                  <a:txBody>
                    <a:bodyPr/>
                    <a:lstStyle/>
                    <a:p>
                      <a:pPr algn="r"/>
                      <a:r>
                        <a:rPr lang="de-DE" sz="1000" b="0" dirty="0" smtClean="0"/>
                        <a:t>0.1</a:t>
                      </a:r>
                      <a:endParaRPr lang="de-DE" sz="1000" b="0" dirty="0"/>
                    </a:p>
                  </a:txBody>
                  <a:tcPr/>
                </a:tc>
                <a:tc>
                  <a:txBody>
                    <a:bodyPr/>
                    <a:lstStyle/>
                    <a:p>
                      <a:pPr algn="r"/>
                      <a:r>
                        <a:rPr lang="de-DE" sz="1000" b="0" dirty="0" smtClean="0"/>
                        <a:t>2005</a:t>
                      </a:r>
                      <a:endParaRPr lang="de-DE" sz="1000" b="0" dirty="0"/>
                    </a:p>
                  </a:txBody>
                  <a:tcPr/>
                </a:tc>
              </a:tr>
              <a:tr h="285752">
                <a:tc>
                  <a:txBody>
                    <a:bodyPr/>
                    <a:lstStyle/>
                    <a:p>
                      <a:pPr algn="ctr"/>
                      <a:r>
                        <a:rPr lang="de-DE" sz="1000" b="0" dirty="0" smtClean="0"/>
                        <a:t>16</a:t>
                      </a:r>
                      <a:endParaRPr lang="de-DE" sz="1000" b="0" dirty="0"/>
                    </a:p>
                  </a:txBody>
                  <a:tcPr/>
                </a:tc>
                <a:tc>
                  <a:txBody>
                    <a:bodyPr/>
                    <a:lstStyle/>
                    <a:p>
                      <a:pPr algn="l"/>
                      <a:r>
                        <a:rPr lang="de-DE" sz="1000" b="0" dirty="0" smtClean="0"/>
                        <a:t>Fürstenwalde </a:t>
                      </a:r>
                      <a:endParaRPr lang="de-DE" sz="1000" b="0" dirty="0"/>
                    </a:p>
                  </a:txBody>
                  <a:tcPr/>
                </a:tc>
                <a:tc>
                  <a:txBody>
                    <a:bodyPr/>
                    <a:lstStyle/>
                    <a:p>
                      <a:pPr algn="r"/>
                      <a:r>
                        <a:rPr lang="de-DE" sz="1000" b="0" dirty="0" smtClean="0"/>
                        <a:t>0.5</a:t>
                      </a:r>
                      <a:endParaRPr lang="de-DE" sz="1000" b="0" dirty="0"/>
                    </a:p>
                  </a:txBody>
                  <a:tcPr/>
                </a:tc>
                <a:tc>
                  <a:txBody>
                    <a:bodyPr/>
                    <a:lstStyle/>
                    <a:p>
                      <a:pPr algn="r"/>
                      <a:r>
                        <a:rPr lang="de-DE" sz="1000" b="0" dirty="0" smtClean="0"/>
                        <a:t>1999</a:t>
                      </a:r>
                      <a:endParaRPr lang="de-DE" sz="1000" b="0" dirty="0"/>
                    </a:p>
                  </a:txBody>
                  <a:tcPr/>
                </a:tc>
              </a:tr>
              <a:tr h="285752">
                <a:tc>
                  <a:txBody>
                    <a:bodyPr/>
                    <a:lstStyle/>
                    <a:p>
                      <a:pPr algn="ctr"/>
                      <a:r>
                        <a:rPr lang="de-DE" sz="1000" b="0" dirty="0" smtClean="0"/>
                        <a:t>17</a:t>
                      </a:r>
                      <a:endParaRPr lang="de-DE" sz="1000" b="0" dirty="0"/>
                    </a:p>
                  </a:txBody>
                  <a:tcPr/>
                </a:tc>
                <a:tc>
                  <a:txBody>
                    <a:bodyPr/>
                    <a:lstStyle/>
                    <a:p>
                      <a:pPr algn="l"/>
                      <a:r>
                        <a:rPr lang="de-DE" sz="1000" b="0" dirty="0" smtClean="0"/>
                        <a:t>Hasenwinkel </a:t>
                      </a:r>
                      <a:endParaRPr lang="de-DE" sz="1000" b="0" dirty="0"/>
                    </a:p>
                  </a:txBody>
                  <a:tcPr/>
                </a:tc>
                <a:tc>
                  <a:txBody>
                    <a:bodyPr/>
                    <a:lstStyle/>
                    <a:p>
                      <a:pPr algn="r"/>
                      <a:r>
                        <a:rPr lang="de-DE" sz="1000" b="0" dirty="0" smtClean="0"/>
                        <a:t>0.4</a:t>
                      </a:r>
                      <a:endParaRPr lang="de-DE" sz="1000" b="0" dirty="0"/>
                    </a:p>
                  </a:txBody>
                  <a:tcPr/>
                </a:tc>
                <a:tc>
                  <a:txBody>
                    <a:bodyPr/>
                    <a:lstStyle/>
                    <a:p>
                      <a:pPr algn="r"/>
                      <a:r>
                        <a:rPr lang="de-DE" sz="1000" b="0" dirty="0" smtClean="0"/>
                        <a:t>2007</a:t>
                      </a:r>
                      <a:endParaRPr lang="de-DE" sz="1000" b="0" dirty="0"/>
                    </a:p>
                  </a:txBody>
                  <a:tcPr/>
                </a:tc>
              </a:tr>
              <a:tr h="285752">
                <a:tc>
                  <a:txBody>
                    <a:bodyPr/>
                    <a:lstStyle/>
                    <a:p>
                      <a:pPr algn="ctr"/>
                      <a:r>
                        <a:rPr lang="de-DE" sz="1000" b="0" dirty="0" smtClean="0"/>
                        <a:t>18</a:t>
                      </a:r>
                      <a:endParaRPr lang="de-DE" sz="1000" b="0" dirty="0"/>
                    </a:p>
                  </a:txBody>
                  <a:tcPr/>
                </a:tc>
                <a:tc>
                  <a:txBody>
                    <a:bodyPr/>
                    <a:lstStyle/>
                    <a:p>
                      <a:pPr algn="l"/>
                      <a:r>
                        <a:rPr lang="de-DE" sz="1000" b="0" dirty="0" err="1" smtClean="0"/>
                        <a:t>Ketzin</a:t>
                      </a:r>
                      <a:r>
                        <a:rPr lang="de-DE" sz="1000" b="0" dirty="0" smtClean="0"/>
                        <a:t> </a:t>
                      </a:r>
                      <a:endParaRPr lang="de-DE" sz="1000" b="0" dirty="0"/>
                    </a:p>
                  </a:txBody>
                  <a:tcPr/>
                </a:tc>
                <a:tc>
                  <a:txBody>
                    <a:bodyPr/>
                    <a:lstStyle/>
                    <a:p>
                      <a:pPr algn="r"/>
                      <a:r>
                        <a:rPr lang="de-DE" sz="1000" b="0" dirty="0" smtClean="0"/>
                        <a:t>0.6</a:t>
                      </a:r>
                      <a:endParaRPr lang="de-DE" sz="1000" b="0" dirty="0"/>
                    </a:p>
                  </a:txBody>
                  <a:tcPr/>
                </a:tc>
                <a:tc>
                  <a:txBody>
                    <a:bodyPr/>
                    <a:lstStyle/>
                    <a:p>
                      <a:pPr algn="r"/>
                      <a:r>
                        <a:rPr lang="de-DE" sz="1000" b="0" dirty="0" smtClean="0"/>
                        <a:t>2007</a:t>
                      </a:r>
                      <a:endParaRPr lang="de-DE" sz="1000" b="0" dirty="0"/>
                    </a:p>
                  </a:txBody>
                  <a:tcPr/>
                </a:tc>
              </a:tr>
              <a:tr h="285752">
                <a:tc>
                  <a:txBody>
                    <a:bodyPr/>
                    <a:lstStyle/>
                    <a:p>
                      <a:pPr algn="ctr"/>
                      <a:r>
                        <a:rPr lang="de-DE" sz="1000" b="0" dirty="0" smtClean="0"/>
                        <a:t>19</a:t>
                      </a:r>
                      <a:endParaRPr lang="de-DE" sz="1000" b="0" dirty="0"/>
                    </a:p>
                  </a:txBody>
                  <a:tcPr/>
                </a:tc>
                <a:tc>
                  <a:txBody>
                    <a:bodyPr/>
                    <a:lstStyle/>
                    <a:p>
                      <a:pPr algn="l"/>
                      <a:r>
                        <a:rPr lang="de-DE" sz="1000" b="0" dirty="0" smtClean="0"/>
                        <a:t>Sauen </a:t>
                      </a:r>
                      <a:endParaRPr lang="de-DE" sz="1000" b="0" dirty="0"/>
                    </a:p>
                  </a:txBody>
                  <a:tcPr/>
                </a:tc>
                <a:tc>
                  <a:txBody>
                    <a:bodyPr/>
                    <a:lstStyle/>
                    <a:p>
                      <a:pPr algn="r"/>
                      <a:r>
                        <a:rPr lang="de-DE" sz="1000" b="0" dirty="0" smtClean="0"/>
                        <a:t>0.4</a:t>
                      </a:r>
                      <a:endParaRPr lang="de-DE" sz="1000" b="0" dirty="0"/>
                    </a:p>
                  </a:txBody>
                  <a:tcPr/>
                </a:tc>
                <a:tc>
                  <a:txBody>
                    <a:bodyPr/>
                    <a:lstStyle/>
                    <a:p>
                      <a:pPr algn="r"/>
                      <a:r>
                        <a:rPr lang="de-DE" sz="1000" b="0" dirty="0" smtClean="0"/>
                        <a:t>2007</a:t>
                      </a:r>
                      <a:endParaRPr lang="de-DE" sz="1000" b="0" dirty="0"/>
                    </a:p>
                  </a:txBody>
                  <a:tcPr/>
                </a:tc>
              </a:tr>
              <a:tr h="285752">
                <a:tc>
                  <a:txBody>
                    <a:bodyPr/>
                    <a:lstStyle/>
                    <a:p>
                      <a:pPr algn="ctr"/>
                      <a:r>
                        <a:rPr lang="de-DE" sz="1000" b="0" dirty="0" smtClean="0"/>
                        <a:t>20</a:t>
                      </a:r>
                      <a:endParaRPr lang="de-DE" sz="1000" b="0" dirty="0"/>
                    </a:p>
                  </a:txBody>
                  <a:tcPr/>
                </a:tc>
                <a:tc>
                  <a:txBody>
                    <a:bodyPr/>
                    <a:lstStyle/>
                    <a:p>
                      <a:pPr algn="l"/>
                      <a:r>
                        <a:rPr lang="de-DE" sz="1000" b="0" dirty="0" err="1" smtClean="0"/>
                        <a:t>Kaakstedt</a:t>
                      </a:r>
                      <a:r>
                        <a:rPr lang="de-DE" sz="1000" b="0" dirty="0" smtClean="0"/>
                        <a:t> </a:t>
                      </a:r>
                      <a:endParaRPr lang="de-DE" sz="1000" b="0" dirty="0"/>
                    </a:p>
                  </a:txBody>
                  <a:tcPr/>
                </a:tc>
                <a:tc>
                  <a:txBody>
                    <a:bodyPr/>
                    <a:lstStyle/>
                    <a:p>
                      <a:pPr algn="r"/>
                      <a:r>
                        <a:rPr lang="de-DE" sz="1000" b="0" dirty="0" smtClean="0"/>
                        <a:t>0.8</a:t>
                      </a:r>
                      <a:endParaRPr lang="de-DE" sz="1000" b="0" dirty="0"/>
                    </a:p>
                  </a:txBody>
                  <a:tcPr/>
                </a:tc>
                <a:tc>
                  <a:txBody>
                    <a:bodyPr/>
                    <a:lstStyle/>
                    <a:p>
                      <a:pPr algn="r"/>
                      <a:r>
                        <a:rPr lang="de-DE" sz="1000" b="0" dirty="0" smtClean="0"/>
                        <a:t>2006</a:t>
                      </a:r>
                      <a:endParaRPr lang="de-DE" sz="1000" b="0" dirty="0"/>
                    </a:p>
                  </a:txBody>
                  <a:tcPr/>
                </a:tc>
              </a:tr>
              <a:tr h="285752">
                <a:tc>
                  <a:txBody>
                    <a:bodyPr/>
                    <a:lstStyle/>
                    <a:p>
                      <a:pPr algn="ctr"/>
                      <a:r>
                        <a:rPr lang="de-DE" sz="1000" b="0" dirty="0" smtClean="0"/>
                        <a:t>21</a:t>
                      </a:r>
                      <a:endParaRPr lang="de-DE" sz="1000" b="0" dirty="0"/>
                    </a:p>
                  </a:txBody>
                  <a:tcPr/>
                </a:tc>
                <a:tc>
                  <a:txBody>
                    <a:bodyPr/>
                    <a:lstStyle/>
                    <a:p>
                      <a:pPr algn="l"/>
                      <a:r>
                        <a:rPr lang="de-DE" sz="1000" b="0" dirty="0" err="1" smtClean="0"/>
                        <a:t>Sembten</a:t>
                      </a:r>
                      <a:r>
                        <a:rPr lang="de-DE" sz="1000" b="0" dirty="0" smtClean="0"/>
                        <a:t> </a:t>
                      </a:r>
                      <a:endParaRPr lang="de-DE" sz="1000" b="0" dirty="0"/>
                    </a:p>
                  </a:txBody>
                  <a:tcPr/>
                </a:tc>
                <a:tc>
                  <a:txBody>
                    <a:bodyPr/>
                    <a:lstStyle/>
                    <a:p>
                      <a:pPr algn="r"/>
                      <a:r>
                        <a:rPr lang="de-DE" sz="1000" b="0" dirty="0" smtClean="0"/>
                        <a:t>2</a:t>
                      </a:r>
                      <a:endParaRPr lang="de-DE" sz="1000" b="0" dirty="0"/>
                    </a:p>
                  </a:txBody>
                  <a:tcPr/>
                </a:tc>
                <a:tc>
                  <a:txBody>
                    <a:bodyPr/>
                    <a:lstStyle/>
                    <a:p>
                      <a:pPr algn="r"/>
                      <a:r>
                        <a:rPr lang="de-DE" sz="1000" b="0" dirty="0" smtClean="0"/>
                        <a:t>2008</a:t>
                      </a:r>
                      <a:endParaRPr lang="de-DE" sz="1000" b="0" dirty="0"/>
                    </a:p>
                  </a:txBody>
                  <a:tcPr/>
                </a:tc>
              </a:tr>
              <a:tr h="214314">
                <a:tc>
                  <a:txBody>
                    <a:bodyPr/>
                    <a:lstStyle/>
                    <a:p>
                      <a:pPr algn="ctr"/>
                      <a:endParaRPr lang="de-DE" sz="1000" dirty="0"/>
                    </a:p>
                  </a:txBody>
                  <a:tcPr/>
                </a:tc>
                <a:tc>
                  <a:txBody>
                    <a:bodyPr/>
                    <a:lstStyle/>
                    <a:p>
                      <a:pPr algn="l"/>
                      <a:r>
                        <a:rPr lang="de-DE" sz="1000" b="1" dirty="0" smtClean="0"/>
                        <a:t>Total (MW) </a:t>
                      </a:r>
                      <a:endParaRPr lang="de-DE" sz="10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de-DE" sz="1000" b="1" dirty="0" smtClean="0"/>
                        <a:t>10</a:t>
                      </a:r>
                      <a:endParaRPr lang="de-DE" sz="1000" dirty="0" smtClean="0"/>
                    </a:p>
                  </a:txBody>
                  <a:tcPr/>
                </a:tc>
                <a:tc>
                  <a:txBody>
                    <a:bodyPr/>
                    <a:lstStyle/>
                    <a:p>
                      <a:pPr algn="r"/>
                      <a:endParaRPr lang="de-DE" sz="1000" dirty="0"/>
                    </a:p>
                  </a:txBody>
                  <a:tcPr/>
                </a:tc>
              </a:tr>
            </a:tbl>
          </a:graphicData>
        </a:graphic>
      </p:graphicFrame>
      <p:grpSp>
        <p:nvGrpSpPr>
          <p:cNvPr id="263235" name="Gruppieren 77"/>
          <p:cNvGrpSpPr>
            <a:grpSpLocks/>
          </p:cNvGrpSpPr>
          <p:nvPr/>
        </p:nvGrpSpPr>
        <p:grpSpPr bwMode="auto">
          <a:xfrm>
            <a:off x="1530350" y="1714500"/>
            <a:ext cx="3541713" cy="4267200"/>
            <a:chOff x="1530353" y="1714488"/>
            <a:chExt cx="3541713" cy="4267200"/>
          </a:xfrm>
        </p:grpSpPr>
        <p:grpSp>
          <p:nvGrpSpPr>
            <p:cNvPr id="4" name="Gruppieren 8"/>
            <p:cNvGrpSpPr/>
            <p:nvPr/>
          </p:nvGrpSpPr>
          <p:grpSpPr>
            <a:xfrm>
              <a:off x="1530353" y="1714488"/>
              <a:ext cx="3541713" cy="4267200"/>
              <a:chOff x="3527425" y="1825625"/>
              <a:chExt cx="3541713" cy="4267200"/>
            </a:xfrm>
            <a:solidFill>
              <a:schemeClr val="bg1">
                <a:lumMod val="65000"/>
              </a:schemeClr>
            </a:solidFill>
          </p:grpSpPr>
          <p:sp>
            <p:nvSpPr>
              <p:cNvPr id="139" name="Freeform 84"/>
              <p:cNvSpPr>
                <a:spLocks noChangeAspect="1"/>
              </p:cNvSpPr>
              <p:nvPr/>
            </p:nvSpPr>
            <p:spPr bwMode="gray">
              <a:xfrm>
                <a:off x="3827462" y="2462213"/>
                <a:ext cx="1822451" cy="1431925"/>
              </a:xfrm>
              <a:custGeom>
                <a:avLst/>
                <a:gdLst>
                  <a:gd name="T0" fmla="*/ 2147483647 w 1024"/>
                  <a:gd name="T1" fmla="*/ 2147483647 h 902"/>
                  <a:gd name="T2" fmla="*/ 2147483647 w 1024"/>
                  <a:gd name="T3" fmla="*/ 2147483647 h 902"/>
                  <a:gd name="T4" fmla="*/ 2147483647 w 1024"/>
                  <a:gd name="T5" fmla="*/ 2147483647 h 902"/>
                  <a:gd name="T6" fmla="*/ 2147483647 w 1024"/>
                  <a:gd name="T7" fmla="*/ 2147483647 h 902"/>
                  <a:gd name="T8" fmla="*/ 2147483647 w 1024"/>
                  <a:gd name="T9" fmla="*/ 2147483647 h 902"/>
                  <a:gd name="T10" fmla="*/ 2147483647 w 1024"/>
                  <a:gd name="T11" fmla="*/ 2147483647 h 902"/>
                  <a:gd name="T12" fmla="*/ 2147483647 w 1024"/>
                  <a:gd name="T13" fmla="*/ 2147483647 h 902"/>
                  <a:gd name="T14" fmla="*/ 2147483647 w 1024"/>
                  <a:gd name="T15" fmla="*/ 2147483647 h 902"/>
                  <a:gd name="T16" fmla="*/ 2147483647 w 1024"/>
                  <a:gd name="T17" fmla="*/ 2147483647 h 902"/>
                  <a:gd name="T18" fmla="*/ 2147483647 w 1024"/>
                  <a:gd name="T19" fmla="*/ 2147483647 h 902"/>
                  <a:gd name="T20" fmla="*/ 2147483647 w 1024"/>
                  <a:gd name="T21" fmla="*/ 2147483647 h 902"/>
                  <a:gd name="T22" fmla="*/ 2147483647 w 1024"/>
                  <a:gd name="T23" fmla="*/ 2147483647 h 902"/>
                  <a:gd name="T24" fmla="*/ 2147483647 w 1024"/>
                  <a:gd name="T25" fmla="*/ 2147483647 h 902"/>
                  <a:gd name="T26" fmla="*/ 2147483647 w 1024"/>
                  <a:gd name="T27" fmla="*/ 2147483647 h 902"/>
                  <a:gd name="T28" fmla="*/ 2147483647 w 1024"/>
                  <a:gd name="T29" fmla="*/ 2147483647 h 902"/>
                  <a:gd name="T30" fmla="*/ 2147483647 w 1024"/>
                  <a:gd name="T31" fmla="*/ 2147483647 h 902"/>
                  <a:gd name="T32" fmla="*/ 2147483647 w 1024"/>
                  <a:gd name="T33" fmla="*/ 2147483647 h 902"/>
                  <a:gd name="T34" fmla="*/ 2147483647 w 1024"/>
                  <a:gd name="T35" fmla="*/ 2147483647 h 902"/>
                  <a:gd name="T36" fmla="*/ 2147483647 w 1024"/>
                  <a:gd name="T37" fmla="*/ 2147483647 h 902"/>
                  <a:gd name="T38" fmla="*/ 2147483647 w 1024"/>
                  <a:gd name="T39" fmla="*/ 2147483647 h 902"/>
                  <a:gd name="T40" fmla="*/ 2147483647 w 1024"/>
                  <a:gd name="T41" fmla="*/ 2147483647 h 902"/>
                  <a:gd name="T42" fmla="*/ 2147483647 w 1024"/>
                  <a:gd name="T43" fmla="*/ 2147483647 h 902"/>
                  <a:gd name="T44" fmla="*/ 2147483647 w 1024"/>
                  <a:gd name="T45" fmla="*/ 2147483647 h 902"/>
                  <a:gd name="T46" fmla="*/ 0 w 1024"/>
                  <a:gd name="T47" fmla="*/ 2147483647 h 902"/>
                  <a:gd name="T48" fmla="*/ 2147483647 w 1024"/>
                  <a:gd name="T49" fmla="*/ 2147483647 h 902"/>
                  <a:gd name="T50" fmla="*/ 2147483647 w 1024"/>
                  <a:gd name="T51" fmla="*/ 2147483647 h 902"/>
                  <a:gd name="T52" fmla="*/ 2147483647 w 1024"/>
                  <a:gd name="T53" fmla="*/ 2147483647 h 902"/>
                  <a:gd name="T54" fmla="*/ 2147483647 w 1024"/>
                  <a:gd name="T55" fmla="*/ 2147483647 h 902"/>
                  <a:gd name="T56" fmla="*/ 2147483647 w 1024"/>
                  <a:gd name="T57" fmla="*/ 2147483647 h 902"/>
                  <a:gd name="T58" fmla="*/ 2147483647 w 1024"/>
                  <a:gd name="T59" fmla="*/ 2147483647 h 902"/>
                  <a:gd name="T60" fmla="*/ 2147483647 w 1024"/>
                  <a:gd name="T61" fmla="*/ 2147483647 h 902"/>
                  <a:gd name="T62" fmla="*/ 2147483647 w 1024"/>
                  <a:gd name="T63" fmla="*/ 2147483647 h 902"/>
                  <a:gd name="T64" fmla="*/ 2147483647 w 1024"/>
                  <a:gd name="T65" fmla="*/ 2147483647 h 902"/>
                  <a:gd name="T66" fmla="*/ 2147483647 w 1024"/>
                  <a:gd name="T67" fmla="*/ 2147483647 h 902"/>
                  <a:gd name="T68" fmla="*/ 2147483647 w 1024"/>
                  <a:gd name="T69" fmla="*/ 2147483647 h 902"/>
                  <a:gd name="T70" fmla="*/ 2147483647 w 1024"/>
                  <a:gd name="T71" fmla="*/ 2147483647 h 902"/>
                  <a:gd name="T72" fmla="*/ 2147483647 w 1024"/>
                  <a:gd name="T73" fmla="*/ 2147483647 h 902"/>
                  <a:gd name="T74" fmla="*/ 2147483647 w 1024"/>
                  <a:gd name="T75" fmla="*/ 2147483647 h 902"/>
                  <a:gd name="T76" fmla="*/ 2147483647 w 1024"/>
                  <a:gd name="T77" fmla="*/ 2147483647 h 902"/>
                  <a:gd name="T78" fmla="*/ 2147483647 w 1024"/>
                  <a:gd name="T79" fmla="*/ 2147483647 h 902"/>
                  <a:gd name="T80" fmla="*/ 2147483647 w 1024"/>
                  <a:gd name="T81" fmla="*/ 2147483647 h 902"/>
                  <a:gd name="T82" fmla="*/ 2147483647 w 1024"/>
                  <a:gd name="T83" fmla="*/ 2147483647 h 902"/>
                  <a:gd name="T84" fmla="*/ 2147483647 w 1024"/>
                  <a:gd name="T85" fmla="*/ 2147483647 h 902"/>
                  <a:gd name="T86" fmla="*/ 2147483647 w 1024"/>
                  <a:gd name="T87" fmla="*/ 2147483647 h 902"/>
                  <a:gd name="T88" fmla="*/ 2147483647 w 1024"/>
                  <a:gd name="T89" fmla="*/ 2147483647 h 902"/>
                  <a:gd name="T90" fmla="*/ 2147483647 w 1024"/>
                  <a:gd name="T91" fmla="*/ 2147483647 h 902"/>
                  <a:gd name="T92" fmla="*/ 2147483647 w 1024"/>
                  <a:gd name="T93" fmla="*/ 2147483647 h 902"/>
                  <a:gd name="T94" fmla="*/ 2147483647 w 1024"/>
                  <a:gd name="T95" fmla="*/ 2147483647 h 902"/>
                  <a:gd name="T96" fmla="*/ 2147483647 w 1024"/>
                  <a:gd name="T97" fmla="*/ 2147483647 h 902"/>
                  <a:gd name="T98" fmla="*/ 2147483647 w 1024"/>
                  <a:gd name="T99" fmla="*/ 2147483647 h 902"/>
                  <a:gd name="T100" fmla="*/ 2147483647 w 1024"/>
                  <a:gd name="T101" fmla="*/ 2147483647 h 902"/>
                  <a:gd name="T102" fmla="*/ 2147483647 w 1024"/>
                  <a:gd name="T103" fmla="*/ 2147483647 h 902"/>
                  <a:gd name="T104" fmla="*/ 2147483647 w 1024"/>
                  <a:gd name="T105" fmla="*/ 2147483647 h 902"/>
                  <a:gd name="T106" fmla="*/ 2147483647 w 1024"/>
                  <a:gd name="T107" fmla="*/ 2147483647 h 902"/>
                  <a:gd name="T108" fmla="*/ 2147483647 w 1024"/>
                  <a:gd name="T109" fmla="*/ 2147483647 h 902"/>
                  <a:gd name="T110" fmla="*/ 2147483647 w 1024"/>
                  <a:gd name="T111" fmla="*/ 2147483647 h 90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024"/>
                  <a:gd name="T169" fmla="*/ 0 h 902"/>
                  <a:gd name="T170" fmla="*/ 1024 w 1024"/>
                  <a:gd name="T171" fmla="*/ 902 h 90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024" h="902">
                    <a:moveTo>
                      <a:pt x="854" y="366"/>
                    </a:moveTo>
                    <a:lnTo>
                      <a:pt x="901" y="453"/>
                    </a:lnTo>
                    <a:lnTo>
                      <a:pt x="899" y="484"/>
                    </a:lnTo>
                    <a:lnTo>
                      <a:pt x="920" y="511"/>
                    </a:lnTo>
                    <a:lnTo>
                      <a:pt x="924" y="596"/>
                    </a:lnTo>
                    <a:lnTo>
                      <a:pt x="830" y="637"/>
                    </a:lnTo>
                    <a:lnTo>
                      <a:pt x="848" y="685"/>
                    </a:lnTo>
                    <a:lnTo>
                      <a:pt x="837" y="701"/>
                    </a:lnTo>
                    <a:lnTo>
                      <a:pt x="840" y="725"/>
                    </a:lnTo>
                    <a:lnTo>
                      <a:pt x="864" y="762"/>
                    </a:lnTo>
                    <a:lnTo>
                      <a:pt x="837" y="796"/>
                    </a:lnTo>
                    <a:lnTo>
                      <a:pt x="797" y="791"/>
                    </a:lnTo>
                    <a:lnTo>
                      <a:pt x="702" y="871"/>
                    </a:lnTo>
                    <a:lnTo>
                      <a:pt x="675" y="854"/>
                    </a:lnTo>
                    <a:lnTo>
                      <a:pt x="647" y="902"/>
                    </a:lnTo>
                    <a:lnTo>
                      <a:pt x="616" y="889"/>
                    </a:lnTo>
                    <a:lnTo>
                      <a:pt x="643" y="810"/>
                    </a:lnTo>
                    <a:lnTo>
                      <a:pt x="635" y="784"/>
                    </a:lnTo>
                    <a:lnTo>
                      <a:pt x="585" y="785"/>
                    </a:lnTo>
                    <a:lnTo>
                      <a:pt x="588" y="706"/>
                    </a:lnTo>
                    <a:lnTo>
                      <a:pt x="567" y="705"/>
                    </a:lnTo>
                    <a:lnTo>
                      <a:pt x="485" y="560"/>
                    </a:lnTo>
                    <a:lnTo>
                      <a:pt x="517" y="513"/>
                    </a:lnTo>
                    <a:lnTo>
                      <a:pt x="497" y="488"/>
                    </a:lnTo>
                    <a:lnTo>
                      <a:pt x="483" y="513"/>
                    </a:lnTo>
                    <a:lnTo>
                      <a:pt x="425" y="512"/>
                    </a:lnTo>
                    <a:lnTo>
                      <a:pt x="425" y="481"/>
                    </a:lnTo>
                    <a:lnTo>
                      <a:pt x="415" y="472"/>
                    </a:lnTo>
                    <a:lnTo>
                      <a:pt x="337" y="502"/>
                    </a:lnTo>
                    <a:lnTo>
                      <a:pt x="385" y="598"/>
                    </a:lnTo>
                    <a:lnTo>
                      <a:pt x="365" y="617"/>
                    </a:lnTo>
                    <a:lnTo>
                      <a:pt x="337" y="610"/>
                    </a:lnTo>
                    <a:lnTo>
                      <a:pt x="280" y="650"/>
                    </a:lnTo>
                    <a:lnTo>
                      <a:pt x="244" y="627"/>
                    </a:lnTo>
                    <a:lnTo>
                      <a:pt x="275" y="614"/>
                    </a:lnTo>
                    <a:lnTo>
                      <a:pt x="279" y="599"/>
                    </a:lnTo>
                    <a:lnTo>
                      <a:pt x="256" y="592"/>
                    </a:lnTo>
                    <a:lnTo>
                      <a:pt x="270" y="538"/>
                    </a:lnTo>
                    <a:lnTo>
                      <a:pt x="214" y="500"/>
                    </a:lnTo>
                    <a:lnTo>
                      <a:pt x="191" y="498"/>
                    </a:lnTo>
                    <a:lnTo>
                      <a:pt x="184" y="534"/>
                    </a:lnTo>
                    <a:lnTo>
                      <a:pt x="132" y="571"/>
                    </a:lnTo>
                    <a:lnTo>
                      <a:pt x="83" y="576"/>
                    </a:lnTo>
                    <a:lnTo>
                      <a:pt x="69" y="556"/>
                    </a:lnTo>
                    <a:lnTo>
                      <a:pt x="88" y="533"/>
                    </a:lnTo>
                    <a:lnTo>
                      <a:pt x="66" y="500"/>
                    </a:lnTo>
                    <a:lnTo>
                      <a:pt x="55" y="509"/>
                    </a:lnTo>
                    <a:lnTo>
                      <a:pt x="0" y="491"/>
                    </a:lnTo>
                    <a:lnTo>
                      <a:pt x="14" y="438"/>
                    </a:lnTo>
                    <a:lnTo>
                      <a:pt x="75" y="435"/>
                    </a:lnTo>
                    <a:lnTo>
                      <a:pt x="83" y="367"/>
                    </a:lnTo>
                    <a:lnTo>
                      <a:pt x="110" y="206"/>
                    </a:lnTo>
                    <a:lnTo>
                      <a:pt x="136" y="213"/>
                    </a:lnTo>
                    <a:lnTo>
                      <a:pt x="119" y="202"/>
                    </a:lnTo>
                    <a:lnTo>
                      <a:pt x="64" y="195"/>
                    </a:lnTo>
                    <a:lnTo>
                      <a:pt x="63" y="145"/>
                    </a:lnTo>
                    <a:lnTo>
                      <a:pt x="72" y="133"/>
                    </a:lnTo>
                    <a:lnTo>
                      <a:pt x="90" y="138"/>
                    </a:lnTo>
                    <a:lnTo>
                      <a:pt x="94" y="130"/>
                    </a:lnTo>
                    <a:lnTo>
                      <a:pt x="91" y="124"/>
                    </a:lnTo>
                    <a:lnTo>
                      <a:pt x="77" y="115"/>
                    </a:lnTo>
                    <a:lnTo>
                      <a:pt x="92" y="95"/>
                    </a:lnTo>
                    <a:lnTo>
                      <a:pt x="118" y="80"/>
                    </a:lnTo>
                    <a:lnTo>
                      <a:pt x="261" y="66"/>
                    </a:lnTo>
                    <a:lnTo>
                      <a:pt x="275" y="75"/>
                    </a:lnTo>
                    <a:lnTo>
                      <a:pt x="274" y="86"/>
                    </a:lnTo>
                    <a:lnTo>
                      <a:pt x="299" y="130"/>
                    </a:lnTo>
                    <a:lnTo>
                      <a:pt x="280" y="137"/>
                    </a:lnTo>
                    <a:lnTo>
                      <a:pt x="280" y="148"/>
                    </a:lnTo>
                    <a:lnTo>
                      <a:pt x="304" y="173"/>
                    </a:lnTo>
                    <a:lnTo>
                      <a:pt x="321" y="175"/>
                    </a:lnTo>
                    <a:lnTo>
                      <a:pt x="331" y="139"/>
                    </a:lnTo>
                    <a:lnTo>
                      <a:pt x="310" y="131"/>
                    </a:lnTo>
                    <a:lnTo>
                      <a:pt x="319" y="100"/>
                    </a:lnTo>
                    <a:lnTo>
                      <a:pt x="328" y="97"/>
                    </a:lnTo>
                    <a:lnTo>
                      <a:pt x="376" y="126"/>
                    </a:lnTo>
                    <a:lnTo>
                      <a:pt x="380" y="136"/>
                    </a:lnTo>
                    <a:lnTo>
                      <a:pt x="387" y="152"/>
                    </a:lnTo>
                    <a:lnTo>
                      <a:pt x="402" y="155"/>
                    </a:lnTo>
                    <a:lnTo>
                      <a:pt x="407" y="141"/>
                    </a:lnTo>
                    <a:lnTo>
                      <a:pt x="400" y="112"/>
                    </a:lnTo>
                    <a:lnTo>
                      <a:pt x="377" y="113"/>
                    </a:lnTo>
                    <a:lnTo>
                      <a:pt x="364" y="75"/>
                    </a:lnTo>
                    <a:lnTo>
                      <a:pt x="395" y="4"/>
                    </a:lnTo>
                    <a:lnTo>
                      <a:pt x="412" y="0"/>
                    </a:lnTo>
                    <a:lnTo>
                      <a:pt x="423" y="17"/>
                    </a:lnTo>
                    <a:lnTo>
                      <a:pt x="484" y="11"/>
                    </a:lnTo>
                    <a:lnTo>
                      <a:pt x="534" y="23"/>
                    </a:lnTo>
                    <a:lnTo>
                      <a:pt x="633" y="124"/>
                    </a:lnTo>
                    <a:lnTo>
                      <a:pt x="659" y="152"/>
                    </a:lnTo>
                    <a:lnTo>
                      <a:pt x="690" y="153"/>
                    </a:lnTo>
                    <a:lnTo>
                      <a:pt x="696" y="147"/>
                    </a:lnTo>
                    <a:lnTo>
                      <a:pt x="709" y="146"/>
                    </a:lnTo>
                    <a:lnTo>
                      <a:pt x="723" y="161"/>
                    </a:lnTo>
                    <a:lnTo>
                      <a:pt x="730" y="161"/>
                    </a:lnTo>
                    <a:lnTo>
                      <a:pt x="745" y="151"/>
                    </a:lnTo>
                    <a:lnTo>
                      <a:pt x="756" y="150"/>
                    </a:lnTo>
                    <a:lnTo>
                      <a:pt x="767" y="159"/>
                    </a:lnTo>
                    <a:lnTo>
                      <a:pt x="792" y="166"/>
                    </a:lnTo>
                    <a:lnTo>
                      <a:pt x="801" y="177"/>
                    </a:lnTo>
                    <a:lnTo>
                      <a:pt x="808" y="178"/>
                    </a:lnTo>
                    <a:lnTo>
                      <a:pt x="817" y="172"/>
                    </a:lnTo>
                    <a:lnTo>
                      <a:pt x="866" y="182"/>
                    </a:lnTo>
                    <a:lnTo>
                      <a:pt x="889" y="173"/>
                    </a:lnTo>
                    <a:lnTo>
                      <a:pt x="930" y="222"/>
                    </a:lnTo>
                    <a:lnTo>
                      <a:pt x="922" y="241"/>
                    </a:lnTo>
                    <a:lnTo>
                      <a:pt x="956" y="264"/>
                    </a:lnTo>
                    <a:lnTo>
                      <a:pt x="1024" y="277"/>
                    </a:lnTo>
                    <a:lnTo>
                      <a:pt x="973" y="328"/>
                    </a:lnTo>
                    <a:lnTo>
                      <a:pt x="902" y="320"/>
                    </a:lnTo>
                    <a:lnTo>
                      <a:pt x="862" y="344"/>
                    </a:lnTo>
                    <a:lnTo>
                      <a:pt x="854" y="366"/>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40" name="Freeform 85"/>
              <p:cNvSpPr>
                <a:spLocks noChangeAspect="1"/>
              </p:cNvSpPr>
              <p:nvPr/>
            </p:nvSpPr>
            <p:spPr bwMode="gray">
              <a:xfrm>
                <a:off x="5529263" y="2554288"/>
                <a:ext cx="1395413" cy="1203325"/>
              </a:xfrm>
              <a:custGeom>
                <a:avLst/>
                <a:gdLst>
                  <a:gd name="T0" fmla="*/ 2147483647 w 784"/>
                  <a:gd name="T1" fmla="*/ 2147483647 h 758"/>
                  <a:gd name="T2" fmla="*/ 2147483647 w 784"/>
                  <a:gd name="T3" fmla="*/ 2147483647 h 758"/>
                  <a:gd name="T4" fmla="*/ 2147483647 w 784"/>
                  <a:gd name="T5" fmla="*/ 2147483647 h 758"/>
                  <a:gd name="T6" fmla="*/ 2147483647 w 784"/>
                  <a:gd name="T7" fmla="*/ 2147483647 h 758"/>
                  <a:gd name="T8" fmla="*/ 2147483647 w 784"/>
                  <a:gd name="T9" fmla="*/ 2147483647 h 758"/>
                  <a:gd name="T10" fmla="*/ 2147483647 w 784"/>
                  <a:gd name="T11" fmla="*/ 2147483647 h 758"/>
                  <a:gd name="T12" fmla="*/ 2147483647 w 784"/>
                  <a:gd name="T13" fmla="*/ 2147483647 h 758"/>
                  <a:gd name="T14" fmla="*/ 2147483647 w 784"/>
                  <a:gd name="T15" fmla="*/ 2147483647 h 758"/>
                  <a:gd name="T16" fmla="*/ 2147483647 w 784"/>
                  <a:gd name="T17" fmla="*/ 2147483647 h 758"/>
                  <a:gd name="T18" fmla="*/ 2147483647 w 784"/>
                  <a:gd name="T19" fmla="*/ 2147483647 h 758"/>
                  <a:gd name="T20" fmla="*/ 2147483647 w 784"/>
                  <a:gd name="T21" fmla="*/ 2147483647 h 758"/>
                  <a:gd name="T22" fmla="*/ 2147483647 w 784"/>
                  <a:gd name="T23" fmla="*/ 2147483647 h 758"/>
                  <a:gd name="T24" fmla="*/ 2147483647 w 784"/>
                  <a:gd name="T25" fmla="*/ 2147483647 h 758"/>
                  <a:gd name="T26" fmla="*/ 2147483647 w 784"/>
                  <a:gd name="T27" fmla="*/ 2147483647 h 758"/>
                  <a:gd name="T28" fmla="*/ 2147483647 w 784"/>
                  <a:gd name="T29" fmla="*/ 2147483647 h 758"/>
                  <a:gd name="T30" fmla="*/ 2147483647 w 784"/>
                  <a:gd name="T31" fmla="*/ 2147483647 h 758"/>
                  <a:gd name="T32" fmla="*/ 2147483647 w 784"/>
                  <a:gd name="T33" fmla="*/ 2147483647 h 758"/>
                  <a:gd name="T34" fmla="*/ 2147483647 w 784"/>
                  <a:gd name="T35" fmla="*/ 2147483647 h 758"/>
                  <a:gd name="T36" fmla="*/ 2147483647 w 784"/>
                  <a:gd name="T37" fmla="*/ 2147483647 h 758"/>
                  <a:gd name="T38" fmla="*/ 2147483647 w 784"/>
                  <a:gd name="T39" fmla="*/ 2147483647 h 758"/>
                  <a:gd name="T40" fmla="*/ 2147483647 w 784"/>
                  <a:gd name="T41" fmla="*/ 2147483647 h 758"/>
                  <a:gd name="T42" fmla="*/ 2147483647 w 784"/>
                  <a:gd name="T43" fmla="*/ 2147483647 h 758"/>
                  <a:gd name="T44" fmla="*/ 2147483647 w 784"/>
                  <a:gd name="T45" fmla="*/ 2147483647 h 758"/>
                  <a:gd name="T46" fmla="*/ 2147483647 w 784"/>
                  <a:gd name="T47" fmla="*/ 2147483647 h 758"/>
                  <a:gd name="T48" fmla="*/ 2147483647 w 784"/>
                  <a:gd name="T49" fmla="*/ 2147483647 h 758"/>
                  <a:gd name="T50" fmla="*/ 0 w 784"/>
                  <a:gd name="T51" fmla="*/ 2147483647 h 758"/>
                  <a:gd name="T52" fmla="*/ 2147483647 w 784"/>
                  <a:gd name="T53" fmla="*/ 2147483647 h 758"/>
                  <a:gd name="T54" fmla="*/ 2147483647 w 784"/>
                  <a:gd name="T55" fmla="*/ 2147483647 h 758"/>
                  <a:gd name="T56" fmla="*/ 2147483647 w 784"/>
                  <a:gd name="T57" fmla="*/ 2147483647 h 758"/>
                  <a:gd name="T58" fmla="*/ 2147483647 w 784"/>
                  <a:gd name="T59" fmla="*/ 2147483647 h 758"/>
                  <a:gd name="T60" fmla="*/ 2147483647 w 784"/>
                  <a:gd name="T61" fmla="*/ 2147483647 h 758"/>
                  <a:gd name="T62" fmla="*/ 2147483647 w 784"/>
                  <a:gd name="T63" fmla="*/ 2147483647 h 758"/>
                  <a:gd name="T64" fmla="*/ 2147483647 w 784"/>
                  <a:gd name="T65" fmla="*/ 2147483647 h 758"/>
                  <a:gd name="T66" fmla="*/ 2147483647 w 784"/>
                  <a:gd name="T67" fmla="*/ 2147483647 h 758"/>
                  <a:gd name="T68" fmla="*/ 2147483647 w 784"/>
                  <a:gd name="T69" fmla="*/ 2147483647 h 758"/>
                  <a:gd name="T70" fmla="*/ 2147483647 w 784"/>
                  <a:gd name="T71" fmla="*/ 2147483647 h 758"/>
                  <a:gd name="T72" fmla="*/ 2147483647 w 784"/>
                  <a:gd name="T73" fmla="*/ 2147483647 h 758"/>
                  <a:gd name="T74" fmla="*/ 2147483647 w 784"/>
                  <a:gd name="T75" fmla="*/ 0 h 758"/>
                  <a:gd name="T76" fmla="*/ 2147483647 w 784"/>
                  <a:gd name="T77" fmla="*/ 2147483647 h 758"/>
                  <a:gd name="T78" fmla="*/ 2147483647 w 784"/>
                  <a:gd name="T79" fmla="*/ 2147483647 h 758"/>
                  <a:gd name="T80" fmla="*/ 2147483647 w 784"/>
                  <a:gd name="T81" fmla="*/ 2147483647 h 758"/>
                  <a:gd name="T82" fmla="*/ 2147483647 w 784"/>
                  <a:gd name="T83" fmla="*/ 2147483647 h 758"/>
                  <a:gd name="T84" fmla="*/ 2147483647 w 784"/>
                  <a:gd name="T85" fmla="*/ 2147483647 h 7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84"/>
                  <a:gd name="T130" fmla="*/ 0 h 758"/>
                  <a:gd name="T131" fmla="*/ 784 w 784"/>
                  <a:gd name="T132" fmla="*/ 758 h 75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84" h="758">
                    <a:moveTo>
                      <a:pt x="625" y="68"/>
                    </a:moveTo>
                    <a:lnTo>
                      <a:pt x="657" y="56"/>
                    </a:lnTo>
                    <a:lnTo>
                      <a:pt x="663" y="72"/>
                    </a:lnTo>
                    <a:lnTo>
                      <a:pt x="643" y="114"/>
                    </a:lnTo>
                    <a:lnTo>
                      <a:pt x="651" y="139"/>
                    </a:lnTo>
                    <a:lnTo>
                      <a:pt x="624" y="190"/>
                    </a:lnTo>
                    <a:lnTo>
                      <a:pt x="598" y="207"/>
                    </a:lnTo>
                    <a:lnTo>
                      <a:pt x="602" y="243"/>
                    </a:lnTo>
                    <a:lnTo>
                      <a:pt x="646" y="265"/>
                    </a:lnTo>
                    <a:lnTo>
                      <a:pt x="681" y="302"/>
                    </a:lnTo>
                    <a:lnTo>
                      <a:pt x="697" y="306"/>
                    </a:lnTo>
                    <a:lnTo>
                      <a:pt x="718" y="326"/>
                    </a:lnTo>
                    <a:lnTo>
                      <a:pt x="721" y="356"/>
                    </a:lnTo>
                    <a:lnTo>
                      <a:pt x="703" y="400"/>
                    </a:lnTo>
                    <a:lnTo>
                      <a:pt x="718" y="433"/>
                    </a:lnTo>
                    <a:lnTo>
                      <a:pt x="743" y="446"/>
                    </a:lnTo>
                    <a:lnTo>
                      <a:pt x="761" y="500"/>
                    </a:lnTo>
                    <a:lnTo>
                      <a:pt x="756" y="559"/>
                    </a:lnTo>
                    <a:lnTo>
                      <a:pt x="742" y="575"/>
                    </a:lnTo>
                    <a:lnTo>
                      <a:pt x="739" y="590"/>
                    </a:lnTo>
                    <a:lnTo>
                      <a:pt x="784" y="653"/>
                    </a:lnTo>
                    <a:lnTo>
                      <a:pt x="779" y="657"/>
                    </a:lnTo>
                    <a:lnTo>
                      <a:pt x="712" y="672"/>
                    </a:lnTo>
                    <a:lnTo>
                      <a:pt x="688" y="698"/>
                    </a:lnTo>
                    <a:lnTo>
                      <a:pt x="646" y="688"/>
                    </a:lnTo>
                    <a:lnTo>
                      <a:pt x="628" y="718"/>
                    </a:lnTo>
                    <a:lnTo>
                      <a:pt x="623" y="745"/>
                    </a:lnTo>
                    <a:lnTo>
                      <a:pt x="537" y="754"/>
                    </a:lnTo>
                    <a:lnTo>
                      <a:pt x="480" y="735"/>
                    </a:lnTo>
                    <a:lnTo>
                      <a:pt x="471" y="740"/>
                    </a:lnTo>
                    <a:lnTo>
                      <a:pt x="462" y="758"/>
                    </a:lnTo>
                    <a:lnTo>
                      <a:pt x="449" y="754"/>
                    </a:lnTo>
                    <a:lnTo>
                      <a:pt x="442" y="727"/>
                    </a:lnTo>
                    <a:lnTo>
                      <a:pt x="448" y="720"/>
                    </a:lnTo>
                    <a:lnTo>
                      <a:pt x="444" y="699"/>
                    </a:lnTo>
                    <a:lnTo>
                      <a:pt x="411" y="668"/>
                    </a:lnTo>
                    <a:lnTo>
                      <a:pt x="435" y="643"/>
                    </a:lnTo>
                    <a:lnTo>
                      <a:pt x="416" y="598"/>
                    </a:lnTo>
                    <a:lnTo>
                      <a:pt x="319" y="547"/>
                    </a:lnTo>
                    <a:lnTo>
                      <a:pt x="301" y="559"/>
                    </a:lnTo>
                    <a:lnTo>
                      <a:pt x="265" y="550"/>
                    </a:lnTo>
                    <a:lnTo>
                      <a:pt x="222" y="498"/>
                    </a:lnTo>
                    <a:lnTo>
                      <a:pt x="235" y="394"/>
                    </a:lnTo>
                    <a:lnTo>
                      <a:pt x="196" y="384"/>
                    </a:lnTo>
                    <a:lnTo>
                      <a:pt x="197" y="350"/>
                    </a:lnTo>
                    <a:lnTo>
                      <a:pt x="208" y="341"/>
                    </a:lnTo>
                    <a:lnTo>
                      <a:pt x="202" y="294"/>
                    </a:lnTo>
                    <a:lnTo>
                      <a:pt x="211" y="272"/>
                    </a:lnTo>
                    <a:lnTo>
                      <a:pt x="195" y="255"/>
                    </a:lnTo>
                    <a:lnTo>
                      <a:pt x="149" y="268"/>
                    </a:lnTo>
                    <a:lnTo>
                      <a:pt x="68" y="219"/>
                    </a:lnTo>
                    <a:lnTo>
                      <a:pt x="0" y="206"/>
                    </a:lnTo>
                    <a:lnTo>
                      <a:pt x="30" y="182"/>
                    </a:lnTo>
                    <a:lnTo>
                      <a:pt x="48" y="191"/>
                    </a:lnTo>
                    <a:lnTo>
                      <a:pt x="57" y="180"/>
                    </a:lnTo>
                    <a:lnTo>
                      <a:pt x="50" y="152"/>
                    </a:lnTo>
                    <a:lnTo>
                      <a:pt x="68" y="139"/>
                    </a:lnTo>
                    <a:lnTo>
                      <a:pt x="90" y="148"/>
                    </a:lnTo>
                    <a:lnTo>
                      <a:pt x="140" y="123"/>
                    </a:lnTo>
                    <a:lnTo>
                      <a:pt x="155" y="90"/>
                    </a:lnTo>
                    <a:lnTo>
                      <a:pt x="214" y="104"/>
                    </a:lnTo>
                    <a:lnTo>
                      <a:pt x="235" y="126"/>
                    </a:lnTo>
                    <a:lnTo>
                      <a:pt x="276" y="121"/>
                    </a:lnTo>
                    <a:lnTo>
                      <a:pt x="298" y="131"/>
                    </a:lnTo>
                    <a:lnTo>
                      <a:pt x="302" y="141"/>
                    </a:lnTo>
                    <a:lnTo>
                      <a:pt x="349" y="146"/>
                    </a:lnTo>
                    <a:lnTo>
                      <a:pt x="363" y="123"/>
                    </a:lnTo>
                    <a:lnTo>
                      <a:pt x="411" y="99"/>
                    </a:lnTo>
                    <a:lnTo>
                      <a:pt x="429" y="110"/>
                    </a:lnTo>
                    <a:lnTo>
                      <a:pt x="456" y="81"/>
                    </a:lnTo>
                    <a:lnTo>
                      <a:pt x="460" y="50"/>
                    </a:lnTo>
                    <a:lnTo>
                      <a:pt x="484" y="25"/>
                    </a:lnTo>
                    <a:lnTo>
                      <a:pt x="501" y="8"/>
                    </a:lnTo>
                    <a:lnTo>
                      <a:pt x="507" y="2"/>
                    </a:lnTo>
                    <a:lnTo>
                      <a:pt x="509" y="0"/>
                    </a:lnTo>
                    <a:lnTo>
                      <a:pt x="509" y="1"/>
                    </a:lnTo>
                    <a:lnTo>
                      <a:pt x="516" y="6"/>
                    </a:lnTo>
                    <a:lnTo>
                      <a:pt x="527" y="19"/>
                    </a:lnTo>
                    <a:lnTo>
                      <a:pt x="542" y="37"/>
                    </a:lnTo>
                    <a:lnTo>
                      <a:pt x="576" y="23"/>
                    </a:lnTo>
                    <a:lnTo>
                      <a:pt x="598" y="27"/>
                    </a:lnTo>
                    <a:lnTo>
                      <a:pt x="602" y="56"/>
                    </a:lnTo>
                    <a:lnTo>
                      <a:pt x="582" y="72"/>
                    </a:lnTo>
                    <a:lnTo>
                      <a:pt x="585" y="88"/>
                    </a:lnTo>
                    <a:lnTo>
                      <a:pt x="618" y="83"/>
                    </a:lnTo>
                    <a:lnTo>
                      <a:pt x="625" y="68"/>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41" name="Freeform 86"/>
              <p:cNvSpPr>
                <a:spLocks noChangeAspect="1"/>
              </p:cNvSpPr>
              <p:nvPr/>
            </p:nvSpPr>
            <p:spPr bwMode="gray">
              <a:xfrm>
                <a:off x="5873751" y="3597275"/>
                <a:ext cx="1195387" cy="839788"/>
              </a:xfrm>
              <a:custGeom>
                <a:avLst/>
                <a:gdLst>
                  <a:gd name="T0" fmla="*/ 2147483647 w 671"/>
                  <a:gd name="T1" fmla="*/ 2147483647 h 529"/>
                  <a:gd name="T2" fmla="*/ 2147483647 w 671"/>
                  <a:gd name="T3" fmla="*/ 2147483647 h 529"/>
                  <a:gd name="T4" fmla="*/ 2147483647 w 671"/>
                  <a:gd name="T5" fmla="*/ 2147483647 h 529"/>
                  <a:gd name="T6" fmla="*/ 2147483647 w 671"/>
                  <a:gd name="T7" fmla="*/ 2147483647 h 529"/>
                  <a:gd name="T8" fmla="*/ 2147483647 w 671"/>
                  <a:gd name="T9" fmla="*/ 2147483647 h 529"/>
                  <a:gd name="T10" fmla="*/ 2147483647 w 671"/>
                  <a:gd name="T11" fmla="*/ 2147483647 h 529"/>
                  <a:gd name="T12" fmla="*/ 2147483647 w 671"/>
                  <a:gd name="T13" fmla="*/ 2147483647 h 529"/>
                  <a:gd name="T14" fmla="*/ 2147483647 w 671"/>
                  <a:gd name="T15" fmla="*/ 2147483647 h 529"/>
                  <a:gd name="T16" fmla="*/ 2147483647 w 671"/>
                  <a:gd name="T17" fmla="*/ 2147483647 h 529"/>
                  <a:gd name="T18" fmla="*/ 2147483647 w 671"/>
                  <a:gd name="T19" fmla="*/ 2147483647 h 529"/>
                  <a:gd name="T20" fmla="*/ 2147483647 w 671"/>
                  <a:gd name="T21" fmla="*/ 2147483647 h 529"/>
                  <a:gd name="T22" fmla="*/ 2147483647 w 671"/>
                  <a:gd name="T23" fmla="*/ 2147483647 h 529"/>
                  <a:gd name="T24" fmla="*/ 2147483647 w 671"/>
                  <a:gd name="T25" fmla="*/ 2147483647 h 529"/>
                  <a:gd name="T26" fmla="*/ 2147483647 w 671"/>
                  <a:gd name="T27" fmla="*/ 2147483647 h 529"/>
                  <a:gd name="T28" fmla="*/ 2147483647 w 671"/>
                  <a:gd name="T29" fmla="*/ 2147483647 h 529"/>
                  <a:gd name="T30" fmla="*/ 2147483647 w 671"/>
                  <a:gd name="T31" fmla="*/ 2147483647 h 529"/>
                  <a:gd name="T32" fmla="*/ 2147483647 w 671"/>
                  <a:gd name="T33" fmla="*/ 2147483647 h 529"/>
                  <a:gd name="T34" fmla="*/ 2147483647 w 671"/>
                  <a:gd name="T35" fmla="*/ 2147483647 h 529"/>
                  <a:gd name="T36" fmla="*/ 2147483647 w 671"/>
                  <a:gd name="T37" fmla="*/ 2147483647 h 529"/>
                  <a:gd name="T38" fmla="*/ 2147483647 w 671"/>
                  <a:gd name="T39" fmla="*/ 2147483647 h 529"/>
                  <a:gd name="T40" fmla="*/ 2147483647 w 671"/>
                  <a:gd name="T41" fmla="*/ 2147483647 h 529"/>
                  <a:gd name="T42" fmla="*/ 2147483647 w 671"/>
                  <a:gd name="T43" fmla="*/ 2147483647 h 529"/>
                  <a:gd name="T44" fmla="*/ 0 w 671"/>
                  <a:gd name="T45" fmla="*/ 2147483647 h 529"/>
                  <a:gd name="T46" fmla="*/ 2147483647 w 671"/>
                  <a:gd name="T47" fmla="*/ 2147483647 h 529"/>
                  <a:gd name="T48" fmla="*/ 2147483647 w 671"/>
                  <a:gd name="T49" fmla="*/ 2147483647 h 529"/>
                  <a:gd name="T50" fmla="*/ 2147483647 w 671"/>
                  <a:gd name="T51" fmla="*/ 2147483647 h 529"/>
                  <a:gd name="T52" fmla="*/ 2147483647 w 671"/>
                  <a:gd name="T53" fmla="*/ 2147483647 h 529"/>
                  <a:gd name="T54" fmla="*/ 2147483647 w 671"/>
                  <a:gd name="T55" fmla="*/ 2147483647 h 529"/>
                  <a:gd name="T56" fmla="*/ 2147483647 w 671"/>
                  <a:gd name="T57" fmla="*/ 2147483647 h 529"/>
                  <a:gd name="T58" fmla="*/ 2147483647 w 671"/>
                  <a:gd name="T59" fmla="*/ 2147483647 h 529"/>
                  <a:gd name="T60" fmla="*/ 2147483647 w 671"/>
                  <a:gd name="T61" fmla="*/ 2147483647 h 529"/>
                  <a:gd name="T62" fmla="*/ 2147483647 w 671"/>
                  <a:gd name="T63" fmla="*/ 2147483647 h 529"/>
                  <a:gd name="T64" fmla="*/ 2147483647 w 671"/>
                  <a:gd name="T65" fmla="*/ 2147483647 h 529"/>
                  <a:gd name="T66" fmla="*/ 2147483647 w 671"/>
                  <a:gd name="T67" fmla="*/ 2147483647 h 529"/>
                  <a:gd name="T68" fmla="*/ 2147483647 w 671"/>
                  <a:gd name="T69" fmla="*/ 2147483647 h 529"/>
                  <a:gd name="T70" fmla="*/ 2147483647 w 671"/>
                  <a:gd name="T71" fmla="*/ 2147483647 h 529"/>
                  <a:gd name="T72" fmla="*/ 2147483647 w 671"/>
                  <a:gd name="T73" fmla="*/ 2147483647 h 529"/>
                  <a:gd name="T74" fmla="*/ 2147483647 w 671"/>
                  <a:gd name="T75" fmla="*/ 2147483647 h 529"/>
                  <a:gd name="T76" fmla="*/ 2147483647 w 671"/>
                  <a:gd name="T77" fmla="*/ 2147483647 h 529"/>
                  <a:gd name="T78" fmla="*/ 2147483647 w 671"/>
                  <a:gd name="T79" fmla="*/ 2147483647 h 529"/>
                  <a:gd name="T80" fmla="*/ 2147483647 w 671"/>
                  <a:gd name="T81" fmla="*/ 2147483647 h 529"/>
                  <a:gd name="T82" fmla="*/ 2147483647 w 671"/>
                  <a:gd name="T83" fmla="*/ 2147483647 h 529"/>
                  <a:gd name="T84" fmla="*/ 2147483647 w 671"/>
                  <a:gd name="T85" fmla="*/ 2147483647 h 529"/>
                  <a:gd name="T86" fmla="*/ 2147483647 w 671"/>
                  <a:gd name="T87" fmla="*/ 2147483647 h 529"/>
                  <a:gd name="T88" fmla="*/ 2147483647 w 671"/>
                  <a:gd name="T89" fmla="*/ 2147483647 h 529"/>
                  <a:gd name="T90" fmla="*/ 2147483647 w 671"/>
                  <a:gd name="T91" fmla="*/ 2147483647 h 529"/>
                  <a:gd name="T92" fmla="*/ 2147483647 w 671"/>
                  <a:gd name="T93" fmla="*/ 2147483647 h 529"/>
                  <a:gd name="T94" fmla="*/ 2147483647 w 671"/>
                  <a:gd name="T95" fmla="*/ 2147483647 h 529"/>
                  <a:gd name="T96" fmla="*/ 2147483647 w 671"/>
                  <a:gd name="T97" fmla="*/ 2147483647 h 529"/>
                  <a:gd name="T98" fmla="*/ 2147483647 w 671"/>
                  <a:gd name="T99" fmla="*/ 2147483647 h 529"/>
                  <a:gd name="T100" fmla="*/ 2147483647 w 671"/>
                  <a:gd name="T101" fmla="*/ 2147483647 h 529"/>
                  <a:gd name="T102" fmla="*/ 2147483647 w 671"/>
                  <a:gd name="T103" fmla="*/ 0 h 529"/>
                  <a:gd name="T104" fmla="*/ 2147483647 w 671"/>
                  <a:gd name="T105" fmla="*/ 2147483647 h 529"/>
                  <a:gd name="T106" fmla="*/ 2147483647 w 671"/>
                  <a:gd name="T107" fmla="*/ 2147483647 h 529"/>
                  <a:gd name="T108" fmla="*/ 2147483647 w 671"/>
                  <a:gd name="T109" fmla="*/ 2147483647 h 529"/>
                  <a:gd name="T110" fmla="*/ 2147483647 w 671"/>
                  <a:gd name="T111" fmla="*/ 2147483647 h 529"/>
                  <a:gd name="T112" fmla="*/ 2147483647 w 671"/>
                  <a:gd name="T113" fmla="*/ 2147483647 h 529"/>
                  <a:gd name="T114" fmla="*/ 2147483647 w 671"/>
                  <a:gd name="T115" fmla="*/ 2147483647 h 529"/>
                  <a:gd name="T116" fmla="*/ 2147483647 w 671"/>
                  <a:gd name="T117" fmla="*/ 2147483647 h 52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71"/>
                  <a:gd name="T178" fmla="*/ 0 h 529"/>
                  <a:gd name="T179" fmla="*/ 671 w 671"/>
                  <a:gd name="T180" fmla="*/ 529 h 52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71" h="529">
                    <a:moveTo>
                      <a:pt x="671" y="257"/>
                    </a:moveTo>
                    <a:lnTo>
                      <a:pt x="628" y="279"/>
                    </a:lnTo>
                    <a:lnTo>
                      <a:pt x="591" y="272"/>
                    </a:lnTo>
                    <a:lnTo>
                      <a:pt x="593" y="250"/>
                    </a:lnTo>
                    <a:lnTo>
                      <a:pt x="553" y="213"/>
                    </a:lnTo>
                    <a:lnTo>
                      <a:pt x="512" y="212"/>
                    </a:lnTo>
                    <a:lnTo>
                      <a:pt x="510" y="239"/>
                    </a:lnTo>
                    <a:lnTo>
                      <a:pt x="537" y="250"/>
                    </a:lnTo>
                    <a:lnTo>
                      <a:pt x="537" y="263"/>
                    </a:lnTo>
                    <a:lnTo>
                      <a:pt x="379" y="336"/>
                    </a:lnTo>
                    <a:lnTo>
                      <a:pt x="348" y="377"/>
                    </a:lnTo>
                    <a:lnTo>
                      <a:pt x="310" y="390"/>
                    </a:lnTo>
                    <a:lnTo>
                      <a:pt x="298" y="386"/>
                    </a:lnTo>
                    <a:lnTo>
                      <a:pt x="286" y="400"/>
                    </a:lnTo>
                    <a:lnTo>
                      <a:pt x="288" y="417"/>
                    </a:lnTo>
                    <a:lnTo>
                      <a:pt x="234" y="448"/>
                    </a:lnTo>
                    <a:lnTo>
                      <a:pt x="204" y="440"/>
                    </a:lnTo>
                    <a:lnTo>
                      <a:pt x="112" y="494"/>
                    </a:lnTo>
                    <a:lnTo>
                      <a:pt x="100" y="526"/>
                    </a:lnTo>
                    <a:lnTo>
                      <a:pt x="90" y="529"/>
                    </a:lnTo>
                    <a:lnTo>
                      <a:pt x="75" y="514"/>
                    </a:lnTo>
                    <a:lnTo>
                      <a:pt x="53" y="492"/>
                    </a:lnTo>
                    <a:lnTo>
                      <a:pt x="0" y="458"/>
                    </a:lnTo>
                    <a:lnTo>
                      <a:pt x="9" y="413"/>
                    </a:lnTo>
                    <a:lnTo>
                      <a:pt x="19" y="405"/>
                    </a:lnTo>
                    <a:lnTo>
                      <a:pt x="51" y="405"/>
                    </a:lnTo>
                    <a:lnTo>
                      <a:pt x="79" y="362"/>
                    </a:lnTo>
                    <a:lnTo>
                      <a:pt x="63" y="321"/>
                    </a:lnTo>
                    <a:lnTo>
                      <a:pt x="145" y="271"/>
                    </a:lnTo>
                    <a:lnTo>
                      <a:pt x="139" y="252"/>
                    </a:lnTo>
                    <a:lnTo>
                      <a:pt x="63" y="221"/>
                    </a:lnTo>
                    <a:lnTo>
                      <a:pt x="25" y="92"/>
                    </a:lnTo>
                    <a:lnTo>
                      <a:pt x="48" y="57"/>
                    </a:lnTo>
                    <a:lnTo>
                      <a:pt x="163" y="11"/>
                    </a:lnTo>
                    <a:lnTo>
                      <a:pt x="179" y="24"/>
                    </a:lnTo>
                    <a:lnTo>
                      <a:pt x="190" y="21"/>
                    </a:lnTo>
                    <a:lnTo>
                      <a:pt x="202" y="6"/>
                    </a:lnTo>
                    <a:lnTo>
                      <a:pt x="217" y="11"/>
                    </a:lnTo>
                    <a:lnTo>
                      <a:pt x="250" y="42"/>
                    </a:lnTo>
                    <a:lnTo>
                      <a:pt x="254" y="63"/>
                    </a:lnTo>
                    <a:lnTo>
                      <a:pt x="248" y="70"/>
                    </a:lnTo>
                    <a:lnTo>
                      <a:pt x="255" y="97"/>
                    </a:lnTo>
                    <a:lnTo>
                      <a:pt x="268" y="101"/>
                    </a:lnTo>
                    <a:lnTo>
                      <a:pt x="277" y="83"/>
                    </a:lnTo>
                    <a:lnTo>
                      <a:pt x="286" y="78"/>
                    </a:lnTo>
                    <a:lnTo>
                      <a:pt x="343" y="97"/>
                    </a:lnTo>
                    <a:lnTo>
                      <a:pt x="429" y="88"/>
                    </a:lnTo>
                    <a:lnTo>
                      <a:pt x="434" y="61"/>
                    </a:lnTo>
                    <a:lnTo>
                      <a:pt x="452" y="31"/>
                    </a:lnTo>
                    <a:lnTo>
                      <a:pt x="494" y="41"/>
                    </a:lnTo>
                    <a:lnTo>
                      <a:pt x="518" y="15"/>
                    </a:lnTo>
                    <a:lnTo>
                      <a:pt x="585" y="0"/>
                    </a:lnTo>
                    <a:lnTo>
                      <a:pt x="579" y="20"/>
                    </a:lnTo>
                    <a:lnTo>
                      <a:pt x="587" y="30"/>
                    </a:lnTo>
                    <a:lnTo>
                      <a:pt x="622" y="39"/>
                    </a:lnTo>
                    <a:lnTo>
                      <a:pt x="660" y="139"/>
                    </a:lnTo>
                    <a:lnTo>
                      <a:pt x="650" y="195"/>
                    </a:lnTo>
                    <a:lnTo>
                      <a:pt x="671" y="219"/>
                    </a:lnTo>
                    <a:lnTo>
                      <a:pt x="671" y="257"/>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42" name="Freeform 87"/>
              <p:cNvSpPr>
                <a:spLocks noChangeAspect="1"/>
              </p:cNvSpPr>
              <p:nvPr/>
            </p:nvSpPr>
            <p:spPr bwMode="gray">
              <a:xfrm>
                <a:off x="5303838" y="2901950"/>
                <a:ext cx="1000125" cy="1128713"/>
              </a:xfrm>
              <a:custGeom>
                <a:avLst/>
                <a:gdLst>
                  <a:gd name="T0" fmla="*/ 2147483647 w 561"/>
                  <a:gd name="T1" fmla="*/ 2147483647 h 711"/>
                  <a:gd name="T2" fmla="*/ 2147483647 w 561"/>
                  <a:gd name="T3" fmla="*/ 2147483647 h 711"/>
                  <a:gd name="T4" fmla="*/ 2147483647 w 561"/>
                  <a:gd name="T5" fmla="*/ 2147483647 h 711"/>
                  <a:gd name="T6" fmla="*/ 2147483647 w 561"/>
                  <a:gd name="T7" fmla="*/ 2147483647 h 711"/>
                  <a:gd name="T8" fmla="*/ 2147483647 w 561"/>
                  <a:gd name="T9" fmla="*/ 0 h 711"/>
                  <a:gd name="T10" fmla="*/ 2147483647 w 561"/>
                  <a:gd name="T11" fmla="*/ 2147483647 h 711"/>
                  <a:gd name="T12" fmla="*/ 2147483647 w 561"/>
                  <a:gd name="T13" fmla="*/ 2147483647 h 711"/>
                  <a:gd name="T14" fmla="*/ 2147483647 w 561"/>
                  <a:gd name="T15" fmla="*/ 2147483647 h 711"/>
                  <a:gd name="T16" fmla="*/ 2147483647 w 561"/>
                  <a:gd name="T17" fmla="*/ 2147483647 h 711"/>
                  <a:gd name="T18" fmla="*/ 2147483647 w 561"/>
                  <a:gd name="T19" fmla="*/ 2147483647 h 711"/>
                  <a:gd name="T20" fmla="*/ 2147483647 w 561"/>
                  <a:gd name="T21" fmla="*/ 2147483647 h 711"/>
                  <a:gd name="T22" fmla="*/ 2147483647 w 561"/>
                  <a:gd name="T23" fmla="*/ 2147483647 h 711"/>
                  <a:gd name="T24" fmla="*/ 2147483647 w 561"/>
                  <a:gd name="T25" fmla="*/ 2147483647 h 711"/>
                  <a:gd name="T26" fmla="*/ 2147483647 w 561"/>
                  <a:gd name="T27" fmla="*/ 2147483647 h 711"/>
                  <a:gd name="T28" fmla="*/ 2147483647 w 561"/>
                  <a:gd name="T29" fmla="*/ 2147483647 h 711"/>
                  <a:gd name="T30" fmla="*/ 2147483647 w 561"/>
                  <a:gd name="T31" fmla="*/ 2147483647 h 711"/>
                  <a:gd name="T32" fmla="*/ 2147483647 w 561"/>
                  <a:gd name="T33" fmla="*/ 2147483647 h 711"/>
                  <a:gd name="T34" fmla="*/ 2147483647 w 561"/>
                  <a:gd name="T35" fmla="*/ 2147483647 h 711"/>
                  <a:gd name="T36" fmla="*/ 2147483647 w 561"/>
                  <a:gd name="T37" fmla="*/ 2147483647 h 711"/>
                  <a:gd name="T38" fmla="*/ 2147483647 w 561"/>
                  <a:gd name="T39" fmla="*/ 2147483647 h 711"/>
                  <a:gd name="T40" fmla="*/ 2147483647 w 561"/>
                  <a:gd name="T41" fmla="*/ 2147483647 h 711"/>
                  <a:gd name="T42" fmla="*/ 2147483647 w 561"/>
                  <a:gd name="T43" fmla="*/ 2147483647 h 711"/>
                  <a:gd name="T44" fmla="*/ 2147483647 w 561"/>
                  <a:gd name="T45" fmla="*/ 2147483647 h 711"/>
                  <a:gd name="T46" fmla="*/ 2147483647 w 561"/>
                  <a:gd name="T47" fmla="*/ 2147483647 h 711"/>
                  <a:gd name="T48" fmla="*/ 2147483647 w 561"/>
                  <a:gd name="T49" fmla="*/ 2147483647 h 711"/>
                  <a:gd name="T50" fmla="*/ 2147483647 w 561"/>
                  <a:gd name="T51" fmla="*/ 2147483647 h 711"/>
                  <a:gd name="T52" fmla="*/ 2147483647 w 561"/>
                  <a:gd name="T53" fmla="*/ 2147483647 h 711"/>
                  <a:gd name="T54" fmla="*/ 2147483647 w 561"/>
                  <a:gd name="T55" fmla="*/ 2147483647 h 711"/>
                  <a:gd name="T56" fmla="*/ 2147483647 w 561"/>
                  <a:gd name="T57" fmla="*/ 2147483647 h 711"/>
                  <a:gd name="T58" fmla="*/ 2147483647 w 561"/>
                  <a:gd name="T59" fmla="*/ 2147483647 h 711"/>
                  <a:gd name="T60" fmla="*/ 2147483647 w 561"/>
                  <a:gd name="T61" fmla="*/ 2147483647 h 711"/>
                  <a:gd name="T62" fmla="*/ 2147483647 w 561"/>
                  <a:gd name="T63" fmla="*/ 2147483647 h 711"/>
                  <a:gd name="T64" fmla="*/ 2147483647 w 561"/>
                  <a:gd name="T65" fmla="*/ 2147483647 h 711"/>
                  <a:gd name="T66" fmla="*/ 2147483647 w 561"/>
                  <a:gd name="T67" fmla="*/ 2147483647 h 711"/>
                  <a:gd name="T68" fmla="*/ 2147483647 w 561"/>
                  <a:gd name="T69" fmla="*/ 2147483647 h 711"/>
                  <a:gd name="T70" fmla="*/ 2147483647 w 561"/>
                  <a:gd name="T71" fmla="*/ 2147483647 h 711"/>
                  <a:gd name="T72" fmla="*/ 2147483647 w 561"/>
                  <a:gd name="T73" fmla="*/ 2147483647 h 711"/>
                  <a:gd name="T74" fmla="*/ 2147483647 w 561"/>
                  <a:gd name="T75" fmla="*/ 2147483647 h 711"/>
                  <a:gd name="T76" fmla="*/ 2147483647 w 561"/>
                  <a:gd name="T77" fmla="*/ 2147483647 h 711"/>
                  <a:gd name="T78" fmla="*/ 2147483647 w 561"/>
                  <a:gd name="T79" fmla="*/ 2147483647 h 711"/>
                  <a:gd name="T80" fmla="*/ 2147483647 w 561"/>
                  <a:gd name="T81" fmla="*/ 2147483647 h 711"/>
                  <a:gd name="T82" fmla="*/ 0 w 561"/>
                  <a:gd name="T83" fmla="*/ 2147483647 h 711"/>
                  <a:gd name="T84" fmla="*/ 2147483647 w 561"/>
                  <a:gd name="T85" fmla="*/ 2147483647 h 711"/>
                  <a:gd name="T86" fmla="*/ 2147483647 w 561"/>
                  <a:gd name="T87" fmla="*/ 2147483647 h 711"/>
                  <a:gd name="T88" fmla="*/ 2147483647 w 561"/>
                  <a:gd name="T89" fmla="*/ 2147483647 h 711"/>
                  <a:gd name="T90" fmla="*/ 2147483647 w 561"/>
                  <a:gd name="T91" fmla="*/ 2147483647 h 711"/>
                  <a:gd name="T92" fmla="*/ 2147483647 w 561"/>
                  <a:gd name="T93" fmla="*/ 2147483647 h 71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61"/>
                  <a:gd name="T142" fmla="*/ 0 h 711"/>
                  <a:gd name="T143" fmla="*/ 561 w 561"/>
                  <a:gd name="T144" fmla="*/ 711 h 71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61" h="711">
                    <a:moveTo>
                      <a:pt x="24" y="89"/>
                    </a:moveTo>
                    <a:lnTo>
                      <a:pt x="32" y="67"/>
                    </a:lnTo>
                    <a:lnTo>
                      <a:pt x="72" y="43"/>
                    </a:lnTo>
                    <a:lnTo>
                      <a:pt x="143" y="51"/>
                    </a:lnTo>
                    <a:lnTo>
                      <a:pt x="194" y="0"/>
                    </a:lnTo>
                    <a:lnTo>
                      <a:pt x="275" y="49"/>
                    </a:lnTo>
                    <a:lnTo>
                      <a:pt x="321" y="36"/>
                    </a:lnTo>
                    <a:lnTo>
                      <a:pt x="337" y="53"/>
                    </a:lnTo>
                    <a:lnTo>
                      <a:pt x="328" y="75"/>
                    </a:lnTo>
                    <a:lnTo>
                      <a:pt x="334" y="122"/>
                    </a:lnTo>
                    <a:lnTo>
                      <a:pt x="323" y="131"/>
                    </a:lnTo>
                    <a:lnTo>
                      <a:pt x="322" y="165"/>
                    </a:lnTo>
                    <a:lnTo>
                      <a:pt x="361" y="175"/>
                    </a:lnTo>
                    <a:lnTo>
                      <a:pt x="348" y="279"/>
                    </a:lnTo>
                    <a:lnTo>
                      <a:pt x="391" y="331"/>
                    </a:lnTo>
                    <a:lnTo>
                      <a:pt x="427" y="340"/>
                    </a:lnTo>
                    <a:lnTo>
                      <a:pt x="445" y="328"/>
                    </a:lnTo>
                    <a:lnTo>
                      <a:pt x="542" y="379"/>
                    </a:lnTo>
                    <a:lnTo>
                      <a:pt x="561" y="424"/>
                    </a:lnTo>
                    <a:lnTo>
                      <a:pt x="536" y="450"/>
                    </a:lnTo>
                    <a:lnTo>
                      <a:pt x="522" y="444"/>
                    </a:lnTo>
                    <a:lnTo>
                      <a:pt x="510" y="459"/>
                    </a:lnTo>
                    <a:lnTo>
                      <a:pt x="499" y="462"/>
                    </a:lnTo>
                    <a:lnTo>
                      <a:pt x="483" y="449"/>
                    </a:lnTo>
                    <a:lnTo>
                      <a:pt x="368" y="495"/>
                    </a:lnTo>
                    <a:lnTo>
                      <a:pt x="345" y="530"/>
                    </a:lnTo>
                    <a:lnTo>
                      <a:pt x="383" y="659"/>
                    </a:lnTo>
                    <a:lnTo>
                      <a:pt x="387" y="693"/>
                    </a:lnTo>
                    <a:lnTo>
                      <a:pt x="379" y="711"/>
                    </a:lnTo>
                    <a:lnTo>
                      <a:pt x="323" y="701"/>
                    </a:lnTo>
                    <a:lnTo>
                      <a:pt x="317" y="687"/>
                    </a:lnTo>
                    <a:lnTo>
                      <a:pt x="206" y="663"/>
                    </a:lnTo>
                    <a:lnTo>
                      <a:pt x="185" y="621"/>
                    </a:lnTo>
                    <a:lnTo>
                      <a:pt x="204" y="599"/>
                    </a:lnTo>
                    <a:lnTo>
                      <a:pt x="185" y="574"/>
                    </a:lnTo>
                    <a:lnTo>
                      <a:pt x="93" y="551"/>
                    </a:lnTo>
                    <a:lnTo>
                      <a:pt x="80" y="498"/>
                    </a:lnTo>
                    <a:lnTo>
                      <a:pt x="34" y="485"/>
                    </a:lnTo>
                    <a:lnTo>
                      <a:pt x="10" y="448"/>
                    </a:lnTo>
                    <a:lnTo>
                      <a:pt x="7" y="424"/>
                    </a:lnTo>
                    <a:lnTo>
                      <a:pt x="18" y="408"/>
                    </a:lnTo>
                    <a:lnTo>
                      <a:pt x="0" y="360"/>
                    </a:lnTo>
                    <a:lnTo>
                      <a:pt x="94" y="319"/>
                    </a:lnTo>
                    <a:lnTo>
                      <a:pt x="90" y="234"/>
                    </a:lnTo>
                    <a:lnTo>
                      <a:pt x="69" y="207"/>
                    </a:lnTo>
                    <a:lnTo>
                      <a:pt x="71" y="176"/>
                    </a:lnTo>
                    <a:lnTo>
                      <a:pt x="24" y="89"/>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43" name="Freeform 88"/>
              <p:cNvSpPr>
                <a:spLocks noChangeAspect="1"/>
              </p:cNvSpPr>
              <p:nvPr/>
            </p:nvSpPr>
            <p:spPr bwMode="gray">
              <a:xfrm>
                <a:off x="5276850" y="2089150"/>
                <a:ext cx="1422400" cy="792163"/>
              </a:xfrm>
              <a:custGeom>
                <a:avLst/>
                <a:gdLst>
                  <a:gd name="T0" fmla="*/ 2147483647 w 799"/>
                  <a:gd name="T1" fmla="*/ 2147483647 h 499"/>
                  <a:gd name="T2" fmla="*/ 2147483647 w 799"/>
                  <a:gd name="T3" fmla="*/ 2147483647 h 499"/>
                  <a:gd name="T4" fmla="*/ 0 w 799"/>
                  <a:gd name="T5" fmla="*/ 2147483647 h 499"/>
                  <a:gd name="T6" fmla="*/ 2147483647 w 799"/>
                  <a:gd name="T7" fmla="*/ 2147483647 h 499"/>
                  <a:gd name="T8" fmla="*/ 2147483647 w 799"/>
                  <a:gd name="T9" fmla="*/ 2147483647 h 499"/>
                  <a:gd name="T10" fmla="*/ 2147483647 w 799"/>
                  <a:gd name="T11" fmla="*/ 2147483647 h 499"/>
                  <a:gd name="T12" fmla="*/ 2147483647 w 799"/>
                  <a:gd name="T13" fmla="*/ 2147483647 h 499"/>
                  <a:gd name="T14" fmla="*/ 2147483647 w 799"/>
                  <a:gd name="T15" fmla="*/ 2147483647 h 499"/>
                  <a:gd name="T16" fmla="*/ 2147483647 w 799"/>
                  <a:gd name="T17" fmla="*/ 2147483647 h 499"/>
                  <a:gd name="T18" fmla="*/ 2147483647 w 799"/>
                  <a:gd name="T19" fmla="*/ 2147483647 h 499"/>
                  <a:gd name="T20" fmla="*/ 2147483647 w 799"/>
                  <a:gd name="T21" fmla="*/ 2147483647 h 499"/>
                  <a:gd name="T22" fmla="*/ 2147483647 w 799"/>
                  <a:gd name="T23" fmla="*/ 2147483647 h 499"/>
                  <a:gd name="T24" fmla="*/ 2147483647 w 799"/>
                  <a:gd name="T25" fmla="*/ 2147483647 h 499"/>
                  <a:gd name="T26" fmla="*/ 2147483647 w 799"/>
                  <a:gd name="T27" fmla="*/ 2147483647 h 499"/>
                  <a:gd name="T28" fmla="*/ 2147483647 w 799"/>
                  <a:gd name="T29" fmla="*/ 2147483647 h 499"/>
                  <a:gd name="T30" fmla="*/ 2147483647 w 799"/>
                  <a:gd name="T31" fmla="*/ 2147483647 h 499"/>
                  <a:gd name="T32" fmla="*/ 2147483647 w 799"/>
                  <a:gd name="T33" fmla="*/ 2147483647 h 499"/>
                  <a:gd name="T34" fmla="*/ 2147483647 w 799"/>
                  <a:gd name="T35" fmla="*/ 2147483647 h 499"/>
                  <a:gd name="T36" fmla="*/ 2147483647 w 799"/>
                  <a:gd name="T37" fmla="*/ 2147483647 h 499"/>
                  <a:gd name="T38" fmla="*/ 2147483647 w 799"/>
                  <a:gd name="T39" fmla="*/ 2147483647 h 499"/>
                  <a:gd name="T40" fmla="*/ 2147483647 w 799"/>
                  <a:gd name="T41" fmla="*/ 2147483647 h 499"/>
                  <a:gd name="T42" fmla="*/ 2147483647 w 799"/>
                  <a:gd name="T43" fmla="*/ 2147483647 h 499"/>
                  <a:gd name="T44" fmla="*/ 2147483647 w 799"/>
                  <a:gd name="T45" fmla="*/ 2147483647 h 499"/>
                  <a:gd name="T46" fmla="*/ 2147483647 w 799"/>
                  <a:gd name="T47" fmla="*/ 2147483647 h 499"/>
                  <a:gd name="T48" fmla="*/ 2147483647 w 799"/>
                  <a:gd name="T49" fmla="*/ 2147483647 h 499"/>
                  <a:gd name="T50" fmla="*/ 2147483647 w 799"/>
                  <a:gd name="T51" fmla="*/ 2147483647 h 499"/>
                  <a:gd name="T52" fmla="*/ 2147483647 w 799"/>
                  <a:gd name="T53" fmla="*/ 2147483647 h 499"/>
                  <a:gd name="T54" fmla="*/ 2147483647 w 799"/>
                  <a:gd name="T55" fmla="*/ 2147483647 h 499"/>
                  <a:gd name="T56" fmla="*/ 2147483647 w 799"/>
                  <a:gd name="T57" fmla="*/ 2147483647 h 499"/>
                  <a:gd name="T58" fmla="*/ 2147483647 w 799"/>
                  <a:gd name="T59" fmla="*/ 2147483647 h 499"/>
                  <a:gd name="T60" fmla="*/ 2147483647 w 799"/>
                  <a:gd name="T61" fmla="*/ 2147483647 h 499"/>
                  <a:gd name="T62" fmla="*/ 2147483647 w 799"/>
                  <a:gd name="T63" fmla="*/ 2147483647 h 499"/>
                  <a:gd name="T64" fmla="*/ 2147483647 w 799"/>
                  <a:gd name="T65" fmla="*/ 2147483647 h 499"/>
                  <a:gd name="T66" fmla="*/ 2147483647 w 799"/>
                  <a:gd name="T67" fmla="*/ 2147483647 h 499"/>
                  <a:gd name="T68" fmla="*/ 2147483647 w 799"/>
                  <a:gd name="T69" fmla="*/ 0 h 499"/>
                  <a:gd name="T70" fmla="*/ 2147483647 w 799"/>
                  <a:gd name="T71" fmla="*/ 2147483647 h 499"/>
                  <a:gd name="T72" fmla="*/ 2147483647 w 799"/>
                  <a:gd name="T73" fmla="*/ 2147483647 h 499"/>
                  <a:gd name="T74" fmla="*/ 2147483647 w 799"/>
                  <a:gd name="T75" fmla="*/ 2147483647 h 499"/>
                  <a:gd name="T76" fmla="*/ 2147483647 w 799"/>
                  <a:gd name="T77" fmla="*/ 2147483647 h 499"/>
                  <a:gd name="T78" fmla="*/ 2147483647 w 799"/>
                  <a:gd name="T79" fmla="*/ 2147483647 h 499"/>
                  <a:gd name="T80" fmla="*/ 2147483647 w 799"/>
                  <a:gd name="T81" fmla="*/ 2147483647 h 499"/>
                  <a:gd name="T82" fmla="*/ 2147483647 w 799"/>
                  <a:gd name="T83" fmla="*/ 2147483647 h 49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99"/>
                  <a:gd name="T127" fmla="*/ 0 h 499"/>
                  <a:gd name="T128" fmla="*/ 799 w 799"/>
                  <a:gd name="T129" fmla="*/ 499 h 49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99" h="499">
                    <a:moveTo>
                      <a:pt x="41" y="219"/>
                    </a:moveTo>
                    <a:lnTo>
                      <a:pt x="25" y="224"/>
                    </a:lnTo>
                    <a:lnTo>
                      <a:pt x="25" y="268"/>
                    </a:lnTo>
                    <a:lnTo>
                      <a:pt x="64" y="288"/>
                    </a:lnTo>
                    <a:lnTo>
                      <a:pt x="57" y="326"/>
                    </a:lnTo>
                    <a:lnTo>
                      <a:pt x="0" y="380"/>
                    </a:lnTo>
                    <a:lnTo>
                      <a:pt x="2" y="407"/>
                    </a:lnTo>
                    <a:lnTo>
                      <a:pt x="52" y="417"/>
                    </a:lnTo>
                    <a:lnTo>
                      <a:pt x="75" y="408"/>
                    </a:lnTo>
                    <a:lnTo>
                      <a:pt x="116" y="457"/>
                    </a:lnTo>
                    <a:lnTo>
                      <a:pt x="108" y="476"/>
                    </a:lnTo>
                    <a:lnTo>
                      <a:pt x="142" y="499"/>
                    </a:lnTo>
                    <a:lnTo>
                      <a:pt x="172" y="475"/>
                    </a:lnTo>
                    <a:lnTo>
                      <a:pt x="190" y="484"/>
                    </a:lnTo>
                    <a:lnTo>
                      <a:pt x="199" y="473"/>
                    </a:lnTo>
                    <a:lnTo>
                      <a:pt x="192" y="445"/>
                    </a:lnTo>
                    <a:lnTo>
                      <a:pt x="210" y="432"/>
                    </a:lnTo>
                    <a:lnTo>
                      <a:pt x="232" y="441"/>
                    </a:lnTo>
                    <a:lnTo>
                      <a:pt x="282" y="416"/>
                    </a:lnTo>
                    <a:lnTo>
                      <a:pt x="297" y="383"/>
                    </a:lnTo>
                    <a:lnTo>
                      <a:pt x="356" y="397"/>
                    </a:lnTo>
                    <a:lnTo>
                      <a:pt x="377" y="419"/>
                    </a:lnTo>
                    <a:lnTo>
                      <a:pt x="418" y="414"/>
                    </a:lnTo>
                    <a:lnTo>
                      <a:pt x="440" y="424"/>
                    </a:lnTo>
                    <a:lnTo>
                      <a:pt x="444" y="434"/>
                    </a:lnTo>
                    <a:lnTo>
                      <a:pt x="491" y="439"/>
                    </a:lnTo>
                    <a:lnTo>
                      <a:pt x="505" y="416"/>
                    </a:lnTo>
                    <a:lnTo>
                      <a:pt x="553" y="392"/>
                    </a:lnTo>
                    <a:lnTo>
                      <a:pt x="571" y="403"/>
                    </a:lnTo>
                    <a:lnTo>
                      <a:pt x="598" y="374"/>
                    </a:lnTo>
                    <a:lnTo>
                      <a:pt x="602" y="343"/>
                    </a:lnTo>
                    <a:lnTo>
                      <a:pt x="626" y="318"/>
                    </a:lnTo>
                    <a:lnTo>
                      <a:pt x="643" y="301"/>
                    </a:lnTo>
                    <a:lnTo>
                      <a:pt x="649" y="295"/>
                    </a:lnTo>
                    <a:lnTo>
                      <a:pt x="651" y="293"/>
                    </a:lnTo>
                    <a:lnTo>
                      <a:pt x="651" y="294"/>
                    </a:lnTo>
                    <a:lnTo>
                      <a:pt x="653" y="294"/>
                    </a:lnTo>
                    <a:lnTo>
                      <a:pt x="658" y="299"/>
                    </a:lnTo>
                    <a:lnTo>
                      <a:pt x="669" y="312"/>
                    </a:lnTo>
                    <a:lnTo>
                      <a:pt x="684" y="330"/>
                    </a:lnTo>
                    <a:lnTo>
                      <a:pt x="718" y="316"/>
                    </a:lnTo>
                    <a:lnTo>
                      <a:pt x="740" y="320"/>
                    </a:lnTo>
                    <a:lnTo>
                      <a:pt x="744" y="349"/>
                    </a:lnTo>
                    <a:lnTo>
                      <a:pt x="724" y="365"/>
                    </a:lnTo>
                    <a:lnTo>
                      <a:pt x="727" y="381"/>
                    </a:lnTo>
                    <a:lnTo>
                      <a:pt x="760" y="376"/>
                    </a:lnTo>
                    <a:lnTo>
                      <a:pt x="767" y="361"/>
                    </a:lnTo>
                    <a:lnTo>
                      <a:pt x="799" y="349"/>
                    </a:lnTo>
                    <a:lnTo>
                      <a:pt x="770" y="253"/>
                    </a:lnTo>
                    <a:lnTo>
                      <a:pt x="728" y="222"/>
                    </a:lnTo>
                    <a:lnTo>
                      <a:pt x="708" y="225"/>
                    </a:lnTo>
                    <a:lnTo>
                      <a:pt x="649" y="194"/>
                    </a:lnTo>
                    <a:lnTo>
                      <a:pt x="645" y="187"/>
                    </a:lnTo>
                    <a:lnTo>
                      <a:pt x="667" y="161"/>
                    </a:lnTo>
                    <a:lnTo>
                      <a:pt x="631" y="134"/>
                    </a:lnTo>
                    <a:lnTo>
                      <a:pt x="638" y="109"/>
                    </a:lnTo>
                    <a:lnTo>
                      <a:pt x="613" y="83"/>
                    </a:lnTo>
                    <a:lnTo>
                      <a:pt x="571" y="103"/>
                    </a:lnTo>
                    <a:lnTo>
                      <a:pt x="491" y="59"/>
                    </a:lnTo>
                    <a:lnTo>
                      <a:pt x="486" y="26"/>
                    </a:lnTo>
                    <a:lnTo>
                      <a:pt x="468" y="3"/>
                    </a:lnTo>
                    <a:lnTo>
                      <a:pt x="457" y="6"/>
                    </a:lnTo>
                    <a:lnTo>
                      <a:pt x="426" y="35"/>
                    </a:lnTo>
                    <a:lnTo>
                      <a:pt x="375" y="32"/>
                    </a:lnTo>
                    <a:lnTo>
                      <a:pt x="361" y="45"/>
                    </a:lnTo>
                    <a:lnTo>
                      <a:pt x="339" y="71"/>
                    </a:lnTo>
                    <a:lnTo>
                      <a:pt x="373" y="26"/>
                    </a:lnTo>
                    <a:lnTo>
                      <a:pt x="435" y="18"/>
                    </a:lnTo>
                    <a:lnTo>
                      <a:pt x="440" y="1"/>
                    </a:lnTo>
                    <a:lnTo>
                      <a:pt x="360" y="0"/>
                    </a:lnTo>
                    <a:lnTo>
                      <a:pt x="302" y="82"/>
                    </a:lnTo>
                    <a:lnTo>
                      <a:pt x="242" y="121"/>
                    </a:lnTo>
                    <a:lnTo>
                      <a:pt x="206" y="119"/>
                    </a:lnTo>
                    <a:lnTo>
                      <a:pt x="188" y="135"/>
                    </a:lnTo>
                    <a:lnTo>
                      <a:pt x="184" y="163"/>
                    </a:lnTo>
                    <a:lnTo>
                      <a:pt x="168" y="180"/>
                    </a:lnTo>
                    <a:lnTo>
                      <a:pt x="169" y="190"/>
                    </a:lnTo>
                    <a:lnTo>
                      <a:pt x="159" y="207"/>
                    </a:lnTo>
                    <a:lnTo>
                      <a:pt x="130" y="198"/>
                    </a:lnTo>
                    <a:lnTo>
                      <a:pt x="123" y="205"/>
                    </a:lnTo>
                    <a:lnTo>
                      <a:pt x="106" y="179"/>
                    </a:lnTo>
                    <a:lnTo>
                      <a:pt x="70" y="182"/>
                    </a:lnTo>
                    <a:lnTo>
                      <a:pt x="52" y="195"/>
                    </a:lnTo>
                    <a:lnTo>
                      <a:pt x="41" y="219"/>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44" name="Freeform 89"/>
              <p:cNvSpPr>
                <a:spLocks noChangeAspect="1"/>
              </p:cNvSpPr>
              <p:nvPr/>
            </p:nvSpPr>
            <p:spPr bwMode="gray">
              <a:xfrm>
                <a:off x="6407151" y="2205038"/>
                <a:ext cx="195262" cy="187325"/>
              </a:xfrm>
              <a:custGeom>
                <a:avLst/>
                <a:gdLst>
                  <a:gd name="T0" fmla="*/ 2147483647 w 160"/>
                  <a:gd name="T1" fmla="*/ 2147483647 h 171"/>
                  <a:gd name="T2" fmla="*/ 2147483647 w 160"/>
                  <a:gd name="T3" fmla="*/ 2147483647 h 171"/>
                  <a:gd name="T4" fmla="*/ 2147483647 w 160"/>
                  <a:gd name="T5" fmla="*/ 2147483647 h 171"/>
                  <a:gd name="T6" fmla="*/ 2147483647 w 160"/>
                  <a:gd name="T7" fmla="*/ 2147483647 h 171"/>
                  <a:gd name="T8" fmla="*/ 2147483647 w 160"/>
                  <a:gd name="T9" fmla="*/ 2147483647 h 171"/>
                  <a:gd name="T10" fmla="*/ 2147483647 w 160"/>
                  <a:gd name="T11" fmla="*/ 2147483647 h 171"/>
                  <a:gd name="T12" fmla="*/ 2147483647 w 160"/>
                  <a:gd name="T13" fmla="*/ 2147483647 h 171"/>
                  <a:gd name="T14" fmla="*/ 2147483647 w 160"/>
                  <a:gd name="T15" fmla="*/ 2147483647 h 171"/>
                  <a:gd name="T16" fmla="*/ 2147483647 w 160"/>
                  <a:gd name="T17" fmla="*/ 2147483647 h 171"/>
                  <a:gd name="T18" fmla="*/ 2147483647 w 160"/>
                  <a:gd name="T19" fmla="*/ 2147483647 h 171"/>
                  <a:gd name="T20" fmla="*/ 0 w 160"/>
                  <a:gd name="T21" fmla="*/ 2147483647 h 171"/>
                  <a:gd name="T22" fmla="*/ 2147483647 w 160"/>
                  <a:gd name="T23" fmla="*/ 0 h 171"/>
                  <a:gd name="T24" fmla="*/ 2147483647 w 160"/>
                  <a:gd name="T25" fmla="*/ 2147483647 h 1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0"/>
                  <a:gd name="T40" fmla="*/ 0 h 171"/>
                  <a:gd name="T41" fmla="*/ 160 w 160"/>
                  <a:gd name="T42" fmla="*/ 171 h 17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0" h="171">
                    <a:moveTo>
                      <a:pt x="160" y="106"/>
                    </a:moveTo>
                    <a:lnTo>
                      <a:pt x="156" y="145"/>
                    </a:lnTo>
                    <a:lnTo>
                      <a:pt x="54" y="171"/>
                    </a:lnTo>
                    <a:lnTo>
                      <a:pt x="35" y="153"/>
                    </a:lnTo>
                    <a:lnTo>
                      <a:pt x="95" y="112"/>
                    </a:lnTo>
                    <a:lnTo>
                      <a:pt x="95" y="89"/>
                    </a:lnTo>
                    <a:lnTo>
                      <a:pt x="63" y="67"/>
                    </a:lnTo>
                    <a:lnTo>
                      <a:pt x="40" y="93"/>
                    </a:lnTo>
                    <a:lnTo>
                      <a:pt x="8" y="86"/>
                    </a:lnTo>
                    <a:lnTo>
                      <a:pt x="16" y="40"/>
                    </a:lnTo>
                    <a:lnTo>
                      <a:pt x="0" y="22"/>
                    </a:lnTo>
                    <a:lnTo>
                      <a:pt x="13" y="0"/>
                    </a:lnTo>
                    <a:lnTo>
                      <a:pt x="160" y="106"/>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45" name="Freeform 90"/>
              <p:cNvSpPr>
                <a:spLocks noChangeAspect="1"/>
              </p:cNvSpPr>
              <p:nvPr/>
            </p:nvSpPr>
            <p:spPr bwMode="gray">
              <a:xfrm>
                <a:off x="6154738" y="1933575"/>
                <a:ext cx="233363" cy="254000"/>
              </a:xfrm>
              <a:custGeom>
                <a:avLst/>
                <a:gdLst>
                  <a:gd name="T0" fmla="*/ 2147483647 w 189"/>
                  <a:gd name="T1" fmla="*/ 2147483647 h 231"/>
                  <a:gd name="T2" fmla="*/ 2147483647 w 189"/>
                  <a:gd name="T3" fmla="*/ 2147483647 h 231"/>
                  <a:gd name="T4" fmla="*/ 2147483647 w 189"/>
                  <a:gd name="T5" fmla="*/ 2147483647 h 231"/>
                  <a:gd name="T6" fmla="*/ 2147483647 w 189"/>
                  <a:gd name="T7" fmla="*/ 2147483647 h 231"/>
                  <a:gd name="T8" fmla="*/ 0 w 189"/>
                  <a:gd name="T9" fmla="*/ 2147483647 h 231"/>
                  <a:gd name="T10" fmla="*/ 2147483647 w 189"/>
                  <a:gd name="T11" fmla="*/ 2147483647 h 231"/>
                  <a:gd name="T12" fmla="*/ 2147483647 w 189"/>
                  <a:gd name="T13" fmla="*/ 2147483647 h 231"/>
                  <a:gd name="T14" fmla="*/ 2147483647 w 189"/>
                  <a:gd name="T15" fmla="*/ 2147483647 h 231"/>
                  <a:gd name="T16" fmla="*/ 2147483647 w 189"/>
                  <a:gd name="T17" fmla="*/ 2147483647 h 231"/>
                  <a:gd name="T18" fmla="*/ 2147483647 w 189"/>
                  <a:gd name="T19" fmla="*/ 2147483647 h 231"/>
                  <a:gd name="T20" fmla="*/ 2147483647 w 189"/>
                  <a:gd name="T21" fmla="*/ 2147483647 h 231"/>
                  <a:gd name="T22" fmla="*/ 2147483647 w 189"/>
                  <a:gd name="T23" fmla="*/ 0 h 231"/>
                  <a:gd name="T24" fmla="*/ 2147483647 w 189"/>
                  <a:gd name="T25" fmla="*/ 2147483647 h 231"/>
                  <a:gd name="T26" fmla="*/ 2147483647 w 189"/>
                  <a:gd name="T27" fmla="*/ 2147483647 h 231"/>
                  <a:gd name="T28" fmla="*/ 2147483647 w 189"/>
                  <a:gd name="T29" fmla="*/ 2147483647 h 231"/>
                  <a:gd name="T30" fmla="*/ 2147483647 w 189"/>
                  <a:gd name="T31" fmla="*/ 2147483647 h 231"/>
                  <a:gd name="T32" fmla="*/ 2147483647 w 189"/>
                  <a:gd name="T33" fmla="*/ 2147483647 h 231"/>
                  <a:gd name="T34" fmla="*/ 2147483647 w 189"/>
                  <a:gd name="T35" fmla="*/ 2147483647 h 231"/>
                  <a:gd name="T36" fmla="*/ 2147483647 w 189"/>
                  <a:gd name="T37" fmla="*/ 2147483647 h 231"/>
                  <a:gd name="T38" fmla="*/ 2147483647 w 189"/>
                  <a:gd name="T39" fmla="*/ 2147483647 h 231"/>
                  <a:gd name="T40" fmla="*/ 2147483647 w 189"/>
                  <a:gd name="T41" fmla="*/ 2147483647 h 231"/>
                  <a:gd name="T42" fmla="*/ 2147483647 w 189"/>
                  <a:gd name="T43" fmla="*/ 2147483647 h 231"/>
                  <a:gd name="T44" fmla="*/ 2147483647 w 189"/>
                  <a:gd name="T45" fmla="*/ 2147483647 h 23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89"/>
                  <a:gd name="T70" fmla="*/ 0 h 231"/>
                  <a:gd name="T71" fmla="*/ 189 w 189"/>
                  <a:gd name="T72" fmla="*/ 231 h 23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89" h="231">
                    <a:moveTo>
                      <a:pt x="78" y="231"/>
                    </a:moveTo>
                    <a:lnTo>
                      <a:pt x="1" y="175"/>
                    </a:lnTo>
                    <a:lnTo>
                      <a:pt x="16" y="162"/>
                    </a:lnTo>
                    <a:lnTo>
                      <a:pt x="35" y="140"/>
                    </a:lnTo>
                    <a:lnTo>
                      <a:pt x="0" y="130"/>
                    </a:lnTo>
                    <a:lnTo>
                      <a:pt x="11" y="85"/>
                    </a:lnTo>
                    <a:lnTo>
                      <a:pt x="68" y="75"/>
                    </a:lnTo>
                    <a:lnTo>
                      <a:pt x="65" y="45"/>
                    </a:lnTo>
                    <a:lnTo>
                      <a:pt x="46" y="38"/>
                    </a:lnTo>
                    <a:lnTo>
                      <a:pt x="15" y="57"/>
                    </a:lnTo>
                    <a:lnTo>
                      <a:pt x="12" y="37"/>
                    </a:lnTo>
                    <a:lnTo>
                      <a:pt x="41" y="0"/>
                    </a:lnTo>
                    <a:lnTo>
                      <a:pt x="72" y="7"/>
                    </a:lnTo>
                    <a:lnTo>
                      <a:pt x="105" y="39"/>
                    </a:lnTo>
                    <a:lnTo>
                      <a:pt x="150" y="44"/>
                    </a:lnTo>
                    <a:lnTo>
                      <a:pt x="162" y="80"/>
                    </a:lnTo>
                    <a:lnTo>
                      <a:pt x="129" y="110"/>
                    </a:lnTo>
                    <a:lnTo>
                      <a:pt x="143" y="136"/>
                    </a:lnTo>
                    <a:lnTo>
                      <a:pt x="189" y="177"/>
                    </a:lnTo>
                    <a:lnTo>
                      <a:pt x="169" y="198"/>
                    </a:lnTo>
                    <a:lnTo>
                      <a:pt x="142" y="179"/>
                    </a:lnTo>
                    <a:lnTo>
                      <a:pt x="84" y="193"/>
                    </a:lnTo>
                    <a:lnTo>
                      <a:pt x="78" y="231"/>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46" name="Freeform 91"/>
              <p:cNvSpPr>
                <a:spLocks noChangeAspect="1"/>
              </p:cNvSpPr>
              <p:nvPr/>
            </p:nvSpPr>
            <p:spPr bwMode="gray">
              <a:xfrm>
                <a:off x="4510087" y="1911350"/>
                <a:ext cx="911225" cy="833438"/>
              </a:xfrm>
              <a:custGeom>
                <a:avLst/>
                <a:gdLst>
                  <a:gd name="T0" fmla="*/ 2147483647 w 512"/>
                  <a:gd name="T1" fmla="*/ 2147483647 h 525"/>
                  <a:gd name="T2" fmla="*/ 2147483647 w 512"/>
                  <a:gd name="T3" fmla="*/ 2147483647 h 525"/>
                  <a:gd name="T4" fmla="*/ 2147483647 w 512"/>
                  <a:gd name="T5" fmla="*/ 2147483647 h 525"/>
                  <a:gd name="T6" fmla="*/ 2147483647 w 512"/>
                  <a:gd name="T7" fmla="*/ 2147483647 h 525"/>
                  <a:gd name="T8" fmla="*/ 2147483647 w 512"/>
                  <a:gd name="T9" fmla="*/ 2147483647 h 525"/>
                  <a:gd name="T10" fmla="*/ 2147483647 w 512"/>
                  <a:gd name="T11" fmla="*/ 2147483647 h 525"/>
                  <a:gd name="T12" fmla="*/ 2147483647 w 512"/>
                  <a:gd name="T13" fmla="*/ 2147483647 h 525"/>
                  <a:gd name="T14" fmla="*/ 2147483647 w 512"/>
                  <a:gd name="T15" fmla="*/ 2147483647 h 525"/>
                  <a:gd name="T16" fmla="*/ 2147483647 w 512"/>
                  <a:gd name="T17" fmla="*/ 2147483647 h 525"/>
                  <a:gd name="T18" fmla="*/ 2147483647 w 512"/>
                  <a:gd name="T19" fmla="*/ 0 h 525"/>
                  <a:gd name="T20" fmla="*/ 2147483647 w 512"/>
                  <a:gd name="T21" fmla="*/ 2147483647 h 525"/>
                  <a:gd name="T22" fmla="*/ 2147483647 w 512"/>
                  <a:gd name="T23" fmla="*/ 2147483647 h 525"/>
                  <a:gd name="T24" fmla="*/ 2147483647 w 512"/>
                  <a:gd name="T25" fmla="*/ 2147483647 h 525"/>
                  <a:gd name="T26" fmla="*/ 2147483647 w 512"/>
                  <a:gd name="T27" fmla="*/ 2147483647 h 525"/>
                  <a:gd name="T28" fmla="*/ 2147483647 w 512"/>
                  <a:gd name="T29" fmla="*/ 2147483647 h 525"/>
                  <a:gd name="T30" fmla="*/ 2147483647 w 512"/>
                  <a:gd name="T31" fmla="*/ 2147483647 h 525"/>
                  <a:gd name="T32" fmla="*/ 2147483647 w 512"/>
                  <a:gd name="T33" fmla="*/ 2147483647 h 525"/>
                  <a:gd name="T34" fmla="*/ 2147483647 w 512"/>
                  <a:gd name="T35" fmla="*/ 2147483647 h 525"/>
                  <a:gd name="T36" fmla="*/ 2147483647 w 512"/>
                  <a:gd name="T37" fmla="*/ 2147483647 h 525"/>
                  <a:gd name="T38" fmla="*/ 2147483647 w 512"/>
                  <a:gd name="T39" fmla="*/ 2147483647 h 525"/>
                  <a:gd name="T40" fmla="*/ 2147483647 w 512"/>
                  <a:gd name="T41" fmla="*/ 2147483647 h 525"/>
                  <a:gd name="T42" fmla="*/ 2147483647 w 512"/>
                  <a:gd name="T43" fmla="*/ 2147483647 h 525"/>
                  <a:gd name="T44" fmla="*/ 2147483647 w 512"/>
                  <a:gd name="T45" fmla="*/ 2147483647 h 525"/>
                  <a:gd name="T46" fmla="*/ 2147483647 w 512"/>
                  <a:gd name="T47" fmla="*/ 2147483647 h 525"/>
                  <a:gd name="T48" fmla="*/ 2147483647 w 512"/>
                  <a:gd name="T49" fmla="*/ 2147483647 h 525"/>
                  <a:gd name="T50" fmla="*/ 2147483647 w 512"/>
                  <a:gd name="T51" fmla="*/ 2147483647 h 525"/>
                  <a:gd name="T52" fmla="*/ 2147483647 w 512"/>
                  <a:gd name="T53" fmla="*/ 2147483647 h 525"/>
                  <a:gd name="T54" fmla="*/ 2147483647 w 512"/>
                  <a:gd name="T55" fmla="*/ 2147483647 h 525"/>
                  <a:gd name="T56" fmla="*/ 2147483647 w 512"/>
                  <a:gd name="T57" fmla="*/ 2147483647 h 525"/>
                  <a:gd name="T58" fmla="*/ 2147483647 w 512"/>
                  <a:gd name="T59" fmla="*/ 2147483647 h 525"/>
                  <a:gd name="T60" fmla="*/ 2147483647 w 512"/>
                  <a:gd name="T61" fmla="*/ 2147483647 h 525"/>
                  <a:gd name="T62" fmla="*/ 2147483647 w 512"/>
                  <a:gd name="T63" fmla="*/ 2147483647 h 525"/>
                  <a:gd name="T64" fmla="*/ 2147483647 w 512"/>
                  <a:gd name="T65" fmla="*/ 2147483647 h 525"/>
                  <a:gd name="T66" fmla="*/ 2147483647 w 512"/>
                  <a:gd name="T67" fmla="*/ 2147483647 h 525"/>
                  <a:gd name="T68" fmla="*/ 2147483647 w 512"/>
                  <a:gd name="T69" fmla="*/ 2147483647 h 525"/>
                  <a:gd name="T70" fmla="*/ 2147483647 w 512"/>
                  <a:gd name="T71" fmla="*/ 2147483647 h 525"/>
                  <a:gd name="T72" fmla="*/ 2147483647 w 512"/>
                  <a:gd name="T73" fmla="*/ 2147483647 h 52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12"/>
                  <a:gd name="T112" fmla="*/ 0 h 525"/>
                  <a:gd name="T113" fmla="*/ 512 w 512"/>
                  <a:gd name="T114" fmla="*/ 525 h 52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12" h="525">
                    <a:moveTo>
                      <a:pt x="505" y="168"/>
                    </a:moveTo>
                    <a:lnTo>
                      <a:pt x="479" y="159"/>
                    </a:lnTo>
                    <a:lnTo>
                      <a:pt x="435" y="189"/>
                    </a:lnTo>
                    <a:lnTo>
                      <a:pt x="424" y="185"/>
                    </a:lnTo>
                    <a:lnTo>
                      <a:pt x="413" y="171"/>
                    </a:lnTo>
                    <a:lnTo>
                      <a:pt x="352" y="146"/>
                    </a:lnTo>
                    <a:lnTo>
                      <a:pt x="334" y="154"/>
                    </a:lnTo>
                    <a:lnTo>
                      <a:pt x="315" y="189"/>
                    </a:lnTo>
                    <a:lnTo>
                      <a:pt x="311" y="186"/>
                    </a:lnTo>
                    <a:lnTo>
                      <a:pt x="317" y="167"/>
                    </a:lnTo>
                    <a:lnTo>
                      <a:pt x="322" y="144"/>
                    </a:lnTo>
                    <a:lnTo>
                      <a:pt x="307" y="136"/>
                    </a:lnTo>
                    <a:lnTo>
                      <a:pt x="261" y="147"/>
                    </a:lnTo>
                    <a:lnTo>
                      <a:pt x="248" y="141"/>
                    </a:lnTo>
                    <a:lnTo>
                      <a:pt x="286" y="119"/>
                    </a:lnTo>
                    <a:lnTo>
                      <a:pt x="289" y="66"/>
                    </a:lnTo>
                    <a:lnTo>
                      <a:pt x="273" y="37"/>
                    </a:lnTo>
                    <a:lnTo>
                      <a:pt x="188" y="8"/>
                    </a:lnTo>
                    <a:lnTo>
                      <a:pt x="168" y="19"/>
                    </a:lnTo>
                    <a:lnTo>
                      <a:pt x="35" y="0"/>
                    </a:lnTo>
                    <a:lnTo>
                      <a:pt x="0" y="10"/>
                    </a:lnTo>
                    <a:lnTo>
                      <a:pt x="1" y="33"/>
                    </a:lnTo>
                    <a:lnTo>
                      <a:pt x="70" y="117"/>
                    </a:lnTo>
                    <a:lnTo>
                      <a:pt x="86" y="158"/>
                    </a:lnTo>
                    <a:lnTo>
                      <a:pt x="75" y="159"/>
                    </a:lnTo>
                    <a:lnTo>
                      <a:pt x="11" y="176"/>
                    </a:lnTo>
                    <a:lnTo>
                      <a:pt x="1" y="193"/>
                    </a:lnTo>
                    <a:lnTo>
                      <a:pt x="17" y="215"/>
                    </a:lnTo>
                    <a:lnTo>
                      <a:pt x="63" y="205"/>
                    </a:lnTo>
                    <a:lnTo>
                      <a:pt x="65" y="218"/>
                    </a:lnTo>
                    <a:lnTo>
                      <a:pt x="50" y="221"/>
                    </a:lnTo>
                    <a:lnTo>
                      <a:pt x="48" y="260"/>
                    </a:lnTo>
                    <a:lnTo>
                      <a:pt x="79" y="265"/>
                    </a:lnTo>
                    <a:lnTo>
                      <a:pt x="86" y="293"/>
                    </a:lnTo>
                    <a:lnTo>
                      <a:pt x="58" y="289"/>
                    </a:lnTo>
                    <a:lnTo>
                      <a:pt x="56" y="302"/>
                    </a:lnTo>
                    <a:lnTo>
                      <a:pt x="85" y="342"/>
                    </a:lnTo>
                    <a:lnTo>
                      <a:pt x="142" y="345"/>
                    </a:lnTo>
                    <a:lnTo>
                      <a:pt x="204" y="412"/>
                    </a:lnTo>
                    <a:lnTo>
                      <a:pt x="243" y="456"/>
                    </a:lnTo>
                    <a:lnTo>
                      <a:pt x="248" y="432"/>
                    </a:lnTo>
                    <a:lnTo>
                      <a:pt x="253" y="430"/>
                    </a:lnTo>
                    <a:lnTo>
                      <a:pt x="264" y="444"/>
                    </a:lnTo>
                    <a:lnTo>
                      <a:pt x="273" y="425"/>
                    </a:lnTo>
                    <a:lnTo>
                      <a:pt x="297" y="410"/>
                    </a:lnTo>
                    <a:lnTo>
                      <a:pt x="324" y="380"/>
                    </a:lnTo>
                    <a:lnTo>
                      <a:pt x="334" y="381"/>
                    </a:lnTo>
                    <a:lnTo>
                      <a:pt x="332" y="407"/>
                    </a:lnTo>
                    <a:lnTo>
                      <a:pt x="338" y="420"/>
                    </a:lnTo>
                    <a:lnTo>
                      <a:pt x="326" y="453"/>
                    </a:lnTo>
                    <a:lnTo>
                      <a:pt x="336" y="457"/>
                    </a:lnTo>
                    <a:lnTo>
                      <a:pt x="380" y="496"/>
                    </a:lnTo>
                    <a:lnTo>
                      <a:pt x="383" y="506"/>
                    </a:lnTo>
                    <a:lnTo>
                      <a:pt x="408" y="513"/>
                    </a:lnTo>
                    <a:lnTo>
                      <a:pt x="417" y="524"/>
                    </a:lnTo>
                    <a:lnTo>
                      <a:pt x="424" y="525"/>
                    </a:lnTo>
                    <a:lnTo>
                      <a:pt x="433" y="519"/>
                    </a:lnTo>
                    <a:lnTo>
                      <a:pt x="430" y="492"/>
                    </a:lnTo>
                    <a:lnTo>
                      <a:pt x="463" y="468"/>
                    </a:lnTo>
                    <a:lnTo>
                      <a:pt x="464" y="460"/>
                    </a:lnTo>
                    <a:lnTo>
                      <a:pt x="487" y="438"/>
                    </a:lnTo>
                    <a:lnTo>
                      <a:pt x="493" y="401"/>
                    </a:lnTo>
                    <a:lnTo>
                      <a:pt x="455" y="380"/>
                    </a:lnTo>
                    <a:lnTo>
                      <a:pt x="454" y="337"/>
                    </a:lnTo>
                    <a:lnTo>
                      <a:pt x="471" y="331"/>
                    </a:lnTo>
                    <a:lnTo>
                      <a:pt x="475" y="323"/>
                    </a:lnTo>
                    <a:lnTo>
                      <a:pt x="482" y="307"/>
                    </a:lnTo>
                    <a:lnTo>
                      <a:pt x="475" y="323"/>
                    </a:lnTo>
                    <a:lnTo>
                      <a:pt x="475" y="297"/>
                    </a:lnTo>
                    <a:lnTo>
                      <a:pt x="468" y="297"/>
                    </a:lnTo>
                    <a:lnTo>
                      <a:pt x="460" y="300"/>
                    </a:lnTo>
                    <a:lnTo>
                      <a:pt x="444" y="274"/>
                    </a:lnTo>
                    <a:lnTo>
                      <a:pt x="508" y="226"/>
                    </a:lnTo>
                    <a:lnTo>
                      <a:pt x="512" y="219"/>
                    </a:lnTo>
                    <a:lnTo>
                      <a:pt x="505" y="168"/>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47" name="Freeform 92"/>
              <p:cNvSpPr>
                <a:spLocks noChangeAspect="1"/>
              </p:cNvSpPr>
              <p:nvPr/>
            </p:nvSpPr>
            <p:spPr bwMode="gray">
              <a:xfrm>
                <a:off x="5372101" y="2074863"/>
                <a:ext cx="120650" cy="76200"/>
              </a:xfrm>
              <a:custGeom>
                <a:avLst/>
                <a:gdLst>
                  <a:gd name="T0" fmla="*/ 2147483647 w 99"/>
                  <a:gd name="T1" fmla="*/ 2147483647 h 70"/>
                  <a:gd name="T2" fmla="*/ 0 w 99"/>
                  <a:gd name="T3" fmla="*/ 2147483647 h 70"/>
                  <a:gd name="T4" fmla="*/ 2147483647 w 99"/>
                  <a:gd name="T5" fmla="*/ 2147483647 h 70"/>
                  <a:gd name="T6" fmla="*/ 2147483647 w 99"/>
                  <a:gd name="T7" fmla="*/ 0 h 70"/>
                  <a:gd name="T8" fmla="*/ 2147483647 w 99"/>
                  <a:gd name="T9" fmla="*/ 2147483647 h 70"/>
                  <a:gd name="T10" fmla="*/ 2147483647 w 99"/>
                  <a:gd name="T11" fmla="*/ 2147483647 h 70"/>
                  <a:gd name="T12" fmla="*/ 2147483647 w 99"/>
                  <a:gd name="T13" fmla="*/ 2147483647 h 70"/>
                  <a:gd name="T14" fmla="*/ 0 60000 65536"/>
                  <a:gd name="T15" fmla="*/ 0 60000 65536"/>
                  <a:gd name="T16" fmla="*/ 0 60000 65536"/>
                  <a:gd name="T17" fmla="*/ 0 60000 65536"/>
                  <a:gd name="T18" fmla="*/ 0 60000 65536"/>
                  <a:gd name="T19" fmla="*/ 0 60000 65536"/>
                  <a:gd name="T20" fmla="*/ 0 60000 65536"/>
                  <a:gd name="T21" fmla="*/ 0 w 99"/>
                  <a:gd name="T22" fmla="*/ 0 h 70"/>
                  <a:gd name="T23" fmla="*/ 99 w 99"/>
                  <a:gd name="T24" fmla="*/ 70 h 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9" h="70">
                    <a:moveTo>
                      <a:pt x="35" y="70"/>
                    </a:moveTo>
                    <a:lnTo>
                      <a:pt x="0" y="50"/>
                    </a:lnTo>
                    <a:lnTo>
                      <a:pt x="13" y="3"/>
                    </a:lnTo>
                    <a:lnTo>
                      <a:pt x="48" y="0"/>
                    </a:lnTo>
                    <a:lnTo>
                      <a:pt x="83" y="26"/>
                    </a:lnTo>
                    <a:lnTo>
                      <a:pt x="99" y="70"/>
                    </a:lnTo>
                    <a:lnTo>
                      <a:pt x="35" y="70"/>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48" name="Freeform 93"/>
              <p:cNvSpPr>
                <a:spLocks noChangeAspect="1"/>
              </p:cNvSpPr>
              <p:nvPr/>
            </p:nvSpPr>
            <p:spPr bwMode="gray">
              <a:xfrm>
                <a:off x="4373562" y="1825625"/>
                <a:ext cx="98425" cy="177800"/>
              </a:xfrm>
              <a:custGeom>
                <a:avLst/>
                <a:gdLst>
                  <a:gd name="T0" fmla="*/ 2147483647 w 80"/>
                  <a:gd name="T1" fmla="*/ 2147483647 h 163"/>
                  <a:gd name="T2" fmla="*/ 2147483647 w 80"/>
                  <a:gd name="T3" fmla="*/ 2147483647 h 163"/>
                  <a:gd name="T4" fmla="*/ 2147483647 w 80"/>
                  <a:gd name="T5" fmla="*/ 2147483647 h 163"/>
                  <a:gd name="T6" fmla="*/ 2147483647 w 80"/>
                  <a:gd name="T7" fmla="*/ 2147483647 h 163"/>
                  <a:gd name="T8" fmla="*/ 2147483647 w 80"/>
                  <a:gd name="T9" fmla="*/ 2147483647 h 163"/>
                  <a:gd name="T10" fmla="*/ 2147483647 w 80"/>
                  <a:gd name="T11" fmla="*/ 2147483647 h 163"/>
                  <a:gd name="T12" fmla="*/ 2147483647 w 80"/>
                  <a:gd name="T13" fmla="*/ 2147483647 h 163"/>
                  <a:gd name="T14" fmla="*/ 0 w 80"/>
                  <a:gd name="T15" fmla="*/ 2147483647 h 163"/>
                  <a:gd name="T16" fmla="*/ 2147483647 w 80"/>
                  <a:gd name="T17" fmla="*/ 2147483647 h 163"/>
                  <a:gd name="T18" fmla="*/ 2147483647 w 80"/>
                  <a:gd name="T19" fmla="*/ 0 h 163"/>
                  <a:gd name="T20" fmla="*/ 2147483647 w 80"/>
                  <a:gd name="T21" fmla="*/ 2147483647 h 1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0"/>
                  <a:gd name="T34" fmla="*/ 0 h 163"/>
                  <a:gd name="T35" fmla="*/ 80 w 80"/>
                  <a:gd name="T36" fmla="*/ 163 h 1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0" h="163">
                    <a:moveTo>
                      <a:pt x="69" y="13"/>
                    </a:moveTo>
                    <a:lnTo>
                      <a:pt x="42" y="82"/>
                    </a:lnTo>
                    <a:lnTo>
                      <a:pt x="80" y="82"/>
                    </a:lnTo>
                    <a:lnTo>
                      <a:pt x="79" y="97"/>
                    </a:lnTo>
                    <a:lnTo>
                      <a:pt x="47" y="115"/>
                    </a:lnTo>
                    <a:lnTo>
                      <a:pt x="32" y="111"/>
                    </a:lnTo>
                    <a:lnTo>
                      <a:pt x="24" y="163"/>
                    </a:lnTo>
                    <a:lnTo>
                      <a:pt x="0" y="160"/>
                    </a:lnTo>
                    <a:lnTo>
                      <a:pt x="13" y="60"/>
                    </a:lnTo>
                    <a:lnTo>
                      <a:pt x="40" y="0"/>
                    </a:lnTo>
                    <a:lnTo>
                      <a:pt x="69" y="13"/>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49" name="Freeform 94"/>
              <p:cNvSpPr>
                <a:spLocks noChangeAspect="1"/>
              </p:cNvSpPr>
              <p:nvPr/>
            </p:nvSpPr>
            <p:spPr bwMode="gray">
              <a:xfrm>
                <a:off x="4429125" y="1982788"/>
                <a:ext cx="80962" cy="55562"/>
              </a:xfrm>
              <a:custGeom>
                <a:avLst/>
                <a:gdLst>
                  <a:gd name="T0" fmla="*/ 2147483647 w 66"/>
                  <a:gd name="T1" fmla="*/ 2147483647 h 50"/>
                  <a:gd name="T2" fmla="*/ 2147483647 w 66"/>
                  <a:gd name="T3" fmla="*/ 2147483647 h 50"/>
                  <a:gd name="T4" fmla="*/ 2147483647 w 66"/>
                  <a:gd name="T5" fmla="*/ 2147483647 h 50"/>
                  <a:gd name="T6" fmla="*/ 0 w 66"/>
                  <a:gd name="T7" fmla="*/ 2147483647 h 50"/>
                  <a:gd name="T8" fmla="*/ 2147483647 w 66"/>
                  <a:gd name="T9" fmla="*/ 2147483647 h 50"/>
                  <a:gd name="T10" fmla="*/ 2147483647 w 66"/>
                  <a:gd name="T11" fmla="*/ 0 h 50"/>
                  <a:gd name="T12" fmla="*/ 2147483647 w 66"/>
                  <a:gd name="T13" fmla="*/ 2147483647 h 50"/>
                  <a:gd name="T14" fmla="*/ 0 60000 65536"/>
                  <a:gd name="T15" fmla="*/ 0 60000 65536"/>
                  <a:gd name="T16" fmla="*/ 0 60000 65536"/>
                  <a:gd name="T17" fmla="*/ 0 60000 65536"/>
                  <a:gd name="T18" fmla="*/ 0 60000 65536"/>
                  <a:gd name="T19" fmla="*/ 0 60000 65536"/>
                  <a:gd name="T20" fmla="*/ 0 60000 65536"/>
                  <a:gd name="T21" fmla="*/ 0 w 66"/>
                  <a:gd name="T22" fmla="*/ 0 h 50"/>
                  <a:gd name="T23" fmla="*/ 66 w 66"/>
                  <a:gd name="T24" fmla="*/ 50 h 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50">
                    <a:moveTo>
                      <a:pt x="66" y="13"/>
                    </a:moveTo>
                    <a:lnTo>
                      <a:pt x="57" y="43"/>
                    </a:lnTo>
                    <a:lnTo>
                      <a:pt x="21" y="50"/>
                    </a:lnTo>
                    <a:lnTo>
                      <a:pt x="0" y="36"/>
                    </a:lnTo>
                    <a:lnTo>
                      <a:pt x="17" y="4"/>
                    </a:lnTo>
                    <a:lnTo>
                      <a:pt x="58" y="0"/>
                    </a:lnTo>
                    <a:lnTo>
                      <a:pt x="66" y="13"/>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50" name="Freeform 95"/>
              <p:cNvSpPr>
                <a:spLocks noChangeAspect="1"/>
              </p:cNvSpPr>
              <p:nvPr/>
            </p:nvSpPr>
            <p:spPr bwMode="gray">
              <a:xfrm>
                <a:off x="3527425" y="3211513"/>
                <a:ext cx="1346200" cy="1228725"/>
              </a:xfrm>
              <a:custGeom>
                <a:avLst/>
                <a:gdLst>
                  <a:gd name="T0" fmla="*/ 2147483647 w 756"/>
                  <a:gd name="T1" fmla="*/ 2147483647 h 774"/>
                  <a:gd name="T2" fmla="*/ 2147483647 w 756"/>
                  <a:gd name="T3" fmla="*/ 2147483647 h 774"/>
                  <a:gd name="T4" fmla="*/ 2147483647 w 756"/>
                  <a:gd name="T5" fmla="*/ 2147483647 h 774"/>
                  <a:gd name="T6" fmla="*/ 2147483647 w 756"/>
                  <a:gd name="T7" fmla="*/ 2147483647 h 774"/>
                  <a:gd name="T8" fmla="*/ 2147483647 w 756"/>
                  <a:gd name="T9" fmla="*/ 2147483647 h 774"/>
                  <a:gd name="T10" fmla="*/ 2147483647 w 756"/>
                  <a:gd name="T11" fmla="*/ 2147483647 h 774"/>
                  <a:gd name="T12" fmla="*/ 2147483647 w 756"/>
                  <a:gd name="T13" fmla="*/ 2147483647 h 774"/>
                  <a:gd name="T14" fmla="*/ 2147483647 w 756"/>
                  <a:gd name="T15" fmla="*/ 2147483647 h 774"/>
                  <a:gd name="T16" fmla="*/ 0 w 756"/>
                  <a:gd name="T17" fmla="*/ 2147483647 h 774"/>
                  <a:gd name="T18" fmla="*/ 2147483647 w 756"/>
                  <a:gd name="T19" fmla="*/ 2147483647 h 774"/>
                  <a:gd name="T20" fmla="*/ 2147483647 w 756"/>
                  <a:gd name="T21" fmla="*/ 2147483647 h 774"/>
                  <a:gd name="T22" fmla="*/ 2147483647 w 756"/>
                  <a:gd name="T23" fmla="*/ 2147483647 h 774"/>
                  <a:gd name="T24" fmla="*/ 2147483647 w 756"/>
                  <a:gd name="T25" fmla="*/ 2147483647 h 774"/>
                  <a:gd name="T26" fmla="*/ 2147483647 w 756"/>
                  <a:gd name="T27" fmla="*/ 2147483647 h 774"/>
                  <a:gd name="T28" fmla="*/ 2147483647 w 756"/>
                  <a:gd name="T29" fmla="*/ 2147483647 h 774"/>
                  <a:gd name="T30" fmla="*/ 2147483647 w 756"/>
                  <a:gd name="T31" fmla="*/ 2147483647 h 774"/>
                  <a:gd name="T32" fmla="*/ 2147483647 w 756"/>
                  <a:gd name="T33" fmla="*/ 2147483647 h 774"/>
                  <a:gd name="T34" fmla="*/ 2147483647 w 756"/>
                  <a:gd name="T35" fmla="*/ 2147483647 h 774"/>
                  <a:gd name="T36" fmla="*/ 2147483647 w 756"/>
                  <a:gd name="T37" fmla="*/ 2147483647 h 774"/>
                  <a:gd name="T38" fmla="*/ 2147483647 w 756"/>
                  <a:gd name="T39" fmla="*/ 2147483647 h 774"/>
                  <a:gd name="T40" fmla="*/ 2147483647 w 756"/>
                  <a:gd name="T41" fmla="*/ 2147483647 h 774"/>
                  <a:gd name="T42" fmla="*/ 2147483647 w 756"/>
                  <a:gd name="T43" fmla="*/ 2147483647 h 774"/>
                  <a:gd name="T44" fmla="*/ 2147483647 w 756"/>
                  <a:gd name="T45" fmla="*/ 2147483647 h 774"/>
                  <a:gd name="T46" fmla="*/ 2147483647 w 756"/>
                  <a:gd name="T47" fmla="*/ 2147483647 h 774"/>
                  <a:gd name="T48" fmla="*/ 2147483647 w 756"/>
                  <a:gd name="T49" fmla="*/ 2147483647 h 774"/>
                  <a:gd name="T50" fmla="*/ 2147483647 w 756"/>
                  <a:gd name="T51" fmla="*/ 2147483647 h 774"/>
                  <a:gd name="T52" fmla="*/ 2147483647 w 756"/>
                  <a:gd name="T53" fmla="*/ 2147483647 h 774"/>
                  <a:gd name="T54" fmla="*/ 2147483647 w 756"/>
                  <a:gd name="T55" fmla="*/ 2147483647 h 774"/>
                  <a:gd name="T56" fmla="*/ 2147483647 w 756"/>
                  <a:gd name="T57" fmla="*/ 2147483647 h 774"/>
                  <a:gd name="T58" fmla="*/ 2147483647 w 756"/>
                  <a:gd name="T59" fmla="*/ 2147483647 h 774"/>
                  <a:gd name="T60" fmla="*/ 2147483647 w 756"/>
                  <a:gd name="T61" fmla="*/ 2147483647 h 774"/>
                  <a:gd name="T62" fmla="*/ 2147483647 w 756"/>
                  <a:gd name="T63" fmla="*/ 2147483647 h 7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56"/>
                  <a:gd name="T97" fmla="*/ 0 h 774"/>
                  <a:gd name="T98" fmla="*/ 756 w 756"/>
                  <a:gd name="T99" fmla="*/ 774 h 77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56" h="774">
                    <a:moveTo>
                      <a:pt x="406" y="568"/>
                    </a:moveTo>
                    <a:lnTo>
                      <a:pt x="398" y="572"/>
                    </a:lnTo>
                    <a:lnTo>
                      <a:pt x="386" y="601"/>
                    </a:lnTo>
                    <a:lnTo>
                      <a:pt x="387" y="618"/>
                    </a:lnTo>
                    <a:lnTo>
                      <a:pt x="371" y="624"/>
                    </a:lnTo>
                    <a:lnTo>
                      <a:pt x="362" y="621"/>
                    </a:lnTo>
                    <a:lnTo>
                      <a:pt x="190" y="719"/>
                    </a:lnTo>
                    <a:lnTo>
                      <a:pt x="186" y="735"/>
                    </a:lnTo>
                    <a:lnTo>
                      <a:pt x="197" y="773"/>
                    </a:lnTo>
                    <a:lnTo>
                      <a:pt x="125" y="774"/>
                    </a:lnTo>
                    <a:lnTo>
                      <a:pt x="99" y="756"/>
                    </a:lnTo>
                    <a:lnTo>
                      <a:pt x="100" y="740"/>
                    </a:lnTo>
                    <a:lnTo>
                      <a:pt x="66" y="711"/>
                    </a:lnTo>
                    <a:lnTo>
                      <a:pt x="17" y="610"/>
                    </a:lnTo>
                    <a:lnTo>
                      <a:pt x="44" y="601"/>
                    </a:lnTo>
                    <a:lnTo>
                      <a:pt x="27" y="548"/>
                    </a:lnTo>
                    <a:lnTo>
                      <a:pt x="5" y="542"/>
                    </a:lnTo>
                    <a:lnTo>
                      <a:pt x="0" y="523"/>
                    </a:lnTo>
                    <a:lnTo>
                      <a:pt x="71" y="424"/>
                    </a:lnTo>
                    <a:lnTo>
                      <a:pt x="73" y="358"/>
                    </a:lnTo>
                    <a:lnTo>
                      <a:pt x="45" y="332"/>
                    </a:lnTo>
                    <a:lnTo>
                      <a:pt x="14" y="252"/>
                    </a:lnTo>
                    <a:lnTo>
                      <a:pt x="50" y="226"/>
                    </a:lnTo>
                    <a:lnTo>
                      <a:pt x="119" y="243"/>
                    </a:lnTo>
                    <a:lnTo>
                      <a:pt x="178" y="232"/>
                    </a:lnTo>
                    <a:lnTo>
                      <a:pt x="199" y="195"/>
                    </a:lnTo>
                    <a:lnTo>
                      <a:pt x="165" y="175"/>
                    </a:lnTo>
                    <a:lnTo>
                      <a:pt x="185" y="148"/>
                    </a:lnTo>
                    <a:lnTo>
                      <a:pt x="202" y="150"/>
                    </a:lnTo>
                    <a:lnTo>
                      <a:pt x="251" y="104"/>
                    </a:lnTo>
                    <a:lnTo>
                      <a:pt x="300" y="99"/>
                    </a:lnTo>
                    <a:lnTo>
                      <a:pt x="352" y="62"/>
                    </a:lnTo>
                    <a:lnTo>
                      <a:pt x="359" y="26"/>
                    </a:lnTo>
                    <a:lnTo>
                      <a:pt x="382" y="28"/>
                    </a:lnTo>
                    <a:lnTo>
                      <a:pt x="438" y="66"/>
                    </a:lnTo>
                    <a:lnTo>
                      <a:pt x="424" y="120"/>
                    </a:lnTo>
                    <a:lnTo>
                      <a:pt x="447" y="127"/>
                    </a:lnTo>
                    <a:lnTo>
                      <a:pt x="443" y="142"/>
                    </a:lnTo>
                    <a:lnTo>
                      <a:pt x="412" y="155"/>
                    </a:lnTo>
                    <a:lnTo>
                      <a:pt x="448" y="178"/>
                    </a:lnTo>
                    <a:lnTo>
                      <a:pt x="505" y="138"/>
                    </a:lnTo>
                    <a:lnTo>
                      <a:pt x="533" y="145"/>
                    </a:lnTo>
                    <a:lnTo>
                      <a:pt x="553" y="126"/>
                    </a:lnTo>
                    <a:lnTo>
                      <a:pt x="505" y="30"/>
                    </a:lnTo>
                    <a:lnTo>
                      <a:pt x="583" y="0"/>
                    </a:lnTo>
                    <a:lnTo>
                      <a:pt x="593" y="9"/>
                    </a:lnTo>
                    <a:lnTo>
                      <a:pt x="593" y="40"/>
                    </a:lnTo>
                    <a:lnTo>
                      <a:pt x="651" y="41"/>
                    </a:lnTo>
                    <a:lnTo>
                      <a:pt x="665" y="16"/>
                    </a:lnTo>
                    <a:lnTo>
                      <a:pt x="685" y="41"/>
                    </a:lnTo>
                    <a:lnTo>
                      <a:pt x="653" y="88"/>
                    </a:lnTo>
                    <a:lnTo>
                      <a:pt x="735" y="233"/>
                    </a:lnTo>
                    <a:lnTo>
                      <a:pt x="756" y="234"/>
                    </a:lnTo>
                    <a:lnTo>
                      <a:pt x="753" y="313"/>
                    </a:lnTo>
                    <a:lnTo>
                      <a:pt x="706" y="390"/>
                    </a:lnTo>
                    <a:lnTo>
                      <a:pt x="684" y="389"/>
                    </a:lnTo>
                    <a:lnTo>
                      <a:pt x="682" y="365"/>
                    </a:lnTo>
                    <a:lnTo>
                      <a:pt x="640" y="370"/>
                    </a:lnTo>
                    <a:lnTo>
                      <a:pt x="574" y="438"/>
                    </a:lnTo>
                    <a:lnTo>
                      <a:pt x="587" y="450"/>
                    </a:lnTo>
                    <a:lnTo>
                      <a:pt x="604" y="438"/>
                    </a:lnTo>
                    <a:lnTo>
                      <a:pt x="620" y="476"/>
                    </a:lnTo>
                    <a:lnTo>
                      <a:pt x="564" y="509"/>
                    </a:lnTo>
                    <a:lnTo>
                      <a:pt x="484" y="651"/>
                    </a:lnTo>
                    <a:lnTo>
                      <a:pt x="406" y="568"/>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51" name="Freeform 96"/>
              <p:cNvSpPr>
                <a:spLocks noChangeAspect="1"/>
              </p:cNvSpPr>
              <p:nvPr/>
            </p:nvSpPr>
            <p:spPr bwMode="gray">
              <a:xfrm>
                <a:off x="4259262" y="3706813"/>
                <a:ext cx="938213" cy="1179512"/>
              </a:xfrm>
              <a:custGeom>
                <a:avLst/>
                <a:gdLst>
                  <a:gd name="T0" fmla="*/ 2147483647 w 527"/>
                  <a:gd name="T1" fmla="*/ 2147483647 h 743"/>
                  <a:gd name="T2" fmla="*/ 2147483647 w 527"/>
                  <a:gd name="T3" fmla="*/ 2147483647 h 743"/>
                  <a:gd name="T4" fmla="*/ 2147483647 w 527"/>
                  <a:gd name="T5" fmla="*/ 2147483647 h 743"/>
                  <a:gd name="T6" fmla="*/ 2147483647 w 527"/>
                  <a:gd name="T7" fmla="*/ 2147483647 h 743"/>
                  <a:gd name="T8" fmla="*/ 2147483647 w 527"/>
                  <a:gd name="T9" fmla="*/ 2147483647 h 743"/>
                  <a:gd name="T10" fmla="*/ 2147483647 w 527"/>
                  <a:gd name="T11" fmla="*/ 2147483647 h 743"/>
                  <a:gd name="T12" fmla="*/ 2147483647 w 527"/>
                  <a:gd name="T13" fmla="*/ 2147483647 h 743"/>
                  <a:gd name="T14" fmla="*/ 2147483647 w 527"/>
                  <a:gd name="T15" fmla="*/ 2147483647 h 743"/>
                  <a:gd name="T16" fmla="*/ 2147483647 w 527"/>
                  <a:gd name="T17" fmla="*/ 2147483647 h 743"/>
                  <a:gd name="T18" fmla="*/ 2147483647 w 527"/>
                  <a:gd name="T19" fmla="*/ 2147483647 h 743"/>
                  <a:gd name="T20" fmla="*/ 2147483647 w 527"/>
                  <a:gd name="T21" fmla="*/ 2147483647 h 743"/>
                  <a:gd name="T22" fmla="*/ 2147483647 w 527"/>
                  <a:gd name="T23" fmla="*/ 0 h 743"/>
                  <a:gd name="T24" fmla="*/ 2147483647 w 527"/>
                  <a:gd name="T25" fmla="*/ 2147483647 h 743"/>
                  <a:gd name="T26" fmla="*/ 2147483647 w 527"/>
                  <a:gd name="T27" fmla="*/ 2147483647 h 743"/>
                  <a:gd name="T28" fmla="*/ 2147483647 w 527"/>
                  <a:gd name="T29" fmla="*/ 2147483647 h 743"/>
                  <a:gd name="T30" fmla="*/ 2147483647 w 527"/>
                  <a:gd name="T31" fmla="*/ 2147483647 h 743"/>
                  <a:gd name="T32" fmla="*/ 2147483647 w 527"/>
                  <a:gd name="T33" fmla="*/ 2147483647 h 743"/>
                  <a:gd name="T34" fmla="*/ 2147483647 w 527"/>
                  <a:gd name="T35" fmla="*/ 2147483647 h 743"/>
                  <a:gd name="T36" fmla="*/ 2147483647 w 527"/>
                  <a:gd name="T37" fmla="*/ 2147483647 h 743"/>
                  <a:gd name="T38" fmla="*/ 2147483647 w 527"/>
                  <a:gd name="T39" fmla="*/ 2147483647 h 743"/>
                  <a:gd name="T40" fmla="*/ 2147483647 w 527"/>
                  <a:gd name="T41" fmla="*/ 2147483647 h 743"/>
                  <a:gd name="T42" fmla="*/ 2147483647 w 527"/>
                  <a:gd name="T43" fmla="*/ 2147483647 h 743"/>
                  <a:gd name="T44" fmla="*/ 2147483647 w 527"/>
                  <a:gd name="T45" fmla="*/ 2147483647 h 743"/>
                  <a:gd name="T46" fmla="*/ 2147483647 w 527"/>
                  <a:gd name="T47" fmla="*/ 2147483647 h 743"/>
                  <a:gd name="T48" fmla="*/ 2147483647 w 527"/>
                  <a:gd name="T49" fmla="*/ 2147483647 h 743"/>
                  <a:gd name="T50" fmla="*/ 2147483647 w 527"/>
                  <a:gd name="T51" fmla="*/ 2147483647 h 743"/>
                  <a:gd name="T52" fmla="*/ 2147483647 w 527"/>
                  <a:gd name="T53" fmla="*/ 2147483647 h 743"/>
                  <a:gd name="T54" fmla="*/ 2147483647 w 527"/>
                  <a:gd name="T55" fmla="*/ 2147483647 h 743"/>
                  <a:gd name="T56" fmla="*/ 2147483647 w 527"/>
                  <a:gd name="T57" fmla="*/ 2147483647 h 743"/>
                  <a:gd name="T58" fmla="*/ 2147483647 w 527"/>
                  <a:gd name="T59" fmla="*/ 2147483647 h 743"/>
                  <a:gd name="T60" fmla="*/ 2147483647 w 527"/>
                  <a:gd name="T61" fmla="*/ 2147483647 h 743"/>
                  <a:gd name="T62" fmla="*/ 2147483647 w 527"/>
                  <a:gd name="T63" fmla="*/ 2147483647 h 743"/>
                  <a:gd name="T64" fmla="*/ 2147483647 w 527"/>
                  <a:gd name="T65" fmla="*/ 2147483647 h 743"/>
                  <a:gd name="T66" fmla="*/ 2147483647 w 527"/>
                  <a:gd name="T67" fmla="*/ 2147483647 h 743"/>
                  <a:gd name="T68" fmla="*/ 2147483647 w 527"/>
                  <a:gd name="T69" fmla="*/ 2147483647 h 743"/>
                  <a:gd name="T70" fmla="*/ 2147483647 w 527"/>
                  <a:gd name="T71" fmla="*/ 2147483647 h 743"/>
                  <a:gd name="T72" fmla="*/ 2147483647 w 527"/>
                  <a:gd name="T73" fmla="*/ 2147483647 h 743"/>
                  <a:gd name="T74" fmla="*/ 2147483647 w 527"/>
                  <a:gd name="T75" fmla="*/ 2147483647 h 743"/>
                  <a:gd name="T76" fmla="*/ 2147483647 w 527"/>
                  <a:gd name="T77" fmla="*/ 2147483647 h 743"/>
                  <a:gd name="T78" fmla="*/ 2147483647 w 527"/>
                  <a:gd name="T79" fmla="*/ 2147483647 h 743"/>
                  <a:gd name="T80" fmla="*/ 2147483647 w 527"/>
                  <a:gd name="T81" fmla="*/ 2147483647 h 743"/>
                  <a:gd name="T82" fmla="*/ 2147483647 w 527"/>
                  <a:gd name="T83" fmla="*/ 2147483647 h 743"/>
                  <a:gd name="T84" fmla="*/ 2147483647 w 527"/>
                  <a:gd name="T85" fmla="*/ 2147483647 h 743"/>
                  <a:gd name="T86" fmla="*/ 2147483647 w 527"/>
                  <a:gd name="T87" fmla="*/ 2147483647 h 743"/>
                  <a:gd name="T88" fmla="*/ 0 w 527"/>
                  <a:gd name="T89" fmla="*/ 2147483647 h 743"/>
                  <a:gd name="T90" fmla="*/ 2147483647 w 527"/>
                  <a:gd name="T91" fmla="*/ 2147483647 h 743"/>
                  <a:gd name="T92" fmla="*/ 2147483647 w 527"/>
                  <a:gd name="T93" fmla="*/ 2147483647 h 743"/>
                  <a:gd name="T94" fmla="*/ 2147483647 w 527"/>
                  <a:gd name="T95" fmla="*/ 2147483647 h 743"/>
                  <a:gd name="T96" fmla="*/ 2147483647 w 527"/>
                  <a:gd name="T97" fmla="*/ 2147483647 h 743"/>
                  <a:gd name="T98" fmla="*/ 2147483647 w 527"/>
                  <a:gd name="T99" fmla="*/ 2147483647 h 743"/>
                  <a:gd name="T100" fmla="*/ 2147483647 w 527"/>
                  <a:gd name="T101" fmla="*/ 2147483647 h 74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27"/>
                  <a:gd name="T154" fmla="*/ 0 h 743"/>
                  <a:gd name="T155" fmla="*/ 527 w 527"/>
                  <a:gd name="T156" fmla="*/ 743 h 74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27" h="743">
                    <a:moveTo>
                      <a:pt x="74" y="338"/>
                    </a:moveTo>
                    <a:lnTo>
                      <a:pt x="153" y="197"/>
                    </a:lnTo>
                    <a:lnTo>
                      <a:pt x="209" y="164"/>
                    </a:lnTo>
                    <a:lnTo>
                      <a:pt x="193" y="126"/>
                    </a:lnTo>
                    <a:lnTo>
                      <a:pt x="176" y="138"/>
                    </a:lnTo>
                    <a:lnTo>
                      <a:pt x="163" y="126"/>
                    </a:lnTo>
                    <a:lnTo>
                      <a:pt x="229" y="58"/>
                    </a:lnTo>
                    <a:lnTo>
                      <a:pt x="271" y="53"/>
                    </a:lnTo>
                    <a:lnTo>
                      <a:pt x="273" y="77"/>
                    </a:lnTo>
                    <a:lnTo>
                      <a:pt x="295" y="78"/>
                    </a:lnTo>
                    <a:lnTo>
                      <a:pt x="342" y="1"/>
                    </a:lnTo>
                    <a:lnTo>
                      <a:pt x="392" y="0"/>
                    </a:lnTo>
                    <a:lnTo>
                      <a:pt x="400" y="26"/>
                    </a:lnTo>
                    <a:lnTo>
                      <a:pt x="373" y="105"/>
                    </a:lnTo>
                    <a:lnTo>
                      <a:pt x="404" y="118"/>
                    </a:lnTo>
                    <a:lnTo>
                      <a:pt x="432" y="70"/>
                    </a:lnTo>
                    <a:lnTo>
                      <a:pt x="459" y="87"/>
                    </a:lnTo>
                    <a:lnTo>
                      <a:pt x="527" y="148"/>
                    </a:lnTo>
                    <a:lnTo>
                      <a:pt x="518" y="216"/>
                    </a:lnTo>
                    <a:lnTo>
                      <a:pt x="472" y="270"/>
                    </a:lnTo>
                    <a:lnTo>
                      <a:pt x="458" y="324"/>
                    </a:lnTo>
                    <a:lnTo>
                      <a:pt x="503" y="338"/>
                    </a:lnTo>
                    <a:lnTo>
                      <a:pt x="513" y="368"/>
                    </a:lnTo>
                    <a:lnTo>
                      <a:pt x="461" y="428"/>
                    </a:lnTo>
                    <a:lnTo>
                      <a:pt x="435" y="419"/>
                    </a:lnTo>
                    <a:lnTo>
                      <a:pt x="413" y="434"/>
                    </a:lnTo>
                    <a:lnTo>
                      <a:pt x="413" y="488"/>
                    </a:lnTo>
                    <a:lnTo>
                      <a:pt x="382" y="490"/>
                    </a:lnTo>
                    <a:lnTo>
                      <a:pt x="384" y="532"/>
                    </a:lnTo>
                    <a:lnTo>
                      <a:pt x="361" y="536"/>
                    </a:lnTo>
                    <a:lnTo>
                      <a:pt x="352" y="524"/>
                    </a:lnTo>
                    <a:lnTo>
                      <a:pt x="265" y="541"/>
                    </a:lnTo>
                    <a:lnTo>
                      <a:pt x="302" y="670"/>
                    </a:lnTo>
                    <a:lnTo>
                      <a:pt x="299" y="721"/>
                    </a:lnTo>
                    <a:lnTo>
                      <a:pt x="285" y="742"/>
                    </a:lnTo>
                    <a:lnTo>
                      <a:pt x="221" y="743"/>
                    </a:lnTo>
                    <a:lnTo>
                      <a:pt x="214" y="705"/>
                    </a:lnTo>
                    <a:lnTo>
                      <a:pt x="142" y="719"/>
                    </a:lnTo>
                    <a:lnTo>
                      <a:pt x="131" y="696"/>
                    </a:lnTo>
                    <a:lnTo>
                      <a:pt x="138" y="656"/>
                    </a:lnTo>
                    <a:lnTo>
                      <a:pt x="121" y="584"/>
                    </a:lnTo>
                    <a:lnTo>
                      <a:pt x="78" y="576"/>
                    </a:lnTo>
                    <a:lnTo>
                      <a:pt x="46" y="591"/>
                    </a:lnTo>
                    <a:lnTo>
                      <a:pt x="28" y="589"/>
                    </a:lnTo>
                    <a:lnTo>
                      <a:pt x="0" y="555"/>
                    </a:lnTo>
                    <a:lnTo>
                      <a:pt x="75" y="480"/>
                    </a:lnTo>
                    <a:lnTo>
                      <a:pt x="59" y="447"/>
                    </a:lnTo>
                    <a:lnTo>
                      <a:pt x="42" y="439"/>
                    </a:lnTo>
                    <a:lnTo>
                      <a:pt x="40" y="400"/>
                    </a:lnTo>
                    <a:lnTo>
                      <a:pt x="79" y="372"/>
                    </a:lnTo>
                    <a:lnTo>
                      <a:pt x="74" y="338"/>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52" name="Freeform 97"/>
              <p:cNvSpPr>
                <a:spLocks noChangeAspect="1"/>
              </p:cNvSpPr>
              <p:nvPr/>
            </p:nvSpPr>
            <p:spPr bwMode="gray">
              <a:xfrm>
                <a:off x="3613150" y="4113213"/>
                <a:ext cx="930275" cy="1076325"/>
              </a:xfrm>
              <a:custGeom>
                <a:avLst/>
                <a:gdLst>
                  <a:gd name="T0" fmla="*/ 2147483647 w 523"/>
                  <a:gd name="T1" fmla="*/ 2147483647 h 678"/>
                  <a:gd name="T2" fmla="*/ 2147483647 w 523"/>
                  <a:gd name="T3" fmla="*/ 2147483647 h 678"/>
                  <a:gd name="T4" fmla="*/ 2147483647 w 523"/>
                  <a:gd name="T5" fmla="*/ 2147483647 h 678"/>
                  <a:gd name="T6" fmla="*/ 2147483647 w 523"/>
                  <a:gd name="T7" fmla="*/ 2147483647 h 678"/>
                  <a:gd name="T8" fmla="*/ 2147483647 w 523"/>
                  <a:gd name="T9" fmla="*/ 2147483647 h 678"/>
                  <a:gd name="T10" fmla="*/ 0 w 523"/>
                  <a:gd name="T11" fmla="*/ 2147483647 h 678"/>
                  <a:gd name="T12" fmla="*/ 2147483647 w 523"/>
                  <a:gd name="T13" fmla="*/ 2147483647 h 678"/>
                  <a:gd name="T14" fmla="*/ 2147483647 w 523"/>
                  <a:gd name="T15" fmla="*/ 2147483647 h 678"/>
                  <a:gd name="T16" fmla="*/ 2147483647 w 523"/>
                  <a:gd name="T17" fmla="*/ 2147483647 h 678"/>
                  <a:gd name="T18" fmla="*/ 2147483647 w 523"/>
                  <a:gd name="T19" fmla="*/ 2147483647 h 678"/>
                  <a:gd name="T20" fmla="*/ 2147483647 w 523"/>
                  <a:gd name="T21" fmla="*/ 2147483647 h 678"/>
                  <a:gd name="T22" fmla="*/ 2147483647 w 523"/>
                  <a:gd name="T23" fmla="*/ 2147483647 h 678"/>
                  <a:gd name="T24" fmla="*/ 2147483647 w 523"/>
                  <a:gd name="T25" fmla="*/ 2147483647 h 678"/>
                  <a:gd name="T26" fmla="*/ 2147483647 w 523"/>
                  <a:gd name="T27" fmla="*/ 2147483647 h 678"/>
                  <a:gd name="T28" fmla="*/ 2147483647 w 523"/>
                  <a:gd name="T29" fmla="*/ 2147483647 h 678"/>
                  <a:gd name="T30" fmla="*/ 2147483647 w 523"/>
                  <a:gd name="T31" fmla="*/ 2147483647 h 678"/>
                  <a:gd name="T32" fmla="*/ 2147483647 w 523"/>
                  <a:gd name="T33" fmla="*/ 2147483647 h 678"/>
                  <a:gd name="T34" fmla="*/ 2147483647 w 523"/>
                  <a:gd name="T35" fmla="*/ 0 h 678"/>
                  <a:gd name="T36" fmla="*/ 2147483647 w 523"/>
                  <a:gd name="T37" fmla="*/ 2147483647 h 678"/>
                  <a:gd name="T38" fmla="*/ 2147483647 w 523"/>
                  <a:gd name="T39" fmla="*/ 2147483647 h 678"/>
                  <a:gd name="T40" fmla="*/ 2147483647 w 523"/>
                  <a:gd name="T41" fmla="*/ 2147483647 h 678"/>
                  <a:gd name="T42" fmla="*/ 2147483647 w 523"/>
                  <a:gd name="T43" fmla="*/ 2147483647 h 678"/>
                  <a:gd name="T44" fmla="*/ 2147483647 w 523"/>
                  <a:gd name="T45" fmla="*/ 2147483647 h 678"/>
                  <a:gd name="T46" fmla="*/ 2147483647 w 523"/>
                  <a:gd name="T47" fmla="*/ 2147483647 h 678"/>
                  <a:gd name="T48" fmla="*/ 2147483647 w 523"/>
                  <a:gd name="T49" fmla="*/ 2147483647 h 678"/>
                  <a:gd name="T50" fmla="*/ 2147483647 w 523"/>
                  <a:gd name="T51" fmla="*/ 2147483647 h 678"/>
                  <a:gd name="T52" fmla="*/ 2147483647 w 523"/>
                  <a:gd name="T53" fmla="*/ 2147483647 h 678"/>
                  <a:gd name="T54" fmla="*/ 2147483647 w 523"/>
                  <a:gd name="T55" fmla="*/ 2147483647 h 678"/>
                  <a:gd name="T56" fmla="*/ 2147483647 w 523"/>
                  <a:gd name="T57" fmla="*/ 2147483647 h 678"/>
                  <a:gd name="T58" fmla="*/ 2147483647 w 523"/>
                  <a:gd name="T59" fmla="*/ 2147483647 h 678"/>
                  <a:gd name="T60" fmla="*/ 2147483647 w 523"/>
                  <a:gd name="T61" fmla="*/ 2147483647 h 678"/>
                  <a:gd name="T62" fmla="*/ 2147483647 w 523"/>
                  <a:gd name="T63" fmla="*/ 2147483647 h 678"/>
                  <a:gd name="T64" fmla="*/ 2147483647 w 523"/>
                  <a:gd name="T65" fmla="*/ 2147483647 h 678"/>
                  <a:gd name="T66" fmla="*/ 2147483647 w 523"/>
                  <a:gd name="T67" fmla="*/ 2147483647 h 678"/>
                  <a:gd name="T68" fmla="*/ 2147483647 w 523"/>
                  <a:gd name="T69" fmla="*/ 2147483647 h 678"/>
                  <a:gd name="T70" fmla="*/ 2147483647 w 523"/>
                  <a:gd name="T71" fmla="*/ 2147483647 h 678"/>
                  <a:gd name="T72" fmla="*/ 2147483647 w 523"/>
                  <a:gd name="T73" fmla="*/ 2147483647 h 678"/>
                  <a:gd name="T74" fmla="*/ 2147483647 w 523"/>
                  <a:gd name="T75" fmla="*/ 2147483647 h 678"/>
                  <a:gd name="T76" fmla="*/ 2147483647 w 523"/>
                  <a:gd name="T77" fmla="*/ 2147483647 h 678"/>
                  <a:gd name="T78" fmla="*/ 2147483647 w 523"/>
                  <a:gd name="T79" fmla="*/ 2147483647 h 678"/>
                  <a:gd name="T80" fmla="*/ 2147483647 w 523"/>
                  <a:gd name="T81" fmla="*/ 2147483647 h 678"/>
                  <a:gd name="T82" fmla="*/ 2147483647 w 523"/>
                  <a:gd name="T83" fmla="*/ 2147483647 h 678"/>
                  <a:gd name="T84" fmla="*/ 2147483647 w 523"/>
                  <a:gd name="T85" fmla="*/ 2147483647 h 678"/>
                  <a:gd name="T86" fmla="*/ 2147483647 w 523"/>
                  <a:gd name="T87" fmla="*/ 2147483647 h 678"/>
                  <a:gd name="T88" fmla="*/ 2147483647 w 523"/>
                  <a:gd name="T89" fmla="*/ 2147483647 h 678"/>
                  <a:gd name="T90" fmla="*/ 2147483647 w 523"/>
                  <a:gd name="T91" fmla="*/ 2147483647 h 678"/>
                  <a:gd name="T92" fmla="*/ 2147483647 w 523"/>
                  <a:gd name="T93" fmla="*/ 2147483647 h 678"/>
                  <a:gd name="T94" fmla="*/ 2147483647 w 523"/>
                  <a:gd name="T95" fmla="*/ 2147483647 h 678"/>
                  <a:gd name="T96" fmla="*/ 2147483647 w 523"/>
                  <a:gd name="T97" fmla="*/ 2147483647 h 678"/>
                  <a:gd name="T98" fmla="*/ 2147483647 w 523"/>
                  <a:gd name="T99" fmla="*/ 2147483647 h 678"/>
                  <a:gd name="T100" fmla="*/ 2147483647 w 523"/>
                  <a:gd name="T101" fmla="*/ 2147483647 h 678"/>
                  <a:gd name="T102" fmla="*/ 2147483647 w 523"/>
                  <a:gd name="T103" fmla="*/ 2147483647 h 678"/>
                  <a:gd name="T104" fmla="*/ 2147483647 w 523"/>
                  <a:gd name="T105" fmla="*/ 2147483647 h 678"/>
                  <a:gd name="T106" fmla="*/ 2147483647 w 523"/>
                  <a:gd name="T107" fmla="*/ 2147483647 h 678"/>
                  <a:gd name="T108" fmla="*/ 2147483647 w 523"/>
                  <a:gd name="T109" fmla="*/ 2147483647 h 678"/>
                  <a:gd name="T110" fmla="*/ 2147483647 w 523"/>
                  <a:gd name="T111" fmla="*/ 2147483647 h 67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23"/>
                  <a:gd name="T169" fmla="*/ 0 h 678"/>
                  <a:gd name="T170" fmla="*/ 523 w 523"/>
                  <a:gd name="T171" fmla="*/ 678 h 67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23" h="678">
                    <a:moveTo>
                      <a:pt x="49" y="486"/>
                    </a:moveTo>
                    <a:lnTo>
                      <a:pt x="48" y="478"/>
                    </a:lnTo>
                    <a:lnTo>
                      <a:pt x="78" y="433"/>
                    </a:lnTo>
                    <a:lnTo>
                      <a:pt x="88" y="388"/>
                    </a:lnTo>
                    <a:lnTo>
                      <a:pt x="22" y="352"/>
                    </a:lnTo>
                    <a:lnTo>
                      <a:pt x="0" y="315"/>
                    </a:lnTo>
                    <a:lnTo>
                      <a:pt x="8" y="234"/>
                    </a:lnTo>
                    <a:lnTo>
                      <a:pt x="51" y="188"/>
                    </a:lnTo>
                    <a:lnTo>
                      <a:pt x="77" y="206"/>
                    </a:lnTo>
                    <a:lnTo>
                      <a:pt x="149" y="205"/>
                    </a:lnTo>
                    <a:lnTo>
                      <a:pt x="138" y="167"/>
                    </a:lnTo>
                    <a:lnTo>
                      <a:pt x="142" y="151"/>
                    </a:lnTo>
                    <a:lnTo>
                      <a:pt x="314" y="53"/>
                    </a:lnTo>
                    <a:lnTo>
                      <a:pt x="323" y="56"/>
                    </a:lnTo>
                    <a:lnTo>
                      <a:pt x="339" y="50"/>
                    </a:lnTo>
                    <a:lnTo>
                      <a:pt x="338" y="33"/>
                    </a:lnTo>
                    <a:lnTo>
                      <a:pt x="350" y="4"/>
                    </a:lnTo>
                    <a:lnTo>
                      <a:pt x="358" y="0"/>
                    </a:lnTo>
                    <a:lnTo>
                      <a:pt x="437" y="82"/>
                    </a:lnTo>
                    <a:lnTo>
                      <a:pt x="442" y="116"/>
                    </a:lnTo>
                    <a:lnTo>
                      <a:pt x="403" y="144"/>
                    </a:lnTo>
                    <a:lnTo>
                      <a:pt x="405" y="183"/>
                    </a:lnTo>
                    <a:lnTo>
                      <a:pt x="422" y="191"/>
                    </a:lnTo>
                    <a:lnTo>
                      <a:pt x="438" y="224"/>
                    </a:lnTo>
                    <a:lnTo>
                      <a:pt x="363" y="299"/>
                    </a:lnTo>
                    <a:lnTo>
                      <a:pt x="391" y="333"/>
                    </a:lnTo>
                    <a:lnTo>
                      <a:pt x="409" y="335"/>
                    </a:lnTo>
                    <a:lnTo>
                      <a:pt x="441" y="320"/>
                    </a:lnTo>
                    <a:lnTo>
                      <a:pt x="484" y="328"/>
                    </a:lnTo>
                    <a:lnTo>
                      <a:pt x="501" y="400"/>
                    </a:lnTo>
                    <a:lnTo>
                      <a:pt x="494" y="440"/>
                    </a:lnTo>
                    <a:lnTo>
                      <a:pt x="505" y="463"/>
                    </a:lnTo>
                    <a:lnTo>
                      <a:pt x="508" y="496"/>
                    </a:lnTo>
                    <a:lnTo>
                      <a:pt x="523" y="529"/>
                    </a:lnTo>
                    <a:lnTo>
                      <a:pt x="515" y="562"/>
                    </a:lnTo>
                    <a:lnTo>
                      <a:pt x="521" y="573"/>
                    </a:lnTo>
                    <a:lnTo>
                      <a:pt x="505" y="590"/>
                    </a:lnTo>
                    <a:lnTo>
                      <a:pt x="477" y="678"/>
                    </a:lnTo>
                    <a:lnTo>
                      <a:pt x="424" y="664"/>
                    </a:lnTo>
                    <a:lnTo>
                      <a:pt x="418" y="654"/>
                    </a:lnTo>
                    <a:lnTo>
                      <a:pt x="407" y="648"/>
                    </a:lnTo>
                    <a:lnTo>
                      <a:pt x="390" y="655"/>
                    </a:lnTo>
                    <a:lnTo>
                      <a:pt x="305" y="627"/>
                    </a:lnTo>
                    <a:lnTo>
                      <a:pt x="301" y="611"/>
                    </a:lnTo>
                    <a:lnTo>
                      <a:pt x="276" y="611"/>
                    </a:lnTo>
                    <a:lnTo>
                      <a:pt x="274" y="575"/>
                    </a:lnTo>
                    <a:lnTo>
                      <a:pt x="284" y="570"/>
                    </a:lnTo>
                    <a:lnTo>
                      <a:pt x="283" y="546"/>
                    </a:lnTo>
                    <a:lnTo>
                      <a:pt x="253" y="528"/>
                    </a:lnTo>
                    <a:lnTo>
                      <a:pt x="253" y="521"/>
                    </a:lnTo>
                    <a:lnTo>
                      <a:pt x="263" y="510"/>
                    </a:lnTo>
                    <a:lnTo>
                      <a:pt x="256" y="478"/>
                    </a:lnTo>
                    <a:lnTo>
                      <a:pt x="202" y="455"/>
                    </a:lnTo>
                    <a:lnTo>
                      <a:pt x="183" y="455"/>
                    </a:lnTo>
                    <a:lnTo>
                      <a:pt x="108" y="492"/>
                    </a:lnTo>
                    <a:lnTo>
                      <a:pt x="49" y="486"/>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53" name="Freeform 98"/>
              <p:cNvSpPr>
                <a:spLocks noChangeAspect="1"/>
              </p:cNvSpPr>
              <p:nvPr/>
            </p:nvSpPr>
            <p:spPr bwMode="gray">
              <a:xfrm>
                <a:off x="3698875" y="4835525"/>
                <a:ext cx="420687" cy="285750"/>
              </a:xfrm>
              <a:custGeom>
                <a:avLst/>
                <a:gdLst>
                  <a:gd name="T0" fmla="*/ 2147483647 w 235"/>
                  <a:gd name="T1" fmla="*/ 2147483647 h 180"/>
                  <a:gd name="T2" fmla="*/ 2147483647 w 235"/>
                  <a:gd name="T3" fmla="*/ 2147483647 h 180"/>
                  <a:gd name="T4" fmla="*/ 2147483647 w 235"/>
                  <a:gd name="T5" fmla="*/ 2147483647 h 180"/>
                  <a:gd name="T6" fmla="*/ 2147483647 w 235"/>
                  <a:gd name="T7" fmla="*/ 2147483647 h 180"/>
                  <a:gd name="T8" fmla="*/ 2147483647 w 235"/>
                  <a:gd name="T9" fmla="*/ 2147483647 h 180"/>
                  <a:gd name="T10" fmla="*/ 2147483647 w 235"/>
                  <a:gd name="T11" fmla="*/ 2147483647 h 180"/>
                  <a:gd name="T12" fmla="*/ 2147483647 w 235"/>
                  <a:gd name="T13" fmla="*/ 2147483647 h 180"/>
                  <a:gd name="T14" fmla="*/ 2147483647 w 235"/>
                  <a:gd name="T15" fmla="*/ 0 h 180"/>
                  <a:gd name="T16" fmla="*/ 2147483647 w 235"/>
                  <a:gd name="T17" fmla="*/ 0 h 180"/>
                  <a:gd name="T18" fmla="*/ 2147483647 w 235"/>
                  <a:gd name="T19" fmla="*/ 2147483647 h 180"/>
                  <a:gd name="T20" fmla="*/ 0 w 235"/>
                  <a:gd name="T21" fmla="*/ 2147483647 h 180"/>
                  <a:gd name="T22" fmla="*/ 2147483647 w 235"/>
                  <a:gd name="T23" fmla="*/ 2147483647 h 180"/>
                  <a:gd name="T24" fmla="*/ 2147483647 w 235"/>
                  <a:gd name="T25" fmla="*/ 2147483647 h 180"/>
                  <a:gd name="T26" fmla="*/ 2147483647 w 235"/>
                  <a:gd name="T27" fmla="*/ 2147483647 h 180"/>
                  <a:gd name="T28" fmla="*/ 2147483647 w 235"/>
                  <a:gd name="T29" fmla="*/ 2147483647 h 180"/>
                  <a:gd name="T30" fmla="*/ 2147483647 w 235"/>
                  <a:gd name="T31" fmla="*/ 2147483647 h 180"/>
                  <a:gd name="T32" fmla="*/ 2147483647 w 235"/>
                  <a:gd name="T33" fmla="*/ 2147483647 h 180"/>
                  <a:gd name="T34" fmla="*/ 2147483647 w 235"/>
                  <a:gd name="T35" fmla="*/ 2147483647 h 180"/>
                  <a:gd name="T36" fmla="*/ 2147483647 w 235"/>
                  <a:gd name="T37" fmla="*/ 2147483647 h 180"/>
                  <a:gd name="T38" fmla="*/ 2147483647 w 235"/>
                  <a:gd name="T39" fmla="*/ 2147483647 h 180"/>
                  <a:gd name="T40" fmla="*/ 2147483647 w 235"/>
                  <a:gd name="T41" fmla="*/ 2147483647 h 180"/>
                  <a:gd name="T42" fmla="*/ 2147483647 w 235"/>
                  <a:gd name="T43" fmla="*/ 2147483647 h 180"/>
                  <a:gd name="T44" fmla="*/ 2147483647 w 235"/>
                  <a:gd name="T45" fmla="*/ 2147483647 h 180"/>
                  <a:gd name="T46" fmla="*/ 2147483647 w 235"/>
                  <a:gd name="T47" fmla="*/ 2147483647 h 18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35"/>
                  <a:gd name="T73" fmla="*/ 0 h 180"/>
                  <a:gd name="T74" fmla="*/ 235 w 235"/>
                  <a:gd name="T75" fmla="*/ 180 h 18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35" h="180">
                    <a:moveTo>
                      <a:pt x="225" y="120"/>
                    </a:moveTo>
                    <a:lnTo>
                      <a:pt x="235" y="115"/>
                    </a:lnTo>
                    <a:lnTo>
                      <a:pt x="234" y="91"/>
                    </a:lnTo>
                    <a:lnTo>
                      <a:pt x="204" y="73"/>
                    </a:lnTo>
                    <a:lnTo>
                      <a:pt x="204" y="66"/>
                    </a:lnTo>
                    <a:lnTo>
                      <a:pt x="214" y="55"/>
                    </a:lnTo>
                    <a:lnTo>
                      <a:pt x="207" y="23"/>
                    </a:lnTo>
                    <a:lnTo>
                      <a:pt x="153" y="0"/>
                    </a:lnTo>
                    <a:lnTo>
                      <a:pt x="134" y="0"/>
                    </a:lnTo>
                    <a:lnTo>
                      <a:pt x="59" y="37"/>
                    </a:lnTo>
                    <a:lnTo>
                      <a:pt x="0" y="31"/>
                    </a:lnTo>
                    <a:lnTo>
                      <a:pt x="2" y="56"/>
                    </a:lnTo>
                    <a:lnTo>
                      <a:pt x="43" y="83"/>
                    </a:lnTo>
                    <a:lnTo>
                      <a:pt x="45" y="97"/>
                    </a:lnTo>
                    <a:lnTo>
                      <a:pt x="70" y="146"/>
                    </a:lnTo>
                    <a:lnTo>
                      <a:pt x="107" y="159"/>
                    </a:lnTo>
                    <a:lnTo>
                      <a:pt x="118" y="146"/>
                    </a:lnTo>
                    <a:lnTo>
                      <a:pt x="141" y="145"/>
                    </a:lnTo>
                    <a:lnTo>
                      <a:pt x="147" y="152"/>
                    </a:lnTo>
                    <a:lnTo>
                      <a:pt x="152" y="170"/>
                    </a:lnTo>
                    <a:lnTo>
                      <a:pt x="197" y="180"/>
                    </a:lnTo>
                    <a:lnTo>
                      <a:pt x="214" y="177"/>
                    </a:lnTo>
                    <a:lnTo>
                      <a:pt x="227" y="156"/>
                    </a:lnTo>
                    <a:lnTo>
                      <a:pt x="225" y="120"/>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54" name="Freeform 99"/>
              <p:cNvSpPr>
                <a:spLocks noChangeAspect="1"/>
              </p:cNvSpPr>
              <p:nvPr/>
            </p:nvSpPr>
            <p:spPr bwMode="gray">
              <a:xfrm>
                <a:off x="4186237" y="4722813"/>
                <a:ext cx="1193800" cy="1258887"/>
              </a:xfrm>
              <a:custGeom>
                <a:avLst/>
                <a:gdLst>
                  <a:gd name="T0" fmla="*/ 2147483647 w 670"/>
                  <a:gd name="T1" fmla="*/ 2147483647 h 793"/>
                  <a:gd name="T2" fmla="*/ 2147483647 w 670"/>
                  <a:gd name="T3" fmla="*/ 2147483647 h 793"/>
                  <a:gd name="T4" fmla="*/ 2147483647 w 670"/>
                  <a:gd name="T5" fmla="*/ 2147483647 h 793"/>
                  <a:gd name="T6" fmla="*/ 2147483647 w 670"/>
                  <a:gd name="T7" fmla="*/ 2147483647 h 793"/>
                  <a:gd name="T8" fmla="*/ 2147483647 w 670"/>
                  <a:gd name="T9" fmla="*/ 2147483647 h 793"/>
                  <a:gd name="T10" fmla="*/ 2147483647 w 670"/>
                  <a:gd name="T11" fmla="*/ 2147483647 h 793"/>
                  <a:gd name="T12" fmla="*/ 2147483647 w 670"/>
                  <a:gd name="T13" fmla="*/ 2147483647 h 793"/>
                  <a:gd name="T14" fmla="*/ 2147483647 w 670"/>
                  <a:gd name="T15" fmla="*/ 2147483647 h 793"/>
                  <a:gd name="T16" fmla="*/ 2147483647 w 670"/>
                  <a:gd name="T17" fmla="*/ 2147483647 h 793"/>
                  <a:gd name="T18" fmla="*/ 2147483647 w 670"/>
                  <a:gd name="T19" fmla="*/ 2147483647 h 793"/>
                  <a:gd name="T20" fmla="*/ 2147483647 w 670"/>
                  <a:gd name="T21" fmla="*/ 2147483647 h 793"/>
                  <a:gd name="T22" fmla="*/ 2147483647 w 670"/>
                  <a:gd name="T23" fmla="*/ 2147483647 h 793"/>
                  <a:gd name="T24" fmla="*/ 2147483647 w 670"/>
                  <a:gd name="T25" fmla="*/ 2147483647 h 793"/>
                  <a:gd name="T26" fmla="*/ 2147483647 w 670"/>
                  <a:gd name="T27" fmla="*/ 2147483647 h 793"/>
                  <a:gd name="T28" fmla="*/ 2147483647 w 670"/>
                  <a:gd name="T29" fmla="*/ 2147483647 h 793"/>
                  <a:gd name="T30" fmla="*/ 2147483647 w 670"/>
                  <a:gd name="T31" fmla="*/ 2147483647 h 793"/>
                  <a:gd name="T32" fmla="*/ 2147483647 w 670"/>
                  <a:gd name="T33" fmla="*/ 2147483647 h 793"/>
                  <a:gd name="T34" fmla="*/ 2147483647 w 670"/>
                  <a:gd name="T35" fmla="*/ 2147483647 h 793"/>
                  <a:gd name="T36" fmla="*/ 2147483647 w 670"/>
                  <a:gd name="T37" fmla="*/ 2147483647 h 793"/>
                  <a:gd name="T38" fmla="*/ 2147483647 w 670"/>
                  <a:gd name="T39" fmla="*/ 2147483647 h 793"/>
                  <a:gd name="T40" fmla="*/ 2147483647 w 670"/>
                  <a:gd name="T41" fmla="*/ 2147483647 h 793"/>
                  <a:gd name="T42" fmla="*/ 2147483647 w 670"/>
                  <a:gd name="T43" fmla="*/ 2147483647 h 793"/>
                  <a:gd name="T44" fmla="*/ 2147483647 w 670"/>
                  <a:gd name="T45" fmla="*/ 2147483647 h 793"/>
                  <a:gd name="T46" fmla="*/ 2147483647 w 670"/>
                  <a:gd name="T47" fmla="*/ 2147483647 h 793"/>
                  <a:gd name="T48" fmla="*/ 2147483647 w 670"/>
                  <a:gd name="T49" fmla="*/ 2147483647 h 793"/>
                  <a:gd name="T50" fmla="*/ 2147483647 w 670"/>
                  <a:gd name="T51" fmla="*/ 2147483647 h 793"/>
                  <a:gd name="T52" fmla="*/ 2147483647 w 670"/>
                  <a:gd name="T53" fmla="*/ 2147483647 h 793"/>
                  <a:gd name="T54" fmla="*/ 0 w 670"/>
                  <a:gd name="T55" fmla="*/ 2147483647 h 793"/>
                  <a:gd name="T56" fmla="*/ 2147483647 w 670"/>
                  <a:gd name="T57" fmla="*/ 2147483647 h 793"/>
                  <a:gd name="T58" fmla="*/ 2147483647 w 670"/>
                  <a:gd name="T59" fmla="*/ 2147483647 h 793"/>
                  <a:gd name="T60" fmla="*/ 2147483647 w 670"/>
                  <a:gd name="T61" fmla="*/ 2147483647 h 793"/>
                  <a:gd name="T62" fmla="*/ 2147483647 w 670"/>
                  <a:gd name="T63" fmla="*/ 2147483647 h 793"/>
                  <a:gd name="T64" fmla="*/ 2147483647 w 670"/>
                  <a:gd name="T65" fmla="*/ 2147483647 h 793"/>
                  <a:gd name="T66" fmla="*/ 2147483647 w 670"/>
                  <a:gd name="T67" fmla="*/ 2147483647 h 793"/>
                  <a:gd name="T68" fmla="*/ 2147483647 w 670"/>
                  <a:gd name="T69" fmla="*/ 2147483647 h 793"/>
                  <a:gd name="T70" fmla="*/ 2147483647 w 670"/>
                  <a:gd name="T71" fmla="*/ 2147483647 h 793"/>
                  <a:gd name="T72" fmla="*/ 2147483647 w 670"/>
                  <a:gd name="T73" fmla="*/ 2147483647 h 793"/>
                  <a:gd name="T74" fmla="*/ 2147483647 w 670"/>
                  <a:gd name="T75" fmla="*/ 2147483647 h 793"/>
                  <a:gd name="T76" fmla="*/ 2147483647 w 670"/>
                  <a:gd name="T77" fmla="*/ 2147483647 h 793"/>
                  <a:gd name="T78" fmla="*/ 2147483647 w 670"/>
                  <a:gd name="T79" fmla="*/ 2147483647 h 793"/>
                  <a:gd name="T80" fmla="*/ 2147483647 w 670"/>
                  <a:gd name="T81" fmla="*/ 2147483647 h 793"/>
                  <a:gd name="T82" fmla="*/ 2147483647 w 670"/>
                  <a:gd name="T83" fmla="*/ 2147483647 h 793"/>
                  <a:gd name="T84" fmla="*/ 2147483647 w 670"/>
                  <a:gd name="T85" fmla="*/ 2147483647 h 793"/>
                  <a:gd name="T86" fmla="*/ 2147483647 w 670"/>
                  <a:gd name="T87" fmla="*/ 2147483647 h 793"/>
                  <a:gd name="T88" fmla="*/ 2147483647 w 670"/>
                  <a:gd name="T89" fmla="*/ 2147483647 h 793"/>
                  <a:gd name="T90" fmla="*/ 2147483647 w 670"/>
                  <a:gd name="T91" fmla="*/ 2147483647 h 793"/>
                  <a:gd name="T92" fmla="*/ 2147483647 w 670"/>
                  <a:gd name="T93" fmla="*/ 2147483647 h 793"/>
                  <a:gd name="T94" fmla="*/ 2147483647 w 670"/>
                  <a:gd name="T95" fmla="*/ 2147483647 h 793"/>
                  <a:gd name="T96" fmla="*/ 2147483647 w 670"/>
                  <a:gd name="T97" fmla="*/ 2147483647 h 793"/>
                  <a:gd name="T98" fmla="*/ 2147483647 w 670"/>
                  <a:gd name="T99" fmla="*/ 0 h 793"/>
                  <a:gd name="T100" fmla="*/ 2147483647 w 670"/>
                  <a:gd name="T101" fmla="*/ 2147483647 h 793"/>
                  <a:gd name="T102" fmla="*/ 2147483647 w 670"/>
                  <a:gd name="T103" fmla="*/ 2147483647 h 793"/>
                  <a:gd name="T104" fmla="*/ 2147483647 w 670"/>
                  <a:gd name="T105" fmla="*/ 2147483647 h 793"/>
                  <a:gd name="T106" fmla="*/ 2147483647 w 670"/>
                  <a:gd name="T107" fmla="*/ 2147483647 h 793"/>
                  <a:gd name="T108" fmla="*/ 2147483647 w 670"/>
                  <a:gd name="T109" fmla="*/ 2147483647 h 793"/>
                  <a:gd name="T110" fmla="*/ 2147483647 w 670"/>
                  <a:gd name="T111" fmla="*/ 2147483647 h 793"/>
                  <a:gd name="T112" fmla="*/ 2147483647 w 670"/>
                  <a:gd name="T113" fmla="*/ 2147483647 h 793"/>
                  <a:gd name="T114" fmla="*/ 2147483647 w 670"/>
                  <a:gd name="T115" fmla="*/ 2147483647 h 79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70"/>
                  <a:gd name="T175" fmla="*/ 0 h 793"/>
                  <a:gd name="T176" fmla="*/ 670 w 670"/>
                  <a:gd name="T177" fmla="*/ 793 h 79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70" h="793">
                    <a:moveTo>
                      <a:pt x="670" y="383"/>
                    </a:moveTo>
                    <a:lnTo>
                      <a:pt x="618" y="399"/>
                    </a:lnTo>
                    <a:lnTo>
                      <a:pt x="630" y="428"/>
                    </a:lnTo>
                    <a:lnTo>
                      <a:pt x="561" y="507"/>
                    </a:lnTo>
                    <a:lnTo>
                      <a:pt x="593" y="592"/>
                    </a:lnTo>
                    <a:lnTo>
                      <a:pt x="582" y="627"/>
                    </a:lnTo>
                    <a:lnTo>
                      <a:pt x="609" y="738"/>
                    </a:lnTo>
                    <a:lnTo>
                      <a:pt x="602" y="747"/>
                    </a:lnTo>
                    <a:lnTo>
                      <a:pt x="495" y="762"/>
                    </a:lnTo>
                    <a:lnTo>
                      <a:pt x="477" y="784"/>
                    </a:lnTo>
                    <a:lnTo>
                      <a:pt x="386" y="747"/>
                    </a:lnTo>
                    <a:lnTo>
                      <a:pt x="336" y="740"/>
                    </a:lnTo>
                    <a:lnTo>
                      <a:pt x="307" y="754"/>
                    </a:lnTo>
                    <a:lnTo>
                      <a:pt x="274" y="743"/>
                    </a:lnTo>
                    <a:lnTo>
                      <a:pt x="261" y="710"/>
                    </a:lnTo>
                    <a:lnTo>
                      <a:pt x="241" y="705"/>
                    </a:lnTo>
                    <a:lnTo>
                      <a:pt x="199" y="711"/>
                    </a:lnTo>
                    <a:lnTo>
                      <a:pt x="186" y="735"/>
                    </a:lnTo>
                    <a:lnTo>
                      <a:pt x="199" y="754"/>
                    </a:lnTo>
                    <a:lnTo>
                      <a:pt x="226" y="743"/>
                    </a:lnTo>
                    <a:lnTo>
                      <a:pt x="241" y="741"/>
                    </a:lnTo>
                    <a:lnTo>
                      <a:pt x="249" y="768"/>
                    </a:lnTo>
                    <a:lnTo>
                      <a:pt x="240" y="778"/>
                    </a:lnTo>
                    <a:lnTo>
                      <a:pt x="183" y="792"/>
                    </a:lnTo>
                    <a:lnTo>
                      <a:pt x="124" y="782"/>
                    </a:lnTo>
                    <a:lnTo>
                      <a:pt x="37" y="793"/>
                    </a:lnTo>
                    <a:lnTo>
                      <a:pt x="12" y="790"/>
                    </a:lnTo>
                    <a:lnTo>
                      <a:pt x="0" y="770"/>
                    </a:lnTo>
                    <a:lnTo>
                      <a:pt x="2" y="683"/>
                    </a:lnTo>
                    <a:lnTo>
                      <a:pt x="12" y="676"/>
                    </a:lnTo>
                    <a:lnTo>
                      <a:pt x="15" y="654"/>
                    </a:lnTo>
                    <a:lnTo>
                      <a:pt x="9" y="612"/>
                    </a:lnTo>
                    <a:lnTo>
                      <a:pt x="91" y="384"/>
                    </a:lnTo>
                    <a:lnTo>
                      <a:pt x="114" y="367"/>
                    </a:lnTo>
                    <a:lnTo>
                      <a:pt x="120" y="343"/>
                    </a:lnTo>
                    <a:lnTo>
                      <a:pt x="155" y="294"/>
                    </a:lnTo>
                    <a:lnTo>
                      <a:pt x="183" y="206"/>
                    </a:lnTo>
                    <a:lnTo>
                      <a:pt x="199" y="189"/>
                    </a:lnTo>
                    <a:lnTo>
                      <a:pt x="193" y="178"/>
                    </a:lnTo>
                    <a:lnTo>
                      <a:pt x="201" y="145"/>
                    </a:lnTo>
                    <a:lnTo>
                      <a:pt x="186" y="112"/>
                    </a:lnTo>
                    <a:lnTo>
                      <a:pt x="182" y="79"/>
                    </a:lnTo>
                    <a:lnTo>
                      <a:pt x="255" y="65"/>
                    </a:lnTo>
                    <a:lnTo>
                      <a:pt x="262" y="103"/>
                    </a:lnTo>
                    <a:lnTo>
                      <a:pt x="326" y="102"/>
                    </a:lnTo>
                    <a:lnTo>
                      <a:pt x="340" y="81"/>
                    </a:lnTo>
                    <a:lnTo>
                      <a:pt x="358" y="81"/>
                    </a:lnTo>
                    <a:lnTo>
                      <a:pt x="407" y="46"/>
                    </a:lnTo>
                    <a:lnTo>
                      <a:pt x="389" y="13"/>
                    </a:lnTo>
                    <a:lnTo>
                      <a:pt x="456" y="0"/>
                    </a:lnTo>
                    <a:lnTo>
                      <a:pt x="520" y="76"/>
                    </a:lnTo>
                    <a:lnTo>
                      <a:pt x="521" y="99"/>
                    </a:lnTo>
                    <a:lnTo>
                      <a:pt x="538" y="104"/>
                    </a:lnTo>
                    <a:lnTo>
                      <a:pt x="558" y="86"/>
                    </a:lnTo>
                    <a:lnTo>
                      <a:pt x="571" y="108"/>
                    </a:lnTo>
                    <a:lnTo>
                      <a:pt x="613" y="261"/>
                    </a:lnTo>
                    <a:lnTo>
                      <a:pt x="651" y="292"/>
                    </a:lnTo>
                    <a:lnTo>
                      <a:pt x="670" y="383"/>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55" name="Freeform 100"/>
              <p:cNvSpPr>
                <a:spLocks noChangeAspect="1"/>
              </p:cNvSpPr>
              <p:nvPr/>
            </p:nvSpPr>
            <p:spPr bwMode="gray">
              <a:xfrm>
                <a:off x="4730750" y="4281488"/>
                <a:ext cx="1992313" cy="1811337"/>
              </a:xfrm>
              <a:custGeom>
                <a:avLst/>
                <a:gdLst>
                  <a:gd name="T0" fmla="*/ 2147483647 w 1119"/>
                  <a:gd name="T1" fmla="*/ 2147483647 h 1141"/>
                  <a:gd name="T2" fmla="*/ 2147483647 w 1119"/>
                  <a:gd name="T3" fmla="*/ 2147483647 h 1141"/>
                  <a:gd name="T4" fmla="*/ 2147483647 w 1119"/>
                  <a:gd name="T5" fmla="*/ 2147483647 h 1141"/>
                  <a:gd name="T6" fmla="*/ 2147483647 w 1119"/>
                  <a:gd name="T7" fmla="*/ 2147483647 h 1141"/>
                  <a:gd name="T8" fmla="*/ 2147483647 w 1119"/>
                  <a:gd name="T9" fmla="*/ 2147483647 h 1141"/>
                  <a:gd name="T10" fmla="*/ 2147483647 w 1119"/>
                  <a:gd name="T11" fmla="*/ 2147483647 h 1141"/>
                  <a:gd name="T12" fmla="*/ 2147483647 w 1119"/>
                  <a:gd name="T13" fmla="*/ 2147483647 h 1141"/>
                  <a:gd name="T14" fmla="*/ 2147483647 w 1119"/>
                  <a:gd name="T15" fmla="*/ 2147483647 h 1141"/>
                  <a:gd name="T16" fmla="*/ 2147483647 w 1119"/>
                  <a:gd name="T17" fmla="*/ 2147483647 h 1141"/>
                  <a:gd name="T18" fmla="*/ 2147483647 w 1119"/>
                  <a:gd name="T19" fmla="*/ 2147483647 h 1141"/>
                  <a:gd name="T20" fmla="*/ 2147483647 w 1119"/>
                  <a:gd name="T21" fmla="*/ 2147483647 h 1141"/>
                  <a:gd name="T22" fmla="*/ 2147483647 w 1119"/>
                  <a:gd name="T23" fmla="*/ 2147483647 h 1141"/>
                  <a:gd name="T24" fmla="*/ 2147483647 w 1119"/>
                  <a:gd name="T25" fmla="*/ 2147483647 h 1141"/>
                  <a:gd name="T26" fmla="*/ 2147483647 w 1119"/>
                  <a:gd name="T27" fmla="*/ 2147483647 h 1141"/>
                  <a:gd name="T28" fmla="*/ 2147483647 w 1119"/>
                  <a:gd name="T29" fmla="*/ 2147483647 h 1141"/>
                  <a:gd name="T30" fmla="*/ 2147483647 w 1119"/>
                  <a:gd name="T31" fmla="*/ 2147483647 h 1141"/>
                  <a:gd name="T32" fmla="*/ 2147483647 w 1119"/>
                  <a:gd name="T33" fmla="*/ 0 h 1141"/>
                  <a:gd name="T34" fmla="*/ 2147483647 w 1119"/>
                  <a:gd name="T35" fmla="*/ 2147483647 h 1141"/>
                  <a:gd name="T36" fmla="*/ 2147483647 w 1119"/>
                  <a:gd name="T37" fmla="*/ 2147483647 h 1141"/>
                  <a:gd name="T38" fmla="*/ 2147483647 w 1119"/>
                  <a:gd name="T39" fmla="*/ 2147483647 h 1141"/>
                  <a:gd name="T40" fmla="*/ 2147483647 w 1119"/>
                  <a:gd name="T41" fmla="*/ 2147483647 h 1141"/>
                  <a:gd name="T42" fmla="*/ 2147483647 w 1119"/>
                  <a:gd name="T43" fmla="*/ 2147483647 h 1141"/>
                  <a:gd name="T44" fmla="*/ 2147483647 w 1119"/>
                  <a:gd name="T45" fmla="*/ 2147483647 h 1141"/>
                  <a:gd name="T46" fmla="*/ 2147483647 w 1119"/>
                  <a:gd name="T47" fmla="*/ 2147483647 h 1141"/>
                  <a:gd name="T48" fmla="*/ 2147483647 w 1119"/>
                  <a:gd name="T49" fmla="*/ 2147483647 h 1141"/>
                  <a:gd name="T50" fmla="*/ 2147483647 w 1119"/>
                  <a:gd name="T51" fmla="*/ 2147483647 h 1141"/>
                  <a:gd name="T52" fmla="*/ 2147483647 w 1119"/>
                  <a:gd name="T53" fmla="*/ 2147483647 h 1141"/>
                  <a:gd name="T54" fmla="*/ 2147483647 w 1119"/>
                  <a:gd name="T55" fmla="*/ 2147483647 h 1141"/>
                  <a:gd name="T56" fmla="*/ 2147483647 w 1119"/>
                  <a:gd name="T57" fmla="*/ 2147483647 h 1141"/>
                  <a:gd name="T58" fmla="*/ 2147483647 w 1119"/>
                  <a:gd name="T59" fmla="*/ 2147483647 h 1141"/>
                  <a:gd name="T60" fmla="*/ 2147483647 w 1119"/>
                  <a:gd name="T61" fmla="*/ 2147483647 h 1141"/>
                  <a:gd name="T62" fmla="*/ 2147483647 w 1119"/>
                  <a:gd name="T63" fmla="*/ 2147483647 h 1141"/>
                  <a:gd name="T64" fmla="*/ 2147483647 w 1119"/>
                  <a:gd name="T65" fmla="*/ 2147483647 h 1141"/>
                  <a:gd name="T66" fmla="*/ 2147483647 w 1119"/>
                  <a:gd name="T67" fmla="*/ 2147483647 h 1141"/>
                  <a:gd name="T68" fmla="*/ 2147483647 w 1119"/>
                  <a:gd name="T69" fmla="*/ 2147483647 h 1141"/>
                  <a:gd name="T70" fmla="*/ 2147483647 w 1119"/>
                  <a:gd name="T71" fmla="*/ 2147483647 h 1141"/>
                  <a:gd name="T72" fmla="*/ 2147483647 w 1119"/>
                  <a:gd name="T73" fmla="*/ 2147483647 h 1141"/>
                  <a:gd name="T74" fmla="*/ 2147483647 w 1119"/>
                  <a:gd name="T75" fmla="*/ 2147483647 h 1141"/>
                  <a:gd name="T76" fmla="*/ 2147483647 w 1119"/>
                  <a:gd name="T77" fmla="*/ 2147483647 h 1141"/>
                  <a:gd name="T78" fmla="*/ 2147483647 w 1119"/>
                  <a:gd name="T79" fmla="*/ 2147483647 h 1141"/>
                  <a:gd name="T80" fmla="*/ 2147483647 w 1119"/>
                  <a:gd name="T81" fmla="*/ 2147483647 h 1141"/>
                  <a:gd name="T82" fmla="*/ 2147483647 w 1119"/>
                  <a:gd name="T83" fmla="*/ 2147483647 h 1141"/>
                  <a:gd name="T84" fmla="*/ 2147483647 w 1119"/>
                  <a:gd name="T85" fmla="*/ 2147483647 h 1141"/>
                  <a:gd name="T86" fmla="*/ 2147483647 w 1119"/>
                  <a:gd name="T87" fmla="*/ 2147483647 h 11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19"/>
                  <a:gd name="T133" fmla="*/ 0 h 1141"/>
                  <a:gd name="T134" fmla="*/ 1119 w 1119"/>
                  <a:gd name="T135" fmla="*/ 1141 h 11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19" h="1141">
                    <a:moveTo>
                      <a:pt x="307" y="539"/>
                    </a:moveTo>
                    <a:lnTo>
                      <a:pt x="265" y="386"/>
                    </a:lnTo>
                    <a:lnTo>
                      <a:pt x="252" y="364"/>
                    </a:lnTo>
                    <a:lnTo>
                      <a:pt x="232" y="382"/>
                    </a:lnTo>
                    <a:lnTo>
                      <a:pt x="215" y="377"/>
                    </a:lnTo>
                    <a:lnTo>
                      <a:pt x="214" y="354"/>
                    </a:lnTo>
                    <a:lnTo>
                      <a:pt x="150" y="278"/>
                    </a:lnTo>
                    <a:lnTo>
                      <a:pt x="83" y="291"/>
                    </a:lnTo>
                    <a:lnTo>
                      <a:pt x="101" y="324"/>
                    </a:lnTo>
                    <a:lnTo>
                      <a:pt x="52" y="359"/>
                    </a:lnTo>
                    <a:lnTo>
                      <a:pt x="34" y="359"/>
                    </a:lnTo>
                    <a:lnTo>
                      <a:pt x="37" y="308"/>
                    </a:lnTo>
                    <a:lnTo>
                      <a:pt x="0" y="179"/>
                    </a:lnTo>
                    <a:lnTo>
                      <a:pt x="87" y="162"/>
                    </a:lnTo>
                    <a:lnTo>
                      <a:pt x="96" y="174"/>
                    </a:lnTo>
                    <a:lnTo>
                      <a:pt x="119" y="170"/>
                    </a:lnTo>
                    <a:lnTo>
                      <a:pt x="117" y="128"/>
                    </a:lnTo>
                    <a:lnTo>
                      <a:pt x="148" y="126"/>
                    </a:lnTo>
                    <a:lnTo>
                      <a:pt x="148" y="72"/>
                    </a:lnTo>
                    <a:lnTo>
                      <a:pt x="170" y="57"/>
                    </a:lnTo>
                    <a:lnTo>
                      <a:pt x="196" y="66"/>
                    </a:lnTo>
                    <a:lnTo>
                      <a:pt x="248" y="6"/>
                    </a:lnTo>
                    <a:lnTo>
                      <a:pt x="346" y="70"/>
                    </a:lnTo>
                    <a:lnTo>
                      <a:pt x="361" y="106"/>
                    </a:lnTo>
                    <a:lnTo>
                      <a:pt x="385" y="121"/>
                    </a:lnTo>
                    <a:lnTo>
                      <a:pt x="412" y="98"/>
                    </a:lnTo>
                    <a:lnTo>
                      <a:pt x="385" y="80"/>
                    </a:lnTo>
                    <a:lnTo>
                      <a:pt x="384" y="70"/>
                    </a:lnTo>
                    <a:lnTo>
                      <a:pt x="465" y="60"/>
                    </a:lnTo>
                    <a:lnTo>
                      <a:pt x="481" y="94"/>
                    </a:lnTo>
                    <a:lnTo>
                      <a:pt x="505" y="89"/>
                    </a:lnTo>
                    <a:lnTo>
                      <a:pt x="505" y="62"/>
                    </a:lnTo>
                    <a:lnTo>
                      <a:pt x="493" y="33"/>
                    </a:lnTo>
                    <a:lnTo>
                      <a:pt x="525" y="0"/>
                    </a:lnTo>
                    <a:lnTo>
                      <a:pt x="553" y="54"/>
                    </a:lnTo>
                    <a:lnTo>
                      <a:pt x="642" y="27"/>
                    </a:lnTo>
                    <a:lnTo>
                      <a:pt x="695" y="61"/>
                    </a:lnTo>
                    <a:lnTo>
                      <a:pt x="715" y="139"/>
                    </a:lnTo>
                    <a:lnTo>
                      <a:pt x="792" y="201"/>
                    </a:lnTo>
                    <a:lnTo>
                      <a:pt x="781" y="250"/>
                    </a:lnTo>
                    <a:lnTo>
                      <a:pt x="766" y="255"/>
                    </a:lnTo>
                    <a:lnTo>
                      <a:pt x="865" y="393"/>
                    </a:lnTo>
                    <a:lnTo>
                      <a:pt x="891" y="390"/>
                    </a:lnTo>
                    <a:lnTo>
                      <a:pt x="1008" y="483"/>
                    </a:lnTo>
                    <a:lnTo>
                      <a:pt x="1010" y="508"/>
                    </a:lnTo>
                    <a:lnTo>
                      <a:pt x="1034" y="521"/>
                    </a:lnTo>
                    <a:lnTo>
                      <a:pt x="1050" y="513"/>
                    </a:lnTo>
                    <a:lnTo>
                      <a:pt x="1119" y="576"/>
                    </a:lnTo>
                    <a:lnTo>
                      <a:pt x="1116" y="640"/>
                    </a:lnTo>
                    <a:lnTo>
                      <a:pt x="1090" y="668"/>
                    </a:lnTo>
                    <a:lnTo>
                      <a:pt x="1045" y="650"/>
                    </a:lnTo>
                    <a:lnTo>
                      <a:pt x="1032" y="726"/>
                    </a:lnTo>
                    <a:lnTo>
                      <a:pt x="903" y="815"/>
                    </a:lnTo>
                    <a:lnTo>
                      <a:pt x="900" y="832"/>
                    </a:lnTo>
                    <a:lnTo>
                      <a:pt x="958" y="900"/>
                    </a:lnTo>
                    <a:lnTo>
                      <a:pt x="935" y="955"/>
                    </a:lnTo>
                    <a:lnTo>
                      <a:pt x="964" y="953"/>
                    </a:lnTo>
                    <a:lnTo>
                      <a:pt x="980" y="999"/>
                    </a:lnTo>
                    <a:lnTo>
                      <a:pt x="960" y="1047"/>
                    </a:lnTo>
                    <a:lnTo>
                      <a:pt x="908" y="1000"/>
                    </a:lnTo>
                    <a:lnTo>
                      <a:pt x="914" y="989"/>
                    </a:lnTo>
                    <a:lnTo>
                      <a:pt x="891" y="975"/>
                    </a:lnTo>
                    <a:lnTo>
                      <a:pt x="857" y="994"/>
                    </a:lnTo>
                    <a:lnTo>
                      <a:pt x="838" y="997"/>
                    </a:lnTo>
                    <a:lnTo>
                      <a:pt x="825" y="980"/>
                    </a:lnTo>
                    <a:lnTo>
                      <a:pt x="763" y="978"/>
                    </a:lnTo>
                    <a:lnTo>
                      <a:pt x="772" y="1011"/>
                    </a:lnTo>
                    <a:lnTo>
                      <a:pt x="748" y="1015"/>
                    </a:lnTo>
                    <a:lnTo>
                      <a:pt x="641" y="1026"/>
                    </a:lnTo>
                    <a:lnTo>
                      <a:pt x="625" y="1057"/>
                    </a:lnTo>
                    <a:lnTo>
                      <a:pt x="494" y="1098"/>
                    </a:lnTo>
                    <a:lnTo>
                      <a:pt x="459" y="1061"/>
                    </a:lnTo>
                    <a:lnTo>
                      <a:pt x="367" y="1043"/>
                    </a:lnTo>
                    <a:lnTo>
                      <a:pt x="376" y="1082"/>
                    </a:lnTo>
                    <a:lnTo>
                      <a:pt x="343" y="1141"/>
                    </a:lnTo>
                    <a:lnTo>
                      <a:pt x="308" y="1133"/>
                    </a:lnTo>
                    <a:lnTo>
                      <a:pt x="233" y="1062"/>
                    </a:lnTo>
                    <a:lnTo>
                      <a:pt x="171" y="1062"/>
                    </a:lnTo>
                    <a:lnTo>
                      <a:pt x="189" y="1040"/>
                    </a:lnTo>
                    <a:lnTo>
                      <a:pt x="296" y="1025"/>
                    </a:lnTo>
                    <a:lnTo>
                      <a:pt x="303" y="1016"/>
                    </a:lnTo>
                    <a:lnTo>
                      <a:pt x="276" y="905"/>
                    </a:lnTo>
                    <a:lnTo>
                      <a:pt x="287" y="870"/>
                    </a:lnTo>
                    <a:lnTo>
                      <a:pt x="255" y="785"/>
                    </a:lnTo>
                    <a:lnTo>
                      <a:pt x="324" y="706"/>
                    </a:lnTo>
                    <a:lnTo>
                      <a:pt x="312" y="677"/>
                    </a:lnTo>
                    <a:lnTo>
                      <a:pt x="364" y="661"/>
                    </a:lnTo>
                    <a:lnTo>
                      <a:pt x="345" y="570"/>
                    </a:lnTo>
                    <a:lnTo>
                      <a:pt x="307" y="539"/>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56" name="Freeform 101"/>
              <p:cNvSpPr>
                <a:spLocks noChangeAspect="1"/>
              </p:cNvSpPr>
              <p:nvPr/>
            </p:nvSpPr>
            <p:spPr bwMode="gray">
              <a:xfrm>
                <a:off x="5075237" y="3671888"/>
                <a:ext cx="1055688" cy="801687"/>
              </a:xfrm>
              <a:custGeom>
                <a:avLst/>
                <a:gdLst>
                  <a:gd name="T0" fmla="*/ 2147483647 w 594"/>
                  <a:gd name="T1" fmla="*/ 2147483647 h 505"/>
                  <a:gd name="T2" fmla="*/ 2147483647 w 594"/>
                  <a:gd name="T3" fmla="*/ 2147483647 h 505"/>
                  <a:gd name="T4" fmla="*/ 2147483647 w 594"/>
                  <a:gd name="T5" fmla="*/ 2147483647 h 505"/>
                  <a:gd name="T6" fmla="*/ 2147483647 w 594"/>
                  <a:gd name="T7" fmla="*/ 2147483647 h 505"/>
                  <a:gd name="T8" fmla="*/ 2147483647 w 594"/>
                  <a:gd name="T9" fmla="*/ 2147483647 h 505"/>
                  <a:gd name="T10" fmla="*/ 2147483647 w 594"/>
                  <a:gd name="T11" fmla="*/ 2147483647 h 505"/>
                  <a:gd name="T12" fmla="*/ 2147483647 w 594"/>
                  <a:gd name="T13" fmla="*/ 2147483647 h 505"/>
                  <a:gd name="T14" fmla="*/ 2147483647 w 594"/>
                  <a:gd name="T15" fmla="*/ 2147483647 h 505"/>
                  <a:gd name="T16" fmla="*/ 2147483647 w 594"/>
                  <a:gd name="T17" fmla="*/ 2147483647 h 505"/>
                  <a:gd name="T18" fmla="*/ 2147483647 w 594"/>
                  <a:gd name="T19" fmla="*/ 2147483647 h 505"/>
                  <a:gd name="T20" fmla="*/ 2147483647 w 594"/>
                  <a:gd name="T21" fmla="*/ 2147483647 h 505"/>
                  <a:gd name="T22" fmla="*/ 2147483647 w 594"/>
                  <a:gd name="T23" fmla="*/ 0 h 505"/>
                  <a:gd name="T24" fmla="*/ 2147483647 w 594"/>
                  <a:gd name="T25" fmla="*/ 2147483647 h 505"/>
                  <a:gd name="T26" fmla="*/ 2147483647 w 594"/>
                  <a:gd name="T27" fmla="*/ 2147483647 h 505"/>
                  <a:gd name="T28" fmla="*/ 2147483647 w 594"/>
                  <a:gd name="T29" fmla="*/ 2147483647 h 505"/>
                  <a:gd name="T30" fmla="*/ 2147483647 w 594"/>
                  <a:gd name="T31" fmla="*/ 2147483647 h 505"/>
                  <a:gd name="T32" fmla="*/ 2147483647 w 594"/>
                  <a:gd name="T33" fmla="*/ 2147483647 h 505"/>
                  <a:gd name="T34" fmla="*/ 2147483647 w 594"/>
                  <a:gd name="T35" fmla="*/ 2147483647 h 505"/>
                  <a:gd name="T36" fmla="*/ 0 w 594"/>
                  <a:gd name="T37" fmla="*/ 2147483647 h 505"/>
                  <a:gd name="T38" fmla="*/ 2147483647 w 594"/>
                  <a:gd name="T39" fmla="*/ 2147483647 h 505"/>
                  <a:gd name="T40" fmla="*/ 2147483647 w 594"/>
                  <a:gd name="T41" fmla="*/ 2147483647 h 505"/>
                  <a:gd name="T42" fmla="*/ 2147483647 w 594"/>
                  <a:gd name="T43" fmla="*/ 2147483647 h 505"/>
                  <a:gd name="T44" fmla="*/ 2147483647 w 594"/>
                  <a:gd name="T45" fmla="*/ 2147483647 h 505"/>
                  <a:gd name="T46" fmla="*/ 2147483647 w 594"/>
                  <a:gd name="T47" fmla="*/ 2147483647 h 505"/>
                  <a:gd name="T48" fmla="*/ 2147483647 w 594"/>
                  <a:gd name="T49" fmla="*/ 2147483647 h 505"/>
                  <a:gd name="T50" fmla="*/ 2147483647 w 594"/>
                  <a:gd name="T51" fmla="*/ 2147483647 h 505"/>
                  <a:gd name="T52" fmla="*/ 2147483647 w 594"/>
                  <a:gd name="T53" fmla="*/ 2147483647 h 505"/>
                  <a:gd name="T54" fmla="*/ 2147483647 w 594"/>
                  <a:gd name="T55" fmla="*/ 2147483647 h 505"/>
                  <a:gd name="T56" fmla="*/ 2147483647 w 594"/>
                  <a:gd name="T57" fmla="*/ 2147483647 h 505"/>
                  <a:gd name="T58" fmla="*/ 2147483647 w 594"/>
                  <a:gd name="T59" fmla="*/ 2147483647 h 505"/>
                  <a:gd name="T60" fmla="*/ 2147483647 w 594"/>
                  <a:gd name="T61" fmla="*/ 2147483647 h 505"/>
                  <a:gd name="T62" fmla="*/ 2147483647 w 594"/>
                  <a:gd name="T63" fmla="*/ 2147483647 h 505"/>
                  <a:gd name="T64" fmla="*/ 2147483647 w 594"/>
                  <a:gd name="T65" fmla="*/ 2147483647 h 505"/>
                  <a:gd name="T66" fmla="*/ 2147483647 w 594"/>
                  <a:gd name="T67" fmla="*/ 2147483647 h 505"/>
                  <a:gd name="T68" fmla="*/ 2147483647 w 594"/>
                  <a:gd name="T69" fmla="*/ 2147483647 h 505"/>
                  <a:gd name="T70" fmla="*/ 2147483647 w 594"/>
                  <a:gd name="T71" fmla="*/ 2147483647 h 505"/>
                  <a:gd name="T72" fmla="*/ 2147483647 w 594"/>
                  <a:gd name="T73" fmla="*/ 2147483647 h 505"/>
                  <a:gd name="T74" fmla="*/ 2147483647 w 594"/>
                  <a:gd name="T75" fmla="*/ 2147483647 h 505"/>
                  <a:gd name="T76" fmla="*/ 2147483647 w 594"/>
                  <a:gd name="T77" fmla="*/ 2147483647 h 505"/>
                  <a:gd name="T78" fmla="*/ 2147483647 w 594"/>
                  <a:gd name="T79" fmla="*/ 2147483647 h 505"/>
                  <a:gd name="T80" fmla="*/ 2147483647 w 594"/>
                  <a:gd name="T81" fmla="*/ 2147483647 h 505"/>
                  <a:gd name="T82" fmla="*/ 2147483647 w 594"/>
                  <a:gd name="T83" fmla="*/ 2147483647 h 505"/>
                  <a:gd name="T84" fmla="*/ 2147483647 w 594"/>
                  <a:gd name="T85" fmla="*/ 2147483647 h 5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94"/>
                  <a:gd name="T130" fmla="*/ 0 h 505"/>
                  <a:gd name="T131" fmla="*/ 594 w 594"/>
                  <a:gd name="T132" fmla="*/ 505 h 5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94" h="505">
                    <a:moveTo>
                      <a:pt x="512" y="174"/>
                    </a:moveTo>
                    <a:lnTo>
                      <a:pt x="516" y="208"/>
                    </a:lnTo>
                    <a:lnTo>
                      <a:pt x="508" y="226"/>
                    </a:lnTo>
                    <a:lnTo>
                      <a:pt x="452" y="216"/>
                    </a:lnTo>
                    <a:lnTo>
                      <a:pt x="446" y="202"/>
                    </a:lnTo>
                    <a:lnTo>
                      <a:pt x="335" y="178"/>
                    </a:lnTo>
                    <a:lnTo>
                      <a:pt x="314" y="136"/>
                    </a:lnTo>
                    <a:lnTo>
                      <a:pt x="333" y="114"/>
                    </a:lnTo>
                    <a:lnTo>
                      <a:pt x="314" y="89"/>
                    </a:lnTo>
                    <a:lnTo>
                      <a:pt x="222" y="66"/>
                    </a:lnTo>
                    <a:lnTo>
                      <a:pt x="209" y="13"/>
                    </a:lnTo>
                    <a:lnTo>
                      <a:pt x="163" y="0"/>
                    </a:lnTo>
                    <a:lnTo>
                      <a:pt x="136" y="34"/>
                    </a:lnTo>
                    <a:lnTo>
                      <a:pt x="96" y="29"/>
                    </a:lnTo>
                    <a:lnTo>
                      <a:pt x="1" y="109"/>
                    </a:lnTo>
                    <a:lnTo>
                      <a:pt x="69" y="170"/>
                    </a:lnTo>
                    <a:lnTo>
                      <a:pt x="60" y="238"/>
                    </a:lnTo>
                    <a:lnTo>
                      <a:pt x="14" y="292"/>
                    </a:lnTo>
                    <a:lnTo>
                      <a:pt x="0" y="346"/>
                    </a:lnTo>
                    <a:lnTo>
                      <a:pt x="45" y="360"/>
                    </a:lnTo>
                    <a:lnTo>
                      <a:pt x="55" y="391"/>
                    </a:lnTo>
                    <a:lnTo>
                      <a:pt x="153" y="454"/>
                    </a:lnTo>
                    <a:lnTo>
                      <a:pt x="168" y="490"/>
                    </a:lnTo>
                    <a:lnTo>
                      <a:pt x="192" y="505"/>
                    </a:lnTo>
                    <a:lnTo>
                      <a:pt x="219" y="482"/>
                    </a:lnTo>
                    <a:lnTo>
                      <a:pt x="192" y="464"/>
                    </a:lnTo>
                    <a:lnTo>
                      <a:pt x="191" y="454"/>
                    </a:lnTo>
                    <a:lnTo>
                      <a:pt x="272" y="444"/>
                    </a:lnTo>
                    <a:lnTo>
                      <a:pt x="288" y="478"/>
                    </a:lnTo>
                    <a:lnTo>
                      <a:pt x="312" y="473"/>
                    </a:lnTo>
                    <a:lnTo>
                      <a:pt x="312" y="446"/>
                    </a:lnTo>
                    <a:lnTo>
                      <a:pt x="300" y="417"/>
                    </a:lnTo>
                    <a:lnTo>
                      <a:pt x="332" y="384"/>
                    </a:lnTo>
                    <a:lnTo>
                      <a:pt x="360" y="438"/>
                    </a:lnTo>
                    <a:lnTo>
                      <a:pt x="449" y="411"/>
                    </a:lnTo>
                    <a:lnTo>
                      <a:pt x="458" y="366"/>
                    </a:lnTo>
                    <a:lnTo>
                      <a:pt x="468" y="358"/>
                    </a:lnTo>
                    <a:lnTo>
                      <a:pt x="500" y="358"/>
                    </a:lnTo>
                    <a:lnTo>
                      <a:pt x="528" y="315"/>
                    </a:lnTo>
                    <a:lnTo>
                      <a:pt x="512" y="274"/>
                    </a:lnTo>
                    <a:lnTo>
                      <a:pt x="594" y="224"/>
                    </a:lnTo>
                    <a:lnTo>
                      <a:pt x="588" y="205"/>
                    </a:lnTo>
                    <a:lnTo>
                      <a:pt x="512" y="174"/>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57" name="Freeform 102"/>
              <p:cNvSpPr>
                <a:spLocks noChangeAspect="1"/>
              </p:cNvSpPr>
              <p:nvPr/>
            </p:nvSpPr>
            <p:spPr bwMode="gray">
              <a:xfrm>
                <a:off x="4497387" y="2640013"/>
                <a:ext cx="53975" cy="68262"/>
              </a:xfrm>
              <a:custGeom>
                <a:avLst/>
                <a:gdLst>
                  <a:gd name="T0" fmla="*/ 2147483647 w 30"/>
                  <a:gd name="T1" fmla="*/ 2147483647 h 43"/>
                  <a:gd name="T2" fmla="*/ 2147483647 w 30"/>
                  <a:gd name="T3" fmla="*/ 2147483647 h 43"/>
                  <a:gd name="T4" fmla="*/ 2147483647 w 30"/>
                  <a:gd name="T5" fmla="*/ 0 h 43"/>
                  <a:gd name="T6" fmla="*/ 0 w 30"/>
                  <a:gd name="T7" fmla="*/ 2147483647 h 43"/>
                  <a:gd name="T8" fmla="*/ 2147483647 w 30"/>
                  <a:gd name="T9" fmla="*/ 2147483647 h 43"/>
                  <a:gd name="T10" fmla="*/ 2147483647 w 30"/>
                  <a:gd name="T11" fmla="*/ 2147483647 h 43"/>
                  <a:gd name="T12" fmla="*/ 2147483647 w 30"/>
                  <a:gd name="T13" fmla="*/ 2147483647 h 43"/>
                  <a:gd name="T14" fmla="*/ 0 60000 65536"/>
                  <a:gd name="T15" fmla="*/ 0 60000 65536"/>
                  <a:gd name="T16" fmla="*/ 0 60000 65536"/>
                  <a:gd name="T17" fmla="*/ 0 60000 65536"/>
                  <a:gd name="T18" fmla="*/ 0 60000 65536"/>
                  <a:gd name="T19" fmla="*/ 0 60000 65536"/>
                  <a:gd name="T20" fmla="*/ 0 60000 65536"/>
                  <a:gd name="T21" fmla="*/ 0 w 30"/>
                  <a:gd name="T22" fmla="*/ 0 h 43"/>
                  <a:gd name="T23" fmla="*/ 30 w 30"/>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43">
                    <a:moveTo>
                      <a:pt x="25" y="43"/>
                    </a:moveTo>
                    <a:lnTo>
                      <a:pt x="30" y="29"/>
                    </a:lnTo>
                    <a:lnTo>
                      <a:pt x="23" y="0"/>
                    </a:lnTo>
                    <a:lnTo>
                      <a:pt x="0" y="1"/>
                    </a:lnTo>
                    <a:lnTo>
                      <a:pt x="3" y="24"/>
                    </a:lnTo>
                    <a:lnTo>
                      <a:pt x="10" y="40"/>
                    </a:lnTo>
                    <a:lnTo>
                      <a:pt x="25" y="43"/>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58" name="Freeform 103"/>
              <p:cNvSpPr>
                <a:spLocks noChangeAspect="1"/>
              </p:cNvSpPr>
              <p:nvPr/>
            </p:nvSpPr>
            <p:spPr bwMode="gray">
              <a:xfrm>
                <a:off x="4494212" y="2830513"/>
                <a:ext cx="185738" cy="111125"/>
              </a:xfrm>
              <a:custGeom>
                <a:avLst/>
                <a:gdLst>
                  <a:gd name="T0" fmla="*/ 2147483647 w 151"/>
                  <a:gd name="T1" fmla="*/ 2147483647 h 102"/>
                  <a:gd name="T2" fmla="*/ 2147483647 w 151"/>
                  <a:gd name="T3" fmla="*/ 2147483647 h 102"/>
                  <a:gd name="T4" fmla="*/ 2147483647 w 151"/>
                  <a:gd name="T5" fmla="*/ 2147483647 h 102"/>
                  <a:gd name="T6" fmla="*/ 2147483647 w 151"/>
                  <a:gd name="T7" fmla="*/ 2147483647 h 102"/>
                  <a:gd name="T8" fmla="*/ 2147483647 w 151"/>
                  <a:gd name="T9" fmla="*/ 2147483647 h 102"/>
                  <a:gd name="T10" fmla="*/ 2147483647 w 151"/>
                  <a:gd name="T11" fmla="*/ 2147483647 h 102"/>
                  <a:gd name="T12" fmla="*/ 2147483647 w 151"/>
                  <a:gd name="T13" fmla="*/ 2147483647 h 102"/>
                  <a:gd name="T14" fmla="*/ 0 w 151"/>
                  <a:gd name="T15" fmla="*/ 0 h 102"/>
                  <a:gd name="T16" fmla="*/ 2147483647 w 151"/>
                  <a:gd name="T17" fmla="*/ 2147483647 h 102"/>
                  <a:gd name="T18" fmla="*/ 2147483647 w 151"/>
                  <a:gd name="T19" fmla="*/ 2147483647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1"/>
                  <a:gd name="T31" fmla="*/ 0 h 102"/>
                  <a:gd name="T32" fmla="*/ 151 w 151"/>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1" h="102">
                    <a:moveTo>
                      <a:pt x="37" y="27"/>
                    </a:moveTo>
                    <a:lnTo>
                      <a:pt x="66" y="88"/>
                    </a:lnTo>
                    <a:lnTo>
                      <a:pt x="80" y="98"/>
                    </a:lnTo>
                    <a:lnTo>
                      <a:pt x="127" y="102"/>
                    </a:lnTo>
                    <a:lnTo>
                      <a:pt x="151" y="61"/>
                    </a:lnTo>
                    <a:lnTo>
                      <a:pt x="143" y="28"/>
                    </a:lnTo>
                    <a:lnTo>
                      <a:pt x="67" y="11"/>
                    </a:lnTo>
                    <a:lnTo>
                      <a:pt x="0" y="0"/>
                    </a:lnTo>
                    <a:lnTo>
                      <a:pt x="3" y="13"/>
                    </a:lnTo>
                    <a:lnTo>
                      <a:pt x="37" y="27"/>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59" name="Freeform 104"/>
              <p:cNvSpPr>
                <a:spLocks noChangeAspect="1"/>
              </p:cNvSpPr>
              <p:nvPr/>
            </p:nvSpPr>
            <p:spPr bwMode="gray">
              <a:xfrm>
                <a:off x="4943475" y="2514600"/>
                <a:ext cx="250825" cy="203200"/>
              </a:xfrm>
              <a:custGeom>
                <a:avLst/>
                <a:gdLst>
                  <a:gd name="T0" fmla="*/ 2147483647 w 141"/>
                  <a:gd name="T1" fmla="*/ 2147483647 h 128"/>
                  <a:gd name="T2" fmla="*/ 2147483647 w 141"/>
                  <a:gd name="T3" fmla="*/ 2147483647 h 128"/>
                  <a:gd name="T4" fmla="*/ 2147483647 w 141"/>
                  <a:gd name="T5" fmla="*/ 2147483647 h 128"/>
                  <a:gd name="T6" fmla="*/ 2147483647 w 141"/>
                  <a:gd name="T7" fmla="*/ 2147483647 h 128"/>
                  <a:gd name="T8" fmla="*/ 2147483647 w 141"/>
                  <a:gd name="T9" fmla="*/ 2147483647 h 128"/>
                  <a:gd name="T10" fmla="*/ 2147483647 w 141"/>
                  <a:gd name="T11" fmla="*/ 0 h 128"/>
                  <a:gd name="T12" fmla="*/ 2147483647 w 141"/>
                  <a:gd name="T13" fmla="*/ 2147483647 h 128"/>
                  <a:gd name="T14" fmla="*/ 2147483647 w 141"/>
                  <a:gd name="T15" fmla="*/ 2147483647 h 128"/>
                  <a:gd name="T16" fmla="*/ 0 w 141"/>
                  <a:gd name="T17" fmla="*/ 2147483647 h 128"/>
                  <a:gd name="T18" fmla="*/ 2147483647 w 141"/>
                  <a:gd name="T19" fmla="*/ 2147483647 h 128"/>
                  <a:gd name="T20" fmla="*/ 2147483647 w 141"/>
                  <a:gd name="T21" fmla="*/ 2147483647 h 128"/>
                  <a:gd name="T22" fmla="*/ 2147483647 w 141"/>
                  <a:gd name="T23" fmla="*/ 2147483647 h 128"/>
                  <a:gd name="T24" fmla="*/ 2147483647 w 141"/>
                  <a:gd name="T25" fmla="*/ 2147483647 h 128"/>
                  <a:gd name="T26" fmla="*/ 2147483647 w 141"/>
                  <a:gd name="T27" fmla="*/ 2147483647 h 128"/>
                  <a:gd name="T28" fmla="*/ 2147483647 w 141"/>
                  <a:gd name="T29" fmla="*/ 2147483647 h 128"/>
                  <a:gd name="T30" fmla="*/ 2147483647 w 141"/>
                  <a:gd name="T31" fmla="*/ 2147483647 h 128"/>
                  <a:gd name="T32" fmla="*/ 2147483647 w 141"/>
                  <a:gd name="T33" fmla="*/ 2147483647 h 128"/>
                  <a:gd name="T34" fmla="*/ 2147483647 w 141"/>
                  <a:gd name="T35" fmla="*/ 2147483647 h 128"/>
                  <a:gd name="T36" fmla="*/ 2147483647 w 141"/>
                  <a:gd name="T37" fmla="*/ 2147483647 h 128"/>
                  <a:gd name="T38" fmla="*/ 2147483647 w 141"/>
                  <a:gd name="T39" fmla="*/ 2147483647 h 128"/>
                  <a:gd name="T40" fmla="*/ 2147483647 w 141"/>
                  <a:gd name="T41" fmla="*/ 2147483647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1"/>
                  <a:gd name="T64" fmla="*/ 0 h 128"/>
                  <a:gd name="T65" fmla="*/ 141 w 141"/>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1" h="128">
                    <a:moveTo>
                      <a:pt x="93" y="77"/>
                    </a:moveTo>
                    <a:lnTo>
                      <a:pt x="83" y="73"/>
                    </a:lnTo>
                    <a:lnTo>
                      <a:pt x="95" y="40"/>
                    </a:lnTo>
                    <a:lnTo>
                      <a:pt x="89" y="27"/>
                    </a:lnTo>
                    <a:lnTo>
                      <a:pt x="91" y="1"/>
                    </a:lnTo>
                    <a:lnTo>
                      <a:pt x="81" y="0"/>
                    </a:lnTo>
                    <a:lnTo>
                      <a:pt x="54" y="30"/>
                    </a:lnTo>
                    <a:lnTo>
                      <a:pt x="5" y="52"/>
                    </a:lnTo>
                    <a:lnTo>
                      <a:pt x="0" y="76"/>
                    </a:lnTo>
                    <a:lnTo>
                      <a:pt x="6" y="91"/>
                    </a:lnTo>
                    <a:lnTo>
                      <a:pt x="32" y="119"/>
                    </a:lnTo>
                    <a:lnTo>
                      <a:pt x="63" y="120"/>
                    </a:lnTo>
                    <a:lnTo>
                      <a:pt x="69" y="114"/>
                    </a:lnTo>
                    <a:lnTo>
                      <a:pt x="82" y="113"/>
                    </a:lnTo>
                    <a:lnTo>
                      <a:pt x="96" y="128"/>
                    </a:lnTo>
                    <a:lnTo>
                      <a:pt x="103" y="128"/>
                    </a:lnTo>
                    <a:lnTo>
                      <a:pt x="118" y="118"/>
                    </a:lnTo>
                    <a:lnTo>
                      <a:pt x="129" y="117"/>
                    </a:lnTo>
                    <a:lnTo>
                      <a:pt x="141" y="126"/>
                    </a:lnTo>
                    <a:lnTo>
                      <a:pt x="137" y="116"/>
                    </a:lnTo>
                    <a:lnTo>
                      <a:pt x="93" y="77"/>
                    </a:lnTo>
                    <a:close/>
                  </a:path>
                </a:pathLst>
              </a:custGeom>
              <a:grpFill/>
              <a:ln w="12700">
                <a:solidFill>
                  <a:schemeClr val="bg1"/>
                </a:solidFill>
                <a:round/>
                <a:headEnd/>
                <a:tailEnd/>
              </a:ln>
            </p:spPr>
            <p:txBody>
              <a:bodyPr/>
              <a:lstStyle/>
              <a:p>
                <a:pPr algn="ctr">
                  <a:defRPr/>
                </a:pPr>
                <a:endParaRPr lang="en-US">
                  <a:solidFill>
                    <a:srgbClr val="000000"/>
                  </a:solidFill>
                </a:endParaRPr>
              </a:p>
            </p:txBody>
          </p:sp>
          <p:sp>
            <p:nvSpPr>
              <p:cNvPr id="160" name="Freeform 105"/>
              <p:cNvSpPr>
                <a:spLocks noChangeAspect="1"/>
              </p:cNvSpPr>
              <p:nvPr/>
            </p:nvSpPr>
            <p:spPr bwMode="gray">
              <a:xfrm>
                <a:off x="6226176" y="3043238"/>
                <a:ext cx="247650" cy="180975"/>
              </a:xfrm>
              <a:custGeom>
                <a:avLst/>
                <a:gdLst>
                  <a:gd name="T0" fmla="*/ 2147483647 w 201"/>
                  <a:gd name="T1" fmla="*/ 2147483647 h 165"/>
                  <a:gd name="T2" fmla="*/ 2147483647 w 201"/>
                  <a:gd name="T3" fmla="*/ 2147483647 h 165"/>
                  <a:gd name="T4" fmla="*/ 2147483647 w 201"/>
                  <a:gd name="T5" fmla="*/ 2147483647 h 165"/>
                  <a:gd name="T6" fmla="*/ 2147483647 w 201"/>
                  <a:gd name="T7" fmla="*/ 0 h 165"/>
                  <a:gd name="T8" fmla="*/ 2147483647 w 201"/>
                  <a:gd name="T9" fmla="*/ 2147483647 h 165"/>
                  <a:gd name="T10" fmla="*/ 2147483647 w 201"/>
                  <a:gd name="T11" fmla="*/ 2147483647 h 165"/>
                  <a:gd name="T12" fmla="*/ 2147483647 w 201"/>
                  <a:gd name="T13" fmla="*/ 2147483647 h 165"/>
                  <a:gd name="T14" fmla="*/ 2147483647 w 201"/>
                  <a:gd name="T15" fmla="*/ 2147483647 h 165"/>
                  <a:gd name="T16" fmla="*/ 2147483647 w 201"/>
                  <a:gd name="T17" fmla="*/ 2147483647 h 165"/>
                  <a:gd name="T18" fmla="*/ 0 w 201"/>
                  <a:gd name="T19" fmla="*/ 2147483647 h 165"/>
                  <a:gd name="T20" fmla="*/ 2147483647 w 201"/>
                  <a:gd name="T21" fmla="*/ 2147483647 h 165"/>
                  <a:gd name="T22" fmla="*/ 2147483647 w 201"/>
                  <a:gd name="T23" fmla="*/ 2147483647 h 165"/>
                  <a:gd name="T24" fmla="*/ 2147483647 w 201"/>
                  <a:gd name="T25" fmla="*/ 2147483647 h 165"/>
                  <a:gd name="T26" fmla="*/ 2147483647 w 201"/>
                  <a:gd name="T27" fmla="*/ 2147483647 h 165"/>
                  <a:gd name="T28" fmla="*/ 2147483647 w 201"/>
                  <a:gd name="T29" fmla="*/ 2147483647 h 165"/>
                  <a:gd name="T30" fmla="*/ 2147483647 w 201"/>
                  <a:gd name="T31" fmla="*/ 2147483647 h 165"/>
                  <a:gd name="T32" fmla="*/ 2147483647 w 201"/>
                  <a:gd name="T33" fmla="*/ 2147483647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01"/>
                  <a:gd name="T52" fmla="*/ 0 h 165"/>
                  <a:gd name="T53" fmla="*/ 201 w 201"/>
                  <a:gd name="T54" fmla="*/ 165 h 16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01" h="165">
                    <a:moveTo>
                      <a:pt x="168" y="88"/>
                    </a:moveTo>
                    <a:lnTo>
                      <a:pt x="172" y="68"/>
                    </a:lnTo>
                    <a:lnTo>
                      <a:pt x="137" y="15"/>
                    </a:lnTo>
                    <a:lnTo>
                      <a:pt x="124" y="0"/>
                    </a:lnTo>
                    <a:lnTo>
                      <a:pt x="107" y="3"/>
                    </a:lnTo>
                    <a:lnTo>
                      <a:pt x="88" y="28"/>
                    </a:lnTo>
                    <a:lnTo>
                      <a:pt x="55" y="11"/>
                    </a:lnTo>
                    <a:lnTo>
                      <a:pt x="11" y="51"/>
                    </a:lnTo>
                    <a:lnTo>
                      <a:pt x="15" y="122"/>
                    </a:lnTo>
                    <a:lnTo>
                      <a:pt x="0" y="150"/>
                    </a:lnTo>
                    <a:lnTo>
                      <a:pt x="10" y="158"/>
                    </a:lnTo>
                    <a:lnTo>
                      <a:pt x="71" y="134"/>
                    </a:lnTo>
                    <a:lnTo>
                      <a:pt x="152" y="137"/>
                    </a:lnTo>
                    <a:lnTo>
                      <a:pt x="177" y="165"/>
                    </a:lnTo>
                    <a:lnTo>
                      <a:pt x="201" y="126"/>
                    </a:lnTo>
                    <a:lnTo>
                      <a:pt x="199" y="101"/>
                    </a:lnTo>
                    <a:lnTo>
                      <a:pt x="168" y="88"/>
                    </a:lnTo>
                    <a:close/>
                  </a:path>
                </a:pathLst>
              </a:custGeom>
              <a:grpFill/>
              <a:ln w="12700">
                <a:solidFill>
                  <a:schemeClr val="bg1"/>
                </a:solidFill>
                <a:round/>
                <a:headEnd/>
                <a:tailEnd/>
              </a:ln>
            </p:spPr>
            <p:txBody>
              <a:bodyPr/>
              <a:lstStyle/>
              <a:p>
                <a:pPr algn="ctr">
                  <a:defRPr/>
                </a:pPr>
                <a:endParaRPr lang="en-US">
                  <a:solidFill>
                    <a:srgbClr val="000000"/>
                  </a:solidFill>
                </a:endParaRPr>
              </a:p>
            </p:txBody>
          </p:sp>
        </p:grpSp>
        <p:grpSp>
          <p:nvGrpSpPr>
            <p:cNvPr id="263237" name="Gruppieren 62"/>
            <p:cNvGrpSpPr>
              <a:grpSpLocks/>
            </p:cNvGrpSpPr>
            <p:nvPr/>
          </p:nvGrpSpPr>
          <p:grpSpPr bwMode="auto">
            <a:xfrm>
              <a:off x="3357115" y="3065451"/>
              <a:ext cx="894213" cy="182562"/>
              <a:chOff x="5354187" y="3176588"/>
              <a:chExt cx="894213" cy="182562"/>
            </a:xfrm>
          </p:grpSpPr>
          <p:sp>
            <p:nvSpPr>
              <p:cNvPr id="263275" name="AutoShape 130"/>
              <p:cNvSpPr>
                <a:spLocks noChangeArrowheads="1"/>
              </p:cNvSpPr>
              <p:nvPr/>
            </p:nvSpPr>
            <p:spPr bwMode="gray">
              <a:xfrm>
                <a:off x="6161087" y="3219450"/>
                <a:ext cx="87313"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sp>
            <p:nvSpPr>
              <p:cNvPr id="263276" name="Line 131"/>
              <p:cNvSpPr>
                <a:spLocks noChangeShapeType="1"/>
              </p:cNvSpPr>
              <p:nvPr/>
            </p:nvSpPr>
            <p:spPr bwMode="gray">
              <a:xfrm flipH="1">
                <a:off x="5990774" y="3257550"/>
                <a:ext cx="165100" cy="0"/>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3277" name="Line 132"/>
              <p:cNvSpPr>
                <a:spLocks noChangeShapeType="1"/>
              </p:cNvSpPr>
              <p:nvPr/>
            </p:nvSpPr>
            <p:spPr bwMode="gray">
              <a:xfrm>
                <a:off x="5990774" y="3181350"/>
                <a:ext cx="0" cy="152399"/>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3278" name="Text Box 133"/>
              <p:cNvSpPr txBox="1">
                <a:spLocks noChangeArrowheads="1"/>
              </p:cNvSpPr>
              <p:nvPr/>
            </p:nvSpPr>
            <p:spPr bwMode="gray">
              <a:xfrm>
                <a:off x="5354187" y="3176588"/>
                <a:ext cx="550862" cy="182562"/>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Potsdam</a:t>
                </a:r>
              </a:p>
            </p:txBody>
          </p:sp>
        </p:grpSp>
        <p:sp>
          <p:nvSpPr>
            <p:cNvPr id="263238" name="AutoShape 106"/>
            <p:cNvSpPr>
              <a:spLocks noChangeArrowheads="1"/>
            </p:cNvSpPr>
            <p:nvPr/>
          </p:nvSpPr>
          <p:spPr bwMode="gray">
            <a:xfrm>
              <a:off x="4432303" y="3246426"/>
              <a:ext cx="163513"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1</a:t>
              </a:r>
            </a:p>
          </p:txBody>
        </p:sp>
        <p:sp>
          <p:nvSpPr>
            <p:cNvPr id="263239" name="AutoShape 106"/>
            <p:cNvSpPr>
              <a:spLocks noChangeArrowheads="1"/>
            </p:cNvSpPr>
            <p:nvPr/>
          </p:nvSpPr>
          <p:spPr bwMode="gray">
            <a:xfrm>
              <a:off x="3676653" y="3354376"/>
              <a:ext cx="163513"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3</a:t>
              </a:r>
            </a:p>
          </p:txBody>
        </p:sp>
        <p:sp>
          <p:nvSpPr>
            <p:cNvPr id="263240" name="AutoShape 106"/>
            <p:cNvSpPr>
              <a:spLocks noChangeArrowheads="1"/>
            </p:cNvSpPr>
            <p:nvPr/>
          </p:nvSpPr>
          <p:spPr bwMode="gray">
            <a:xfrm>
              <a:off x="4360866" y="3713151"/>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4</a:t>
              </a:r>
            </a:p>
          </p:txBody>
        </p:sp>
        <p:sp>
          <p:nvSpPr>
            <p:cNvPr id="263241" name="AutoShape 106"/>
            <p:cNvSpPr>
              <a:spLocks noChangeArrowheads="1"/>
            </p:cNvSpPr>
            <p:nvPr/>
          </p:nvSpPr>
          <p:spPr bwMode="gray">
            <a:xfrm>
              <a:off x="3748091" y="2130413"/>
              <a:ext cx="163512" cy="150813"/>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5</a:t>
              </a:r>
            </a:p>
          </p:txBody>
        </p:sp>
        <p:sp>
          <p:nvSpPr>
            <p:cNvPr id="263242" name="AutoShape 106"/>
            <p:cNvSpPr>
              <a:spLocks noChangeArrowheads="1"/>
            </p:cNvSpPr>
            <p:nvPr/>
          </p:nvSpPr>
          <p:spPr bwMode="gray">
            <a:xfrm>
              <a:off x="3856041" y="3389301"/>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7</a:t>
              </a:r>
            </a:p>
          </p:txBody>
        </p:sp>
        <p:sp>
          <p:nvSpPr>
            <p:cNvPr id="263243" name="AutoShape 106"/>
            <p:cNvSpPr>
              <a:spLocks noChangeArrowheads="1"/>
            </p:cNvSpPr>
            <p:nvPr/>
          </p:nvSpPr>
          <p:spPr bwMode="gray">
            <a:xfrm>
              <a:off x="4376741" y="2806688"/>
              <a:ext cx="163512" cy="150813"/>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6</a:t>
              </a:r>
            </a:p>
          </p:txBody>
        </p:sp>
        <p:sp>
          <p:nvSpPr>
            <p:cNvPr id="104" name="AutoShape 106"/>
            <p:cNvSpPr>
              <a:spLocks noChangeArrowheads="1"/>
            </p:cNvSpPr>
            <p:nvPr/>
          </p:nvSpPr>
          <p:spPr bwMode="gray">
            <a:xfrm>
              <a:off x="4179891" y="2165338"/>
              <a:ext cx="163512" cy="150813"/>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dirty="0">
                  <a:solidFill>
                    <a:schemeClr val="bg1"/>
                  </a:solidFill>
                </a:rPr>
                <a:t>13</a:t>
              </a:r>
            </a:p>
          </p:txBody>
        </p:sp>
        <p:sp>
          <p:nvSpPr>
            <p:cNvPr id="105" name="AutoShape 106"/>
            <p:cNvSpPr>
              <a:spLocks noChangeArrowheads="1"/>
            </p:cNvSpPr>
            <p:nvPr/>
          </p:nvSpPr>
          <p:spPr bwMode="gray">
            <a:xfrm>
              <a:off x="3967166" y="2217726"/>
              <a:ext cx="163512" cy="150812"/>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dirty="0">
                  <a:solidFill>
                    <a:schemeClr val="bg1"/>
                  </a:solidFill>
                </a:rPr>
                <a:t>14</a:t>
              </a:r>
            </a:p>
          </p:txBody>
        </p:sp>
        <p:sp>
          <p:nvSpPr>
            <p:cNvPr id="106" name="AutoShape 106"/>
            <p:cNvSpPr>
              <a:spLocks noChangeArrowheads="1"/>
            </p:cNvSpPr>
            <p:nvPr/>
          </p:nvSpPr>
          <p:spPr bwMode="gray">
            <a:xfrm>
              <a:off x="4092578" y="2301863"/>
              <a:ext cx="163513" cy="150813"/>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dirty="0">
                  <a:solidFill>
                    <a:schemeClr val="bg1"/>
                  </a:solidFill>
                </a:rPr>
                <a:t>15</a:t>
              </a:r>
            </a:p>
          </p:txBody>
        </p:sp>
        <p:sp>
          <p:nvSpPr>
            <p:cNvPr id="107" name="AutoShape 106"/>
            <p:cNvSpPr>
              <a:spLocks noChangeArrowheads="1"/>
            </p:cNvSpPr>
            <p:nvPr/>
          </p:nvSpPr>
          <p:spPr bwMode="gray">
            <a:xfrm>
              <a:off x="4576766" y="3030526"/>
              <a:ext cx="163512" cy="150812"/>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a:solidFill>
                    <a:schemeClr val="bg1"/>
                  </a:solidFill>
                </a:rPr>
                <a:t>16</a:t>
              </a:r>
            </a:p>
          </p:txBody>
        </p:sp>
        <p:sp>
          <p:nvSpPr>
            <p:cNvPr id="108" name="AutoShape 106"/>
            <p:cNvSpPr>
              <a:spLocks noChangeArrowheads="1"/>
            </p:cNvSpPr>
            <p:nvPr/>
          </p:nvSpPr>
          <p:spPr bwMode="gray">
            <a:xfrm>
              <a:off x="4684716" y="3281351"/>
              <a:ext cx="163512" cy="150812"/>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dirty="0">
                  <a:solidFill>
                    <a:schemeClr val="bg1"/>
                  </a:solidFill>
                </a:rPr>
                <a:t>21</a:t>
              </a:r>
            </a:p>
          </p:txBody>
        </p:sp>
        <p:sp>
          <p:nvSpPr>
            <p:cNvPr id="109" name="AutoShape 106"/>
            <p:cNvSpPr>
              <a:spLocks noChangeArrowheads="1"/>
            </p:cNvSpPr>
            <p:nvPr/>
          </p:nvSpPr>
          <p:spPr bwMode="gray">
            <a:xfrm>
              <a:off x="4395791" y="2562213"/>
              <a:ext cx="163512" cy="150813"/>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a:solidFill>
                    <a:schemeClr val="bg1"/>
                  </a:solidFill>
                </a:rPr>
                <a:t>20</a:t>
              </a:r>
            </a:p>
          </p:txBody>
        </p:sp>
        <p:sp>
          <p:nvSpPr>
            <p:cNvPr id="110" name="AutoShape 106"/>
            <p:cNvSpPr>
              <a:spLocks noChangeArrowheads="1"/>
            </p:cNvSpPr>
            <p:nvPr/>
          </p:nvSpPr>
          <p:spPr bwMode="gray">
            <a:xfrm>
              <a:off x="4719641" y="2994013"/>
              <a:ext cx="163512" cy="150813"/>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a:solidFill>
                    <a:schemeClr val="bg1"/>
                  </a:solidFill>
                </a:rPr>
                <a:t>19</a:t>
              </a:r>
            </a:p>
          </p:txBody>
        </p:sp>
        <p:sp>
          <p:nvSpPr>
            <p:cNvPr id="111" name="AutoShape 106"/>
            <p:cNvSpPr>
              <a:spLocks noChangeArrowheads="1"/>
            </p:cNvSpPr>
            <p:nvPr/>
          </p:nvSpPr>
          <p:spPr bwMode="gray">
            <a:xfrm>
              <a:off x="4611691" y="2886063"/>
              <a:ext cx="163512" cy="150813"/>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a:solidFill>
                    <a:schemeClr val="bg1"/>
                  </a:solidFill>
                </a:rPr>
                <a:t>17</a:t>
              </a:r>
            </a:p>
          </p:txBody>
        </p:sp>
        <p:sp>
          <p:nvSpPr>
            <p:cNvPr id="112" name="AutoShape 106"/>
            <p:cNvSpPr>
              <a:spLocks noChangeArrowheads="1"/>
            </p:cNvSpPr>
            <p:nvPr/>
          </p:nvSpPr>
          <p:spPr bwMode="gray">
            <a:xfrm>
              <a:off x="4035428" y="2957501"/>
              <a:ext cx="163513" cy="150812"/>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dirty="0">
                  <a:solidFill>
                    <a:schemeClr val="bg1"/>
                  </a:solidFill>
                </a:rPr>
                <a:t>18</a:t>
              </a:r>
            </a:p>
          </p:txBody>
        </p:sp>
        <p:sp>
          <p:nvSpPr>
            <p:cNvPr id="263253" name="AutoShape 106"/>
            <p:cNvSpPr>
              <a:spLocks noChangeArrowheads="1"/>
            </p:cNvSpPr>
            <p:nvPr/>
          </p:nvSpPr>
          <p:spPr bwMode="gray">
            <a:xfrm>
              <a:off x="3911434" y="2321834"/>
              <a:ext cx="163513"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2</a:t>
              </a:r>
            </a:p>
          </p:txBody>
        </p:sp>
        <p:grpSp>
          <p:nvGrpSpPr>
            <p:cNvPr id="263254" name="Gruppieren 77"/>
            <p:cNvGrpSpPr>
              <a:grpSpLocks/>
            </p:cNvGrpSpPr>
            <p:nvPr/>
          </p:nvGrpSpPr>
          <p:grpSpPr bwMode="auto">
            <a:xfrm>
              <a:off x="1905386" y="3675053"/>
              <a:ext cx="714375" cy="197450"/>
              <a:chOff x="1066800" y="3644300"/>
              <a:chExt cx="714375" cy="197450"/>
            </a:xfrm>
          </p:grpSpPr>
          <p:sp>
            <p:nvSpPr>
              <p:cNvPr id="263271" name="AutoShape 189"/>
              <p:cNvSpPr>
                <a:spLocks noChangeArrowheads="1"/>
              </p:cNvSpPr>
              <p:nvPr/>
            </p:nvSpPr>
            <p:spPr bwMode="gray">
              <a:xfrm>
                <a:off x="1066800" y="3697288"/>
                <a:ext cx="85725"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sp>
            <p:nvSpPr>
              <p:cNvPr id="263272" name="Line 190"/>
              <p:cNvSpPr>
                <a:spLocks noChangeShapeType="1"/>
              </p:cNvSpPr>
              <p:nvPr/>
            </p:nvSpPr>
            <p:spPr bwMode="gray">
              <a:xfrm>
                <a:off x="1138175" y="3733800"/>
                <a:ext cx="252000" cy="0"/>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3273" name="Line 191"/>
              <p:cNvSpPr>
                <a:spLocks noChangeShapeType="1"/>
              </p:cNvSpPr>
              <p:nvPr/>
            </p:nvSpPr>
            <p:spPr bwMode="gray">
              <a:xfrm>
                <a:off x="1393825" y="3644300"/>
                <a:ext cx="0" cy="180000"/>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3274" name="Text Box 192"/>
              <p:cNvSpPr txBox="1">
                <a:spLocks noChangeArrowheads="1"/>
              </p:cNvSpPr>
              <p:nvPr/>
            </p:nvSpPr>
            <p:spPr bwMode="gray">
              <a:xfrm>
                <a:off x="1417638" y="3657600"/>
                <a:ext cx="363537" cy="184150"/>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Essen</a:t>
                </a:r>
              </a:p>
            </p:txBody>
          </p:sp>
        </p:grpSp>
        <p:grpSp>
          <p:nvGrpSpPr>
            <p:cNvPr id="263255" name="Gruppieren 76"/>
            <p:cNvGrpSpPr>
              <a:grpSpLocks/>
            </p:cNvGrpSpPr>
            <p:nvPr/>
          </p:nvGrpSpPr>
          <p:grpSpPr bwMode="auto">
            <a:xfrm>
              <a:off x="1711022" y="3814604"/>
              <a:ext cx="684000" cy="652462"/>
              <a:chOff x="911225" y="3748088"/>
              <a:chExt cx="684000" cy="652462"/>
            </a:xfrm>
          </p:grpSpPr>
          <p:sp>
            <p:nvSpPr>
              <p:cNvPr id="263267" name="AutoShape 182"/>
              <p:cNvSpPr>
                <a:spLocks noChangeArrowheads="1"/>
              </p:cNvSpPr>
              <p:nvPr/>
            </p:nvSpPr>
            <p:spPr bwMode="gray">
              <a:xfrm>
                <a:off x="1006475" y="3748088"/>
                <a:ext cx="85725"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sp>
            <p:nvSpPr>
              <p:cNvPr id="263268" name="Line 186"/>
              <p:cNvSpPr>
                <a:spLocks noChangeShapeType="1"/>
              </p:cNvSpPr>
              <p:nvPr/>
            </p:nvSpPr>
            <p:spPr bwMode="gray">
              <a:xfrm>
                <a:off x="1063625" y="3810000"/>
                <a:ext cx="111125" cy="406400"/>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3269" name="Line 187"/>
              <p:cNvSpPr>
                <a:spLocks noChangeShapeType="1"/>
              </p:cNvSpPr>
              <p:nvPr/>
            </p:nvSpPr>
            <p:spPr bwMode="gray">
              <a:xfrm>
                <a:off x="911225" y="4216400"/>
                <a:ext cx="684000" cy="1588"/>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3270" name="Text Box 188"/>
              <p:cNvSpPr txBox="1">
                <a:spLocks noChangeArrowheads="1"/>
              </p:cNvSpPr>
              <p:nvPr/>
            </p:nvSpPr>
            <p:spPr bwMode="gray">
              <a:xfrm>
                <a:off x="922338" y="4217988"/>
                <a:ext cx="666750" cy="182562"/>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Düsseldorf</a:t>
                </a:r>
              </a:p>
            </p:txBody>
          </p:sp>
        </p:grpSp>
        <p:grpSp>
          <p:nvGrpSpPr>
            <p:cNvPr id="263256" name="Gruppieren 79"/>
            <p:cNvGrpSpPr>
              <a:grpSpLocks/>
            </p:cNvGrpSpPr>
            <p:nvPr/>
          </p:nvGrpSpPr>
          <p:grpSpPr bwMode="auto">
            <a:xfrm>
              <a:off x="3856722" y="5440719"/>
              <a:ext cx="823724" cy="197966"/>
              <a:chOff x="1066800" y="3644300"/>
              <a:chExt cx="823724" cy="197966"/>
            </a:xfrm>
          </p:grpSpPr>
          <p:sp>
            <p:nvSpPr>
              <p:cNvPr id="263263" name="AutoShape 189"/>
              <p:cNvSpPr>
                <a:spLocks noChangeArrowheads="1"/>
              </p:cNvSpPr>
              <p:nvPr/>
            </p:nvSpPr>
            <p:spPr bwMode="gray">
              <a:xfrm>
                <a:off x="1066800" y="3697288"/>
                <a:ext cx="85725"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sp>
            <p:nvSpPr>
              <p:cNvPr id="263264" name="Line 190"/>
              <p:cNvSpPr>
                <a:spLocks noChangeShapeType="1"/>
              </p:cNvSpPr>
              <p:nvPr/>
            </p:nvSpPr>
            <p:spPr bwMode="gray">
              <a:xfrm>
                <a:off x="1138175" y="3733800"/>
                <a:ext cx="252000" cy="0"/>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3265" name="Line 191"/>
              <p:cNvSpPr>
                <a:spLocks noChangeShapeType="1"/>
              </p:cNvSpPr>
              <p:nvPr/>
            </p:nvSpPr>
            <p:spPr bwMode="gray">
              <a:xfrm>
                <a:off x="1393825" y="3644300"/>
                <a:ext cx="0" cy="180000"/>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3266" name="Text Box 192"/>
              <p:cNvSpPr txBox="1">
                <a:spLocks noChangeArrowheads="1"/>
              </p:cNvSpPr>
              <p:nvPr/>
            </p:nvSpPr>
            <p:spPr bwMode="gray">
              <a:xfrm>
                <a:off x="1417638" y="3657600"/>
                <a:ext cx="472886" cy="184666"/>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Munich</a:t>
                </a:r>
              </a:p>
            </p:txBody>
          </p:sp>
        </p:grpSp>
        <p:sp>
          <p:nvSpPr>
            <p:cNvPr id="117" name="AutoShape 106"/>
            <p:cNvSpPr>
              <a:spLocks noChangeArrowheads="1"/>
            </p:cNvSpPr>
            <p:nvPr/>
          </p:nvSpPr>
          <p:spPr bwMode="gray">
            <a:xfrm>
              <a:off x="4003678" y="4889488"/>
              <a:ext cx="163513" cy="150813"/>
            </a:xfrm>
            <a:prstGeom prst="flowChartConnector">
              <a:avLst/>
            </a:prstGeom>
            <a:solidFill>
              <a:schemeClr val="bg2">
                <a:lumMod val="50000"/>
              </a:schemeClr>
            </a:solidFill>
            <a:ln w="12700">
              <a:solidFill>
                <a:schemeClr val="bg2">
                  <a:lumMod val="50000"/>
                </a:schemeClr>
              </a:solidFill>
              <a:round/>
              <a:headEnd/>
              <a:tailEnd type="none" w="med" len="lg"/>
            </a:ln>
            <a:effectLst/>
          </p:spPr>
          <p:txBody>
            <a:bodyPr wrap="none" lIns="0" tIns="0" rIns="0" bIns="0" anchor="ctr"/>
            <a:lstStyle/>
            <a:p>
              <a:pPr algn="ctr">
                <a:defRPr/>
              </a:pPr>
              <a:endParaRPr lang="de-DE" sz="1000" dirty="0">
                <a:solidFill>
                  <a:schemeClr val="bg1"/>
                </a:solidFill>
              </a:endParaRPr>
            </a:p>
          </p:txBody>
        </p:sp>
        <p:sp>
          <p:nvSpPr>
            <p:cNvPr id="263258" name="AutoShape 106"/>
            <p:cNvSpPr>
              <a:spLocks noChangeArrowheads="1"/>
            </p:cNvSpPr>
            <p:nvPr/>
          </p:nvSpPr>
          <p:spPr bwMode="gray">
            <a:xfrm>
              <a:off x="2146300" y="3317863"/>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8</a:t>
              </a:r>
            </a:p>
          </p:txBody>
        </p:sp>
        <p:sp>
          <p:nvSpPr>
            <p:cNvPr id="263259" name="AutoShape 106"/>
            <p:cNvSpPr>
              <a:spLocks noChangeArrowheads="1"/>
            </p:cNvSpPr>
            <p:nvPr/>
          </p:nvSpPr>
          <p:spPr bwMode="gray">
            <a:xfrm>
              <a:off x="2474912" y="2347892"/>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12</a:t>
              </a:r>
            </a:p>
          </p:txBody>
        </p:sp>
        <p:sp>
          <p:nvSpPr>
            <p:cNvPr id="263260" name="AutoShape 106"/>
            <p:cNvSpPr>
              <a:spLocks noChangeArrowheads="1"/>
            </p:cNvSpPr>
            <p:nvPr/>
          </p:nvSpPr>
          <p:spPr bwMode="gray">
            <a:xfrm>
              <a:off x="3217870" y="3213091"/>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11</a:t>
              </a:r>
            </a:p>
          </p:txBody>
        </p:sp>
        <p:sp>
          <p:nvSpPr>
            <p:cNvPr id="263261" name="AutoShape 106"/>
            <p:cNvSpPr>
              <a:spLocks noChangeArrowheads="1"/>
            </p:cNvSpPr>
            <p:nvPr/>
          </p:nvSpPr>
          <p:spPr bwMode="gray">
            <a:xfrm>
              <a:off x="3074994" y="3094023"/>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10</a:t>
              </a:r>
            </a:p>
          </p:txBody>
        </p:sp>
        <p:sp>
          <p:nvSpPr>
            <p:cNvPr id="263262" name="AutoShape 106"/>
            <p:cNvSpPr>
              <a:spLocks noChangeArrowheads="1"/>
            </p:cNvSpPr>
            <p:nvPr/>
          </p:nvSpPr>
          <p:spPr bwMode="gray">
            <a:xfrm>
              <a:off x="3903672" y="2041505"/>
              <a:ext cx="163512" cy="150813"/>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9</a:t>
              </a:r>
            </a:p>
          </p:txBody>
        </p:sp>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3" name="Foliennummernplatzhalter 1"/>
          <p:cNvSpPr>
            <a:spLocks noGrp="1"/>
          </p:cNvSpPr>
          <p:nvPr>
            <p:ph type="sldNum" sz="quarter" idx="10"/>
          </p:nvPr>
        </p:nvSpPr>
        <p:spPr>
          <a:noFill/>
        </p:spPr>
        <p:txBody>
          <a:bodyPr/>
          <a:lstStyle/>
          <a:p>
            <a:fld id="{B34B6814-0A65-475F-A3B2-278A2A40CB77}" type="slidenum">
              <a:rPr smtClean="0"/>
              <a:pPr/>
              <a:t>35</a:t>
            </a:fld>
            <a:endParaRPr lang="de-DE" smtClean="0"/>
          </a:p>
        </p:txBody>
      </p:sp>
      <p:sp>
        <p:nvSpPr>
          <p:cNvPr id="264194" name="Fußzeilenplatzhalter 2"/>
          <p:cNvSpPr>
            <a:spLocks noGrp="1"/>
          </p:cNvSpPr>
          <p:nvPr>
            <p:ph type="ftr" sz="quarter" idx="11"/>
          </p:nvPr>
        </p:nvSpPr>
        <p:spPr>
          <a:noFill/>
        </p:spPr>
        <p:txBody>
          <a:bodyPr/>
          <a:lstStyle/>
          <a:p>
            <a:r>
              <a:rPr lang="de-DE" smtClean="0"/>
              <a:t>      </a:t>
            </a:r>
          </a:p>
        </p:txBody>
      </p:sp>
      <p:sp>
        <p:nvSpPr>
          <p:cNvPr id="264195" name="Rectangle 2"/>
          <p:cNvSpPr>
            <a:spLocks noGrp="1" noChangeArrowheads="1"/>
          </p:cNvSpPr>
          <p:nvPr>
            <p:ph type="title" idx="4294967295"/>
          </p:nvPr>
        </p:nvSpPr>
        <p:spPr/>
        <p:txBody>
          <a:bodyPr/>
          <a:lstStyle/>
          <a:p>
            <a:r>
              <a:rPr lang="de-DE" smtClean="0"/>
              <a:t>Assets in operation: France</a:t>
            </a:r>
          </a:p>
        </p:txBody>
      </p:sp>
      <p:sp>
        <p:nvSpPr>
          <p:cNvPr id="264196" name="Text Box 197"/>
          <p:cNvSpPr txBox="1">
            <a:spLocks noChangeArrowheads="1"/>
          </p:cNvSpPr>
          <p:nvPr/>
        </p:nvSpPr>
        <p:spPr bwMode="gray">
          <a:xfrm>
            <a:off x="609600" y="6588125"/>
            <a:ext cx="2579688" cy="153988"/>
          </a:xfrm>
          <a:prstGeom prst="rect">
            <a:avLst/>
          </a:prstGeom>
          <a:noFill/>
          <a:ln w="12700">
            <a:noFill/>
            <a:miter lim="800000"/>
            <a:headEnd/>
            <a:tailEnd type="none" w="med" len="lg"/>
          </a:ln>
        </p:spPr>
        <p:txBody>
          <a:bodyPr wrap="none" lIns="0" tIns="0" rIns="0" bIns="0">
            <a:spAutoFit/>
          </a:bodyPr>
          <a:lstStyle/>
          <a:p>
            <a:pPr>
              <a:spcBef>
                <a:spcPct val="50000"/>
              </a:spcBef>
            </a:pPr>
            <a:r>
              <a:rPr lang="en-US" sz="1000">
                <a:cs typeface="Arial" charset="0"/>
              </a:rPr>
              <a:t>* E.ON Equity MW (Figures rounded). Source E.ON</a:t>
            </a:r>
          </a:p>
        </p:txBody>
      </p:sp>
      <p:grpSp>
        <p:nvGrpSpPr>
          <p:cNvPr id="264197" name="Gruppieren 18"/>
          <p:cNvGrpSpPr>
            <a:grpSpLocks/>
          </p:cNvGrpSpPr>
          <p:nvPr/>
        </p:nvGrpSpPr>
        <p:grpSpPr bwMode="auto">
          <a:xfrm>
            <a:off x="357188" y="1928813"/>
            <a:ext cx="3797300" cy="3771900"/>
            <a:chOff x="2000232" y="1571612"/>
            <a:chExt cx="3797300" cy="3771900"/>
          </a:xfrm>
        </p:grpSpPr>
        <p:sp>
          <p:nvSpPr>
            <p:cNvPr id="264244" name="Freeform 60"/>
            <p:cNvSpPr>
              <a:spLocks/>
            </p:cNvSpPr>
            <p:nvPr/>
          </p:nvSpPr>
          <p:spPr bwMode="gray">
            <a:xfrm>
              <a:off x="2000232" y="1571612"/>
              <a:ext cx="3797300" cy="3771900"/>
            </a:xfrm>
            <a:custGeom>
              <a:avLst/>
              <a:gdLst>
                <a:gd name="T0" fmla="*/ 2147483647 w 691"/>
                <a:gd name="T1" fmla="*/ 2147483647 h 667"/>
                <a:gd name="T2" fmla="*/ 2147483647 w 691"/>
                <a:gd name="T3" fmla="*/ 2147483647 h 667"/>
                <a:gd name="T4" fmla="*/ 2147483647 w 691"/>
                <a:gd name="T5" fmla="*/ 2147483647 h 667"/>
                <a:gd name="T6" fmla="*/ 2147483647 w 691"/>
                <a:gd name="T7" fmla="*/ 2147483647 h 667"/>
                <a:gd name="T8" fmla="*/ 2147483647 w 691"/>
                <a:gd name="T9" fmla="*/ 2147483647 h 667"/>
                <a:gd name="T10" fmla="*/ 2147483647 w 691"/>
                <a:gd name="T11" fmla="*/ 2147483647 h 667"/>
                <a:gd name="T12" fmla="*/ 2147483647 w 691"/>
                <a:gd name="T13" fmla="*/ 2147483647 h 667"/>
                <a:gd name="T14" fmla="*/ 2147483647 w 691"/>
                <a:gd name="T15" fmla="*/ 2147483647 h 667"/>
                <a:gd name="T16" fmla="*/ 2147483647 w 691"/>
                <a:gd name="T17" fmla="*/ 2147483647 h 667"/>
                <a:gd name="T18" fmla="*/ 2147483647 w 691"/>
                <a:gd name="T19" fmla="*/ 0 h 667"/>
                <a:gd name="T20" fmla="*/ 2147483647 w 691"/>
                <a:gd name="T21" fmla="*/ 2147483647 h 667"/>
                <a:gd name="T22" fmla="*/ 2147483647 w 691"/>
                <a:gd name="T23" fmla="*/ 2147483647 h 667"/>
                <a:gd name="T24" fmla="*/ 2147483647 w 691"/>
                <a:gd name="T25" fmla="*/ 2147483647 h 667"/>
                <a:gd name="T26" fmla="*/ 2147483647 w 691"/>
                <a:gd name="T27" fmla="*/ 2147483647 h 667"/>
                <a:gd name="T28" fmla="*/ 2147483647 w 691"/>
                <a:gd name="T29" fmla="*/ 2147483647 h 667"/>
                <a:gd name="T30" fmla="*/ 2147483647 w 691"/>
                <a:gd name="T31" fmla="*/ 2147483647 h 667"/>
                <a:gd name="T32" fmla="*/ 2147483647 w 691"/>
                <a:gd name="T33" fmla="*/ 2147483647 h 667"/>
                <a:gd name="T34" fmla="*/ 2147483647 w 691"/>
                <a:gd name="T35" fmla="*/ 2147483647 h 667"/>
                <a:gd name="T36" fmla="*/ 2147483647 w 691"/>
                <a:gd name="T37" fmla="*/ 2147483647 h 667"/>
                <a:gd name="T38" fmla="*/ 2147483647 w 691"/>
                <a:gd name="T39" fmla="*/ 2147483647 h 667"/>
                <a:gd name="T40" fmla="*/ 2147483647 w 691"/>
                <a:gd name="T41" fmla="*/ 2147483647 h 667"/>
                <a:gd name="T42" fmla="*/ 2147483647 w 691"/>
                <a:gd name="T43" fmla="*/ 2147483647 h 667"/>
                <a:gd name="T44" fmla="*/ 2147483647 w 691"/>
                <a:gd name="T45" fmla="*/ 2147483647 h 667"/>
                <a:gd name="T46" fmla="*/ 2147483647 w 691"/>
                <a:gd name="T47" fmla="*/ 2147483647 h 667"/>
                <a:gd name="T48" fmla="*/ 2147483647 w 691"/>
                <a:gd name="T49" fmla="*/ 2147483647 h 667"/>
                <a:gd name="T50" fmla="*/ 2147483647 w 691"/>
                <a:gd name="T51" fmla="*/ 2147483647 h 667"/>
                <a:gd name="T52" fmla="*/ 2147483647 w 691"/>
                <a:gd name="T53" fmla="*/ 2147483647 h 667"/>
                <a:gd name="T54" fmla="*/ 2147483647 w 691"/>
                <a:gd name="T55" fmla="*/ 2147483647 h 667"/>
                <a:gd name="T56" fmla="*/ 2147483647 w 691"/>
                <a:gd name="T57" fmla="*/ 2147483647 h 667"/>
                <a:gd name="T58" fmla="*/ 2147483647 w 691"/>
                <a:gd name="T59" fmla="*/ 2147483647 h 667"/>
                <a:gd name="T60" fmla="*/ 2147483647 w 691"/>
                <a:gd name="T61" fmla="*/ 2147483647 h 667"/>
                <a:gd name="T62" fmla="*/ 2147483647 w 691"/>
                <a:gd name="T63" fmla="*/ 2147483647 h 667"/>
                <a:gd name="T64" fmla="*/ 2147483647 w 691"/>
                <a:gd name="T65" fmla="*/ 2147483647 h 6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91"/>
                <a:gd name="T100" fmla="*/ 0 h 667"/>
                <a:gd name="T101" fmla="*/ 691 w 691"/>
                <a:gd name="T102" fmla="*/ 667 h 66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91" h="667">
                  <a:moveTo>
                    <a:pt x="663" y="534"/>
                  </a:moveTo>
                  <a:lnTo>
                    <a:pt x="638" y="525"/>
                  </a:lnTo>
                  <a:lnTo>
                    <a:pt x="629" y="476"/>
                  </a:lnTo>
                  <a:lnTo>
                    <a:pt x="644" y="447"/>
                  </a:lnTo>
                  <a:lnTo>
                    <a:pt x="633" y="395"/>
                  </a:lnTo>
                  <a:lnTo>
                    <a:pt x="620" y="376"/>
                  </a:lnTo>
                  <a:lnTo>
                    <a:pt x="599" y="378"/>
                  </a:lnTo>
                  <a:lnTo>
                    <a:pt x="586" y="386"/>
                  </a:lnTo>
                  <a:lnTo>
                    <a:pt x="584" y="358"/>
                  </a:lnTo>
                  <a:lnTo>
                    <a:pt x="650" y="282"/>
                  </a:lnTo>
                  <a:lnTo>
                    <a:pt x="665" y="195"/>
                  </a:lnTo>
                  <a:lnTo>
                    <a:pt x="691" y="158"/>
                  </a:lnTo>
                  <a:lnTo>
                    <a:pt x="593" y="127"/>
                  </a:lnTo>
                  <a:lnTo>
                    <a:pt x="567" y="123"/>
                  </a:lnTo>
                  <a:lnTo>
                    <a:pt x="544" y="120"/>
                  </a:lnTo>
                  <a:lnTo>
                    <a:pt x="512" y="80"/>
                  </a:lnTo>
                  <a:lnTo>
                    <a:pt x="490" y="85"/>
                  </a:lnTo>
                  <a:lnTo>
                    <a:pt x="456" y="48"/>
                  </a:lnTo>
                  <a:lnTo>
                    <a:pt x="403" y="26"/>
                  </a:lnTo>
                  <a:lnTo>
                    <a:pt x="394" y="0"/>
                  </a:lnTo>
                  <a:lnTo>
                    <a:pt x="339" y="16"/>
                  </a:lnTo>
                  <a:lnTo>
                    <a:pt x="340" y="67"/>
                  </a:lnTo>
                  <a:lnTo>
                    <a:pt x="272" y="106"/>
                  </a:lnTo>
                  <a:lnTo>
                    <a:pt x="260" y="123"/>
                  </a:lnTo>
                  <a:lnTo>
                    <a:pt x="266" y="129"/>
                  </a:lnTo>
                  <a:lnTo>
                    <a:pt x="246" y="143"/>
                  </a:lnTo>
                  <a:lnTo>
                    <a:pt x="194" y="138"/>
                  </a:lnTo>
                  <a:lnTo>
                    <a:pt x="185" y="115"/>
                  </a:lnTo>
                  <a:lnTo>
                    <a:pt x="149" y="118"/>
                  </a:lnTo>
                  <a:lnTo>
                    <a:pt x="178" y="205"/>
                  </a:lnTo>
                  <a:lnTo>
                    <a:pt x="154" y="196"/>
                  </a:lnTo>
                  <a:lnTo>
                    <a:pt x="111" y="206"/>
                  </a:lnTo>
                  <a:lnTo>
                    <a:pt x="92" y="188"/>
                  </a:lnTo>
                  <a:lnTo>
                    <a:pt x="16" y="200"/>
                  </a:lnTo>
                  <a:lnTo>
                    <a:pt x="0" y="219"/>
                  </a:lnTo>
                  <a:lnTo>
                    <a:pt x="21" y="267"/>
                  </a:lnTo>
                  <a:lnTo>
                    <a:pt x="46" y="261"/>
                  </a:lnTo>
                  <a:lnTo>
                    <a:pt x="126" y="307"/>
                  </a:lnTo>
                  <a:lnTo>
                    <a:pt x="156" y="312"/>
                  </a:lnTo>
                  <a:lnTo>
                    <a:pt x="147" y="340"/>
                  </a:lnTo>
                  <a:lnTo>
                    <a:pt x="197" y="388"/>
                  </a:lnTo>
                  <a:lnTo>
                    <a:pt x="207" y="405"/>
                  </a:lnTo>
                  <a:lnTo>
                    <a:pt x="199" y="427"/>
                  </a:lnTo>
                  <a:lnTo>
                    <a:pt x="178" y="580"/>
                  </a:lnTo>
                  <a:lnTo>
                    <a:pt x="166" y="597"/>
                  </a:lnTo>
                  <a:lnTo>
                    <a:pt x="182" y="616"/>
                  </a:lnTo>
                  <a:lnTo>
                    <a:pt x="286" y="645"/>
                  </a:lnTo>
                  <a:lnTo>
                    <a:pt x="299" y="636"/>
                  </a:lnTo>
                  <a:lnTo>
                    <a:pt x="321" y="641"/>
                  </a:lnTo>
                  <a:lnTo>
                    <a:pt x="330" y="650"/>
                  </a:lnTo>
                  <a:lnTo>
                    <a:pt x="342" y="644"/>
                  </a:lnTo>
                  <a:lnTo>
                    <a:pt x="354" y="650"/>
                  </a:lnTo>
                  <a:lnTo>
                    <a:pt x="354" y="660"/>
                  </a:lnTo>
                  <a:lnTo>
                    <a:pt x="385" y="667"/>
                  </a:lnTo>
                  <a:lnTo>
                    <a:pt x="421" y="661"/>
                  </a:lnTo>
                  <a:lnTo>
                    <a:pt x="424" y="611"/>
                  </a:lnTo>
                  <a:lnTo>
                    <a:pt x="469" y="586"/>
                  </a:lnTo>
                  <a:lnTo>
                    <a:pt x="507" y="599"/>
                  </a:lnTo>
                  <a:lnTo>
                    <a:pt x="522" y="594"/>
                  </a:lnTo>
                  <a:lnTo>
                    <a:pt x="587" y="619"/>
                  </a:lnTo>
                  <a:lnTo>
                    <a:pt x="648" y="580"/>
                  </a:lnTo>
                  <a:lnTo>
                    <a:pt x="640" y="566"/>
                  </a:lnTo>
                  <a:lnTo>
                    <a:pt x="656" y="555"/>
                  </a:lnTo>
                  <a:lnTo>
                    <a:pt x="668" y="566"/>
                  </a:lnTo>
                  <a:lnTo>
                    <a:pt x="674" y="553"/>
                  </a:lnTo>
                  <a:lnTo>
                    <a:pt x="663" y="534"/>
                  </a:lnTo>
                  <a:close/>
                </a:path>
              </a:pathLst>
            </a:custGeom>
            <a:solidFill>
              <a:srgbClr val="B4B4B4"/>
            </a:solidFill>
            <a:ln w="12700">
              <a:solidFill>
                <a:schemeClr val="bg1"/>
              </a:solidFill>
              <a:round/>
              <a:headEnd/>
              <a:tailEnd/>
            </a:ln>
          </p:spPr>
          <p:txBody>
            <a:bodyPr/>
            <a:lstStyle/>
            <a:p>
              <a:endParaRPr lang="de-DE"/>
            </a:p>
          </p:txBody>
        </p:sp>
        <p:grpSp>
          <p:nvGrpSpPr>
            <p:cNvPr id="264245" name="Gruppieren 30"/>
            <p:cNvGrpSpPr>
              <a:grpSpLocks/>
            </p:cNvGrpSpPr>
            <p:nvPr/>
          </p:nvGrpSpPr>
          <p:grpSpPr bwMode="auto">
            <a:xfrm>
              <a:off x="4117427" y="2600809"/>
              <a:ext cx="587375" cy="184666"/>
              <a:chOff x="1897925" y="4071594"/>
              <a:chExt cx="587012" cy="184666"/>
            </a:xfrm>
          </p:grpSpPr>
          <p:sp>
            <p:nvSpPr>
              <p:cNvPr id="264250" name="Line 127"/>
              <p:cNvSpPr>
                <a:spLocks noChangeShapeType="1"/>
              </p:cNvSpPr>
              <p:nvPr/>
            </p:nvSpPr>
            <p:spPr bwMode="gray">
              <a:xfrm>
                <a:off x="1964418" y="4135041"/>
                <a:ext cx="192088" cy="20638"/>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4251" name="Line 128"/>
              <p:cNvSpPr>
                <a:spLocks noChangeShapeType="1"/>
              </p:cNvSpPr>
              <p:nvPr/>
            </p:nvSpPr>
            <p:spPr bwMode="gray">
              <a:xfrm>
                <a:off x="2156506" y="4072164"/>
                <a:ext cx="0" cy="180000"/>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4252" name="Text Box 129"/>
              <p:cNvSpPr txBox="1">
                <a:spLocks noChangeArrowheads="1"/>
              </p:cNvSpPr>
              <p:nvPr/>
            </p:nvSpPr>
            <p:spPr bwMode="gray">
              <a:xfrm>
                <a:off x="2175557" y="4071594"/>
                <a:ext cx="309380" cy="184666"/>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Paris</a:t>
                </a:r>
              </a:p>
            </p:txBody>
          </p:sp>
          <p:sp>
            <p:nvSpPr>
              <p:cNvPr id="264253" name="AutoShape 34"/>
              <p:cNvSpPr>
                <a:spLocks noChangeArrowheads="1"/>
              </p:cNvSpPr>
              <p:nvPr/>
            </p:nvSpPr>
            <p:spPr bwMode="gray">
              <a:xfrm>
                <a:off x="1897925" y="4097085"/>
                <a:ext cx="87312"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grpSp>
        <p:sp>
          <p:nvSpPr>
            <p:cNvPr id="264246" name="AutoShape 106"/>
            <p:cNvSpPr>
              <a:spLocks noChangeArrowheads="1"/>
            </p:cNvSpPr>
            <p:nvPr/>
          </p:nvSpPr>
          <p:spPr bwMode="gray">
            <a:xfrm>
              <a:off x="2673612" y="3157550"/>
              <a:ext cx="163513"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2</a:t>
              </a:r>
            </a:p>
          </p:txBody>
        </p:sp>
        <p:sp>
          <p:nvSpPr>
            <p:cNvPr id="264247" name="AutoShape 106"/>
            <p:cNvSpPr>
              <a:spLocks noChangeArrowheads="1"/>
            </p:cNvSpPr>
            <p:nvPr/>
          </p:nvSpPr>
          <p:spPr bwMode="gray">
            <a:xfrm>
              <a:off x="2828788" y="3253588"/>
              <a:ext cx="163513"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5</a:t>
              </a:r>
            </a:p>
          </p:txBody>
        </p:sp>
        <p:sp>
          <p:nvSpPr>
            <p:cNvPr id="264248" name="AutoShape 106"/>
            <p:cNvSpPr>
              <a:spLocks noChangeArrowheads="1"/>
            </p:cNvSpPr>
            <p:nvPr/>
          </p:nvSpPr>
          <p:spPr bwMode="gray">
            <a:xfrm>
              <a:off x="4302648" y="2075778"/>
              <a:ext cx="163513"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1</a:t>
              </a:r>
            </a:p>
          </p:txBody>
        </p:sp>
        <p:sp>
          <p:nvSpPr>
            <p:cNvPr id="264249" name="AutoShape 106"/>
            <p:cNvSpPr>
              <a:spLocks noChangeArrowheads="1"/>
            </p:cNvSpPr>
            <p:nvPr/>
          </p:nvSpPr>
          <p:spPr bwMode="gray">
            <a:xfrm>
              <a:off x="4786314" y="2571744"/>
              <a:ext cx="163513"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800">
                  <a:solidFill>
                    <a:schemeClr val="bg1"/>
                  </a:solidFill>
                </a:rPr>
                <a:t>3/4</a:t>
              </a:r>
            </a:p>
          </p:txBody>
        </p:sp>
      </p:grpSp>
      <p:grpSp>
        <p:nvGrpSpPr>
          <p:cNvPr id="264198" name="Gruppieren 26"/>
          <p:cNvGrpSpPr>
            <a:grpSpLocks/>
          </p:cNvGrpSpPr>
          <p:nvPr/>
        </p:nvGrpSpPr>
        <p:grpSpPr bwMode="auto">
          <a:xfrm>
            <a:off x="642938" y="6000750"/>
            <a:ext cx="1317625" cy="369888"/>
            <a:chOff x="5039540" y="4873874"/>
            <a:chExt cx="1318410" cy="369332"/>
          </a:xfrm>
        </p:grpSpPr>
        <p:sp>
          <p:nvSpPr>
            <p:cNvPr id="264241" name="AutoShape 106"/>
            <p:cNvSpPr>
              <a:spLocks noChangeArrowheads="1"/>
            </p:cNvSpPr>
            <p:nvPr/>
          </p:nvSpPr>
          <p:spPr bwMode="gray">
            <a:xfrm>
              <a:off x="5039540" y="5086666"/>
              <a:ext cx="125848" cy="116073"/>
            </a:xfrm>
            <a:prstGeom prst="flowChartConnector">
              <a:avLst/>
            </a:prstGeom>
            <a:solidFill>
              <a:schemeClr val="tx1"/>
            </a:solidFill>
            <a:ln w="12700">
              <a:solidFill>
                <a:schemeClr val="tx1"/>
              </a:solidFill>
              <a:round/>
              <a:headEnd/>
              <a:tailEnd type="none" w="med" len="lg"/>
            </a:ln>
          </p:spPr>
          <p:txBody>
            <a:bodyPr wrap="none" lIns="0" tIns="0" rIns="0" bIns="0" anchor="ctr"/>
            <a:lstStyle/>
            <a:p>
              <a:pPr algn="ctr"/>
              <a:endParaRPr lang="de-DE" sz="1000">
                <a:solidFill>
                  <a:schemeClr val="bg1"/>
                </a:solidFill>
              </a:endParaRPr>
            </a:p>
          </p:txBody>
        </p:sp>
        <p:sp>
          <p:nvSpPr>
            <p:cNvPr id="264242" name="Text Box 197"/>
            <p:cNvSpPr txBox="1">
              <a:spLocks noChangeArrowheads="1"/>
            </p:cNvSpPr>
            <p:nvPr/>
          </p:nvSpPr>
          <p:spPr bwMode="gray">
            <a:xfrm>
              <a:off x="5214942" y="4873874"/>
              <a:ext cx="1143008" cy="369332"/>
            </a:xfrm>
            <a:prstGeom prst="rect">
              <a:avLst/>
            </a:prstGeom>
            <a:noFill/>
            <a:ln w="12700">
              <a:noFill/>
              <a:miter lim="800000"/>
              <a:headEnd/>
              <a:tailEnd type="none" w="med" len="lg"/>
            </a:ln>
          </p:spPr>
          <p:txBody>
            <a:bodyPr lIns="0" tIns="0" rIns="0" bIns="0">
              <a:spAutoFit/>
            </a:bodyPr>
            <a:lstStyle/>
            <a:p>
              <a:r>
                <a:rPr lang="de-DE" sz="1200">
                  <a:cs typeface="Arial" charset="0"/>
                </a:rPr>
                <a:t>Onshore wind</a:t>
              </a:r>
            </a:p>
            <a:p>
              <a:r>
                <a:rPr lang="de-DE" sz="1200">
                  <a:cs typeface="Arial" charset="0"/>
                </a:rPr>
                <a:t>Office</a:t>
              </a:r>
            </a:p>
          </p:txBody>
        </p:sp>
        <p:sp>
          <p:nvSpPr>
            <p:cNvPr id="264243" name="AutoShape 106"/>
            <p:cNvSpPr>
              <a:spLocks noChangeArrowheads="1"/>
            </p:cNvSpPr>
            <p:nvPr/>
          </p:nvSpPr>
          <p:spPr bwMode="gray">
            <a:xfrm>
              <a:off x="5039540" y="4906400"/>
              <a:ext cx="125848" cy="116073"/>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endParaRPr lang="de-DE" sz="1000">
                <a:solidFill>
                  <a:schemeClr val="bg1"/>
                </a:solidFill>
              </a:endParaRPr>
            </a:p>
          </p:txBody>
        </p:sp>
      </p:grpSp>
      <p:graphicFrame>
        <p:nvGraphicFramePr>
          <p:cNvPr id="21" name="Tabelle 20"/>
          <p:cNvGraphicFramePr>
            <a:graphicFrameLocks noGrp="1"/>
          </p:cNvGraphicFramePr>
          <p:nvPr/>
        </p:nvGraphicFramePr>
        <p:xfrm>
          <a:off x="5707063" y="1827213"/>
          <a:ext cx="2786062" cy="2101850"/>
        </p:xfrm>
        <a:graphic>
          <a:graphicData uri="http://schemas.openxmlformats.org/drawingml/2006/table">
            <a:tbl>
              <a:tblPr firstRow="1" bandRow="1">
                <a:tableStyleId>{5C22544A-7EE6-4342-B048-85BDC9FD1C3A}</a:tableStyleId>
              </a:tblPr>
              <a:tblGrid>
                <a:gridCol w="214314"/>
                <a:gridCol w="1285884"/>
                <a:gridCol w="857256"/>
                <a:gridCol w="428628"/>
              </a:tblGrid>
              <a:tr h="370840">
                <a:tc>
                  <a:txBody>
                    <a:bodyPr/>
                    <a:lstStyle/>
                    <a:p>
                      <a:pPr algn="l"/>
                      <a:endParaRPr lang="de-DE" sz="1000" b="1" baseline="0" dirty="0" smtClean="0">
                        <a:latin typeface="Polo11K-Leicht"/>
                      </a:endParaRPr>
                    </a:p>
                  </a:txBody>
                  <a:tcPr/>
                </a:tc>
                <a:tc>
                  <a:txBody>
                    <a:bodyPr/>
                    <a:lstStyle/>
                    <a:p>
                      <a:pPr algn="l"/>
                      <a:r>
                        <a:rPr lang="de-DE" sz="1000" b="1" kern="1200" dirty="0" smtClean="0">
                          <a:solidFill>
                            <a:schemeClr val="bg1"/>
                          </a:solidFill>
                          <a:latin typeface="+mn-lt"/>
                          <a:ea typeface="+mn-ea"/>
                          <a:cs typeface="+mn-cs"/>
                        </a:rPr>
                        <a:t>Project</a:t>
                      </a:r>
                    </a:p>
                    <a:p>
                      <a:pPr algn="l"/>
                      <a:r>
                        <a:rPr lang="de-DE" sz="1000" b="1" kern="1200" dirty="0" smtClean="0">
                          <a:solidFill>
                            <a:schemeClr val="bg1"/>
                          </a:solidFill>
                          <a:latin typeface="+mn-lt"/>
                          <a:ea typeface="+mn-ea"/>
                          <a:cs typeface="+mn-cs"/>
                        </a:rPr>
                        <a:t>(</a:t>
                      </a:r>
                      <a:r>
                        <a:rPr lang="de-DE" sz="1000" b="1" kern="1200" dirty="0" err="1" smtClean="0">
                          <a:solidFill>
                            <a:schemeClr val="bg1"/>
                          </a:solidFill>
                          <a:latin typeface="+mn-lt"/>
                          <a:ea typeface="+mn-ea"/>
                          <a:cs typeface="+mn-cs"/>
                        </a:rPr>
                        <a:t>Location</a:t>
                      </a:r>
                      <a:r>
                        <a:rPr lang="de-DE" sz="1000" b="1" kern="1200" dirty="0" smtClean="0">
                          <a:solidFill>
                            <a:schemeClr val="bg1"/>
                          </a:solidFill>
                          <a:latin typeface="+mn-lt"/>
                          <a:ea typeface="+mn-ea"/>
                          <a:cs typeface="+mn-cs"/>
                        </a:rPr>
                        <a:t>)</a:t>
                      </a:r>
                    </a:p>
                  </a:txBody>
                  <a:tcPr/>
                </a:tc>
                <a:tc>
                  <a:txBody>
                    <a:bodyPr/>
                    <a:lstStyle/>
                    <a:p>
                      <a:pPr algn="l"/>
                      <a:r>
                        <a:rPr lang="de-DE" sz="1000" b="1" kern="1200" dirty="0" smtClean="0">
                          <a:solidFill>
                            <a:schemeClr val="bg1"/>
                          </a:solidFill>
                          <a:latin typeface="+mn-lt"/>
                          <a:ea typeface="+mn-ea"/>
                          <a:cs typeface="+mn-cs"/>
                        </a:rPr>
                        <a:t>Net </a:t>
                      </a:r>
                      <a:r>
                        <a:rPr lang="de-DE" sz="1000" b="1" kern="1200" dirty="0" err="1" smtClean="0">
                          <a:solidFill>
                            <a:schemeClr val="bg1"/>
                          </a:solidFill>
                          <a:latin typeface="+mn-lt"/>
                          <a:ea typeface="+mn-ea"/>
                          <a:cs typeface="+mn-cs"/>
                        </a:rPr>
                        <a:t>capacity</a:t>
                      </a:r>
                      <a:endParaRPr lang="de-DE" sz="1000" b="1" kern="1200" dirty="0" smtClean="0">
                        <a:solidFill>
                          <a:schemeClr val="bg1"/>
                        </a:solidFill>
                        <a:latin typeface="+mn-lt"/>
                        <a:ea typeface="+mn-ea"/>
                        <a:cs typeface="+mn-cs"/>
                      </a:endParaRPr>
                    </a:p>
                    <a:p>
                      <a:pPr algn="l"/>
                      <a:r>
                        <a:rPr lang="de-DE" sz="1000" b="1" kern="1200" dirty="0" smtClean="0">
                          <a:solidFill>
                            <a:schemeClr val="bg1"/>
                          </a:solidFill>
                          <a:latin typeface="+mn-lt"/>
                          <a:ea typeface="+mn-ea"/>
                          <a:cs typeface="+mn-cs"/>
                        </a:rPr>
                        <a:t>MW*</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b="1" kern="1200" dirty="0" smtClean="0">
                          <a:solidFill>
                            <a:schemeClr val="bg1"/>
                          </a:solidFill>
                          <a:latin typeface="+mn-lt"/>
                          <a:ea typeface="+mn-ea"/>
                          <a:cs typeface="+mn-cs"/>
                        </a:rPr>
                        <a:t>Year</a:t>
                      </a:r>
                    </a:p>
                  </a:txBody>
                  <a:tcPr/>
                </a:tc>
              </a:tr>
              <a:tr h="318140">
                <a:tc>
                  <a:txBody>
                    <a:bodyPr/>
                    <a:lstStyle/>
                    <a:p>
                      <a:pPr algn="ctr"/>
                      <a:r>
                        <a:rPr lang="de-DE" sz="1000" b="0" dirty="0" smtClean="0"/>
                        <a:t>1</a:t>
                      </a:r>
                      <a:endParaRPr lang="de-DE" sz="1000" b="0" dirty="0"/>
                    </a:p>
                  </a:txBody>
                  <a:tcPr/>
                </a:tc>
                <a:tc>
                  <a:txBody>
                    <a:bodyPr/>
                    <a:lstStyle/>
                    <a:p>
                      <a:pPr algn="l"/>
                      <a:r>
                        <a:rPr lang="de-DE" sz="1000" b="0" kern="1200" dirty="0" err="1" smtClean="0">
                          <a:solidFill>
                            <a:schemeClr val="dk1"/>
                          </a:solidFill>
                          <a:latin typeface="+mn-lt"/>
                          <a:ea typeface="+mn-ea"/>
                          <a:cs typeface="+mn-cs"/>
                        </a:rPr>
                        <a:t>Lehaucourt</a:t>
                      </a:r>
                      <a:endParaRPr lang="de-DE" sz="1000" b="0" kern="1200" dirty="0" smtClean="0">
                        <a:solidFill>
                          <a:schemeClr val="dk1"/>
                        </a:solidFill>
                        <a:latin typeface="+mn-lt"/>
                        <a:ea typeface="+mn-ea"/>
                        <a:cs typeface="+mn-cs"/>
                      </a:endParaRPr>
                    </a:p>
                  </a:txBody>
                  <a:tcPr/>
                </a:tc>
                <a:tc>
                  <a:txBody>
                    <a:bodyPr/>
                    <a:lstStyle/>
                    <a:p>
                      <a:pPr algn="r"/>
                      <a:r>
                        <a:rPr lang="de-DE" sz="1000" b="0" kern="1200" dirty="0" smtClean="0">
                          <a:solidFill>
                            <a:schemeClr val="dk1"/>
                          </a:solidFill>
                          <a:latin typeface="+mn-lt"/>
                          <a:ea typeface="+mn-ea"/>
                          <a:cs typeface="+mn-cs"/>
                        </a:rPr>
                        <a:t>7</a:t>
                      </a:r>
                    </a:p>
                  </a:txBody>
                  <a:tcPr/>
                </a:tc>
                <a:tc>
                  <a:txBody>
                    <a:bodyPr/>
                    <a:lstStyle/>
                    <a:p>
                      <a:pPr algn="r"/>
                      <a:r>
                        <a:rPr lang="de-DE" sz="1000" b="0" kern="1200" dirty="0" smtClean="0">
                          <a:solidFill>
                            <a:schemeClr val="dk1"/>
                          </a:solidFill>
                          <a:latin typeface="+mn-lt"/>
                          <a:ea typeface="+mn-ea"/>
                          <a:cs typeface="+mn-cs"/>
                        </a:rPr>
                        <a:t>2007</a:t>
                      </a:r>
                    </a:p>
                  </a:txBody>
                  <a:tcPr/>
                </a:tc>
              </a:tr>
              <a:tr h="285752">
                <a:tc>
                  <a:txBody>
                    <a:bodyPr/>
                    <a:lstStyle/>
                    <a:p>
                      <a:pPr algn="ctr"/>
                      <a:r>
                        <a:rPr lang="de-DE" sz="1000" b="0" dirty="0" smtClean="0"/>
                        <a:t>2</a:t>
                      </a:r>
                      <a:endParaRPr lang="de-DE" sz="1000" b="0" dirty="0"/>
                    </a:p>
                  </a:txBody>
                  <a:tcPr/>
                </a:tc>
                <a:tc>
                  <a:txBody>
                    <a:bodyPr/>
                    <a:lstStyle/>
                    <a:p>
                      <a:r>
                        <a:rPr lang="de-DE" sz="1000" b="0" dirty="0" smtClean="0"/>
                        <a:t>Ambon </a:t>
                      </a:r>
                      <a:endParaRPr lang="de-DE" sz="1000" b="0" dirty="0"/>
                    </a:p>
                  </a:txBody>
                  <a:tcPr/>
                </a:tc>
                <a:tc>
                  <a:txBody>
                    <a:bodyPr/>
                    <a:lstStyle/>
                    <a:p>
                      <a:pPr algn="r"/>
                      <a:r>
                        <a:rPr lang="de-DE" sz="1000" b="0" dirty="0" smtClean="0"/>
                        <a:t>7</a:t>
                      </a:r>
                      <a:endParaRPr lang="de-DE" sz="1000" b="0" dirty="0"/>
                    </a:p>
                  </a:txBody>
                  <a:tcPr/>
                </a:tc>
                <a:tc>
                  <a:txBody>
                    <a:bodyPr/>
                    <a:lstStyle/>
                    <a:p>
                      <a:pPr algn="r"/>
                      <a:r>
                        <a:rPr lang="de-DE" sz="1000" b="0" dirty="0" smtClean="0"/>
                        <a:t>2008</a:t>
                      </a:r>
                      <a:endParaRPr lang="de-DE" sz="1000" b="0" dirty="0"/>
                    </a:p>
                  </a:txBody>
                  <a:tcPr/>
                </a:tc>
              </a:tr>
              <a:tr h="285752">
                <a:tc>
                  <a:txBody>
                    <a:bodyPr/>
                    <a:lstStyle/>
                    <a:p>
                      <a:pPr algn="ctr"/>
                      <a:r>
                        <a:rPr lang="de-DE" sz="1000" b="0" dirty="0" smtClean="0"/>
                        <a:t>3</a:t>
                      </a:r>
                      <a:endParaRPr lang="de-DE" sz="1000" b="0" dirty="0"/>
                    </a:p>
                  </a:txBody>
                  <a:tcPr/>
                </a:tc>
                <a:tc>
                  <a:txBody>
                    <a:bodyPr/>
                    <a:lstStyle/>
                    <a:p>
                      <a:pPr algn="l"/>
                      <a:r>
                        <a:rPr lang="en-US" sz="1000" b="0" dirty="0" smtClean="0"/>
                        <a:t>LV </a:t>
                      </a:r>
                      <a:r>
                        <a:rPr lang="en-US" sz="1000" b="0" dirty="0" err="1" smtClean="0"/>
                        <a:t>Cernon</a:t>
                      </a:r>
                      <a:r>
                        <a:rPr lang="en-US" sz="1000" b="0" dirty="0" smtClean="0"/>
                        <a:t> </a:t>
                      </a:r>
                      <a:endParaRPr lang="de-DE" sz="1000" b="0" dirty="0"/>
                    </a:p>
                  </a:txBody>
                  <a:tcPr/>
                </a:tc>
                <a:tc>
                  <a:txBody>
                    <a:bodyPr/>
                    <a:lstStyle/>
                    <a:p>
                      <a:pPr algn="r"/>
                      <a:r>
                        <a:rPr lang="de-DE" sz="1000" b="0" dirty="0" smtClean="0"/>
                        <a:t>7</a:t>
                      </a:r>
                      <a:endParaRPr lang="de-DE" sz="1000" b="0" dirty="0"/>
                    </a:p>
                  </a:txBody>
                  <a:tcPr/>
                </a:tc>
                <a:tc>
                  <a:txBody>
                    <a:bodyPr/>
                    <a:lstStyle/>
                    <a:p>
                      <a:pPr algn="r"/>
                      <a:r>
                        <a:rPr lang="de-DE" sz="1000" b="0" dirty="0" smtClean="0"/>
                        <a:t>2008</a:t>
                      </a:r>
                      <a:endParaRPr lang="de-DE" sz="1000" b="0" dirty="0"/>
                    </a:p>
                  </a:txBody>
                  <a:tcPr/>
                </a:tc>
              </a:tr>
              <a:tr h="285752">
                <a:tc>
                  <a:txBody>
                    <a:bodyPr/>
                    <a:lstStyle/>
                    <a:p>
                      <a:pPr algn="ctr"/>
                      <a:r>
                        <a:rPr lang="de-DE" sz="1000" b="0" dirty="0" smtClean="0"/>
                        <a:t>4</a:t>
                      </a:r>
                      <a:endParaRPr lang="de-DE" sz="1000" b="0" dirty="0"/>
                    </a:p>
                  </a:txBody>
                  <a:tcPr/>
                </a:tc>
                <a:tc>
                  <a:txBody>
                    <a:bodyPr/>
                    <a:lstStyle/>
                    <a:p>
                      <a:pPr algn="l"/>
                      <a:r>
                        <a:rPr lang="de-DE" sz="1000" b="0" dirty="0" smtClean="0"/>
                        <a:t>CE </a:t>
                      </a:r>
                      <a:r>
                        <a:rPr lang="de-DE" sz="1000" b="0" dirty="0" err="1" smtClean="0"/>
                        <a:t>Cernon</a:t>
                      </a:r>
                      <a:r>
                        <a:rPr lang="de-DE" sz="1000" b="0" dirty="0" smtClean="0"/>
                        <a:t> </a:t>
                      </a:r>
                      <a:endParaRPr lang="de-DE" sz="1000" b="0" dirty="0"/>
                    </a:p>
                  </a:txBody>
                  <a:tcPr/>
                </a:tc>
                <a:tc>
                  <a:txBody>
                    <a:bodyPr/>
                    <a:lstStyle/>
                    <a:p>
                      <a:pPr algn="r"/>
                      <a:r>
                        <a:rPr lang="de-DE" sz="1000" b="0" dirty="0" smtClean="0"/>
                        <a:t>2</a:t>
                      </a:r>
                      <a:endParaRPr lang="de-DE" sz="1000" b="0" dirty="0"/>
                    </a:p>
                  </a:txBody>
                  <a:tcPr/>
                </a:tc>
                <a:tc>
                  <a:txBody>
                    <a:bodyPr/>
                    <a:lstStyle/>
                    <a:p>
                      <a:pPr algn="r"/>
                      <a:r>
                        <a:rPr lang="de-DE" sz="1000" b="0" dirty="0" smtClean="0"/>
                        <a:t>2008</a:t>
                      </a:r>
                      <a:endParaRPr lang="de-DE" sz="1000" b="0" dirty="0"/>
                    </a:p>
                  </a:txBody>
                  <a:tcPr/>
                </a:tc>
              </a:tr>
              <a:tr h="285752">
                <a:tc>
                  <a:txBody>
                    <a:bodyPr/>
                    <a:lstStyle/>
                    <a:p>
                      <a:pPr algn="ctr"/>
                      <a:r>
                        <a:rPr lang="de-DE" sz="1000" b="0" dirty="0" smtClean="0"/>
                        <a:t>5</a:t>
                      </a:r>
                      <a:endParaRPr lang="de-DE" sz="1000" b="0" dirty="0"/>
                    </a:p>
                  </a:txBody>
                  <a:tcPr/>
                </a:tc>
                <a:tc>
                  <a:txBody>
                    <a:bodyPr/>
                    <a:lstStyle/>
                    <a:p>
                      <a:pPr algn="l"/>
                      <a:r>
                        <a:rPr lang="de-DE" sz="1000" b="0" dirty="0" err="1" smtClean="0"/>
                        <a:t>Muzillac</a:t>
                      </a:r>
                      <a:endParaRPr lang="de-DE" sz="1000" b="0" dirty="0"/>
                    </a:p>
                  </a:txBody>
                  <a:tcPr/>
                </a:tc>
                <a:tc>
                  <a:txBody>
                    <a:bodyPr/>
                    <a:lstStyle/>
                    <a:p>
                      <a:pPr algn="r"/>
                      <a:r>
                        <a:rPr lang="de-DE" sz="1000" b="0" dirty="0" smtClean="0"/>
                        <a:t>7</a:t>
                      </a:r>
                      <a:endParaRPr lang="de-DE" sz="1000" b="0" dirty="0"/>
                    </a:p>
                  </a:txBody>
                  <a:tcPr/>
                </a:tc>
                <a:tc>
                  <a:txBody>
                    <a:bodyPr/>
                    <a:lstStyle/>
                    <a:p>
                      <a:pPr algn="r"/>
                      <a:r>
                        <a:rPr lang="de-DE" sz="1000" b="0" dirty="0" smtClean="0"/>
                        <a:t>2008</a:t>
                      </a:r>
                      <a:endParaRPr lang="de-DE" sz="1000" b="0" dirty="0"/>
                    </a:p>
                  </a:txBody>
                  <a:tcPr/>
                </a:tc>
              </a:tr>
              <a:tr h="214314">
                <a:tc>
                  <a:txBody>
                    <a:bodyPr/>
                    <a:lstStyle/>
                    <a:p>
                      <a:pPr algn="ctr"/>
                      <a:endParaRPr lang="de-DE" sz="1000" dirty="0"/>
                    </a:p>
                  </a:txBody>
                  <a:tcPr/>
                </a:tc>
                <a:tc>
                  <a:txBody>
                    <a:bodyPr/>
                    <a:lstStyle/>
                    <a:p>
                      <a:pPr algn="l"/>
                      <a:r>
                        <a:rPr lang="de-DE" sz="1000" b="1" dirty="0" smtClean="0"/>
                        <a:t>Total (MW) </a:t>
                      </a:r>
                      <a:endParaRPr lang="de-DE" sz="10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de-DE" sz="1000" b="1" dirty="0" smtClean="0"/>
                        <a:t>30</a:t>
                      </a:r>
                      <a:endParaRPr lang="de-DE" sz="1000" dirty="0" smtClean="0"/>
                    </a:p>
                  </a:txBody>
                  <a:tcPr/>
                </a:tc>
                <a:tc>
                  <a:txBody>
                    <a:bodyPr/>
                    <a:lstStyle/>
                    <a:p>
                      <a:pPr algn="r"/>
                      <a:endParaRPr lang="de-DE" sz="1000" dirty="0"/>
                    </a:p>
                  </a:txBody>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7" name="Foliennummernplatzhalter 1"/>
          <p:cNvSpPr>
            <a:spLocks noGrp="1"/>
          </p:cNvSpPr>
          <p:nvPr>
            <p:ph type="sldNum" sz="quarter" idx="10"/>
          </p:nvPr>
        </p:nvSpPr>
        <p:spPr>
          <a:noFill/>
        </p:spPr>
        <p:txBody>
          <a:bodyPr/>
          <a:lstStyle/>
          <a:p>
            <a:fld id="{3D89985A-F344-463F-AFF5-C82338026788}" type="slidenum">
              <a:rPr smtClean="0"/>
              <a:pPr/>
              <a:t>36</a:t>
            </a:fld>
            <a:endParaRPr lang="de-DE" smtClean="0"/>
          </a:p>
        </p:txBody>
      </p:sp>
      <p:sp>
        <p:nvSpPr>
          <p:cNvPr id="265218" name="Fußzeilenplatzhalter 2"/>
          <p:cNvSpPr>
            <a:spLocks noGrp="1"/>
          </p:cNvSpPr>
          <p:nvPr>
            <p:ph type="ftr" sz="quarter" idx="11"/>
          </p:nvPr>
        </p:nvSpPr>
        <p:spPr>
          <a:noFill/>
        </p:spPr>
        <p:txBody>
          <a:bodyPr/>
          <a:lstStyle/>
          <a:p>
            <a:r>
              <a:rPr lang="de-DE" smtClean="0"/>
              <a:t>      </a:t>
            </a:r>
          </a:p>
        </p:txBody>
      </p:sp>
      <p:sp>
        <p:nvSpPr>
          <p:cNvPr id="265219" name="Text Box 197"/>
          <p:cNvSpPr txBox="1">
            <a:spLocks noChangeArrowheads="1"/>
          </p:cNvSpPr>
          <p:nvPr/>
        </p:nvSpPr>
        <p:spPr bwMode="gray">
          <a:xfrm>
            <a:off x="609600" y="6588125"/>
            <a:ext cx="2579688" cy="153988"/>
          </a:xfrm>
          <a:prstGeom prst="rect">
            <a:avLst/>
          </a:prstGeom>
          <a:noFill/>
          <a:ln w="12700">
            <a:noFill/>
            <a:miter lim="800000"/>
            <a:headEnd/>
            <a:tailEnd type="none" w="med" len="lg"/>
          </a:ln>
        </p:spPr>
        <p:txBody>
          <a:bodyPr wrap="none" lIns="0" tIns="0" rIns="0" bIns="0">
            <a:spAutoFit/>
          </a:bodyPr>
          <a:lstStyle/>
          <a:p>
            <a:pPr>
              <a:spcBef>
                <a:spcPct val="50000"/>
              </a:spcBef>
            </a:pPr>
            <a:r>
              <a:rPr lang="en-US" sz="1000">
                <a:cs typeface="Arial" charset="0"/>
              </a:rPr>
              <a:t>* E.ON Equity MW (Figures rounded). Source E.ON</a:t>
            </a:r>
          </a:p>
        </p:txBody>
      </p:sp>
      <p:sp>
        <p:nvSpPr>
          <p:cNvPr id="15" name="Rectangle 2"/>
          <p:cNvSpPr txBox="1">
            <a:spLocks noChangeArrowheads="1"/>
          </p:cNvSpPr>
          <p:nvPr/>
        </p:nvSpPr>
        <p:spPr bwMode="gray">
          <a:xfrm>
            <a:off x="609600" y="1143000"/>
            <a:ext cx="7924800" cy="533400"/>
          </a:xfrm>
          <a:prstGeom prst="rect">
            <a:avLst/>
          </a:prstGeom>
          <a:noFill/>
          <a:ln w="9525">
            <a:noFill/>
            <a:miter lim="800000"/>
            <a:headEnd/>
            <a:tailEnd/>
          </a:ln>
        </p:spPr>
        <p:txBody>
          <a:bodyPr lIns="0" tIns="0" rIns="0" bIns="0"/>
          <a:lstStyle/>
          <a:p>
            <a:pPr>
              <a:lnSpc>
                <a:spcPts val="3400"/>
              </a:lnSpc>
              <a:defRPr/>
            </a:pPr>
            <a:r>
              <a:rPr lang="de-DE" sz="2600" dirty="0" err="1"/>
              <a:t>Assets</a:t>
            </a:r>
            <a:r>
              <a:rPr lang="de-DE" sz="2600" dirty="0"/>
              <a:t> in </a:t>
            </a:r>
            <a:r>
              <a:rPr lang="de-DE" sz="2600" dirty="0" err="1"/>
              <a:t>operation</a:t>
            </a:r>
            <a:r>
              <a:rPr lang="de-DE" sz="2600" dirty="0"/>
              <a:t>: </a:t>
            </a:r>
            <a:r>
              <a:rPr lang="de-DE" sz="2600" kern="0" dirty="0">
                <a:latin typeface="+mj-lt"/>
                <a:ea typeface="+mj-ea"/>
                <a:cs typeface="+mj-cs"/>
              </a:rPr>
              <a:t>Iberia (Spain)</a:t>
            </a:r>
            <a:endParaRPr lang="de-DE" sz="2600" kern="0" dirty="0">
              <a:latin typeface="+mj-lt"/>
              <a:ea typeface="+mj-ea"/>
              <a:cs typeface="+mj-cs"/>
            </a:endParaRPr>
          </a:p>
        </p:txBody>
      </p:sp>
      <p:grpSp>
        <p:nvGrpSpPr>
          <p:cNvPr id="265221" name="Gruppieren 51"/>
          <p:cNvGrpSpPr>
            <a:grpSpLocks/>
          </p:cNvGrpSpPr>
          <p:nvPr/>
        </p:nvGrpSpPr>
        <p:grpSpPr bwMode="auto">
          <a:xfrm>
            <a:off x="428625" y="1857375"/>
            <a:ext cx="4751388" cy="3681413"/>
            <a:chOff x="3071802" y="1857364"/>
            <a:chExt cx="4751887" cy="3680893"/>
          </a:xfrm>
        </p:grpSpPr>
        <p:grpSp>
          <p:nvGrpSpPr>
            <p:cNvPr id="265300" name="Gruppieren 26"/>
            <p:cNvGrpSpPr>
              <a:grpSpLocks/>
            </p:cNvGrpSpPr>
            <p:nvPr/>
          </p:nvGrpSpPr>
          <p:grpSpPr bwMode="auto">
            <a:xfrm>
              <a:off x="3071802" y="1857364"/>
              <a:ext cx="4751887" cy="3680893"/>
              <a:chOff x="2357422" y="1785926"/>
              <a:chExt cx="4751887" cy="3680893"/>
            </a:xfrm>
          </p:grpSpPr>
          <p:sp>
            <p:nvSpPr>
              <p:cNvPr id="265324" name="Freeform 2"/>
              <p:cNvSpPr>
                <a:spLocks/>
              </p:cNvSpPr>
              <p:nvPr/>
            </p:nvSpPr>
            <p:spPr bwMode="gray">
              <a:xfrm>
                <a:off x="6685070" y="3591019"/>
                <a:ext cx="424239" cy="361850"/>
              </a:xfrm>
              <a:custGeom>
                <a:avLst/>
                <a:gdLst>
                  <a:gd name="T0" fmla="*/ 2147483647 w 122"/>
                  <a:gd name="T1" fmla="*/ 2147483647 h 104"/>
                  <a:gd name="T2" fmla="*/ 2147483647 w 122"/>
                  <a:gd name="T3" fmla="*/ 2147483647 h 104"/>
                  <a:gd name="T4" fmla="*/ 2147483647 w 122"/>
                  <a:gd name="T5" fmla="*/ 2147483647 h 104"/>
                  <a:gd name="T6" fmla="*/ 2147483647 w 122"/>
                  <a:gd name="T7" fmla="*/ 2147483647 h 104"/>
                  <a:gd name="T8" fmla="*/ 2147483647 w 122"/>
                  <a:gd name="T9" fmla="*/ 0 h 104"/>
                  <a:gd name="T10" fmla="*/ 2147483647 w 122"/>
                  <a:gd name="T11" fmla="*/ 2147483647 h 104"/>
                  <a:gd name="T12" fmla="*/ 0 w 122"/>
                  <a:gd name="T13" fmla="*/ 2147483647 h 104"/>
                  <a:gd name="T14" fmla="*/ 2147483647 w 122"/>
                  <a:gd name="T15" fmla="*/ 2147483647 h 104"/>
                  <a:gd name="T16" fmla="*/ 2147483647 w 122"/>
                  <a:gd name="T17" fmla="*/ 2147483647 h 104"/>
                  <a:gd name="T18" fmla="*/ 2147483647 w 122"/>
                  <a:gd name="T19" fmla="*/ 2147483647 h 1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2"/>
                  <a:gd name="T31" fmla="*/ 0 h 104"/>
                  <a:gd name="T32" fmla="*/ 122 w 122"/>
                  <a:gd name="T33" fmla="*/ 104 h 10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2" h="104">
                    <a:moveTo>
                      <a:pt x="88" y="104"/>
                    </a:moveTo>
                    <a:lnTo>
                      <a:pt x="108" y="92"/>
                    </a:lnTo>
                    <a:lnTo>
                      <a:pt x="122" y="54"/>
                    </a:lnTo>
                    <a:lnTo>
                      <a:pt x="122" y="34"/>
                    </a:lnTo>
                    <a:lnTo>
                      <a:pt x="104" y="0"/>
                    </a:lnTo>
                    <a:lnTo>
                      <a:pt x="4" y="48"/>
                    </a:lnTo>
                    <a:lnTo>
                      <a:pt x="0" y="71"/>
                    </a:lnTo>
                    <a:lnTo>
                      <a:pt x="19" y="75"/>
                    </a:lnTo>
                    <a:lnTo>
                      <a:pt x="57" y="83"/>
                    </a:lnTo>
                    <a:lnTo>
                      <a:pt x="88" y="104"/>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65325" name="Freeform 3"/>
              <p:cNvSpPr>
                <a:spLocks/>
              </p:cNvSpPr>
              <p:nvPr/>
            </p:nvSpPr>
            <p:spPr bwMode="gray">
              <a:xfrm>
                <a:off x="2417730" y="1785926"/>
                <a:ext cx="4575122" cy="3680893"/>
              </a:xfrm>
              <a:custGeom>
                <a:avLst/>
                <a:gdLst>
                  <a:gd name="T0" fmla="*/ 2147483647 w 668"/>
                  <a:gd name="T1" fmla="*/ 2147483647 h 530"/>
                  <a:gd name="T2" fmla="*/ 2147483647 w 668"/>
                  <a:gd name="T3" fmla="*/ 2147483647 h 530"/>
                  <a:gd name="T4" fmla="*/ 2147483647 w 668"/>
                  <a:gd name="T5" fmla="*/ 2147483647 h 530"/>
                  <a:gd name="T6" fmla="*/ 2147483647 w 668"/>
                  <a:gd name="T7" fmla="*/ 2147483647 h 530"/>
                  <a:gd name="T8" fmla="*/ 2147483647 w 668"/>
                  <a:gd name="T9" fmla="*/ 2147483647 h 530"/>
                  <a:gd name="T10" fmla="*/ 2147483647 w 668"/>
                  <a:gd name="T11" fmla="*/ 2147483647 h 530"/>
                  <a:gd name="T12" fmla="*/ 2147483647 w 668"/>
                  <a:gd name="T13" fmla="*/ 2147483647 h 530"/>
                  <a:gd name="T14" fmla="*/ 2147483647 w 668"/>
                  <a:gd name="T15" fmla="*/ 2147483647 h 530"/>
                  <a:gd name="T16" fmla="*/ 2147483647 w 668"/>
                  <a:gd name="T17" fmla="*/ 2147483647 h 530"/>
                  <a:gd name="T18" fmla="*/ 2147483647 w 668"/>
                  <a:gd name="T19" fmla="*/ 2147483647 h 530"/>
                  <a:gd name="T20" fmla="*/ 2147483647 w 668"/>
                  <a:gd name="T21" fmla="*/ 2147483647 h 530"/>
                  <a:gd name="T22" fmla="*/ 2147483647 w 668"/>
                  <a:gd name="T23" fmla="*/ 2147483647 h 530"/>
                  <a:gd name="T24" fmla="*/ 2147483647 w 668"/>
                  <a:gd name="T25" fmla="*/ 2147483647 h 530"/>
                  <a:gd name="T26" fmla="*/ 2147483647 w 668"/>
                  <a:gd name="T27" fmla="*/ 0 h 530"/>
                  <a:gd name="T28" fmla="*/ 2147483647 w 668"/>
                  <a:gd name="T29" fmla="*/ 2147483647 h 530"/>
                  <a:gd name="T30" fmla="*/ 2147483647 w 668"/>
                  <a:gd name="T31" fmla="*/ 2147483647 h 530"/>
                  <a:gd name="T32" fmla="*/ 2147483647 w 668"/>
                  <a:gd name="T33" fmla="*/ 2147483647 h 530"/>
                  <a:gd name="T34" fmla="*/ 0 w 668"/>
                  <a:gd name="T35" fmla="*/ 2147483647 h 530"/>
                  <a:gd name="T36" fmla="*/ 2147483647 w 668"/>
                  <a:gd name="T37" fmla="*/ 2147483647 h 530"/>
                  <a:gd name="T38" fmla="*/ 2147483647 w 668"/>
                  <a:gd name="T39" fmla="*/ 2147483647 h 530"/>
                  <a:gd name="T40" fmla="*/ 2147483647 w 668"/>
                  <a:gd name="T41" fmla="*/ 2147483647 h 530"/>
                  <a:gd name="T42" fmla="*/ 2147483647 w 668"/>
                  <a:gd name="T43" fmla="*/ 2147483647 h 530"/>
                  <a:gd name="T44" fmla="*/ 2147483647 w 668"/>
                  <a:gd name="T45" fmla="*/ 2147483647 h 530"/>
                  <a:gd name="T46" fmla="*/ 2147483647 w 668"/>
                  <a:gd name="T47" fmla="*/ 2147483647 h 530"/>
                  <a:gd name="T48" fmla="*/ 2147483647 w 668"/>
                  <a:gd name="T49" fmla="*/ 2147483647 h 530"/>
                  <a:gd name="T50" fmla="*/ 2147483647 w 668"/>
                  <a:gd name="T51" fmla="*/ 2147483647 h 530"/>
                  <a:gd name="T52" fmla="*/ 2147483647 w 668"/>
                  <a:gd name="T53" fmla="*/ 2147483647 h 530"/>
                  <a:gd name="T54" fmla="*/ 2147483647 w 668"/>
                  <a:gd name="T55" fmla="*/ 2147483647 h 530"/>
                  <a:gd name="T56" fmla="*/ 2147483647 w 668"/>
                  <a:gd name="T57" fmla="*/ 2147483647 h 530"/>
                  <a:gd name="T58" fmla="*/ 2147483647 w 668"/>
                  <a:gd name="T59" fmla="*/ 2147483647 h 530"/>
                  <a:gd name="T60" fmla="*/ 2147483647 w 668"/>
                  <a:gd name="T61" fmla="*/ 2147483647 h 530"/>
                  <a:gd name="T62" fmla="*/ 2147483647 w 668"/>
                  <a:gd name="T63" fmla="*/ 2147483647 h 530"/>
                  <a:gd name="T64" fmla="*/ 2147483647 w 668"/>
                  <a:gd name="T65" fmla="*/ 2147483647 h 530"/>
                  <a:gd name="T66" fmla="*/ 2147483647 w 668"/>
                  <a:gd name="T67" fmla="*/ 2147483647 h 530"/>
                  <a:gd name="T68" fmla="*/ 2147483647 w 668"/>
                  <a:gd name="T69" fmla="*/ 2147483647 h 530"/>
                  <a:gd name="T70" fmla="*/ 2147483647 w 668"/>
                  <a:gd name="T71" fmla="*/ 2147483647 h 530"/>
                  <a:gd name="T72" fmla="*/ 2147483647 w 668"/>
                  <a:gd name="T73" fmla="*/ 2147483647 h 530"/>
                  <a:gd name="T74" fmla="*/ 2147483647 w 668"/>
                  <a:gd name="T75" fmla="*/ 2147483647 h 530"/>
                  <a:gd name="T76" fmla="*/ 2147483647 w 668"/>
                  <a:gd name="T77" fmla="*/ 2147483647 h 530"/>
                  <a:gd name="T78" fmla="*/ 2147483647 w 668"/>
                  <a:gd name="T79" fmla="*/ 2147483647 h 530"/>
                  <a:gd name="T80" fmla="*/ 2147483647 w 668"/>
                  <a:gd name="T81" fmla="*/ 2147483647 h 530"/>
                  <a:gd name="T82" fmla="*/ 2147483647 w 668"/>
                  <a:gd name="T83" fmla="*/ 2147483647 h 530"/>
                  <a:gd name="T84" fmla="*/ 2147483647 w 668"/>
                  <a:gd name="T85" fmla="*/ 2147483647 h 530"/>
                  <a:gd name="T86" fmla="*/ 2147483647 w 668"/>
                  <a:gd name="T87" fmla="*/ 2147483647 h 530"/>
                  <a:gd name="T88" fmla="*/ 2147483647 w 668"/>
                  <a:gd name="T89" fmla="*/ 2147483647 h 530"/>
                  <a:gd name="T90" fmla="*/ 2147483647 w 668"/>
                  <a:gd name="T91" fmla="*/ 2147483647 h 530"/>
                  <a:gd name="T92" fmla="*/ 2147483647 w 668"/>
                  <a:gd name="T93" fmla="*/ 2147483647 h 530"/>
                  <a:gd name="T94" fmla="*/ 2147483647 w 668"/>
                  <a:gd name="T95" fmla="*/ 2147483647 h 530"/>
                  <a:gd name="T96" fmla="*/ 2147483647 w 668"/>
                  <a:gd name="T97" fmla="*/ 2147483647 h 530"/>
                  <a:gd name="T98" fmla="*/ 2147483647 w 668"/>
                  <a:gd name="T99" fmla="*/ 2147483647 h 530"/>
                  <a:gd name="T100" fmla="*/ 2147483647 w 668"/>
                  <a:gd name="T101" fmla="*/ 2147483647 h 530"/>
                  <a:gd name="T102" fmla="*/ 2147483647 w 668"/>
                  <a:gd name="T103" fmla="*/ 2147483647 h 53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68"/>
                  <a:gd name="T157" fmla="*/ 0 h 530"/>
                  <a:gd name="T158" fmla="*/ 668 w 668"/>
                  <a:gd name="T159" fmla="*/ 530 h 53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68" h="530">
                    <a:moveTo>
                      <a:pt x="594" y="87"/>
                    </a:moveTo>
                    <a:lnTo>
                      <a:pt x="579" y="87"/>
                    </a:lnTo>
                    <a:lnTo>
                      <a:pt x="570" y="76"/>
                    </a:lnTo>
                    <a:lnTo>
                      <a:pt x="561" y="67"/>
                    </a:lnTo>
                    <a:lnTo>
                      <a:pt x="540" y="63"/>
                    </a:lnTo>
                    <a:lnTo>
                      <a:pt x="526" y="71"/>
                    </a:lnTo>
                    <a:lnTo>
                      <a:pt x="423" y="43"/>
                    </a:lnTo>
                    <a:lnTo>
                      <a:pt x="407" y="24"/>
                    </a:lnTo>
                    <a:lnTo>
                      <a:pt x="315" y="24"/>
                    </a:lnTo>
                    <a:lnTo>
                      <a:pt x="301" y="18"/>
                    </a:lnTo>
                    <a:lnTo>
                      <a:pt x="254" y="23"/>
                    </a:lnTo>
                    <a:lnTo>
                      <a:pt x="184" y="7"/>
                    </a:lnTo>
                    <a:lnTo>
                      <a:pt x="113" y="12"/>
                    </a:lnTo>
                    <a:lnTo>
                      <a:pt x="84" y="0"/>
                    </a:lnTo>
                    <a:lnTo>
                      <a:pt x="56" y="14"/>
                    </a:lnTo>
                    <a:lnTo>
                      <a:pt x="56" y="28"/>
                    </a:lnTo>
                    <a:lnTo>
                      <a:pt x="20" y="35"/>
                    </a:lnTo>
                    <a:lnTo>
                      <a:pt x="0" y="60"/>
                    </a:lnTo>
                    <a:lnTo>
                      <a:pt x="29" y="102"/>
                    </a:lnTo>
                    <a:lnTo>
                      <a:pt x="25" y="128"/>
                    </a:lnTo>
                    <a:lnTo>
                      <a:pt x="56" y="118"/>
                    </a:lnTo>
                    <a:lnTo>
                      <a:pt x="96" y="135"/>
                    </a:lnTo>
                    <a:lnTo>
                      <a:pt x="139" y="133"/>
                    </a:lnTo>
                    <a:lnTo>
                      <a:pt x="156" y="154"/>
                    </a:lnTo>
                    <a:lnTo>
                      <a:pt x="129" y="199"/>
                    </a:lnTo>
                    <a:lnTo>
                      <a:pt x="126" y="273"/>
                    </a:lnTo>
                    <a:lnTo>
                      <a:pt x="109" y="296"/>
                    </a:lnTo>
                    <a:lnTo>
                      <a:pt x="113" y="363"/>
                    </a:lnTo>
                    <a:lnTo>
                      <a:pt x="122" y="386"/>
                    </a:lnTo>
                    <a:lnTo>
                      <a:pt x="107" y="416"/>
                    </a:lnTo>
                    <a:lnTo>
                      <a:pt x="107" y="450"/>
                    </a:lnTo>
                    <a:lnTo>
                      <a:pt x="142" y="454"/>
                    </a:lnTo>
                    <a:lnTo>
                      <a:pt x="170" y="517"/>
                    </a:lnTo>
                    <a:lnTo>
                      <a:pt x="203" y="530"/>
                    </a:lnTo>
                    <a:lnTo>
                      <a:pt x="230" y="501"/>
                    </a:lnTo>
                    <a:lnTo>
                      <a:pt x="252" y="498"/>
                    </a:lnTo>
                    <a:lnTo>
                      <a:pt x="265" y="485"/>
                    </a:lnTo>
                    <a:lnTo>
                      <a:pt x="359" y="489"/>
                    </a:lnTo>
                    <a:lnTo>
                      <a:pt x="391" y="481"/>
                    </a:lnTo>
                    <a:lnTo>
                      <a:pt x="422" y="428"/>
                    </a:lnTo>
                    <a:lnTo>
                      <a:pt x="461" y="425"/>
                    </a:lnTo>
                    <a:lnTo>
                      <a:pt x="506" y="345"/>
                    </a:lnTo>
                    <a:lnTo>
                      <a:pt x="483" y="317"/>
                    </a:lnTo>
                    <a:lnTo>
                      <a:pt x="479" y="289"/>
                    </a:lnTo>
                    <a:lnTo>
                      <a:pt x="544" y="194"/>
                    </a:lnTo>
                    <a:lnTo>
                      <a:pt x="606" y="173"/>
                    </a:lnTo>
                    <a:lnTo>
                      <a:pt x="661" y="135"/>
                    </a:lnTo>
                    <a:lnTo>
                      <a:pt x="663" y="110"/>
                    </a:lnTo>
                    <a:lnTo>
                      <a:pt x="668" y="98"/>
                    </a:lnTo>
                    <a:lnTo>
                      <a:pt x="661" y="87"/>
                    </a:lnTo>
                    <a:lnTo>
                      <a:pt x="626" y="94"/>
                    </a:lnTo>
                    <a:lnTo>
                      <a:pt x="594" y="87"/>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12" name="Freeform 4"/>
              <p:cNvSpPr>
                <a:spLocks/>
              </p:cNvSpPr>
              <p:nvPr/>
            </p:nvSpPr>
            <p:spPr bwMode="gray">
              <a:xfrm>
                <a:off x="2357422" y="2604960"/>
                <a:ext cx="1128832" cy="2396786"/>
              </a:xfrm>
              <a:custGeom>
                <a:avLst/>
                <a:gdLst>
                  <a:gd name="T0" fmla="*/ 2147483647 w 165"/>
                  <a:gd name="T1" fmla="*/ 2147483647 h 345"/>
                  <a:gd name="T2" fmla="*/ 2147483647 w 165"/>
                  <a:gd name="T3" fmla="*/ 2147483647 h 345"/>
                  <a:gd name="T4" fmla="*/ 2147483647 w 165"/>
                  <a:gd name="T5" fmla="*/ 2147483647 h 345"/>
                  <a:gd name="T6" fmla="*/ 2147483647 w 165"/>
                  <a:gd name="T7" fmla="*/ 2147483647 h 345"/>
                  <a:gd name="T8" fmla="*/ 2147483647 w 165"/>
                  <a:gd name="T9" fmla="*/ 2147483647 h 345"/>
                  <a:gd name="T10" fmla="*/ 2147483647 w 165"/>
                  <a:gd name="T11" fmla="*/ 2147483647 h 345"/>
                  <a:gd name="T12" fmla="*/ 2147483647 w 165"/>
                  <a:gd name="T13" fmla="*/ 2147483647 h 345"/>
                  <a:gd name="T14" fmla="*/ 2147483647 w 165"/>
                  <a:gd name="T15" fmla="*/ 2147483647 h 345"/>
                  <a:gd name="T16" fmla="*/ 2147483647 w 165"/>
                  <a:gd name="T17" fmla="*/ 0 h 345"/>
                  <a:gd name="T18" fmla="*/ 2147483647 w 165"/>
                  <a:gd name="T19" fmla="*/ 2147483647 h 345"/>
                  <a:gd name="T20" fmla="*/ 2147483647 w 165"/>
                  <a:gd name="T21" fmla="*/ 2147483647 h 345"/>
                  <a:gd name="T22" fmla="*/ 0 w 165"/>
                  <a:gd name="T23" fmla="*/ 2147483647 h 345"/>
                  <a:gd name="T24" fmla="*/ 2147483647 w 165"/>
                  <a:gd name="T25" fmla="*/ 2147483647 h 345"/>
                  <a:gd name="T26" fmla="*/ 2147483647 w 165"/>
                  <a:gd name="T27" fmla="*/ 2147483647 h 345"/>
                  <a:gd name="T28" fmla="*/ 2147483647 w 165"/>
                  <a:gd name="T29" fmla="*/ 2147483647 h 345"/>
                  <a:gd name="T30" fmla="*/ 2147483647 w 165"/>
                  <a:gd name="T31" fmla="*/ 2147483647 h 345"/>
                  <a:gd name="T32" fmla="*/ 2147483647 w 165"/>
                  <a:gd name="T33" fmla="*/ 2147483647 h 345"/>
                  <a:gd name="T34" fmla="*/ 2147483647 w 165"/>
                  <a:gd name="T35" fmla="*/ 2147483647 h 345"/>
                  <a:gd name="T36" fmla="*/ 2147483647 w 165"/>
                  <a:gd name="T37" fmla="*/ 2147483647 h 3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5"/>
                  <a:gd name="T58" fmla="*/ 0 h 345"/>
                  <a:gd name="T59" fmla="*/ 165 w 165"/>
                  <a:gd name="T60" fmla="*/ 345 h 34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5" h="345">
                    <a:moveTo>
                      <a:pt x="131" y="268"/>
                    </a:moveTo>
                    <a:lnTo>
                      <a:pt x="122" y="245"/>
                    </a:lnTo>
                    <a:lnTo>
                      <a:pt x="118" y="178"/>
                    </a:lnTo>
                    <a:lnTo>
                      <a:pt x="135" y="155"/>
                    </a:lnTo>
                    <a:lnTo>
                      <a:pt x="138" y="81"/>
                    </a:lnTo>
                    <a:lnTo>
                      <a:pt x="165" y="36"/>
                    </a:lnTo>
                    <a:lnTo>
                      <a:pt x="148" y="15"/>
                    </a:lnTo>
                    <a:lnTo>
                      <a:pt x="105" y="17"/>
                    </a:lnTo>
                    <a:lnTo>
                      <a:pt x="65" y="0"/>
                    </a:lnTo>
                    <a:lnTo>
                      <a:pt x="34" y="10"/>
                    </a:lnTo>
                    <a:lnTo>
                      <a:pt x="37" y="130"/>
                    </a:lnTo>
                    <a:lnTo>
                      <a:pt x="0" y="230"/>
                    </a:lnTo>
                    <a:lnTo>
                      <a:pt x="17" y="250"/>
                    </a:lnTo>
                    <a:lnTo>
                      <a:pt x="42" y="250"/>
                    </a:lnTo>
                    <a:lnTo>
                      <a:pt x="31" y="345"/>
                    </a:lnTo>
                    <a:lnTo>
                      <a:pt x="102" y="340"/>
                    </a:lnTo>
                    <a:lnTo>
                      <a:pt x="116" y="332"/>
                    </a:lnTo>
                    <a:lnTo>
                      <a:pt x="116" y="298"/>
                    </a:lnTo>
                    <a:lnTo>
                      <a:pt x="131" y="268"/>
                    </a:lnTo>
                    <a:close/>
                  </a:path>
                </a:pathLst>
              </a:custGeom>
              <a:solidFill>
                <a:schemeClr val="bg1">
                  <a:lumMod val="85000"/>
                </a:schemeClr>
              </a:solidFill>
              <a:ln w="12700">
                <a:solidFill>
                  <a:schemeClr val="bg1"/>
                </a:solidFill>
                <a:round/>
                <a:headEnd/>
                <a:tailEnd/>
              </a:ln>
            </p:spPr>
            <p:txBody>
              <a:bodyPr/>
              <a:lstStyle/>
              <a:p>
                <a:pPr algn="ctr">
                  <a:defRPr/>
                </a:pPr>
                <a:endParaRPr lang="en-US">
                  <a:solidFill>
                    <a:srgbClr val="000000"/>
                  </a:solidFill>
                </a:endParaRPr>
              </a:p>
            </p:txBody>
          </p:sp>
          <p:sp>
            <p:nvSpPr>
              <p:cNvPr id="265327" name="Freeform 5"/>
              <p:cNvSpPr>
                <a:spLocks/>
              </p:cNvSpPr>
              <p:nvPr/>
            </p:nvSpPr>
            <p:spPr bwMode="gray">
              <a:xfrm>
                <a:off x="6323220" y="2278791"/>
                <a:ext cx="168448" cy="112298"/>
              </a:xfrm>
              <a:custGeom>
                <a:avLst/>
                <a:gdLst>
                  <a:gd name="T0" fmla="*/ 2147483647 w 25"/>
                  <a:gd name="T1" fmla="*/ 2147483647 h 16"/>
                  <a:gd name="T2" fmla="*/ 2147483647 w 25"/>
                  <a:gd name="T3" fmla="*/ 2147483647 h 16"/>
                  <a:gd name="T4" fmla="*/ 2147483647 w 25"/>
                  <a:gd name="T5" fmla="*/ 0 h 16"/>
                  <a:gd name="T6" fmla="*/ 0 w 25"/>
                  <a:gd name="T7" fmla="*/ 2147483647 h 16"/>
                  <a:gd name="T8" fmla="*/ 2147483647 w 25"/>
                  <a:gd name="T9" fmla="*/ 2147483647 h 16"/>
                  <a:gd name="T10" fmla="*/ 2147483647 w 25"/>
                  <a:gd name="T11" fmla="*/ 2147483647 h 16"/>
                  <a:gd name="T12" fmla="*/ 0 60000 65536"/>
                  <a:gd name="T13" fmla="*/ 0 60000 65536"/>
                  <a:gd name="T14" fmla="*/ 0 60000 65536"/>
                  <a:gd name="T15" fmla="*/ 0 60000 65536"/>
                  <a:gd name="T16" fmla="*/ 0 60000 65536"/>
                  <a:gd name="T17" fmla="*/ 0 60000 65536"/>
                  <a:gd name="T18" fmla="*/ 0 w 25"/>
                  <a:gd name="T19" fmla="*/ 0 h 16"/>
                  <a:gd name="T20" fmla="*/ 25 w 25"/>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5" h="16">
                    <a:moveTo>
                      <a:pt x="24" y="16"/>
                    </a:moveTo>
                    <a:lnTo>
                      <a:pt x="25" y="6"/>
                    </a:lnTo>
                    <a:lnTo>
                      <a:pt x="13" y="0"/>
                    </a:lnTo>
                    <a:lnTo>
                      <a:pt x="0" y="5"/>
                    </a:lnTo>
                    <a:lnTo>
                      <a:pt x="9" y="16"/>
                    </a:lnTo>
                    <a:lnTo>
                      <a:pt x="24" y="16"/>
                    </a:lnTo>
                    <a:close/>
                  </a:path>
                </a:pathLst>
              </a:custGeom>
              <a:solidFill>
                <a:srgbClr val="969696"/>
              </a:solidFill>
              <a:ln w="12700">
                <a:solidFill>
                  <a:schemeClr val="bg1"/>
                </a:solidFill>
                <a:round/>
                <a:headEnd/>
                <a:tailEnd/>
              </a:ln>
            </p:spPr>
            <p:txBody>
              <a:bodyPr/>
              <a:lstStyle/>
              <a:p>
                <a:pPr algn="ctr"/>
                <a:endParaRPr lang="en-US">
                  <a:solidFill>
                    <a:srgbClr val="000000"/>
                  </a:solidFill>
                </a:endParaRPr>
              </a:p>
            </p:txBody>
          </p:sp>
        </p:grpSp>
        <p:grpSp>
          <p:nvGrpSpPr>
            <p:cNvPr id="265301" name="Gruppieren 61"/>
            <p:cNvGrpSpPr>
              <a:grpSpLocks/>
            </p:cNvGrpSpPr>
            <p:nvPr/>
          </p:nvGrpSpPr>
          <p:grpSpPr bwMode="auto">
            <a:xfrm>
              <a:off x="5257277" y="3403599"/>
              <a:ext cx="753483" cy="189547"/>
              <a:chOff x="1897925" y="4072176"/>
              <a:chExt cx="705234" cy="177212"/>
            </a:xfrm>
          </p:grpSpPr>
          <p:sp>
            <p:nvSpPr>
              <p:cNvPr id="265320" name="Line 127"/>
              <p:cNvSpPr>
                <a:spLocks noChangeShapeType="1"/>
              </p:cNvSpPr>
              <p:nvPr/>
            </p:nvSpPr>
            <p:spPr bwMode="gray">
              <a:xfrm>
                <a:off x="1964418" y="4136547"/>
                <a:ext cx="192088" cy="20638"/>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5321" name="Line 128"/>
              <p:cNvSpPr>
                <a:spLocks noChangeShapeType="1"/>
              </p:cNvSpPr>
              <p:nvPr/>
            </p:nvSpPr>
            <p:spPr bwMode="gray">
              <a:xfrm>
                <a:off x="2156506" y="4072176"/>
                <a:ext cx="0" cy="168287"/>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5322" name="Text Box 129"/>
              <p:cNvSpPr txBox="1">
                <a:spLocks noChangeArrowheads="1"/>
              </p:cNvSpPr>
              <p:nvPr/>
            </p:nvSpPr>
            <p:spPr bwMode="gray">
              <a:xfrm>
                <a:off x="2175558" y="4076739"/>
                <a:ext cx="427601" cy="172649"/>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Madrid</a:t>
                </a:r>
              </a:p>
            </p:txBody>
          </p:sp>
          <p:sp>
            <p:nvSpPr>
              <p:cNvPr id="265323" name="AutoShape 34"/>
              <p:cNvSpPr>
                <a:spLocks noChangeArrowheads="1"/>
              </p:cNvSpPr>
              <p:nvPr/>
            </p:nvSpPr>
            <p:spPr bwMode="gray">
              <a:xfrm>
                <a:off x="1897925" y="4097085"/>
                <a:ext cx="87312"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grpSp>
        <p:grpSp>
          <p:nvGrpSpPr>
            <p:cNvPr id="265302" name="Gruppieren 61"/>
            <p:cNvGrpSpPr>
              <a:grpSpLocks/>
            </p:cNvGrpSpPr>
            <p:nvPr/>
          </p:nvGrpSpPr>
          <p:grpSpPr bwMode="auto">
            <a:xfrm>
              <a:off x="3214678" y="4214818"/>
              <a:ext cx="708600" cy="189547"/>
              <a:chOff x="1897925" y="4072176"/>
              <a:chExt cx="663225" cy="177212"/>
            </a:xfrm>
          </p:grpSpPr>
          <p:sp>
            <p:nvSpPr>
              <p:cNvPr id="265316" name="Line 127"/>
              <p:cNvSpPr>
                <a:spLocks noChangeShapeType="1"/>
              </p:cNvSpPr>
              <p:nvPr/>
            </p:nvSpPr>
            <p:spPr bwMode="gray">
              <a:xfrm>
                <a:off x="1964418" y="4136547"/>
                <a:ext cx="192088" cy="20638"/>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5317" name="Line 128"/>
              <p:cNvSpPr>
                <a:spLocks noChangeShapeType="1"/>
              </p:cNvSpPr>
              <p:nvPr/>
            </p:nvSpPr>
            <p:spPr bwMode="gray">
              <a:xfrm>
                <a:off x="2156506" y="4072176"/>
                <a:ext cx="0" cy="168287"/>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5318" name="Text Box 129"/>
              <p:cNvSpPr txBox="1">
                <a:spLocks noChangeArrowheads="1"/>
              </p:cNvSpPr>
              <p:nvPr/>
            </p:nvSpPr>
            <p:spPr bwMode="gray">
              <a:xfrm>
                <a:off x="2175558" y="4076739"/>
                <a:ext cx="385592" cy="172649"/>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Lisbon</a:t>
                </a:r>
              </a:p>
            </p:txBody>
          </p:sp>
          <p:sp>
            <p:nvSpPr>
              <p:cNvPr id="265319" name="AutoShape 34"/>
              <p:cNvSpPr>
                <a:spLocks noChangeArrowheads="1"/>
              </p:cNvSpPr>
              <p:nvPr/>
            </p:nvSpPr>
            <p:spPr bwMode="gray">
              <a:xfrm>
                <a:off x="1897925" y="4097085"/>
                <a:ext cx="87312"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grpSp>
        <p:sp>
          <p:nvSpPr>
            <p:cNvPr id="265303" name="AutoShape 106"/>
            <p:cNvSpPr>
              <a:spLocks noChangeArrowheads="1"/>
            </p:cNvSpPr>
            <p:nvPr/>
          </p:nvSpPr>
          <p:spPr bwMode="gray">
            <a:xfrm>
              <a:off x="3088736" y="3992037"/>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a:t>
              </a:r>
            </a:p>
          </p:txBody>
        </p:sp>
        <p:sp>
          <p:nvSpPr>
            <p:cNvPr id="265304" name="AutoShape 106"/>
            <p:cNvSpPr>
              <a:spLocks noChangeArrowheads="1"/>
            </p:cNvSpPr>
            <p:nvPr/>
          </p:nvSpPr>
          <p:spPr bwMode="gray">
            <a:xfrm>
              <a:off x="3143240" y="3748620"/>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2</a:t>
              </a:r>
            </a:p>
          </p:txBody>
        </p:sp>
        <p:sp>
          <p:nvSpPr>
            <p:cNvPr id="265305" name="AutoShape 106"/>
            <p:cNvSpPr>
              <a:spLocks noChangeArrowheads="1"/>
            </p:cNvSpPr>
            <p:nvPr/>
          </p:nvSpPr>
          <p:spPr bwMode="gray">
            <a:xfrm>
              <a:off x="3260715" y="4912264"/>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3</a:t>
              </a:r>
            </a:p>
          </p:txBody>
        </p:sp>
        <p:sp>
          <p:nvSpPr>
            <p:cNvPr id="265306" name="AutoShape 106"/>
            <p:cNvSpPr>
              <a:spLocks noChangeArrowheads="1"/>
            </p:cNvSpPr>
            <p:nvPr/>
          </p:nvSpPr>
          <p:spPr bwMode="gray">
            <a:xfrm>
              <a:off x="3500430" y="1928802"/>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10</a:t>
              </a:r>
            </a:p>
          </p:txBody>
        </p:sp>
        <p:sp>
          <p:nvSpPr>
            <p:cNvPr id="265307" name="AutoShape 106"/>
            <p:cNvSpPr>
              <a:spLocks noChangeArrowheads="1"/>
            </p:cNvSpPr>
            <p:nvPr/>
          </p:nvSpPr>
          <p:spPr bwMode="gray">
            <a:xfrm>
              <a:off x="3786182" y="1857364"/>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11</a:t>
              </a:r>
            </a:p>
          </p:txBody>
        </p:sp>
        <p:sp>
          <p:nvSpPr>
            <p:cNvPr id="265308" name="AutoShape 106"/>
            <p:cNvSpPr>
              <a:spLocks noChangeArrowheads="1"/>
            </p:cNvSpPr>
            <p:nvPr/>
          </p:nvSpPr>
          <p:spPr bwMode="gray">
            <a:xfrm>
              <a:off x="4000496" y="1857364"/>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6</a:t>
              </a:r>
            </a:p>
          </p:txBody>
        </p:sp>
        <p:sp>
          <p:nvSpPr>
            <p:cNvPr id="265309" name="AutoShape 106"/>
            <p:cNvSpPr>
              <a:spLocks noChangeArrowheads="1"/>
            </p:cNvSpPr>
            <p:nvPr/>
          </p:nvSpPr>
          <p:spPr bwMode="gray">
            <a:xfrm>
              <a:off x="5429256" y="2214554"/>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9</a:t>
              </a:r>
            </a:p>
          </p:txBody>
        </p:sp>
        <p:sp>
          <p:nvSpPr>
            <p:cNvPr id="265310" name="AutoShape 106"/>
            <p:cNvSpPr>
              <a:spLocks noChangeArrowheads="1"/>
            </p:cNvSpPr>
            <p:nvPr/>
          </p:nvSpPr>
          <p:spPr bwMode="gray">
            <a:xfrm>
              <a:off x="6278045" y="2735399"/>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7</a:t>
              </a:r>
            </a:p>
          </p:txBody>
        </p:sp>
        <p:sp>
          <p:nvSpPr>
            <p:cNvPr id="46" name="AutoShape 106"/>
            <p:cNvSpPr>
              <a:spLocks noChangeArrowheads="1"/>
            </p:cNvSpPr>
            <p:nvPr/>
          </p:nvSpPr>
          <p:spPr bwMode="gray">
            <a:xfrm>
              <a:off x="6769478" y="2920839"/>
              <a:ext cx="161942" cy="150792"/>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dirty="0">
                  <a:solidFill>
                    <a:schemeClr val="bg1"/>
                  </a:solidFill>
                </a:rPr>
                <a:t>1/2</a:t>
              </a:r>
              <a:endParaRPr lang="de-DE" sz="1000" dirty="0">
                <a:solidFill>
                  <a:schemeClr val="bg1"/>
                </a:solidFill>
              </a:endParaRPr>
            </a:p>
          </p:txBody>
        </p:sp>
        <p:sp>
          <p:nvSpPr>
            <p:cNvPr id="265312" name="AutoShape 106"/>
            <p:cNvSpPr>
              <a:spLocks noChangeArrowheads="1"/>
            </p:cNvSpPr>
            <p:nvPr/>
          </p:nvSpPr>
          <p:spPr bwMode="gray">
            <a:xfrm>
              <a:off x="6194438" y="3912132"/>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8</a:t>
              </a:r>
            </a:p>
          </p:txBody>
        </p:sp>
        <p:sp>
          <p:nvSpPr>
            <p:cNvPr id="265313" name="AutoShape 106"/>
            <p:cNvSpPr>
              <a:spLocks noChangeArrowheads="1"/>
            </p:cNvSpPr>
            <p:nvPr/>
          </p:nvSpPr>
          <p:spPr bwMode="gray">
            <a:xfrm>
              <a:off x="6072198" y="4357694"/>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5</a:t>
              </a:r>
            </a:p>
          </p:txBody>
        </p:sp>
        <p:sp>
          <p:nvSpPr>
            <p:cNvPr id="49" name="AutoShape 106"/>
            <p:cNvSpPr>
              <a:spLocks noChangeArrowheads="1"/>
            </p:cNvSpPr>
            <p:nvPr/>
          </p:nvSpPr>
          <p:spPr bwMode="gray">
            <a:xfrm>
              <a:off x="5500932" y="4571606"/>
              <a:ext cx="161942" cy="152378"/>
            </a:xfrm>
            <a:prstGeom prst="flowChartConnector">
              <a:avLst/>
            </a:prstGeom>
            <a:solidFill>
              <a:schemeClr val="bg1">
                <a:lumMod val="85000"/>
              </a:schemeClr>
            </a:solidFill>
            <a:ln w="12700">
              <a:solidFill>
                <a:schemeClr val="bg1">
                  <a:lumMod val="85000"/>
                </a:schemeClr>
              </a:solidFill>
              <a:round/>
              <a:headEnd/>
              <a:tailEnd type="none" w="med" len="lg"/>
            </a:ln>
            <a:effectLst/>
          </p:spPr>
          <p:txBody>
            <a:bodyPr wrap="none" lIns="0" tIns="0" rIns="0" bIns="0" anchor="ctr"/>
            <a:lstStyle/>
            <a:p>
              <a:pPr algn="ctr">
                <a:defRPr/>
              </a:pPr>
              <a:r>
                <a:rPr lang="de-DE" sz="1000" dirty="0"/>
                <a:t>3</a:t>
              </a:r>
              <a:endParaRPr lang="de-DE" sz="1000" dirty="0"/>
            </a:p>
          </p:txBody>
        </p:sp>
        <p:sp>
          <p:nvSpPr>
            <p:cNvPr id="50" name="AutoShape 106"/>
            <p:cNvSpPr>
              <a:spLocks noChangeArrowheads="1"/>
            </p:cNvSpPr>
            <p:nvPr/>
          </p:nvSpPr>
          <p:spPr bwMode="gray">
            <a:xfrm>
              <a:off x="6097895" y="4555733"/>
              <a:ext cx="161942" cy="150792"/>
            </a:xfrm>
            <a:prstGeom prst="flowChartConnector">
              <a:avLst/>
            </a:prstGeom>
            <a:solidFill>
              <a:schemeClr val="bg1">
                <a:lumMod val="85000"/>
              </a:schemeClr>
            </a:solidFill>
            <a:ln w="12700">
              <a:solidFill>
                <a:schemeClr val="bg1">
                  <a:lumMod val="85000"/>
                </a:schemeClr>
              </a:solidFill>
              <a:round/>
              <a:headEnd/>
              <a:tailEnd type="none" w="med" len="lg"/>
            </a:ln>
            <a:effectLst/>
          </p:spPr>
          <p:txBody>
            <a:bodyPr wrap="none" lIns="0" tIns="0" rIns="0" bIns="0" anchor="ctr"/>
            <a:lstStyle/>
            <a:p>
              <a:pPr algn="ctr">
                <a:defRPr/>
              </a:pPr>
              <a:r>
                <a:rPr lang="de-DE" sz="1000" dirty="0"/>
                <a:t>4</a:t>
              </a:r>
              <a:endParaRPr lang="de-DE" sz="1000" dirty="0"/>
            </a:p>
          </p:txBody>
        </p:sp>
      </p:grpSp>
      <p:grpSp>
        <p:nvGrpSpPr>
          <p:cNvPr id="265222" name="Gruppieren 52"/>
          <p:cNvGrpSpPr>
            <a:grpSpLocks/>
          </p:cNvGrpSpPr>
          <p:nvPr/>
        </p:nvGrpSpPr>
        <p:grpSpPr bwMode="auto">
          <a:xfrm>
            <a:off x="571500" y="5643563"/>
            <a:ext cx="1317625" cy="738187"/>
            <a:chOff x="5039540" y="4873874"/>
            <a:chExt cx="1318410" cy="738664"/>
          </a:xfrm>
        </p:grpSpPr>
        <p:sp>
          <p:nvSpPr>
            <p:cNvPr id="54" name="AutoShape 106"/>
            <p:cNvSpPr>
              <a:spLocks noChangeArrowheads="1"/>
            </p:cNvSpPr>
            <p:nvPr/>
          </p:nvSpPr>
          <p:spPr bwMode="gray">
            <a:xfrm>
              <a:off x="5039540" y="5086736"/>
              <a:ext cx="125488" cy="115962"/>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endParaRPr lang="de-DE" sz="1000" dirty="0">
                <a:solidFill>
                  <a:schemeClr val="bg1"/>
                </a:solidFill>
              </a:endParaRPr>
            </a:p>
          </p:txBody>
        </p:sp>
        <p:sp>
          <p:nvSpPr>
            <p:cNvPr id="55" name="AutoShape 106"/>
            <p:cNvSpPr>
              <a:spLocks noChangeArrowheads="1"/>
            </p:cNvSpPr>
            <p:nvPr/>
          </p:nvSpPr>
          <p:spPr bwMode="gray">
            <a:xfrm>
              <a:off x="5039540" y="5266239"/>
              <a:ext cx="125488" cy="117551"/>
            </a:xfrm>
            <a:prstGeom prst="flowChartConnector">
              <a:avLst/>
            </a:prstGeom>
            <a:solidFill>
              <a:schemeClr val="bg1">
                <a:lumMod val="85000"/>
              </a:schemeClr>
            </a:solidFill>
            <a:ln w="12700">
              <a:solidFill>
                <a:schemeClr val="bg1">
                  <a:lumMod val="85000"/>
                </a:schemeClr>
              </a:solidFill>
              <a:round/>
              <a:headEnd/>
              <a:tailEnd type="none" w="med" len="lg"/>
            </a:ln>
            <a:effectLst/>
          </p:spPr>
          <p:txBody>
            <a:bodyPr wrap="none" lIns="0" tIns="0" rIns="0" bIns="0" anchor="ctr"/>
            <a:lstStyle/>
            <a:p>
              <a:pPr algn="ctr">
                <a:defRPr/>
              </a:pPr>
              <a:endParaRPr lang="de-DE" sz="1000" dirty="0">
                <a:solidFill>
                  <a:schemeClr val="bg1"/>
                </a:solidFill>
              </a:endParaRPr>
            </a:p>
          </p:txBody>
        </p:sp>
        <p:sp>
          <p:nvSpPr>
            <p:cNvPr id="265297" name="Text Box 197"/>
            <p:cNvSpPr txBox="1">
              <a:spLocks noChangeArrowheads="1"/>
            </p:cNvSpPr>
            <p:nvPr/>
          </p:nvSpPr>
          <p:spPr bwMode="gray">
            <a:xfrm>
              <a:off x="5214942" y="4873874"/>
              <a:ext cx="1143008" cy="738664"/>
            </a:xfrm>
            <a:prstGeom prst="rect">
              <a:avLst/>
            </a:prstGeom>
            <a:noFill/>
            <a:ln w="12700">
              <a:noFill/>
              <a:miter lim="800000"/>
              <a:headEnd/>
              <a:tailEnd type="none" w="med" len="lg"/>
            </a:ln>
          </p:spPr>
          <p:txBody>
            <a:bodyPr lIns="0" tIns="0" rIns="0" bIns="0">
              <a:spAutoFit/>
            </a:bodyPr>
            <a:lstStyle/>
            <a:p>
              <a:r>
                <a:rPr lang="de-DE" sz="1200">
                  <a:cs typeface="Arial" charset="0"/>
                </a:rPr>
                <a:t>Onshore wind</a:t>
              </a:r>
            </a:p>
            <a:p>
              <a:r>
                <a:rPr lang="de-DE" sz="1200">
                  <a:cs typeface="Arial" charset="0"/>
                </a:rPr>
                <a:t>Biogas</a:t>
              </a:r>
            </a:p>
            <a:p>
              <a:r>
                <a:rPr lang="de-DE" sz="1200">
                  <a:cs typeface="Arial" charset="0"/>
                </a:rPr>
                <a:t>Small hydro</a:t>
              </a:r>
            </a:p>
            <a:p>
              <a:r>
                <a:rPr lang="de-DE" sz="1200">
                  <a:cs typeface="Arial" charset="0"/>
                </a:rPr>
                <a:t>Office</a:t>
              </a:r>
            </a:p>
          </p:txBody>
        </p:sp>
        <p:sp>
          <p:nvSpPr>
            <p:cNvPr id="265298" name="AutoShape 106"/>
            <p:cNvSpPr>
              <a:spLocks noChangeArrowheads="1"/>
            </p:cNvSpPr>
            <p:nvPr/>
          </p:nvSpPr>
          <p:spPr bwMode="gray">
            <a:xfrm>
              <a:off x="5039540" y="5447198"/>
              <a:ext cx="125848" cy="116073"/>
            </a:xfrm>
            <a:prstGeom prst="flowChartConnector">
              <a:avLst/>
            </a:prstGeom>
            <a:solidFill>
              <a:schemeClr val="tx1"/>
            </a:solidFill>
            <a:ln w="12700">
              <a:solidFill>
                <a:schemeClr val="tx1"/>
              </a:solidFill>
              <a:round/>
              <a:headEnd/>
              <a:tailEnd type="none" w="med" len="lg"/>
            </a:ln>
          </p:spPr>
          <p:txBody>
            <a:bodyPr wrap="none" lIns="0" tIns="0" rIns="0" bIns="0" anchor="ctr"/>
            <a:lstStyle/>
            <a:p>
              <a:pPr algn="ctr"/>
              <a:endParaRPr lang="de-DE" sz="1000">
                <a:solidFill>
                  <a:schemeClr val="bg1"/>
                </a:solidFill>
              </a:endParaRPr>
            </a:p>
          </p:txBody>
        </p:sp>
        <p:sp>
          <p:nvSpPr>
            <p:cNvPr id="265299" name="AutoShape 106"/>
            <p:cNvSpPr>
              <a:spLocks noChangeArrowheads="1"/>
            </p:cNvSpPr>
            <p:nvPr/>
          </p:nvSpPr>
          <p:spPr bwMode="gray">
            <a:xfrm>
              <a:off x="5039540" y="4906400"/>
              <a:ext cx="125848" cy="116073"/>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endParaRPr lang="de-DE" sz="1000">
                <a:solidFill>
                  <a:schemeClr val="bg1"/>
                </a:solidFill>
              </a:endParaRPr>
            </a:p>
          </p:txBody>
        </p:sp>
      </p:grpSp>
      <p:graphicFrame>
        <p:nvGraphicFramePr>
          <p:cNvPr id="59" name="Tabelle 58"/>
          <p:cNvGraphicFramePr>
            <a:graphicFrameLocks noGrp="1"/>
          </p:cNvGraphicFramePr>
          <p:nvPr/>
        </p:nvGraphicFramePr>
        <p:xfrm>
          <a:off x="5707063" y="1827213"/>
          <a:ext cx="2865437" cy="3816350"/>
        </p:xfrm>
        <a:graphic>
          <a:graphicData uri="http://schemas.openxmlformats.org/drawingml/2006/table">
            <a:tbl>
              <a:tblPr firstRow="1" bandRow="1">
                <a:tableStyleId>{5C22544A-7EE6-4342-B048-85BDC9FD1C3A}</a:tableStyleId>
              </a:tblPr>
              <a:tblGrid>
                <a:gridCol w="365027"/>
                <a:gridCol w="1214446"/>
                <a:gridCol w="857256"/>
                <a:gridCol w="428628"/>
              </a:tblGrid>
              <a:tr h="370840">
                <a:tc>
                  <a:txBody>
                    <a:bodyPr/>
                    <a:lstStyle/>
                    <a:p>
                      <a:pPr algn="l"/>
                      <a:endParaRPr lang="de-DE" sz="1000" b="1" baseline="0" dirty="0" smtClean="0">
                        <a:latin typeface="Polo11K-Leicht"/>
                      </a:endParaRPr>
                    </a:p>
                  </a:txBody>
                  <a:tcPr/>
                </a:tc>
                <a:tc>
                  <a:txBody>
                    <a:bodyPr/>
                    <a:lstStyle/>
                    <a:p>
                      <a:pPr algn="l"/>
                      <a:r>
                        <a:rPr lang="de-DE" sz="1000" b="1" kern="1200" dirty="0" smtClean="0">
                          <a:solidFill>
                            <a:schemeClr val="bg1"/>
                          </a:solidFill>
                          <a:latin typeface="+mn-lt"/>
                          <a:ea typeface="+mn-ea"/>
                          <a:cs typeface="+mn-cs"/>
                        </a:rPr>
                        <a:t>Project</a:t>
                      </a:r>
                    </a:p>
                    <a:p>
                      <a:pPr algn="l"/>
                      <a:r>
                        <a:rPr lang="de-DE" sz="1000" b="1" kern="1200" dirty="0" smtClean="0">
                          <a:solidFill>
                            <a:schemeClr val="bg1"/>
                          </a:solidFill>
                          <a:latin typeface="+mn-lt"/>
                          <a:ea typeface="+mn-ea"/>
                          <a:cs typeface="+mn-cs"/>
                        </a:rPr>
                        <a:t>(</a:t>
                      </a:r>
                      <a:r>
                        <a:rPr lang="de-DE" sz="1000" b="1" kern="1200" dirty="0" err="1" smtClean="0">
                          <a:solidFill>
                            <a:schemeClr val="bg1"/>
                          </a:solidFill>
                          <a:latin typeface="+mn-lt"/>
                          <a:ea typeface="+mn-ea"/>
                          <a:cs typeface="+mn-cs"/>
                        </a:rPr>
                        <a:t>Location</a:t>
                      </a:r>
                      <a:r>
                        <a:rPr lang="de-DE" sz="1000" b="1" kern="1200" dirty="0" smtClean="0">
                          <a:solidFill>
                            <a:schemeClr val="bg1"/>
                          </a:solidFill>
                          <a:latin typeface="+mn-lt"/>
                          <a:ea typeface="+mn-ea"/>
                          <a:cs typeface="+mn-cs"/>
                        </a:rPr>
                        <a:t>)</a:t>
                      </a:r>
                    </a:p>
                  </a:txBody>
                  <a:tcPr/>
                </a:tc>
                <a:tc>
                  <a:txBody>
                    <a:bodyPr/>
                    <a:lstStyle/>
                    <a:p>
                      <a:pPr algn="l"/>
                      <a:r>
                        <a:rPr lang="de-DE" sz="1000" b="1" kern="1200" dirty="0" smtClean="0">
                          <a:solidFill>
                            <a:schemeClr val="bg1"/>
                          </a:solidFill>
                          <a:latin typeface="+mn-lt"/>
                          <a:ea typeface="+mn-ea"/>
                          <a:cs typeface="+mn-cs"/>
                        </a:rPr>
                        <a:t>Net </a:t>
                      </a:r>
                      <a:r>
                        <a:rPr lang="de-DE" sz="1000" b="1" kern="1200" dirty="0" err="1" smtClean="0">
                          <a:solidFill>
                            <a:schemeClr val="bg1"/>
                          </a:solidFill>
                          <a:latin typeface="+mn-lt"/>
                          <a:ea typeface="+mn-ea"/>
                          <a:cs typeface="+mn-cs"/>
                        </a:rPr>
                        <a:t>capacity</a:t>
                      </a:r>
                      <a:endParaRPr lang="de-DE" sz="1000" b="1" kern="1200" dirty="0" smtClean="0">
                        <a:solidFill>
                          <a:schemeClr val="bg1"/>
                        </a:solidFill>
                        <a:latin typeface="+mn-lt"/>
                        <a:ea typeface="+mn-ea"/>
                        <a:cs typeface="+mn-cs"/>
                      </a:endParaRPr>
                    </a:p>
                    <a:p>
                      <a:pPr algn="l"/>
                      <a:r>
                        <a:rPr lang="de-DE" sz="1000" b="1" kern="1200" dirty="0" smtClean="0">
                          <a:solidFill>
                            <a:schemeClr val="bg1"/>
                          </a:solidFill>
                          <a:latin typeface="+mn-lt"/>
                          <a:ea typeface="+mn-ea"/>
                          <a:cs typeface="+mn-cs"/>
                        </a:rPr>
                        <a:t>MW*</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b="1" kern="1200" dirty="0" smtClean="0">
                          <a:solidFill>
                            <a:schemeClr val="bg1"/>
                          </a:solidFill>
                          <a:latin typeface="+mn-lt"/>
                          <a:ea typeface="+mn-ea"/>
                          <a:cs typeface="+mn-cs"/>
                        </a:rPr>
                        <a:t>Year</a:t>
                      </a:r>
                    </a:p>
                  </a:txBody>
                  <a:tcPr/>
                </a:tc>
              </a:tr>
              <a:tr h="318140">
                <a:tc>
                  <a:txBody>
                    <a:bodyPr/>
                    <a:lstStyle/>
                    <a:p>
                      <a:pPr algn="ctr"/>
                      <a:r>
                        <a:rPr lang="de-DE" sz="1000" b="0" dirty="0" smtClean="0"/>
                        <a:t>1</a:t>
                      </a:r>
                      <a:endParaRPr lang="de-DE" sz="1000" b="0" dirty="0"/>
                    </a:p>
                  </a:txBody>
                  <a:tcPr/>
                </a:tc>
                <a:tc>
                  <a:txBody>
                    <a:bodyPr/>
                    <a:lstStyle/>
                    <a:p>
                      <a:pPr algn="l"/>
                      <a:r>
                        <a:rPr lang="sv-SE" sz="1000" b="0" dirty="0" smtClean="0"/>
                        <a:t>Juneda (Lerida) </a:t>
                      </a:r>
                      <a:endParaRPr lang="de-DE" sz="1000" b="0" kern="1200" dirty="0" smtClean="0">
                        <a:solidFill>
                          <a:schemeClr val="dk1"/>
                        </a:solidFill>
                        <a:latin typeface="+mn-lt"/>
                        <a:ea typeface="+mn-ea"/>
                        <a:cs typeface="+mn-cs"/>
                      </a:endParaRPr>
                    </a:p>
                  </a:txBody>
                  <a:tcPr/>
                </a:tc>
                <a:tc>
                  <a:txBody>
                    <a:bodyPr/>
                    <a:lstStyle/>
                    <a:p>
                      <a:pPr algn="r"/>
                      <a:r>
                        <a:rPr lang="de-DE" sz="1000" b="0" kern="1200" dirty="0" smtClean="0">
                          <a:solidFill>
                            <a:schemeClr val="dk1"/>
                          </a:solidFill>
                          <a:latin typeface="+mn-lt"/>
                          <a:ea typeface="+mn-ea"/>
                          <a:cs typeface="+mn-cs"/>
                        </a:rPr>
                        <a:t>4</a:t>
                      </a:r>
                    </a:p>
                  </a:txBody>
                  <a:tcPr/>
                </a:tc>
                <a:tc>
                  <a:txBody>
                    <a:bodyPr/>
                    <a:lstStyle/>
                    <a:p>
                      <a:pPr algn="r"/>
                      <a:r>
                        <a:rPr lang="de-DE" sz="1000" b="0" dirty="0" smtClean="0"/>
                        <a:t>2001</a:t>
                      </a:r>
                      <a:endParaRPr lang="de-DE" sz="1000" b="0" kern="1200" dirty="0" smtClean="0">
                        <a:solidFill>
                          <a:schemeClr val="dk1"/>
                        </a:solidFill>
                        <a:latin typeface="+mn-lt"/>
                        <a:ea typeface="+mn-ea"/>
                        <a:cs typeface="+mn-cs"/>
                      </a:endParaRPr>
                    </a:p>
                  </a:txBody>
                  <a:tcPr/>
                </a:tc>
              </a:tr>
              <a:tr h="285752">
                <a:tc>
                  <a:txBody>
                    <a:bodyPr/>
                    <a:lstStyle/>
                    <a:p>
                      <a:pPr algn="ctr"/>
                      <a:r>
                        <a:rPr lang="de-DE" sz="1000" b="0" dirty="0" smtClean="0"/>
                        <a:t>2</a:t>
                      </a:r>
                      <a:endParaRPr lang="de-DE" sz="1000" b="0" dirty="0"/>
                    </a:p>
                  </a:txBody>
                  <a:tcPr/>
                </a:tc>
                <a:tc>
                  <a:txBody>
                    <a:bodyPr/>
                    <a:lstStyle/>
                    <a:p>
                      <a:r>
                        <a:rPr lang="sv-SE" sz="1000" b="0" dirty="0" smtClean="0"/>
                        <a:t>VAG (Lerida) </a:t>
                      </a:r>
                      <a:endParaRPr lang="de-DE" sz="1000" b="0" dirty="0"/>
                    </a:p>
                  </a:txBody>
                  <a:tcPr/>
                </a:tc>
                <a:tc>
                  <a:txBody>
                    <a:bodyPr/>
                    <a:lstStyle/>
                    <a:p>
                      <a:pPr algn="r"/>
                      <a:r>
                        <a:rPr lang="de-DE" sz="1000" b="0" dirty="0" smtClean="0"/>
                        <a:t>6</a:t>
                      </a:r>
                      <a:endParaRPr lang="de-DE" sz="1000" b="0" dirty="0"/>
                    </a:p>
                  </a:txBody>
                  <a:tcPr/>
                </a:tc>
                <a:tc>
                  <a:txBody>
                    <a:bodyPr/>
                    <a:lstStyle/>
                    <a:p>
                      <a:pPr algn="r"/>
                      <a:r>
                        <a:rPr lang="de-DE" sz="1000" b="0" dirty="0" smtClean="0"/>
                        <a:t>2004</a:t>
                      </a:r>
                      <a:endParaRPr lang="de-DE" sz="1000" b="0" dirty="0"/>
                    </a:p>
                  </a:txBody>
                  <a:tcPr/>
                </a:tc>
              </a:tr>
              <a:tr h="285752">
                <a:tc>
                  <a:txBody>
                    <a:bodyPr/>
                    <a:lstStyle/>
                    <a:p>
                      <a:pPr algn="ctr"/>
                      <a:r>
                        <a:rPr lang="de-DE" sz="1000" b="0" dirty="0" smtClean="0"/>
                        <a:t>3</a:t>
                      </a:r>
                      <a:endParaRPr lang="de-DE" sz="1000" b="0" dirty="0"/>
                    </a:p>
                  </a:txBody>
                  <a:tcPr/>
                </a:tc>
                <a:tc>
                  <a:txBody>
                    <a:bodyPr/>
                    <a:lstStyle/>
                    <a:p>
                      <a:pPr algn="l"/>
                      <a:r>
                        <a:rPr lang="de-DE" sz="1000" b="0" dirty="0" err="1" smtClean="0"/>
                        <a:t>Giribaile</a:t>
                      </a:r>
                      <a:r>
                        <a:rPr lang="de-DE" sz="1000" b="0" dirty="0" smtClean="0"/>
                        <a:t> (Jaén) </a:t>
                      </a:r>
                      <a:endParaRPr lang="de-DE" sz="1000" b="0" dirty="0"/>
                    </a:p>
                  </a:txBody>
                  <a:tcPr/>
                </a:tc>
                <a:tc>
                  <a:txBody>
                    <a:bodyPr/>
                    <a:lstStyle/>
                    <a:p>
                      <a:pPr algn="r"/>
                      <a:r>
                        <a:rPr lang="de-DE" sz="1000" b="0" dirty="0" smtClean="0"/>
                        <a:t>20</a:t>
                      </a:r>
                      <a:endParaRPr lang="de-DE" sz="1000" b="0" dirty="0"/>
                    </a:p>
                  </a:txBody>
                  <a:tcPr/>
                </a:tc>
                <a:tc>
                  <a:txBody>
                    <a:bodyPr/>
                    <a:lstStyle/>
                    <a:p>
                      <a:pPr algn="r"/>
                      <a:r>
                        <a:rPr lang="de-DE" sz="1000" b="0" dirty="0" smtClean="0"/>
                        <a:t>2007</a:t>
                      </a:r>
                      <a:endParaRPr lang="de-DE" sz="1000" b="0" dirty="0"/>
                    </a:p>
                  </a:txBody>
                  <a:tcPr/>
                </a:tc>
              </a:tr>
              <a:tr h="285752">
                <a:tc>
                  <a:txBody>
                    <a:bodyPr/>
                    <a:lstStyle/>
                    <a:p>
                      <a:pPr algn="ctr"/>
                      <a:r>
                        <a:rPr lang="de-DE" sz="1000" b="0" dirty="0" smtClean="0"/>
                        <a:t>4</a:t>
                      </a:r>
                      <a:endParaRPr lang="de-DE" sz="1000" b="0" dirty="0"/>
                    </a:p>
                  </a:txBody>
                  <a:tcPr/>
                </a:tc>
                <a:tc>
                  <a:txBody>
                    <a:bodyPr/>
                    <a:lstStyle/>
                    <a:p>
                      <a:pPr algn="l"/>
                      <a:r>
                        <a:rPr lang="de-DE" sz="1000" b="0" dirty="0" smtClean="0"/>
                        <a:t>E2I </a:t>
                      </a:r>
                      <a:r>
                        <a:rPr lang="de-DE" sz="1000" b="0" dirty="0" err="1" smtClean="0"/>
                        <a:t>project</a:t>
                      </a:r>
                      <a:r>
                        <a:rPr lang="de-DE" sz="1000" b="0" dirty="0" smtClean="0"/>
                        <a:t> (Murcia) </a:t>
                      </a:r>
                      <a:endParaRPr lang="de-DE" sz="1000" b="0" dirty="0"/>
                    </a:p>
                  </a:txBody>
                  <a:tcPr/>
                </a:tc>
                <a:tc>
                  <a:txBody>
                    <a:bodyPr/>
                    <a:lstStyle/>
                    <a:p>
                      <a:pPr algn="r"/>
                      <a:r>
                        <a:rPr lang="de-DE" sz="1000" b="0" dirty="0" smtClean="0"/>
                        <a:t>5</a:t>
                      </a:r>
                      <a:endParaRPr lang="de-DE" sz="1000" b="0" dirty="0"/>
                    </a:p>
                  </a:txBody>
                  <a:tcPr/>
                </a:tc>
                <a:tc>
                  <a:txBody>
                    <a:bodyPr/>
                    <a:lstStyle/>
                    <a:p>
                      <a:pPr algn="r"/>
                      <a:r>
                        <a:rPr lang="de-DE" sz="1000" b="0" dirty="0" smtClean="0"/>
                        <a:t>1959</a:t>
                      </a:r>
                      <a:endParaRPr lang="de-DE" sz="1000" b="0" dirty="0"/>
                    </a:p>
                  </a:txBody>
                  <a:tcPr/>
                </a:tc>
              </a:tr>
              <a:tr h="285752">
                <a:tc>
                  <a:txBody>
                    <a:bodyPr/>
                    <a:lstStyle/>
                    <a:p>
                      <a:pPr algn="ctr"/>
                      <a:r>
                        <a:rPr lang="de-DE" sz="1000" b="0" dirty="0" smtClean="0"/>
                        <a:t>5</a:t>
                      </a:r>
                      <a:endParaRPr lang="de-DE" sz="1000" b="0" dirty="0"/>
                    </a:p>
                  </a:txBody>
                  <a:tcPr/>
                </a:tc>
                <a:tc>
                  <a:txBody>
                    <a:bodyPr/>
                    <a:lstStyle/>
                    <a:p>
                      <a:pPr algn="l"/>
                      <a:r>
                        <a:rPr lang="de-DE" sz="1000" b="0" dirty="0" err="1" smtClean="0"/>
                        <a:t>Ascoy</a:t>
                      </a:r>
                      <a:r>
                        <a:rPr lang="de-DE" sz="1000" b="0" dirty="0" smtClean="0"/>
                        <a:t> </a:t>
                      </a:r>
                      <a:endParaRPr lang="de-DE" sz="1000" b="0" dirty="0"/>
                    </a:p>
                  </a:txBody>
                  <a:tcPr/>
                </a:tc>
                <a:tc>
                  <a:txBody>
                    <a:bodyPr/>
                    <a:lstStyle/>
                    <a:p>
                      <a:pPr algn="r"/>
                      <a:r>
                        <a:rPr lang="de-DE" sz="1000" b="0" dirty="0" smtClean="0"/>
                        <a:t>2</a:t>
                      </a:r>
                      <a:endParaRPr lang="de-DE" sz="1000" b="0" dirty="0"/>
                    </a:p>
                  </a:txBody>
                  <a:tcPr/>
                </a:tc>
                <a:tc>
                  <a:txBody>
                    <a:bodyPr/>
                    <a:lstStyle/>
                    <a:p>
                      <a:pPr algn="r"/>
                      <a:r>
                        <a:rPr lang="de-DE" sz="1000" b="0" dirty="0" smtClean="0"/>
                        <a:t>1998</a:t>
                      </a:r>
                      <a:endParaRPr lang="de-DE" sz="1000" b="0" dirty="0"/>
                    </a:p>
                  </a:txBody>
                  <a:tcPr/>
                </a:tc>
              </a:tr>
              <a:tr h="285752">
                <a:tc>
                  <a:txBody>
                    <a:bodyPr/>
                    <a:lstStyle/>
                    <a:p>
                      <a:pPr algn="ctr"/>
                      <a:r>
                        <a:rPr lang="de-DE" sz="1000" b="0" dirty="0" smtClean="0"/>
                        <a:t>6</a:t>
                      </a:r>
                      <a:endParaRPr lang="de-DE" sz="1000" b="0" dirty="0"/>
                    </a:p>
                  </a:txBody>
                  <a:tcPr/>
                </a:tc>
                <a:tc>
                  <a:txBody>
                    <a:bodyPr/>
                    <a:lstStyle/>
                    <a:p>
                      <a:pPr algn="l"/>
                      <a:r>
                        <a:rPr lang="de-DE" sz="1000" b="0" dirty="0" err="1" smtClean="0"/>
                        <a:t>Bodenaya</a:t>
                      </a:r>
                      <a:r>
                        <a:rPr lang="de-DE" sz="1000" b="0" dirty="0" smtClean="0"/>
                        <a:t> </a:t>
                      </a:r>
                      <a:endParaRPr lang="de-DE" sz="1000" b="0" dirty="0"/>
                    </a:p>
                  </a:txBody>
                  <a:tcPr/>
                </a:tc>
                <a:tc>
                  <a:txBody>
                    <a:bodyPr/>
                    <a:lstStyle/>
                    <a:p>
                      <a:pPr algn="r"/>
                      <a:r>
                        <a:rPr lang="de-DE" sz="1000" b="0" dirty="0" smtClean="0"/>
                        <a:t>18</a:t>
                      </a:r>
                      <a:endParaRPr lang="de-DE" sz="1000" b="0" dirty="0"/>
                    </a:p>
                  </a:txBody>
                  <a:tcPr/>
                </a:tc>
                <a:tc>
                  <a:txBody>
                    <a:bodyPr/>
                    <a:lstStyle/>
                    <a:p>
                      <a:pPr algn="r"/>
                      <a:r>
                        <a:rPr lang="de-DE" sz="1000" b="0" dirty="0" smtClean="0"/>
                        <a:t>2005</a:t>
                      </a:r>
                      <a:endParaRPr lang="de-DE" sz="1000" b="0" dirty="0"/>
                    </a:p>
                  </a:txBody>
                  <a:tcPr/>
                </a:tc>
              </a:tr>
              <a:tr h="285752">
                <a:tc>
                  <a:txBody>
                    <a:bodyPr/>
                    <a:lstStyle/>
                    <a:p>
                      <a:pPr algn="ctr"/>
                      <a:r>
                        <a:rPr lang="de-DE" sz="1000" b="0" dirty="0" smtClean="0"/>
                        <a:t>7</a:t>
                      </a:r>
                      <a:endParaRPr lang="de-DE" sz="1000" b="0" dirty="0"/>
                    </a:p>
                  </a:txBody>
                  <a:tcPr/>
                </a:tc>
                <a:tc>
                  <a:txBody>
                    <a:bodyPr/>
                    <a:lstStyle/>
                    <a:p>
                      <a:pPr algn="l"/>
                      <a:r>
                        <a:rPr lang="it-IT" sz="1000" b="0" dirty="0" err="1" smtClean="0"/>
                        <a:t>Zaragossa</a:t>
                      </a:r>
                      <a:r>
                        <a:rPr lang="it-IT" sz="1000" b="0" dirty="0" smtClean="0"/>
                        <a:t> </a:t>
                      </a:r>
                      <a:endParaRPr lang="de-DE" sz="1000" b="0" dirty="0"/>
                    </a:p>
                  </a:txBody>
                  <a:tcPr/>
                </a:tc>
                <a:tc>
                  <a:txBody>
                    <a:bodyPr/>
                    <a:lstStyle/>
                    <a:p>
                      <a:pPr algn="r"/>
                      <a:r>
                        <a:rPr lang="de-DE" sz="1000" b="0" dirty="0" smtClean="0"/>
                        <a:t>126</a:t>
                      </a:r>
                      <a:endParaRPr lang="de-DE" sz="1000" b="0" dirty="0"/>
                    </a:p>
                  </a:txBody>
                  <a:tcPr/>
                </a:tc>
                <a:tc>
                  <a:txBody>
                    <a:bodyPr/>
                    <a:lstStyle/>
                    <a:p>
                      <a:pPr algn="r"/>
                      <a:endParaRPr lang="de-DE" sz="1000" b="0" dirty="0"/>
                    </a:p>
                  </a:txBody>
                  <a:tcPr/>
                </a:tc>
              </a:tr>
              <a:tr h="285752">
                <a:tc>
                  <a:txBody>
                    <a:bodyPr/>
                    <a:lstStyle/>
                    <a:p>
                      <a:pPr algn="ctr"/>
                      <a:r>
                        <a:rPr lang="de-DE" sz="1000" b="0" dirty="0" smtClean="0"/>
                        <a:t>8</a:t>
                      </a:r>
                      <a:endParaRPr lang="de-DE" sz="1000" b="0" dirty="0"/>
                    </a:p>
                  </a:txBody>
                  <a:tcPr/>
                </a:tc>
                <a:tc>
                  <a:txBody>
                    <a:bodyPr/>
                    <a:lstStyle/>
                    <a:p>
                      <a:pPr algn="l"/>
                      <a:r>
                        <a:rPr lang="de-DE" sz="1000" b="0" dirty="0" smtClean="0"/>
                        <a:t>Carcelén </a:t>
                      </a:r>
                      <a:endParaRPr lang="de-DE" sz="1000" b="0" dirty="0"/>
                    </a:p>
                  </a:txBody>
                  <a:tcPr/>
                </a:tc>
                <a:tc>
                  <a:txBody>
                    <a:bodyPr/>
                    <a:lstStyle/>
                    <a:p>
                      <a:pPr algn="r"/>
                      <a:r>
                        <a:rPr lang="de-DE" sz="1000" b="0" dirty="0" smtClean="0"/>
                        <a:t>11</a:t>
                      </a:r>
                      <a:endParaRPr lang="de-DE" sz="1000" b="0" dirty="0"/>
                    </a:p>
                  </a:txBody>
                  <a:tcPr/>
                </a:tc>
                <a:tc>
                  <a:txBody>
                    <a:bodyPr/>
                    <a:lstStyle/>
                    <a:p>
                      <a:pPr algn="r"/>
                      <a:r>
                        <a:rPr lang="de-DE" sz="1000" b="0" dirty="0" smtClean="0"/>
                        <a:t>2004</a:t>
                      </a:r>
                      <a:endParaRPr lang="de-DE" sz="1000" b="0" dirty="0"/>
                    </a:p>
                  </a:txBody>
                  <a:tcPr/>
                </a:tc>
              </a:tr>
              <a:tr h="285752">
                <a:tc>
                  <a:txBody>
                    <a:bodyPr/>
                    <a:lstStyle/>
                    <a:p>
                      <a:pPr algn="ctr"/>
                      <a:r>
                        <a:rPr lang="de-DE" sz="1000" b="0" dirty="0" smtClean="0"/>
                        <a:t>9</a:t>
                      </a:r>
                      <a:endParaRPr lang="de-DE" sz="1000" b="0" dirty="0"/>
                    </a:p>
                  </a:txBody>
                  <a:tcPr/>
                </a:tc>
                <a:tc>
                  <a:txBody>
                    <a:bodyPr/>
                    <a:lstStyle/>
                    <a:p>
                      <a:pPr algn="l"/>
                      <a:r>
                        <a:rPr lang="it-IT" sz="1000" b="0" dirty="0" err="1" smtClean="0"/>
                        <a:t>Páramo</a:t>
                      </a:r>
                      <a:r>
                        <a:rPr lang="it-IT" sz="1000" b="0" dirty="0" smtClean="0"/>
                        <a:t> de </a:t>
                      </a:r>
                      <a:r>
                        <a:rPr lang="it-IT" sz="1000" b="0" dirty="0" err="1" smtClean="0"/>
                        <a:t>Poza</a:t>
                      </a:r>
                      <a:r>
                        <a:rPr lang="it-IT" sz="1000" b="0" dirty="0" smtClean="0"/>
                        <a:t> </a:t>
                      </a:r>
                      <a:endParaRPr lang="de-DE" sz="1000" b="0" dirty="0"/>
                    </a:p>
                  </a:txBody>
                  <a:tcPr/>
                </a:tc>
                <a:tc>
                  <a:txBody>
                    <a:bodyPr/>
                    <a:lstStyle/>
                    <a:p>
                      <a:pPr algn="r"/>
                      <a:r>
                        <a:rPr lang="de-DE" sz="1000" b="0" dirty="0" smtClean="0"/>
                        <a:t>15</a:t>
                      </a:r>
                      <a:endParaRPr lang="de-DE" sz="1000" b="0" dirty="0"/>
                    </a:p>
                  </a:txBody>
                  <a:tcPr/>
                </a:tc>
                <a:tc>
                  <a:txBody>
                    <a:bodyPr/>
                    <a:lstStyle/>
                    <a:p>
                      <a:pPr algn="r"/>
                      <a:r>
                        <a:rPr lang="de-DE" sz="1000" b="0" dirty="0" smtClean="0"/>
                        <a:t>2002</a:t>
                      </a:r>
                      <a:endParaRPr lang="de-DE" sz="1000" b="0" dirty="0"/>
                    </a:p>
                  </a:txBody>
                  <a:tcPr/>
                </a:tc>
              </a:tr>
              <a:tr h="285752">
                <a:tc>
                  <a:txBody>
                    <a:bodyPr/>
                    <a:lstStyle/>
                    <a:p>
                      <a:pPr algn="ctr"/>
                      <a:r>
                        <a:rPr lang="de-DE" sz="1000" b="0" dirty="0" smtClean="0"/>
                        <a:t>10</a:t>
                      </a:r>
                      <a:endParaRPr lang="de-DE" sz="1000" b="0" dirty="0"/>
                    </a:p>
                  </a:txBody>
                  <a:tcPr/>
                </a:tc>
                <a:tc>
                  <a:txBody>
                    <a:bodyPr/>
                    <a:lstStyle/>
                    <a:p>
                      <a:pPr algn="l"/>
                      <a:r>
                        <a:rPr lang="en-US" sz="1000" b="0" dirty="0" err="1" smtClean="0"/>
                        <a:t>Pax</a:t>
                      </a:r>
                      <a:endParaRPr lang="de-DE" sz="1000" b="0" dirty="0"/>
                    </a:p>
                  </a:txBody>
                  <a:tcPr/>
                </a:tc>
                <a:tc>
                  <a:txBody>
                    <a:bodyPr/>
                    <a:lstStyle/>
                    <a:p>
                      <a:pPr algn="r"/>
                      <a:r>
                        <a:rPr lang="de-DE" sz="1000" b="0" dirty="0" smtClean="0"/>
                        <a:t>19</a:t>
                      </a:r>
                      <a:endParaRPr lang="de-DE" sz="1000" b="0" dirty="0"/>
                    </a:p>
                  </a:txBody>
                  <a:tcPr/>
                </a:tc>
                <a:tc>
                  <a:txBody>
                    <a:bodyPr/>
                    <a:lstStyle/>
                    <a:p>
                      <a:pPr algn="r"/>
                      <a:r>
                        <a:rPr lang="de-DE" sz="1000" b="0" dirty="0" smtClean="0"/>
                        <a:t>1997</a:t>
                      </a:r>
                      <a:endParaRPr lang="de-DE" sz="1000" b="0" dirty="0"/>
                    </a:p>
                  </a:txBody>
                  <a:tcPr/>
                </a:tc>
              </a:tr>
              <a:tr h="285752">
                <a:tc>
                  <a:txBody>
                    <a:bodyPr/>
                    <a:lstStyle/>
                    <a:p>
                      <a:pPr algn="ctr"/>
                      <a:r>
                        <a:rPr lang="de-DE" sz="1000" b="0" dirty="0" smtClean="0"/>
                        <a:t>11</a:t>
                      </a:r>
                      <a:endParaRPr lang="de-DE" sz="1000" b="0" dirty="0"/>
                    </a:p>
                  </a:txBody>
                  <a:tcPr/>
                </a:tc>
                <a:tc>
                  <a:txBody>
                    <a:bodyPr/>
                    <a:lstStyle/>
                    <a:p>
                      <a:pPr algn="l"/>
                      <a:r>
                        <a:rPr lang="it-IT" sz="1000" b="0" dirty="0" err="1" smtClean="0"/>
                        <a:t>Pico</a:t>
                      </a:r>
                      <a:r>
                        <a:rPr lang="it-IT" sz="1000" b="0" dirty="0" smtClean="0"/>
                        <a:t> Gallo </a:t>
                      </a:r>
                      <a:endParaRPr lang="de-DE" sz="1000" b="0" dirty="0"/>
                    </a:p>
                  </a:txBody>
                  <a:tcPr/>
                </a:tc>
                <a:tc>
                  <a:txBody>
                    <a:bodyPr/>
                    <a:lstStyle/>
                    <a:p>
                      <a:pPr algn="r"/>
                      <a:r>
                        <a:rPr lang="de-DE" sz="1000" b="0" dirty="0" smtClean="0"/>
                        <a:t>24</a:t>
                      </a:r>
                      <a:endParaRPr lang="de-DE" sz="1000" b="0" dirty="0"/>
                    </a:p>
                  </a:txBody>
                  <a:tcPr/>
                </a:tc>
                <a:tc>
                  <a:txBody>
                    <a:bodyPr/>
                    <a:lstStyle/>
                    <a:p>
                      <a:pPr algn="r"/>
                      <a:r>
                        <a:rPr lang="de-DE" sz="1000" b="0" dirty="0" smtClean="0"/>
                        <a:t>2001</a:t>
                      </a:r>
                      <a:endParaRPr lang="de-DE" sz="1000" b="0" dirty="0"/>
                    </a:p>
                  </a:txBody>
                  <a:tcPr/>
                </a:tc>
              </a:tr>
              <a:tr h="214314">
                <a:tc>
                  <a:txBody>
                    <a:bodyPr/>
                    <a:lstStyle/>
                    <a:p>
                      <a:pPr algn="ctr"/>
                      <a:endParaRPr lang="de-DE" sz="1000" dirty="0"/>
                    </a:p>
                  </a:txBody>
                  <a:tcPr/>
                </a:tc>
                <a:tc>
                  <a:txBody>
                    <a:bodyPr/>
                    <a:lstStyle/>
                    <a:p>
                      <a:pPr algn="l"/>
                      <a:r>
                        <a:rPr lang="de-DE" sz="1000" b="1" dirty="0" smtClean="0"/>
                        <a:t>Total (MW) </a:t>
                      </a:r>
                      <a:endParaRPr lang="de-DE" sz="10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de-DE" sz="1000" b="1" dirty="0" smtClean="0"/>
                        <a:t>250</a:t>
                      </a:r>
                      <a:endParaRPr lang="de-DE" sz="1000" dirty="0" smtClean="0"/>
                    </a:p>
                  </a:txBody>
                  <a:tcPr/>
                </a:tc>
                <a:tc>
                  <a:txBody>
                    <a:bodyPr/>
                    <a:lstStyle/>
                    <a:p>
                      <a:pPr algn="r"/>
                      <a:endParaRPr lang="de-DE" sz="1000" dirty="0"/>
                    </a:p>
                  </a:txBody>
                  <a:tcPr/>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1" name="Foliennummernplatzhalter 1"/>
          <p:cNvSpPr>
            <a:spLocks noGrp="1"/>
          </p:cNvSpPr>
          <p:nvPr>
            <p:ph type="sldNum" sz="quarter" idx="10"/>
          </p:nvPr>
        </p:nvSpPr>
        <p:spPr>
          <a:noFill/>
        </p:spPr>
        <p:txBody>
          <a:bodyPr/>
          <a:lstStyle/>
          <a:p>
            <a:fld id="{D5FC5015-E15C-47CD-94F5-4BB908D4605B}" type="slidenum">
              <a:rPr smtClean="0"/>
              <a:pPr/>
              <a:t>37</a:t>
            </a:fld>
            <a:endParaRPr lang="de-DE" smtClean="0"/>
          </a:p>
        </p:txBody>
      </p:sp>
      <p:sp>
        <p:nvSpPr>
          <p:cNvPr id="266242" name="Fußzeilenplatzhalter 2"/>
          <p:cNvSpPr>
            <a:spLocks noGrp="1"/>
          </p:cNvSpPr>
          <p:nvPr>
            <p:ph type="ftr" sz="quarter" idx="11"/>
          </p:nvPr>
        </p:nvSpPr>
        <p:spPr>
          <a:noFill/>
        </p:spPr>
        <p:txBody>
          <a:bodyPr/>
          <a:lstStyle/>
          <a:p>
            <a:r>
              <a:rPr lang="de-DE" smtClean="0"/>
              <a:t>      </a:t>
            </a:r>
          </a:p>
        </p:txBody>
      </p:sp>
      <p:sp>
        <p:nvSpPr>
          <p:cNvPr id="266243" name="Text Box 197"/>
          <p:cNvSpPr txBox="1">
            <a:spLocks noChangeArrowheads="1"/>
          </p:cNvSpPr>
          <p:nvPr/>
        </p:nvSpPr>
        <p:spPr bwMode="gray">
          <a:xfrm>
            <a:off x="609600" y="6588125"/>
            <a:ext cx="2579688" cy="153988"/>
          </a:xfrm>
          <a:prstGeom prst="rect">
            <a:avLst/>
          </a:prstGeom>
          <a:noFill/>
          <a:ln w="12700">
            <a:noFill/>
            <a:miter lim="800000"/>
            <a:headEnd/>
            <a:tailEnd type="none" w="med" len="lg"/>
          </a:ln>
        </p:spPr>
        <p:txBody>
          <a:bodyPr wrap="none" lIns="0" tIns="0" rIns="0" bIns="0">
            <a:spAutoFit/>
          </a:bodyPr>
          <a:lstStyle/>
          <a:p>
            <a:pPr>
              <a:spcBef>
                <a:spcPct val="50000"/>
              </a:spcBef>
            </a:pPr>
            <a:r>
              <a:rPr lang="en-US" sz="1000">
                <a:cs typeface="Arial" charset="0"/>
              </a:rPr>
              <a:t>* E.ON Equity MW (Figures rounded). Source E.ON</a:t>
            </a:r>
          </a:p>
        </p:txBody>
      </p:sp>
      <p:sp>
        <p:nvSpPr>
          <p:cNvPr id="15" name="Rectangle 2"/>
          <p:cNvSpPr txBox="1">
            <a:spLocks noChangeArrowheads="1"/>
          </p:cNvSpPr>
          <p:nvPr/>
        </p:nvSpPr>
        <p:spPr bwMode="gray">
          <a:xfrm>
            <a:off x="609600" y="1143000"/>
            <a:ext cx="7924800" cy="533400"/>
          </a:xfrm>
          <a:prstGeom prst="rect">
            <a:avLst/>
          </a:prstGeom>
          <a:noFill/>
          <a:ln w="9525">
            <a:noFill/>
            <a:miter lim="800000"/>
            <a:headEnd/>
            <a:tailEnd/>
          </a:ln>
        </p:spPr>
        <p:txBody>
          <a:bodyPr lIns="0" tIns="0" rIns="0" bIns="0"/>
          <a:lstStyle/>
          <a:p>
            <a:pPr>
              <a:lnSpc>
                <a:spcPts val="3400"/>
              </a:lnSpc>
              <a:defRPr/>
            </a:pPr>
            <a:r>
              <a:rPr lang="de-DE" sz="2600" dirty="0" err="1"/>
              <a:t>Assets</a:t>
            </a:r>
            <a:r>
              <a:rPr lang="de-DE" sz="2600" dirty="0"/>
              <a:t> in </a:t>
            </a:r>
            <a:r>
              <a:rPr lang="de-DE" sz="2600" dirty="0" err="1"/>
              <a:t>operation</a:t>
            </a:r>
            <a:r>
              <a:rPr lang="de-DE" sz="2600" dirty="0"/>
              <a:t>: </a:t>
            </a:r>
            <a:r>
              <a:rPr lang="de-DE" sz="2600" kern="0" dirty="0">
                <a:latin typeface="+mj-lt"/>
                <a:ea typeface="+mj-ea"/>
                <a:cs typeface="+mj-cs"/>
              </a:rPr>
              <a:t>Iberia (Portugal)</a:t>
            </a:r>
            <a:endParaRPr lang="de-DE" sz="2600" kern="0" dirty="0">
              <a:latin typeface="+mj-lt"/>
              <a:ea typeface="+mj-ea"/>
              <a:cs typeface="+mj-cs"/>
            </a:endParaRPr>
          </a:p>
        </p:txBody>
      </p:sp>
      <p:grpSp>
        <p:nvGrpSpPr>
          <p:cNvPr id="266245" name="Gruppieren 52"/>
          <p:cNvGrpSpPr>
            <a:grpSpLocks/>
          </p:cNvGrpSpPr>
          <p:nvPr/>
        </p:nvGrpSpPr>
        <p:grpSpPr bwMode="auto">
          <a:xfrm>
            <a:off x="571500" y="5643563"/>
            <a:ext cx="1317625" cy="738187"/>
            <a:chOff x="5039540" y="4873874"/>
            <a:chExt cx="1318410" cy="738664"/>
          </a:xfrm>
        </p:grpSpPr>
        <p:sp>
          <p:nvSpPr>
            <p:cNvPr id="54" name="AutoShape 106"/>
            <p:cNvSpPr>
              <a:spLocks noChangeArrowheads="1"/>
            </p:cNvSpPr>
            <p:nvPr/>
          </p:nvSpPr>
          <p:spPr bwMode="gray">
            <a:xfrm>
              <a:off x="5039540" y="5086736"/>
              <a:ext cx="125488" cy="115962"/>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endParaRPr lang="de-DE" sz="1000" dirty="0">
                <a:solidFill>
                  <a:schemeClr val="bg1"/>
                </a:solidFill>
              </a:endParaRPr>
            </a:p>
          </p:txBody>
        </p:sp>
        <p:sp>
          <p:nvSpPr>
            <p:cNvPr id="55" name="AutoShape 106"/>
            <p:cNvSpPr>
              <a:spLocks noChangeArrowheads="1"/>
            </p:cNvSpPr>
            <p:nvPr/>
          </p:nvSpPr>
          <p:spPr bwMode="gray">
            <a:xfrm>
              <a:off x="5039540" y="5266239"/>
              <a:ext cx="125488" cy="117551"/>
            </a:xfrm>
            <a:prstGeom prst="flowChartConnector">
              <a:avLst/>
            </a:prstGeom>
            <a:solidFill>
              <a:schemeClr val="bg1">
                <a:lumMod val="85000"/>
              </a:schemeClr>
            </a:solidFill>
            <a:ln w="12700">
              <a:solidFill>
                <a:schemeClr val="bg1">
                  <a:lumMod val="85000"/>
                </a:schemeClr>
              </a:solidFill>
              <a:round/>
              <a:headEnd/>
              <a:tailEnd type="none" w="med" len="lg"/>
            </a:ln>
            <a:effectLst/>
          </p:spPr>
          <p:txBody>
            <a:bodyPr wrap="none" lIns="0" tIns="0" rIns="0" bIns="0" anchor="ctr"/>
            <a:lstStyle/>
            <a:p>
              <a:pPr algn="ctr">
                <a:defRPr/>
              </a:pPr>
              <a:endParaRPr lang="de-DE" sz="1000" dirty="0">
                <a:solidFill>
                  <a:schemeClr val="bg1"/>
                </a:solidFill>
              </a:endParaRPr>
            </a:p>
          </p:txBody>
        </p:sp>
        <p:sp>
          <p:nvSpPr>
            <p:cNvPr id="266309" name="Text Box 197"/>
            <p:cNvSpPr txBox="1">
              <a:spLocks noChangeArrowheads="1"/>
            </p:cNvSpPr>
            <p:nvPr/>
          </p:nvSpPr>
          <p:spPr bwMode="gray">
            <a:xfrm>
              <a:off x="5214942" y="4873874"/>
              <a:ext cx="1143008" cy="738664"/>
            </a:xfrm>
            <a:prstGeom prst="rect">
              <a:avLst/>
            </a:prstGeom>
            <a:noFill/>
            <a:ln w="12700">
              <a:noFill/>
              <a:miter lim="800000"/>
              <a:headEnd/>
              <a:tailEnd type="none" w="med" len="lg"/>
            </a:ln>
          </p:spPr>
          <p:txBody>
            <a:bodyPr lIns="0" tIns="0" rIns="0" bIns="0">
              <a:spAutoFit/>
            </a:bodyPr>
            <a:lstStyle/>
            <a:p>
              <a:r>
                <a:rPr lang="de-DE" sz="1200">
                  <a:cs typeface="Arial" charset="0"/>
                </a:rPr>
                <a:t>Onshore wind</a:t>
              </a:r>
            </a:p>
            <a:p>
              <a:r>
                <a:rPr lang="de-DE" sz="1200">
                  <a:cs typeface="Arial" charset="0"/>
                </a:rPr>
                <a:t>Biogas</a:t>
              </a:r>
            </a:p>
            <a:p>
              <a:r>
                <a:rPr lang="de-DE" sz="1200">
                  <a:cs typeface="Arial" charset="0"/>
                </a:rPr>
                <a:t>Small hydro</a:t>
              </a:r>
            </a:p>
            <a:p>
              <a:r>
                <a:rPr lang="de-DE" sz="1200">
                  <a:cs typeface="Arial" charset="0"/>
                </a:rPr>
                <a:t>Office</a:t>
              </a:r>
            </a:p>
          </p:txBody>
        </p:sp>
        <p:sp>
          <p:nvSpPr>
            <p:cNvPr id="266310" name="AutoShape 106"/>
            <p:cNvSpPr>
              <a:spLocks noChangeArrowheads="1"/>
            </p:cNvSpPr>
            <p:nvPr/>
          </p:nvSpPr>
          <p:spPr bwMode="gray">
            <a:xfrm>
              <a:off x="5039540" y="5447198"/>
              <a:ext cx="125848" cy="116073"/>
            </a:xfrm>
            <a:prstGeom prst="flowChartConnector">
              <a:avLst/>
            </a:prstGeom>
            <a:solidFill>
              <a:schemeClr val="tx1"/>
            </a:solidFill>
            <a:ln w="12700">
              <a:solidFill>
                <a:schemeClr val="tx1"/>
              </a:solidFill>
              <a:round/>
              <a:headEnd/>
              <a:tailEnd type="none" w="med" len="lg"/>
            </a:ln>
          </p:spPr>
          <p:txBody>
            <a:bodyPr wrap="none" lIns="0" tIns="0" rIns="0" bIns="0" anchor="ctr"/>
            <a:lstStyle/>
            <a:p>
              <a:pPr algn="ctr"/>
              <a:endParaRPr lang="de-DE" sz="1000">
                <a:solidFill>
                  <a:schemeClr val="bg1"/>
                </a:solidFill>
              </a:endParaRPr>
            </a:p>
          </p:txBody>
        </p:sp>
        <p:sp>
          <p:nvSpPr>
            <p:cNvPr id="266311" name="AutoShape 106"/>
            <p:cNvSpPr>
              <a:spLocks noChangeArrowheads="1"/>
            </p:cNvSpPr>
            <p:nvPr/>
          </p:nvSpPr>
          <p:spPr bwMode="gray">
            <a:xfrm>
              <a:off x="5039540" y="4906400"/>
              <a:ext cx="125848" cy="116073"/>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endParaRPr lang="de-DE" sz="1000">
                <a:solidFill>
                  <a:schemeClr val="bg1"/>
                </a:solidFill>
              </a:endParaRPr>
            </a:p>
          </p:txBody>
        </p:sp>
      </p:grpSp>
      <p:grpSp>
        <p:nvGrpSpPr>
          <p:cNvPr id="266246" name="Gruppieren 50"/>
          <p:cNvGrpSpPr>
            <a:grpSpLocks/>
          </p:cNvGrpSpPr>
          <p:nvPr/>
        </p:nvGrpSpPr>
        <p:grpSpPr bwMode="auto">
          <a:xfrm>
            <a:off x="428625" y="1857375"/>
            <a:ext cx="4751388" cy="3681413"/>
            <a:chOff x="3071802" y="1857364"/>
            <a:chExt cx="4751887" cy="3680893"/>
          </a:xfrm>
        </p:grpSpPr>
        <p:grpSp>
          <p:nvGrpSpPr>
            <p:cNvPr id="266279" name="Gruppieren 26"/>
            <p:cNvGrpSpPr>
              <a:grpSpLocks/>
            </p:cNvGrpSpPr>
            <p:nvPr/>
          </p:nvGrpSpPr>
          <p:grpSpPr bwMode="auto">
            <a:xfrm>
              <a:off x="3071802" y="1857364"/>
              <a:ext cx="4751887" cy="3680893"/>
              <a:chOff x="2357422" y="1785926"/>
              <a:chExt cx="4751887" cy="3680893"/>
            </a:xfrm>
          </p:grpSpPr>
          <p:sp>
            <p:nvSpPr>
              <p:cNvPr id="82" name="Freeform 2"/>
              <p:cNvSpPr>
                <a:spLocks/>
              </p:cNvSpPr>
              <p:nvPr/>
            </p:nvSpPr>
            <p:spPr bwMode="gray">
              <a:xfrm>
                <a:off x="6685401" y="3590659"/>
                <a:ext cx="423908" cy="361899"/>
              </a:xfrm>
              <a:custGeom>
                <a:avLst/>
                <a:gdLst>
                  <a:gd name="T0" fmla="*/ 2147483647 w 122"/>
                  <a:gd name="T1" fmla="*/ 2147483647 h 104"/>
                  <a:gd name="T2" fmla="*/ 2147483647 w 122"/>
                  <a:gd name="T3" fmla="*/ 2147483647 h 104"/>
                  <a:gd name="T4" fmla="*/ 2147483647 w 122"/>
                  <a:gd name="T5" fmla="*/ 2147483647 h 104"/>
                  <a:gd name="T6" fmla="*/ 2147483647 w 122"/>
                  <a:gd name="T7" fmla="*/ 2147483647 h 104"/>
                  <a:gd name="T8" fmla="*/ 2147483647 w 122"/>
                  <a:gd name="T9" fmla="*/ 0 h 104"/>
                  <a:gd name="T10" fmla="*/ 2147483647 w 122"/>
                  <a:gd name="T11" fmla="*/ 2147483647 h 104"/>
                  <a:gd name="T12" fmla="*/ 0 w 122"/>
                  <a:gd name="T13" fmla="*/ 2147483647 h 104"/>
                  <a:gd name="T14" fmla="*/ 2147483647 w 122"/>
                  <a:gd name="T15" fmla="*/ 2147483647 h 104"/>
                  <a:gd name="T16" fmla="*/ 2147483647 w 122"/>
                  <a:gd name="T17" fmla="*/ 2147483647 h 104"/>
                  <a:gd name="T18" fmla="*/ 2147483647 w 122"/>
                  <a:gd name="T19" fmla="*/ 2147483647 h 1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2"/>
                  <a:gd name="T31" fmla="*/ 0 h 104"/>
                  <a:gd name="T32" fmla="*/ 122 w 122"/>
                  <a:gd name="T33" fmla="*/ 104 h 10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2" h="104">
                    <a:moveTo>
                      <a:pt x="88" y="104"/>
                    </a:moveTo>
                    <a:lnTo>
                      <a:pt x="108" y="92"/>
                    </a:lnTo>
                    <a:lnTo>
                      <a:pt x="122" y="54"/>
                    </a:lnTo>
                    <a:lnTo>
                      <a:pt x="122" y="34"/>
                    </a:lnTo>
                    <a:lnTo>
                      <a:pt x="104" y="0"/>
                    </a:lnTo>
                    <a:lnTo>
                      <a:pt x="4" y="48"/>
                    </a:lnTo>
                    <a:lnTo>
                      <a:pt x="0" y="71"/>
                    </a:lnTo>
                    <a:lnTo>
                      <a:pt x="19" y="75"/>
                    </a:lnTo>
                    <a:lnTo>
                      <a:pt x="57" y="83"/>
                    </a:lnTo>
                    <a:lnTo>
                      <a:pt x="88" y="104"/>
                    </a:lnTo>
                    <a:close/>
                  </a:path>
                </a:pathLst>
              </a:custGeom>
              <a:solidFill>
                <a:schemeClr val="bg1">
                  <a:lumMod val="85000"/>
                </a:schemeClr>
              </a:solidFill>
              <a:ln w="12700">
                <a:solidFill>
                  <a:schemeClr val="bg1"/>
                </a:solidFill>
                <a:round/>
                <a:headEnd/>
                <a:tailEnd/>
              </a:ln>
            </p:spPr>
            <p:txBody>
              <a:bodyPr/>
              <a:lstStyle/>
              <a:p>
                <a:pPr algn="ctr">
                  <a:defRPr/>
                </a:pPr>
                <a:endParaRPr lang="en-US">
                  <a:solidFill>
                    <a:srgbClr val="000000"/>
                  </a:solidFill>
                </a:endParaRPr>
              </a:p>
            </p:txBody>
          </p:sp>
          <p:sp>
            <p:nvSpPr>
              <p:cNvPr id="83" name="Freeform 3"/>
              <p:cNvSpPr>
                <a:spLocks/>
              </p:cNvSpPr>
              <p:nvPr/>
            </p:nvSpPr>
            <p:spPr bwMode="gray">
              <a:xfrm>
                <a:off x="2417753" y="1785926"/>
                <a:ext cx="4575655" cy="3680893"/>
              </a:xfrm>
              <a:custGeom>
                <a:avLst/>
                <a:gdLst>
                  <a:gd name="T0" fmla="*/ 2147483647 w 668"/>
                  <a:gd name="T1" fmla="*/ 2147483647 h 530"/>
                  <a:gd name="T2" fmla="*/ 2147483647 w 668"/>
                  <a:gd name="T3" fmla="*/ 2147483647 h 530"/>
                  <a:gd name="T4" fmla="*/ 2147483647 w 668"/>
                  <a:gd name="T5" fmla="*/ 2147483647 h 530"/>
                  <a:gd name="T6" fmla="*/ 2147483647 w 668"/>
                  <a:gd name="T7" fmla="*/ 2147483647 h 530"/>
                  <a:gd name="T8" fmla="*/ 2147483647 w 668"/>
                  <a:gd name="T9" fmla="*/ 2147483647 h 530"/>
                  <a:gd name="T10" fmla="*/ 2147483647 w 668"/>
                  <a:gd name="T11" fmla="*/ 2147483647 h 530"/>
                  <a:gd name="T12" fmla="*/ 2147483647 w 668"/>
                  <a:gd name="T13" fmla="*/ 2147483647 h 530"/>
                  <a:gd name="T14" fmla="*/ 2147483647 w 668"/>
                  <a:gd name="T15" fmla="*/ 2147483647 h 530"/>
                  <a:gd name="T16" fmla="*/ 2147483647 w 668"/>
                  <a:gd name="T17" fmla="*/ 2147483647 h 530"/>
                  <a:gd name="T18" fmla="*/ 2147483647 w 668"/>
                  <a:gd name="T19" fmla="*/ 2147483647 h 530"/>
                  <a:gd name="T20" fmla="*/ 2147483647 w 668"/>
                  <a:gd name="T21" fmla="*/ 2147483647 h 530"/>
                  <a:gd name="T22" fmla="*/ 2147483647 w 668"/>
                  <a:gd name="T23" fmla="*/ 2147483647 h 530"/>
                  <a:gd name="T24" fmla="*/ 2147483647 w 668"/>
                  <a:gd name="T25" fmla="*/ 2147483647 h 530"/>
                  <a:gd name="T26" fmla="*/ 2147483647 w 668"/>
                  <a:gd name="T27" fmla="*/ 0 h 530"/>
                  <a:gd name="T28" fmla="*/ 2147483647 w 668"/>
                  <a:gd name="T29" fmla="*/ 2147483647 h 530"/>
                  <a:gd name="T30" fmla="*/ 2147483647 w 668"/>
                  <a:gd name="T31" fmla="*/ 2147483647 h 530"/>
                  <a:gd name="T32" fmla="*/ 2147483647 w 668"/>
                  <a:gd name="T33" fmla="*/ 2147483647 h 530"/>
                  <a:gd name="T34" fmla="*/ 0 w 668"/>
                  <a:gd name="T35" fmla="*/ 2147483647 h 530"/>
                  <a:gd name="T36" fmla="*/ 2147483647 w 668"/>
                  <a:gd name="T37" fmla="*/ 2147483647 h 530"/>
                  <a:gd name="T38" fmla="*/ 2147483647 w 668"/>
                  <a:gd name="T39" fmla="*/ 2147483647 h 530"/>
                  <a:gd name="T40" fmla="*/ 2147483647 w 668"/>
                  <a:gd name="T41" fmla="*/ 2147483647 h 530"/>
                  <a:gd name="T42" fmla="*/ 2147483647 w 668"/>
                  <a:gd name="T43" fmla="*/ 2147483647 h 530"/>
                  <a:gd name="T44" fmla="*/ 2147483647 w 668"/>
                  <a:gd name="T45" fmla="*/ 2147483647 h 530"/>
                  <a:gd name="T46" fmla="*/ 2147483647 w 668"/>
                  <a:gd name="T47" fmla="*/ 2147483647 h 530"/>
                  <a:gd name="T48" fmla="*/ 2147483647 w 668"/>
                  <a:gd name="T49" fmla="*/ 2147483647 h 530"/>
                  <a:gd name="T50" fmla="*/ 2147483647 w 668"/>
                  <a:gd name="T51" fmla="*/ 2147483647 h 530"/>
                  <a:gd name="T52" fmla="*/ 2147483647 w 668"/>
                  <a:gd name="T53" fmla="*/ 2147483647 h 530"/>
                  <a:gd name="T54" fmla="*/ 2147483647 w 668"/>
                  <a:gd name="T55" fmla="*/ 2147483647 h 530"/>
                  <a:gd name="T56" fmla="*/ 2147483647 w 668"/>
                  <a:gd name="T57" fmla="*/ 2147483647 h 530"/>
                  <a:gd name="T58" fmla="*/ 2147483647 w 668"/>
                  <a:gd name="T59" fmla="*/ 2147483647 h 530"/>
                  <a:gd name="T60" fmla="*/ 2147483647 w 668"/>
                  <a:gd name="T61" fmla="*/ 2147483647 h 530"/>
                  <a:gd name="T62" fmla="*/ 2147483647 w 668"/>
                  <a:gd name="T63" fmla="*/ 2147483647 h 530"/>
                  <a:gd name="T64" fmla="*/ 2147483647 w 668"/>
                  <a:gd name="T65" fmla="*/ 2147483647 h 530"/>
                  <a:gd name="T66" fmla="*/ 2147483647 w 668"/>
                  <a:gd name="T67" fmla="*/ 2147483647 h 530"/>
                  <a:gd name="T68" fmla="*/ 2147483647 w 668"/>
                  <a:gd name="T69" fmla="*/ 2147483647 h 530"/>
                  <a:gd name="T70" fmla="*/ 2147483647 w 668"/>
                  <a:gd name="T71" fmla="*/ 2147483647 h 530"/>
                  <a:gd name="T72" fmla="*/ 2147483647 w 668"/>
                  <a:gd name="T73" fmla="*/ 2147483647 h 530"/>
                  <a:gd name="T74" fmla="*/ 2147483647 w 668"/>
                  <a:gd name="T75" fmla="*/ 2147483647 h 530"/>
                  <a:gd name="T76" fmla="*/ 2147483647 w 668"/>
                  <a:gd name="T77" fmla="*/ 2147483647 h 530"/>
                  <a:gd name="T78" fmla="*/ 2147483647 w 668"/>
                  <a:gd name="T79" fmla="*/ 2147483647 h 530"/>
                  <a:gd name="T80" fmla="*/ 2147483647 w 668"/>
                  <a:gd name="T81" fmla="*/ 2147483647 h 530"/>
                  <a:gd name="T82" fmla="*/ 2147483647 w 668"/>
                  <a:gd name="T83" fmla="*/ 2147483647 h 530"/>
                  <a:gd name="T84" fmla="*/ 2147483647 w 668"/>
                  <a:gd name="T85" fmla="*/ 2147483647 h 530"/>
                  <a:gd name="T86" fmla="*/ 2147483647 w 668"/>
                  <a:gd name="T87" fmla="*/ 2147483647 h 530"/>
                  <a:gd name="T88" fmla="*/ 2147483647 w 668"/>
                  <a:gd name="T89" fmla="*/ 2147483647 h 530"/>
                  <a:gd name="T90" fmla="*/ 2147483647 w 668"/>
                  <a:gd name="T91" fmla="*/ 2147483647 h 530"/>
                  <a:gd name="T92" fmla="*/ 2147483647 w 668"/>
                  <a:gd name="T93" fmla="*/ 2147483647 h 530"/>
                  <a:gd name="T94" fmla="*/ 2147483647 w 668"/>
                  <a:gd name="T95" fmla="*/ 2147483647 h 530"/>
                  <a:gd name="T96" fmla="*/ 2147483647 w 668"/>
                  <a:gd name="T97" fmla="*/ 2147483647 h 530"/>
                  <a:gd name="T98" fmla="*/ 2147483647 w 668"/>
                  <a:gd name="T99" fmla="*/ 2147483647 h 530"/>
                  <a:gd name="T100" fmla="*/ 2147483647 w 668"/>
                  <a:gd name="T101" fmla="*/ 2147483647 h 530"/>
                  <a:gd name="T102" fmla="*/ 2147483647 w 668"/>
                  <a:gd name="T103" fmla="*/ 2147483647 h 53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68"/>
                  <a:gd name="T157" fmla="*/ 0 h 530"/>
                  <a:gd name="T158" fmla="*/ 668 w 668"/>
                  <a:gd name="T159" fmla="*/ 530 h 53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68" h="530">
                    <a:moveTo>
                      <a:pt x="594" y="87"/>
                    </a:moveTo>
                    <a:lnTo>
                      <a:pt x="579" y="87"/>
                    </a:lnTo>
                    <a:lnTo>
                      <a:pt x="570" y="76"/>
                    </a:lnTo>
                    <a:lnTo>
                      <a:pt x="561" y="67"/>
                    </a:lnTo>
                    <a:lnTo>
                      <a:pt x="540" y="63"/>
                    </a:lnTo>
                    <a:lnTo>
                      <a:pt x="526" y="71"/>
                    </a:lnTo>
                    <a:lnTo>
                      <a:pt x="423" y="43"/>
                    </a:lnTo>
                    <a:lnTo>
                      <a:pt x="407" y="24"/>
                    </a:lnTo>
                    <a:lnTo>
                      <a:pt x="315" y="24"/>
                    </a:lnTo>
                    <a:lnTo>
                      <a:pt x="301" y="18"/>
                    </a:lnTo>
                    <a:lnTo>
                      <a:pt x="254" y="23"/>
                    </a:lnTo>
                    <a:lnTo>
                      <a:pt x="184" y="7"/>
                    </a:lnTo>
                    <a:lnTo>
                      <a:pt x="113" y="12"/>
                    </a:lnTo>
                    <a:lnTo>
                      <a:pt x="84" y="0"/>
                    </a:lnTo>
                    <a:lnTo>
                      <a:pt x="56" y="14"/>
                    </a:lnTo>
                    <a:lnTo>
                      <a:pt x="56" y="28"/>
                    </a:lnTo>
                    <a:lnTo>
                      <a:pt x="20" y="35"/>
                    </a:lnTo>
                    <a:lnTo>
                      <a:pt x="0" y="60"/>
                    </a:lnTo>
                    <a:lnTo>
                      <a:pt x="29" y="102"/>
                    </a:lnTo>
                    <a:lnTo>
                      <a:pt x="25" y="128"/>
                    </a:lnTo>
                    <a:lnTo>
                      <a:pt x="56" y="118"/>
                    </a:lnTo>
                    <a:lnTo>
                      <a:pt x="96" y="135"/>
                    </a:lnTo>
                    <a:lnTo>
                      <a:pt x="139" y="133"/>
                    </a:lnTo>
                    <a:lnTo>
                      <a:pt x="156" y="154"/>
                    </a:lnTo>
                    <a:lnTo>
                      <a:pt x="129" y="199"/>
                    </a:lnTo>
                    <a:lnTo>
                      <a:pt x="126" y="273"/>
                    </a:lnTo>
                    <a:lnTo>
                      <a:pt x="109" y="296"/>
                    </a:lnTo>
                    <a:lnTo>
                      <a:pt x="113" y="363"/>
                    </a:lnTo>
                    <a:lnTo>
                      <a:pt x="122" y="386"/>
                    </a:lnTo>
                    <a:lnTo>
                      <a:pt x="107" y="416"/>
                    </a:lnTo>
                    <a:lnTo>
                      <a:pt x="107" y="450"/>
                    </a:lnTo>
                    <a:lnTo>
                      <a:pt x="142" y="454"/>
                    </a:lnTo>
                    <a:lnTo>
                      <a:pt x="170" y="517"/>
                    </a:lnTo>
                    <a:lnTo>
                      <a:pt x="203" y="530"/>
                    </a:lnTo>
                    <a:lnTo>
                      <a:pt x="230" y="501"/>
                    </a:lnTo>
                    <a:lnTo>
                      <a:pt x="252" y="498"/>
                    </a:lnTo>
                    <a:lnTo>
                      <a:pt x="265" y="485"/>
                    </a:lnTo>
                    <a:lnTo>
                      <a:pt x="359" y="489"/>
                    </a:lnTo>
                    <a:lnTo>
                      <a:pt x="391" y="481"/>
                    </a:lnTo>
                    <a:lnTo>
                      <a:pt x="422" y="428"/>
                    </a:lnTo>
                    <a:lnTo>
                      <a:pt x="461" y="425"/>
                    </a:lnTo>
                    <a:lnTo>
                      <a:pt x="506" y="345"/>
                    </a:lnTo>
                    <a:lnTo>
                      <a:pt x="483" y="317"/>
                    </a:lnTo>
                    <a:lnTo>
                      <a:pt x="479" y="289"/>
                    </a:lnTo>
                    <a:lnTo>
                      <a:pt x="544" y="194"/>
                    </a:lnTo>
                    <a:lnTo>
                      <a:pt x="606" y="173"/>
                    </a:lnTo>
                    <a:lnTo>
                      <a:pt x="661" y="135"/>
                    </a:lnTo>
                    <a:lnTo>
                      <a:pt x="663" y="110"/>
                    </a:lnTo>
                    <a:lnTo>
                      <a:pt x="668" y="98"/>
                    </a:lnTo>
                    <a:lnTo>
                      <a:pt x="661" y="87"/>
                    </a:lnTo>
                    <a:lnTo>
                      <a:pt x="626" y="94"/>
                    </a:lnTo>
                    <a:lnTo>
                      <a:pt x="594" y="87"/>
                    </a:lnTo>
                    <a:close/>
                  </a:path>
                </a:pathLst>
              </a:custGeom>
              <a:solidFill>
                <a:schemeClr val="bg1">
                  <a:lumMod val="85000"/>
                </a:schemeClr>
              </a:solidFill>
              <a:ln w="12700">
                <a:solidFill>
                  <a:schemeClr val="bg1"/>
                </a:solidFill>
                <a:round/>
                <a:headEnd/>
                <a:tailEnd/>
              </a:ln>
            </p:spPr>
            <p:txBody>
              <a:bodyPr/>
              <a:lstStyle/>
              <a:p>
                <a:pPr algn="ctr">
                  <a:defRPr/>
                </a:pPr>
                <a:endParaRPr lang="en-US">
                  <a:solidFill>
                    <a:srgbClr val="000000"/>
                  </a:solidFill>
                </a:endParaRPr>
              </a:p>
            </p:txBody>
          </p:sp>
          <p:sp>
            <p:nvSpPr>
              <p:cNvPr id="84" name="Freeform 4"/>
              <p:cNvSpPr>
                <a:spLocks/>
              </p:cNvSpPr>
              <p:nvPr/>
            </p:nvSpPr>
            <p:spPr bwMode="gray">
              <a:xfrm>
                <a:off x="2357422" y="2604960"/>
                <a:ext cx="1128832" cy="2396786"/>
              </a:xfrm>
              <a:custGeom>
                <a:avLst/>
                <a:gdLst>
                  <a:gd name="T0" fmla="*/ 2147483647 w 165"/>
                  <a:gd name="T1" fmla="*/ 2147483647 h 345"/>
                  <a:gd name="T2" fmla="*/ 2147483647 w 165"/>
                  <a:gd name="T3" fmla="*/ 2147483647 h 345"/>
                  <a:gd name="T4" fmla="*/ 2147483647 w 165"/>
                  <a:gd name="T5" fmla="*/ 2147483647 h 345"/>
                  <a:gd name="T6" fmla="*/ 2147483647 w 165"/>
                  <a:gd name="T7" fmla="*/ 2147483647 h 345"/>
                  <a:gd name="T8" fmla="*/ 2147483647 w 165"/>
                  <a:gd name="T9" fmla="*/ 2147483647 h 345"/>
                  <a:gd name="T10" fmla="*/ 2147483647 w 165"/>
                  <a:gd name="T11" fmla="*/ 2147483647 h 345"/>
                  <a:gd name="T12" fmla="*/ 2147483647 w 165"/>
                  <a:gd name="T13" fmla="*/ 2147483647 h 345"/>
                  <a:gd name="T14" fmla="*/ 2147483647 w 165"/>
                  <a:gd name="T15" fmla="*/ 2147483647 h 345"/>
                  <a:gd name="T16" fmla="*/ 2147483647 w 165"/>
                  <a:gd name="T17" fmla="*/ 0 h 345"/>
                  <a:gd name="T18" fmla="*/ 2147483647 w 165"/>
                  <a:gd name="T19" fmla="*/ 2147483647 h 345"/>
                  <a:gd name="T20" fmla="*/ 2147483647 w 165"/>
                  <a:gd name="T21" fmla="*/ 2147483647 h 345"/>
                  <a:gd name="T22" fmla="*/ 0 w 165"/>
                  <a:gd name="T23" fmla="*/ 2147483647 h 345"/>
                  <a:gd name="T24" fmla="*/ 2147483647 w 165"/>
                  <a:gd name="T25" fmla="*/ 2147483647 h 345"/>
                  <a:gd name="T26" fmla="*/ 2147483647 w 165"/>
                  <a:gd name="T27" fmla="*/ 2147483647 h 345"/>
                  <a:gd name="T28" fmla="*/ 2147483647 w 165"/>
                  <a:gd name="T29" fmla="*/ 2147483647 h 345"/>
                  <a:gd name="T30" fmla="*/ 2147483647 w 165"/>
                  <a:gd name="T31" fmla="*/ 2147483647 h 345"/>
                  <a:gd name="T32" fmla="*/ 2147483647 w 165"/>
                  <a:gd name="T33" fmla="*/ 2147483647 h 345"/>
                  <a:gd name="T34" fmla="*/ 2147483647 w 165"/>
                  <a:gd name="T35" fmla="*/ 2147483647 h 345"/>
                  <a:gd name="T36" fmla="*/ 2147483647 w 165"/>
                  <a:gd name="T37" fmla="*/ 2147483647 h 3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5"/>
                  <a:gd name="T58" fmla="*/ 0 h 345"/>
                  <a:gd name="T59" fmla="*/ 165 w 165"/>
                  <a:gd name="T60" fmla="*/ 345 h 34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5" h="345">
                    <a:moveTo>
                      <a:pt x="131" y="268"/>
                    </a:moveTo>
                    <a:lnTo>
                      <a:pt x="122" y="245"/>
                    </a:lnTo>
                    <a:lnTo>
                      <a:pt x="118" y="178"/>
                    </a:lnTo>
                    <a:lnTo>
                      <a:pt x="135" y="155"/>
                    </a:lnTo>
                    <a:lnTo>
                      <a:pt x="138" y="81"/>
                    </a:lnTo>
                    <a:lnTo>
                      <a:pt x="165" y="36"/>
                    </a:lnTo>
                    <a:lnTo>
                      <a:pt x="148" y="15"/>
                    </a:lnTo>
                    <a:lnTo>
                      <a:pt x="105" y="17"/>
                    </a:lnTo>
                    <a:lnTo>
                      <a:pt x="65" y="0"/>
                    </a:lnTo>
                    <a:lnTo>
                      <a:pt x="34" y="10"/>
                    </a:lnTo>
                    <a:lnTo>
                      <a:pt x="37" y="130"/>
                    </a:lnTo>
                    <a:lnTo>
                      <a:pt x="0" y="230"/>
                    </a:lnTo>
                    <a:lnTo>
                      <a:pt x="17" y="250"/>
                    </a:lnTo>
                    <a:lnTo>
                      <a:pt x="42" y="250"/>
                    </a:lnTo>
                    <a:lnTo>
                      <a:pt x="31" y="345"/>
                    </a:lnTo>
                    <a:lnTo>
                      <a:pt x="102" y="340"/>
                    </a:lnTo>
                    <a:lnTo>
                      <a:pt x="116" y="332"/>
                    </a:lnTo>
                    <a:lnTo>
                      <a:pt x="116" y="298"/>
                    </a:lnTo>
                    <a:lnTo>
                      <a:pt x="131" y="268"/>
                    </a:lnTo>
                    <a:close/>
                  </a:path>
                </a:pathLst>
              </a:custGeom>
              <a:solidFill>
                <a:schemeClr val="bg1">
                  <a:lumMod val="65000"/>
                </a:schemeClr>
              </a:solidFill>
              <a:ln w="12700">
                <a:solidFill>
                  <a:schemeClr val="bg1"/>
                </a:solidFill>
                <a:round/>
                <a:headEnd/>
                <a:tailEnd/>
              </a:ln>
            </p:spPr>
            <p:txBody>
              <a:bodyPr/>
              <a:lstStyle/>
              <a:p>
                <a:pPr algn="ctr">
                  <a:defRPr/>
                </a:pPr>
                <a:endParaRPr lang="en-US">
                  <a:solidFill>
                    <a:srgbClr val="000000"/>
                  </a:solidFill>
                </a:endParaRPr>
              </a:p>
            </p:txBody>
          </p:sp>
          <p:sp>
            <p:nvSpPr>
              <p:cNvPr id="85" name="Freeform 5"/>
              <p:cNvSpPr>
                <a:spLocks/>
              </p:cNvSpPr>
              <p:nvPr/>
            </p:nvSpPr>
            <p:spPr bwMode="gray">
              <a:xfrm>
                <a:off x="6323413" y="2279569"/>
                <a:ext cx="168293" cy="111109"/>
              </a:xfrm>
              <a:custGeom>
                <a:avLst/>
                <a:gdLst>
                  <a:gd name="T0" fmla="*/ 2147483647 w 25"/>
                  <a:gd name="T1" fmla="*/ 2147483647 h 16"/>
                  <a:gd name="T2" fmla="*/ 2147483647 w 25"/>
                  <a:gd name="T3" fmla="*/ 2147483647 h 16"/>
                  <a:gd name="T4" fmla="*/ 2147483647 w 25"/>
                  <a:gd name="T5" fmla="*/ 0 h 16"/>
                  <a:gd name="T6" fmla="*/ 0 w 25"/>
                  <a:gd name="T7" fmla="*/ 2147483647 h 16"/>
                  <a:gd name="T8" fmla="*/ 2147483647 w 25"/>
                  <a:gd name="T9" fmla="*/ 2147483647 h 16"/>
                  <a:gd name="T10" fmla="*/ 2147483647 w 25"/>
                  <a:gd name="T11" fmla="*/ 2147483647 h 16"/>
                  <a:gd name="T12" fmla="*/ 0 60000 65536"/>
                  <a:gd name="T13" fmla="*/ 0 60000 65536"/>
                  <a:gd name="T14" fmla="*/ 0 60000 65536"/>
                  <a:gd name="T15" fmla="*/ 0 60000 65536"/>
                  <a:gd name="T16" fmla="*/ 0 60000 65536"/>
                  <a:gd name="T17" fmla="*/ 0 60000 65536"/>
                  <a:gd name="T18" fmla="*/ 0 w 25"/>
                  <a:gd name="T19" fmla="*/ 0 h 16"/>
                  <a:gd name="T20" fmla="*/ 25 w 25"/>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5" h="16">
                    <a:moveTo>
                      <a:pt x="24" y="16"/>
                    </a:moveTo>
                    <a:lnTo>
                      <a:pt x="25" y="6"/>
                    </a:lnTo>
                    <a:lnTo>
                      <a:pt x="13" y="0"/>
                    </a:lnTo>
                    <a:lnTo>
                      <a:pt x="0" y="5"/>
                    </a:lnTo>
                    <a:lnTo>
                      <a:pt x="9" y="16"/>
                    </a:lnTo>
                    <a:lnTo>
                      <a:pt x="24" y="16"/>
                    </a:lnTo>
                    <a:close/>
                  </a:path>
                </a:pathLst>
              </a:custGeom>
              <a:solidFill>
                <a:schemeClr val="bg1">
                  <a:lumMod val="85000"/>
                </a:schemeClr>
              </a:solidFill>
              <a:ln w="12700">
                <a:solidFill>
                  <a:schemeClr val="bg1"/>
                </a:solidFill>
                <a:round/>
                <a:headEnd/>
                <a:tailEnd/>
              </a:ln>
            </p:spPr>
            <p:txBody>
              <a:bodyPr/>
              <a:lstStyle/>
              <a:p>
                <a:pPr algn="ctr">
                  <a:defRPr/>
                </a:pPr>
                <a:endParaRPr lang="en-US">
                  <a:solidFill>
                    <a:srgbClr val="000000"/>
                  </a:solidFill>
                </a:endParaRPr>
              </a:p>
            </p:txBody>
          </p:sp>
        </p:grpSp>
        <p:grpSp>
          <p:nvGrpSpPr>
            <p:cNvPr id="266280" name="Gruppieren 61"/>
            <p:cNvGrpSpPr>
              <a:grpSpLocks/>
            </p:cNvGrpSpPr>
            <p:nvPr/>
          </p:nvGrpSpPr>
          <p:grpSpPr bwMode="auto">
            <a:xfrm>
              <a:off x="5257277" y="3403691"/>
              <a:ext cx="753483" cy="189551"/>
              <a:chOff x="1897925" y="4072176"/>
              <a:chExt cx="705234" cy="177212"/>
            </a:xfrm>
          </p:grpSpPr>
          <p:sp>
            <p:nvSpPr>
              <p:cNvPr id="266299" name="Line 127"/>
              <p:cNvSpPr>
                <a:spLocks noChangeShapeType="1"/>
              </p:cNvSpPr>
              <p:nvPr/>
            </p:nvSpPr>
            <p:spPr bwMode="gray">
              <a:xfrm>
                <a:off x="1964418" y="4136547"/>
                <a:ext cx="192088" cy="20638"/>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6300" name="Line 128"/>
              <p:cNvSpPr>
                <a:spLocks noChangeShapeType="1"/>
              </p:cNvSpPr>
              <p:nvPr/>
            </p:nvSpPr>
            <p:spPr bwMode="gray">
              <a:xfrm>
                <a:off x="2156506" y="4072176"/>
                <a:ext cx="0" cy="168287"/>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6301" name="Text Box 129"/>
              <p:cNvSpPr txBox="1">
                <a:spLocks noChangeArrowheads="1"/>
              </p:cNvSpPr>
              <p:nvPr/>
            </p:nvSpPr>
            <p:spPr bwMode="gray">
              <a:xfrm>
                <a:off x="2175558" y="4076739"/>
                <a:ext cx="427601" cy="172649"/>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Madrid</a:t>
                </a:r>
              </a:p>
            </p:txBody>
          </p:sp>
          <p:sp>
            <p:nvSpPr>
              <p:cNvPr id="266302" name="AutoShape 34"/>
              <p:cNvSpPr>
                <a:spLocks noChangeArrowheads="1"/>
              </p:cNvSpPr>
              <p:nvPr/>
            </p:nvSpPr>
            <p:spPr bwMode="gray">
              <a:xfrm>
                <a:off x="1897925" y="4097085"/>
                <a:ext cx="87312"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grpSp>
        <p:grpSp>
          <p:nvGrpSpPr>
            <p:cNvPr id="266281" name="Gruppieren 61"/>
            <p:cNvGrpSpPr>
              <a:grpSpLocks/>
            </p:cNvGrpSpPr>
            <p:nvPr/>
          </p:nvGrpSpPr>
          <p:grpSpPr bwMode="auto">
            <a:xfrm>
              <a:off x="3214678" y="4214910"/>
              <a:ext cx="708600" cy="189551"/>
              <a:chOff x="1897925" y="4072176"/>
              <a:chExt cx="663225" cy="177212"/>
            </a:xfrm>
          </p:grpSpPr>
          <p:sp>
            <p:nvSpPr>
              <p:cNvPr id="266295" name="Line 127"/>
              <p:cNvSpPr>
                <a:spLocks noChangeShapeType="1"/>
              </p:cNvSpPr>
              <p:nvPr/>
            </p:nvSpPr>
            <p:spPr bwMode="gray">
              <a:xfrm>
                <a:off x="1964418" y="4136547"/>
                <a:ext cx="192088" cy="20638"/>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6296" name="Line 128"/>
              <p:cNvSpPr>
                <a:spLocks noChangeShapeType="1"/>
              </p:cNvSpPr>
              <p:nvPr/>
            </p:nvSpPr>
            <p:spPr bwMode="gray">
              <a:xfrm>
                <a:off x="2156506" y="4072176"/>
                <a:ext cx="0" cy="168287"/>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6297" name="Text Box 129"/>
              <p:cNvSpPr txBox="1">
                <a:spLocks noChangeArrowheads="1"/>
              </p:cNvSpPr>
              <p:nvPr/>
            </p:nvSpPr>
            <p:spPr bwMode="gray">
              <a:xfrm>
                <a:off x="2175558" y="4076739"/>
                <a:ext cx="385592" cy="172649"/>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Lisbon</a:t>
                </a:r>
              </a:p>
            </p:txBody>
          </p:sp>
          <p:sp>
            <p:nvSpPr>
              <p:cNvPr id="266298" name="AutoShape 34"/>
              <p:cNvSpPr>
                <a:spLocks noChangeArrowheads="1"/>
              </p:cNvSpPr>
              <p:nvPr/>
            </p:nvSpPr>
            <p:spPr bwMode="gray">
              <a:xfrm>
                <a:off x="1897925" y="4097085"/>
                <a:ext cx="87312"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grpSp>
        <p:sp>
          <p:nvSpPr>
            <p:cNvPr id="266282" name="AutoShape 106"/>
            <p:cNvSpPr>
              <a:spLocks noChangeArrowheads="1"/>
            </p:cNvSpPr>
            <p:nvPr/>
          </p:nvSpPr>
          <p:spPr bwMode="gray">
            <a:xfrm>
              <a:off x="3088736" y="3992037"/>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a:t>
              </a:r>
            </a:p>
          </p:txBody>
        </p:sp>
        <p:sp>
          <p:nvSpPr>
            <p:cNvPr id="266283" name="AutoShape 106"/>
            <p:cNvSpPr>
              <a:spLocks noChangeArrowheads="1"/>
            </p:cNvSpPr>
            <p:nvPr/>
          </p:nvSpPr>
          <p:spPr bwMode="gray">
            <a:xfrm>
              <a:off x="3143240" y="3748620"/>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2</a:t>
              </a:r>
            </a:p>
          </p:txBody>
        </p:sp>
        <p:sp>
          <p:nvSpPr>
            <p:cNvPr id="266284" name="AutoShape 106"/>
            <p:cNvSpPr>
              <a:spLocks noChangeArrowheads="1"/>
            </p:cNvSpPr>
            <p:nvPr/>
          </p:nvSpPr>
          <p:spPr bwMode="gray">
            <a:xfrm>
              <a:off x="3260715" y="4912264"/>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3</a:t>
              </a:r>
            </a:p>
          </p:txBody>
        </p:sp>
        <p:sp>
          <p:nvSpPr>
            <p:cNvPr id="266285" name="AutoShape 106"/>
            <p:cNvSpPr>
              <a:spLocks noChangeArrowheads="1"/>
            </p:cNvSpPr>
            <p:nvPr/>
          </p:nvSpPr>
          <p:spPr bwMode="gray">
            <a:xfrm>
              <a:off x="3500430" y="1928802"/>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10</a:t>
              </a:r>
            </a:p>
          </p:txBody>
        </p:sp>
        <p:sp>
          <p:nvSpPr>
            <p:cNvPr id="266286" name="AutoShape 106"/>
            <p:cNvSpPr>
              <a:spLocks noChangeArrowheads="1"/>
            </p:cNvSpPr>
            <p:nvPr/>
          </p:nvSpPr>
          <p:spPr bwMode="gray">
            <a:xfrm>
              <a:off x="3786182" y="1857364"/>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11</a:t>
              </a:r>
            </a:p>
          </p:txBody>
        </p:sp>
        <p:sp>
          <p:nvSpPr>
            <p:cNvPr id="266287" name="AutoShape 106"/>
            <p:cNvSpPr>
              <a:spLocks noChangeArrowheads="1"/>
            </p:cNvSpPr>
            <p:nvPr/>
          </p:nvSpPr>
          <p:spPr bwMode="gray">
            <a:xfrm>
              <a:off x="4000496" y="1857364"/>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6</a:t>
              </a:r>
            </a:p>
          </p:txBody>
        </p:sp>
        <p:sp>
          <p:nvSpPr>
            <p:cNvPr id="266288" name="AutoShape 106"/>
            <p:cNvSpPr>
              <a:spLocks noChangeArrowheads="1"/>
            </p:cNvSpPr>
            <p:nvPr/>
          </p:nvSpPr>
          <p:spPr bwMode="gray">
            <a:xfrm>
              <a:off x="5429256" y="2214554"/>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9</a:t>
              </a:r>
            </a:p>
          </p:txBody>
        </p:sp>
        <p:sp>
          <p:nvSpPr>
            <p:cNvPr id="266289" name="AutoShape 106"/>
            <p:cNvSpPr>
              <a:spLocks noChangeArrowheads="1"/>
            </p:cNvSpPr>
            <p:nvPr/>
          </p:nvSpPr>
          <p:spPr bwMode="gray">
            <a:xfrm>
              <a:off x="6278045" y="2735399"/>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7</a:t>
              </a:r>
            </a:p>
          </p:txBody>
        </p:sp>
        <p:sp>
          <p:nvSpPr>
            <p:cNvPr id="69" name="AutoShape 106"/>
            <p:cNvSpPr>
              <a:spLocks noChangeArrowheads="1"/>
            </p:cNvSpPr>
            <p:nvPr/>
          </p:nvSpPr>
          <p:spPr bwMode="gray">
            <a:xfrm>
              <a:off x="6769478" y="2920839"/>
              <a:ext cx="161942" cy="150792"/>
            </a:xfrm>
            <a:prstGeom prst="flowChartConnector">
              <a:avLst/>
            </a:prstGeom>
            <a:solidFill>
              <a:schemeClr val="bg2">
                <a:lumMod val="75000"/>
              </a:schemeClr>
            </a:solidFill>
            <a:ln w="12700">
              <a:solidFill>
                <a:schemeClr val="bg2">
                  <a:lumMod val="75000"/>
                </a:schemeClr>
              </a:solidFill>
              <a:round/>
              <a:headEnd/>
              <a:tailEnd type="none" w="med" len="lg"/>
            </a:ln>
            <a:effectLst/>
          </p:spPr>
          <p:txBody>
            <a:bodyPr wrap="none" lIns="0" tIns="0" rIns="0" bIns="0" anchor="ctr"/>
            <a:lstStyle/>
            <a:p>
              <a:pPr algn="ctr">
                <a:defRPr/>
              </a:pPr>
              <a:r>
                <a:rPr lang="de-DE" sz="1000" dirty="0">
                  <a:solidFill>
                    <a:schemeClr val="bg1"/>
                  </a:solidFill>
                </a:rPr>
                <a:t>1/2</a:t>
              </a:r>
              <a:endParaRPr lang="de-DE" sz="1000" dirty="0">
                <a:solidFill>
                  <a:schemeClr val="bg1"/>
                </a:solidFill>
              </a:endParaRPr>
            </a:p>
          </p:txBody>
        </p:sp>
        <p:sp>
          <p:nvSpPr>
            <p:cNvPr id="266291" name="AutoShape 106"/>
            <p:cNvSpPr>
              <a:spLocks noChangeArrowheads="1"/>
            </p:cNvSpPr>
            <p:nvPr/>
          </p:nvSpPr>
          <p:spPr bwMode="gray">
            <a:xfrm>
              <a:off x="6194438" y="3912132"/>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8</a:t>
              </a:r>
            </a:p>
          </p:txBody>
        </p:sp>
        <p:sp>
          <p:nvSpPr>
            <p:cNvPr id="266292" name="AutoShape 106"/>
            <p:cNvSpPr>
              <a:spLocks noChangeArrowheads="1"/>
            </p:cNvSpPr>
            <p:nvPr/>
          </p:nvSpPr>
          <p:spPr bwMode="gray">
            <a:xfrm>
              <a:off x="6072198" y="4357694"/>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5</a:t>
              </a:r>
            </a:p>
          </p:txBody>
        </p:sp>
        <p:sp>
          <p:nvSpPr>
            <p:cNvPr id="72" name="AutoShape 106"/>
            <p:cNvSpPr>
              <a:spLocks noChangeArrowheads="1"/>
            </p:cNvSpPr>
            <p:nvPr/>
          </p:nvSpPr>
          <p:spPr bwMode="gray">
            <a:xfrm>
              <a:off x="5500932" y="4571606"/>
              <a:ext cx="161942" cy="152378"/>
            </a:xfrm>
            <a:prstGeom prst="flowChartConnector">
              <a:avLst/>
            </a:prstGeom>
            <a:solidFill>
              <a:schemeClr val="bg1">
                <a:lumMod val="85000"/>
              </a:schemeClr>
            </a:solidFill>
            <a:ln w="12700">
              <a:solidFill>
                <a:schemeClr val="bg1">
                  <a:lumMod val="85000"/>
                </a:schemeClr>
              </a:solidFill>
              <a:round/>
              <a:headEnd/>
              <a:tailEnd type="none" w="med" len="lg"/>
            </a:ln>
            <a:effectLst/>
          </p:spPr>
          <p:txBody>
            <a:bodyPr wrap="none" lIns="0" tIns="0" rIns="0" bIns="0" anchor="ctr"/>
            <a:lstStyle/>
            <a:p>
              <a:pPr algn="ctr">
                <a:defRPr/>
              </a:pPr>
              <a:r>
                <a:rPr lang="de-DE" sz="1000" dirty="0"/>
                <a:t>3</a:t>
              </a:r>
              <a:endParaRPr lang="de-DE" sz="1000" dirty="0"/>
            </a:p>
          </p:txBody>
        </p:sp>
        <p:sp>
          <p:nvSpPr>
            <p:cNvPr id="73" name="AutoShape 106"/>
            <p:cNvSpPr>
              <a:spLocks noChangeArrowheads="1"/>
            </p:cNvSpPr>
            <p:nvPr/>
          </p:nvSpPr>
          <p:spPr bwMode="gray">
            <a:xfrm>
              <a:off x="6097895" y="4555733"/>
              <a:ext cx="161942" cy="150792"/>
            </a:xfrm>
            <a:prstGeom prst="flowChartConnector">
              <a:avLst/>
            </a:prstGeom>
            <a:solidFill>
              <a:schemeClr val="bg1">
                <a:lumMod val="85000"/>
              </a:schemeClr>
            </a:solidFill>
            <a:ln w="12700">
              <a:solidFill>
                <a:schemeClr val="bg1">
                  <a:lumMod val="85000"/>
                </a:schemeClr>
              </a:solidFill>
              <a:round/>
              <a:headEnd/>
              <a:tailEnd type="none" w="med" len="lg"/>
            </a:ln>
            <a:effectLst/>
          </p:spPr>
          <p:txBody>
            <a:bodyPr wrap="none" lIns="0" tIns="0" rIns="0" bIns="0" anchor="ctr"/>
            <a:lstStyle/>
            <a:p>
              <a:pPr algn="ctr">
                <a:defRPr/>
              </a:pPr>
              <a:r>
                <a:rPr lang="de-DE" sz="1000" dirty="0"/>
                <a:t>4</a:t>
              </a:r>
              <a:endParaRPr lang="de-DE" sz="1000" dirty="0"/>
            </a:p>
          </p:txBody>
        </p:sp>
      </p:grpSp>
      <p:graphicFrame>
        <p:nvGraphicFramePr>
          <p:cNvPr id="87" name="Tabelle 86"/>
          <p:cNvGraphicFramePr>
            <a:graphicFrameLocks noGrp="1"/>
          </p:cNvGraphicFramePr>
          <p:nvPr/>
        </p:nvGraphicFramePr>
        <p:xfrm>
          <a:off x="5707063" y="1827213"/>
          <a:ext cx="2786062" cy="1608137"/>
        </p:xfrm>
        <a:graphic>
          <a:graphicData uri="http://schemas.openxmlformats.org/drawingml/2006/table">
            <a:tbl>
              <a:tblPr firstRow="1" bandRow="1">
                <a:tableStyleId>{5C22544A-7EE6-4342-B048-85BDC9FD1C3A}</a:tableStyleId>
              </a:tblPr>
              <a:tblGrid>
                <a:gridCol w="214314"/>
                <a:gridCol w="1285884"/>
                <a:gridCol w="857256"/>
                <a:gridCol w="428628"/>
              </a:tblGrid>
              <a:tr h="370840">
                <a:tc>
                  <a:txBody>
                    <a:bodyPr/>
                    <a:lstStyle/>
                    <a:p>
                      <a:pPr algn="l"/>
                      <a:endParaRPr lang="de-DE" sz="1000" b="1" baseline="0" dirty="0" smtClean="0">
                        <a:latin typeface="Polo11K-Leicht"/>
                      </a:endParaRPr>
                    </a:p>
                  </a:txBody>
                  <a:tcPr/>
                </a:tc>
                <a:tc>
                  <a:txBody>
                    <a:bodyPr/>
                    <a:lstStyle/>
                    <a:p>
                      <a:pPr algn="l"/>
                      <a:r>
                        <a:rPr lang="de-DE" sz="1000" b="1" kern="1200" dirty="0" smtClean="0">
                          <a:solidFill>
                            <a:schemeClr val="bg1"/>
                          </a:solidFill>
                          <a:latin typeface="+mn-lt"/>
                          <a:ea typeface="+mn-ea"/>
                          <a:cs typeface="+mn-cs"/>
                        </a:rPr>
                        <a:t>Project</a:t>
                      </a:r>
                    </a:p>
                    <a:p>
                      <a:pPr algn="l"/>
                      <a:r>
                        <a:rPr lang="de-DE" sz="1000" b="1" kern="1200" dirty="0" smtClean="0">
                          <a:solidFill>
                            <a:schemeClr val="bg1"/>
                          </a:solidFill>
                          <a:latin typeface="+mn-lt"/>
                          <a:ea typeface="+mn-ea"/>
                          <a:cs typeface="+mn-cs"/>
                        </a:rPr>
                        <a:t>(</a:t>
                      </a:r>
                      <a:r>
                        <a:rPr lang="de-DE" sz="1000" b="1" kern="1200" dirty="0" err="1" smtClean="0">
                          <a:solidFill>
                            <a:schemeClr val="bg1"/>
                          </a:solidFill>
                          <a:latin typeface="+mn-lt"/>
                          <a:ea typeface="+mn-ea"/>
                          <a:cs typeface="+mn-cs"/>
                        </a:rPr>
                        <a:t>Location</a:t>
                      </a:r>
                      <a:r>
                        <a:rPr lang="de-DE" sz="1000" b="1" kern="1200" dirty="0" smtClean="0">
                          <a:solidFill>
                            <a:schemeClr val="bg1"/>
                          </a:solidFill>
                          <a:latin typeface="+mn-lt"/>
                          <a:ea typeface="+mn-ea"/>
                          <a:cs typeface="+mn-cs"/>
                        </a:rPr>
                        <a:t>)</a:t>
                      </a:r>
                    </a:p>
                  </a:txBody>
                  <a:tcPr/>
                </a:tc>
                <a:tc>
                  <a:txBody>
                    <a:bodyPr/>
                    <a:lstStyle/>
                    <a:p>
                      <a:pPr algn="l"/>
                      <a:r>
                        <a:rPr lang="de-DE" sz="1000" b="1" kern="1200" dirty="0" smtClean="0">
                          <a:solidFill>
                            <a:schemeClr val="bg1"/>
                          </a:solidFill>
                          <a:latin typeface="+mn-lt"/>
                          <a:ea typeface="+mn-ea"/>
                          <a:cs typeface="+mn-cs"/>
                        </a:rPr>
                        <a:t>Net </a:t>
                      </a:r>
                      <a:r>
                        <a:rPr lang="de-DE" sz="1000" b="1" kern="1200" dirty="0" err="1" smtClean="0">
                          <a:solidFill>
                            <a:schemeClr val="bg1"/>
                          </a:solidFill>
                          <a:latin typeface="+mn-lt"/>
                          <a:ea typeface="+mn-ea"/>
                          <a:cs typeface="+mn-cs"/>
                        </a:rPr>
                        <a:t>capacity</a:t>
                      </a:r>
                      <a:endParaRPr lang="de-DE" sz="1000" b="1" kern="1200" dirty="0" smtClean="0">
                        <a:solidFill>
                          <a:schemeClr val="bg1"/>
                        </a:solidFill>
                        <a:latin typeface="+mn-lt"/>
                        <a:ea typeface="+mn-ea"/>
                        <a:cs typeface="+mn-cs"/>
                      </a:endParaRPr>
                    </a:p>
                    <a:p>
                      <a:pPr algn="l"/>
                      <a:r>
                        <a:rPr lang="de-DE" sz="1000" b="1" kern="1200" dirty="0" smtClean="0">
                          <a:solidFill>
                            <a:schemeClr val="bg1"/>
                          </a:solidFill>
                          <a:latin typeface="+mn-lt"/>
                          <a:ea typeface="+mn-ea"/>
                          <a:cs typeface="+mn-cs"/>
                        </a:rPr>
                        <a:t>MW*</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b="1" kern="1200" dirty="0" smtClean="0">
                          <a:solidFill>
                            <a:schemeClr val="bg1"/>
                          </a:solidFill>
                          <a:latin typeface="+mn-lt"/>
                          <a:ea typeface="+mn-ea"/>
                          <a:cs typeface="+mn-cs"/>
                        </a:rPr>
                        <a:t>Year</a:t>
                      </a:r>
                    </a:p>
                  </a:txBody>
                  <a:tcPr/>
                </a:tc>
              </a:tr>
              <a:tr h="318140">
                <a:tc>
                  <a:txBody>
                    <a:bodyPr/>
                    <a:lstStyle/>
                    <a:p>
                      <a:pPr algn="ctr"/>
                      <a:r>
                        <a:rPr lang="de-DE" sz="1000" b="0" dirty="0" smtClean="0"/>
                        <a:t>1</a:t>
                      </a:r>
                      <a:endParaRPr lang="de-DE" sz="1000" b="0" dirty="0"/>
                    </a:p>
                  </a:txBody>
                  <a:tcPr/>
                </a:tc>
                <a:tc>
                  <a:txBody>
                    <a:bodyPr/>
                    <a:lstStyle/>
                    <a:p>
                      <a:pPr algn="l"/>
                      <a:r>
                        <a:rPr lang="pt-BR" sz="1000" b="0" dirty="0" smtClean="0"/>
                        <a:t>Joguinho </a:t>
                      </a:r>
                    </a:p>
                    <a:p>
                      <a:pPr algn="l"/>
                      <a:r>
                        <a:rPr lang="pt-BR" sz="1000" b="0" dirty="0" smtClean="0"/>
                        <a:t>(Torres Vedras) </a:t>
                      </a:r>
                      <a:endParaRPr lang="de-DE" sz="1000" b="0" kern="1200" dirty="0" smtClean="0">
                        <a:solidFill>
                          <a:schemeClr val="dk1"/>
                        </a:solidFill>
                        <a:latin typeface="+mn-lt"/>
                        <a:ea typeface="+mn-ea"/>
                        <a:cs typeface="+mn-cs"/>
                      </a:endParaRPr>
                    </a:p>
                  </a:txBody>
                  <a:tcPr/>
                </a:tc>
                <a:tc>
                  <a:txBody>
                    <a:bodyPr/>
                    <a:lstStyle/>
                    <a:p>
                      <a:pPr algn="r"/>
                      <a:r>
                        <a:rPr lang="de-DE" sz="1000" b="0" kern="1200" dirty="0" smtClean="0">
                          <a:solidFill>
                            <a:schemeClr val="dk1"/>
                          </a:solidFill>
                          <a:latin typeface="+mn-lt"/>
                          <a:ea typeface="+mn-ea"/>
                          <a:cs typeface="+mn-cs"/>
                        </a:rPr>
                        <a:t>12</a:t>
                      </a:r>
                    </a:p>
                  </a:txBody>
                  <a:tcPr/>
                </a:tc>
                <a:tc>
                  <a:txBody>
                    <a:bodyPr/>
                    <a:lstStyle/>
                    <a:p>
                      <a:pPr algn="r"/>
                      <a:r>
                        <a:rPr lang="de-DE" sz="1000" b="0" kern="1200" dirty="0" smtClean="0">
                          <a:solidFill>
                            <a:schemeClr val="dk1"/>
                          </a:solidFill>
                          <a:latin typeface="+mn-lt"/>
                          <a:ea typeface="+mn-ea"/>
                          <a:cs typeface="+mn-cs"/>
                        </a:rPr>
                        <a:t>2006</a:t>
                      </a:r>
                    </a:p>
                  </a:txBody>
                  <a:tcPr/>
                </a:tc>
              </a:tr>
              <a:tr h="285752">
                <a:tc>
                  <a:txBody>
                    <a:bodyPr/>
                    <a:lstStyle/>
                    <a:p>
                      <a:pPr algn="ctr"/>
                      <a:r>
                        <a:rPr lang="de-DE" sz="1000" b="0" dirty="0" smtClean="0"/>
                        <a:t>2</a:t>
                      </a:r>
                      <a:endParaRPr lang="de-DE" sz="1000" b="0" dirty="0"/>
                    </a:p>
                  </a:txBody>
                  <a:tcPr/>
                </a:tc>
                <a:tc>
                  <a:txBody>
                    <a:bodyPr/>
                    <a:lstStyle/>
                    <a:p>
                      <a:r>
                        <a:rPr lang="it-IT" sz="1000" b="0" dirty="0" smtClean="0"/>
                        <a:t>Alto </a:t>
                      </a:r>
                      <a:r>
                        <a:rPr lang="it-IT" sz="1000" b="0" dirty="0" err="1" smtClean="0"/>
                        <a:t>Folgorosa</a:t>
                      </a:r>
                      <a:r>
                        <a:rPr lang="it-IT" sz="1000" b="0" dirty="0" smtClean="0"/>
                        <a:t> </a:t>
                      </a:r>
                      <a:endParaRPr lang="de-DE" sz="1000" b="0" dirty="0"/>
                    </a:p>
                  </a:txBody>
                  <a:tcPr/>
                </a:tc>
                <a:tc>
                  <a:txBody>
                    <a:bodyPr/>
                    <a:lstStyle/>
                    <a:p>
                      <a:pPr algn="r"/>
                      <a:r>
                        <a:rPr lang="de-DE" sz="1000" b="0" dirty="0" smtClean="0"/>
                        <a:t>8</a:t>
                      </a:r>
                      <a:endParaRPr lang="de-DE" sz="1000" b="0" dirty="0"/>
                    </a:p>
                  </a:txBody>
                  <a:tcPr/>
                </a:tc>
                <a:tc>
                  <a:txBody>
                    <a:bodyPr/>
                    <a:lstStyle/>
                    <a:p>
                      <a:pPr algn="r"/>
                      <a:r>
                        <a:rPr lang="de-DE" sz="1000" b="0" dirty="0" smtClean="0"/>
                        <a:t>2008</a:t>
                      </a:r>
                      <a:endParaRPr lang="de-DE" sz="1000" b="0" dirty="0"/>
                    </a:p>
                  </a:txBody>
                  <a:tcPr/>
                </a:tc>
              </a:tr>
              <a:tr h="285752">
                <a:tc>
                  <a:txBody>
                    <a:bodyPr/>
                    <a:lstStyle/>
                    <a:p>
                      <a:pPr algn="ctr"/>
                      <a:r>
                        <a:rPr lang="de-DE" sz="1000" b="0" dirty="0" smtClean="0"/>
                        <a:t>3</a:t>
                      </a:r>
                      <a:endParaRPr lang="de-DE" sz="1000" b="0" dirty="0"/>
                    </a:p>
                  </a:txBody>
                  <a:tcPr/>
                </a:tc>
                <a:tc>
                  <a:txBody>
                    <a:bodyPr/>
                    <a:lstStyle/>
                    <a:p>
                      <a:pPr algn="l"/>
                      <a:r>
                        <a:rPr lang="pt-BR" sz="1000" b="0" dirty="0" smtClean="0"/>
                        <a:t>Espinhaço de Cão </a:t>
                      </a:r>
                      <a:endParaRPr lang="de-DE" sz="1000" b="0" dirty="0"/>
                    </a:p>
                  </a:txBody>
                  <a:tcPr/>
                </a:tc>
                <a:tc>
                  <a:txBody>
                    <a:bodyPr/>
                    <a:lstStyle/>
                    <a:p>
                      <a:pPr algn="r"/>
                      <a:r>
                        <a:rPr lang="de-DE" sz="1000" b="0" dirty="0" smtClean="0"/>
                        <a:t>10</a:t>
                      </a:r>
                      <a:endParaRPr lang="de-DE" sz="1000" b="0" dirty="0"/>
                    </a:p>
                  </a:txBody>
                  <a:tcPr/>
                </a:tc>
                <a:tc>
                  <a:txBody>
                    <a:bodyPr/>
                    <a:lstStyle/>
                    <a:p>
                      <a:pPr algn="r"/>
                      <a:r>
                        <a:rPr lang="de-DE" sz="1000" b="0" dirty="0" smtClean="0"/>
                        <a:t>2008</a:t>
                      </a:r>
                      <a:endParaRPr lang="de-DE" sz="1000" b="0" dirty="0"/>
                    </a:p>
                  </a:txBody>
                  <a:tcPr/>
                </a:tc>
              </a:tr>
              <a:tr h="214314">
                <a:tc>
                  <a:txBody>
                    <a:bodyPr/>
                    <a:lstStyle/>
                    <a:p>
                      <a:pPr algn="ctr"/>
                      <a:endParaRPr lang="de-DE" sz="1000" dirty="0"/>
                    </a:p>
                  </a:txBody>
                  <a:tcPr/>
                </a:tc>
                <a:tc>
                  <a:txBody>
                    <a:bodyPr/>
                    <a:lstStyle/>
                    <a:p>
                      <a:pPr algn="l"/>
                      <a:r>
                        <a:rPr lang="de-DE" sz="1000" b="1" dirty="0" smtClean="0"/>
                        <a:t>Total (MW) </a:t>
                      </a:r>
                      <a:endParaRPr lang="de-DE" sz="10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de-DE" sz="1000" b="1" dirty="0" smtClean="0"/>
                        <a:t>30</a:t>
                      </a:r>
                      <a:endParaRPr lang="de-DE" sz="1000" dirty="0" smtClean="0"/>
                    </a:p>
                  </a:txBody>
                  <a:tcPr/>
                </a:tc>
                <a:tc>
                  <a:txBody>
                    <a:bodyPr/>
                    <a:lstStyle/>
                    <a:p>
                      <a:pPr algn="r"/>
                      <a:endParaRPr lang="de-DE" sz="1000" dirty="0"/>
                    </a:p>
                  </a:txBody>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5" name="Foliennummernplatzhalter 1"/>
          <p:cNvSpPr>
            <a:spLocks noGrp="1"/>
          </p:cNvSpPr>
          <p:nvPr>
            <p:ph type="sldNum" sz="quarter" idx="10"/>
          </p:nvPr>
        </p:nvSpPr>
        <p:spPr>
          <a:noFill/>
        </p:spPr>
        <p:txBody>
          <a:bodyPr/>
          <a:lstStyle/>
          <a:p>
            <a:fld id="{36744A6C-C73B-43FB-8096-7793D0765942}" type="slidenum">
              <a:rPr smtClean="0"/>
              <a:pPr/>
              <a:t>38</a:t>
            </a:fld>
            <a:endParaRPr lang="de-DE" smtClean="0"/>
          </a:p>
        </p:txBody>
      </p:sp>
      <p:sp>
        <p:nvSpPr>
          <p:cNvPr id="267266" name="Fußzeilenplatzhalter 2"/>
          <p:cNvSpPr>
            <a:spLocks noGrp="1"/>
          </p:cNvSpPr>
          <p:nvPr>
            <p:ph type="ftr" sz="quarter" idx="11"/>
          </p:nvPr>
        </p:nvSpPr>
        <p:spPr>
          <a:noFill/>
        </p:spPr>
        <p:txBody>
          <a:bodyPr/>
          <a:lstStyle/>
          <a:p>
            <a:r>
              <a:rPr lang="de-DE" smtClean="0"/>
              <a:t>      </a:t>
            </a:r>
          </a:p>
        </p:txBody>
      </p:sp>
      <p:sp>
        <p:nvSpPr>
          <p:cNvPr id="267267" name="Rectangle 2"/>
          <p:cNvSpPr>
            <a:spLocks noGrp="1" noChangeArrowheads="1"/>
          </p:cNvSpPr>
          <p:nvPr>
            <p:ph type="title" idx="4294967295"/>
          </p:nvPr>
        </p:nvSpPr>
        <p:spPr/>
        <p:txBody>
          <a:bodyPr/>
          <a:lstStyle/>
          <a:p>
            <a:r>
              <a:rPr lang="de-DE" smtClean="0"/>
              <a:t>Assets in operation: Italy</a:t>
            </a:r>
          </a:p>
        </p:txBody>
      </p:sp>
      <p:sp>
        <p:nvSpPr>
          <p:cNvPr id="267268" name="Text Box 197"/>
          <p:cNvSpPr txBox="1">
            <a:spLocks noChangeArrowheads="1"/>
          </p:cNvSpPr>
          <p:nvPr/>
        </p:nvSpPr>
        <p:spPr bwMode="gray">
          <a:xfrm>
            <a:off x="609600" y="6588125"/>
            <a:ext cx="2579688" cy="153988"/>
          </a:xfrm>
          <a:prstGeom prst="rect">
            <a:avLst/>
          </a:prstGeom>
          <a:noFill/>
          <a:ln w="12700">
            <a:noFill/>
            <a:miter lim="800000"/>
            <a:headEnd/>
            <a:tailEnd type="none" w="med" len="lg"/>
          </a:ln>
        </p:spPr>
        <p:txBody>
          <a:bodyPr wrap="none" lIns="0" tIns="0" rIns="0" bIns="0">
            <a:spAutoFit/>
          </a:bodyPr>
          <a:lstStyle/>
          <a:p>
            <a:pPr>
              <a:spcBef>
                <a:spcPct val="50000"/>
              </a:spcBef>
            </a:pPr>
            <a:r>
              <a:rPr lang="en-US" sz="1000">
                <a:cs typeface="Arial" charset="0"/>
              </a:rPr>
              <a:t>* E.ON Equity MW (Figures rounded). Source E.ON</a:t>
            </a:r>
          </a:p>
        </p:txBody>
      </p:sp>
      <p:grpSp>
        <p:nvGrpSpPr>
          <p:cNvPr id="267269" name="Gruppieren 61"/>
          <p:cNvGrpSpPr>
            <a:grpSpLocks/>
          </p:cNvGrpSpPr>
          <p:nvPr/>
        </p:nvGrpSpPr>
        <p:grpSpPr bwMode="auto">
          <a:xfrm>
            <a:off x="357188" y="1571625"/>
            <a:ext cx="3919537" cy="4892675"/>
            <a:chOff x="2500297" y="1571612"/>
            <a:chExt cx="3918987" cy="4891941"/>
          </a:xfrm>
        </p:grpSpPr>
        <p:grpSp>
          <p:nvGrpSpPr>
            <p:cNvPr id="267336" name="Group 2"/>
            <p:cNvGrpSpPr>
              <a:grpSpLocks/>
            </p:cNvGrpSpPr>
            <p:nvPr/>
          </p:nvGrpSpPr>
          <p:grpSpPr bwMode="auto">
            <a:xfrm>
              <a:off x="2500297" y="1571612"/>
              <a:ext cx="3918987" cy="4891941"/>
              <a:chOff x="1728" y="768"/>
              <a:chExt cx="3070" cy="3462"/>
            </a:xfrm>
          </p:grpSpPr>
          <p:sp>
            <p:nvSpPr>
              <p:cNvPr id="267355" name="Freeform 3"/>
              <p:cNvSpPr>
                <a:spLocks noChangeAspect="1"/>
              </p:cNvSpPr>
              <p:nvPr/>
            </p:nvSpPr>
            <p:spPr bwMode="auto">
              <a:xfrm>
                <a:off x="1767" y="1163"/>
                <a:ext cx="266" cy="183"/>
              </a:xfrm>
              <a:custGeom>
                <a:avLst/>
                <a:gdLst>
                  <a:gd name="T0" fmla="*/ 100 w 266"/>
                  <a:gd name="T1" fmla="*/ 182 h 183"/>
                  <a:gd name="T2" fmla="*/ 157 w 266"/>
                  <a:gd name="T3" fmla="*/ 148 h 183"/>
                  <a:gd name="T4" fmla="*/ 222 w 266"/>
                  <a:gd name="T5" fmla="*/ 160 h 183"/>
                  <a:gd name="T6" fmla="*/ 258 w 266"/>
                  <a:gd name="T7" fmla="*/ 144 h 183"/>
                  <a:gd name="T8" fmla="*/ 266 w 266"/>
                  <a:gd name="T9" fmla="*/ 103 h 183"/>
                  <a:gd name="T10" fmla="*/ 250 w 266"/>
                  <a:gd name="T11" fmla="*/ 78 h 183"/>
                  <a:gd name="T12" fmla="*/ 239 w 266"/>
                  <a:gd name="T13" fmla="*/ 24 h 183"/>
                  <a:gd name="T14" fmla="*/ 196 w 266"/>
                  <a:gd name="T15" fmla="*/ 19 h 183"/>
                  <a:gd name="T16" fmla="*/ 191 w 266"/>
                  <a:gd name="T17" fmla="*/ 9 h 183"/>
                  <a:gd name="T18" fmla="*/ 168 w 266"/>
                  <a:gd name="T19" fmla="*/ 0 h 183"/>
                  <a:gd name="T20" fmla="*/ 162 w 266"/>
                  <a:gd name="T21" fmla="*/ 12 h 183"/>
                  <a:gd name="T22" fmla="*/ 106 w 266"/>
                  <a:gd name="T23" fmla="*/ 26 h 183"/>
                  <a:gd name="T24" fmla="*/ 72 w 266"/>
                  <a:gd name="T25" fmla="*/ 41 h 183"/>
                  <a:gd name="T26" fmla="*/ 15 w 266"/>
                  <a:gd name="T27" fmla="*/ 61 h 183"/>
                  <a:gd name="T28" fmla="*/ 0 w 266"/>
                  <a:gd name="T29" fmla="*/ 80 h 183"/>
                  <a:gd name="T30" fmla="*/ 21 w 266"/>
                  <a:gd name="T31" fmla="*/ 113 h 183"/>
                  <a:gd name="T32" fmla="*/ 43 w 266"/>
                  <a:gd name="T33" fmla="*/ 121 h 183"/>
                  <a:gd name="T34" fmla="*/ 50 w 266"/>
                  <a:gd name="T35" fmla="*/ 158 h 183"/>
                  <a:gd name="T36" fmla="*/ 74 w 266"/>
                  <a:gd name="T37" fmla="*/ 183 h 183"/>
                  <a:gd name="T38" fmla="*/ 100 w 266"/>
                  <a:gd name="T39" fmla="*/ 182 h 1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66"/>
                  <a:gd name="T61" fmla="*/ 0 h 183"/>
                  <a:gd name="T62" fmla="*/ 266 w 266"/>
                  <a:gd name="T63" fmla="*/ 183 h 18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66" h="183">
                    <a:moveTo>
                      <a:pt x="100" y="182"/>
                    </a:moveTo>
                    <a:lnTo>
                      <a:pt x="157" y="148"/>
                    </a:lnTo>
                    <a:lnTo>
                      <a:pt x="222" y="160"/>
                    </a:lnTo>
                    <a:lnTo>
                      <a:pt x="258" y="144"/>
                    </a:lnTo>
                    <a:lnTo>
                      <a:pt x="266" y="103"/>
                    </a:lnTo>
                    <a:lnTo>
                      <a:pt x="250" y="78"/>
                    </a:lnTo>
                    <a:lnTo>
                      <a:pt x="239" y="24"/>
                    </a:lnTo>
                    <a:lnTo>
                      <a:pt x="196" y="19"/>
                    </a:lnTo>
                    <a:lnTo>
                      <a:pt x="191" y="9"/>
                    </a:lnTo>
                    <a:lnTo>
                      <a:pt x="168" y="0"/>
                    </a:lnTo>
                    <a:lnTo>
                      <a:pt x="162" y="12"/>
                    </a:lnTo>
                    <a:lnTo>
                      <a:pt x="106" y="26"/>
                    </a:lnTo>
                    <a:lnTo>
                      <a:pt x="72" y="41"/>
                    </a:lnTo>
                    <a:lnTo>
                      <a:pt x="15" y="61"/>
                    </a:lnTo>
                    <a:lnTo>
                      <a:pt x="0" y="80"/>
                    </a:lnTo>
                    <a:lnTo>
                      <a:pt x="21" y="113"/>
                    </a:lnTo>
                    <a:lnTo>
                      <a:pt x="43" y="121"/>
                    </a:lnTo>
                    <a:lnTo>
                      <a:pt x="50" y="158"/>
                    </a:lnTo>
                    <a:lnTo>
                      <a:pt x="74" y="183"/>
                    </a:lnTo>
                    <a:lnTo>
                      <a:pt x="100" y="182"/>
                    </a:lnTo>
                    <a:close/>
                  </a:path>
                </a:pathLst>
              </a:custGeom>
              <a:solidFill>
                <a:srgbClr val="B4B4B4"/>
              </a:solidFill>
              <a:ln w="12700">
                <a:noFill/>
                <a:round/>
                <a:headEnd/>
                <a:tailEnd/>
              </a:ln>
            </p:spPr>
            <p:txBody>
              <a:bodyPr/>
              <a:lstStyle/>
              <a:p>
                <a:endParaRPr lang="de-DE"/>
              </a:p>
            </p:txBody>
          </p:sp>
          <p:sp>
            <p:nvSpPr>
              <p:cNvPr id="267356" name="Freeform 4"/>
              <p:cNvSpPr>
                <a:spLocks noChangeAspect="1"/>
              </p:cNvSpPr>
              <p:nvPr/>
            </p:nvSpPr>
            <p:spPr bwMode="auto">
              <a:xfrm>
                <a:off x="1728" y="1006"/>
                <a:ext cx="613" cy="819"/>
              </a:xfrm>
              <a:custGeom>
                <a:avLst/>
                <a:gdLst>
                  <a:gd name="T0" fmla="*/ 84 w 613"/>
                  <a:gd name="T1" fmla="*/ 557 h 819"/>
                  <a:gd name="T2" fmla="*/ 28 w 613"/>
                  <a:gd name="T3" fmla="*/ 492 h 819"/>
                  <a:gd name="T4" fmla="*/ 28 w 613"/>
                  <a:gd name="T5" fmla="*/ 444 h 819"/>
                  <a:gd name="T6" fmla="*/ 58 w 613"/>
                  <a:gd name="T7" fmla="*/ 441 h 819"/>
                  <a:gd name="T8" fmla="*/ 113 w 613"/>
                  <a:gd name="T9" fmla="*/ 394 h 819"/>
                  <a:gd name="T10" fmla="*/ 113 w 613"/>
                  <a:gd name="T11" fmla="*/ 340 h 819"/>
                  <a:gd name="T12" fmla="*/ 196 w 613"/>
                  <a:gd name="T13" fmla="*/ 305 h 819"/>
                  <a:gd name="T14" fmla="*/ 297 w 613"/>
                  <a:gd name="T15" fmla="*/ 301 h 819"/>
                  <a:gd name="T16" fmla="*/ 289 w 613"/>
                  <a:gd name="T17" fmla="*/ 235 h 819"/>
                  <a:gd name="T18" fmla="*/ 281 w 613"/>
                  <a:gd name="T19" fmla="*/ 159 h 819"/>
                  <a:gd name="T20" fmla="*/ 314 w 613"/>
                  <a:gd name="T21" fmla="*/ 132 h 819"/>
                  <a:gd name="T22" fmla="*/ 325 w 613"/>
                  <a:gd name="T23" fmla="*/ 86 h 819"/>
                  <a:gd name="T24" fmla="*/ 344 w 613"/>
                  <a:gd name="T25" fmla="*/ 67 h 819"/>
                  <a:gd name="T26" fmla="*/ 385 w 613"/>
                  <a:gd name="T27" fmla="*/ 12 h 819"/>
                  <a:gd name="T28" fmla="*/ 427 w 613"/>
                  <a:gd name="T29" fmla="*/ 10 h 819"/>
                  <a:gd name="T30" fmla="*/ 415 w 613"/>
                  <a:gd name="T31" fmla="*/ 66 h 819"/>
                  <a:gd name="T32" fmla="*/ 465 w 613"/>
                  <a:gd name="T33" fmla="*/ 127 h 819"/>
                  <a:gd name="T34" fmla="*/ 453 w 613"/>
                  <a:gd name="T35" fmla="*/ 236 h 819"/>
                  <a:gd name="T36" fmla="*/ 521 w 613"/>
                  <a:gd name="T37" fmla="*/ 366 h 819"/>
                  <a:gd name="T38" fmla="*/ 458 w 613"/>
                  <a:gd name="T39" fmla="*/ 391 h 819"/>
                  <a:gd name="T40" fmla="*/ 481 w 613"/>
                  <a:gd name="T41" fmla="*/ 487 h 819"/>
                  <a:gd name="T42" fmla="*/ 539 w 613"/>
                  <a:gd name="T43" fmla="*/ 500 h 819"/>
                  <a:gd name="T44" fmla="*/ 598 w 613"/>
                  <a:gd name="T45" fmla="*/ 561 h 819"/>
                  <a:gd name="T46" fmla="*/ 611 w 613"/>
                  <a:gd name="T47" fmla="*/ 608 h 819"/>
                  <a:gd name="T48" fmla="*/ 600 w 613"/>
                  <a:gd name="T49" fmla="*/ 648 h 819"/>
                  <a:gd name="T50" fmla="*/ 535 w 613"/>
                  <a:gd name="T51" fmla="*/ 626 h 819"/>
                  <a:gd name="T52" fmla="*/ 494 w 613"/>
                  <a:gd name="T53" fmla="*/ 642 h 819"/>
                  <a:gd name="T54" fmla="*/ 376 w 613"/>
                  <a:gd name="T55" fmla="*/ 671 h 819"/>
                  <a:gd name="T56" fmla="*/ 330 w 613"/>
                  <a:gd name="T57" fmla="*/ 809 h 819"/>
                  <a:gd name="T58" fmla="*/ 239 w 613"/>
                  <a:gd name="T59" fmla="*/ 786 h 819"/>
                  <a:gd name="T60" fmla="*/ 121 w 613"/>
                  <a:gd name="T61" fmla="*/ 788 h 819"/>
                  <a:gd name="T62" fmla="*/ 75 w 613"/>
                  <a:gd name="T63" fmla="*/ 692 h 819"/>
                  <a:gd name="T64" fmla="*/ 93 w 613"/>
                  <a:gd name="T65" fmla="*/ 587 h 8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13"/>
                  <a:gd name="T100" fmla="*/ 0 h 819"/>
                  <a:gd name="T101" fmla="*/ 613 w 613"/>
                  <a:gd name="T102" fmla="*/ 819 h 81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13" h="819">
                    <a:moveTo>
                      <a:pt x="93" y="587"/>
                    </a:moveTo>
                    <a:lnTo>
                      <a:pt x="84" y="557"/>
                    </a:lnTo>
                    <a:lnTo>
                      <a:pt x="19" y="518"/>
                    </a:lnTo>
                    <a:lnTo>
                      <a:pt x="28" y="492"/>
                    </a:lnTo>
                    <a:lnTo>
                      <a:pt x="0" y="466"/>
                    </a:lnTo>
                    <a:lnTo>
                      <a:pt x="28" y="444"/>
                    </a:lnTo>
                    <a:lnTo>
                      <a:pt x="53" y="456"/>
                    </a:lnTo>
                    <a:lnTo>
                      <a:pt x="58" y="441"/>
                    </a:lnTo>
                    <a:lnTo>
                      <a:pt x="121" y="418"/>
                    </a:lnTo>
                    <a:lnTo>
                      <a:pt x="113" y="394"/>
                    </a:lnTo>
                    <a:lnTo>
                      <a:pt x="129" y="358"/>
                    </a:lnTo>
                    <a:lnTo>
                      <a:pt x="113" y="340"/>
                    </a:lnTo>
                    <a:lnTo>
                      <a:pt x="139" y="339"/>
                    </a:lnTo>
                    <a:lnTo>
                      <a:pt x="196" y="305"/>
                    </a:lnTo>
                    <a:lnTo>
                      <a:pt x="261" y="317"/>
                    </a:lnTo>
                    <a:lnTo>
                      <a:pt x="297" y="301"/>
                    </a:lnTo>
                    <a:lnTo>
                      <a:pt x="305" y="260"/>
                    </a:lnTo>
                    <a:lnTo>
                      <a:pt x="289" y="235"/>
                    </a:lnTo>
                    <a:lnTo>
                      <a:pt x="278" y="181"/>
                    </a:lnTo>
                    <a:lnTo>
                      <a:pt x="281" y="159"/>
                    </a:lnTo>
                    <a:lnTo>
                      <a:pt x="309" y="158"/>
                    </a:lnTo>
                    <a:lnTo>
                      <a:pt x="314" y="132"/>
                    </a:lnTo>
                    <a:lnTo>
                      <a:pt x="332" y="121"/>
                    </a:lnTo>
                    <a:lnTo>
                      <a:pt x="325" y="86"/>
                    </a:lnTo>
                    <a:lnTo>
                      <a:pt x="332" y="68"/>
                    </a:lnTo>
                    <a:lnTo>
                      <a:pt x="344" y="67"/>
                    </a:lnTo>
                    <a:lnTo>
                      <a:pt x="371" y="44"/>
                    </a:lnTo>
                    <a:lnTo>
                      <a:pt x="385" y="12"/>
                    </a:lnTo>
                    <a:lnTo>
                      <a:pt x="418" y="0"/>
                    </a:lnTo>
                    <a:lnTo>
                      <a:pt x="427" y="10"/>
                    </a:lnTo>
                    <a:lnTo>
                      <a:pt x="428" y="21"/>
                    </a:lnTo>
                    <a:lnTo>
                      <a:pt x="415" y="66"/>
                    </a:lnTo>
                    <a:lnTo>
                      <a:pt x="452" y="101"/>
                    </a:lnTo>
                    <a:lnTo>
                      <a:pt x="465" y="127"/>
                    </a:lnTo>
                    <a:lnTo>
                      <a:pt x="498" y="129"/>
                    </a:lnTo>
                    <a:lnTo>
                      <a:pt x="453" y="236"/>
                    </a:lnTo>
                    <a:lnTo>
                      <a:pt x="493" y="331"/>
                    </a:lnTo>
                    <a:lnTo>
                      <a:pt x="521" y="366"/>
                    </a:lnTo>
                    <a:lnTo>
                      <a:pt x="477" y="402"/>
                    </a:lnTo>
                    <a:lnTo>
                      <a:pt x="458" y="391"/>
                    </a:lnTo>
                    <a:lnTo>
                      <a:pt x="440" y="402"/>
                    </a:lnTo>
                    <a:lnTo>
                      <a:pt x="481" y="487"/>
                    </a:lnTo>
                    <a:lnTo>
                      <a:pt x="540" y="479"/>
                    </a:lnTo>
                    <a:lnTo>
                      <a:pt x="539" y="500"/>
                    </a:lnTo>
                    <a:lnTo>
                      <a:pt x="579" y="561"/>
                    </a:lnTo>
                    <a:lnTo>
                      <a:pt x="598" y="561"/>
                    </a:lnTo>
                    <a:lnTo>
                      <a:pt x="613" y="587"/>
                    </a:lnTo>
                    <a:lnTo>
                      <a:pt x="611" y="608"/>
                    </a:lnTo>
                    <a:lnTo>
                      <a:pt x="613" y="631"/>
                    </a:lnTo>
                    <a:lnTo>
                      <a:pt x="600" y="648"/>
                    </a:lnTo>
                    <a:lnTo>
                      <a:pt x="567" y="617"/>
                    </a:lnTo>
                    <a:lnTo>
                      <a:pt x="535" y="626"/>
                    </a:lnTo>
                    <a:lnTo>
                      <a:pt x="513" y="675"/>
                    </a:lnTo>
                    <a:lnTo>
                      <a:pt x="494" y="642"/>
                    </a:lnTo>
                    <a:lnTo>
                      <a:pt x="414" y="684"/>
                    </a:lnTo>
                    <a:lnTo>
                      <a:pt x="376" y="671"/>
                    </a:lnTo>
                    <a:lnTo>
                      <a:pt x="339" y="767"/>
                    </a:lnTo>
                    <a:lnTo>
                      <a:pt x="330" y="809"/>
                    </a:lnTo>
                    <a:lnTo>
                      <a:pt x="253" y="819"/>
                    </a:lnTo>
                    <a:lnTo>
                      <a:pt x="239" y="786"/>
                    </a:lnTo>
                    <a:lnTo>
                      <a:pt x="185" y="800"/>
                    </a:lnTo>
                    <a:lnTo>
                      <a:pt x="121" y="788"/>
                    </a:lnTo>
                    <a:lnTo>
                      <a:pt x="65" y="721"/>
                    </a:lnTo>
                    <a:lnTo>
                      <a:pt x="75" y="692"/>
                    </a:lnTo>
                    <a:lnTo>
                      <a:pt x="54" y="661"/>
                    </a:lnTo>
                    <a:lnTo>
                      <a:pt x="93" y="587"/>
                    </a:lnTo>
                    <a:close/>
                  </a:path>
                </a:pathLst>
              </a:custGeom>
              <a:solidFill>
                <a:srgbClr val="B4B4B4"/>
              </a:solidFill>
              <a:ln w="12700">
                <a:noFill/>
                <a:round/>
                <a:headEnd/>
                <a:tailEnd/>
              </a:ln>
            </p:spPr>
            <p:txBody>
              <a:bodyPr/>
              <a:lstStyle/>
              <a:p>
                <a:endParaRPr lang="de-DE"/>
              </a:p>
            </p:txBody>
          </p:sp>
          <p:sp>
            <p:nvSpPr>
              <p:cNvPr id="267357" name="Freeform 5"/>
              <p:cNvSpPr>
                <a:spLocks noChangeAspect="1"/>
              </p:cNvSpPr>
              <p:nvPr/>
            </p:nvSpPr>
            <p:spPr bwMode="auto">
              <a:xfrm>
                <a:off x="4079" y="3024"/>
                <a:ext cx="420" cy="773"/>
              </a:xfrm>
              <a:custGeom>
                <a:avLst/>
                <a:gdLst>
                  <a:gd name="T0" fmla="*/ 1 w 1865"/>
                  <a:gd name="T1" fmla="*/ 1 h 3433"/>
                  <a:gd name="T2" fmla="*/ 1 w 1865"/>
                  <a:gd name="T3" fmla="*/ 2 h 3433"/>
                  <a:gd name="T4" fmla="*/ 0 w 1865"/>
                  <a:gd name="T5" fmla="*/ 2 h 3433"/>
                  <a:gd name="T6" fmla="*/ 0 w 1865"/>
                  <a:gd name="T7" fmla="*/ 2 h 3433"/>
                  <a:gd name="T8" fmla="*/ 0 w 1865"/>
                  <a:gd name="T9" fmla="*/ 2 h 3433"/>
                  <a:gd name="T10" fmla="*/ 0 w 1865"/>
                  <a:gd name="T11" fmla="*/ 2 h 3433"/>
                  <a:gd name="T12" fmla="*/ 0 w 1865"/>
                  <a:gd name="T13" fmla="*/ 2 h 3433"/>
                  <a:gd name="T14" fmla="*/ 0 w 1865"/>
                  <a:gd name="T15" fmla="*/ 2 h 3433"/>
                  <a:gd name="T16" fmla="*/ 0 w 1865"/>
                  <a:gd name="T17" fmla="*/ 2 h 3433"/>
                  <a:gd name="T18" fmla="*/ 0 w 1865"/>
                  <a:gd name="T19" fmla="*/ 1 h 3433"/>
                  <a:gd name="T20" fmla="*/ 0 w 1865"/>
                  <a:gd name="T21" fmla="*/ 1 h 3433"/>
                  <a:gd name="T22" fmla="*/ 0 w 1865"/>
                  <a:gd name="T23" fmla="*/ 1 h 3433"/>
                  <a:gd name="T24" fmla="*/ 0 w 1865"/>
                  <a:gd name="T25" fmla="*/ 1 h 3433"/>
                  <a:gd name="T26" fmla="*/ 0 w 1865"/>
                  <a:gd name="T27" fmla="*/ 1 h 3433"/>
                  <a:gd name="T28" fmla="*/ 0 w 1865"/>
                  <a:gd name="T29" fmla="*/ 1 h 3433"/>
                  <a:gd name="T30" fmla="*/ 0 w 1865"/>
                  <a:gd name="T31" fmla="*/ 1 h 3433"/>
                  <a:gd name="T32" fmla="*/ 0 w 1865"/>
                  <a:gd name="T33" fmla="*/ 0 h 3433"/>
                  <a:gd name="T34" fmla="*/ 0 w 1865"/>
                  <a:gd name="T35" fmla="*/ 0 h 3433"/>
                  <a:gd name="T36" fmla="*/ 0 w 1865"/>
                  <a:gd name="T37" fmla="*/ 0 h 3433"/>
                  <a:gd name="T38" fmla="*/ 0 w 1865"/>
                  <a:gd name="T39" fmla="*/ 0 h 3433"/>
                  <a:gd name="T40" fmla="*/ 0 w 1865"/>
                  <a:gd name="T41" fmla="*/ 0 h 3433"/>
                  <a:gd name="T42" fmla="*/ 0 w 1865"/>
                  <a:gd name="T43" fmla="*/ 0 h 3433"/>
                  <a:gd name="T44" fmla="*/ 0 w 1865"/>
                  <a:gd name="T45" fmla="*/ 0 h 3433"/>
                  <a:gd name="T46" fmla="*/ 0 w 1865"/>
                  <a:gd name="T47" fmla="*/ 0 h 3433"/>
                  <a:gd name="T48" fmla="*/ 0 w 1865"/>
                  <a:gd name="T49" fmla="*/ 0 h 3433"/>
                  <a:gd name="T50" fmla="*/ 0 w 1865"/>
                  <a:gd name="T51" fmla="*/ 0 h 3433"/>
                  <a:gd name="T52" fmla="*/ 0 w 1865"/>
                  <a:gd name="T53" fmla="*/ 0 h 3433"/>
                  <a:gd name="T54" fmla="*/ 0 w 1865"/>
                  <a:gd name="T55" fmla="*/ 0 h 3433"/>
                  <a:gd name="T56" fmla="*/ 0 w 1865"/>
                  <a:gd name="T57" fmla="*/ 0 h 3433"/>
                  <a:gd name="T58" fmla="*/ 1 w 1865"/>
                  <a:gd name="T59" fmla="*/ 0 h 3433"/>
                  <a:gd name="T60" fmla="*/ 0 w 1865"/>
                  <a:gd name="T61" fmla="*/ 0 h 3433"/>
                  <a:gd name="T62" fmla="*/ 1 w 1865"/>
                  <a:gd name="T63" fmla="*/ 0 h 3433"/>
                  <a:gd name="T64" fmla="*/ 1 w 1865"/>
                  <a:gd name="T65" fmla="*/ 0 h 3433"/>
                  <a:gd name="T66" fmla="*/ 1 w 1865"/>
                  <a:gd name="T67" fmla="*/ 1 h 3433"/>
                  <a:gd name="T68" fmla="*/ 1 w 1865"/>
                  <a:gd name="T69" fmla="*/ 1 h 3433"/>
                  <a:gd name="T70" fmla="*/ 1 w 1865"/>
                  <a:gd name="T71" fmla="*/ 1 h 3433"/>
                  <a:gd name="T72" fmla="*/ 1 w 1865"/>
                  <a:gd name="T73" fmla="*/ 1 h 3433"/>
                  <a:gd name="T74" fmla="*/ 1 w 1865"/>
                  <a:gd name="T75" fmla="*/ 1 h 3433"/>
                  <a:gd name="T76" fmla="*/ 1 w 1865"/>
                  <a:gd name="T77" fmla="*/ 1 h 3433"/>
                  <a:gd name="T78" fmla="*/ 1 w 1865"/>
                  <a:gd name="T79" fmla="*/ 1 h 3433"/>
                  <a:gd name="T80" fmla="*/ 1 w 1865"/>
                  <a:gd name="T81" fmla="*/ 1 h 3433"/>
                  <a:gd name="T82" fmla="*/ 1 w 1865"/>
                  <a:gd name="T83" fmla="*/ 1 h 3433"/>
                  <a:gd name="T84" fmla="*/ 1 w 1865"/>
                  <a:gd name="T85" fmla="*/ 1 h 343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865"/>
                  <a:gd name="T130" fmla="*/ 0 h 3433"/>
                  <a:gd name="T131" fmla="*/ 1865 w 1865"/>
                  <a:gd name="T132" fmla="*/ 3433 h 343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865" h="3433">
                    <a:moveTo>
                      <a:pt x="1201" y="2415"/>
                    </a:moveTo>
                    <a:lnTo>
                      <a:pt x="1185" y="2656"/>
                    </a:lnTo>
                    <a:lnTo>
                      <a:pt x="816" y="2998"/>
                    </a:lnTo>
                    <a:lnTo>
                      <a:pt x="705" y="3370"/>
                    </a:lnTo>
                    <a:lnTo>
                      <a:pt x="378" y="3433"/>
                    </a:lnTo>
                    <a:lnTo>
                      <a:pt x="169" y="3308"/>
                    </a:lnTo>
                    <a:lnTo>
                      <a:pt x="136" y="3039"/>
                    </a:lnTo>
                    <a:lnTo>
                      <a:pt x="141" y="2958"/>
                    </a:lnTo>
                    <a:lnTo>
                      <a:pt x="327" y="2865"/>
                    </a:lnTo>
                    <a:lnTo>
                      <a:pt x="440" y="2449"/>
                    </a:lnTo>
                    <a:lnTo>
                      <a:pt x="369" y="2336"/>
                    </a:lnTo>
                    <a:lnTo>
                      <a:pt x="385" y="2263"/>
                    </a:lnTo>
                    <a:lnTo>
                      <a:pt x="734" y="2071"/>
                    </a:lnTo>
                    <a:lnTo>
                      <a:pt x="659" y="1844"/>
                    </a:lnTo>
                    <a:lnTo>
                      <a:pt x="484" y="1497"/>
                    </a:lnTo>
                    <a:lnTo>
                      <a:pt x="456" y="1311"/>
                    </a:lnTo>
                    <a:lnTo>
                      <a:pt x="206" y="942"/>
                    </a:lnTo>
                    <a:lnTo>
                      <a:pt x="112" y="737"/>
                    </a:lnTo>
                    <a:lnTo>
                      <a:pt x="53" y="559"/>
                    </a:lnTo>
                    <a:lnTo>
                      <a:pt x="65" y="527"/>
                    </a:lnTo>
                    <a:lnTo>
                      <a:pt x="0" y="426"/>
                    </a:lnTo>
                    <a:lnTo>
                      <a:pt x="72" y="278"/>
                    </a:lnTo>
                    <a:lnTo>
                      <a:pt x="319" y="273"/>
                    </a:lnTo>
                    <a:lnTo>
                      <a:pt x="344" y="403"/>
                    </a:lnTo>
                    <a:lnTo>
                      <a:pt x="642" y="328"/>
                    </a:lnTo>
                    <a:lnTo>
                      <a:pt x="722" y="372"/>
                    </a:lnTo>
                    <a:lnTo>
                      <a:pt x="763" y="24"/>
                    </a:lnTo>
                    <a:lnTo>
                      <a:pt x="923" y="0"/>
                    </a:lnTo>
                    <a:lnTo>
                      <a:pt x="982" y="25"/>
                    </a:lnTo>
                    <a:lnTo>
                      <a:pt x="1037" y="237"/>
                    </a:lnTo>
                    <a:lnTo>
                      <a:pt x="891" y="544"/>
                    </a:lnTo>
                    <a:lnTo>
                      <a:pt x="1031" y="767"/>
                    </a:lnTo>
                    <a:lnTo>
                      <a:pt x="1240" y="767"/>
                    </a:lnTo>
                    <a:lnTo>
                      <a:pt x="1673" y="1064"/>
                    </a:lnTo>
                    <a:lnTo>
                      <a:pt x="1707" y="1264"/>
                    </a:lnTo>
                    <a:lnTo>
                      <a:pt x="1865" y="1520"/>
                    </a:lnTo>
                    <a:lnTo>
                      <a:pt x="1831" y="1688"/>
                    </a:lnTo>
                    <a:lnTo>
                      <a:pt x="1769" y="1787"/>
                    </a:lnTo>
                    <a:lnTo>
                      <a:pt x="1530" y="1749"/>
                    </a:lnTo>
                    <a:lnTo>
                      <a:pt x="1205" y="1982"/>
                    </a:lnTo>
                    <a:lnTo>
                      <a:pt x="1130" y="2127"/>
                    </a:lnTo>
                    <a:lnTo>
                      <a:pt x="1161" y="2173"/>
                    </a:lnTo>
                    <a:lnTo>
                      <a:pt x="1201" y="2415"/>
                    </a:lnTo>
                    <a:close/>
                  </a:path>
                </a:pathLst>
              </a:custGeom>
              <a:solidFill>
                <a:srgbClr val="B4B4B4"/>
              </a:solidFill>
              <a:ln w="12700">
                <a:noFill/>
                <a:round/>
                <a:headEnd/>
                <a:tailEnd/>
              </a:ln>
            </p:spPr>
            <p:txBody>
              <a:bodyPr/>
              <a:lstStyle/>
              <a:p>
                <a:endParaRPr lang="de-DE"/>
              </a:p>
            </p:txBody>
          </p:sp>
          <p:sp>
            <p:nvSpPr>
              <p:cNvPr id="267358" name="Freeform 6"/>
              <p:cNvSpPr>
                <a:spLocks noChangeAspect="1"/>
              </p:cNvSpPr>
              <p:nvPr/>
            </p:nvSpPr>
            <p:spPr bwMode="auto">
              <a:xfrm>
                <a:off x="3953" y="2698"/>
                <a:ext cx="400" cy="422"/>
              </a:xfrm>
              <a:custGeom>
                <a:avLst/>
                <a:gdLst>
                  <a:gd name="T0" fmla="*/ 400 w 400"/>
                  <a:gd name="T1" fmla="*/ 223 h 422"/>
                  <a:gd name="T2" fmla="*/ 347 w 400"/>
                  <a:gd name="T3" fmla="*/ 332 h 422"/>
                  <a:gd name="T4" fmla="*/ 334 w 400"/>
                  <a:gd name="T5" fmla="*/ 326 h 422"/>
                  <a:gd name="T6" fmla="*/ 298 w 400"/>
                  <a:gd name="T7" fmla="*/ 331 h 422"/>
                  <a:gd name="T8" fmla="*/ 289 w 400"/>
                  <a:gd name="T9" fmla="*/ 410 h 422"/>
                  <a:gd name="T10" fmla="*/ 271 w 400"/>
                  <a:gd name="T11" fmla="*/ 400 h 422"/>
                  <a:gd name="T12" fmla="*/ 203 w 400"/>
                  <a:gd name="T13" fmla="*/ 417 h 422"/>
                  <a:gd name="T14" fmla="*/ 198 w 400"/>
                  <a:gd name="T15" fmla="*/ 387 h 422"/>
                  <a:gd name="T16" fmla="*/ 142 w 400"/>
                  <a:gd name="T17" fmla="*/ 389 h 422"/>
                  <a:gd name="T18" fmla="*/ 126 w 400"/>
                  <a:gd name="T19" fmla="*/ 422 h 422"/>
                  <a:gd name="T20" fmla="*/ 123 w 400"/>
                  <a:gd name="T21" fmla="*/ 417 h 422"/>
                  <a:gd name="T22" fmla="*/ 115 w 400"/>
                  <a:gd name="T23" fmla="*/ 407 h 422"/>
                  <a:gd name="T24" fmla="*/ 107 w 400"/>
                  <a:gd name="T25" fmla="*/ 397 h 422"/>
                  <a:gd name="T26" fmla="*/ 102 w 400"/>
                  <a:gd name="T27" fmla="*/ 390 h 422"/>
                  <a:gd name="T28" fmla="*/ 122 w 400"/>
                  <a:gd name="T29" fmla="*/ 358 h 422"/>
                  <a:gd name="T30" fmla="*/ 120 w 400"/>
                  <a:gd name="T31" fmla="*/ 333 h 422"/>
                  <a:gd name="T32" fmla="*/ 140 w 400"/>
                  <a:gd name="T33" fmla="*/ 315 h 422"/>
                  <a:gd name="T34" fmla="*/ 142 w 400"/>
                  <a:gd name="T35" fmla="*/ 298 h 422"/>
                  <a:gd name="T36" fmla="*/ 109 w 400"/>
                  <a:gd name="T37" fmla="*/ 285 h 422"/>
                  <a:gd name="T38" fmla="*/ 65 w 400"/>
                  <a:gd name="T39" fmla="*/ 231 h 422"/>
                  <a:gd name="T40" fmla="*/ 42 w 400"/>
                  <a:gd name="T41" fmla="*/ 179 h 422"/>
                  <a:gd name="T42" fmla="*/ 11 w 400"/>
                  <a:gd name="T43" fmla="*/ 154 h 422"/>
                  <a:gd name="T44" fmla="*/ 0 w 400"/>
                  <a:gd name="T45" fmla="*/ 105 h 422"/>
                  <a:gd name="T46" fmla="*/ 41 w 400"/>
                  <a:gd name="T47" fmla="*/ 85 h 422"/>
                  <a:gd name="T48" fmla="*/ 35 w 400"/>
                  <a:gd name="T49" fmla="*/ 39 h 422"/>
                  <a:gd name="T50" fmla="*/ 44 w 400"/>
                  <a:gd name="T51" fmla="*/ 23 h 422"/>
                  <a:gd name="T52" fmla="*/ 121 w 400"/>
                  <a:gd name="T53" fmla="*/ 0 h 422"/>
                  <a:gd name="T54" fmla="*/ 150 w 400"/>
                  <a:gd name="T55" fmla="*/ 11 h 422"/>
                  <a:gd name="T56" fmla="*/ 160 w 400"/>
                  <a:gd name="T57" fmla="*/ 60 h 422"/>
                  <a:gd name="T58" fmla="*/ 212 w 400"/>
                  <a:gd name="T59" fmla="*/ 64 h 422"/>
                  <a:gd name="T60" fmla="*/ 282 w 400"/>
                  <a:gd name="T61" fmla="*/ 133 h 422"/>
                  <a:gd name="T62" fmla="*/ 300 w 400"/>
                  <a:gd name="T63" fmla="*/ 113 h 422"/>
                  <a:gd name="T64" fmla="*/ 338 w 400"/>
                  <a:gd name="T65" fmla="*/ 113 h 422"/>
                  <a:gd name="T66" fmla="*/ 362 w 400"/>
                  <a:gd name="T67" fmla="*/ 135 h 422"/>
                  <a:gd name="T68" fmla="*/ 371 w 400"/>
                  <a:gd name="T69" fmla="*/ 207 h 422"/>
                  <a:gd name="T70" fmla="*/ 381 w 400"/>
                  <a:gd name="T71" fmla="*/ 204 h 422"/>
                  <a:gd name="T72" fmla="*/ 400 w 400"/>
                  <a:gd name="T73" fmla="*/ 223 h 42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00"/>
                  <a:gd name="T112" fmla="*/ 0 h 422"/>
                  <a:gd name="T113" fmla="*/ 400 w 400"/>
                  <a:gd name="T114" fmla="*/ 422 h 42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00" h="422">
                    <a:moveTo>
                      <a:pt x="400" y="223"/>
                    </a:moveTo>
                    <a:lnTo>
                      <a:pt x="347" y="332"/>
                    </a:lnTo>
                    <a:lnTo>
                      <a:pt x="334" y="326"/>
                    </a:lnTo>
                    <a:lnTo>
                      <a:pt x="298" y="331"/>
                    </a:lnTo>
                    <a:lnTo>
                      <a:pt x="289" y="410"/>
                    </a:lnTo>
                    <a:lnTo>
                      <a:pt x="271" y="400"/>
                    </a:lnTo>
                    <a:lnTo>
                      <a:pt x="203" y="417"/>
                    </a:lnTo>
                    <a:lnTo>
                      <a:pt x="198" y="387"/>
                    </a:lnTo>
                    <a:lnTo>
                      <a:pt x="142" y="389"/>
                    </a:lnTo>
                    <a:lnTo>
                      <a:pt x="126" y="422"/>
                    </a:lnTo>
                    <a:lnTo>
                      <a:pt x="123" y="417"/>
                    </a:lnTo>
                    <a:lnTo>
                      <a:pt x="115" y="407"/>
                    </a:lnTo>
                    <a:lnTo>
                      <a:pt x="107" y="397"/>
                    </a:lnTo>
                    <a:lnTo>
                      <a:pt x="102" y="390"/>
                    </a:lnTo>
                    <a:lnTo>
                      <a:pt x="122" y="358"/>
                    </a:lnTo>
                    <a:lnTo>
                      <a:pt x="120" y="333"/>
                    </a:lnTo>
                    <a:lnTo>
                      <a:pt x="140" y="315"/>
                    </a:lnTo>
                    <a:lnTo>
                      <a:pt x="142" y="298"/>
                    </a:lnTo>
                    <a:lnTo>
                      <a:pt x="109" y="285"/>
                    </a:lnTo>
                    <a:lnTo>
                      <a:pt x="65" y="231"/>
                    </a:lnTo>
                    <a:lnTo>
                      <a:pt x="42" y="179"/>
                    </a:lnTo>
                    <a:lnTo>
                      <a:pt x="11" y="154"/>
                    </a:lnTo>
                    <a:lnTo>
                      <a:pt x="0" y="105"/>
                    </a:lnTo>
                    <a:lnTo>
                      <a:pt x="41" y="85"/>
                    </a:lnTo>
                    <a:lnTo>
                      <a:pt x="35" y="39"/>
                    </a:lnTo>
                    <a:lnTo>
                      <a:pt x="44" y="23"/>
                    </a:lnTo>
                    <a:lnTo>
                      <a:pt x="121" y="0"/>
                    </a:lnTo>
                    <a:lnTo>
                      <a:pt x="150" y="11"/>
                    </a:lnTo>
                    <a:lnTo>
                      <a:pt x="160" y="60"/>
                    </a:lnTo>
                    <a:lnTo>
                      <a:pt x="212" y="64"/>
                    </a:lnTo>
                    <a:lnTo>
                      <a:pt x="282" y="133"/>
                    </a:lnTo>
                    <a:lnTo>
                      <a:pt x="300" y="113"/>
                    </a:lnTo>
                    <a:lnTo>
                      <a:pt x="338" y="113"/>
                    </a:lnTo>
                    <a:lnTo>
                      <a:pt x="362" y="135"/>
                    </a:lnTo>
                    <a:lnTo>
                      <a:pt x="371" y="207"/>
                    </a:lnTo>
                    <a:lnTo>
                      <a:pt x="381" y="204"/>
                    </a:lnTo>
                    <a:lnTo>
                      <a:pt x="400" y="223"/>
                    </a:lnTo>
                    <a:close/>
                  </a:path>
                </a:pathLst>
              </a:custGeom>
              <a:solidFill>
                <a:srgbClr val="B4B4B4"/>
              </a:solidFill>
              <a:ln w="12700">
                <a:noFill/>
                <a:round/>
                <a:headEnd/>
                <a:tailEnd/>
              </a:ln>
            </p:spPr>
            <p:txBody>
              <a:bodyPr/>
              <a:lstStyle/>
              <a:p>
                <a:endParaRPr lang="de-DE"/>
              </a:p>
            </p:txBody>
          </p:sp>
          <p:sp>
            <p:nvSpPr>
              <p:cNvPr id="267359" name="Freeform 7"/>
              <p:cNvSpPr>
                <a:spLocks noChangeAspect="1"/>
              </p:cNvSpPr>
              <p:nvPr/>
            </p:nvSpPr>
            <p:spPr bwMode="auto">
              <a:xfrm>
                <a:off x="3566" y="2416"/>
                <a:ext cx="303" cy="243"/>
              </a:xfrm>
              <a:custGeom>
                <a:avLst/>
                <a:gdLst>
                  <a:gd name="T0" fmla="*/ 92 w 303"/>
                  <a:gd name="T1" fmla="*/ 207 h 243"/>
                  <a:gd name="T2" fmla="*/ 51 w 303"/>
                  <a:gd name="T3" fmla="*/ 202 h 243"/>
                  <a:gd name="T4" fmla="*/ 49 w 303"/>
                  <a:gd name="T5" fmla="*/ 236 h 243"/>
                  <a:gd name="T6" fmla="*/ 31 w 303"/>
                  <a:gd name="T7" fmla="*/ 243 h 243"/>
                  <a:gd name="T8" fmla="*/ 12 w 303"/>
                  <a:gd name="T9" fmla="*/ 217 h 243"/>
                  <a:gd name="T10" fmla="*/ 22 w 303"/>
                  <a:gd name="T11" fmla="*/ 200 h 243"/>
                  <a:gd name="T12" fmla="*/ 19 w 303"/>
                  <a:gd name="T13" fmla="*/ 172 h 243"/>
                  <a:gd name="T14" fmla="*/ 0 w 303"/>
                  <a:gd name="T15" fmla="*/ 143 h 243"/>
                  <a:gd name="T16" fmla="*/ 61 w 303"/>
                  <a:gd name="T17" fmla="*/ 110 h 243"/>
                  <a:gd name="T18" fmla="*/ 56 w 303"/>
                  <a:gd name="T19" fmla="*/ 86 h 243"/>
                  <a:gd name="T20" fmla="*/ 78 w 303"/>
                  <a:gd name="T21" fmla="*/ 65 h 243"/>
                  <a:gd name="T22" fmla="*/ 104 w 303"/>
                  <a:gd name="T23" fmla="*/ 73 h 243"/>
                  <a:gd name="T24" fmla="*/ 131 w 303"/>
                  <a:gd name="T25" fmla="*/ 107 h 243"/>
                  <a:gd name="T26" fmla="*/ 174 w 303"/>
                  <a:gd name="T27" fmla="*/ 38 h 243"/>
                  <a:gd name="T28" fmla="*/ 194 w 303"/>
                  <a:gd name="T29" fmla="*/ 0 h 243"/>
                  <a:gd name="T30" fmla="*/ 213 w 303"/>
                  <a:gd name="T31" fmla="*/ 13 h 243"/>
                  <a:gd name="T32" fmla="*/ 247 w 303"/>
                  <a:gd name="T33" fmla="*/ 17 h 243"/>
                  <a:gd name="T34" fmla="*/ 293 w 303"/>
                  <a:gd name="T35" fmla="*/ 41 h 243"/>
                  <a:gd name="T36" fmla="*/ 287 w 303"/>
                  <a:gd name="T37" fmla="*/ 89 h 243"/>
                  <a:gd name="T38" fmla="*/ 303 w 303"/>
                  <a:gd name="T39" fmla="*/ 110 h 243"/>
                  <a:gd name="T40" fmla="*/ 254 w 303"/>
                  <a:gd name="T41" fmla="*/ 176 h 243"/>
                  <a:gd name="T42" fmla="*/ 269 w 303"/>
                  <a:gd name="T43" fmla="*/ 189 h 243"/>
                  <a:gd name="T44" fmla="*/ 233 w 303"/>
                  <a:gd name="T45" fmla="*/ 212 h 243"/>
                  <a:gd name="T46" fmla="*/ 215 w 303"/>
                  <a:gd name="T47" fmla="*/ 204 h 243"/>
                  <a:gd name="T48" fmla="*/ 172 w 303"/>
                  <a:gd name="T49" fmla="*/ 236 h 243"/>
                  <a:gd name="T50" fmla="*/ 92 w 303"/>
                  <a:gd name="T51" fmla="*/ 207 h 24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03"/>
                  <a:gd name="T79" fmla="*/ 0 h 243"/>
                  <a:gd name="T80" fmla="*/ 303 w 303"/>
                  <a:gd name="T81" fmla="*/ 243 h 24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03" h="243">
                    <a:moveTo>
                      <a:pt x="92" y="207"/>
                    </a:moveTo>
                    <a:lnTo>
                      <a:pt x="51" y="202"/>
                    </a:lnTo>
                    <a:lnTo>
                      <a:pt x="49" y="236"/>
                    </a:lnTo>
                    <a:lnTo>
                      <a:pt x="31" y="243"/>
                    </a:lnTo>
                    <a:lnTo>
                      <a:pt x="12" y="217"/>
                    </a:lnTo>
                    <a:lnTo>
                      <a:pt x="22" y="200"/>
                    </a:lnTo>
                    <a:lnTo>
                      <a:pt x="19" y="172"/>
                    </a:lnTo>
                    <a:lnTo>
                      <a:pt x="0" y="143"/>
                    </a:lnTo>
                    <a:lnTo>
                      <a:pt x="61" y="110"/>
                    </a:lnTo>
                    <a:lnTo>
                      <a:pt x="56" y="86"/>
                    </a:lnTo>
                    <a:lnTo>
                      <a:pt x="78" y="65"/>
                    </a:lnTo>
                    <a:lnTo>
                      <a:pt x="104" y="73"/>
                    </a:lnTo>
                    <a:lnTo>
                      <a:pt x="131" y="107"/>
                    </a:lnTo>
                    <a:lnTo>
                      <a:pt x="174" y="38"/>
                    </a:lnTo>
                    <a:lnTo>
                      <a:pt x="194" y="0"/>
                    </a:lnTo>
                    <a:lnTo>
                      <a:pt x="213" y="13"/>
                    </a:lnTo>
                    <a:lnTo>
                      <a:pt x="247" y="17"/>
                    </a:lnTo>
                    <a:lnTo>
                      <a:pt x="293" y="41"/>
                    </a:lnTo>
                    <a:lnTo>
                      <a:pt x="287" y="89"/>
                    </a:lnTo>
                    <a:lnTo>
                      <a:pt x="303" y="110"/>
                    </a:lnTo>
                    <a:lnTo>
                      <a:pt x="254" y="176"/>
                    </a:lnTo>
                    <a:lnTo>
                      <a:pt x="269" y="189"/>
                    </a:lnTo>
                    <a:lnTo>
                      <a:pt x="233" y="212"/>
                    </a:lnTo>
                    <a:lnTo>
                      <a:pt x="215" y="204"/>
                    </a:lnTo>
                    <a:lnTo>
                      <a:pt x="172" y="236"/>
                    </a:lnTo>
                    <a:lnTo>
                      <a:pt x="92" y="207"/>
                    </a:lnTo>
                    <a:close/>
                  </a:path>
                </a:pathLst>
              </a:custGeom>
              <a:solidFill>
                <a:srgbClr val="B4B4B4"/>
              </a:solidFill>
              <a:ln w="12700">
                <a:noFill/>
                <a:round/>
                <a:headEnd/>
                <a:tailEnd/>
              </a:ln>
            </p:spPr>
            <p:txBody>
              <a:bodyPr/>
              <a:lstStyle/>
              <a:p>
                <a:endParaRPr lang="de-DE"/>
              </a:p>
            </p:txBody>
          </p:sp>
          <p:sp>
            <p:nvSpPr>
              <p:cNvPr id="267360" name="Freeform 8"/>
              <p:cNvSpPr>
                <a:spLocks noChangeAspect="1"/>
              </p:cNvSpPr>
              <p:nvPr/>
            </p:nvSpPr>
            <p:spPr bwMode="auto">
              <a:xfrm>
                <a:off x="2913" y="2207"/>
                <a:ext cx="675" cy="516"/>
              </a:xfrm>
              <a:custGeom>
                <a:avLst/>
                <a:gdLst>
                  <a:gd name="T0" fmla="*/ 675 w 675"/>
                  <a:gd name="T1" fmla="*/ 409 h 516"/>
                  <a:gd name="T2" fmla="*/ 665 w 675"/>
                  <a:gd name="T3" fmla="*/ 426 h 516"/>
                  <a:gd name="T4" fmla="*/ 636 w 675"/>
                  <a:gd name="T5" fmla="*/ 450 h 516"/>
                  <a:gd name="T6" fmla="*/ 643 w 675"/>
                  <a:gd name="T7" fmla="*/ 486 h 516"/>
                  <a:gd name="T8" fmla="*/ 611 w 675"/>
                  <a:gd name="T9" fmla="*/ 516 h 516"/>
                  <a:gd name="T10" fmla="*/ 602 w 675"/>
                  <a:gd name="T11" fmla="*/ 508 h 516"/>
                  <a:gd name="T12" fmla="*/ 547 w 675"/>
                  <a:gd name="T13" fmla="*/ 513 h 516"/>
                  <a:gd name="T14" fmla="*/ 482 w 675"/>
                  <a:gd name="T15" fmla="*/ 500 h 516"/>
                  <a:gd name="T16" fmla="*/ 414 w 675"/>
                  <a:gd name="T17" fmla="*/ 509 h 516"/>
                  <a:gd name="T18" fmla="*/ 392 w 675"/>
                  <a:gd name="T19" fmla="*/ 477 h 516"/>
                  <a:gd name="T20" fmla="*/ 293 w 675"/>
                  <a:gd name="T21" fmla="*/ 432 h 516"/>
                  <a:gd name="T22" fmla="*/ 213 w 675"/>
                  <a:gd name="T23" fmla="*/ 369 h 516"/>
                  <a:gd name="T24" fmla="*/ 212 w 675"/>
                  <a:gd name="T25" fmla="*/ 351 h 516"/>
                  <a:gd name="T26" fmla="*/ 133 w 675"/>
                  <a:gd name="T27" fmla="*/ 279 h 516"/>
                  <a:gd name="T28" fmla="*/ 109 w 675"/>
                  <a:gd name="T29" fmla="*/ 273 h 516"/>
                  <a:gd name="T30" fmla="*/ 90 w 675"/>
                  <a:gd name="T31" fmla="*/ 243 h 516"/>
                  <a:gd name="T32" fmla="*/ 80 w 675"/>
                  <a:gd name="T33" fmla="*/ 236 h 516"/>
                  <a:gd name="T34" fmla="*/ 38 w 675"/>
                  <a:gd name="T35" fmla="*/ 175 h 516"/>
                  <a:gd name="T36" fmla="*/ 0 w 675"/>
                  <a:gd name="T37" fmla="*/ 161 h 516"/>
                  <a:gd name="T38" fmla="*/ 10 w 675"/>
                  <a:gd name="T39" fmla="*/ 137 h 516"/>
                  <a:gd name="T40" fmla="*/ 40 w 675"/>
                  <a:gd name="T41" fmla="*/ 137 h 516"/>
                  <a:gd name="T42" fmla="*/ 27 w 675"/>
                  <a:gd name="T43" fmla="*/ 107 h 516"/>
                  <a:gd name="T44" fmla="*/ 32 w 675"/>
                  <a:gd name="T45" fmla="*/ 92 h 516"/>
                  <a:gd name="T46" fmla="*/ 63 w 675"/>
                  <a:gd name="T47" fmla="*/ 83 h 516"/>
                  <a:gd name="T48" fmla="*/ 84 w 675"/>
                  <a:gd name="T49" fmla="*/ 64 h 516"/>
                  <a:gd name="T50" fmla="*/ 67 w 675"/>
                  <a:gd name="T51" fmla="*/ 17 h 516"/>
                  <a:gd name="T52" fmla="*/ 100 w 675"/>
                  <a:gd name="T53" fmla="*/ 0 h 516"/>
                  <a:gd name="T54" fmla="*/ 111 w 675"/>
                  <a:gd name="T55" fmla="*/ 39 h 516"/>
                  <a:gd name="T56" fmla="*/ 138 w 675"/>
                  <a:gd name="T57" fmla="*/ 65 h 516"/>
                  <a:gd name="T58" fmla="*/ 172 w 675"/>
                  <a:gd name="T59" fmla="*/ 48 h 516"/>
                  <a:gd name="T60" fmla="*/ 195 w 675"/>
                  <a:gd name="T61" fmla="*/ 68 h 516"/>
                  <a:gd name="T62" fmla="*/ 210 w 675"/>
                  <a:gd name="T63" fmla="*/ 108 h 516"/>
                  <a:gd name="T64" fmla="*/ 237 w 675"/>
                  <a:gd name="T65" fmla="*/ 114 h 516"/>
                  <a:gd name="T66" fmla="*/ 249 w 675"/>
                  <a:gd name="T67" fmla="*/ 141 h 516"/>
                  <a:gd name="T68" fmla="*/ 272 w 675"/>
                  <a:gd name="T69" fmla="*/ 151 h 516"/>
                  <a:gd name="T70" fmla="*/ 323 w 675"/>
                  <a:gd name="T71" fmla="*/ 110 h 516"/>
                  <a:gd name="T72" fmla="*/ 318 w 675"/>
                  <a:gd name="T73" fmla="*/ 100 h 516"/>
                  <a:gd name="T74" fmla="*/ 356 w 675"/>
                  <a:gd name="T75" fmla="*/ 53 h 516"/>
                  <a:gd name="T76" fmla="*/ 385 w 675"/>
                  <a:gd name="T77" fmla="*/ 55 h 516"/>
                  <a:gd name="T78" fmla="*/ 437 w 675"/>
                  <a:gd name="T79" fmla="*/ 31 h 516"/>
                  <a:gd name="T80" fmla="*/ 438 w 675"/>
                  <a:gd name="T81" fmla="*/ 15 h 516"/>
                  <a:gd name="T82" fmla="*/ 461 w 675"/>
                  <a:gd name="T83" fmla="*/ 9 h 516"/>
                  <a:gd name="T84" fmla="*/ 480 w 675"/>
                  <a:gd name="T85" fmla="*/ 23 h 516"/>
                  <a:gd name="T86" fmla="*/ 493 w 675"/>
                  <a:gd name="T87" fmla="*/ 40 h 516"/>
                  <a:gd name="T88" fmla="*/ 488 w 675"/>
                  <a:gd name="T89" fmla="*/ 55 h 516"/>
                  <a:gd name="T90" fmla="*/ 440 w 675"/>
                  <a:gd name="T91" fmla="*/ 63 h 516"/>
                  <a:gd name="T92" fmla="*/ 439 w 675"/>
                  <a:gd name="T93" fmla="*/ 99 h 516"/>
                  <a:gd name="T94" fmla="*/ 445 w 675"/>
                  <a:gd name="T95" fmla="*/ 124 h 516"/>
                  <a:gd name="T96" fmla="*/ 443 w 675"/>
                  <a:gd name="T97" fmla="*/ 146 h 516"/>
                  <a:gd name="T98" fmla="*/ 499 w 675"/>
                  <a:gd name="T99" fmla="*/ 194 h 516"/>
                  <a:gd name="T100" fmla="*/ 477 w 675"/>
                  <a:gd name="T101" fmla="*/ 213 h 516"/>
                  <a:gd name="T102" fmla="*/ 417 w 675"/>
                  <a:gd name="T103" fmla="*/ 205 h 516"/>
                  <a:gd name="T104" fmla="*/ 406 w 675"/>
                  <a:gd name="T105" fmla="*/ 245 h 516"/>
                  <a:gd name="T106" fmla="*/ 420 w 675"/>
                  <a:gd name="T107" fmla="*/ 259 h 516"/>
                  <a:gd name="T108" fmla="*/ 502 w 675"/>
                  <a:gd name="T109" fmla="*/ 285 h 516"/>
                  <a:gd name="T110" fmla="*/ 507 w 675"/>
                  <a:gd name="T111" fmla="*/ 319 h 516"/>
                  <a:gd name="T112" fmla="*/ 555 w 675"/>
                  <a:gd name="T113" fmla="*/ 333 h 516"/>
                  <a:gd name="T114" fmla="*/ 593 w 675"/>
                  <a:gd name="T115" fmla="*/ 320 h 516"/>
                  <a:gd name="T116" fmla="*/ 606 w 675"/>
                  <a:gd name="T117" fmla="*/ 337 h 516"/>
                  <a:gd name="T118" fmla="*/ 653 w 675"/>
                  <a:gd name="T119" fmla="*/ 352 h 516"/>
                  <a:gd name="T120" fmla="*/ 672 w 675"/>
                  <a:gd name="T121" fmla="*/ 381 h 516"/>
                  <a:gd name="T122" fmla="*/ 675 w 675"/>
                  <a:gd name="T123" fmla="*/ 409 h 51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75"/>
                  <a:gd name="T187" fmla="*/ 0 h 516"/>
                  <a:gd name="T188" fmla="*/ 675 w 675"/>
                  <a:gd name="T189" fmla="*/ 516 h 51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75" h="516">
                    <a:moveTo>
                      <a:pt x="675" y="409"/>
                    </a:moveTo>
                    <a:lnTo>
                      <a:pt x="665" y="426"/>
                    </a:lnTo>
                    <a:lnTo>
                      <a:pt x="636" y="450"/>
                    </a:lnTo>
                    <a:lnTo>
                      <a:pt x="643" y="486"/>
                    </a:lnTo>
                    <a:lnTo>
                      <a:pt x="611" y="516"/>
                    </a:lnTo>
                    <a:lnTo>
                      <a:pt x="602" y="508"/>
                    </a:lnTo>
                    <a:lnTo>
                      <a:pt x="547" y="513"/>
                    </a:lnTo>
                    <a:lnTo>
                      <a:pt x="482" y="500"/>
                    </a:lnTo>
                    <a:lnTo>
                      <a:pt x="414" y="509"/>
                    </a:lnTo>
                    <a:lnTo>
                      <a:pt x="392" y="477"/>
                    </a:lnTo>
                    <a:lnTo>
                      <a:pt x="293" y="432"/>
                    </a:lnTo>
                    <a:lnTo>
                      <a:pt x="213" y="369"/>
                    </a:lnTo>
                    <a:lnTo>
                      <a:pt x="212" y="351"/>
                    </a:lnTo>
                    <a:lnTo>
                      <a:pt x="133" y="279"/>
                    </a:lnTo>
                    <a:lnTo>
                      <a:pt x="109" y="273"/>
                    </a:lnTo>
                    <a:lnTo>
                      <a:pt x="90" y="243"/>
                    </a:lnTo>
                    <a:lnTo>
                      <a:pt x="80" y="236"/>
                    </a:lnTo>
                    <a:lnTo>
                      <a:pt x="38" y="175"/>
                    </a:lnTo>
                    <a:lnTo>
                      <a:pt x="0" y="161"/>
                    </a:lnTo>
                    <a:lnTo>
                      <a:pt x="10" y="137"/>
                    </a:lnTo>
                    <a:lnTo>
                      <a:pt x="40" y="137"/>
                    </a:lnTo>
                    <a:lnTo>
                      <a:pt x="27" y="107"/>
                    </a:lnTo>
                    <a:lnTo>
                      <a:pt x="32" y="92"/>
                    </a:lnTo>
                    <a:lnTo>
                      <a:pt x="63" y="83"/>
                    </a:lnTo>
                    <a:lnTo>
                      <a:pt x="84" y="64"/>
                    </a:lnTo>
                    <a:lnTo>
                      <a:pt x="67" y="17"/>
                    </a:lnTo>
                    <a:lnTo>
                      <a:pt x="100" y="0"/>
                    </a:lnTo>
                    <a:lnTo>
                      <a:pt x="111" y="39"/>
                    </a:lnTo>
                    <a:lnTo>
                      <a:pt x="138" y="65"/>
                    </a:lnTo>
                    <a:lnTo>
                      <a:pt x="172" y="48"/>
                    </a:lnTo>
                    <a:lnTo>
                      <a:pt x="195" y="68"/>
                    </a:lnTo>
                    <a:lnTo>
                      <a:pt x="210" y="108"/>
                    </a:lnTo>
                    <a:lnTo>
                      <a:pt x="237" y="114"/>
                    </a:lnTo>
                    <a:lnTo>
                      <a:pt x="249" y="141"/>
                    </a:lnTo>
                    <a:lnTo>
                      <a:pt x="272" y="151"/>
                    </a:lnTo>
                    <a:lnTo>
                      <a:pt x="323" y="110"/>
                    </a:lnTo>
                    <a:lnTo>
                      <a:pt x="318" y="100"/>
                    </a:lnTo>
                    <a:lnTo>
                      <a:pt x="356" y="53"/>
                    </a:lnTo>
                    <a:lnTo>
                      <a:pt x="385" y="55"/>
                    </a:lnTo>
                    <a:lnTo>
                      <a:pt x="437" y="31"/>
                    </a:lnTo>
                    <a:lnTo>
                      <a:pt x="438" y="15"/>
                    </a:lnTo>
                    <a:lnTo>
                      <a:pt x="461" y="9"/>
                    </a:lnTo>
                    <a:lnTo>
                      <a:pt x="480" y="23"/>
                    </a:lnTo>
                    <a:lnTo>
                      <a:pt x="493" y="40"/>
                    </a:lnTo>
                    <a:lnTo>
                      <a:pt x="488" y="55"/>
                    </a:lnTo>
                    <a:lnTo>
                      <a:pt x="440" y="63"/>
                    </a:lnTo>
                    <a:lnTo>
                      <a:pt x="439" y="99"/>
                    </a:lnTo>
                    <a:lnTo>
                      <a:pt x="445" y="124"/>
                    </a:lnTo>
                    <a:lnTo>
                      <a:pt x="443" y="146"/>
                    </a:lnTo>
                    <a:lnTo>
                      <a:pt x="499" y="194"/>
                    </a:lnTo>
                    <a:lnTo>
                      <a:pt x="477" y="213"/>
                    </a:lnTo>
                    <a:lnTo>
                      <a:pt x="417" y="205"/>
                    </a:lnTo>
                    <a:lnTo>
                      <a:pt x="406" y="245"/>
                    </a:lnTo>
                    <a:lnTo>
                      <a:pt x="420" y="259"/>
                    </a:lnTo>
                    <a:lnTo>
                      <a:pt x="502" y="285"/>
                    </a:lnTo>
                    <a:lnTo>
                      <a:pt x="507" y="319"/>
                    </a:lnTo>
                    <a:lnTo>
                      <a:pt x="555" y="333"/>
                    </a:lnTo>
                    <a:lnTo>
                      <a:pt x="593" y="320"/>
                    </a:lnTo>
                    <a:lnTo>
                      <a:pt x="606" y="337"/>
                    </a:lnTo>
                    <a:lnTo>
                      <a:pt x="653" y="352"/>
                    </a:lnTo>
                    <a:lnTo>
                      <a:pt x="672" y="381"/>
                    </a:lnTo>
                    <a:lnTo>
                      <a:pt x="675" y="409"/>
                    </a:lnTo>
                    <a:close/>
                  </a:path>
                </a:pathLst>
              </a:custGeom>
              <a:solidFill>
                <a:srgbClr val="B4B4B4"/>
              </a:solidFill>
              <a:ln w="12700">
                <a:noFill/>
                <a:round/>
                <a:headEnd/>
                <a:tailEnd/>
              </a:ln>
            </p:spPr>
            <p:txBody>
              <a:bodyPr/>
              <a:lstStyle/>
              <a:p>
                <a:endParaRPr lang="de-DE"/>
              </a:p>
            </p:txBody>
          </p:sp>
          <p:sp>
            <p:nvSpPr>
              <p:cNvPr id="267361" name="Freeform 9"/>
              <p:cNvSpPr>
                <a:spLocks noChangeAspect="1"/>
              </p:cNvSpPr>
              <p:nvPr/>
            </p:nvSpPr>
            <p:spPr bwMode="auto">
              <a:xfrm>
                <a:off x="3319" y="2154"/>
                <a:ext cx="441" cy="406"/>
              </a:xfrm>
              <a:custGeom>
                <a:avLst/>
                <a:gdLst>
                  <a:gd name="T0" fmla="*/ 82 w 441"/>
                  <a:gd name="T1" fmla="*/ 108 h 406"/>
                  <a:gd name="T2" fmla="*/ 87 w 441"/>
                  <a:gd name="T3" fmla="*/ 93 h 406"/>
                  <a:gd name="T4" fmla="*/ 74 w 441"/>
                  <a:gd name="T5" fmla="*/ 76 h 406"/>
                  <a:gd name="T6" fmla="*/ 108 w 441"/>
                  <a:gd name="T7" fmla="*/ 39 h 406"/>
                  <a:gd name="T8" fmla="*/ 153 w 441"/>
                  <a:gd name="T9" fmla="*/ 30 h 406"/>
                  <a:gd name="T10" fmla="*/ 156 w 441"/>
                  <a:gd name="T11" fmla="*/ 18 h 406"/>
                  <a:gd name="T12" fmla="*/ 205 w 441"/>
                  <a:gd name="T13" fmla="*/ 0 h 406"/>
                  <a:gd name="T14" fmla="*/ 245 w 441"/>
                  <a:gd name="T15" fmla="*/ 87 h 406"/>
                  <a:gd name="T16" fmla="*/ 283 w 441"/>
                  <a:gd name="T17" fmla="*/ 135 h 406"/>
                  <a:gd name="T18" fmla="*/ 425 w 441"/>
                  <a:gd name="T19" fmla="*/ 233 h 406"/>
                  <a:gd name="T20" fmla="*/ 431 w 441"/>
                  <a:gd name="T21" fmla="*/ 257 h 406"/>
                  <a:gd name="T22" fmla="*/ 441 w 441"/>
                  <a:gd name="T23" fmla="*/ 262 h 406"/>
                  <a:gd name="T24" fmla="*/ 421 w 441"/>
                  <a:gd name="T25" fmla="*/ 300 h 406"/>
                  <a:gd name="T26" fmla="*/ 378 w 441"/>
                  <a:gd name="T27" fmla="*/ 369 h 406"/>
                  <a:gd name="T28" fmla="*/ 351 w 441"/>
                  <a:gd name="T29" fmla="*/ 335 h 406"/>
                  <a:gd name="T30" fmla="*/ 325 w 441"/>
                  <a:gd name="T31" fmla="*/ 327 h 406"/>
                  <a:gd name="T32" fmla="*/ 303 w 441"/>
                  <a:gd name="T33" fmla="*/ 348 h 406"/>
                  <a:gd name="T34" fmla="*/ 308 w 441"/>
                  <a:gd name="T35" fmla="*/ 372 h 406"/>
                  <a:gd name="T36" fmla="*/ 247 w 441"/>
                  <a:gd name="T37" fmla="*/ 406 h 406"/>
                  <a:gd name="T38" fmla="*/ 200 w 441"/>
                  <a:gd name="T39" fmla="*/ 390 h 406"/>
                  <a:gd name="T40" fmla="*/ 187 w 441"/>
                  <a:gd name="T41" fmla="*/ 373 h 406"/>
                  <a:gd name="T42" fmla="*/ 149 w 441"/>
                  <a:gd name="T43" fmla="*/ 386 h 406"/>
                  <a:gd name="T44" fmla="*/ 101 w 441"/>
                  <a:gd name="T45" fmla="*/ 372 h 406"/>
                  <a:gd name="T46" fmla="*/ 96 w 441"/>
                  <a:gd name="T47" fmla="*/ 338 h 406"/>
                  <a:gd name="T48" fmla="*/ 14 w 441"/>
                  <a:gd name="T49" fmla="*/ 312 h 406"/>
                  <a:gd name="T50" fmla="*/ 0 w 441"/>
                  <a:gd name="T51" fmla="*/ 298 h 406"/>
                  <a:gd name="T52" fmla="*/ 11 w 441"/>
                  <a:gd name="T53" fmla="*/ 258 h 406"/>
                  <a:gd name="T54" fmla="*/ 71 w 441"/>
                  <a:gd name="T55" fmla="*/ 266 h 406"/>
                  <a:gd name="T56" fmla="*/ 93 w 441"/>
                  <a:gd name="T57" fmla="*/ 247 h 406"/>
                  <a:gd name="T58" fmla="*/ 37 w 441"/>
                  <a:gd name="T59" fmla="*/ 199 h 406"/>
                  <a:gd name="T60" fmla="*/ 39 w 441"/>
                  <a:gd name="T61" fmla="*/ 177 h 406"/>
                  <a:gd name="T62" fmla="*/ 33 w 441"/>
                  <a:gd name="T63" fmla="*/ 152 h 406"/>
                  <a:gd name="T64" fmla="*/ 34 w 441"/>
                  <a:gd name="T65" fmla="*/ 116 h 406"/>
                  <a:gd name="T66" fmla="*/ 82 w 441"/>
                  <a:gd name="T67" fmla="*/ 108 h 4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41"/>
                  <a:gd name="T103" fmla="*/ 0 h 406"/>
                  <a:gd name="T104" fmla="*/ 441 w 441"/>
                  <a:gd name="T105" fmla="*/ 406 h 4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41" h="406">
                    <a:moveTo>
                      <a:pt x="82" y="108"/>
                    </a:moveTo>
                    <a:lnTo>
                      <a:pt x="87" y="93"/>
                    </a:lnTo>
                    <a:lnTo>
                      <a:pt x="74" y="76"/>
                    </a:lnTo>
                    <a:lnTo>
                      <a:pt x="108" y="39"/>
                    </a:lnTo>
                    <a:lnTo>
                      <a:pt x="153" y="30"/>
                    </a:lnTo>
                    <a:lnTo>
                      <a:pt x="156" y="18"/>
                    </a:lnTo>
                    <a:lnTo>
                      <a:pt x="205" y="0"/>
                    </a:lnTo>
                    <a:lnTo>
                      <a:pt x="245" y="87"/>
                    </a:lnTo>
                    <a:lnTo>
                      <a:pt x="283" y="135"/>
                    </a:lnTo>
                    <a:lnTo>
                      <a:pt x="425" y="233"/>
                    </a:lnTo>
                    <a:lnTo>
                      <a:pt x="431" y="257"/>
                    </a:lnTo>
                    <a:lnTo>
                      <a:pt x="441" y="262"/>
                    </a:lnTo>
                    <a:lnTo>
                      <a:pt x="421" y="300"/>
                    </a:lnTo>
                    <a:lnTo>
                      <a:pt x="378" y="369"/>
                    </a:lnTo>
                    <a:lnTo>
                      <a:pt x="351" y="335"/>
                    </a:lnTo>
                    <a:lnTo>
                      <a:pt x="325" y="327"/>
                    </a:lnTo>
                    <a:lnTo>
                      <a:pt x="303" y="348"/>
                    </a:lnTo>
                    <a:lnTo>
                      <a:pt x="308" y="372"/>
                    </a:lnTo>
                    <a:lnTo>
                      <a:pt x="247" y="406"/>
                    </a:lnTo>
                    <a:lnTo>
                      <a:pt x="200" y="390"/>
                    </a:lnTo>
                    <a:lnTo>
                      <a:pt x="187" y="373"/>
                    </a:lnTo>
                    <a:lnTo>
                      <a:pt x="149" y="386"/>
                    </a:lnTo>
                    <a:lnTo>
                      <a:pt x="101" y="372"/>
                    </a:lnTo>
                    <a:lnTo>
                      <a:pt x="96" y="338"/>
                    </a:lnTo>
                    <a:lnTo>
                      <a:pt x="14" y="312"/>
                    </a:lnTo>
                    <a:lnTo>
                      <a:pt x="0" y="298"/>
                    </a:lnTo>
                    <a:lnTo>
                      <a:pt x="11" y="258"/>
                    </a:lnTo>
                    <a:lnTo>
                      <a:pt x="71" y="266"/>
                    </a:lnTo>
                    <a:lnTo>
                      <a:pt x="93" y="247"/>
                    </a:lnTo>
                    <a:lnTo>
                      <a:pt x="37" y="199"/>
                    </a:lnTo>
                    <a:lnTo>
                      <a:pt x="39" y="177"/>
                    </a:lnTo>
                    <a:lnTo>
                      <a:pt x="33" y="152"/>
                    </a:lnTo>
                    <a:lnTo>
                      <a:pt x="34" y="116"/>
                    </a:lnTo>
                    <a:lnTo>
                      <a:pt x="82" y="108"/>
                    </a:lnTo>
                    <a:close/>
                  </a:path>
                </a:pathLst>
              </a:custGeom>
              <a:solidFill>
                <a:srgbClr val="B4B4B4"/>
              </a:solidFill>
              <a:ln w="12700">
                <a:noFill/>
                <a:round/>
                <a:headEnd/>
                <a:tailEnd/>
              </a:ln>
            </p:spPr>
            <p:txBody>
              <a:bodyPr/>
              <a:lstStyle/>
              <a:p>
                <a:endParaRPr lang="de-DE"/>
              </a:p>
            </p:txBody>
          </p:sp>
          <p:sp>
            <p:nvSpPr>
              <p:cNvPr id="267362" name="Freeform 10"/>
              <p:cNvSpPr>
                <a:spLocks noChangeAspect="1"/>
              </p:cNvSpPr>
              <p:nvPr/>
            </p:nvSpPr>
            <p:spPr bwMode="auto">
              <a:xfrm>
                <a:off x="3013" y="1941"/>
                <a:ext cx="339" cy="417"/>
              </a:xfrm>
              <a:custGeom>
                <a:avLst/>
                <a:gdLst>
                  <a:gd name="T0" fmla="*/ 256 w 339"/>
                  <a:gd name="T1" fmla="*/ 319 h 417"/>
                  <a:gd name="T2" fmla="*/ 218 w 339"/>
                  <a:gd name="T3" fmla="*/ 366 h 417"/>
                  <a:gd name="T4" fmla="*/ 223 w 339"/>
                  <a:gd name="T5" fmla="*/ 376 h 417"/>
                  <a:gd name="T6" fmla="*/ 172 w 339"/>
                  <a:gd name="T7" fmla="*/ 417 h 417"/>
                  <a:gd name="T8" fmla="*/ 149 w 339"/>
                  <a:gd name="T9" fmla="*/ 407 h 417"/>
                  <a:gd name="T10" fmla="*/ 137 w 339"/>
                  <a:gd name="T11" fmla="*/ 380 h 417"/>
                  <a:gd name="T12" fmla="*/ 110 w 339"/>
                  <a:gd name="T13" fmla="*/ 374 h 417"/>
                  <a:gd name="T14" fmla="*/ 95 w 339"/>
                  <a:gd name="T15" fmla="*/ 334 h 417"/>
                  <a:gd name="T16" fmla="*/ 72 w 339"/>
                  <a:gd name="T17" fmla="*/ 314 h 417"/>
                  <a:gd name="T18" fmla="*/ 38 w 339"/>
                  <a:gd name="T19" fmla="*/ 331 h 417"/>
                  <a:gd name="T20" fmla="*/ 11 w 339"/>
                  <a:gd name="T21" fmla="*/ 305 h 417"/>
                  <a:gd name="T22" fmla="*/ 0 w 339"/>
                  <a:gd name="T23" fmla="*/ 266 h 417"/>
                  <a:gd name="T24" fmla="*/ 18 w 339"/>
                  <a:gd name="T25" fmla="*/ 207 h 417"/>
                  <a:gd name="T26" fmla="*/ 2 w 339"/>
                  <a:gd name="T27" fmla="*/ 159 h 417"/>
                  <a:gd name="T28" fmla="*/ 32 w 339"/>
                  <a:gd name="T29" fmla="*/ 123 h 417"/>
                  <a:gd name="T30" fmla="*/ 69 w 339"/>
                  <a:gd name="T31" fmla="*/ 111 h 417"/>
                  <a:gd name="T32" fmla="*/ 70 w 339"/>
                  <a:gd name="T33" fmla="*/ 101 h 417"/>
                  <a:gd name="T34" fmla="*/ 29 w 339"/>
                  <a:gd name="T35" fmla="*/ 72 h 417"/>
                  <a:gd name="T36" fmla="*/ 38 w 339"/>
                  <a:gd name="T37" fmla="*/ 37 h 417"/>
                  <a:gd name="T38" fmla="*/ 63 w 339"/>
                  <a:gd name="T39" fmla="*/ 0 h 417"/>
                  <a:gd name="T40" fmla="*/ 85 w 339"/>
                  <a:gd name="T41" fmla="*/ 3 h 417"/>
                  <a:gd name="T42" fmla="*/ 94 w 339"/>
                  <a:gd name="T43" fmla="*/ 20 h 417"/>
                  <a:gd name="T44" fmla="*/ 136 w 339"/>
                  <a:gd name="T45" fmla="*/ 19 h 417"/>
                  <a:gd name="T46" fmla="*/ 162 w 339"/>
                  <a:gd name="T47" fmla="*/ 48 h 417"/>
                  <a:gd name="T48" fmla="*/ 195 w 339"/>
                  <a:gd name="T49" fmla="*/ 40 h 417"/>
                  <a:gd name="T50" fmla="*/ 207 w 339"/>
                  <a:gd name="T51" fmla="*/ 40 h 417"/>
                  <a:gd name="T52" fmla="*/ 204 w 339"/>
                  <a:gd name="T53" fmla="*/ 66 h 417"/>
                  <a:gd name="T54" fmla="*/ 239 w 339"/>
                  <a:gd name="T55" fmla="*/ 122 h 417"/>
                  <a:gd name="T56" fmla="*/ 252 w 339"/>
                  <a:gd name="T57" fmla="*/ 203 h 417"/>
                  <a:gd name="T58" fmla="*/ 274 w 339"/>
                  <a:gd name="T59" fmla="*/ 225 h 417"/>
                  <a:gd name="T60" fmla="*/ 292 w 339"/>
                  <a:gd name="T61" fmla="*/ 220 h 417"/>
                  <a:gd name="T62" fmla="*/ 306 w 339"/>
                  <a:gd name="T63" fmla="*/ 228 h 417"/>
                  <a:gd name="T64" fmla="*/ 325 w 339"/>
                  <a:gd name="T65" fmla="*/ 274 h 417"/>
                  <a:gd name="T66" fmla="*/ 339 w 339"/>
                  <a:gd name="T67" fmla="*/ 281 h 417"/>
                  <a:gd name="T68" fmla="*/ 337 w 339"/>
                  <a:gd name="T69" fmla="*/ 297 h 417"/>
                  <a:gd name="T70" fmla="*/ 285 w 339"/>
                  <a:gd name="T71" fmla="*/ 321 h 417"/>
                  <a:gd name="T72" fmla="*/ 256 w 339"/>
                  <a:gd name="T73" fmla="*/ 319 h 4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39"/>
                  <a:gd name="T112" fmla="*/ 0 h 417"/>
                  <a:gd name="T113" fmla="*/ 339 w 339"/>
                  <a:gd name="T114" fmla="*/ 417 h 41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39" h="417">
                    <a:moveTo>
                      <a:pt x="256" y="319"/>
                    </a:moveTo>
                    <a:lnTo>
                      <a:pt x="218" y="366"/>
                    </a:lnTo>
                    <a:lnTo>
                      <a:pt x="223" y="376"/>
                    </a:lnTo>
                    <a:lnTo>
                      <a:pt x="172" y="417"/>
                    </a:lnTo>
                    <a:lnTo>
                      <a:pt x="149" y="407"/>
                    </a:lnTo>
                    <a:lnTo>
                      <a:pt x="137" y="380"/>
                    </a:lnTo>
                    <a:lnTo>
                      <a:pt x="110" y="374"/>
                    </a:lnTo>
                    <a:lnTo>
                      <a:pt x="95" y="334"/>
                    </a:lnTo>
                    <a:lnTo>
                      <a:pt x="72" y="314"/>
                    </a:lnTo>
                    <a:lnTo>
                      <a:pt x="38" y="331"/>
                    </a:lnTo>
                    <a:lnTo>
                      <a:pt x="11" y="305"/>
                    </a:lnTo>
                    <a:lnTo>
                      <a:pt x="0" y="266"/>
                    </a:lnTo>
                    <a:lnTo>
                      <a:pt x="18" y="207"/>
                    </a:lnTo>
                    <a:lnTo>
                      <a:pt x="2" y="159"/>
                    </a:lnTo>
                    <a:lnTo>
                      <a:pt x="32" y="123"/>
                    </a:lnTo>
                    <a:lnTo>
                      <a:pt x="69" y="111"/>
                    </a:lnTo>
                    <a:lnTo>
                      <a:pt x="70" y="101"/>
                    </a:lnTo>
                    <a:lnTo>
                      <a:pt x="29" y="72"/>
                    </a:lnTo>
                    <a:lnTo>
                      <a:pt x="38" y="37"/>
                    </a:lnTo>
                    <a:lnTo>
                      <a:pt x="63" y="0"/>
                    </a:lnTo>
                    <a:lnTo>
                      <a:pt x="85" y="3"/>
                    </a:lnTo>
                    <a:lnTo>
                      <a:pt x="94" y="20"/>
                    </a:lnTo>
                    <a:lnTo>
                      <a:pt x="136" y="19"/>
                    </a:lnTo>
                    <a:lnTo>
                      <a:pt x="162" y="48"/>
                    </a:lnTo>
                    <a:lnTo>
                      <a:pt x="195" y="40"/>
                    </a:lnTo>
                    <a:lnTo>
                      <a:pt x="207" y="40"/>
                    </a:lnTo>
                    <a:lnTo>
                      <a:pt x="204" y="66"/>
                    </a:lnTo>
                    <a:lnTo>
                      <a:pt x="239" y="122"/>
                    </a:lnTo>
                    <a:lnTo>
                      <a:pt x="252" y="203"/>
                    </a:lnTo>
                    <a:lnTo>
                      <a:pt x="274" y="225"/>
                    </a:lnTo>
                    <a:lnTo>
                      <a:pt x="292" y="220"/>
                    </a:lnTo>
                    <a:lnTo>
                      <a:pt x="306" y="228"/>
                    </a:lnTo>
                    <a:lnTo>
                      <a:pt x="325" y="274"/>
                    </a:lnTo>
                    <a:lnTo>
                      <a:pt x="339" y="281"/>
                    </a:lnTo>
                    <a:lnTo>
                      <a:pt x="337" y="297"/>
                    </a:lnTo>
                    <a:lnTo>
                      <a:pt x="285" y="321"/>
                    </a:lnTo>
                    <a:lnTo>
                      <a:pt x="256" y="319"/>
                    </a:lnTo>
                    <a:close/>
                  </a:path>
                </a:pathLst>
              </a:custGeom>
              <a:solidFill>
                <a:srgbClr val="B4B4B4"/>
              </a:solidFill>
              <a:ln w="12700">
                <a:noFill/>
                <a:round/>
                <a:headEnd/>
                <a:tailEnd/>
              </a:ln>
            </p:spPr>
            <p:txBody>
              <a:bodyPr/>
              <a:lstStyle/>
              <a:p>
                <a:endParaRPr lang="de-DE"/>
              </a:p>
            </p:txBody>
          </p:sp>
          <p:sp>
            <p:nvSpPr>
              <p:cNvPr id="267363" name="Freeform 11"/>
              <p:cNvSpPr>
                <a:spLocks noChangeAspect="1"/>
              </p:cNvSpPr>
              <p:nvPr/>
            </p:nvSpPr>
            <p:spPr bwMode="auto">
              <a:xfrm>
                <a:off x="2461" y="1685"/>
                <a:ext cx="648" cy="683"/>
              </a:xfrm>
              <a:custGeom>
                <a:avLst/>
                <a:gdLst>
                  <a:gd name="T0" fmla="*/ 295 w 648"/>
                  <a:gd name="T1" fmla="*/ 115 h 683"/>
                  <a:gd name="T2" fmla="*/ 328 w 648"/>
                  <a:gd name="T3" fmla="*/ 108 h 683"/>
                  <a:gd name="T4" fmla="*/ 384 w 648"/>
                  <a:gd name="T5" fmla="*/ 81 h 683"/>
                  <a:gd name="T6" fmla="*/ 429 w 648"/>
                  <a:gd name="T7" fmla="*/ 76 h 683"/>
                  <a:gd name="T8" fmla="*/ 473 w 648"/>
                  <a:gd name="T9" fmla="*/ 138 h 683"/>
                  <a:gd name="T10" fmla="*/ 550 w 648"/>
                  <a:gd name="T11" fmla="*/ 200 h 683"/>
                  <a:gd name="T12" fmla="*/ 611 w 648"/>
                  <a:gd name="T13" fmla="*/ 211 h 683"/>
                  <a:gd name="T14" fmla="*/ 648 w 648"/>
                  <a:gd name="T15" fmla="*/ 206 h 683"/>
                  <a:gd name="T16" fmla="*/ 612 w 648"/>
                  <a:gd name="T17" fmla="*/ 244 h 683"/>
                  <a:gd name="T18" fmla="*/ 590 w 648"/>
                  <a:gd name="T19" fmla="*/ 293 h 683"/>
                  <a:gd name="T20" fmla="*/ 622 w 648"/>
                  <a:gd name="T21" fmla="*/ 357 h 683"/>
                  <a:gd name="T22" fmla="*/ 584 w 648"/>
                  <a:gd name="T23" fmla="*/ 379 h 683"/>
                  <a:gd name="T24" fmla="*/ 570 w 648"/>
                  <a:gd name="T25" fmla="*/ 463 h 683"/>
                  <a:gd name="T26" fmla="*/ 519 w 648"/>
                  <a:gd name="T27" fmla="*/ 539 h 683"/>
                  <a:gd name="T28" fmla="*/ 515 w 648"/>
                  <a:gd name="T29" fmla="*/ 605 h 683"/>
                  <a:gd name="T30" fmla="*/ 479 w 648"/>
                  <a:gd name="T31" fmla="*/ 629 h 683"/>
                  <a:gd name="T32" fmla="*/ 462 w 648"/>
                  <a:gd name="T33" fmla="*/ 659 h 683"/>
                  <a:gd name="T34" fmla="*/ 408 w 648"/>
                  <a:gd name="T35" fmla="*/ 677 h 683"/>
                  <a:gd name="T36" fmla="*/ 363 w 648"/>
                  <a:gd name="T37" fmla="*/ 680 h 683"/>
                  <a:gd name="T38" fmla="*/ 387 w 648"/>
                  <a:gd name="T39" fmla="*/ 650 h 683"/>
                  <a:gd name="T40" fmla="*/ 292 w 648"/>
                  <a:gd name="T41" fmla="*/ 551 h 683"/>
                  <a:gd name="T42" fmla="*/ 253 w 648"/>
                  <a:gd name="T43" fmla="*/ 504 h 683"/>
                  <a:gd name="T44" fmla="*/ 217 w 648"/>
                  <a:gd name="T45" fmla="*/ 455 h 683"/>
                  <a:gd name="T46" fmla="*/ 197 w 648"/>
                  <a:gd name="T47" fmla="*/ 375 h 683"/>
                  <a:gd name="T48" fmla="*/ 152 w 648"/>
                  <a:gd name="T49" fmla="*/ 257 h 683"/>
                  <a:gd name="T50" fmla="*/ 102 w 648"/>
                  <a:gd name="T51" fmla="*/ 155 h 683"/>
                  <a:gd name="T52" fmla="*/ 91 w 648"/>
                  <a:gd name="T53" fmla="*/ 124 h 683"/>
                  <a:gd name="T54" fmla="*/ 33 w 648"/>
                  <a:gd name="T55" fmla="*/ 60 h 683"/>
                  <a:gd name="T56" fmla="*/ 0 w 648"/>
                  <a:gd name="T57" fmla="*/ 30 h 683"/>
                  <a:gd name="T58" fmla="*/ 59 w 648"/>
                  <a:gd name="T59" fmla="*/ 0 h 683"/>
                  <a:gd name="T60" fmla="*/ 128 w 648"/>
                  <a:gd name="T61" fmla="*/ 60 h 683"/>
                  <a:gd name="T62" fmla="*/ 215 w 648"/>
                  <a:gd name="T63" fmla="*/ 103 h 6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48"/>
                  <a:gd name="T97" fmla="*/ 0 h 683"/>
                  <a:gd name="T98" fmla="*/ 648 w 648"/>
                  <a:gd name="T99" fmla="*/ 683 h 68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48" h="683">
                    <a:moveTo>
                      <a:pt x="251" y="88"/>
                    </a:moveTo>
                    <a:lnTo>
                      <a:pt x="295" y="115"/>
                    </a:lnTo>
                    <a:lnTo>
                      <a:pt x="316" y="95"/>
                    </a:lnTo>
                    <a:lnTo>
                      <a:pt x="328" y="108"/>
                    </a:lnTo>
                    <a:lnTo>
                      <a:pt x="378" y="100"/>
                    </a:lnTo>
                    <a:lnTo>
                      <a:pt x="384" y="81"/>
                    </a:lnTo>
                    <a:lnTo>
                      <a:pt x="419" y="54"/>
                    </a:lnTo>
                    <a:lnTo>
                      <a:pt x="429" y="76"/>
                    </a:lnTo>
                    <a:lnTo>
                      <a:pt x="495" y="87"/>
                    </a:lnTo>
                    <a:lnTo>
                      <a:pt x="473" y="138"/>
                    </a:lnTo>
                    <a:lnTo>
                      <a:pt x="489" y="170"/>
                    </a:lnTo>
                    <a:lnTo>
                      <a:pt x="550" y="200"/>
                    </a:lnTo>
                    <a:lnTo>
                      <a:pt x="589" y="204"/>
                    </a:lnTo>
                    <a:lnTo>
                      <a:pt x="611" y="211"/>
                    </a:lnTo>
                    <a:lnTo>
                      <a:pt x="614" y="204"/>
                    </a:lnTo>
                    <a:lnTo>
                      <a:pt x="648" y="206"/>
                    </a:lnTo>
                    <a:lnTo>
                      <a:pt x="647" y="231"/>
                    </a:lnTo>
                    <a:lnTo>
                      <a:pt x="612" y="244"/>
                    </a:lnTo>
                    <a:lnTo>
                      <a:pt x="616" y="257"/>
                    </a:lnTo>
                    <a:lnTo>
                      <a:pt x="590" y="293"/>
                    </a:lnTo>
                    <a:lnTo>
                      <a:pt x="581" y="328"/>
                    </a:lnTo>
                    <a:lnTo>
                      <a:pt x="622" y="357"/>
                    </a:lnTo>
                    <a:lnTo>
                      <a:pt x="621" y="367"/>
                    </a:lnTo>
                    <a:lnTo>
                      <a:pt x="584" y="379"/>
                    </a:lnTo>
                    <a:lnTo>
                      <a:pt x="555" y="416"/>
                    </a:lnTo>
                    <a:lnTo>
                      <a:pt x="570" y="463"/>
                    </a:lnTo>
                    <a:lnTo>
                      <a:pt x="552" y="522"/>
                    </a:lnTo>
                    <a:lnTo>
                      <a:pt x="519" y="539"/>
                    </a:lnTo>
                    <a:lnTo>
                      <a:pt x="536" y="586"/>
                    </a:lnTo>
                    <a:lnTo>
                      <a:pt x="515" y="605"/>
                    </a:lnTo>
                    <a:lnTo>
                      <a:pt x="484" y="614"/>
                    </a:lnTo>
                    <a:lnTo>
                      <a:pt x="479" y="629"/>
                    </a:lnTo>
                    <a:lnTo>
                      <a:pt x="492" y="659"/>
                    </a:lnTo>
                    <a:lnTo>
                      <a:pt x="462" y="659"/>
                    </a:lnTo>
                    <a:lnTo>
                      <a:pt x="452" y="683"/>
                    </a:lnTo>
                    <a:lnTo>
                      <a:pt x="408" y="677"/>
                    </a:lnTo>
                    <a:lnTo>
                      <a:pt x="386" y="682"/>
                    </a:lnTo>
                    <a:lnTo>
                      <a:pt x="363" y="680"/>
                    </a:lnTo>
                    <a:lnTo>
                      <a:pt x="362" y="668"/>
                    </a:lnTo>
                    <a:lnTo>
                      <a:pt x="387" y="650"/>
                    </a:lnTo>
                    <a:lnTo>
                      <a:pt x="325" y="571"/>
                    </a:lnTo>
                    <a:lnTo>
                      <a:pt x="292" y="551"/>
                    </a:lnTo>
                    <a:lnTo>
                      <a:pt x="283" y="516"/>
                    </a:lnTo>
                    <a:lnTo>
                      <a:pt x="253" y="504"/>
                    </a:lnTo>
                    <a:lnTo>
                      <a:pt x="221" y="490"/>
                    </a:lnTo>
                    <a:lnTo>
                      <a:pt x="217" y="455"/>
                    </a:lnTo>
                    <a:lnTo>
                      <a:pt x="213" y="399"/>
                    </a:lnTo>
                    <a:lnTo>
                      <a:pt x="197" y="375"/>
                    </a:lnTo>
                    <a:lnTo>
                      <a:pt x="159" y="319"/>
                    </a:lnTo>
                    <a:lnTo>
                      <a:pt x="152" y="257"/>
                    </a:lnTo>
                    <a:lnTo>
                      <a:pt x="139" y="196"/>
                    </a:lnTo>
                    <a:lnTo>
                      <a:pt x="102" y="155"/>
                    </a:lnTo>
                    <a:lnTo>
                      <a:pt x="77" y="138"/>
                    </a:lnTo>
                    <a:lnTo>
                      <a:pt x="91" y="124"/>
                    </a:lnTo>
                    <a:lnTo>
                      <a:pt x="44" y="83"/>
                    </a:lnTo>
                    <a:lnTo>
                      <a:pt x="33" y="60"/>
                    </a:lnTo>
                    <a:lnTo>
                      <a:pt x="4" y="43"/>
                    </a:lnTo>
                    <a:lnTo>
                      <a:pt x="0" y="30"/>
                    </a:lnTo>
                    <a:lnTo>
                      <a:pt x="24" y="1"/>
                    </a:lnTo>
                    <a:lnTo>
                      <a:pt x="59" y="0"/>
                    </a:lnTo>
                    <a:lnTo>
                      <a:pt x="96" y="34"/>
                    </a:lnTo>
                    <a:lnTo>
                      <a:pt x="128" y="60"/>
                    </a:lnTo>
                    <a:lnTo>
                      <a:pt x="160" y="50"/>
                    </a:lnTo>
                    <a:lnTo>
                      <a:pt x="215" y="103"/>
                    </a:lnTo>
                    <a:lnTo>
                      <a:pt x="251" y="88"/>
                    </a:lnTo>
                    <a:close/>
                  </a:path>
                </a:pathLst>
              </a:custGeom>
              <a:solidFill>
                <a:srgbClr val="B4B4B4"/>
              </a:solidFill>
              <a:ln w="12700">
                <a:noFill/>
                <a:round/>
                <a:headEnd/>
                <a:tailEnd/>
              </a:ln>
            </p:spPr>
            <p:txBody>
              <a:bodyPr/>
              <a:lstStyle/>
              <a:p>
                <a:endParaRPr lang="de-DE"/>
              </a:p>
            </p:txBody>
          </p:sp>
          <p:sp>
            <p:nvSpPr>
              <p:cNvPr id="267364" name="Freeform 12"/>
              <p:cNvSpPr>
                <a:spLocks noChangeAspect="1"/>
              </p:cNvSpPr>
              <p:nvPr/>
            </p:nvSpPr>
            <p:spPr bwMode="auto">
              <a:xfrm>
                <a:off x="2168" y="943"/>
                <a:ext cx="695" cy="671"/>
              </a:xfrm>
              <a:custGeom>
                <a:avLst/>
                <a:gdLst>
                  <a:gd name="T0" fmla="*/ 53 w 695"/>
                  <a:gd name="T1" fmla="*/ 394 h 671"/>
                  <a:gd name="T2" fmla="*/ 58 w 695"/>
                  <a:gd name="T3" fmla="*/ 192 h 671"/>
                  <a:gd name="T4" fmla="*/ 66 w 695"/>
                  <a:gd name="T5" fmla="*/ 236 h 671"/>
                  <a:gd name="T6" fmla="*/ 87 w 695"/>
                  <a:gd name="T7" fmla="*/ 276 h 671"/>
                  <a:gd name="T8" fmla="*/ 131 w 695"/>
                  <a:gd name="T9" fmla="*/ 261 h 671"/>
                  <a:gd name="T10" fmla="*/ 122 w 695"/>
                  <a:gd name="T11" fmla="*/ 189 h 671"/>
                  <a:gd name="T12" fmla="*/ 178 w 695"/>
                  <a:gd name="T13" fmla="*/ 89 h 671"/>
                  <a:gd name="T14" fmla="*/ 211 w 695"/>
                  <a:gd name="T15" fmla="*/ 47 h 671"/>
                  <a:gd name="T16" fmla="*/ 230 w 695"/>
                  <a:gd name="T17" fmla="*/ 115 h 671"/>
                  <a:gd name="T18" fmla="*/ 336 w 695"/>
                  <a:gd name="T19" fmla="*/ 106 h 671"/>
                  <a:gd name="T20" fmla="*/ 345 w 695"/>
                  <a:gd name="T21" fmla="*/ 61 h 671"/>
                  <a:gd name="T22" fmla="*/ 383 w 695"/>
                  <a:gd name="T23" fmla="*/ 0 h 671"/>
                  <a:gd name="T24" fmla="*/ 432 w 695"/>
                  <a:gd name="T25" fmla="*/ 15 h 671"/>
                  <a:gd name="T26" fmla="*/ 492 w 695"/>
                  <a:gd name="T27" fmla="*/ 80 h 671"/>
                  <a:gd name="T28" fmla="*/ 482 w 695"/>
                  <a:gd name="T29" fmla="*/ 128 h 671"/>
                  <a:gd name="T30" fmla="*/ 477 w 695"/>
                  <a:gd name="T31" fmla="*/ 282 h 671"/>
                  <a:gd name="T32" fmla="*/ 539 w 695"/>
                  <a:gd name="T33" fmla="*/ 267 h 671"/>
                  <a:gd name="T34" fmla="*/ 508 w 695"/>
                  <a:gd name="T35" fmla="*/ 411 h 671"/>
                  <a:gd name="T36" fmla="*/ 516 w 695"/>
                  <a:gd name="T37" fmla="*/ 434 h 671"/>
                  <a:gd name="T38" fmla="*/ 602 w 695"/>
                  <a:gd name="T39" fmla="*/ 506 h 671"/>
                  <a:gd name="T40" fmla="*/ 695 w 695"/>
                  <a:gd name="T41" fmla="*/ 545 h 671"/>
                  <a:gd name="T42" fmla="*/ 606 w 695"/>
                  <a:gd name="T43" fmla="*/ 567 h 671"/>
                  <a:gd name="T44" fmla="*/ 525 w 695"/>
                  <a:gd name="T45" fmla="*/ 551 h 671"/>
                  <a:gd name="T46" fmla="*/ 469 w 695"/>
                  <a:gd name="T47" fmla="*/ 571 h 671"/>
                  <a:gd name="T48" fmla="*/ 366 w 695"/>
                  <a:gd name="T49" fmla="*/ 546 h 671"/>
                  <a:gd name="T50" fmla="*/ 316 w 695"/>
                  <a:gd name="T51" fmla="*/ 522 h 671"/>
                  <a:gd name="T52" fmla="*/ 275 w 695"/>
                  <a:gd name="T53" fmla="*/ 540 h 671"/>
                  <a:gd name="T54" fmla="*/ 209 w 695"/>
                  <a:gd name="T55" fmla="*/ 539 h 671"/>
                  <a:gd name="T56" fmla="*/ 199 w 695"/>
                  <a:gd name="T57" fmla="*/ 602 h 671"/>
                  <a:gd name="T58" fmla="*/ 171 w 695"/>
                  <a:gd name="T59" fmla="*/ 671 h 671"/>
                  <a:gd name="T60" fmla="*/ 158 w 695"/>
                  <a:gd name="T61" fmla="*/ 624 h 671"/>
                  <a:gd name="T62" fmla="*/ 99 w 695"/>
                  <a:gd name="T63" fmla="*/ 563 h 671"/>
                  <a:gd name="T64" fmla="*/ 41 w 695"/>
                  <a:gd name="T65" fmla="*/ 550 h 671"/>
                  <a:gd name="T66" fmla="*/ 18 w 695"/>
                  <a:gd name="T67" fmla="*/ 454 h 671"/>
                  <a:gd name="T68" fmla="*/ 81 w 695"/>
                  <a:gd name="T69" fmla="*/ 429 h 67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95"/>
                  <a:gd name="T106" fmla="*/ 0 h 671"/>
                  <a:gd name="T107" fmla="*/ 695 w 695"/>
                  <a:gd name="T108" fmla="*/ 671 h 67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95" h="671">
                    <a:moveTo>
                      <a:pt x="81" y="429"/>
                    </a:moveTo>
                    <a:lnTo>
                      <a:pt x="53" y="394"/>
                    </a:lnTo>
                    <a:lnTo>
                      <a:pt x="13" y="299"/>
                    </a:lnTo>
                    <a:lnTo>
                      <a:pt x="58" y="192"/>
                    </a:lnTo>
                    <a:lnTo>
                      <a:pt x="73" y="202"/>
                    </a:lnTo>
                    <a:lnTo>
                      <a:pt x="66" y="236"/>
                    </a:lnTo>
                    <a:lnTo>
                      <a:pt x="88" y="250"/>
                    </a:lnTo>
                    <a:lnTo>
                      <a:pt x="87" y="276"/>
                    </a:lnTo>
                    <a:lnTo>
                      <a:pt x="115" y="285"/>
                    </a:lnTo>
                    <a:lnTo>
                      <a:pt x="131" y="261"/>
                    </a:lnTo>
                    <a:lnTo>
                      <a:pt x="120" y="236"/>
                    </a:lnTo>
                    <a:lnTo>
                      <a:pt x="122" y="189"/>
                    </a:lnTo>
                    <a:lnTo>
                      <a:pt x="151" y="154"/>
                    </a:lnTo>
                    <a:lnTo>
                      <a:pt x="178" y="89"/>
                    </a:lnTo>
                    <a:lnTo>
                      <a:pt x="180" y="61"/>
                    </a:lnTo>
                    <a:lnTo>
                      <a:pt x="211" y="47"/>
                    </a:lnTo>
                    <a:lnTo>
                      <a:pt x="214" y="81"/>
                    </a:lnTo>
                    <a:lnTo>
                      <a:pt x="230" y="115"/>
                    </a:lnTo>
                    <a:lnTo>
                      <a:pt x="316" y="99"/>
                    </a:lnTo>
                    <a:lnTo>
                      <a:pt x="336" y="106"/>
                    </a:lnTo>
                    <a:lnTo>
                      <a:pt x="356" y="128"/>
                    </a:lnTo>
                    <a:lnTo>
                      <a:pt x="345" y="61"/>
                    </a:lnTo>
                    <a:lnTo>
                      <a:pt x="337" y="25"/>
                    </a:lnTo>
                    <a:lnTo>
                      <a:pt x="383" y="0"/>
                    </a:lnTo>
                    <a:lnTo>
                      <a:pt x="393" y="16"/>
                    </a:lnTo>
                    <a:lnTo>
                      <a:pt x="432" y="15"/>
                    </a:lnTo>
                    <a:lnTo>
                      <a:pt x="486" y="58"/>
                    </a:lnTo>
                    <a:lnTo>
                      <a:pt x="492" y="80"/>
                    </a:lnTo>
                    <a:lnTo>
                      <a:pt x="465" y="100"/>
                    </a:lnTo>
                    <a:lnTo>
                      <a:pt x="482" y="128"/>
                    </a:lnTo>
                    <a:lnTo>
                      <a:pt x="456" y="219"/>
                    </a:lnTo>
                    <a:lnTo>
                      <a:pt x="477" y="282"/>
                    </a:lnTo>
                    <a:lnTo>
                      <a:pt x="503" y="270"/>
                    </a:lnTo>
                    <a:lnTo>
                      <a:pt x="539" y="267"/>
                    </a:lnTo>
                    <a:lnTo>
                      <a:pt x="504" y="348"/>
                    </a:lnTo>
                    <a:lnTo>
                      <a:pt x="508" y="411"/>
                    </a:lnTo>
                    <a:lnTo>
                      <a:pt x="523" y="412"/>
                    </a:lnTo>
                    <a:lnTo>
                      <a:pt x="516" y="434"/>
                    </a:lnTo>
                    <a:lnTo>
                      <a:pt x="529" y="450"/>
                    </a:lnTo>
                    <a:lnTo>
                      <a:pt x="602" y="506"/>
                    </a:lnTo>
                    <a:lnTo>
                      <a:pt x="661" y="520"/>
                    </a:lnTo>
                    <a:lnTo>
                      <a:pt x="695" y="545"/>
                    </a:lnTo>
                    <a:lnTo>
                      <a:pt x="694" y="554"/>
                    </a:lnTo>
                    <a:lnTo>
                      <a:pt x="606" y="567"/>
                    </a:lnTo>
                    <a:lnTo>
                      <a:pt x="578" y="581"/>
                    </a:lnTo>
                    <a:lnTo>
                      <a:pt x="525" y="551"/>
                    </a:lnTo>
                    <a:lnTo>
                      <a:pt x="498" y="581"/>
                    </a:lnTo>
                    <a:lnTo>
                      <a:pt x="469" y="571"/>
                    </a:lnTo>
                    <a:lnTo>
                      <a:pt x="444" y="564"/>
                    </a:lnTo>
                    <a:lnTo>
                      <a:pt x="366" y="546"/>
                    </a:lnTo>
                    <a:lnTo>
                      <a:pt x="338" y="514"/>
                    </a:lnTo>
                    <a:lnTo>
                      <a:pt x="316" y="522"/>
                    </a:lnTo>
                    <a:lnTo>
                      <a:pt x="281" y="525"/>
                    </a:lnTo>
                    <a:lnTo>
                      <a:pt x="275" y="540"/>
                    </a:lnTo>
                    <a:lnTo>
                      <a:pt x="232" y="518"/>
                    </a:lnTo>
                    <a:lnTo>
                      <a:pt x="209" y="539"/>
                    </a:lnTo>
                    <a:lnTo>
                      <a:pt x="187" y="598"/>
                    </a:lnTo>
                    <a:lnTo>
                      <a:pt x="199" y="602"/>
                    </a:lnTo>
                    <a:lnTo>
                      <a:pt x="196" y="666"/>
                    </a:lnTo>
                    <a:lnTo>
                      <a:pt x="171" y="671"/>
                    </a:lnTo>
                    <a:lnTo>
                      <a:pt x="173" y="650"/>
                    </a:lnTo>
                    <a:lnTo>
                      <a:pt x="158" y="624"/>
                    </a:lnTo>
                    <a:lnTo>
                      <a:pt x="139" y="624"/>
                    </a:lnTo>
                    <a:lnTo>
                      <a:pt x="99" y="563"/>
                    </a:lnTo>
                    <a:lnTo>
                      <a:pt x="100" y="542"/>
                    </a:lnTo>
                    <a:lnTo>
                      <a:pt x="41" y="550"/>
                    </a:lnTo>
                    <a:lnTo>
                      <a:pt x="0" y="465"/>
                    </a:lnTo>
                    <a:lnTo>
                      <a:pt x="18" y="454"/>
                    </a:lnTo>
                    <a:lnTo>
                      <a:pt x="37" y="465"/>
                    </a:lnTo>
                    <a:lnTo>
                      <a:pt x="81" y="429"/>
                    </a:lnTo>
                    <a:close/>
                  </a:path>
                </a:pathLst>
              </a:custGeom>
              <a:solidFill>
                <a:srgbClr val="B4B4B4"/>
              </a:solidFill>
              <a:ln w="12700">
                <a:noFill/>
                <a:round/>
                <a:headEnd/>
                <a:tailEnd/>
              </a:ln>
            </p:spPr>
            <p:txBody>
              <a:bodyPr/>
              <a:lstStyle/>
              <a:p>
                <a:endParaRPr lang="de-DE"/>
              </a:p>
            </p:txBody>
          </p:sp>
          <p:sp>
            <p:nvSpPr>
              <p:cNvPr id="267365" name="Freeform 13"/>
              <p:cNvSpPr>
                <a:spLocks noChangeAspect="1"/>
              </p:cNvSpPr>
              <p:nvPr/>
            </p:nvSpPr>
            <p:spPr bwMode="auto">
              <a:xfrm>
                <a:off x="2339" y="1457"/>
                <a:ext cx="863" cy="432"/>
              </a:xfrm>
              <a:custGeom>
                <a:avLst/>
                <a:gdLst>
                  <a:gd name="T0" fmla="*/ 559 w 863"/>
                  <a:gd name="T1" fmla="*/ 61 h 432"/>
                  <a:gd name="T2" fmla="*/ 734 w 863"/>
                  <a:gd name="T3" fmla="*/ 37 h 432"/>
                  <a:gd name="T4" fmla="*/ 725 w 863"/>
                  <a:gd name="T5" fmla="*/ 100 h 432"/>
                  <a:gd name="T6" fmla="*/ 762 w 863"/>
                  <a:gd name="T7" fmla="*/ 255 h 432"/>
                  <a:gd name="T8" fmla="*/ 774 w 863"/>
                  <a:gd name="T9" fmla="*/ 268 h 432"/>
                  <a:gd name="T10" fmla="*/ 803 w 863"/>
                  <a:gd name="T11" fmla="*/ 300 h 432"/>
                  <a:gd name="T12" fmla="*/ 836 w 863"/>
                  <a:gd name="T13" fmla="*/ 333 h 432"/>
                  <a:gd name="T14" fmla="*/ 850 w 863"/>
                  <a:gd name="T15" fmla="*/ 346 h 432"/>
                  <a:gd name="T16" fmla="*/ 859 w 863"/>
                  <a:gd name="T17" fmla="*/ 355 h 432"/>
                  <a:gd name="T18" fmla="*/ 838 w 863"/>
                  <a:gd name="T19" fmla="*/ 406 h 432"/>
                  <a:gd name="T20" fmla="*/ 762 w 863"/>
                  <a:gd name="T21" fmla="*/ 361 h 432"/>
                  <a:gd name="T22" fmla="*/ 711 w 863"/>
                  <a:gd name="T23" fmla="*/ 432 h 432"/>
                  <a:gd name="T24" fmla="*/ 611 w 863"/>
                  <a:gd name="T25" fmla="*/ 398 h 432"/>
                  <a:gd name="T26" fmla="*/ 617 w 863"/>
                  <a:gd name="T27" fmla="*/ 315 h 432"/>
                  <a:gd name="T28" fmla="*/ 540 w 863"/>
                  <a:gd name="T29" fmla="*/ 281 h 432"/>
                  <a:gd name="T30" fmla="*/ 500 w 863"/>
                  <a:gd name="T31" fmla="*/ 328 h 432"/>
                  <a:gd name="T32" fmla="*/ 417 w 863"/>
                  <a:gd name="T33" fmla="*/ 343 h 432"/>
                  <a:gd name="T34" fmla="*/ 337 w 863"/>
                  <a:gd name="T35" fmla="*/ 331 h 432"/>
                  <a:gd name="T36" fmla="*/ 250 w 863"/>
                  <a:gd name="T37" fmla="*/ 288 h 432"/>
                  <a:gd name="T38" fmla="*/ 180 w 863"/>
                  <a:gd name="T39" fmla="*/ 227 h 432"/>
                  <a:gd name="T40" fmla="*/ 122 w 863"/>
                  <a:gd name="T41" fmla="*/ 258 h 432"/>
                  <a:gd name="T42" fmla="*/ 110 w 863"/>
                  <a:gd name="T43" fmla="*/ 244 h 432"/>
                  <a:gd name="T44" fmla="*/ 56 w 863"/>
                  <a:gd name="T45" fmla="*/ 244 h 432"/>
                  <a:gd name="T46" fmla="*/ 46 w 863"/>
                  <a:gd name="T47" fmla="*/ 182 h 432"/>
                  <a:gd name="T48" fmla="*/ 2 w 863"/>
                  <a:gd name="T49" fmla="*/ 181 h 432"/>
                  <a:gd name="T50" fmla="*/ 25 w 863"/>
                  <a:gd name="T51" fmla="*/ 152 h 432"/>
                  <a:gd name="T52" fmla="*/ 16 w 863"/>
                  <a:gd name="T53" fmla="*/ 84 h 432"/>
                  <a:gd name="T54" fmla="*/ 61 w 863"/>
                  <a:gd name="T55" fmla="*/ 4 h 432"/>
                  <a:gd name="T56" fmla="*/ 110 w 863"/>
                  <a:gd name="T57" fmla="*/ 11 h 432"/>
                  <a:gd name="T58" fmla="*/ 167 w 863"/>
                  <a:gd name="T59" fmla="*/ 0 h 432"/>
                  <a:gd name="T60" fmla="*/ 273 w 863"/>
                  <a:gd name="T61" fmla="*/ 50 h 432"/>
                  <a:gd name="T62" fmla="*/ 327 w 863"/>
                  <a:gd name="T63" fmla="*/ 67 h 432"/>
                  <a:gd name="T64" fmla="*/ 407 w 863"/>
                  <a:gd name="T65" fmla="*/ 67 h 432"/>
                  <a:gd name="T66" fmla="*/ 524 w 863"/>
                  <a:gd name="T67" fmla="*/ 41 h 43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63"/>
                  <a:gd name="T103" fmla="*/ 0 h 432"/>
                  <a:gd name="T104" fmla="*/ 863 w 863"/>
                  <a:gd name="T105" fmla="*/ 432 h 43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63" h="432">
                    <a:moveTo>
                      <a:pt x="524" y="41"/>
                    </a:moveTo>
                    <a:lnTo>
                      <a:pt x="559" y="61"/>
                    </a:lnTo>
                    <a:lnTo>
                      <a:pt x="611" y="33"/>
                    </a:lnTo>
                    <a:lnTo>
                      <a:pt x="734" y="37"/>
                    </a:lnTo>
                    <a:lnTo>
                      <a:pt x="736" y="61"/>
                    </a:lnTo>
                    <a:lnTo>
                      <a:pt x="725" y="100"/>
                    </a:lnTo>
                    <a:lnTo>
                      <a:pt x="741" y="150"/>
                    </a:lnTo>
                    <a:lnTo>
                      <a:pt x="762" y="255"/>
                    </a:lnTo>
                    <a:lnTo>
                      <a:pt x="765" y="258"/>
                    </a:lnTo>
                    <a:lnTo>
                      <a:pt x="774" y="268"/>
                    </a:lnTo>
                    <a:lnTo>
                      <a:pt x="788" y="282"/>
                    </a:lnTo>
                    <a:lnTo>
                      <a:pt x="803" y="300"/>
                    </a:lnTo>
                    <a:lnTo>
                      <a:pt x="820" y="317"/>
                    </a:lnTo>
                    <a:lnTo>
                      <a:pt x="836" y="333"/>
                    </a:lnTo>
                    <a:lnTo>
                      <a:pt x="843" y="340"/>
                    </a:lnTo>
                    <a:lnTo>
                      <a:pt x="850" y="346"/>
                    </a:lnTo>
                    <a:lnTo>
                      <a:pt x="855" y="351"/>
                    </a:lnTo>
                    <a:lnTo>
                      <a:pt x="859" y="355"/>
                    </a:lnTo>
                    <a:lnTo>
                      <a:pt x="863" y="385"/>
                    </a:lnTo>
                    <a:lnTo>
                      <a:pt x="838" y="406"/>
                    </a:lnTo>
                    <a:lnTo>
                      <a:pt x="802" y="375"/>
                    </a:lnTo>
                    <a:lnTo>
                      <a:pt x="762" y="361"/>
                    </a:lnTo>
                    <a:lnTo>
                      <a:pt x="722" y="382"/>
                    </a:lnTo>
                    <a:lnTo>
                      <a:pt x="711" y="432"/>
                    </a:lnTo>
                    <a:lnTo>
                      <a:pt x="672" y="428"/>
                    </a:lnTo>
                    <a:lnTo>
                      <a:pt x="611" y="398"/>
                    </a:lnTo>
                    <a:lnTo>
                      <a:pt x="595" y="366"/>
                    </a:lnTo>
                    <a:lnTo>
                      <a:pt x="617" y="315"/>
                    </a:lnTo>
                    <a:lnTo>
                      <a:pt x="551" y="304"/>
                    </a:lnTo>
                    <a:lnTo>
                      <a:pt x="540" y="281"/>
                    </a:lnTo>
                    <a:lnTo>
                      <a:pt x="506" y="309"/>
                    </a:lnTo>
                    <a:lnTo>
                      <a:pt x="500" y="328"/>
                    </a:lnTo>
                    <a:lnTo>
                      <a:pt x="450" y="336"/>
                    </a:lnTo>
                    <a:lnTo>
                      <a:pt x="417" y="343"/>
                    </a:lnTo>
                    <a:lnTo>
                      <a:pt x="373" y="316"/>
                    </a:lnTo>
                    <a:lnTo>
                      <a:pt x="337" y="331"/>
                    </a:lnTo>
                    <a:lnTo>
                      <a:pt x="282" y="278"/>
                    </a:lnTo>
                    <a:lnTo>
                      <a:pt x="250" y="288"/>
                    </a:lnTo>
                    <a:lnTo>
                      <a:pt x="218" y="262"/>
                    </a:lnTo>
                    <a:lnTo>
                      <a:pt x="180" y="227"/>
                    </a:lnTo>
                    <a:lnTo>
                      <a:pt x="146" y="229"/>
                    </a:lnTo>
                    <a:lnTo>
                      <a:pt x="122" y="258"/>
                    </a:lnTo>
                    <a:lnTo>
                      <a:pt x="113" y="260"/>
                    </a:lnTo>
                    <a:lnTo>
                      <a:pt x="110" y="244"/>
                    </a:lnTo>
                    <a:lnTo>
                      <a:pt x="86" y="234"/>
                    </a:lnTo>
                    <a:lnTo>
                      <a:pt x="56" y="244"/>
                    </a:lnTo>
                    <a:lnTo>
                      <a:pt x="69" y="207"/>
                    </a:lnTo>
                    <a:lnTo>
                      <a:pt x="46" y="182"/>
                    </a:lnTo>
                    <a:lnTo>
                      <a:pt x="30" y="191"/>
                    </a:lnTo>
                    <a:lnTo>
                      <a:pt x="2" y="181"/>
                    </a:lnTo>
                    <a:lnTo>
                      <a:pt x="0" y="157"/>
                    </a:lnTo>
                    <a:lnTo>
                      <a:pt x="25" y="152"/>
                    </a:lnTo>
                    <a:lnTo>
                      <a:pt x="28" y="88"/>
                    </a:lnTo>
                    <a:lnTo>
                      <a:pt x="16" y="84"/>
                    </a:lnTo>
                    <a:lnTo>
                      <a:pt x="38" y="25"/>
                    </a:lnTo>
                    <a:lnTo>
                      <a:pt x="61" y="4"/>
                    </a:lnTo>
                    <a:lnTo>
                      <a:pt x="104" y="26"/>
                    </a:lnTo>
                    <a:lnTo>
                      <a:pt x="110" y="11"/>
                    </a:lnTo>
                    <a:lnTo>
                      <a:pt x="145" y="8"/>
                    </a:lnTo>
                    <a:lnTo>
                      <a:pt x="167" y="0"/>
                    </a:lnTo>
                    <a:lnTo>
                      <a:pt x="195" y="32"/>
                    </a:lnTo>
                    <a:lnTo>
                      <a:pt x="273" y="50"/>
                    </a:lnTo>
                    <a:lnTo>
                      <a:pt x="298" y="57"/>
                    </a:lnTo>
                    <a:lnTo>
                      <a:pt x="327" y="67"/>
                    </a:lnTo>
                    <a:lnTo>
                      <a:pt x="354" y="37"/>
                    </a:lnTo>
                    <a:lnTo>
                      <a:pt x="407" y="67"/>
                    </a:lnTo>
                    <a:lnTo>
                      <a:pt x="435" y="53"/>
                    </a:lnTo>
                    <a:lnTo>
                      <a:pt x="524" y="41"/>
                    </a:lnTo>
                    <a:close/>
                  </a:path>
                </a:pathLst>
              </a:custGeom>
              <a:solidFill>
                <a:srgbClr val="B4B4B4"/>
              </a:solidFill>
              <a:ln w="12700">
                <a:noFill/>
                <a:round/>
                <a:headEnd/>
                <a:tailEnd/>
              </a:ln>
            </p:spPr>
            <p:txBody>
              <a:bodyPr/>
              <a:lstStyle/>
              <a:p>
                <a:endParaRPr lang="de-DE"/>
              </a:p>
            </p:txBody>
          </p:sp>
          <p:sp>
            <p:nvSpPr>
              <p:cNvPr id="267366" name="Freeform 14"/>
              <p:cNvSpPr>
                <a:spLocks noChangeAspect="1"/>
              </p:cNvSpPr>
              <p:nvPr/>
            </p:nvSpPr>
            <p:spPr bwMode="auto">
              <a:xfrm>
                <a:off x="2588" y="768"/>
                <a:ext cx="487" cy="492"/>
              </a:xfrm>
              <a:custGeom>
                <a:avLst/>
                <a:gdLst>
                  <a:gd name="T0" fmla="*/ 139 w 487"/>
                  <a:gd name="T1" fmla="*/ 450 h 492"/>
                  <a:gd name="T2" fmla="*/ 119 w 487"/>
                  <a:gd name="T3" fmla="*/ 442 h 492"/>
                  <a:gd name="T4" fmla="*/ 83 w 487"/>
                  <a:gd name="T5" fmla="*/ 445 h 492"/>
                  <a:gd name="T6" fmla="*/ 57 w 487"/>
                  <a:gd name="T7" fmla="*/ 457 h 492"/>
                  <a:gd name="T8" fmla="*/ 36 w 487"/>
                  <a:gd name="T9" fmla="*/ 394 h 492"/>
                  <a:gd name="T10" fmla="*/ 62 w 487"/>
                  <a:gd name="T11" fmla="*/ 303 h 492"/>
                  <a:gd name="T12" fmla="*/ 45 w 487"/>
                  <a:gd name="T13" fmla="*/ 275 h 492"/>
                  <a:gd name="T14" fmla="*/ 72 w 487"/>
                  <a:gd name="T15" fmla="*/ 255 h 492"/>
                  <a:gd name="T16" fmla="*/ 66 w 487"/>
                  <a:gd name="T17" fmla="*/ 233 h 492"/>
                  <a:gd name="T18" fmla="*/ 12 w 487"/>
                  <a:gd name="T19" fmla="*/ 190 h 492"/>
                  <a:gd name="T20" fmla="*/ 0 w 487"/>
                  <a:gd name="T21" fmla="*/ 139 h 492"/>
                  <a:gd name="T22" fmla="*/ 18 w 487"/>
                  <a:gd name="T23" fmla="*/ 92 h 492"/>
                  <a:gd name="T24" fmla="*/ 58 w 487"/>
                  <a:gd name="T25" fmla="*/ 79 h 492"/>
                  <a:gd name="T26" fmla="*/ 99 w 487"/>
                  <a:gd name="T27" fmla="*/ 113 h 492"/>
                  <a:gd name="T28" fmla="*/ 137 w 487"/>
                  <a:gd name="T29" fmla="*/ 101 h 492"/>
                  <a:gd name="T30" fmla="*/ 163 w 487"/>
                  <a:gd name="T31" fmla="*/ 43 h 492"/>
                  <a:gd name="T32" fmla="*/ 288 w 487"/>
                  <a:gd name="T33" fmla="*/ 23 h 492"/>
                  <a:gd name="T34" fmla="*/ 308 w 487"/>
                  <a:gd name="T35" fmla="*/ 36 h 492"/>
                  <a:gd name="T36" fmla="*/ 316 w 487"/>
                  <a:gd name="T37" fmla="*/ 24 h 492"/>
                  <a:gd name="T38" fmla="*/ 363 w 487"/>
                  <a:gd name="T39" fmla="*/ 0 h 492"/>
                  <a:gd name="T40" fmla="*/ 391 w 487"/>
                  <a:gd name="T41" fmla="*/ 11 h 492"/>
                  <a:gd name="T42" fmla="*/ 397 w 487"/>
                  <a:gd name="T43" fmla="*/ 50 h 492"/>
                  <a:gd name="T44" fmla="*/ 457 w 487"/>
                  <a:gd name="T45" fmla="*/ 119 h 492"/>
                  <a:gd name="T46" fmla="*/ 487 w 487"/>
                  <a:gd name="T47" fmla="*/ 122 h 492"/>
                  <a:gd name="T48" fmla="*/ 469 w 487"/>
                  <a:gd name="T49" fmla="*/ 154 h 492"/>
                  <a:gd name="T50" fmla="*/ 406 w 487"/>
                  <a:gd name="T51" fmla="*/ 199 h 492"/>
                  <a:gd name="T52" fmla="*/ 366 w 487"/>
                  <a:gd name="T53" fmla="*/ 202 h 492"/>
                  <a:gd name="T54" fmla="*/ 363 w 487"/>
                  <a:gd name="T55" fmla="*/ 221 h 492"/>
                  <a:gd name="T56" fmla="*/ 339 w 487"/>
                  <a:gd name="T57" fmla="*/ 260 h 492"/>
                  <a:gd name="T58" fmla="*/ 383 w 487"/>
                  <a:gd name="T59" fmla="*/ 313 h 492"/>
                  <a:gd name="T60" fmla="*/ 371 w 487"/>
                  <a:gd name="T61" fmla="*/ 335 h 492"/>
                  <a:gd name="T62" fmla="*/ 322 w 487"/>
                  <a:gd name="T63" fmla="*/ 350 h 492"/>
                  <a:gd name="T64" fmla="*/ 324 w 487"/>
                  <a:gd name="T65" fmla="*/ 390 h 492"/>
                  <a:gd name="T66" fmla="*/ 306 w 487"/>
                  <a:gd name="T67" fmla="*/ 392 h 492"/>
                  <a:gd name="T68" fmla="*/ 292 w 487"/>
                  <a:gd name="T69" fmla="*/ 377 h 492"/>
                  <a:gd name="T70" fmla="*/ 253 w 487"/>
                  <a:gd name="T71" fmla="*/ 390 h 492"/>
                  <a:gd name="T72" fmla="*/ 237 w 487"/>
                  <a:gd name="T73" fmla="*/ 410 h 492"/>
                  <a:gd name="T74" fmla="*/ 222 w 487"/>
                  <a:gd name="T75" fmla="*/ 420 h 492"/>
                  <a:gd name="T76" fmla="*/ 201 w 487"/>
                  <a:gd name="T77" fmla="*/ 488 h 492"/>
                  <a:gd name="T78" fmla="*/ 167 w 487"/>
                  <a:gd name="T79" fmla="*/ 482 h 492"/>
                  <a:gd name="T80" fmla="*/ 163 w 487"/>
                  <a:gd name="T81" fmla="*/ 492 h 492"/>
                  <a:gd name="T82" fmla="*/ 131 w 487"/>
                  <a:gd name="T83" fmla="*/ 479 h 492"/>
                  <a:gd name="T84" fmla="*/ 139 w 487"/>
                  <a:gd name="T85" fmla="*/ 450 h 49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87"/>
                  <a:gd name="T130" fmla="*/ 0 h 492"/>
                  <a:gd name="T131" fmla="*/ 487 w 487"/>
                  <a:gd name="T132" fmla="*/ 492 h 49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87" h="492">
                    <a:moveTo>
                      <a:pt x="139" y="450"/>
                    </a:moveTo>
                    <a:lnTo>
                      <a:pt x="119" y="442"/>
                    </a:lnTo>
                    <a:lnTo>
                      <a:pt x="83" y="445"/>
                    </a:lnTo>
                    <a:lnTo>
                      <a:pt x="57" y="457"/>
                    </a:lnTo>
                    <a:lnTo>
                      <a:pt x="36" y="394"/>
                    </a:lnTo>
                    <a:lnTo>
                      <a:pt x="62" y="303"/>
                    </a:lnTo>
                    <a:lnTo>
                      <a:pt x="45" y="275"/>
                    </a:lnTo>
                    <a:lnTo>
                      <a:pt x="72" y="255"/>
                    </a:lnTo>
                    <a:lnTo>
                      <a:pt x="66" y="233"/>
                    </a:lnTo>
                    <a:lnTo>
                      <a:pt x="12" y="190"/>
                    </a:lnTo>
                    <a:lnTo>
                      <a:pt x="0" y="139"/>
                    </a:lnTo>
                    <a:lnTo>
                      <a:pt x="18" y="92"/>
                    </a:lnTo>
                    <a:lnTo>
                      <a:pt x="58" y="79"/>
                    </a:lnTo>
                    <a:lnTo>
                      <a:pt x="99" y="113"/>
                    </a:lnTo>
                    <a:lnTo>
                      <a:pt x="137" y="101"/>
                    </a:lnTo>
                    <a:lnTo>
                      <a:pt x="163" y="43"/>
                    </a:lnTo>
                    <a:lnTo>
                      <a:pt x="288" y="23"/>
                    </a:lnTo>
                    <a:lnTo>
                      <a:pt x="308" y="36"/>
                    </a:lnTo>
                    <a:lnTo>
                      <a:pt x="316" y="24"/>
                    </a:lnTo>
                    <a:lnTo>
                      <a:pt x="363" y="0"/>
                    </a:lnTo>
                    <a:lnTo>
                      <a:pt x="391" y="11"/>
                    </a:lnTo>
                    <a:lnTo>
                      <a:pt x="397" y="50"/>
                    </a:lnTo>
                    <a:lnTo>
                      <a:pt x="457" y="119"/>
                    </a:lnTo>
                    <a:lnTo>
                      <a:pt x="487" y="122"/>
                    </a:lnTo>
                    <a:lnTo>
                      <a:pt x="469" y="154"/>
                    </a:lnTo>
                    <a:lnTo>
                      <a:pt x="406" y="199"/>
                    </a:lnTo>
                    <a:lnTo>
                      <a:pt x="366" y="202"/>
                    </a:lnTo>
                    <a:lnTo>
                      <a:pt x="363" y="221"/>
                    </a:lnTo>
                    <a:lnTo>
                      <a:pt x="339" y="260"/>
                    </a:lnTo>
                    <a:lnTo>
                      <a:pt x="383" y="313"/>
                    </a:lnTo>
                    <a:lnTo>
                      <a:pt x="371" y="335"/>
                    </a:lnTo>
                    <a:lnTo>
                      <a:pt x="322" y="350"/>
                    </a:lnTo>
                    <a:lnTo>
                      <a:pt x="324" y="390"/>
                    </a:lnTo>
                    <a:lnTo>
                      <a:pt x="306" y="392"/>
                    </a:lnTo>
                    <a:lnTo>
                      <a:pt x="292" y="377"/>
                    </a:lnTo>
                    <a:lnTo>
                      <a:pt x="253" y="390"/>
                    </a:lnTo>
                    <a:lnTo>
                      <a:pt x="237" y="410"/>
                    </a:lnTo>
                    <a:lnTo>
                      <a:pt x="222" y="420"/>
                    </a:lnTo>
                    <a:lnTo>
                      <a:pt x="201" y="488"/>
                    </a:lnTo>
                    <a:lnTo>
                      <a:pt x="167" y="482"/>
                    </a:lnTo>
                    <a:lnTo>
                      <a:pt x="163" y="492"/>
                    </a:lnTo>
                    <a:lnTo>
                      <a:pt x="131" y="479"/>
                    </a:lnTo>
                    <a:lnTo>
                      <a:pt x="139" y="450"/>
                    </a:lnTo>
                    <a:close/>
                  </a:path>
                </a:pathLst>
              </a:custGeom>
              <a:solidFill>
                <a:srgbClr val="B4B4B4"/>
              </a:solidFill>
              <a:ln w="12700">
                <a:noFill/>
                <a:round/>
                <a:headEnd/>
                <a:tailEnd/>
              </a:ln>
            </p:spPr>
            <p:txBody>
              <a:bodyPr/>
              <a:lstStyle/>
              <a:p>
                <a:endParaRPr lang="de-DE"/>
              </a:p>
            </p:txBody>
          </p:sp>
          <p:sp>
            <p:nvSpPr>
              <p:cNvPr id="267367" name="Freeform 15"/>
              <p:cNvSpPr>
                <a:spLocks noChangeAspect="1"/>
              </p:cNvSpPr>
              <p:nvPr/>
            </p:nvSpPr>
            <p:spPr bwMode="auto">
              <a:xfrm>
                <a:off x="2672" y="890"/>
                <a:ext cx="573" cy="635"/>
              </a:xfrm>
              <a:custGeom>
                <a:avLst/>
                <a:gdLst>
                  <a:gd name="T0" fmla="*/ 495 w 573"/>
                  <a:gd name="T1" fmla="*/ 284 h 635"/>
                  <a:gd name="T2" fmla="*/ 541 w 573"/>
                  <a:gd name="T3" fmla="*/ 282 h 635"/>
                  <a:gd name="T4" fmla="*/ 537 w 573"/>
                  <a:gd name="T5" fmla="*/ 353 h 635"/>
                  <a:gd name="T6" fmla="*/ 428 w 573"/>
                  <a:gd name="T7" fmla="*/ 433 h 635"/>
                  <a:gd name="T8" fmla="*/ 430 w 573"/>
                  <a:gd name="T9" fmla="*/ 402 h 635"/>
                  <a:gd name="T10" fmla="*/ 411 w 573"/>
                  <a:gd name="T11" fmla="*/ 443 h 635"/>
                  <a:gd name="T12" fmla="*/ 386 w 573"/>
                  <a:gd name="T13" fmla="*/ 487 h 635"/>
                  <a:gd name="T14" fmla="*/ 398 w 573"/>
                  <a:gd name="T15" fmla="*/ 514 h 635"/>
                  <a:gd name="T16" fmla="*/ 444 w 573"/>
                  <a:gd name="T17" fmla="*/ 579 h 635"/>
                  <a:gd name="T18" fmla="*/ 419 w 573"/>
                  <a:gd name="T19" fmla="*/ 635 h 635"/>
                  <a:gd name="T20" fmla="*/ 401 w 573"/>
                  <a:gd name="T21" fmla="*/ 604 h 635"/>
                  <a:gd name="T22" fmla="*/ 226 w 573"/>
                  <a:gd name="T23" fmla="*/ 628 h 635"/>
                  <a:gd name="T24" fmla="*/ 192 w 573"/>
                  <a:gd name="T25" fmla="*/ 599 h 635"/>
                  <a:gd name="T26" fmla="*/ 98 w 573"/>
                  <a:gd name="T27" fmla="*/ 559 h 635"/>
                  <a:gd name="T28" fmla="*/ 12 w 573"/>
                  <a:gd name="T29" fmla="*/ 487 h 635"/>
                  <a:gd name="T30" fmla="*/ 5 w 573"/>
                  <a:gd name="T31" fmla="*/ 465 h 635"/>
                  <a:gd name="T32" fmla="*/ 35 w 573"/>
                  <a:gd name="T33" fmla="*/ 320 h 635"/>
                  <a:gd name="T34" fmla="*/ 47 w 573"/>
                  <a:gd name="T35" fmla="*/ 357 h 635"/>
                  <a:gd name="T36" fmla="*/ 83 w 573"/>
                  <a:gd name="T37" fmla="*/ 360 h 635"/>
                  <a:gd name="T38" fmla="*/ 138 w 573"/>
                  <a:gd name="T39" fmla="*/ 298 h 635"/>
                  <a:gd name="T40" fmla="*/ 169 w 573"/>
                  <a:gd name="T41" fmla="*/ 268 h 635"/>
                  <a:gd name="T42" fmla="*/ 222 w 573"/>
                  <a:gd name="T43" fmla="*/ 270 h 635"/>
                  <a:gd name="T44" fmla="*/ 238 w 573"/>
                  <a:gd name="T45" fmla="*/ 228 h 635"/>
                  <a:gd name="T46" fmla="*/ 299 w 573"/>
                  <a:gd name="T47" fmla="*/ 191 h 635"/>
                  <a:gd name="T48" fmla="*/ 280 w 573"/>
                  <a:gd name="T49" fmla="*/ 100 h 635"/>
                  <a:gd name="T50" fmla="*/ 322 w 573"/>
                  <a:gd name="T51" fmla="*/ 77 h 635"/>
                  <a:gd name="T52" fmla="*/ 403 w 573"/>
                  <a:gd name="T53" fmla="*/ 0 h 635"/>
                  <a:gd name="T54" fmla="*/ 484 w 573"/>
                  <a:gd name="T55" fmla="*/ 54 h 635"/>
                  <a:gd name="T56" fmla="*/ 429 w 573"/>
                  <a:gd name="T57" fmla="*/ 91 h 635"/>
                  <a:gd name="T58" fmla="*/ 425 w 573"/>
                  <a:gd name="T59" fmla="*/ 196 h 635"/>
                  <a:gd name="T60" fmla="*/ 411 w 573"/>
                  <a:gd name="T61" fmla="*/ 253 h 635"/>
                  <a:gd name="T62" fmla="*/ 470 w 573"/>
                  <a:gd name="T63" fmla="*/ 305 h 6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73"/>
                  <a:gd name="T97" fmla="*/ 0 h 635"/>
                  <a:gd name="T98" fmla="*/ 573 w 573"/>
                  <a:gd name="T99" fmla="*/ 635 h 63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73" h="635">
                    <a:moveTo>
                      <a:pt x="470" y="305"/>
                    </a:moveTo>
                    <a:lnTo>
                      <a:pt x="495" y="284"/>
                    </a:lnTo>
                    <a:lnTo>
                      <a:pt x="523" y="293"/>
                    </a:lnTo>
                    <a:lnTo>
                      <a:pt x="541" y="282"/>
                    </a:lnTo>
                    <a:lnTo>
                      <a:pt x="573" y="348"/>
                    </a:lnTo>
                    <a:lnTo>
                      <a:pt x="537" y="353"/>
                    </a:lnTo>
                    <a:lnTo>
                      <a:pt x="478" y="411"/>
                    </a:lnTo>
                    <a:lnTo>
                      <a:pt x="428" y="433"/>
                    </a:lnTo>
                    <a:lnTo>
                      <a:pt x="462" y="389"/>
                    </a:lnTo>
                    <a:lnTo>
                      <a:pt x="430" y="402"/>
                    </a:lnTo>
                    <a:lnTo>
                      <a:pt x="429" y="414"/>
                    </a:lnTo>
                    <a:lnTo>
                      <a:pt x="411" y="443"/>
                    </a:lnTo>
                    <a:lnTo>
                      <a:pt x="384" y="460"/>
                    </a:lnTo>
                    <a:lnTo>
                      <a:pt x="386" y="487"/>
                    </a:lnTo>
                    <a:lnTo>
                      <a:pt x="382" y="510"/>
                    </a:lnTo>
                    <a:lnTo>
                      <a:pt x="398" y="514"/>
                    </a:lnTo>
                    <a:lnTo>
                      <a:pt x="408" y="550"/>
                    </a:lnTo>
                    <a:lnTo>
                      <a:pt x="444" y="579"/>
                    </a:lnTo>
                    <a:lnTo>
                      <a:pt x="443" y="612"/>
                    </a:lnTo>
                    <a:lnTo>
                      <a:pt x="419" y="635"/>
                    </a:lnTo>
                    <a:lnTo>
                      <a:pt x="403" y="628"/>
                    </a:lnTo>
                    <a:lnTo>
                      <a:pt x="401" y="604"/>
                    </a:lnTo>
                    <a:lnTo>
                      <a:pt x="278" y="600"/>
                    </a:lnTo>
                    <a:lnTo>
                      <a:pt x="226" y="628"/>
                    </a:lnTo>
                    <a:lnTo>
                      <a:pt x="191" y="608"/>
                    </a:lnTo>
                    <a:lnTo>
                      <a:pt x="192" y="599"/>
                    </a:lnTo>
                    <a:lnTo>
                      <a:pt x="157" y="573"/>
                    </a:lnTo>
                    <a:lnTo>
                      <a:pt x="98" y="559"/>
                    </a:lnTo>
                    <a:lnTo>
                      <a:pt x="25" y="503"/>
                    </a:lnTo>
                    <a:lnTo>
                      <a:pt x="12" y="487"/>
                    </a:lnTo>
                    <a:lnTo>
                      <a:pt x="19" y="465"/>
                    </a:lnTo>
                    <a:lnTo>
                      <a:pt x="5" y="465"/>
                    </a:lnTo>
                    <a:lnTo>
                      <a:pt x="0" y="401"/>
                    </a:lnTo>
                    <a:lnTo>
                      <a:pt x="35" y="320"/>
                    </a:lnTo>
                    <a:lnTo>
                      <a:pt x="55" y="328"/>
                    </a:lnTo>
                    <a:lnTo>
                      <a:pt x="47" y="357"/>
                    </a:lnTo>
                    <a:lnTo>
                      <a:pt x="79" y="370"/>
                    </a:lnTo>
                    <a:lnTo>
                      <a:pt x="83" y="360"/>
                    </a:lnTo>
                    <a:lnTo>
                      <a:pt x="117" y="366"/>
                    </a:lnTo>
                    <a:lnTo>
                      <a:pt x="138" y="298"/>
                    </a:lnTo>
                    <a:lnTo>
                      <a:pt x="153" y="288"/>
                    </a:lnTo>
                    <a:lnTo>
                      <a:pt x="169" y="268"/>
                    </a:lnTo>
                    <a:lnTo>
                      <a:pt x="208" y="255"/>
                    </a:lnTo>
                    <a:lnTo>
                      <a:pt x="222" y="270"/>
                    </a:lnTo>
                    <a:lnTo>
                      <a:pt x="240" y="268"/>
                    </a:lnTo>
                    <a:lnTo>
                      <a:pt x="238" y="228"/>
                    </a:lnTo>
                    <a:lnTo>
                      <a:pt x="287" y="213"/>
                    </a:lnTo>
                    <a:lnTo>
                      <a:pt x="299" y="191"/>
                    </a:lnTo>
                    <a:lnTo>
                      <a:pt x="255" y="138"/>
                    </a:lnTo>
                    <a:lnTo>
                      <a:pt x="280" y="100"/>
                    </a:lnTo>
                    <a:lnTo>
                      <a:pt x="282" y="80"/>
                    </a:lnTo>
                    <a:lnTo>
                      <a:pt x="322" y="77"/>
                    </a:lnTo>
                    <a:lnTo>
                      <a:pt x="385" y="32"/>
                    </a:lnTo>
                    <a:lnTo>
                      <a:pt x="403" y="0"/>
                    </a:lnTo>
                    <a:lnTo>
                      <a:pt x="451" y="5"/>
                    </a:lnTo>
                    <a:lnTo>
                      <a:pt x="484" y="54"/>
                    </a:lnTo>
                    <a:lnTo>
                      <a:pt x="451" y="77"/>
                    </a:lnTo>
                    <a:lnTo>
                      <a:pt x="429" y="91"/>
                    </a:lnTo>
                    <a:lnTo>
                      <a:pt x="386" y="159"/>
                    </a:lnTo>
                    <a:lnTo>
                      <a:pt x="425" y="196"/>
                    </a:lnTo>
                    <a:lnTo>
                      <a:pt x="411" y="216"/>
                    </a:lnTo>
                    <a:lnTo>
                      <a:pt x="411" y="253"/>
                    </a:lnTo>
                    <a:lnTo>
                      <a:pt x="435" y="268"/>
                    </a:lnTo>
                    <a:lnTo>
                      <a:pt x="470" y="305"/>
                    </a:lnTo>
                    <a:close/>
                  </a:path>
                </a:pathLst>
              </a:custGeom>
              <a:solidFill>
                <a:srgbClr val="B4B4B4"/>
              </a:solidFill>
              <a:ln w="12700">
                <a:noFill/>
                <a:round/>
                <a:headEnd/>
                <a:tailEnd/>
              </a:ln>
            </p:spPr>
            <p:txBody>
              <a:bodyPr/>
              <a:lstStyle/>
              <a:p>
                <a:endParaRPr lang="de-DE"/>
              </a:p>
            </p:txBody>
          </p:sp>
          <p:sp>
            <p:nvSpPr>
              <p:cNvPr id="267368" name="Freeform 16"/>
              <p:cNvSpPr>
                <a:spLocks noChangeAspect="1"/>
              </p:cNvSpPr>
              <p:nvPr/>
            </p:nvSpPr>
            <p:spPr bwMode="auto">
              <a:xfrm>
                <a:off x="2571" y="2211"/>
                <a:ext cx="87" cy="63"/>
              </a:xfrm>
              <a:custGeom>
                <a:avLst/>
                <a:gdLst>
                  <a:gd name="T0" fmla="*/ 0 w 385"/>
                  <a:gd name="T1" fmla="*/ 0 h 278"/>
                  <a:gd name="T2" fmla="*/ 0 w 385"/>
                  <a:gd name="T3" fmla="*/ 0 h 278"/>
                  <a:gd name="T4" fmla="*/ 0 w 385"/>
                  <a:gd name="T5" fmla="*/ 0 h 278"/>
                  <a:gd name="T6" fmla="*/ 0 w 385"/>
                  <a:gd name="T7" fmla="*/ 0 h 278"/>
                  <a:gd name="T8" fmla="*/ 0 w 385"/>
                  <a:gd name="T9" fmla="*/ 0 h 278"/>
                  <a:gd name="T10" fmla="*/ 0 w 385"/>
                  <a:gd name="T11" fmla="*/ 0 h 278"/>
                  <a:gd name="T12" fmla="*/ 0 w 385"/>
                  <a:gd name="T13" fmla="*/ 0 h 278"/>
                  <a:gd name="T14" fmla="*/ 0 w 385"/>
                  <a:gd name="T15" fmla="*/ 0 h 278"/>
                  <a:gd name="T16" fmla="*/ 0 w 385"/>
                  <a:gd name="T17" fmla="*/ 0 h 278"/>
                  <a:gd name="T18" fmla="*/ 0 w 385"/>
                  <a:gd name="T19" fmla="*/ 0 h 278"/>
                  <a:gd name="T20" fmla="*/ 0 w 385"/>
                  <a:gd name="T21" fmla="*/ 0 h 278"/>
                  <a:gd name="T22" fmla="*/ 0 w 385"/>
                  <a:gd name="T23" fmla="*/ 0 h 278"/>
                  <a:gd name="T24" fmla="*/ 0 w 385"/>
                  <a:gd name="T25" fmla="*/ 0 h 278"/>
                  <a:gd name="T26" fmla="*/ 0 w 385"/>
                  <a:gd name="T27" fmla="*/ 0 h 27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5"/>
                  <a:gd name="T43" fmla="*/ 0 h 278"/>
                  <a:gd name="T44" fmla="*/ 385 w 385"/>
                  <a:gd name="T45" fmla="*/ 278 h 27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5" h="278">
                    <a:moveTo>
                      <a:pt x="378" y="278"/>
                    </a:moveTo>
                    <a:lnTo>
                      <a:pt x="312" y="263"/>
                    </a:lnTo>
                    <a:lnTo>
                      <a:pt x="276" y="207"/>
                    </a:lnTo>
                    <a:lnTo>
                      <a:pt x="246" y="235"/>
                    </a:lnTo>
                    <a:lnTo>
                      <a:pt x="133" y="242"/>
                    </a:lnTo>
                    <a:lnTo>
                      <a:pt x="0" y="205"/>
                    </a:lnTo>
                    <a:lnTo>
                      <a:pt x="33" y="123"/>
                    </a:lnTo>
                    <a:lnTo>
                      <a:pt x="203" y="95"/>
                    </a:lnTo>
                    <a:lnTo>
                      <a:pt x="275" y="127"/>
                    </a:lnTo>
                    <a:lnTo>
                      <a:pt x="348" y="0"/>
                    </a:lnTo>
                    <a:lnTo>
                      <a:pt x="377" y="23"/>
                    </a:lnTo>
                    <a:lnTo>
                      <a:pt x="381" y="153"/>
                    </a:lnTo>
                    <a:lnTo>
                      <a:pt x="385" y="213"/>
                    </a:lnTo>
                    <a:lnTo>
                      <a:pt x="378" y="278"/>
                    </a:lnTo>
                    <a:close/>
                  </a:path>
                </a:pathLst>
              </a:custGeom>
              <a:solidFill>
                <a:srgbClr val="B4B4B4"/>
              </a:solidFill>
              <a:ln w="12700">
                <a:noFill/>
                <a:round/>
                <a:headEnd/>
                <a:tailEnd/>
              </a:ln>
            </p:spPr>
            <p:txBody>
              <a:bodyPr/>
              <a:lstStyle/>
              <a:p>
                <a:endParaRPr lang="de-DE"/>
              </a:p>
            </p:txBody>
          </p:sp>
          <p:sp>
            <p:nvSpPr>
              <p:cNvPr id="267369" name="Freeform 17"/>
              <p:cNvSpPr>
                <a:spLocks noChangeAspect="1"/>
              </p:cNvSpPr>
              <p:nvPr/>
            </p:nvSpPr>
            <p:spPr bwMode="auto">
              <a:xfrm>
                <a:off x="3262" y="3664"/>
                <a:ext cx="850" cy="566"/>
              </a:xfrm>
              <a:custGeom>
                <a:avLst/>
                <a:gdLst>
                  <a:gd name="T0" fmla="*/ 1 w 3780"/>
                  <a:gd name="T1" fmla="*/ 1 h 2516"/>
                  <a:gd name="T2" fmla="*/ 1 w 3780"/>
                  <a:gd name="T3" fmla="*/ 1 h 2516"/>
                  <a:gd name="T4" fmla="*/ 1 w 3780"/>
                  <a:gd name="T5" fmla="*/ 1 h 2516"/>
                  <a:gd name="T6" fmla="*/ 1 w 3780"/>
                  <a:gd name="T7" fmla="*/ 1 h 2516"/>
                  <a:gd name="T8" fmla="*/ 1 w 3780"/>
                  <a:gd name="T9" fmla="*/ 1 h 2516"/>
                  <a:gd name="T10" fmla="*/ 1 w 3780"/>
                  <a:gd name="T11" fmla="*/ 1 h 2516"/>
                  <a:gd name="T12" fmla="*/ 0 w 3780"/>
                  <a:gd name="T13" fmla="*/ 1 h 2516"/>
                  <a:gd name="T14" fmla="*/ 0 w 3780"/>
                  <a:gd name="T15" fmla="*/ 1 h 2516"/>
                  <a:gd name="T16" fmla="*/ 0 w 3780"/>
                  <a:gd name="T17" fmla="*/ 1 h 2516"/>
                  <a:gd name="T18" fmla="*/ 0 w 3780"/>
                  <a:gd name="T19" fmla="*/ 1 h 2516"/>
                  <a:gd name="T20" fmla="*/ 0 w 3780"/>
                  <a:gd name="T21" fmla="*/ 1 h 2516"/>
                  <a:gd name="T22" fmla="*/ 0 w 3780"/>
                  <a:gd name="T23" fmla="*/ 1 h 2516"/>
                  <a:gd name="T24" fmla="*/ 0 w 3780"/>
                  <a:gd name="T25" fmla="*/ 1 h 2516"/>
                  <a:gd name="T26" fmla="*/ 0 w 3780"/>
                  <a:gd name="T27" fmla="*/ 1 h 2516"/>
                  <a:gd name="T28" fmla="*/ 0 w 3780"/>
                  <a:gd name="T29" fmla="*/ 0 h 2516"/>
                  <a:gd name="T30" fmla="*/ 0 w 3780"/>
                  <a:gd name="T31" fmla="*/ 0 h 2516"/>
                  <a:gd name="T32" fmla="*/ 0 w 3780"/>
                  <a:gd name="T33" fmla="*/ 0 h 2516"/>
                  <a:gd name="T34" fmla="*/ 0 w 3780"/>
                  <a:gd name="T35" fmla="*/ 0 h 2516"/>
                  <a:gd name="T36" fmla="*/ 0 w 3780"/>
                  <a:gd name="T37" fmla="*/ 0 h 2516"/>
                  <a:gd name="T38" fmla="*/ 0 w 3780"/>
                  <a:gd name="T39" fmla="*/ 0 h 2516"/>
                  <a:gd name="T40" fmla="*/ 0 w 3780"/>
                  <a:gd name="T41" fmla="*/ 0 h 2516"/>
                  <a:gd name="T42" fmla="*/ 0 w 3780"/>
                  <a:gd name="T43" fmla="*/ 0 h 2516"/>
                  <a:gd name="T44" fmla="*/ 0 w 3780"/>
                  <a:gd name="T45" fmla="*/ 0 h 2516"/>
                  <a:gd name="T46" fmla="*/ 0 w 3780"/>
                  <a:gd name="T47" fmla="*/ 0 h 2516"/>
                  <a:gd name="T48" fmla="*/ 1 w 3780"/>
                  <a:gd name="T49" fmla="*/ 0 h 2516"/>
                  <a:gd name="T50" fmla="*/ 1 w 3780"/>
                  <a:gd name="T51" fmla="*/ 0 h 2516"/>
                  <a:gd name="T52" fmla="*/ 1 w 3780"/>
                  <a:gd name="T53" fmla="*/ 0 h 2516"/>
                  <a:gd name="T54" fmla="*/ 1 w 3780"/>
                  <a:gd name="T55" fmla="*/ 0 h 2516"/>
                  <a:gd name="T56" fmla="*/ 1 w 3780"/>
                  <a:gd name="T57" fmla="*/ 0 h 2516"/>
                  <a:gd name="T58" fmla="*/ 1 w 3780"/>
                  <a:gd name="T59" fmla="*/ 0 h 2516"/>
                  <a:gd name="T60" fmla="*/ 2 w 3780"/>
                  <a:gd name="T61" fmla="*/ 0 h 2516"/>
                  <a:gd name="T62" fmla="*/ 2 w 3780"/>
                  <a:gd name="T63" fmla="*/ 0 h 2516"/>
                  <a:gd name="T64" fmla="*/ 2 w 3780"/>
                  <a:gd name="T65" fmla="*/ 0 h 2516"/>
                  <a:gd name="T66" fmla="*/ 2 w 3780"/>
                  <a:gd name="T67" fmla="*/ 0 h 2516"/>
                  <a:gd name="T68" fmla="*/ 2 w 3780"/>
                  <a:gd name="T69" fmla="*/ 0 h 2516"/>
                  <a:gd name="T70" fmla="*/ 2 w 3780"/>
                  <a:gd name="T71" fmla="*/ 0 h 2516"/>
                  <a:gd name="T72" fmla="*/ 2 w 3780"/>
                  <a:gd name="T73" fmla="*/ 0 h 2516"/>
                  <a:gd name="T74" fmla="*/ 2 w 3780"/>
                  <a:gd name="T75" fmla="*/ 0 h 2516"/>
                  <a:gd name="T76" fmla="*/ 2 w 3780"/>
                  <a:gd name="T77" fmla="*/ 0 h 2516"/>
                  <a:gd name="T78" fmla="*/ 2 w 3780"/>
                  <a:gd name="T79" fmla="*/ 0 h 2516"/>
                  <a:gd name="T80" fmla="*/ 2 w 3780"/>
                  <a:gd name="T81" fmla="*/ 0 h 2516"/>
                  <a:gd name="T82" fmla="*/ 2 w 3780"/>
                  <a:gd name="T83" fmla="*/ 0 h 2516"/>
                  <a:gd name="T84" fmla="*/ 2 w 3780"/>
                  <a:gd name="T85" fmla="*/ 0 h 2516"/>
                  <a:gd name="T86" fmla="*/ 2 w 3780"/>
                  <a:gd name="T87" fmla="*/ 1 h 2516"/>
                  <a:gd name="T88" fmla="*/ 2 w 3780"/>
                  <a:gd name="T89" fmla="*/ 1 h 2516"/>
                  <a:gd name="T90" fmla="*/ 2 w 3780"/>
                  <a:gd name="T91" fmla="*/ 1 h 2516"/>
                  <a:gd name="T92" fmla="*/ 2 w 3780"/>
                  <a:gd name="T93" fmla="*/ 1 h 2516"/>
                  <a:gd name="T94" fmla="*/ 2 w 3780"/>
                  <a:gd name="T95" fmla="*/ 1 h 2516"/>
                  <a:gd name="T96" fmla="*/ 2 w 3780"/>
                  <a:gd name="T97" fmla="*/ 1 h 2516"/>
                  <a:gd name="T98" fmla="*/ 2 w 3780"/>
                  <a:gd name="T99" fmla="*/ 1 h 2516"/>
                  <a:gd name="T100" fmla="*/ 2 w 3780"/>
                  <a:gd name="T101" fmla="*/ 1 h 2516"/>
                  <a:gd name="T102" fmla="*/ 2 w 3780"/>
                  <a:gd name="T103" fmla="*/ 1 h 2516"/>
                  <a:gd name="T104" fmla="*/ 2 w 3780"/>
                  <a:gd name="T105" fmla="*/ 1 h 2516"/>
                  <a:gd name="T106" fmla="*/ 2 w 3780"/>
                  <a:gd name="T107" fmla="*/ 2 h 2516"/>
                  <a:gd name="T108" fmla="*/ 2 w 3780"/>
                  <a:gd name="T109" fmla="*/ 1 h 2516"/>
                  <a:gd name="T110" fmla="*/ 2 w 3780"/>
                  <a:gd name="T111" fmla="*/ 1 h 2516"/>
                  <a:gd name="T112" fmla="*/ 2 w 3780"/>
                  <a:gd name="T113" fmla="*/ 1 h 2516"/>
                  <a:gd name="T114" fmla="*/ 1 w 3780"/>
                  <a:gd name="T115" fmla="*/ 1 h 251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780"/>
                  <a:gd name="T175" fmla="*/ 0 h 2516"/>
                  <a:gd name="T176" fmla="*/ 3780 w 3780"/>
                  <a:gd name="T177" fmla="*/ 2516 h 251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780" h="2516">
                    <a:moveTo>
                      <a:pt x="2371" y="2077"/>
                    </a:moveTo>
                    <a:lnTo>
                      <a:pt x="2163" y="1973"/>
                    </a:lnTo>
                    <a:lnTo>
                      <a:pt x="1854" y="1991"/>
                    </a:lnTo>
                    <a:lnTo>
                      <a:pt x="1604" y="1929"/>
                    </a:lnTo>
                    <a:lnTo>
                      <a:pt x="1413" y="1762"/>
                    </a:lnTo>
                    <a:lnTo>
                      <a:pt x="1276" y="1744"/>
                    </a:lnTo>
                    <a:lnTo>
                      <a:pt x="872" y="1479"/>
                    </a:lnTo>
                    <a:lnTo>
                      <a:pt x="761" y="1472"/>
                    </a:lnTo>
                    <a:lnTo>
                      <a:pt x="628" y="1379"/>
                    </a:lnTo>
                    <a:lnTo>
                      <a:pt x="291" y="1404"/>
                    </a:lnTo>
                    <a:lnTo>
                      <a:pt x="224" y="1323"/>
                    </a:lnTo>
                    <a:lnTo>
                      <a:pt x="106" y="1286"/>
                    </a:lnTo>
                    <a:lnTo>
                      <a:pt x="39" y="1203"/>
                    </a:lnTo>
                    <a:lnTo>
                      <a:pt x="0" y="1028"/>
                    </a:lnTo>
                    <a:lnTo>
                      <a:pt x="54" y="727"/>
                    </a:lnTo>
                    <a:lnTo>
                      <a:pt x="291" y="540"/>
                    </a:lnTo>
                    <a:lnTo>
                      <a:pt x="291" y="476"/>
                    </a:lnTo>
                    <a:lnTo>
                      <a:pt x="379" y="492"/>
                    </a:lnTo>
                    <a:lnTo>
                      <a:pt x="556" y="629"/>
                    </a:lnTo>
                    <a:lnTo>
                      <a:pt x="736" y="557"/>
                    </a:lnTo>
                    <a:lnTo>
                      <a:pt x="730" y="428"/>
                    </a:lnTo>
                    <a:lnTo>
                      <a:pt x="835" y="409"/>
                    </a:lnTo>
                    <a:lnTo>
                      <a:pt x="928" y="360"/>
                    </a:lnTo>
                    <a:lnTo>
                      <a:pt x="1000" y="372"/>
                    </a:lnTo>
                    <a:lnTo>
                      <a:pt x="1095" y="452"/>
                    </a:lnTo>
                    <a:lnTo>
                      <a:pt x="1258" y="478"/>
                    </a:lnTo>
                    <a:lnTo>
                      <a:pt x="1339" y="581"/>
                    </a:lnTo>
                    <a:lnTo>
                      <a:pt x="1563" y="696"/>
                    </a:lnTo>
                    <a:lnTo>
                      <a:pt x="1892" y="559"/>
                    </a:lnTo>
                    <a:lnTo>
                      <a:pt x="2171" y="582"/>
                    </a:lnTo>
                    <a:lnTo>
                      <a:pt x="2611" y="449"/>
                    </a:lnTo>
                    <a:lnTo>
                      <a:pt x="2723" y="296"/>
                    </a:lnTo>
                    <a:lnTo>
                      <a:pt x="2791" y="311"/>
                    </a:lnTo>
                    <a:lnTo>
                      <a:pt x="2917" y="235"/>
                    </a:lnTo>
                    <a:lnTo>
                      <a:pt x="3139" y="319"/>
                    </a:lnTo>
                    <a:lnTo>
                      <a:pt x="3316" y="157"/>
                    </a:lnTo>
                    <a:lnTo>
                      <a:pt x="3387" y="157"/>
                    </a:lnTo>
                    <a:lnTo>
                      <a:pt x="3668" y="0"/>
                    </a:lnTo>
                    <a:lnTo>
                      <a:pt x="3780" y="28"/>
                    </a:lnTo>
                    <a:lnTo>
                      <a:pt x="3780" y="84"/>
                    </a:lnTo>
                    <a:lnTo>
                      <a:pt x="3717" y="138"/>
                    </a:lnTo>
                    <a:lnTo>
                      <a:pt x="3674" y="311"/>
                    </a:lnTo>
                    <a:lnTo>
                      <a:pt x="3323" y="861"/>
                    </a:lnTo>
                    <a:lnTo>
                      <a:pt x="3292" y="1173"/>
                    </a:lnTo>
                    <a:lnTo>
                      <a:pt x="3211" y="1269"/>
                    </a:lnTo>
                    <a:lnTo>
                      <a:pt x="3266" y="1538"/>
                    </a:lnTo>
                    <a:lnTo>
                      <a:pt x="3379" y="1596"/>
                    </a:lnTo>
                    <a:lnTo>
                      <a:pt x="3420" y="1643"/>
                    </a:lnTo>
                    <a:lnTo>
                      <a:pt x="3403" y="1732"/>
                    </a:lnTo>
                    <a:lnTo>
                      <a:pt x="3452" y="1900"/>
                    </a:lnTo>
                    <a:lnTo>
                      <a:pt x="3439" y="2065"/>
                    </a:lnTo>
                    <a:lnTo>
                      <a:pt x="3332" y="2292"/>
                    </a:lnTo>
                    <a:lnTo>
                      <a:pt x="3348" y="2428"/>
                    </a:lnTo>
                    <a:lnTo>
                      <a:pt x="3267" y="2516"/>
                    </a:lnTo>
                    <a:lnTo>
                      <a:pt x="3179" y="2461"/>
                    </a:lnTo>
                    <a:lnTo>
                      <a:pt x="2844" y="2461"/>
                    </a:lnTo>
                    <a:lnTo>
                      <a:pt x="2596" y="2383"/>
                    </a:lnTo>
                    <a:lnTo>
                      <a:pt x="2371" y="2077"/>
                    </a:lnTo>
                    <a:close/>
                  </a:path>
                </a:pathLst>
              </a:custGeom>
              <a:solidFill>
                <a:srgbClr val="B4B4B4"/>
              </a:solidFill>
              <a:ln w="12700">
                <a:noFill/>
                <a:round/>
                <a:headEnd/>
                <a:tailEnd/>
              </a:ln>
            </p:spPr>
            <p:txBody>
              <a:bodyPr/>
              <a:lstStyle/>
              <a:p>
                <a:endParaRPr lang="de-DE"/>
              </a:p>
            </p:txBody>
          </p:sp>
          <p:sp>
            <p:nvSpPr>
              <p:cNvPr id="267370" name="Freeform 18"/>
              <p:cNvSpPr>
                <a:spLocks noChangeAspect="1"/>
              </p:cNvSpPr>
              <p:nvPr/>
            </p:nvSpPr>
            <p:spPr bwMode="auto">
              <a:xfrm>
                <a:off x="2095" y="2782"/>
                <a:ext cx="439" cy="792"/>
              </a:xfrm>
              <a:custGeom>
                <a:avLst/>
                <a:gdLst>
                  <a:gd name="T0" fmla="*/ 393 w 439"/>
                  <a:gd name="T1" fmla="*/ 356 h 792"/>
                  <a:gd name="T2" fmla="*/ 409 w 439"/>
                  <a:gd name="T3" fmla="*/ 442 h 792"/>
                  <a:gd name="T4" fmla="*/ 403 w 439"/>
                  <a:gd name="T5" fmla="*/ 516 h 792"/>
                  <a:gd name="T6" fmla="*/ 403 w 439"/>
                  <a:gd name="T7" fmla="*/ 640 h 792"/>
                  <a:gd name="T8" fmla="*/ 380 w 439"/>
                  <a:gd name="T9" fmla="*/ 715 h 792"/>
                  <a:gd name="T10" fmla="*/ 315 w 439"/>
                  <a:gd name="T11" fmla="*/ 677 h 792"/>
                  <a:gd name="T12" fmla="*/ 244 w 439"/>
                  <a:gd name="T13" fmla="*/ 706 h 792"/>
                  <a:gd name="T14" fmla="*/ 198 w 439"/>
                  <a:gd name="T15" fmla="*/ 792 h 792"/>
                  <a:gd name="T16" fmla="*/ 146 w 439"/>
                  <a:gd name="T17" fmla="*/ 775 h 792"/>
                  <a:gd name="T18" fmla="*/ 112 w 439"/>
                  <a:gd name="T19" fmla="*/ 731 h 792"/>
                  <a:gd name="T20" fmla="*/ 73 w 439"/>
                  <a:gd name="T21" fmla="*/ 716 h 792"/>
                  <a:gd name="T22" fmla="*/ 74 w 439"/>
                  <a:gd name="T23" fmla="*/ 676 h 792"/>
                  <a:gd name="T24" fmla="*/ 73 w 439"/>
                  <a:gd name="T25" fmla="*/ 621 h 792"/>
                  <a:gd name="T26" fmla="*/ 83 w 439"/>
                  <a:gd name="T27" fmla="*/ 495 h 792"/>
                  <a:gd name="T28" fmla="*/ 101 w 439"/>
                  <a:gd name="T29" fmla="*/ 450 h 792"/>
                  <a:gd name="T30" fmla="*/ 75 w 439"/>
                  <a:gd name="T31" fmla="*/ 459 h 792"/>
                  <a:gd name="T32" fmla="*/ 89 w 439"/>
                  <a:gd name="T33" fmla="*/ 394 h 792"/>
                  <a:gd name="T34" fmla="*/ 67 w 439"/>
                  <a:gd name="T35" fmla="*/ 306 h 792"/>
                  <a:gd name="T36" fmla="*/ 40 w 439"/>
                  <a:gd name="T37" fmla="*/ 223 h 792"/>
                  <a:gd name="T38" fmla="*/ 12 w 439"/>
                  <a:gd name="T39" fmla="*/ 192 h 792"/>
                  <a:gd name="T40" fmla="*/ 12 w 439"/>
                  <a:gd name="T41" fmla="*/ 116 h 792"/>
                  <a:gd name="T42" fmla="*/ 23 w 439"/>
                  <a:gd name="T43" fmla="*/ 100 h 792"/>
                  <a:gd name="T44" fmla="*/ 84 w 439"/>
                  <a:gd name="T45" fmla="*/ 145 h 792"/>
                  <a:gd name="T46" fmla="*/ 170 w 439"/>
                  <a:gd name="T47" fmla="*/ 107 h 792"/>
                  <a:gd name="T48" fmla="*/ 215 w 439"/>
                  <a:gd name="T49" fmla="*/ 48 h 792"/>
                  <a:gd name="T50" fmla="*/ 261 w 439"/>
                  <a:gd name="T51" fmla="*/ 4 h 792"/>
                  <a:gd name="T52" fmla="*/ 292 w 439"/>
                  <a:gd name="T53" fmla="*/ 14 h 792"/>
                  <a:gd name="T54" fmla="*/ 361 w 439"/>
                  <a:gd name="T55" fmla="*/ 47 h 792"/>
                  <a:gd name="T56" fmla="*/ 375 w 439"/>
                  <a:gd name="T57" fmla="*/ 77 h 792"/>
                  <a:gd name="T58" fmla="*/ 383 w 439"/>
                  <a:gd name="T59" fmla="*/ 104 h 792"/>
                  <a:gd name="T60" fmla="*/ 391 w 439"/>
                  <a:gd name="T61" fmla="*/ 143 h 792"/>
                  <a:gd name="T62" fmla="*/ 439 w 439"/>
                  <a:gd name="T63" fmla="*/ 234 h 79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9"/>
                  <a:gd name="T97" fmla="*/ 0 h 792"/>
                  <a:gd name="T98" fmla="*/ 439 w 439"/>
                  <a:gd name="T99" fmla="*/ 792 h 79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9" h="792">
                    <a:moveTo>
                      <a:pt x="391" y="328"/>
                    </a:moveTo>
                    <a:lnTo>
                      <a:pt x="393" y="356"/>
                    </a:lnTo>
                    <a:lnTo>
                      <a:pt x="418" y="382"/>
                    </a:lnTo>
                    <a:lnTo>
                      <a:pt x="409" y="442"/>
                    </a:lnTo>
                    <a:lnTo>
                      <a:pt x="409" y="495"/>
                    </a:lnTo>
                    <a:lnTo>
                      <a:pt x="403" y="516"/>
                    </a:lnTo>
                    <a:lnTo>
                      <a:pt x="404" y="579"/>
                    </a:lnTo>
                    <a:lnTo>
                      <a:pt x="403" y="640"/>
                    </a:lnTo>
                    <a:lnTo>
                      <a:pt x="390" y="651"/>
                    </a:lnTo>
                    <a:lnTo>
                      <a:pt x="380" y="715"/>
                    </a:lnTo>
                    <a:lnTo>
                      <a:pt x="363" y="710"/>
                    </a:lnTo>
                    <a:lnTo>
                      <a:pt x="315" y="677"/>
                    </a:lnTo>
                    <a:lnTo>
                      <a:pt x="262" y="679"/>
                    </a:lnTo>
                    <a:lnTo>
                      <a:pt x="244" y="706"/>
                    </a:lnTo>
                    <a:lnTo>
                      <a:pt x="242" y="756"/>
                    </a:lnTo>
                    <a:lnTo>
                      <a:pt x="198" y="792"/>
                    </a:lnTo>
                    <a:lnTo>
                      <a:pt x="168" y="790"/>
                    </a:lnTo>
                    <a:lnTo>
                      <a:pt x="146" y="775"/>
                    </a:lnTo>
                    <a:lnTo>
                      <a:pt x="117" y="766"/>
                    </a:lnTo>
                    <a:lnTo>
                      <a:pt x="112" y="731"/>
                    </a:lnTo>
                    <a:lnTo>
                      <a:pt x="90" y="751"/>
                    </a:lnTo>
                    <a:lnTo>
                      <a:pt x="73" y="716"/>
                    </a:lnTo>
                    <a:lnTo>
                      <a:pt x="89" y="710"/>
                    </a:lnTo>
                    <a:lnTo>
                      <a:pt x="74" y="676"/>
                    </a:lnTo>
                    <a:lnTo>
                      <a:pt x="75" y="651"/>
                    </a:lnTo>
                    <a:lnTo>
                      <a:pt x="73" y="621"/>
                    </a:lnTo>
                    <a:lnTo>
                      <a:pt x="84" y="564"/>
                    </a:lnTo>
                    <a:lnTo>
                      <a:pt x="83" y="495"/>
                    </a:lnTo>
                    <a:lnTo>
                      <a:pt x="100" y="506"/>
                    </a:lnTo>
                    <a:lnTo>
                      <a:pt x="101" y="450"/>
                    </a:lnTo>
                    <a:lnTo>
                      <a:pt x="94" y="444"/>
                    </a:lnTo>
                    <a:lnTo>
                      <a:pt x="75" y="459"/>
                    </a:lnTo>
                    <a:lnTo>
                      <a:pt x="76" y="412"/>
                    </a:lnTo>
                    <a:lnTo>
                      <a:pt x="89" y="394"/>
                    </a:lnTo>
                    <a:lnTo>
                      <a:pt x="85" y="369"/>
                    </a:lnTo>
                    <a:lnTo>
                      <a:pt x="67" y="306"/>
                    </a:lnTo>
                    <a:lnTo>
                      <a:pt x="55" y="253"/>
                    </a:lnTo>
                    <a:lnTo>
                      <a:pt x="40" y="223"/>
                    </a:lnTo>
                    <a:lnTo>
                      <a:pt x="11" y="218"/>
                    </a:lnTo>
                    <a:lnTo>
                      <a:pt x="12" y="192"/>
                    </a:lnTo>
                    <a:lnTo>
                      <a:pt x="0" y="178"/>
                    </a:lnTo>
                    <a:lnTo>
                      <a:pt x="12" y="116"/>
                    </a:lnTo>
                    <a:lnTo>
                      <a:pt x="12" y="93"/>
                    </a:lnTo>
                    <a:lnTo>
                      <a:pt x="23" y="100"/>
                    </a:lnTo>
                    <a:lnTo>
                      <a:pt x="44" y="138"/>
                    </a:lnTo>
                    <a:lnTo>
                      <a:pt x="84" y="145"/>
                    </a:lnTo>
                    <a:lnTo>
                      <a:pt x="126" y="121"/>
                    </a:lnTo>
                    <a:lnTo>
                      <a:pt x="170" y="107"/>
                    </a:lnTo>
                    <a:lnTo>
                      <a:pt x="189" y="73"/>
                    </a:lnTo>
                    <a:lnTo>
                      <a:pt x="215" y="48"/>
                    </a:lnTo>
                    <a:lnTo>
                      <a:pt x="262" y="21"/>
                    </a:lnTo>
                    <a:lnTo>
                      <a:pt x="261" y="4"/>
                    </a:lnTo>
                    <a:lnTo>
                      <a:pt x="291" y="0"/>
                    </a:lnTo>
                    <a:lnTo>
                      <a:pt x="292" y="14"/>
                    </a:lnTo>
                    <a:lnTo>
                      <a:pt x="351" y="27"/>
                    </a:lnTo>
                    <a:lnTo>
                      <a:pt x="361" y="47"/>
                    </a:lnTo>
                    <a:lnTo>
                      <a:pt x="364" y="65"/>
                    </a:lnTo>
                    <a:lnTo>
                      <a:pt x="375" y="77"/>
                    </a:lnTo>
                    <a:lnTo>
                      <a:pt x="370" y="110"/>
                    </a:lnTo>
                    <a:lnTo>
                      <a:pt x="383" y="104"/>
                    </a:lnTo>
                    <a:lnTo>
                      <a:pt x="394" y="131"/>
                    </a:lnTo>
                    <a:lnTo>
                      <a:pt x="391" y="143"/>
                    </a:lnTo>
                    <a:lnTo>
                      <a:pt x="405" y="157"/>
                    </a:lnTo>
                    <a:lnTo>
                      <a:pt x="439" y="234"/>
                    </a:lnTo>
                    <a:lnTo>
                      <a:pt x="391" y="328"/>
                    </a:lnTo>
                    <a:close/>
                  </a:path>
                </a:pathLst>
              </a:custGeom>
              <a:solidFill>
                <a:srgbClr val="B4B4B4"/>
              </a:solidFill>
              <a:ln w="12700">
                <a:noFill/>
                <a:round/>
                <a:headEnd/>
                <a:tailEnd/>
              </a:ln>
            </p:spPr>
            <p:txBody>
              <a:bodyPr/>
              <a:lstStyle/>
              <a:p>
                <a:endParaRPr lang="de-DE"/>
              </a:p>
            </p:txBody>
          </p:sp>
          <p:sp>
            <p:nvSpPr>
              <p:cNvPr id="267371" name="Freeform 19"/>
              <p:cNvSpPr>
                <a:spLocks noChangeAspect="1"/>
              </p:cNvSpPr>
              <p:nvPr/>
            </p:nvSpPr>
            <p:spPr bwMode="auto">
              <a:xfrm>
                <a:off x="3050" y="1812"/>
                <a:ext cx="474" cy="418"/>
              </a:xfrm>
              <a:custGeom>
                <a:avLst/>
                <a:gdLst>
                  <a:gd name="T0" fmla="*/ 343 w 474"/>
                  <a:gd name="T1" fmla="*/ 418 h 418"/>
                  <a:gd name="T2" fmla="*/ 324 w 474"/>
                  <a:gd name="T3" fmla="*/ 404 h 418"/>
                  <a:gd name="T4" fmla="*/ 301 w 474"/>
                  <a:gd name="T5" fmla="*/ 410 h 418"/>
                  <a:gd name="T6" fmla="*/ 288 w 474"/>
                  <a:gd name="T7" fmla="*/ 403 h 418"/>
                  <a:gd name="T8" fmla="*/ 269 w 474"/>
                  <a:gd name="T9" fmla="*/ 357 h 418"/>
                  <a:gd name="T10" fmla="*/ 255 w 474"/>
                  <a:gd name="T11" fmla="*/ 349 h 418"/>
                  <a:gd name="T12" fmla="*/ 237 w 474"/>
                  <a:gd name="T13" fmla="*/ 354 h 418"/>
                  <a:gd name="T14" fmla="*/ 215 w 474"/>
                  <a:gd name="T15" fmla="*/ 332 h 418"/>
                  <a:gd name="T16" fmla="*/ 202 w 474"/>
                  <a:gd name="T17" fmla="*/ 251 h 418"/>
                  <a:gd name="T18" fmla="*/ 167 w 474"/>
                  <a:gd name="T19" fmla="*/ 195 h 418"/>
                  <a:gd name="T20" fmla="*/ 170 w 474"/>
                  <a:gd name="T21" fmla="*/ 169 h 418"/>
                  <a:gd name="T22" fmla="*/ 158 w 474"/>
                  <a:gd name="T23" fmla="*/ 169 h 418"/>
                  <a:gd name="T24" fmla="*/ 125 w 474"/>
                  <a:gd name="T25" fmla="*/ 177 h 418"/>
                  <a:gd name="T26" fmla="*/ 99 w 474"/>
                  <a:gd name="T27" fmla="*/ 148 h 418"/>
                  <a:gd name="T28" fmla="*/ 57 w 474"/>
                  <a:gd name="T29" fmla="*/ 149 h 418"/>
                  <a:gd name="T30" fmla="*/ 48 w 474"/>
                  <a:gd name="T31" fmla="*/ 132 h 418"/>
                  <a:gd name="T32" fmla="*/ 26 w 474"/>
                  <a:gd name="T33" fmla="*/ 129 h 418"/>
                  <a:gd name="T34" fmla="*/ 23 w 474"/>
                  <a:gd name="T35" fmla="*/ 117 h 418"/>
                  <a:gd name="T36" fmla="*/ 58 w 474"/>
                  <a:gd name="T37" fmla="*/ 104 h 418"/>
                  <a:gd name="T38" fmla="*/ 59 w 474"/>
                  <a:gd name="T39" fmla="*/ 79 h 418"/>
                  <a:gd name="T40" fmla="*/ 25 w 474"/>
                  <a:gd name="T41" fmla="*/ 77 h 418"/>
                  <a:gd name="T42" fmla="*/ 22 w 474"/>
                  <a:gd name="T43" fmla="*/ 84 h 418"/>
                  <a:gd name="T44" fmla="*/ 0 w 474"/>
                  <a:gd name="T45" fmla="*/ 77 h 418"/>
                  <a:gd name="T46" fmla="*/ 6 w 474"/>
                  <a:gd name="T47" fmla="*/ 47 h 418"/>
                  <a:gd name="T48" fmla="*/ 11 w 474"/>
                  <a:gd name="T49" fmla="*/ 27 h 418"/>
                  <a:gd name="T50" fmla="*/ 51 w 474"/>
                  <a:gd name="T51" fmla="*/ 6 h 418"/>
                  <a:gd name="T52" fmla="*/ 91 w 474"/>
                  <a:gd name="T53" fmla="*/ 20 h 418"/>
                  <a:gd name="T54" fmla="*/ 127 w 474"/>
                  <a:gd name="T55" fmla="*/ 51 h 418"/>
                  <a:gd name="T56" fmla="*/ 152 w 474"/>
                  <a:gd name="T57" fmla="*/ 30 h 418"/>
                  <a:gd name="T58" fmla="*/ 148 w 474"/>
                  <a:gd name="T59" fmla="*/ 0 h 418"/>
                  <a:gd name="T60" fmla="*/ 211 w 474"/>
                  <a:gd name="T61" fmla="*/ 21 h 418"/>
                  <a:gd name="T62" fmla="*/ 243 w 474"/>
                  <a:gd name="T63" fmla="*/ 49 h 418"/>
                  <a:gd name="T64" fmla="*/ 315 w 474"/>
                  <a:gd name="T65" fmla="*/ 100 h 418"/>
                  <a:gd name="T66" fmla="*/ 367 w 474"/>
                  <a:gd name="T67" fmla="*/ 119 h 418"/>
                  <a:gd name="T68" fmla="*/ 386 w 474"/>
                  <a:gd name="T69" fmla="*/ 128 h 418"/>
                  <a:gd name="T70" fmla="*/ 413 w 474"/>
                  <a:gd name="T71" fmla="*/ 201 h 418"/>
                  <a:gd name="T72" fmla="*/ 447 w 474"/>
                  <a:gd name="T73" fmla="*/ 259 h 418"/>
                  <a:gd name="T74" fmla="*/ 461 w 474"/>
                  <a:gd name="T75" fmla="*/ 312 h 418"/>
                  <a:gd name="T76" fmla="*/ 474 w 474"/>
                  <a:gd name="T77" fmla="*/ 342 h 418"/>
                  <a:gd name="T78" fmla="*/ 425 w 474"/>
                  <a:gd name="T79" fmla="*/ 360 h 418"/>
                  <a:gd name="T80" fmla="*/ 423 w 474"/>
                  <a:gd name="T81" fmla="*/ 373 h 418"/>
                  <a:gd name="T82" fmla="*/ 377 w 474"/>
                  <a:gd name="T83" fmla="*/ 381 h 418"/>
                  <a:gd name="T84" fmla="*/ 343 w 474"/>
                  <a:gd name="T85" fmla="*/ 418 h 41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74"/>
                  <a:gd name="T130" fmla="*/ 0 h 418"/>
                  <a:gd name="T131" fmla="*/ 474 w 474"/>
                  <a:gd name="T132" fmla="*/ 418 h 41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74" h="418">
                    <a:moveTo>
                      <a:pt x="343" y="418"/>
                    </a:moveTo>
                    <a:lnTo>
                      <a:pt x="324" y="404"/>
                    </a:lnTo>
                    <a:lnTo>
                      <a:pt x="301" y="410"/>
                    </a:lnTo>
                    <a:lnTo>
                      <a:pt x="288" y="403"/>
                    </a:lnTo>
                    <a:lnTo>
                      <a:pt x="269" y="357"/>
                    </a:lnTo>
                    <a:lnTo>
                      <a:pt x="255" y="349"/>
                    </a:lnTo>
                    <a:lnTo>
                      <a:pt x="237" y="354"/>
                    </a:lnTo>
                    <a:lnTo>
                      <a:pt x="215" y="332"/>
                    </a:lnTo>
                    <a:lnTo>
                      <a:pt x="202" y="251"/>
                    </a:lnTo>
                    <a:lnTo>
                      <a:pt x="167" y="195"/>
                    </a:lnTo>
                    <a:lnTo>
                      <a:pt x="170" y="169"/>
                    </a:lnTo>
                    <a:lnTo>
                      <a:pt x="158" y="169"/>
                    </a:lnTo>
                    <a:lnTo>
                      <a:pt x="125" y="177"/>
                    </a:lnTo>
                    <a:lnTo>
                      <a:pt x="99" y="148"/>
                    </a:lnTo>
                    <a:lnTo>
                      <a:pt x="57" y="149"/>
                    </a:lnTo>
                    <a:lnTo>
                      <a:pt x="48" y="132"/>
                    </a:lnTo>
                    <a:lnTo>
                      <a:pt x="26" y="129"/>
                    </a:lnTo>
                    <a:lnTo>
                      <a:pt x="23" y="117"/>
                    </a:lnTo>
                    <a:lnTo>
                      <a:pt x="58" y="104"/>
                    </a:lnTo>
                    <a:lnTo>
                      <a:pt x="59" y="79"/>
                    </a:lnTo>
                    <a:lnTo>
                      <a:pt x="25" y="77"/>
                    </a:lnTo>
                    <a:lnTo>
                      <a:pt x="22" y="84"/>
                    </a:lnTo>
                    <a:lnTo>
                      <a:pt x="0" y="77"/>
                    </a:lnTo>
                    <a:lnTo>
                      <a:pt x="6" y="47"/>
                    </a:lnTo>
                    <a:lnTo>
                      <a:pt x="11" y="27"/>
                    </a:lnTo>
                    <a:lnTo>
                      <a:pt x="51" y="6"/>
                    </a:lnTo>
                    <a:lnTo>
                      <a:pt x="91" y="20"/>
                    </a:lnTo>
                    <a:lnTo>
                      <a:pt x="127" y="51"/>
                    </a:lnTo>
                    <a:lnTo>
                      <a:pt x="152" y="30"/>
                    </a:lnTo>
                    <a:lnTo>
                      <a:pt x="148" y="0"/>
                    </a:lnTo>
                    <a:lnTo>
                      <a:pt x="211" y="21"/>
                    </a:lnTo>
                    <a:lnTo>
                      <a:pt x="243" y="49"/>
                    </a:lnTo>
                    <a:lnTo>
                      <a:pt x="315" y="100"/>
                    </a:lnTo>
                    <a:lnTo>
                      <a:pt x="367" y="119"/>
                    </a:lnTo>
                    <a:lnTo>
                      <a:pt x="386" y="128"/>
                    </a:lnTo>
                    <a:lnTo>
                      <a:pt x="413" y="201"/>
                    </a:lnTo>
                    <a:lnTo>
                      <a:pt x="447" y="259"/>
                    </a:lnTo>
                    <a:lnTo>
                      <a:pt x="461" y="312"/>
                    </a:lnTo>
                    <a:lnTo>
                      <a:pt x="474" y="342"/>
                    </a:lnTo>
                    <a:lnTo>
                      <a:pt x="425" y="360"/>
                    </a:lnTo>
                    <a:lnTo>
                      <a:pt x="423" y="373"/>
                    </a:lnTo>
                    <a:lnTo>
                      <a:pt x="377" y="381"/>
                    </a:lnTo>
                    <a:lnTo>
                      <a:pt x="343" y="418"/>
                    </a:lnTo>
                    <a:close/>
                  </a:path>
                </a:pathLst>
              </a:custGeom>
              <a:solidFill>
                <a:srgbClr val="B4B4B4"/>
              </a:solidFill>
              <a:ln w="12700">
                <a:noFill/>
                <a:round/>
                <a:headEnd/>
                <a:tailEnd/>
              </a:ln>
            </p:spPr>
            <p:txBody>
              <a:bodyPr/>
              <a:lstStyle/>
              <a:p>
                <a:endParaRPr lang="de-DE"/>
              </a:p>
            </p:txBody>
          </p:sp>
          <p:sp>
            <p:nvSpPr>
              <p:cNvPr id="267372" name="Freeform 20"/>
              <p:cNvSpPr>
                <a:spLocks noChangeAspect="1"/>
              </p:cNvSpPr>
              <p:nvPr/>
            </p:nvSpPr>
            <p:spPr bwMode="auto">
              <a:xfrm>
                <a:off x="1941" y="1623"/>
                <a:ext cx="610" cy="300"/>
              </a:xfrm>
              <a:custGeom>
                <a:avLst/>
                <a:gdLst>
                  <a:gd name="T0" fmla="*/ 610 w 610"/>
                  <a:gd name="T1" fmla="*/ 185 h 300"/>
                  <a:gd name="T2" fmla="*/ 597 w 610"/>
                  <a:gd name="T3" fmla="*/ 200 h 300"/>
                  <a:gd name="T4" fmla="*/ 588 w 610"/>
                  <a:gd name="T5" fmla="*/ 203 h 300"/>
                  <a:gd name="T6" fmla="*/ 552 w 610"/>
                  <a:gd name="T7" fmla="*/ 200 h 300"/>
                  <a:gd name="T8" fmla="*/ 433 w 610"/>
                  <a:gd name="T9" fmla="*/ 121 h 300"/>
                  <a:gd name="T10" fmla="*/ 402 w 610"/>
                  <a:gd name="T11" fmla="*/ 106 h 300"/>
                  <a:gd name="T12" fmla="*/ 386 w 610"/>
                  <a:gd name="T13" fmla="*/ 116 h 300"/>
                  <a:gd name="T14" fmla="*/ 372 w 610"/>
                  <a:gd name="T15" fmla="*/ 109 h 300"/>
                  <a:gd name="T16" fmla="*/ 329 w 610"/>
                  <a:gd name="T17" fmla="*/ 95 h 300"/>
                  <a:gd name="T18" fmla="*/ 313 w 610"/>
                  <a:gd name="T19" fmla="*/ 87 h 300"/>
                  <a:gd name="T20" fmla="*/ 287 w 610"/>
                  <a:gd name="T21" fmla="*/ 80 h 300"/>
                  <a:gd name="T22" fmla="*/ 216 w 610"/>
                  <a:gd name="T23" fmla="*/ 129 h 300"/>
                  <a:gd name="T24" fmla="*/ 206 w 610"/>
                  <a:gd name="T25" fmla="*/ 163 h 300"/>
                  <a:gd name="T26" fmla="*/ 177 w 610"/>
                  <a:gd name="T27" fmla="*/ 176 h 300"/>
                  <a:gd name="T28" fmla="*/ 147 w 610"/>
                  <a:gd name="T29" fmla="*/ 222 h 300"/>
                  <a:gd name="T30" fmla="*/ 144 w 610"/>
                  <a:gd name="T31" fmla="*/ 248 h 300"/>
                  <a:gd name="T32" fmla="*/ 104 w 610"/>
                  <a:gd name="T33" fmla="*/ 275 h 300"/>
                  <a:gd name="T34" fmla="*/ 67 w 610"/>
                  <a:gd name="T35" fmla="*/ 288 h 300"/>
                  <a:gd name="T36" fmla="*/ 32 w 610"/>
                  <a:gd name="T37" fmla="*/ 300 h 300"/>
                  <a:gd name="T38" fmla="*/ 13 w 610"/>
                  <a:gd name="T39" fmla="*/ 299 h 300"/>
                  <a:gd name="T40" fmla="*/ 0 w 610"/>
                  <a:gd name="T41" fmla="*/ 262 h 300"/>
                  <a:gd name="T42" fmla="*/ 40 w 610"/>
                  <a:gd name="T43" fmla="*/ 202 h 300"/>
                  <a:gd name="T44" fmla="*/ 117 w 610"/>
                  <a:gd name="T45" fmla="*/ 192 h 300"/>
                  <a:gd name="T46" fmla="*/ 126 w 610"/>
                  <a:gd name="T47" fmla="*/ 150 h 300"/>
                  <a:gd name="T48" fmla="*/ 163 w 610"/>
                  <a:gd name="T49" fmla="*/ 54 h 300"/>
                  <a:gd name="T50" fmla="*/ 201 w 610"/>
                  <a:gd name="T51" fmla="*/ 67 h 300"/>
                  <a:gd name="T52" fmla="*/ 280 w 610"/>
                  <a:gd name="T53" fmla="*/ 26 h 300"/>
                  <a:gd name="T54" fmla="*/ 300 w 610"/>
                  <a:gd name="T55" fmla="*/ 58 h 300"/>
                  <a:gd name="T56" fmla="*/ 321 w 610"/>
                  <a:gd name="T57" fmla="*/ 10 h 300"/>
                  <a:gd name="T58" fmla="*/ 354 w 610"/>
                  <a:gd name="T59" fmla="*/ 0 h 300"/>
                  <a:gd name="T60" fmla="*/ 387 w 610"/>
                  <a:gd name="T61" fmla="*/ 31 h 300"/>
                  <a:gd name="T62" fmla="*/ 400 w 610"/>
                  <a:gd name="T63" fmla="*/ 14 h 300"/>
                  <a:gd name="T64" fmla="*/ 428 w 610"/>
                  <a:gd name="T65" fmla="*/ 25 h 300"/>
                  <a:gd name="T66" fmla="*/ 444 w 610"/>
                  <a:gd name="T67" fmla="*/ 16 h 300"/>
                  <a:gd name="T68" fmla="*/ 466 w 610"/>
                  <a:gd name="T69" fmla="*/ 42 h 300"/>
                  <a:gd name="T70" fmla="*/ 454 w 610"/>
                  <a:gd name="T71" fmla="*/ 78 h 300"/>
                  <a:gd name="T72" fmla="*/ 484 w 610"/>
                  <a:gd name="T73" fmla="*/ 68 h 300"/>
                  <a:gd name="T74" fmla="*/ 508 w 610"/>
                  <a:gd name="T75" fmla="*/ 78 h 300"/>
                  <a:gd name="T76" fmla="*/ 511 w 610"/>
                  <a:gd name="T77" fmla="*/ 94 h 300"/>
                  <a:gd name="T78" fmla="*/ 520 w 610"/>
                  <a:gd name="T79" fmla="*/ 92 h 300"/>
                  <a:gd name="T80" fmla="*/ 524 w 610"/>
                  <a:gd name="T81" fmla="*/ 105 h 300"/>
                  <a:gd name="T82" fmla="*/ 553 w 610"/>
                  <a:gd name="T83" fmla="*/ 122 h 300"/>
                  <a:gd name="T84" fmla="*/ 563 w 610"/>
                  <a:gd name="T85" fmla="*/ 144 h 300"/>
                  <a:gd name="T86" fmla="*/ 610 w 610"/>
                  <a:gd name="T87" fmla="*/ 185 h 3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10"/>
                  <a:gd name="T133" fmla="*/ 0 h 300"/>
                  <a:gd name="T134" fmla="*/ 610 w 610"/>
                  <a:gd name="T135" fmla="*/ 300 h 30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10" h="300">
                    <a:moveTo>
                      <a:pt x="610" y="185"/>
                    </a:moveTo>
                    <a:lnTo>
                      <a:pt x="597" y="200"/>
                    </a:lnTo>
                    <a:lnTo>
                      <a:pt x="588" y="203"/>
                    </a:lnTo>
                    <a:lnTo>
                      <a:pt x="552" y="200"/>
                    </a:lnTo>
                    <a:lnTo>
                      <a:pt x="433" y="121"/>
                    </a:lnTo>
                    <a:lnTo>
                      <a:pt x="402" y="106"/>
                    </a:lnTo>
                    <a:lnTo>
                      <a:pt x="386" y="116"/>
                    </a:lnTo>
                    <a:lnTo>
                      <a:pt x="372" y="109"/>
                    </a:lnTo>
                    <a:lnTo>
                      <a:pt x="329" y="95"/>
                    </a:lnTo>
                    <a:lnTo>
                      <a:pt x="313" y="87"/>
                    </a:lnTo>
                    <a:lnTo>
                      <a:pt x="287" y="80"/>
                    </a:lnTo>
                    <a:lnTo>
                      <a:pt x="216" y="129"/>
                    </a:lnTo>
                    <a:lnTo>
                      <a:pt x="206" y="163"/>
                    </a:lnTo>
                    <a:lnTo>
                      <a:pt x="177" y="176"/>
                    </a:lnTo>
                    <a:lnTo>
                      <a:pt x="147" y="222"/>
                    </a:lnTo>
                    <a:lnTo>
                      <a:pt x="144" y="248"/>
                    </a:lnTo>
                    <a:lnTo>
                      <a:pt x="104" y="275"/>
                    </a:lnTo>
                    <a:lnTo>
                      <a:pt x="67" y="288"/>
                    </a:lnTo>
                    <a:lnTo>
                      <a:pt x="32" y="300"/>
                    </a:lnTo>
                    <a:lnTo>
                      <a:pt x="13" y="299"/>
                    </a:lnTo>
                    <a:lnTo>
                      <a:pt x="0" y="262"/>
                    </a:lnTo>
                    <a:lnTo>
                      <a:pt x="40" y="202"/>
                    </a:lnTo>
                    <a:lnTo>
                      <a:pt x="117" y="192"/>
                    </a:lnTo>
                    <a:lnTo>
                      <a:pt x="126" y="150"/>
                    </a:lnTo>
                    <a:lnTo>
                      <a:pt x="163" y="54"/>
                    </a:lnTo>
                    <a:lnTo>
                      <a:pt x="201" y="67"/>
                    </a:lnTo>
                    <a:lnTo>
                      <a:pt x="280" y="26"/>
                    </a:lnTo>
                    <a:lnTo>
                      <a:pt x="300" y="58"/>
                    </a:lnTo>
                    <a:lnTo>
                      <a:pt x="321" y="10"/>
                    </a:lnTo>
                    <a:lnTo>
                      <a:pt x="354" y="0"/>
                    </a:lnTo>
                    <a:lnTo>
                      <a:pt x="387" y="31"/>
                    </a:lnTo>
                    <a:lnTo>
                      <a:pt x="400" y="14"/>
                    </a:lnTo>
                    <a:lnTo>
                      <a:pt x="428" y="25"/>
                    </a:lnTo>
                    <a:lnTo>
                      <a:pt x="444" y="16"/>
                    </a:lnTo>
                    <a:lnTo>
                      <a:pt x="466" y="42"/>
                    </a:lnTo>
                    <a:lnTo>
                      <a:pt x="454" y="78"/>
                    </a:lnTo>
                    <a:lnTo>
                      <a:pt x="484" y="68"/>
                    </a:lnTo>
                    <a:lnTo>
                      <a:pt x="508" y="78"/>
                    </a:lnTo>
                    <a:lnTo>
                      <a:pt x="511" y="94"/>
                    </a:lnTo>
                    <a:lnTo>
                      <a:pt x="520" y="92"/>
                    </a:lnTo>
                    <a:lnTo>
                      <a:pt x="524" y="105"/>
                    </a:lnTo>
                    <a:lnTo>
                      <a:pt x="553" y="122"/>
                    </a:lnTo>
                    <a:lnTo>
                      <a:pt x="563" y="144"/>
                    </a:lnTo>
                    <a:lnTo>
                      <a:pt x="610" y="185"/>
                    </a:lnTo>
                    <a:close/>
                  </a:path>
                </a:pathLst>
              </a:custGeom>
              <a:solidFill>
                <a:srgbClr val="B4B4B4"/>
              </a:solidFill>
              <a:ln w="12700">
                <a:noFill/>
                <a:round/>
                <a:headEnd/>
                <a:tailEnd/>
              </a:ln>
            </p:spPr>
            <p:txBody>
              <a:bodyPr/>
              <a:lstStyle/>
              <a:p>
                <a:endParaRPr lang="de-DE"/>
              </a:p>
            </p:txBody>
          </p:sp>
          <p:sp>
            <p:nvSpPr>
              <p:cNvPr id="267373" name="Freeform 21"/>
              <p:cNvSpPr>
                <a:spLocks noChangeAspect="1"/>
              </p:cNvSpPr>
              <p:nvPr/>
            </p:nvSpPr>
            <p:spPr bwMode="auto">
              <a:xfrm>
                <a:off x="3524" y="2605"/>
                <a:ext cx="571" cy="496"/>
              </a:xfrm>
              <a:custGeom>
                <a:avLst/>
                <a:gdLst>
                  <a:gd name="T0" fmla="*/ 383 w 571"/>
                  <a:gd name="T1" fmla="*/ 69 h 496"/>
                  <a:gd name="T2" fmla="*/ 378 w 571"/>
                  <a:gd name="T3" fmla="*/ 106 h 496"/>
                  <a:gd name="T4" fmla="*/ 393 w 571"/>
                  <a:gd name="T5" fmla="*/ 121 h 496"/>
                  <a:gd name="T6" fmla="*/ 464 w 571"/>
                  <a:gd name="T7" fmla="*/ 132 h 496"/>
                  <a:gd name="T8" fmla="*/ 470 w 571"/>
                  <a:gd name="T9" fmla="*/ 178 h 496"/>
                  <a:gd name="T10" fmla="*/ 429 w 571"/>
                  <a:gd name="T11" fmla="*/ 198 h 496"/>
                  <a:gd name="T12" fmla="*/ 440 w 571"/>
                  <a:gd name="T13" fmla="*/ 247 h 496"/>
                  <a:gd name="T14" fmla="*/ 471 w 571"/>
                  <a:gd name="T15" fmla="*/ 272 h 496"/>
                  <a:gd name="T16" fmla="*/ 494 w 571"/>
                  <a:gd name="T17" fmla="*/ 324 h 496"/>
                  <a:gd name="T18" fmla="*/ 538 w 571"/>
                  <a:gd name="T19" fmla="*/ 378 h 496"/>
                  <a:gd name="T20" fmla="*/ 571 w 571"/>
                  <a:gd name="T21" fmla="*/ 391 h 496"/>
                  <a:gd name="T22" fmla="*/ 569 w 571"/>
                  <a:gd name="T23" fmla="*/ 408 h 496"/>
                  <a:gd name="T24" fmla="*/ 549 w 571"/>
                  <a:gd name="T25" fmla="*/ 426 h 496"/>
                  <a:gd name="T26" fmla="*/ 551 w 571"/>
                  <a:gd name="T27" fmla="*/ 451 h 496"/>
                  <a:gd name="T28" fmla="*/ 531 w 571"/>
                  <a:gd name="T29" fmla="*/ 483 h 496"/>
                  <a:gd name="T30" fmla="*/ 504 w 571"/>
                  <a:gd name="T31" fmla="*/ 465 h 496"/>
                  <a:gd name="T32" fmla="*/ 481 w 571"/>
                  <a:gd name="T33" fmla="*/ 475 h 496"/>
                  <a:gd name="T34" fmla="*/ 468 w 571"/>
                  <a:gd name="T35" fmla="*/ 495 h 496"/>
                  <a:gd name="T36" fmla="*/ 450 w 571"/>
                  <a:gd name="T37" fmla="*/ 496 h 496"/>
                  <a:gd name="T38" fmla="*/ 430 w 571"/>
                  <a:gd name="T39" fmla="*/ 482 h 496"/>
                  <a:gd name="T40" fmla="*/ 383 w 571"/>
                  <a:gd name="T41" fmla="*/ 446 h 496"/>
                  <a:gd name="T42" fmla="*/ 355 w 571"/>
                  <a:gd name="T43" fmla="*/ 440 h 496"/>
                  <a:gd name="T44" fmla="*/ 330 w 571"/>
                  <a:gd name="T45" fmla="*/ 435 h 496"/>
                  <a:gd name="T46" fmla="*/ 322 w 571"/>
                  <a:gd name="T47" fmla="*/ 422 h 496"/>
                  <a:gd name="T48" fmla="*/ 332 w 571"/>
                  <a:gd name="T49" fmla="*/ 386 h 496"/>
                  <a:gd name="T50" fmla="*/ 335 w 571"/>
                  <a:gd name="T51" fmla="*/ 354 h 496"/>
                  <a:gd name="T52" fmla="*/ 289 w 571"/>
                  <a:gd name="T53" fmla="*/ 289 h 496"/>
                  <a:gd name="T54" fmla="*/ 260 w 571"/>
                  <a:gd name="T55" fmla="*/ 302 h 496"/>
                  <a:gd name="T56" fmla="*/ 192 w 571"/>
                  <a:gd name="T57" fmla="*/ 304 h 496"/>
                  <a:gd name="T58" fmla="*/ 189 w 571"/>
                  <a:gd name="T59" fmla="*/ 294 h 496"/>
                  <a:gd name="T60" fmla="*/ 196 w 571"/>
                  <a:gd name="T61" fmla="*/ 277 h 496"/>
                  <a:gd name="T62" fmla="*/ 140 w 571"/>
                  <a:gd name="T63" fmla="*/ 236 h 496"/>
                  <a:gd name="T64" fmla="*/ 113 w 571"/>
                  <a:gd name="T65" fmla="*/ 227 h 496"/>
                  <a:gd name="T66" fmla="*/ 93 w 571"/>
                  <a:gd name="T67" fmla="*/ 225 h 496"/>
                  <a:gd name="T68" fmla="*/ 84 w 571"/>
                  <a:gd name="T69" fmla="*/ 227 h 496"/>
                  <a:gd name="T70" fmla="*/ 73 w 571"/>
                  <a:gd name="T71" fmla="*/ 220 h 496"/>
                  <a:gd name="T72" fmla="*/ 70 w 571"/>
                  <a:gd name="T73" fmla="*/ 205 h 496"/>
                  <a:gd name="T74" fmla="*/ 35 w 571"/>
                  <a:gd name="T75" fmla="*/ 149 h 496"/>
                  <a:gd name="T76" fmla="*/ 0 w 571"/>
                  <a:gd name="T77" fmla="*/ 118 h 496"/>
                  <a:gd name="T78" fmla="*/ 32 w 571"/>
                  <a:gd name="T79" fmla="*/ 88 h 496"/>
                  <a:gd name="T80" fmla="*/ 25 w 571"/>
                  <a:gd name="T81" fmla="*/ 52 h 496"/>
                  <a:gd name="T82" fmla="*/ 54 w 571"/>
                  <a:gd name="T83" fmla="*/ 28 h 496"/>
                  <a:gd name="T84" fmla="*/ 73 w 571"/>
                  <a:gd name="T85" fmla="*/ 54 h 496"/>
                  <a:gd name="T86" fmla="*/ 91 w 571"/>
                  <a:gd name="T87" fmla="*/ 47 h 496"/>
                  <a:gd name="T88" fmla="*/ 93 w 571"/>
                  <a:gd name="T89" fmla="*/ 13 h 496"/>
                  <a:gd name="T90" fmla="*/ 134 w 571"/>
                  <a:gd name="T91" fmla="*/ 18 h 496"/>
                  <a:gd name="T92" fmla="*/ 214 w 571"/>
                  <a:gd name="T93" fmla="*/ 47 h 496"/>
                  <a:gd name="T94" fmla="*/ 257 w 571"/>
                  <a:gd name="T95" fmla="*/ 15 h 496"/>
                  <a:gd name="T96" fmla="*/ 275 w 571"/>
                  <a:gd name="T97" fmla="*/ 23 h 496"/>
                  <a:gd name="T98" fmla="*/ 311 w 571"/>
                  <a:gd name="T99" fmla="*/ 0 h 496"/>
                  <a:gd name="T100" fmla="*/ 339 w 571"/>
                  <a:gd name="T101" fmla="*/ 17 h 496"/>
                  <a:gd name="T102" fmla="*/ 330 w 571"/>
                  <a:gd name="T103" fmla="*/ 38 h 496"/>
                  <a:gd name="T104" fmla="*/ 349 w 571"/>
                  <a:gd name="T105" fmla="*/ 61 h 496"/>
                  <a:gd name="T106" fmla="*/ 383 w 571"/>
                  <a:gd name="T107" fmla="*/ 69 h 49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71"/>
                  <a:gd name="T163" fmla="*/ 0 h 496"/>
                  <a:gd name="T164" fmla="*/ 571 w 571"/>
                  <a:gd name="T165" fmla="*/ 496 h 49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71" h="496">
                    <a:moveTo>
                      <a:pt x="383" y="69"/>
                    </a:moveTo>
                    <a:lnTo>
                      <a:pt x="378" y="106"/>
                    </a:lnTo>
                    <a:lnTo>
                      <a:pt x="393" y="121"/>
                    </a:lnTo>
                    <a:lnTo>
                      <a:pt x="464" y="132"/>
                    </a:lnTo>
                    <a:lnTo>
                      <a:pt x="470" y="178"/>
                    </a:lnTo>
                    <a:lnTo>
                      <a:pt x="429" y="198"/>
                    </a:lnTo>
                    <a:lnTo>
                      <a:pt x="440" y="247"/>
                    </a:lnTo>
                    <a:lnTo>
                      <a:pt x="471" y="272"/>
                    </a:lnTo>
                    <a:lnTo>
                      <a:pt x="494" y="324"/>
                    </a:lnTo>
                    <a:lnTo>
                      <a:pt x="538" y="378"/>
                    </a:lnTo>
                    <a:lnTo>
                      <a:pt x="571" y="391"/>
                    </a:lnTo>
                    <a:lnTo>
                      <a:pt x="569" y="408"/>
                    </a:lnTo>
                    <a:lnTo>
                      <a:pt x="549" y="426"/>
                    </a:lnTo>
                    <a:lnTo>
                      <a:pt x="551" y="451"/>
                    </a:lnTo>
                    <a:lnTo>
                      <a:pt x="531" y="483"/>
                    </a:lnTo>
                    <a:lnTo>
                      <a:pt x="504" y="465"/>
                    </a:lnTo>
                    <a:lnTo>
                      <a:pt x="481" y="475"/>
                    </a:lnTo>
                    <a:lnTo>
                      <a:pt x="468" y="495"/>
                    </a:lnTo>
                    <a:lnTo>
                      <a:pt x="450" y="496"/>
                    </a:lnTo>
                    <a:lnTo>
                      <a:pt x="430" y="482"/>
                    </a:lnTo>
                    <a:lnTo>
                      <a:pt x="383" y="446"/>
                    </a:lnTo>
                    <a:lnTo>
                      <a:pt x="355" y="440"/>
                    </a:lnTo>
                    <a:lnTo>
                      <a:pt x="330" y="435"/>
                    </a:lnTo>
                    <a:lnTo>
                      <a:pt x="322" y="422"/>
                    </a:lnTo>
                    <a:lnTo>
                      <a:pt x="332" y="386"/>
                    </a:lnTo>
                    <a:lnTo>
                      <a:pt x="335" y="354"/>
                    </a:lnTo>
                    <a:lnTo>
                      <a:pt x="289" y="289"/>
                    </a:lnTo>
                    <a:lnTo>
                      <a:pt x="260" y="302"/>
                    </a:lnTo>
                    <a:lnTo>
                      <a:pt x="192" y="304"/>
                    </a:lnTo>
                    <a:lnTo>
                      <a:pt x="189" y="294"/>
                    </a:lnTo>
                    <a:lnTo>
                      <a:pt x="196" y="277"/>
                    </a:lnTo>
                    <a:lnTo>
                      <a:pt x="140" y="236"/>
                    </a:lnTo>
                    <a:lnTo>
                      <a:pt x="113" y="227"/>
                    </a:lnTo>
                    <a:lnTo>
                      <a:pt x="93" y="225"/>
                    </a:lnTo>
                    <a:lnTo>
                      <a:pt x="84" y="227"/>
                    </a:lnTo>
                    <a:lnTo>
                      <a:pt x="73" y="220"/>
                    </a:lnTo>
                    <a:lnTo>
                      <a:pt x="70" y="205"/>
                    </a:lnTo>
                    <a:lnTo>
                      <a:pt x="35" y="149"/>
                    </a:lnTo>
                    <a:lnTo>
                      <a:pt x="0" y="118"/>
                    </a:lnTo>
                    <a:lnTo>
                      <a:pt x="32" y="88"/>
                    </a:lnTo>
                    <a:lnTo>
                      <a:pt x="25" y="52"/>
                    </a:lnTo>
                    <a:lnTo>
                      <a:pt x="54" y="28"/>
                    </a:lnTo>
                    <a:lnTo>
                      <a:pt x="73" y="54"/>
                    </a:lnTo>
                    <a:lnTo>
                      <a:pt x="91" y="47"/>
                    </a:lnTo>
                    <a:lnTo>
                      <a:pt x="93" y="13"/>
                    </a:lnTo>
                    <a:lnTo>
                      <a:pt x="134" y="18"/>
                    </a:lnTo>
                    <a:lnTo>
                      <a:pt x="214" y="47"/>
                    </a:lnTo>
                    <a:lnTo>
                      <a:pt x="257" y="15"/>
                    </a:lnTo>
                    <a:lnTo>
                      <a:pt x="275" y="23"/>
                    </a:lnTo>
                    <a:lnTo>
                      <a:pt x="311" y="0"/>
                    </a:lnTo>
                    <a:lnTo>
                      <a:pt x="339" y="17"/>
                    </a:lnTo>
                    <a:lnTo>
                      <a:pt x="330" y="38"/>
                    </a:lnTo>
                    <a:lnTo>
                      <a:pt x="349" y="61"/>
                    </a:lnTo>
                    <a:lnTo>
                      <a:pt x="383" y="69"/>
                    </a:lnTo>
                    <a:close/>
                  </a:path>
                </a:pathLst>
              </a:custGeom>
              <a:solidFill>
                <a:srgbClr val="B4B4B4"/>
              </a:solidFill>
              <a:ln w="12700">
                <a:noFill/>
                <a:round/>
                <a:headEnd/>
                <a:tailEnd/>
              </a:ln>
            </p:spPr>
            <p:txBody>
              <a:bodyPr/>
              <a:lstStyle/>
              <a:p>
                <a:endParaRPr lang="de-DE"/>
              </a:p>
            </p:txBody>
          </p:sp>
          <p:sp>
            <p:nvSpPr>
              <p:cNvPr id="267374" name="Freeform 22"/>
              <p:cNvSpPr>
                <a:spLocks noChangeAspect="1"/>
              </p:cNvSpPr>
              <p:nvPr/>
            </p:nvSpPr>
            <p:spPr bwMode="auto">
              <a:xfrm>
                <a:off x="3556" y="2867"/>
                <a:ext cx="35" cy="35"/>
              </a:xfrm>
              <a:custGeom>
                <a:avLst/>
                <a:gdLst>
                  <a:gd name="T0" fmla="*/ 0 w 155"/>
                  <a:gd name="T1" fmla="*/ 0 h 156"/>
                  <a:gd name="T2" fmla="*/ 0 w 155"/>
                  <a:gd name="T3" fmla="*/ 0 h 156"/>
                  <a:gd name="T4" fmla="*/ 0 w 155"/>
                  <a:gd name="T5" fmla="*/ 0 h 156"/>
                  <a:gd name="T6" fmla="*/ 0 w 155"/>
                  <a:gd name="T7" fmla="*/ 0 h 156"/>
                  <a:gd name="T8" fmla="*/ 0 w 155"/>
                  <a:gd name="T9" fmla="*/ 0 h 156"/>
                  <a:gd name="T10" fmla="*/ 0 w 155"/>
                  <a:gd name="T11" fmla="*/ 0 h 156"/>
                  <a:gd name="T12" fmla="*/ 0 60000 65536"/>
                  <a:gd name="T13" fmla="*/ 0 60000 65536"/>
                  <a:gd name="T14" fmla="*/ 0 60000 65536"/>
                  <a:gd name="T15" fmla="*/ 0 60000 65536"/>
                  <a:gd name="T16" fmla="*/ 0 60000 65536"/>
                  <a:gd name="T17" fmla="*/ 0 60000 65536"/>
                  <a:gd name="T18" fmla="*/ 0 w 155"/>
                  <a:gd name="T19" fmla="*/ 0 h 156"/>
                  <a:gd name="T20" fmla="*/ 155 w 155"/>
                  <a:gd name="T21" fmla="*/ 156 h 156"/>
                </a:gdLst>
                <a:ahLst/>
                <a:cxnLst>
                  <a:cxn ang="T12">
                    <a:pos x="T0" y="T1"/>
                  </a:cxn>
                  <a:cxn ang="T13">
                    <a:pos x="T2" y="T3"/>
                  </a:cxn>
                  <a:cxn ang="T14">
                    <a:pos x="T4" y="T5"/>
                  </a:cxn>
                  <a:cxn ang="T15">
                    <a:pos x="T6" y="T7"/>
                  </a:cxn>
                  <a:cxn ang="T16">
                    <a:pos x="T8" y="T9"/>
                  </a:cxn>
                  <a:cxn ang="T17">
                    <a:pos x="T10" y="T11"/>
                  </a:cxn>
                </a:cxnLst>
                <a:rect l="T18" t="T19" r="T20" b="T21"/>
                <a:pathLst>
                  <a:path w="155" h="156">
                    <a:moveTo>
                      <a:pt x="113" y="156"/>
                    </a:moveTo>
                    <a:lnTo>
                      <a:pt x="0" y="137"/>
                    </a:lnTo>
                    <a:lnTo>
                      <a:pt x="26" y="0"/>
                    </a:lnTo>
                    <a:lnTo>
                      <a:pt x="146" y="42"/>
                    </a:lnTo>
                    <a:lnTo>
                      <a:pt x="155" y="113"/>
                    </a:lnTo>
                    <a:lnTo>
                      <a:pt x="113" y="156"/>
                    </a:lnTo>
                    <a:close/>
                  </a:path>
                </a:pathLst>
              </a:custGeom>
              <a:solidFill>
                <a:srgbClr val="B4B4B4"/>
              </a:solidFill>
              <a:ln w="12700">
                <a:noFill/>
                <a:round/>
                <a:headEnd/>
                <a:tailEnd/>
              </a:ln>
            </p:spPr>
            <p:txBody>
              <a:bodyPr/>
              <a:lstStyle/>
              <a:p>
                <a:endParaRPr lang="de-DE"/>
              </a:p>
            </p:txBody>
          </p:sp>
          <p:sp>
            <p:nvSpPr>
              <p:cNvPr id="267375" name="Freeform 23"/>
              <p:cNvSpPr>
                <a:spLocks noChangeAspect="1"/>
              </p:cNvSpPr>
              <p:nvPr/>
            </p:nvSpPr>
            <p:spPr bwMode="auto">
              <a:xfrm>
                <a:off x="3058" y="895"/>
                <a:ext cx="384" cy="356"/>
              </a:xfrm>
              <a:custGeom>
                <a:avLst/>
                <a:gdLst>
                  <a:gd name="T0" fmla="*/ 0 w 1705"/>
                  <a:gd name="T1" fmla="*/ 0 h 1586"/>
                  <a:gd name="T2" fmla="*/ 0 w 1705"/>
                  <a:gd name="T3" fmla="*/ 0 h 1586"/>
                  <a:gd name="T4" fmla="*/ 0 w 1705"/>
                  <a:gd name="T5" fmla="*/ 0 h 1586"/>
                  <a:gd name="T6" fmla="*/ 0 w 1705"/>
                  <a:gd name="T7" fmla="*/ 0 h 1586"/>
                  <a:gd name="T8" fmla="*/ 0 w 1705"/>
                  <a:gd name="T9" fmla="*/ 0 h 1586"/>
                  <a:gd name="T10" fmla="*/ 0 w 1705"/>
                  <a:gd name="T11" fmla="*/ 0 h 1586"/>
                  <a:gd name="T12" fmla="*/ 0 w 1705"/>
                  <a:gd name="T13" fmla="*/ 0 h 1586"/>
                  <a:gd name="T14" fmla="*/ 1 w 1705"/>
                  <a:gd name="T15" fmla="*/ 0 h 1586"/>
                  <a:gd name="T16" fmla="*/ 1 w 1705"/>
                  <a:gd name="T17" fmla="*/ 0 h 1586"/>
                  <a:gd name="T18" fmla="*/ 1 w 1705"/>
                  <a:gd name="T19" fmla="*/ 0 h 1586"/>
                  <a:gd name="T20" fmla="*/ 1 w 1705"/>
                  <a:gd name="T21" fmla="*/ 0 h 1586"/>
                  <a:gd name="T22" fmla="*/ 0 w 1705"/>
                  <a:gd name="T23" fmla="*/ 0 h 1586"/>
                  <a:gd name="T24" fmla="*/ 0 w 1705"/>
                  <a:gd name="T25" fmla="*/ 0 h 1586"/>
                  <a:gd name="T26" fmla="*/ 1 w 1705"/>
                  <a:gd name="T27" fmla="*/ 0 h 1586"/>
                  <a:gd name="T28" fmla="*/ 1 w 1705"/>
                  <a:gd name="T29" fmla="*/ 0 h 1586"/>
                  <a:gd name="T30" fmla="*/ 1 w 1705"/>
                  <a:gd name="T31" fmla="*/ 0 h 1586"/>
                  <a:gd name="T32" fmla="*/ 1 w 1705"/>
                  <a:gd name="T33" fmla="*/ 0 h 1586"/>
                  <a:gd name="T34" fmla="*/ 1 w 1705"/>
                  <a:gd name="T35" fmla="*/ 0 h 1586"/>
                  <a:gd name="T36" fmla="*/ 1 w 1705"/>
                  <a:gd name="T37" fmla="*/ 1 h 1586"/>
                  <a:gd name="T38" fmla="*/ 1 w 1705"/>
                  <a:gd name="T39" fmla="*/ 1 h 1586"/>
                  <a:gd name="T40" fmla="*/ 1 w 1705"/>
                  <a:gd name="T41" fmla="*/ 1 h 1586"/>
                  <a:gd name="T42" fmla="*/ 1 w 1705"/>
                  <a:gd name="T43" fmla="*/ 1 h 1586"/>
                  <a:gd name="T44" fmla="*/ 1 w 1705"/>
                  <a:gd name="T45" fmla="*/ 1 h 1586"/>
                  <a:gd name="T46" fmla="*/ 1 w 1705"/>
                  <a:gd name="T47" fmla="*/ 1 h 1586"/>
                  <a:gd name="T48" fmla="*/ 1 w 1705"/>
                  <a:gd name="T49" fmla="*/ 1 h 1586"/>
                  <a:gd name="T50" fmla="*/ 1 w 1705"/>
                  <a:gd name="T51" fmla="*/ 1 h 1586"/>
                  <a:gd name="T52" fmla="*/ 1 w 1705"/>
                  <a:gd name="T53" fmla="*/ 1 h 1586"/>
                  <a:gd name="T54" fmla="*/ 1 w 1705"/>
                  <a:gd name="T55" fmla="*/ 1 h 1586"/>
                  <a:gd name="T56" fmla="*/ 1 w 1705"/>
                  <a:gd name="T57" fmla="*/ 1 h 1586"/>
                  <a:gd name="T58" fmla="*/ 0 w 1705"/>
                  <a:gd name="T59" fmla="*/ 1 h 1586"/>
                  <a:gd name="T60" fmla="*/ 0 w 1705"/>
                  <a:gd name="T61" fmla="*/ 1 h 1586"/>
                  <a:gd name="T62" fmla="*/ 0 w 1705"/>
                  <a:gd name="T63" fmla="*/ 1 h 1586"/>
                  <a:gd name="T64" fmla="*/ 0 w 1705"/>
                  <a:gd name="T65" fmla="*/ 1 h 1586"/>
                  <a:gd name="T66" fmla="*/ 0 w 1705"/>
                  <a:gd name="T67" fmla="*/ 1 h 1586"/>
                  <a:gd name="T68" fmla="*/ 0 w 1705"/>
                  <a:gd name="T69" fmla="*/ 1 h 1586"/>
                  <a:gd name="T70" fmla="*/ 0 w 1705"/>
                  <a:gd name="T71" fmla="*/ 1 h 1586"/>
                  <a:gd name="T72" fmla="*/ 0 w 1705"/>
                  <a:gd name="T73" fmla="*/ 1 h 1586"/>
                  <a:gd name="T74" fmla="*/ 0 w 1705"/>
                  <a:gd name="T75" fmla="*/ 1 h 1586"/>
                  <a:gd name="T76" fmla="*/ 0 w 1705"/>
                  <a:gd name="T77" fmla="*/ 0 h 1586"/>
                  <a:gd name="T78" fmla="*/ 0 w 1705"/>
                  <a:gd name="T79" fmla="*/ 0 h 1586"/>
                  <a:gd name="T80" fmla="*/ 0 w 1705"/>
                  <a:gd name="T81" fmla="*/ 0 h 1586"/>
                  <a:gd name="T82" fmla="*/ 0 w 1705"/>
                  <a:gd name="T83" fmla="*/ 0 h 158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705"/>
                  <a:gd name="T127" fmla="*/ 0 h 1586"/>
                  <a:gd name="T128" fmla="*/ 1705 w 1705"/>
                  <a:gd name="T129" fmla="*/ 1586 h 158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705" h="1586">
                    <a:moveTo>
                      <a:pt x="191" y="385"/>
                    </a:moveTo>
                    <a:lnTo>
                      <a:pt x="288" y="319"/>
                    </a:lnTo>
                    <a:lnTo>
                      <a:pt x="436" y="220"/>
                    </a:lnTo>
                    <a:lnTo>
                      <a:pt x="287" y="0"/>
                    </a:lnTo>
                    <a:lnTo>
                      <a:pt x="436" y="54"/>
                    </a:lnTo>
                    <a:lnTo>
                      <a:pt x="752" y="92"/>
                    </a:lnTo>
                    <a:lnTo>
                      <a:pt x="1005" y="59"/>
                    </a:lnTo>
                    <a:lnTo>
                      <a:pt x="1141" y="106"/>
                    </a:lnTo>
                    <a:lnTo>
                      <a:pt x="1335" y="144"/>
                    </a:lnTo>
                    <a:lnTo>
                      <a:pt x="1298" y="247"/>
                    </a:lnTo>
                    <a:lnTo>
                      <a:pt x="1235" y="245"/>
                    </a:lnTo>
                    <a:lnTo>
                      <a:pt x="980" y="475"/>
                    </a:lnTo>
                    <a:lnTo>
                      <a:pt x="991" y="588"/>
                    </a:lnTo>
                    <a:lnTo>
                      <a:pt x="1133" y="562"/>
                    </a:lnTo>
                    <a:lnTo>
                      <a:pt x="1327" y="646"/>
                    </a:lnTo>
                    <a:lnTo>
                      <a:pt x="1183" y="903"/>
                    </a:lnTo>
                    <a:lnTo>
                      <a:pt x="1253" y="974"/>
                    </a:lnTo>
                    <a:lnTo>
                      <a:pt x="1326" y="943"/>
                    </a:lnTo>
                    <a:lnTo>
                      <a:pt x="1455" y="1156"/>
                    </a:lnTo>
                    <a:lnTo>
                      <a:pt x="1705" y="1341"/>
                    </a:lnTo>
                    <a:lnTo>
                      <a:pt x="1703" y="1574"/>
                    </a:lnTo>
                    <a:lnTo>
                      <a:pt x="1555" y="1586"/>
                    </a:lnTo>
                    <a:lnTo>
                      <a:pt x="1526" y="1566"/>
                    </a:lnTo>
                    <a:lnTo>
                      <a:pt x="1512" y="1492"/>
                    </a:lnTo>
                    <a:lnTo>
                      <a:pt x="1522" y="1457"/>
                    </a:lnTo>
                    <a:lnTo>
                      <a:pt x="1295" y="1230"/>
                    </a:lnTo>
                    <a:lnTo>
                      <a:pt x="1319" y="1368"/>
                    </a:lnTo>
                    <a:lnTo>
                      <a:pt x="1190" y="1412"/>
                    </a:lnTo>
                    <a:lnTo>
                      <a:pt x="1124" y="1335"/>
                    </a:lnTo>
                    <a:lnTo>
                      <a:pt x="969" y="1318"/>
                    </a:lnTo>
                    <a:lnTo>
                      <a:pt x="867" y="1410"/>
                    </a:lnTo>
                    <a:lnTo>
                      <a:pt x="830" y="1529"/>
                    </a:lnTo>
                    <a:lnTo>
                      <a:pt x="688" y="1236"/>
                    </a:lnTo>
                    <a:lnTo>
                      <a:pt x="609" y="1283"/>
                    </a:lnTo>
                    <a:lnTo>
                      <a:pt x="486" y="1242"/>
                    </a:lnTo>
                    <a:lnTo>
                      <a:pt x="371" y="1337"/>
                    </a:lnTo>
                    <a:lnTo>
                      <a:pt x="217" y="1171"/>
                    </a:lnTo>
                    <a:lnTo>
                      <a:pt x="112" y="1105"/>
                    </a:lnTo>
                    <a:lnTo>
                      <a:pt x="112" y="941"/>
                    </a:lnTo>
                    <a:lnTo>
                      <a:pt x="172" y="849"/>
                    </a:lnTo>
                    <a:lnTo>
                      <a:pt x="0" y="688"/>
                    </a:lnTo>
                    <a:lnTo>
                      <a:pt x="191" y="385"/>
                    </a:lnTo>
                    <a:close/>
                  </a:path>
                </a:pathLst>
              </a:custGeom>
              <a:solidFill>
                <a:srgbClr val="B4B4B4"/>
              </a:solidFill>
              <a:ln w="12700">
                <a:noFill/>
                <a:round/>
                <a:headEnd/>
                <a:tailEnd/>
              </a:ln>
            </p:spPr>
            <p:txBody>
              <a:bodyPr/>
              <a:lstStyle/>
              <a:p>
                <a:endParaRPr lang="de-DE"/>
              </a:p>
            </p:txBody>
          </p:sp>
          <p:sp>
            <p:nvSpPr>
              <p:cNvPr id="267376" name="Freeform 24"/>
              <p:cNvSpPr>
                <a:spLocks noChangeAspect="1"/>
              </p:cNvSpPr>
              <p:nvPr/>
            </p:nvSpPr>
            <p:spPr bwMode="auto">
              <a:xfrm>
                <a:off x="3820" y="2425"/>
                <a:ext cx="978" cy="642"/>
              </a:xfrm>
              <a:custGeom>
                <a:avLst/>
                <a:gdLst>
                  <a:gd name="T0" fmla="*/ 177 w 978"/>
                  <a:gd name="T1" fmla="*/ 296 h 642"/>
                  <a:gd name="T2" fmla="*/ 168 w 978"/>
                  <a:gd name="T3" fmla="*/ 313 h 642"/>
                  <a:gd name="T4" fmla="*/ 97 w 978"/>
                  <a:gd name="T5" fmla="*/ 301 h 642"/>
                  <a:gd name="T6" fmla="*/ 82 w 978"/>
                  <a:gd name="T7" fmla="*/ 286 h 642"/>
                  <a:gd name="T8" fmla="*/ 87 w 978"/>
                  <a:gd name="T9" fmla="*/ 249 h 642"/>
                  <a:gd name="T10" fmla="*/ 53 w 978"/>
                  <a:gd name="T11" fmla="*/ 241 h 642"/>
                  <a:gd name="T12" fmla="*/ 34 w 978"/>
                  <a:gd name="T13" fmla="*/ 218 h 642"/>
                  <a:gd name="T14" fmla="*/ 43 w 978"/>
                  <a:gd name="T15" fmla="*/ 197 h 642"/>
                  <a:gd name="T16" fmla="*/ 15 w 978"/>
                  <a:gd name="T17" fmla="*/ 180 h 642"/>
                  <a:gd name="T18" fmla="*/ 0 w 978"/>
                  <a:gd name="T19" fmla="*/ 167 h 642"/>
                  <a:gd name="T20" fmla="*/ 49 w 978"/>
                  <a:gd name="T21" fmla="*/ 101 h 642"/>
                  <a:gd name="T22" fmla="*/ 33 w 978"/>
                  <a:gd name="T23" fmla="*/ 80 h 642"/>
                  <a:gd name="T24" fmla="*/ 39 w 978"/>
                  <a:gd name="T25" fmla="*/ 32 h 642"/>
                  <a:gd name="T26" fmla="*/ 102 w 978"/>
                  <a:gd name="T27" fmla="*/ 32 h 642"/>
                  <a:gd name="T28" fmla="*/ 199 w 978"/>
                  <a:gd name="T29" fmla="*/ 16 h 642"/>
                  <a:gd name="T30" fmla="*/ 260 w 978"/>
                  <a:gd name="T31" fmla="*/ 0 h 642"/>
                  <a:gd name="T32" fmla="*/ 291 w 978"/>
                  <a:gd name="T33" fmla="*/ 13 h 642"/>
                  <a:gd name="T34" fmla="*/ 308 w 978"/>
                  <a:gd name="T35" fmla="*/ 50 h 642"/>
                  <a:gd name="T36" fmla="*/ 299 w 978"/>
                  <a:gd name="T37" fmla="*/ 66 h 642"/>
                  <a:gd name="T38" fmla="*/ 242 w 978"/>
                  <a:gd name="T39" fmla="*/ 114 h 642"/>
                  <a:gd name="T40" fmla="*/ 241 w 978"/>
                  <a:gd name="T41" fmla="*/ 142 h 642"/>
                  <a:gd name="T42" fmla="*/ 261 w 978"/>
                  <a:gd name="T43" fmla="*/ 172 h 642"/>
                  <a:gd name="T44" fmla="*/ 290 w 978"/>
                  <a:gd name="T45" fmla="*/ 180 h 642"/>
                  <a:gd name="T46" fmla="*/ 327 w 978"/>
                  <a:gd name="T47" fmla="*/ 195 h 642"/>
                  <a:gd name="T48" fmla="*/ 337 w 978"/>
                  <a:gd name="T49" fmla="*/ 203 h 642"/>
                  <a:gd name="T50" fmla="*/ 489 w 978"/>
                  <a:gd name="T51" fmla="*/ 249 h 642"/>
                  <a:gd name="T52" fmla="*/ 524 w 978"/>
                  <a:gd name="T53" fmla="*/ 254 h 642"/>
                  <a:gd name="T54" fmla="*/ 615 w 978"/>
                  <a:gd name="T55" fmla="*/ 291 h 642"/>
                  <a:gd name="T56" fmla="*/ 667 w 978"/>
                  <a:gd name="T57" fmla="*/ 329 h 642"/>
                  <a:gd name="T58" fmla="*/ 684 w 978"/>
                  <a:gd name="T59" fmla="*/ 341 h 642"/>
                  <a:gd name="T60" fmla="*/ 758 w 978"/>
                  <a:gd name="T61" fmla="*/ 359 h 642"/>
                  <a:gd name="T62" fmla="*/ 793 w 978"/>
                  <a:gd name="T63" fmla="*/ 369 h 642"/>
                  <a:gd name="T64" fmla="*/ 840 w 978"/>
                  <a:gd name="T65" fmla="*/ 398 h 642"/>
                  <a:gd name="T66" fmla="*/ 900 w 978"/>
                  <a:gd name="T67" fmla="*/ 445 h 642"/>
                  <a:gd name="T68" fmla="*/ 945 w 978"/>
                  <a:gd name="T69" fmla="*/ 484 h 642"/>
                  <a:gd name="T70" fmla="*/ 958 w 978"/>
                  <a:gd name="T71" fmla="*/ 527 h 642"/>
                  <a:gd name="T72" fmla="*/ 978 w 978"/>
                  <a:gd name="T73" fmla="*/ 545 h 642"/>
                  <a:gd name="T74" fmla="*/ 949 w 978"/>
                  <a:gd name="T75" fmla="*/ 642 h 642"/>
                  <a:gd name="T76" fmla="*/ 933 w 978"/>
                  <a:gd name="T77" fmla="*/ 642 h 642"/>
                  <a:gd name="T78" fmla="*/ 884 w 978"/>
                  <a:gd name="T79" fmla="*/ 637 h 642"/>
                  <a:gd name="T80" fmla="*/ 847 w 978"/>
                  <a:gd name="T81" fmla="*/ 603 h 642"/>
                  <a:gd name="T82" fmla="*/ 841 w 978"/>
                  <a:gd name="T83" fmla="*/ 580 h 642"/>
                  <a:gd name="T84" fmla="*/ 848 w 978"/>
                  <a:gd name="T85" fmla="*/ 566 h 642"/>
                  <a:gd name="T86" fmla="*/ 799 w 978"/>
                  <a:gd name="T87" fmla="*/ 507 h 642"/>
                  <a:gd name="T88" fmla="*/ 712 w 978"/>
                  <a:gd name="T89" fmla="*/ 516 h 642"/>
                  <a:gd name="T90" fmla="*/ 618 w 978"/>
                  <a:gd name="T91" fmla="*/ 487 h 642"/>
                  <a:gd name="T92" fmla="*/ 579 w 978"/>
                  <a:gd name="T93" fmla="*/ 452 h 642"/>
                  <a:gd name="T94" fmla="*/ 533 w 978"/>
                  <a:gd name="T95" fmla="*/ 496 h 642"/>
                  <a:gd name="T96" fmla="*/ 514 w 978"/>
                  <a:gd name="T97" fmla="*/ 477 h 642"/>
                  <a:gd name="T98" fmla="*/ 504 w 978"/>
                  <a:gd name="T99" fmla="*/ 480 h 642"/>
                  <a:gd name="T100" fmla="*/ 495 w 978"/>
                  <a:gd name="T101" fmla="*/ 408 h 642"/>
                  <a:gd name="T102" fmla="*/ 471 w 978"/>
                  <a:gd name="T103" fmla="*/ 386 h 642"/>
                  <a:gd name="T104" fmla="*/ 433 w 978"/>
                  <a:gd name="T105" fmla="*/ 386 h 642"/>
                  <a:gd name="T106" fmla="*/ 415 w 978"/>
                  <a:gd name="T107" fmla="*/ 406 h 642"/>
                  <a:gd name="T108" fmla="*/ 345 w 978"/>
                  <a:gd name="T109" fmla="*/ 337 h 642"/>
                  <a:gd name="T110" fmla="*/ 293 w 978"/>
                  <a:gd name="T111" fmla="*/ 333 h 642"/>
                  <a:gd name="T112" fmla="*/ 283 w 978"/>
                  <a:gd name="T113" fmla="*/ 284 h 642"/>
                  <a:gd name="T114" fmla="*/ 254 w 978"/>
                  <a:gd name="T115" fmla="*/ 273 h 642"/>
                  <a:gd name="T116" fmla="*/ 177 w 978"/>
                  <a:gd name="T117" fmla="*/ 296 h 6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78"/>
                  <a:gd name="T178" fmla="*/ 0 h 642"/>
                  <a:gd name="T179" fmla="*/ 978 w 978"/>
                  <a:gd name="T180" fmla="*/ 642 h 6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78" h="642">
                    <a:moveTo>
                      <a:pt x="177" y="296"/>
                    </a:moveTo>
                    <a:lnTo>
                      <a:pt x="168" y="313"/>
                    </a:lnTo>
                    <a:lnTo>
                      <a:pt x="97" y="301"/>
                    </a:lnTo>
                    <a:lnTo>
                      <a:pt x="82" y="286"/>
                    </a:lnTo>
                    <a:lnTo>
                      <a:pt x="87" y="249"/>
                    </a:lnTo>
                    <a:lnTo>
                      <a:pt x="53" y="241"/>
                    </a:lnTo>
                    <a:lnTo>
                      <a:pt x="34" y="218"/>
                    </a:lnTo>
                    <a:lnTo>
                      <a:pt x="43" y="197"/>
                    </a:lnTo>
                    <a:lnTo>
                      <a:pt x="15" y="180"/>
                    </a:lnTo>
                    <a:lnTo>
                      <a:pt x="0" y="167"/>
                    </a:lnTo>
                    <a:lnTo>
                      <a:pt x="49" y="101"/>
                    </a:lnTo>
                    <a:lnTo>
                      <a:pt x="33" y="80"/>
                    </a:lnTo>
                    <a:lnTo>
                      <a:pt x="39" y="32"/>
                    </a:lnTo>
                    <a:lnTo>
                      <a:pt x="102" y="32"/>
                    </a:lnTo>
                    <a:lnTo>
                      <a:pt x="199" y="16"/>
                    </a:lnTo>
                    <a:lnTo>
                      <a:pt x="260" y="0"/>
                    </a:lnTo>
                    <a:lnTo>
                      <a:pt x="291" y="13"/>
                    </a:lnTo>
                    <a:lnTo>
                      <a:pt x="308" y="50"/>
                    </a:lnTo>
                    <a:lnTo>
                      <a:pt x="299" y="66"/>
                    </a:lnTo>
                    <a:lnTo>
                      <a:pt x="242" y="114"/>
                    </a:lnTo>
                    <a:lnTo>
                      <a:pt x="241" y="142"/>
                    </a:lnTo>
                    <a:lnTo>
                      <a:pt x="261" y="172"/>
                    </a:lnTo>
                    <a:lnTo>
                      <a:pt x="290" y="180"/>
                    </a:lnTo>
                    <a:lnTo>
                      <a:pt x="327" y="195"/>
                    </a:lnTo>
                    <a:lnTo>
                      <a:pt x="337" y="203"/>
                    </a:lnTo>
                    <a:lnTo>
                      <a:pt x="489" y="249"/>
                    </a:lnTo>
                    <a:lnTo>
                      <a:pt x="524" y="254"/>
                    </a:lnTo>
                    <a:lnTo>
                      <a:pt x="615" y="291"/>
                    </a:lnTo>
                    <a:lnTo>
                      <a:pt x="667" y="329"/>
                    </a:lnTo>
                    <a:lnTo>
                      <a:pt x="684" y="341"/>
                    </a:lnTo>
                    <a:lnTo>
                      <a:pt x="758" y="359"/>
                    </a:lnTo>
                    <a:lnTo>
                      <a:pt x="793" y="369"/>
                    </a:lnTo>
                    <a:lnTo>
                      <a:pt x="840" y="398"/>
                    </a:lnTo>
                    <a:lnTo>
                      <a:pt x="900" y="445"/>
                    </a:lnTo>
                    <a:lnTo>
                      <a:pt x="945" y="484"/>
                    </a:lnTo>
                    <a:lnTo>
                      <a:pt x="958" y="527"/>
                    </a:lnTo>
                    <a:lnTo>
                      <a:pt x="978" y="545"/>
                    </a:lnTo>
                    <a:lnTo>
                      <a:pt x="949" y="642"/>
                    </a:lnTo>
                    <a:lnTo>
                      <a:pt x="933" y="642"/>
                    </a:lnTo>
                    <a:lnTo>
                      <a:pt x="884" y="637"/>
                    </a:lnTo>
                    <a:lnTo>
                      <a:pt x="847" y="603"/>
                    </a:lnTo>
                    <a:lnTo>
                      <a:pt x="841" y="580"/>
                    </a:lnTo>
                    <a:lnTo>
                      <a:pt x="848" y="566"/>
                    </a:lnTo>
                    <a:lnTo>
                      <a:pt x="799" y="507"/>
                    </a:lnTo>
                    <a:lnTo>
                      <a:pt x="712" y="516"/>
                    </a:lnTo>
                    <a:lnTo>
                      <a:pt x="618" y="487"/>
                    </a:lnTo>
                    <a:lnTo>
                      <a:pt x="579" y="452"/>
                    </a:lnTo>
                    <a:lnTo>
                      <a:pt x="533" y="496"/>
                    </a:lnTo>
                    <a:lnTo>
                      <a:pt x="514" y="477"/>
                    </a:lnTo>
                    <a:lnTo>
                      <a:pt x="504" y="480"/>
                    </a:lnTo>
                    <a:lnTo>
                      <a:pt x="495" y="408"/>
                    </a:lnTo>
                    <a:lnTo>
                      <a:pt x="471" y="386"/>
                    </a:lnTo>
                    <a:lnTo>
                      <a:pt x="433" y="386"/>
                    </a:lnTo>
                    <a:lnTo>
                      <a:pt x="415" y="406"/>
                    </a:lnTo>
                    <a:lnTo>
                      <a:pt x="345" y="337"/>
                    </a:lnTo>
                    <a:lnTo>
                      <a:pt x="293" y="333"/>
                    </a:lnTo>
                    <a:lnTo>
                      <a:pt x="283" y="284"/>
                    </a:lnTo>
                    <a:lnTo>
                      <a:pt x="254" y="273"/>
                    </a:lnTo>
                    <a:lnTo>
                      <a:pt x="177" y="296"/>
                    </a:lnTo>
                    <a:close/>
                  </a:path>
                </a:pathLst>
              </a:custGeom>
              <a:solidFill>
                <a:srgbClr val="B4B4B4"/>
              </a:solidFill>
              <a:ln w="12700">
                <a:noFill/>
                <a:round/>
                <a:headEnd/>
                <a:tailEnd/>
              </a:ln>
            </p:spPr>
            <p:txBody>
              <a:bodyPr/>
              <a:lstStyle/>
              <a:p>
                <a:endParaRPr lang="de-DE"/>
              </a:p>
            </p:txBody>
          </p:sp>
        </p:grpSp>
        <p:grpSp>
          <p:nvGrpSpPr>
            <p:cNvPr id="267337" name="Gruppieren 61"/>
            <p:cNvGrpSpPr>
              <a:grpSpLocks/>
            </p:cNvGrpSpPr>
            <p:nvPr/>
          </p:nvGrpSpPr>
          <p:grpSpPr bwMode="auto">
            <a:xfrm>
              <a:off x="4203033" y="3886472"/>
              <a:ext cx="682596" cy="202399"/>
              <a:chOff x="1897925" y="4072176"/>
              <a:chExt cx="638886" cy="189228"/>
            </a:xfrm>
          </p:grpSpPr>
          <p:sp>
            <p:nvSpPr>
              <p:cNvPr id="267351" name="Line 127"/>
              <p:cNvSpPr>
                <a:spLocks noChangeShapeType="1"/>
              </p:cNvSpPr>
              <p:nvPr/>
            </p:nvSpPr>
            <p:spPr bwMode="gray">
              <a:xfrm>
                <a:off x="1964418" y="4136547"/>
                <a:ext cx="192088" cy="20638"/>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7352" name="Line 128"/>
              <p:cNvSpPr>
                <a:spLocks noChangeShapeType="1"/>
              </p:cNvSpPr>
              <p:nvPr/>
            </p:nvSpPr>
            <p:spPr bwMode="gray">
              <a:xfrm>
                <a:off x="2156506" y="4072176"/>
                <a:ext cx="0" cy="168287"/>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7353" name="Text Box 129"/>
              <p:cNvSpPr txBox="1">
                <a:spLocks noChangeArrowheads="1"/>
              </p:cNvSpPr>
              <p:nvPr/>
            </p:nvSpPr>
            <p:spPr bwMode="gray">
              <a:xfrm>
                <a:off x="2175557" y="4076738"/>
                <a:ext cx="361254" cy="184666"/>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Rome</a:t>
                </a:r>
              </a:p>
            </p:txBody>
          </p:sp>
          <p:sp>
            <p:nvSpPr>
              <p:cNvPr id="267354" name="AutoShape 34"/>
              <p:cNvSpPr>
                <a:spLocks noChangeArrowheads="1"/>
              </p:cNvSpPr>
              <p:nvPr/>
            </p:nvSpPr>
            <p:spPr bwMode="gray">
              <a:xfrm>
                <a:off x="1897925" y="4097085"/>
                <a:ext cx="87312"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grpSp>
        <p:sp>
          <p:nvSpPr>
            <p:cNvPr id="267338" name="AutoShape 106"/>
            <p:cNvSpPr>
              <a:spLocks noChangeArrowheads="1"/>
            </p:cNvSpPr>
            <p:nvPr/>
          </p:nvSpPr>
          <p:spPr bwMode="gray">
            <a:xfrm>
              <a:off x="3929058" y="3571876"/>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5</a:t>
              </a:r>
            </a:p>
          </p:txBody>
        </p:sp>
        <p:sp>
          <p:nvSpPr>
            <p:cNvPr id="267339" name="AutoShape 106"/>
            <p:cNvSpPr>
              <a:spLocks noChangeArrowheads="1"/>
            </p:cNvSpPr>
            <p:nvPr/>
          </p:nvSpPr>
          <p:spPr bwMode="gray">
            <a:xfrm>
              <a:off x="5545372" y="4688124"/>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4</a:t>
              </a:r>
            </a:p>
          </p:txBody>
        </p:sp>
        <p:sp>
          <p:nvSpPr>
            <p:cNvPr id="267340" name="AutoShape 106"/>
            <p:cNvSpPr>
              <a:spLocks noChangeArrowheads="1"/>
            </p:cNvSpPr>
            <p:nvPr/>
          </p:nvSpPr>
          <p:spPr bwMode="gray">
            <a:xfrm>
              <a:off x="5630190" y="5027474"/>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7</a:t>
              </a:r>
            </a:p>
          </p:txBody>
        </p:sp>
        <p:sp>
          <p:nvSpPr>
            <p:cNvPr id="267341" name="AutoShape 106"/>
            <p:cNvSpPr>
              <a:spLocks noChangeArrowheads="1"/>
            </p:cNvSpPr>
            <p:nvPr/>
          </p:nvSpPr>
          <p:spPr bwMode="gray">
            <a:xfrm>
              <a:off x="5625730" y="5399028"/>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6</a:t>
              </a:r>
            </a:p>
          </p:txBody>
        </p:sp>
        <p:sp>
          <p:nvSpPr>
            <p:cNvPr id="267342" name="AutoShape 106"/>
            <p:cNvSpPr>
              <a:spLocks noChangeArrowheads="1"/>
            </p:cNvSpPr>
            <p:nvPr/>
          </p:nvSpPr>
          <p:spPr bwMode="gray">
            <a:xfrm>
              <a:off x="5715008" y="5572140"/>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8/9</a:t>
              </a:r>
            </a:p>
          </p:txBody>
        </p:sp>
        <p:sp>
          <p:nvSpPr>
            <p:cNvPr id="267343" name="AutoShape 106"/>
            <p:cNvSpPr>
              <a:spLocks noChangeArrowheads="1"/>
            </p:cNvSpPr>
            <p:nvPr/>
          </p:nvSpPr>
          <p:spPr bwMode="gray">
            <a:xfrm>
              <a:off x="4772934" y="6076666"/>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3</a:t>
              </a:r>
            </a:p>
          </p:txBody>
        </p:sp>
        <p:sp>
          <p:nvSpPr>
            <p:cNvPr id="267344" name="AutoShape 106"/>
            <p:cNvSpPr>
              <a:spLocks noChangeArrowheads="1"/>
            </p:cNvSpPr>
            <p:nvPr/>
          </p:nvSpPr>
          <p:spPr bwMode="gray">
            <a:xfrm>
              <a:off x="5286380" y="6215082"/>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2</a:t>
              </a:r>
            </a:p>
          </p:txBody>
        </p:sp>
        <p:sp>
          <p:nvSpPr>
            <p:cNvPr id="267345" name="AutoShape 106"/>
            <p:cNvSpPr>
              <a:spLocks noChangeArrowheads="1"/>
            </p:cNvSpPr>
            <p:nvPr/>
          </p:nvSpPr>
          <p:spPr bwMode="gray">
            <a:xfrm>
              <a:off x="3143240" y="4643446"/>
              <a:ext cx="163512" cy="150812"/>
            </a:xfrm>
            <a:prstGeom prst="flowChartConnector">
              <a:avLst/>
            </a:prstGeom>
            <a:solidFill>
              <a:schemeClr val="bg2"/>
            </a:solidFill>
            <a:ln w="12700">
              <a:solidFill>
                <a:schemeClr val="accent1"/>
              </a:solidFill>
              <a:round/>
              <a:headEnd/>
              <a:tailEnd type="none" w="med" len="lg"/>
            </a:ln>
          </p:spPr>
          <p:txBody>
            <a:bodyPr wrap="none" lIns="0" tIns="0" rIns="0" bIns="0" anchor="ctr"/>
            <a:lstStyle/>
            <a:p>
              <a:pPr algn="ctr"/>
              <a:r>
                <a:rPr lang="de-DE" sz="1000">
                  <a:solidFill>
                    <a:schemeClr val="bg1"/>
                  </a:solidFill>
                </a:rPr>
                <a:t>1</a:t>
              </a:r>
            </a:p>
          </p:txBody>
        </p:sp>
        <p:grpSp>
          <p:nvGrpSpPr>
            <p:cNvPr id="267346" name="Gruppieren 61"/>
            <p:cNvGrpSpPr>
              <a:grpSpLocks/>
            </p:cNvGrpSpPr>
            <p:nvPr/>
          </p:nvGrpSpPr>
          <p:grpSpPr bwMode="auto">
            <a:xfrm>
              <a:off x="3254927" y="2297917"/>
              <a:ext cx="657304" cy="189546"/>
              <a:chOff x="1897925" y="4072176"/>
              <a:chExt cx="615214" cy="177211"/>
            </a:xfrm>
          </p:grpSpPr>
          <p:sp>
            <p:nvSpPr>
              <p:cNvPr id="267347" name="Line 127"/>
              <p:cNvSpPr>
                <a:spLocks noChangeShapeType="1"/>
              </p:cNvSpPr>
              <p:nvPr/>
            </p:nvSpPr>
            <p:spPr bwMode="gray">
              <a:xfrm>
                <a:off x="1964418" y="4136547"/>
                <a:ext cx="192088" cy="20638"/>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7348" name="Line 128"/>
              <p:cNvSpPr>
                <a:spLocks noChangeShapeType="1"/>
              </p:cNvSpPr>
              <p:nvPr/>
            </p:nvSpPr>
            <p:spPr bwMode="gray">
              <a:xfrm>
                <a:off x="2156506" y="4072176"/>
                <a:ext cx="0" cy="168287"/>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7349" name="Text Box 129"/>
              <p:cNvSpPr txBox="1">
                <a:spLocks noChangeArrowheads="1"/>
              </p:cNvSpPr>
              <p:nvPr/>
            </p:nvSpPr>
            <p:spPr bwMode="gray">
              <a:xfrm>
                <a:off x="2175559" y="4076738"/>
                <a:ext cx="337580" cy="172649"/>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Milan</a:t>
                </a:r>
              </a:p>
            </p:txBody>
          </p:sp>
          <p:sp>
            <p:nvSpPr>
              <p:cNvPr id="267350" name="AutoShape 34"/>
              <p:cNvSpPr>
                <a:spLocks noChangeArrowheads="1"/>
              </p:cNvSpPr>
              <p:nvPr/>
            </p:nvSpPr>
            <p:spPr bwMode="gray">
              <a:xfrm>
                <a:off x="1897925" y="4097085"/>
                <a:ext cx="87312"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grpSp>
      </p:grpSp>
      <p:grpSp>
        <p:nvGrpSpPr>
          <p:cNvPr id="267270" name="Gruppieren 57"/>
          <p:cNvGrpSpPr>
            <a:grpSpLocks/>
          </p:cNvGrpSpPr>
          <p:nvPr/>
        </p:nvGrpSpPr>
        <p:grpSpPr bwMode="auto">
          <a:xfrm>
            <a:off x="642938" y="6000750"/>
            <a:ext cx="1317625" cy="369888"/>
            <a:chOff x="5039540" y="4873874"/>
            <a:chExt cx="1318410" cy="369332"/>
          </a:xfrm>
        </p:grpSpPr>
        <p:sp>
          <p:nvSpPr>
            <p:cNvPr id="267333" name="AutoShape 106"/>
            <p:cNvSpPr>
              <a:spLocks noChangeArrowheads="1"/>
            </p:cNvSpPr>
            <p:nvPr/>
          </p:nvSpPr>
          <p:spPr bwMode="gray">
            <a:xfrm>
              <a:off x="5039540" y="5086666"/>
              <a:ext cx="125848" cy="116073"/>
            </a:xfrm>
            <a:prstGeom prst="flowChartConnector">
              <a:avLst/>
            </a:prstGeom>
            <a:solidFill>
              <a:schemeClr val="tx1"/>
            </a:solidFill>
            <a:ln w="12700">
              <a:solidFill>
                <a:schemeClr val="tx1"/>
              </a:solidFill>
              <a:round/>
              <a:headEnd/>
              <a:tailEnd type="none" w="med" len="lg"/>
            </a:ln>
          </p:spPr>
          <p:txBody>
            <a:bodyPr wrap="none" lIns="0" tIns="0" rIns="0" bIns="0" anchor="ctr"/>
            <a:lstStyle/>
            <a:p>
              <a:pPr algn="ctr"/>
              <a:endParaRPr lang="de-DE" sz="1000">
                <a:solidFill>
                  <a:schemeClr val="bg1"/>
                </a:solidFill>
              </a:endParaRPr>
            </a:p>
          </p:txBody>
        </p:sp>
        <p:sp>
          <p:nvSpPr>
            <p:cNvPr id="267334" name="Text Box 197"/>
            <p:cNvSpPr txBox="1">
              <a:spLocks noChangeArrowheads="1"/>
            </p:cNvSpPr>
            <p:nvPr/>
          </p:nvSpPr>
          <p:spPr bwMode="gray">
            <a:xfrm>
              <a:off x="5214942" y="4873874"/>
              <a:ext cx="1143008" cy="369332"/>
            </a:xfrm>
            <a:prstGeom prst="rect">
              <a:avLst/>
            </a:prstGeom>
            <a:noFill/>
            <a:ln w="12700">
              <a:noFill/>
              <a:miter lim="800000"/>
              <a:headEnd/>
              <a:tailEnd type="none" w="med" len="lg"/>
            </a:ln>
          </p:spPr>
          <p:txBody>
            <a:bodyPr lIns="0" tIns="0" rIns="0" bIns="0">
              <a:spAutoFit/>
            </a:bodyPr>
            <a:lstStyle/>
            <a:p>
              <a:r>
                <a:rPr lang="de-DE" sz="1200">
                  <a:cs typeface="Arial" charset="0"/>
                </a:rPr>
                <a:t>Onshore wind</a:t>
              </a:r>
            </a:p>
            <a:p>
              <a:r>
                <a:rPr lang="de-DE" sz="1200">
                  <a:cs typeface="Arial" charset="0"/>
                </a:rPr>
                <a:t>Office</a:t>
              </a:r>
            </a:p>
          </p:txBody>
        </p:sp>
        <p:sp>
          <p:nvSpPr>
            <p:cNvPr id="267335" name="AutoShape 106"/>
            <p:cNvSpPr>
              <a:spLocks noChangeArrowheads="1"/>
            </p:cNvSpPr>
            <p:nvPr/>
          </p:nvSpPr>
          <p:spPr bwMode="gray">
            <a:xfrm>
              <a:off x="5039540" y="4906400"/>
              <a:ext cx="125848" cy="116073"/>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endParaRPr lang="de-DE" sz="1000">
                <a:solidFill>
                  <a:schemeClr val="bg1"/>
                </a:solidFill>
              </a:endParaRPr>
            </a:p>
          </p:txBody>
        </p:sp>
      </p:grpSp>
      <p:graphicFrame>
        <p:nvGraphicFramePr>
          <p:cNvPr id="52" name="Tabelle 51"/>
          <p:cNvGraphicFramePr>
            <a:graphicFrameLocks noGrp="1"/>
          </p:cNvGraphicFramePr>
          <p:nvPr/>
        </p:nvGraphicFramePr>
        <p:xfrm>
          <a:off x="5707063" y="1827213"/>
          <a:ext cx="2786062" cy="3244850"/>
        </p:xfrm>
        <a:graphic>
          <a:graphicData uri="http://schemas.openxmlformats.org/drawingml/2006/table">
            <a:tbl>
              <a:tblPr firstRow="1" bandRow="1">
                <a:tableStyleId>{5C22544A-7EE6-4342-B048-85BDC9FD1C3A}</a:tableStyleId>
              </a:tblPr>
              <a:tblGrid>
                <a:gridCol w="214314"/>
                <a:gridCol w="1285884"/>
                <a:gridCol w="857256"/>
                <a:gridCol w="428628"/>
              </a:tblGrid>
              <a:tr h="370840">
                <a:tc>
                  <a:txBody>
                    <a:bodyPr/>
                    <a:lstStyle/>
                    <a:p>
                      <a:pPr algn="l"/>
                      <a:endParaRPr lang="de-DE" sz="1000" b="1" baseline="0" dirty="0" smtClean="0">
                        <a:latin typeface="Polo11K-Leicht"/>
                      </a:endParaRPr>
                    </a:p>
                  </a:txBody>
                  <a:tcPr/>
                </a:tc>
                <a:tc>
                  <a:txBody>
                    <a:bodyPr/>
                    <a:lstStyle/>
                    <a:p>
                      <a:pPr algn="l"/>
                      <a:r>
                        <a:rPr lang="de-DE" sz="1000" b="1" kern="1200" dirty="0" smtClean="0">
                          <a:solidFill>
                            <a:schemeClr val="bg1"/>
                          </a:solidFill>
                          <a:latin typeface="+mn-lt"/>
                          <a:ea typeface="+mn-ea"/>
                          <a:cs typeface="+mn-cs"/>
                        </a:rPr>
                        <a:t>Project</a:t>
                      </a:r>
                    </a:p>
                    <a:p>
                      <a:pPr algn="l"/>
                      <a:r>
                        <a:rPr lang="de-DE" sz="1000" b="1" kern="1200" dirty="0" smtClean="0">
                          <a:solidFill>
                            <a:schemeClr val="bg1"/>
                          </a:solidFill>
                          <a:latin typeface="+mn-lt"/>
                          <a:ea typeface="+mn-ea"/>
                          <a:cs typeface="+mn-cs"/>
                        </a:rPr>
                        <a:t>(</a:t>
                      </a:r>
                      <a:r>
                        <a:rPr lang="de-DE" sz="1000" b="1" kern="1200" dirty="0" err="1" smtClean="0">
                          <a:solidFill>
                            <a:schemeClr val="bg1"/>
                          </a:solidFill>
                          <a:latin typeface="+mn-lt"/>
                          <a:ea typeface="+mn-ea"/>
                          <a:cs typeface="+mn-cs"/>
                        </a:rPr>
                        <a:t>Location</a:t>
                      </a:r>
                      <a:r>
                        <a:rPr lang="de-DE" sz="1000" b="1" kern="1200" dirty="0" smtClean="0">
                          <a:solidFill>
                            <a:schemeClr val="bg1"/>
                          </a:solidFill>
                          <a:latin typeface="+mn-lt"/>
                          <a:ea typeface="+mn-ea"/>
                          <a:cs typeface="+mn-cs"/>
                        </a:rPr>
                        <a:t>)</a:t>
                      </a:r>
                    </a:p>
                  </a:txBody>
                  <a:tcPr/>
                </a:tc>
                <a:tc>
                  <a:txBody>
                    <a:bodyPr/>
                    <a:lstStyle/>
                    <a:p>
                      <a:pPr algn="l"/>
                      <a:r>
                        <a:rPr lang="de-DE" sz="1000" b="1" kern="1200" dirty="0" smtClean="0">
                          <a:solidFill>
                            <a:schemeClr val="bg1"/>
                          </a:solidFill>
                          <a:latin typeface="+mn-lt"/>
                          <a:ea typeface="+mn-ea"/>
                          <a:cs typeface="+mn-cs"/>
                        </a:rPr>
                        <a:t>Net </a:t>
                      </a:r>
                      <a:r>
                        <a:rPr lang="de-DE" sz="1000" b="1" kern="1200" dirty="0" err="1" smtClean="0">
                          <a:solidFill>
                            <a:schemeClr val="bg1"/>
                          </a:solidFill>
                          <a:latin typeface="+mn-lt"/>
                          <a:ea typeface="+mn-ea"/>
                          <a:cs typeface="+mn-cs"/>
                        </a:rPr>
                        <a:t>capacity</a:t>
                      </a:r>
                      <a:endParaRPr lang="de-DE" sz="1000" b="1" kern="1200" dirty="0" smtClean="0">
                        <a:solidFill>
                          <a:schemeClr val="bg1"/>
                        </a:solidFill>
                        <a:latin typeface="+mn-lt"/>
                        <a:ea typeface="+mn-ea"/>
                        <a:cs typeface="+mn-cs"/>
                      </a:endParaRPr>
                    </a:p>
                    <a:p>
                      <a:pPr algn="l"/>
                      <a:r>
                        <a:rPr lang="de-DE" sz="1000" b="1" kern="1200" dirty="0" smtClean="0">
                          <a:solidFill>
                            <a:schemeClr val="bg1"/>
                          </a:solidFill>
                          <a:latin typeface="+mn-lt"/>
                          <a:ea typeface="+mn-ea"/>
                          <a:cs typeface="+mn-cs"/>
                        </a:rPr>
                        <a:t>MW*</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b="1" kern="1200" dirty="0" smtClean="0">
                          <a:solidFill>
                            <a:schemeClr val="bg1"/>
                          </a:solidFill>
                          <a:latin typeface="+mn-lt"/>
                          <a:ea typeface="+mn-ea"/>
                          <a:cs typeface="+mn-cs"/>
                        </a:rPr>
                        <a:t>Year</a:t>
                      </a:r>
                    </a:p>
                  </a:txBody>
                  <a:tcPr/>
                </a:tc>
              </a:tr>
              <a:tr h="318140">
                <a:tc>
                  <a:txBody>
                    <a:bodyPr/>
                    <a:lstStyle/>
                    <a:p>
                      <a:pPr algn="ctr"/>
                      <a:r>
                        <a:rPr lang="de-DE" sz="1000" b="0" dirty="0" smtClean="0"/>
                        <a:t>1</a:t>
                      </a:r>
                      <a:endParaRPr lang="de-DE" sz="1000" b="0" dirty="0"/>
                    </a:p>
                  </a:txBody>
                  <a:tcPr/>
                </a:tc>
                <a:tc>
                  <a:txBody>
                    <a:bodyPr/>
                    <a:lstStyle/>
                    <a:p>
                      <a:pPr algn="l"/>
                      <a:r>
                        <a:rPr lang="en-US" sz="1000" b="0" dirty="0" err="1" smtClean="0"/>
                        <a:t>Florinas</a:t>
                      </a:r>
                      <a:r>
                        <a:rPr lang="en-US" sz="1000" b="0" dirty="0" smtClean="0"/>
                        <a:t> </a:t>
                      </a:r>
                      <a:endParaRPr lang="de-DE" sz="1000" b="0" kern="1200" dirty="0" smtClean="0">
                        <a:solidFill>
                          <a:schemeClr val="dk1"/>
                        </a:solidFill>
                        <a:latin typeface="+mn-lt"/>
                        <a:ea typeface="+mn-ea"/>
                        <a:cs typeface="+mn-cs"/>
                      </a:endParaRPr>
                    </a:p>
                  </a:txBody>
                  <a:tcPr/>
                </a:tc>
                <a:tc>
                  <a:txBody>
                    <a:bodyPr/>
                    <a:lstStyle/>
                    <a:p>
                      <a:pPr algn="r"/>
                      <a:r>
                        <a:rPr lang="de-DE" sz="1000" b="0" kern="1200" dirty="0" smtClean="0">
                          <a:solidFill>
                            <a:schemeClr val="dk1"/>
                          </a:solidFill>
                          <a:latin typeface="+mn-lt"/>
                          <a:ea typeface="+mn-ea"/>
                          <a:cs typeface="+mn-cs"/>
                        </a:rPr>
                        <a:t>20</a:t>
                      </a:r>
                    </a:p>
                  </a:txBody>
                  <a:tcPr/>
                </a:tc>
                <a:tc>
                  <a:txBody>
                    <a:bodyPr/>
                    <a:lstStyle/>
                    <a:p>
                      <a:pPr algn="r"/>
                      <a:r>
                        <a:rPr lang="de-DE" sz="1000" b="0" kern="1200" dirty="0" smtClean="0">
                          <a:solidFill>
                            <a:schemeClr val="dk1"/>
                          </a:solidFill>
                          <a:latin typeface="+mn-lt"/>
                          <a:ea typeface="+mn-ea"/>
                          <a:cs typeface="+mn-cs"/>
                        </a:rPr>
                        <a:t>2004</a:t>
                      </a:r>
                    </a:p>
                  </a:txBody>
                  <a:tcPr/>
                </a:tc>
              </a:tr>
              <a:tr h="285752">
                <a:tc>
                  <a:txBody>
                    <a:bodyPr/>
                    <a:lstStyle/>
                    <a:p>
                      <a:pPr algn="ctr"/>
                      <a:r>
                        <a:rPr lang="de-DE" sz="1000" b="0" dirty="0" smtClean="0"/>
                        <a:t>2</a:t>
                      </a:r>
                      <a:endParaRPr lang="de-DE" sz="1000" b="0" dirty="0"/>
                    </a:p>
                  </a:txBody>
                  <a:tcPr/>
                </a:tc>
                <a:tc>
                  <a:txBody>
                    <a:bodyPr/>
                    <a:lstStyle/>
                    <a:p>
                      <a:r>
                        <a:rPr lang="it-IT" sz="1000" b="0" dirty="0" smtClean="0"/>
                        <a:t>Vizzini </a:t>
                      </a:r>
                      <a:endParaRPr lang="de-DE" sz="1000" b="0" dirty="0"/>
                    </a:p>
                  </a:txBody>
                  <a:tcPr/>
                </a:tc>
                <a:tc>
                  <a:txBody>
                    <a:bodyPr/>
                    <a:lstStyle/>
                    <a:p>
                      <a:pPr algn="r"/>
                      <a:r>
                        <a:rPr lang="de-DE" sz="1000" b="0" dirty="0" smtClean="0"/>
                        <a:t>24</a:t>
                      </a:r>
                      <a:endParaRPr lang="de-DE" sz="1000" b="0" dirty="0"/>
                    </a:p>
                  </a:txBody>
                  <a:tcPr/>
                </a:tc>
                <a:tc>
                  <a:txBody>
                    <a:bodyPr/>
                    <a:lstStyle/>
                    <a:p>
                      <a:pPr algn="r"/>
                      <a:r>
                        <a:rPr lang="de-DE" sz="1000" b="0" dirty="0" smtClean="0"/>
                        <a:t>2006</a:t>
                      </a:r>
                      <a:endParaRPr lang="de-DE" sz="1000" b="0" dirty="0"/>
                    </a:p>
                  </a:txBody>
                  <a:tcPr/>
                </a:tc>
              </a:tr>
              <a:tr h="285752">
                <a:tc>
                  <a:txBody>
                    <a:bodyPr/>
                    <a:lstStyle/>
                    <a:p>
                      <a:pPr algn="ctr"/>
                      <a:r>
                        <a:rPr lang="de-DE" sz="1000" b="0" dirty="0" smtClean="0"/>
                        <a:t>3</a:t>
                      </a:r>
                      <a:endParaRPr lang="de-DE" sz="1000" b="0" dirty="0"/>
                    </a:p>
                  </a:txBody>
                  <a:tcPr/>
                </a:tc>
                <a:tc>
                  <a:txBody>
                    <a:bodyPr/>
                    <a:lstStyle/>
                    <a:p>
                      <a:pPr algn="l"/>
                      <a:r>
                        <a:rPr lang="it-IT" sz="1000" b="0" dirty="0" smtClean="0"/>
                        <a:t>Trapani </a:t>
                      </a:r>
                      <a:endParaRPr lang="de-DE" sz="1000" b="0" dirty="0"/>
                    </a:p>
                  </a:txBody>
                  <a:tcPr/>
                </a:tc>
                <a:tc>
                  <a:txBody>
                    <a:bodyPr/>
                    <a:lstStyle/>
                    <a:p>
                      <a:pPr algn="r"/>
                      <a:r>
                        <a:rPr lang="de-DE" sz="1000" b="0" dirty="0" smtClean="0"/>
                        <a:t>32</a:t>
                      </a:r>
                      <a:endParaRPr lang="de-DE" sz="1000" b="0" dirty="0"/>
                    </a:p>
                  </a:txBody>
                  <a:tcPr/>
                </a:tc>
                <a:tc>
                  <a:txBody>
                    <a:bodyPr/>
                    <a:lstStyle/>
                    <a:p>
                      <a:pPr algn="r"/>
                      <a:r>
                        <a:rPr lang="de-DE" sz="1000" b="0" dirty="0" smtClean="0"/>
                        <a:t>2007</a:t>
                      </a:r>
                      <a:endParaRPr lang="de-DE" sz="1000" b="0" dirty="0"/>
                    </a:p>
                  </a:txBody>
                  <a:tcPr/>
                </a:tc>
              </a:tr>
              <a:tr h="285752">
                <a:tc>
                  <a:txBody>
                    <a:bodyPr/>
                    <a:lstStyle/>
                    <a:p>
                      <a:pPr algn="ctr"/>
                      <a:r>
                        <a:rPr lang="de-DE" sz="1000" b="0" dirty="0" smtClean="0"/>
                        <a:t>4</a:t>
                      </a:r>
                      <a:endParaRPr lang="de-DE" sz="1000" b="0" dirty="0"/>
                    </a:p>
                  </a:txBody>
                  <a:tcPr/>
                </a:tc>
                <a:tc>
                  <a:txBody>
                    <a:bodyPr/>
                    <a:lstStyle/>
                    <a:p>
                      <a:pPr algn="l"/>
                      <a:r>
                        <a:rPr lang="de-DE" sz="1000" b="0" dirty="0" err="1" smtClean="0"/>
                        <a:t>Montecute</a:t>
                      </a:r>
                      <a:r>
                        <a:rPr lang="de-DE" sz="1000" b="0" dirty="0" smtClean="0"/>
                        <a:t> </a:t>
                      </a:r>
                      <a:endParaRPr lang="de-DE" sz="1000" b="0" dirty="0"/>
                    </a:p>
                  </a:txBody>
                  <a:tcPr/>
                </a:tc>
                <a:tc>
                  <a:txBody>
                    <a:bodyPr/>
                    <a:lstStyle/>
                    <a:p>
                      <a:pPr algn="r"/>
                      <a:r>
                        <a:rPr lang="de-DE" sz="1000" b="0" dirty="0" smtClean="0"/>
                        <a:t>44</a:t>
                      </a:r>
                      <a:endParaRPr lang="de-DE" sz="1000" b="0" dirty="0"/>
                    </a:p>
                  </a:txBody>
                  <a:tcPr/>
                </a:tc>
                <a:tc>
                  <a:txBody>
                    <a:bodyPr/>
                    <a:lstStyle/>
                    <a:p>
                      <a:pPr algn="r"/>
                      <a:r>
                        <a:rPr lang="de-DE" sz="1000" b="0" dirty="0" smtClean="0"/>
                        <a:t>2006</a:t>
                      </a:r>
                      <a:endParaRPr lang="de-DE" sz="1000" b="0" dirty="0"/>
                    </a:p>
                  </a:txBody>
                  <a:tcPr/>
                </a:tc>
              </a:tr>
              <a:tr h="285752">
                <a:tc>
                  <a:txBody>
                    <a:bodyPr/>
                    <a:lstStyle/>
                    <a:p>
                      <a:pPr algn="ctr"/>
                      <a:r>
                        <a:rPr lang="de-DE" sz="1000" b="0" dirty="0" smtClean="0"/>
                        <a:t>5</a:t>
                      </a:r>
                      <a:endParaRPr lang="de-DE" sz="1000" b="0" dirty="0"/>
                    </a:p>
                  </a:txBody>
                  <a:tcPr/>
                </a:tc>
                <a:tc>
                  <a:txBody>
                    <a:bodyPr/>
                    <a:lstStyle/>
                    <a:p>
                      <a:pPr algn="l"/>
                      <a:r>
                        <a:rPr lang="it-IT" sz="1000" b="0" dirty="0" smtClean="0"/>
                        <a:t>Poggi Alti </a:t>
                      </a:r>
                      <a:endParaRPr lang="de-DE" sz="1000" b="0" dirty="0"/>
                    </a:p>
                  </a:txBody>
                  <a:tcPr/>
                </a:tc>
                <a:tc>
                  <a:txBody>
                    <a:bodyPr/>
                    <a:lstStyle/>
                    <a:p>
                      <a:pPr algn="r"/>
                      <a:r>
                        <a:rPr lang="de-DE" sz="1000" b="0" dirty="0" smtClean="0"/>
                        <a:t>20</a:t>
                      </a:r>
                      <a:endParaRPr lang="de-DE" sz="1000" b="0" dirty="0"/>
                    </a:p>
                  </a:txBody>
                  <a:tcPr/>
                </a:tc>
                <a:tc>
                  <a:txBody>
                    <a:bodyPr/>
                    <a:lstStyle/>
                    <a:p>
                      <a:pPr algn="r"/>
                      <a:r>
                        <a:rPr lang="de-DE" sz="1000" b="0" dirty="0" smtClean="0"/>
                        <a:t>2006</a:t>
                      </a:r>
                      <a:endParaRPr lang="de-DE" sz="1000" b="0" dirty="0"/>
                    </a:p>
                  </a:txBody>
                  <a:tcPr/>
                </a:tc>
              </a:tr>
              <a:tr h="285752">
                <a:tc>
                  <a:txBody>
                    <a:bodyPr/>
                    <a:lstStyle/>
                    <a:p>
                      <a:pPr algn="ctr"/>
                      <a:r>
                        <a:rPr lang="de-DE" sz="1000" b="0" dirty="0" smtClean="0"/>
                        <a:t>6</a:t>
                      </a:r>
                      <a:endParaRPr lang="de-DE" sz="1000" b="0" dirty="0"/>
                    </a:p>
                  </a:txBody>
                  <a:tcPr/>
                </a:tc>
                <a:tc>
                  <a:txBody>
                    <a:bodyPr/>
                    <a:lstStyle/>
                    <a:p>
                      <a:pPr algn="l"/>
                      <a:r>
                        <a:rPr lang="it-IT" sz="1000" b="0" dirty="0" smtClean="0"/>
                        <a:t>Marco A. Severino</a:t>
                      </a:r>
                      <a:endParaRPr lang="de-DE" sz="1000" b="0" dirty="0"/>
                    </a:p>
                  </a:txBody>
                  <a:tcPr/>
                </a:tc>
                <a:tc>
                  <a:txBody>
                    <a:bodyPr/>
                    <a:lstStyle/>
                    <a:p>
                      <a:pPr algn="r"/>
                      <a:r>
                        <a:rPr lang="de-DE" sz="1000" b="0" dirty="0" smtClean="0"/>
                        <a:t>44</a:t>
                      </a:r>
                      <a:endParaRPr lang="de-DE" sz="1000" b="0" dirty="0"/>
                    </a:p>
                  </a:txBody>
                  <a:tcPr/>
                </a:tc>
                <a:tc>
                  <a:txBody>
                    <a:bodyPr/>
                    <a:lstStyle/>
                    <a:p>
                      <a:pPr algn="r"/>
                      <a:r>
                        <a:rPr lang="it-IT" sz="1000" b="0" dirty="0" smtClean="0"/>
                        <a:t>2007</a:t>
                      </a:r>
                      <a:endParaRPr lang="de-DE" sz="1000" b="0" dirty="0"/>
                    </a:p>
                  </a:txBody>
                  <a:tcPr/>
                </a:tc>
              </a:tr>
              <a:tr h="285752">
                <a:tc>
                  <a:txBody>
                    <a:bodyPr/>
                    <a:lstStyle/>
                    <a:p>
                      <a:pPr algn="ctr"/>
                      <a:r>
                        <a:rPr lang="de-DE" sz="1000" b="0" dirty="0" smtClean="0"/>
                        <a:t>7</a:t>
                      </a:r>
                      <a:endParaRPr lang="de-DE" sz="1000" b="0" dirty="0"/>
                    </a:p>
                  </a:txBody>
                  <a:tcPr/>
                </a:tc>
                <a:tc>
                  <a:txBody>
                    <a:bodyPr/>
                    <a:lstStyle/>
                    <a:p>
                      <a:pPr algn="l"/>
                      <a:r>
                        <a:rPr lang="it-IT" sz="1000" b="0" dirty="0" err="1" smtClean="0"/>
                        <a:t>Iardino</a:t>
                      </a:r>
                      <a:r>
                        <a:rPr lang="it-IT" sz="1000" b="0" dirty="0" smtClean="0"/>
                        <a:t> </a:t>
                      </a:r>
                      <a:endParaRPr lang="de-DE" sz="1000" b="0" dirty="0"/>
                    </a:p>
                  </a:txBody>
                  <a:tcPr/>
                </a:tc>
                <a:tc>
                  <a:txBody>
                    <a:bodyPr/>
                    <a:lstStyle/>
                    <a:p>
                      <a:pPr algn="r"/>
                      <a:r>
                        <a:rPr lang="de-DE" sz="1000" b="0" dirty="0" smtClean="0"/>
                        <a:t>14</a:t>
                      </a:r>
                      <a:endParaRPr lang="de-DE" sz="1000" b="0" dirty="0"/>
                    </a:p>
                  </a:txBody>
                  <a:tcPr/>
                </a:tc>
                <a:tc>
                  <a:txBody>
                    <a:bodyPr/>
                    <a:lstStyle/>
                    <a:p>
                      <a:pPr algn="r"/>
                      <a:r>
                        <a:rPr lang="it-IT" sz="1000" b="0" dirty="0" smtClean="0"/>
                        <a:t>2005</a:t>
                      </a:r>
                      <a:endParaRPr lang="de-DE" sz="1000" b="0" dirty="0"/>
                    </a:p>
                  </a:txBody>
                  <a:tcPr/>
                </a:tc>
              </a:tr>
              <a:tr h="285752">
                <a:tc>
                  <a:txBody>
                    <a:bodyPr/>
                    <a:lstStyle/>
                    <a:p>
                      <a:pPr algn="ctr"/>
                      <a:r>
                        <a:rPr lang="de-DE" sz="1000" b="0" dirty="0" smtClean="0"/>
                        <a:t>8</a:t>
                      </a:r>
                      <a:endParaRPr lang="de-DE" sz="1000" b="0" dirty="0"/>
                    </a:p>
                  </a:txBody>
                  <a:tcPr/>
                </a:tc>
                <a:tc>
                  <a:txBody>
                    <a:bodyPr/>
                    <a:lstStyle/>
                    <a:p>
                      <a:pPr algn="l"/>
                      <a:r>
                        <a:rPr lang="it-IT" sz="1000" b="0" dirty="0" smtClean="0"/>
                        <a:t>Serra Pelata </a:t>
                      </a:r>
                      <a:endParaRPr lang="de-DE" sz="1000" b="0" dirty="0"/>
                    </a:p>
                  </a:txBody>
                  <a:tcPr/>
                </a:tc>
                <a:tc>
                  <a:txBody>
                    <a:bodyPr/>
                    <a:lstStyle/>
                    <a:p>
                      <a:pPr algn="r"/>
                      <a:r>
                        <a:rPr lang="de-DE" sz="1000" b="0" dirty="0" smtClean="0"/>
                        <a:t>42</a:t>
                      </a:r>
                      <a:endParaRPr lang="de-DE" sz="1000" b="0" dirty="0"/>
                    </a:p>
                  </a:txBody>
                  <a:tcPr/>
                </a:tc>
                <a:tc>
                  <a:txBody>
                    <a:bodyPr/>
                    <a:lstStyle/>
                    <a:p>
                      <a:pPr algn="r"/>
                      <a:r>
                        <a:rPr lang="it-IT" sz="1000" b="0" dirty="0" smtClean="0"/>
                        <a:t>2007</a:t>
                      </a:r>
                      <a:endParaRPr lang="de-DE" sz="1000" b="0" dirty="0"/>
                    </a:p>
                  </a:txBody>
                  <a:tcPr/>
                </a:tc>
              </a:tr>
              <a:tr h="285752">
                <a:tc>
                  <a:txBody>
                    <a:bodyPr/>
                    <a:lstStyle/>
                    <a:p>
                      <a:pPr algn="ctr"/>
                      <a:r>
                        <a:rPr lang="de-DE" sz="1000" b="0" dirty="0" smtClean="0"/>
                        <a:t>9</a:t>
                      </a:r>
                      <a:endParaRPr lang="de-DE" sz="1000" b="0" dirty="0"/>
                    </a:p>
                  </a:txBody>
                  <a:tcPr/>
                </a:tc>
                <a:tc>
                  <a:txBody>
                    <a:bodyPr/>
                    <a:lstStyle/>
                    <a:p>
                      <a:pPr algn="l"/>
                      <a:r>
                        <a:rPr lang="it-IT" sz="1000" b="0" dirty="0" smtClean="0"/>
                        <a:t>Piano di Corda </a:t>
                      </a:r>
                      <a:endParaRPr lang="de-DE" sz="1000" b="0" dirty="0"/>
                    </a:p>
                  </a:txBody>
                  <a:tcPr/>
                </a:tc>
                <a:tc>
                  <a:txBody>
                    <a:bodyPr/>
                    <a:lstStyle/>
                    <a:p>
                      <a:pPr algn="r"/>
                      <a:r>
                        <a:rPr lang="de-DE" sz="1000" b="0" dirty="0" smtClean="0"/>
                        <a:t>38</a:t>
                      </a:r>
                      <a:endParaRPr lang="de-DE" sz="1000" b="0" dirty="0"/>
                    </a:p>
                  </a:txBody>
                  <a:tcPr/>
                </a:tc>
                <a:tc>
                  <a:txBody>
                    <a:bodyPr/>
                    <a:lstStyle/>
                    <a:p>
                      <a:pPr algn="r"/>
                      <a:r>
                        <a:rPr lang="it-IT" sz="1000" b="0" dirty="0" smtClean="0"/>
                        <a:t>2007</a:t>
                      </a:r>
                      <a:endParaRPr lang="de-DE" sz="1000" b="0" dirty="0"/>
                    </a:p>
                  </a:txBody>
                  <a:tcPr/>
                </a:tc>
              </a:tr>
              <a:tr h="214314">
                <a:tc>
                  <a:txBody>
                    <a:bodyPr/>
                    <a:lstStyle/>
                    <a:p>
                      <a:pPr algn="ctr"/>
                      <a:endParaRPr lang="de-DE" sz="1000" dirty="0"/>
                    </a:p>
                  </a:txBody>
                  <a:tcPr/>
                </a:tc>
                <a:tc>
                  <a:txBody>
                    <a:bodyPr/>
                    <a:lstStyle/>
                    <a:p>
                      <a:pPr algn="l"/>
                      <a:r>
                        <a:rPr lang="de-DE" sz="1000" b="1" dirty="0" smtClean="0"/>
                        <a:t>Total (MW) </a:t>
                      </a:r>
                      <a:endParaRPr lang="de-DE" sz="10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de-DE" sz="1000" b="1" dirty="0" smtClean="0"/>
                        <a:t>278</a:t>
                      </a:r>
                      <a:endParaRPr lang="de-DE" sz="1000" dirty="0" smtClean="0"/>
                    </a:p>
                  </a:txBody>
                  <a:tcPr/>
                </a:tc>
                <a:tc>
                  <a:txBody>
                    <a:bodyPr/>
                    <a:lstStyle/>
                    <a:p>
                      <a:pPr algn="r"/>
                      <a:endParaRPr lang="de-DE" sz="1000" dirty="0"/>
                    </a:p>
                  </a:txBody>
                  <a:tcPr/>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89" name="Foliennummernplatzhalter 1"/>
          <p:cNvSpPr>
            <a:spLocks noGrp="1"/>
          </p:cNvSpPr>
          <p:nvPr>
            <p:ph type="sldNum" sz="quarter" idx="10"/>
          </p:nvPr>
        </p:nvSpPr>
        <p:spPr>
          <a:noFill/>
        </p:spPr>
        <p:txBody>
          <a:bodyPr/>
          <a:lstStyle/>
          <a:p>
            <a:fld id="{09E169AC-741B-4476-8135-287DC4A2D352}" type="slidenum">
              <a:rPr smtClean="0"/>
              <a:pPr/>
              <a:t>39</a:t>
            </a:fld>
            <a:endParaRPr lang="de-DE" smtClean="0"/>
          </a:p>
        </p:txBody>
      </p:sp>
      <p:sp>
        <p:nvSpPr>
          <p:cNvPr id="268290" name="Fußzeilenplatzhalter 2"/>
          <p:cNvSpPr>
            <a:spLocks noGrp="1"/>
          </p:cNvSpPr>
          <p:nvPr>
            <p:ph type="ftr" sz="quarter" idx="11"/>
          </p:nvPr>
        </p:nvSpPr>
        <p:spPr>
          <a:noFill/>
        </p:spPr>
        <p:txBody>
          <a:bodyPr/>
          <a:lstStyle/>
          <a:p>
            <a:r>
              <a:rPr lang="de-DE" smtClean="0"/>
              <a:t>      </a:t>
            </a:r>
          </a:p>
        </p:txBody>
      </p:sp>
      <p:sp>
        <p:nvSpPr>
          <p:cNvPr id="268291" name="Rectangle 2"/>
          <p:cNvSpPr>
            <a:spLocks noGrp="1" noChangeArrowheads="1"/>
          </p:cNvSpPr>
          <p:nvPr>
            <p:ph type="title" idx="4294967295"/>
          </p:nvPr>
        </p:nvSpPr>
        <p:spPr/>
        <p:txBody>
          <a:bodyPr/>
          <a:lstStyle/>
          <a:p>
            <a:r>
              <a:rPr lang="de-DE" smtClean="0"/>
              <a:t>Assets in operation: Nordic</a:t>
            </a:r>
          </a:p>
        </p:txBody>
      </p:sp>
      <p:sp>
        <p:nvSpPr>
          <p:cNvPr id="268292" name="Text Box 197"/>
          <p:cNvSpPr txBox="1">
            <a:spLocks noChangeArrowheads="1"/>
          </p:cNvSpPr>
          <p:nvPr/>
        </p:nvSpPr>
        <p:spPr bwMode="gray">
          <a:xfrm>
            <a:off x="609600" y="6588125"/>
            <a:ext cx="2579688" cy="153988"/>
          </a:xfrm>
          <a:prstGeom prst="rect">
            <a:avLst/>
          </a:prstGeom>
          <a:noFill/>
          <a:ln w="12700">
            <a:noFill/>
            <a:miter lim="800000"/>
            <a:headEnd/>
            <a:tailEnd type="none" w="med" len="lg"/>
          </a:ln>
        </p:spPr>
        <p:txBody>
          <a:bodyPr wrap="none" lIns="0" tIns="0" rIns="0" bIns="0">
            <a:spAutoFit/>
          </a:bodyPr>
          <a:lstStyle/>
          <a:p>
            <a:pPr>
              <a:spcBef>
                <a:spcPct val="50000"/>
              </a:spcBef>
            </a:pPr>
            <a:r>
              <a:rPr lang="en-US" sz="1000">
                <a:cs typeface="Arial" charset="0"/>
              </a:rPr>
              <a:t>* E.ON Equity MW (Figures rounded). Source E.ON</a:t>
            </a:r>
          </a:p>
        </p:txBody>
      </p:sp>
      <p:grpSp>
        <p:nvGrpSpPr>
          <p:cNvPr id="268293" name="Gruppieren 65"/>
          <p:cNvGrpSpPr>
            <a:grpSpLocks/>
          </p:cNvGrpSpPr>
          <p:nvPr/>
        </p:nvGrpSpPr>
        <p:grpSpPr bwMode="auto">
          <a:xfrm>
            <a:off x="642938" y="5815013"/>
            <a:ext cx="1317625" cy="554037"/>
            <a:chOff x="5039540" y="4873874"/>
            <a:chExt cx="1318410" cy="553998"/>
          </a:xfrm>
        </p:grpSpPr>
        <p:sp>
          <p:nvSpPr>
            <p:cNvPr id="67" name="AutoShape 106"/>
            <p:cNvSpPr>
              <a:spLocks noChangeArrowheads="1"/>
            </p:cNvSpPr>
            <p:nvPr/>
          </p:nvSpPr>
          <p:spPr bwMode="gray">
            <a:xfrm>
              <a:off x="5039540" y="5086584"/>
              <a:ext cx="125487" cy="115879"/>
            </a:xfrm>
            <a:prstGeom prst="flowChartConnector">
              <a:avLst/>
            </a:prstGeom>
            <a:solidFill>
              <a:schemeClr val="bg2">
                <a:lumMod val="20000"/>
                <a:lumOff val="80000"/>
              </a:schemeClr>
            </a:solidFill>
            <a:ln w="12700">
              <a:solidFill>
                <a:schemeClr val="bg2">
                  <a:lumMod val="20000"/>
                  <a:lumOff val="80000"/>
                </a:schemeClr>
              </a:solidFill>
              <a:round/>
              <a:headEnd/>
              <a:tailEnd type="none" w="med" len="lg"/>
            </a:ln>
            <a:effectLst/>
          </p:spPr>
          <p:txBody>
            <a:bodyPr wrap="none" lIns="0" tIns="0" rIns="0" bIns="0" anchor="ctr"/>
            <a:lstStyle/>
            <a:p>
              <a:pPr algn="ctr">
                <a:defRPr/>
              </a:pPr>
              <a:endParaRPr lang="de-DE" sz="1000" dirty="0">
                <a:solidFill>
                  <a:schemeClr val="bg1"/>
                </a:solidFill>
              </a:endParaRPr>
            </a:p>
          </p:txBody>
        </p:sp>
        <p:sp>
          <p:nvSpPr>
            <p:cNvPr id="268358" name="AutoShape 106"/>
            <p:cNvSpPr>
              <a:spLocks noChangeArrowheads="1"/>
            </p:cNvSpPr>
            <p:nvPr/>
          </p:nvSpPr>
          <p:spPr bwMode="gray">
            <a:xfrm>
              <a:off x="5039540" y="5266932"/>
              <a:ext cx="125848" cy="116073"/>
            </a:xfrm>
            <a:prstGeom prst="flowChartConnector">
              <a:avLst/>
            </a:prstGeom>
            <a:solidFill>
              <a:schemeClr val="tx1"/>
            </a:solidFill>
            <a:ln w="12700">
              <a:solidFill>
                <a:schemeClr val="tx1"/>
              </a:solidFill>
              <a:round/>
              <a:headEnd/>
              <a:tailEnd type="none" w="med" len="lg"/>
            </a:ln>
          </p:spPr>
          <p:txBody>
            <a:bodyPr wrap="none" lIns="0" tIns="0" rIns="0" bIns="0" anchor="ctr"/>
            <a:lstStyle/>
            <a:p>
              <a:pPr algn="ctr"/>
              <a:endParaRPr lang="de-DE" sz="1000">
                <a:solidFill>
                  <a:schemeClr val="bg1"/>
                </a:solidFill>
              </a:endParaRPr>
            </a:p>
          </p:txBody>
        </p:sp>
        <p:sp>
          <p:nvSpPr>
            <p:cNvPr id="268359" name="Text Box 197"/>
            <p:cNvSpPr txBox="1">
              <a:spLocks noChangeArrowheads="1"/>
            </p:cNvSpPr>
            <p:nvPr/>
          </p:nvSpPr>
          <p:spPr bwMode="gray">
            <a:xfrm>
              <a:off x="5214942" y="4873874"/>
              <a:ext cx="1143008" cy="553998"/>
            </a:xfrm>
            <a:prstGeom prst="rect">
              <a:avLst/>
            </a:prstGeom>
            <a:noFill/>
            <a:ln w="12700">
              <a:noFill/>
              <a:miter lim="800000"/>
              <a:headEnd/>
              <a:tailEnd type="none" w="med" len="lg"/>
            </a:ln>
          </p:spPr>
          <p:txBody>
            <a:bodyPr lIns="0" tIns="0" rIns="0" bIns="0">
              <a:spAutoFit/>
            </a:bodyPr>
            <a:lstStyle/>
            <a:p>
              <a:r>
                <a:rPr lang="de-DE" sz="1200">
                  <a:cs typeface="Arial" charset="0"/>
                </a:rPr>
                <a:t>Onshore wind</a:t>
              </a:r>
            </a:p>
            <a:p>
              <a:r>
                <a:rPr lang="de-DE" sz="1200">
                  <a:cs typeface="Arial" charset="0"/>
                </a:rPr>
                <a:t>Offshore wind</a:t>
              </a:r>
            </a:p>
            <a:p>
              <a:r>
                <a:rPr lang="de-DE" sz="1200">
                  <a:cs typeface="Arial" charset="0"/>
                </a:rPr>
                <a:t>Office</a:t>
              </a:r>
            </a:p>
          </p:txBody>
        </p:sp>
        <p:sp>
          <p:nvSpPr>
            <p:cNvPr id="268360" name="AutoShape 106"/>
            <p:cNvSpPr>
              <a:spLocks noChangeArrowheads="1"/>
            </p:cNvSpPr>
            <p:nvPr/>
          </p:nvSpPr>
          <p:spPr bwMode="gray">
            <a:xfrm>
              <a:off x="5039540" y="4906400"/>
              <a:ext cx="125848" cy="116073"/>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endParaRPr lang="de-DE" sz="1000">
                <a:solidFill>
                  <a:schemeClr val="bg1"/>
                </a:solidFill>
              </a:endParaRPr>
            </a:p>
          </p:txBody>
        </p:sp>
      </p:grpSp>
      <p:grpSp>
        <p:nvGrpSpPr>
          <p:cNvPr id="268294" name="Gruppieren 53"/>
          <p:cNvGrpSpPr>
            <a:grpSpLocks/>
          </p:cNvGrpSpPr>
          <p:nvPr/>
        </p:nvGrpSpPr>
        <p:grpSpPr bwMode="auto">
          <a:xfrm>
            <a:off x="1357313" y="1500188"/>
            <a:ext cx="4468812" cy="4775200"/>
            <a:chOff x="1246431" y="1500174"/>
            <a:chExt cx="4468577" cy="4775296"/>
          </a:xfrm>
        </p:grpSpPr>
        <p:grpSp>
          <p:nvGrpSpPr>
            <p:cNvPr id="268322" name="Gruppieren 46"/>
            <p:cNvGrpSpPr>
              <a:grpSpLocks/>
            </p:cNvGrpSpPr>
            <p:nvPr/>
          </p:nvGrpSpPr>
          <p:grpSpPr bwMode="auto">
            <a:xfrm>
              <a:off x="1246431" y="1500174"/>
              <a:ext cx="4468577" cy="4712245"/>
              <a:chOff x="285720" y="1428736"/>
              <a:chExt cx="4468577" cy="4712245"/>
            </a:xfrm>
          </p:grpSpPr>
          <p:sp>
            <p:nvSpPr>
              <p:cNvPr id="268330" name="Freeform 64"/>
              <p:cNvSpPr>
                <a:spLocks/>
              </p:cNvSpPr>
              <p:nvPr/>
            </p:nvSpPr>
            <p:spPr bwMode="gray">
              <a:xfrm>
                <a:off x="2096108" y="5565040"/>
                <a:ext cx="132909" cy="253736"/>
              </a:xfrm>
              <a:custGeom>
                <a:avLst/>
                <a:gdLst>
                  <a:gd name="T0" fmla="*/ 2147483647 w 87"/>
                  <a:gd name="T1" fmla="*/ 2147483647 h 211"/>
                  <a:gd name="T2" fmla="*/ 2147483647 w 87"/>
                  <a:gd name="T3" fmla="*/ 2147483647 h 211"/>
                  <a:gd name="T4" fmla="*/ 2147483647 w 87"/>
                  <a:gd name="T5" fmla="*/ 2147483647 h 211"/>
                  <a:gd name="T6" fmla="*/ 0 w 87"/>
                  <a:gd name="T7" fmla="*/ 2147483647 h 211"/>
                  <a:gd name="T8" fmla="*/ 2147483647 w 87"/>
                  <a:gd name="T9" fmla="*/ 2147483647 h 211"/>
                  <a:gd name="T10" fmla="*/ 2147483647 w 87"/>
                  <a:gd name="T11" fmla="*/ 2147483647 h 211"/>
                  <a:gd name="T12" fmla="*/ 2147483647 w 87"/>
                  <a:gd name="T13" fmla="*/ 2147483647 h 211"/>
                  <a:gd name="T14" fmla="*/ 2147483647 w 87"/>
                  <a:gd name="T15" fmla="*/ 0 h 211"/>
                  <a:gd name="T16" fmla="*/ 2147483647 w 87"/>
                  <a:gd name="T17" fmla="*/ 2147483647 h 2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7"/>
                  <a:gd name="T28" fmla="*/ 0 h 211"/>
                  <a:gd name="T29" fmla="*/ 87 w 87"/>
                  <a:gd name="T30" fmla="*/ 211 h 2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7" h="211">
                    <a:moveTo>
                      <a:pt x="59" y="9"/>
                    </a:moveTo>
                    <a:lnTo>
                      <a:pt x="42" y="71"/>
                    </a:lnTo>
                    <a:lnTo>
                      <a:pt x="14" y="114"/>
                    </a:lnTo>
                    <a:lnTo>
                      <a:pt x="0" y="211"/>
                    </a:lnTo>
                    <a:lnTo>
                      <a:pt x="25" y="204"/>
                    </a:lnTo>
                    <a:lnTo>
                      <a:pt x="64" y="128"/>
                    </a:lnTo>
                    <a:lnTo>
                      <a:pt x="81" y="93"/>
                    </a:lnTo>
                    <a:lnTo>
                      <a:pt x="87" y="0"/>
                    </a:lnTo>
                    <a:lnTo>
                      <a:pt x="59" y="9"/>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68331" name="Freeform 65"/>
              <p:cNvSpPr>
                <a:spLocks/>
              </p:cNvSpPr>
              <p:nvPr/>
            </p:nvSpPr>
            <p:spPr bwMode="gray">
              <a:xfrm>
                <a:off x="2382064" y="5432130"/>
                <a:ext cx="144992" cy="209433"/>
              </a:xfrm>
              <a:custGeom>
                <a:avLst/>
                <a:gdLst>
                  <a:gd name="T0" fmla="*/ 2147483647 w 95"/>
                  <a:gd name="T1" fmla="*/ 2147483647 h 173"/>
                  <a:gd name="T2" fmla="*/ 0 w 95"/>
                  <a:gd name="T3" fmla="*/ 2147483647 h 173"/>
                  <a:gd name="T4" fmla="*/ 2147483647 w 95"/>
                  <a:gd name="T5" fmla="*/ 2147483647 h 173"/>
                  <a:gd name="T6" fmla="*/ 2147483647 w 95"/>
                  <a:gd name="T7" fmla="*/ 2147483647 h 173"/>
                  <a:gd name="T8" fmla="*/ 2147483647 w 95"/>
                  <a:gd name="T9" fmla="*/ 2147483647 h 173"/>
                  <a:gd name="T10" fmla="*/ 2147483647 w 95"/>
                  <a:gd name="T11" fmla="*/ 2147483647 h 173"/>
                  <a:gd name="T12" fmla="*/ 2147483647 w 95"/>
                  <a:gd name="T13" fmla="*/ 2147483647 h 173"/>
                  <a:gd name="T14" fmla="*/ 2147483647 w 95"/>
                  <a:gd name="T15" fmla="*/ 0 h 173"/>
                  <a:gd name="T16" fmla="*/ 2147483647 w 95"/>
                  <a:gd name="T17" fmla="*/ 2147483647 h 1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5"/>
                  <a:gd name="T28" fmla="*/ 0 h 173"/>
                  <a:gd name="T29" fmla="*/ 95 w 95"/>
                  <a:gd name="T30" fmla="*/ 173 h 1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5" h="173">
                    <a:moveTo>
                      <a:pt x="34" y="17"/>
                    </a:moveTo>
                    <a:lnTo>
                      <a:pt x="0" y="66"/>
                    </a:lnTo>
                    <a:lnTo>
                      <a:pt x="3" y="173"/>
                    </a:lnTo>
                    <a:lnTo>
                      <a:pt x="39" y="158"/>
                    </a:lnTo>
                    <a:lnTo>
                      <a:pt x="70" y="102"/>
                    </a:lnTo>
                    <a:lnTo>
                      <a:pt x="70" y="42"/>
                    </a:lnTo>
                    <a:lnTo>
                      <a:pt x="95" y="17"/>
                    </a:lnTo>
                    <a:lnTo>
                      <a:pt x="77" y="0"/>
                    </a:lnTo>
                    <a:lnTo>
                      <a:pt x="34" y="17"/>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68332" name="Freeform 66"/>
              <p:cNvSpPr>
                <a:spLocks/>
              </p:cNvSpPr>
              <p:nvPr/>
            </p:nvSpPr>
            <p:spPr bwMode="gray">
              <a:xfrm>
                <a:off x="1248307" y="2216123"/>
                <a:ext cx="2088289" cy="3810072"/>
              </a:xfrm>
              <a:custGeom>
                <a:avLst/>
                <a:gdLst>
                  <a:gd name="T0" fmla="*/ 2147483647 w 696"/>
                  <a:gd name="T1" fmla="*/ 2147483647 h 1580"/>
                  <a:gd name="T2" fmla="*/ 2147483647 w 696"/>
                  <a:gd name="T3" fmla="*/ 2147483647 h 1580"/>
                  <a:gd name="T4" fmla="*/ 2147483647 w 696"/>
                  <a:gd name="T5" fmla="*/ 2147483647 h 1580"/>
                  <a:gd name="T6" fmla="*/ 2147483647 w 696"/>
                  <a:gd name="T7" fmla="*/ 2147483647 h 1580"/>
                  <a:gd name="T8" fmla="*/ 2147483647 w 696"/>
                  <a:gd name="T9" fmla="*/ 2147483647 h 1580"/>
                  <a:gd name="T10" fmla="*/ 2147483647 w 696"/>
                  <a:gd name="T11" fmla="*/ 2147483647 h 1580"/>
                  <a:gd name="T12" fmla="*/ 2147483647 w 696"/>
                  <a:gd name="T13" fmla="*/ 2147483647 h 1580"/>
                  <a:gd name="T14" fmla="*/ 2147483647 w 696"/>
                  <a:gd name="T15" fmla="*/ 2147483647 h 1580"/>
                  <a:gd name="T16" fmla="*/ 2147483647 w 696"/>
                  <a:gd name="T17" fmla="*/ 2147483647 h 1580"/>
                  <a:gd name="T18" fmla="*/ 2147483647 w 696"/>
                  <a:gd name="T19" fmla="*/ 2147483647 h 1580"/>
                  <a:gd name="T20" fmla="*/ 2147483647 w 696"/>
                  <a:gd name="T21" fmla="*/ 2147483647 h 1580"/>
                  <a:gd name="T22" fmla="*/ 2147483647 w 696"/>
                  <a:gd name="T23" fmla="*/ 2147483647 h 1580"/>
                  <a:gd name="T24" fmla="*/ 2147483647 w 696"/>
                  <a:gd name="T25" fmla="*/ 2147483647 h 1580"/>
                  <a:gd name="T26" fmla="*/ 2147483647 w 696"/>
                  <a:gd name="T27" fmla="*/ 2147483647 h 1580"/>
                  <a:gd name="T28" fmla="*/ 2147483647 w 696"/>
                  <a:gd name="T29" fmla="*/ 2147483647 h 1580"/>
                  <a:gd name="T30" fmla="*/ 2147483647 w 696"/>
                  <a:gd name="T31" fmla="*/ 2147483647 h 1580"/>
                  <a:gd name="T32" fmla="*/ 2147483647 w 696"/>
                  <a:gd name="T33" fmla="*/ 2147483647 h 1580"/>
                  <a:gd name="T34" fmla="*/ 2147483647 w 696"/>
                  <a:gd name="T35" fmla="*/ 2147483647 h 1580"/>
                  <a:gd name="T36" fmla="*/ 0 w 696"/>
                  <a:gd name="T37" fmla="*/ 2147483647 h 1580"/>
                  <a:gd name="T38" fmla="*/ 2147483647 w 696"/>
                  <a:gd name="T39" fmla="*/ 2147483647 h 1580"/>
                  <a:gd name="T40" fmla="*/ 2147483647 w 696"/>
                  <a:gd name="T41" fmla="*/ 2147483647 h 1580"/>
                  <a:gd name="T42" fmla="*/ 2147483647 w 696"/>
                  <a:gd name="T43" fmla="*/ 2147483647 h 1580"/>
                  <a:gd name="T44" fmla="*/ 2147483647 w 696"/>
                  <a:gd name="T45" fmla="*/ 2147483647 h 1580"/>
                  <a:gd name="T46" fmla="*/ 2147483647 w 696"/>
                  <a:gd name="T47" fmla="*/ 2147483647 h 1580"/>
                  <a:gd name="T48" fmla="*/ 2147483647 w 696"/>
                  <a:gd name="T49" fmla="*/ 2147483647 h 1580"/>
                  <a:gd name="T50" fmla="*/ 2147483647 w 696"/>
                  <a:gd name="T51" fmla="*/ 2147483647 h 1580"/>
                  <a:gd name="T52" fmla="*/ 2147483647 w 696"/>
                  <a:gd name="T53" fmla="*/ 2147483647 h 1580"/>
                  <a:gd name="T54" fmla="*/ 2147483647 w 696"/>
                  <a:gd name="T55" fmla="*/ 2147483647 h 1580"/>
                  <a:gd name="T56" fmla="*/ 2147483647 w 696"/>
                  <a:gd name="T57" fmla="*/ 2147483647 h 1580"/>
                  <a:gd name="T58" fmla="*/ 2147483647 w 696"/>
                  <a:gd name="T59" fmla="*/ 2147483647 h 1580"/>
                  <a:gd name="T60" fmla="*/ 2147483647 w 696"/>
                  <a:gd name="T61" fmla="*/ 2147483647 h 1580"/>
                  <a:gd name="T62" fmla="*/ 2147483647 w 696"/>
                  <a:gd name="T63" fmla="*/ 2147483647 h 1580"/>
                  <a:gd name="T64" fmla="*/ 2147483647 w 696"/>
                  <a:gd name="T65" fmla="*/ 2147483647 h 1580"/>
                  <a:gd name="T66" fmla="*/ 2147483647 w 696"/>
                  <a:gd name="T67" fmla="*/ 2147483647 h 1580"/>
                  <a:gd name="T68" fmla="*/ 2147483647 w 696"/>
                  <a:gd name="T69" fmla="*/ 2147483647 h 1580"/>
                  <a:gd name="T70" fmla="*/ 2147483647 w 696"/>
                  <a:gd name="T71" fmla="*/ 2147483647 h 1580"/>
                  <a:gd name="T72" fmla="*/ 2147483647 w 696"/>
                  <a:gd name="T73" fmla="*/ 2147483647 h 1580"/>
                  <a:gd name="T74" fmla="*/ 2147483647 w 696"/>
                  <a:gd name="T75" fmla="*/ 2147483647 h 1580"/>
                  <a:gd name="T76" fmla="*/ 2147483647 w 696"/>
                  <a:gd name="T77" fmla="*/ 2147483647 h 1580"/>
                  <a:gd name="T78" fmla="*/ 2147483647 w 696"/>
                  <a:gd name="T79" fmla="*/ 2147483647 h 15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96"/>
                  <a:gd name="T121" fmla="*/ 0 h 1580"/>
                  <a:gd name="T122" fmla="*/ 696 w 696"/>
                  <a:gd name="T123" fmla="*/ 1580 h 158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96" h="1580">
                    <a:moveTo>
                      <a:pt x="680" y="323"/>
                    </a:moveTo>
                    <a:lnTo>
                      <a:pt x="661" y="251"/>
                    </a:lnTo>
                    <a:lnTo>
                      <a:pt x="663" y="134"/>
                    </a:lnTo>
                    <a:lnTo>
                      <a:pt x="588" y="77"/>
                    </a:lnTo>
                    <a:lnTo>
                      <a:pt x="525" y="0"/>
                    </a:lnTo>
                    <a:lnTo>
                      <a:pt x="473" y="3"/>
                    </a:lnTo>
                    <a:lnTo>
                      <a:pt x="483" y="38"/>
                    </a:lnTo>
                    <a:lnTo>
                      <a:pt x="455" y="66"/>
                    </a:lnTo>
                    <a:lnTo>
                      <a:pt x="464" y="88"/>
                    </a:lnTo>
                    <a:lnTo>
                      <a:pt x="402" y="66"/>
                    </a:lnTo>
                    <a:lnTo>
                      <a:pt x="376" y="68"/>
                    </a:lnTo>
                    <a:lnTo>
                      <a:pt x="363" y="143"/>
                    </a:lnTo>
                    <a:lnTo>
                      <a:pt x="295" y="158"/>
                    </a:lnTo>
                    <a:lnTo>
                      <a:pt x="280" y="215"/>
                    </a:lnTo>
                    <a:lnTo>
                      <a:pt x="258" y="239"/>
                    </a:lnTo>
                    <a:lnTo>
                      <a:pt x="267" y="288"/>
                    </a:lnTo>
                    <a:lnTo>
                      <a:pt x="226" y="354"/>
                    </a:lnTo>
                    <a:lnTo>
                      <a:pt x="220" y="400"/>
                    </a:lnTo>
                    <a:lnTo>
                      <a:pt x="177" y="405"/>
                    </a:lnTo>
                    <a:lnTo>
                      <a:pt x="181" y="437"/>
                    </a:lnTo>
                    <a:lnTo>
                      <a:pt x="136" y="611"/>
                    </a:lnTo>
                    <a:lnTo>
                      <a:pt x="158" y="639"/>
                    </a:lnTo>
                    <a:lnTo>
                      <a:pt x="147" y="667"/>
                    </a:lnTo>
                    <a:lnTo>
                      <a:pt x="100" y="658"/>
                    </a:lnTo>
                    <a:lnTo>
                      <a:pt x="74" y="667"/>
                    </a:lnTo>
                    <a:lnTo>
                      <a:pt x="32" y="773"/>
                    </a:lnTo>
                    <a:lnTo>
                      <a:pt x="48" y="795"/>
                    </a:lnTo>
                    <a:lnTo>
                      <a:pt x="64" y="871"/>
                    </a:lnTo>
                    <a:lnTo>
                      <a:pt x="56" y="911"/>
                    </a:lnTo>
                    <a:lnTo>
                      <a:pt x="91" y="961"/>
                    </a:lnTo>
                    <a:lnTo>
                      <a:pt x="83" y="996"/>
                    </a:lnTo>
                    <a:lnTo>
                      <a:pt x="68" y="1012"/>
                    </a:lnTo>
                    <a:lnTo>
                      <a:pt x="81" y="1082"/>
                    </a:lnTo>
                    <a:lnTo>
                      <a:pt x="68" y="1118"/>
                    </a:lnTo>
                    <a:lnTo>
                      <a:pt x="32" y="1165"/>
                    </a:lnTo>
                    <a:lnTo>
                      <a:pt x="32" y="1220"/>
                    </a:lnTo>
                    <a:lnTo>
                      <a:pt x="19" y="1233"/>
                    </a:lnTo>
                    <a:lnTo>
                      <a:pt x="0" y="1217"/>
                    </a:lnTo>
                    <a:lnTo>
                      <a:pt x="17" y="1293"/>
                    </a:lnTo>
                    <a:lnTo>
                      <a:pt x="32" y="1302"/>
                    </a:lnTo>
                    <a:lnTo>
                      <a:pt x="22" y="1323"/>
                    </a:lnTo>
                    <a:lnTo>
                      <a:pt x="57" y="1411"/>
                    </a:lnTo>
                    <a:lnTo>
                      <a:pt x="98" y="1467"/>
                    </a:lnTo>
                    <a:lnTo>
                      <a:pt x="83" y="1504"/>
                    </a:lnTo>
                    <a:lnTo>
                      <a:pt x="106" y="1545"/>
                    </a:lnTo>
                    <a:lnTo>
                      <a:pt x="93" y="1580"/>
                    </a:lnTo>
                    <a:lnTo>
                      <a:pt x="172" y="1578"/>
                    </a:lnTo>
                    <a:lnTo>
                      <a:pt x="170" y="1546"/>
                    </a:lnTo>
                    <a:lnTo>
                      <a:pt x="206" y="1500"/>
                    </a:lnTo>
                    <a:lnTo>
                      <a:pt x="263" y="1504"/>
                    </a:lnTo>
                    <a:lnTo>
                      <a:pt x="299" y="1359"/>
                    </a:lnTo>
                    <a:lnTo>
                      <a:pt x="295" y="1285"/>
                    </a:lnTo>
                    <a:lnTo>
                      <a:pt x="357" y="1233"/>
                    </a:lnTo>
                    <a:lnTo>
                      <a:pt x="388" y="1217"/>
                    </a:lnTo>
                    <a:lnTo>
                      <a:pt x="397" y="1192"/>
                    </a:lnTo>
                    <a:lnTo>
                      <a:pt x="333" y="1197"/>
                    </a:lnTo>
                    <a:lnTo>
                      <a:pt x="320" y="1186"/>
                    </a:lnTo>
                    <a:lnTo>
                      <a:pt x="292" y="1184"/>
                    </a:lnTo>
                    <a:lnTo>
                      <a:pt x="292" y="1175"/>
                    </a:lnTo>
                    <a:lnTo>
                      <a:pt x="324" y="1174"/>
                    </a:lnTo>
                    <a:lnTo>
                      <a:pt x="354" y="1181"/>
                    </a:lnTo>
                    <a:lnTo>
                      <a:pt x="401" y="1169"/>
                    </a:lnTo>
                    <a:lnTo>
                      <a:pt x="416" y="1116"/>
                    </a:lnTo>
                    <a:lnTo>
                      <a:pt x="324" y="1032"/>
                    </a:lnTo>
                    <a:lnTo>
                      <a:pt x="324" y="941"/>
                    </a:lnTo>
                    <a:lnTo>
                      <a:pt x="343" y="874"/>
                    </a:lnTo>
                    <a:lnTo>
                      <a:pt x="341" y="857"/>
                    </a:lnTo>
                    <a:lnTo>
                      <a:pt x="361" y="838"/>
                    </a:lnTo>
                    <a:lnTo>
                      <a:pt x="445" y="734"/>
                    </a:lnTo>
                    <a:lnTo>
                      <a:pt x="467" y="732"/>
                    </a:lnTo>
                    <a:lnTo>
                      <a:pt x="553" y="616"/>
                    </a:lnTo>
                    <a:lnTo>
                      <a:pt x="530" y="562"/>
                    </a:lnTo>
                    <a:lnTo>
                      <a:pt x="555" y="545"/>
                    </a:lnTo>
                    <a:lnTo>
                      <a:pt x="564" y="528"/>
                    </a:lnTo>
                    <a:lnTo>
                      <a:pt x="551" y="501"/>
                    </a:lnTo>
                    <a:lnTo>
                      <a:pt x="594" y="464"/>
                    </a:lnTo>
                    <a:lnTo>
                      <a:pt x="604" y="437"/>
                    </a:lnTo>
                    <a:lnTo>
                      <a:pt x="633" y="441"/>
                    </a:lnTo>
                    <a:lnTo>
                      <a:pt x="696" y="433"/>
                    </a:lnTo>
                    <a:lnTo>
                      <a:pt x="672" y="368"/>
                    </a:lnTo>
                    <a:lnTo>
                      <a:pt x="680" y="323"/>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68333" name="Freeform 69"/>
              <p:cNvSpPr>
                <a:spLocks/>
              </p:cNvSpPr>
              <p:nvPr/>
            </p:nvSpPr>
            <p:spPr bwMode="gray">
              <a:xfrm>
                <a:off x="1912854" y="2260426"/>
                <a:ext cx="193323" cy="187282"/>
              </a:xfrm>
              <a:custGeom>
                <a:avLst/>
                <a:gdLst>
                  <a:gd name="T0" fmla="*/ 2147483647 w 129"/>
                  <a:gd name="T1" fmla="*/ 2147483647 h 156"/>
                  <a:gd name="T2" fmla="*/ 2147483647 w 129"/>
                  <a:gd name="T3" fmla="*/ 2147483647 h 156"/>
                  <a:gd name="T4" fmla="*/ 0 w 129"/>
                  <a:gd name="T5" fmla="*/ 2147483647 h 156"/>
                  <a:gd name="T6" fmla="*/ 2147483647 w 129"/>
                  <a:gd name="T7" fmla="*/ 2147483647 h 156"/>
                  <a:gd name="T8" fmla="*/ 2147483647 w 129"/>
                  <a:gd name="T9" fmla="*/ 2147483647 h 156"/>
                  <a:gd name="T10" fmla="*/ 2147483647 w 129"/>
                  <a:gd name="T11" fmla="*/ 2147483647 h 156"/>
                  <a:gd name="T12" fmla="*/ 2147483647 w 129"/>
                  <a:gd name="T13" fmla="*/ 0 h 156"/>
                  <a:gd name="T14" fmla="*/ 2147483647 w 129"/>
                  <a:gd name="T15" fmla="*/ 2147483647 h 156"/>
                  <a:gd name="T16" fmla="*/ 2147483647 w 129"/>
                  <a:gd name="T17" fmla="*/ 2147483647 h 1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9"/>
                  <a:gd name="T28" fmla="*/ 0 h 156"/>
                  <a:gd name="T29" fmla="*/ 129 w 129"/>
                  <a:gd name="T30" fmla="*/ 156 h 1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9" h="156">
                    <a:moveTo>
                      <a:pt x="91" y="132"/>
                    </a:moveTo>
                    <a:lnTo>
                      <a:pt x="7" y="156"/>
                    </a:lnTo>
                    <a:lnTo>
                      <a:pt x="0" y="105"/>
                    </a:lnTo>
                    <a:lnTo>
                      <a:pt x="45" y="5"/>
                    </a:lnTo>
                    <a:lnTo>
                      <a:pt x="64" y="10"/>
                    </a:lnTo>
                    <a:lnTo>
                      <a:pt x="67" y="55"/>
                    </a:lnTo>
                    <a:lnTo>
                      <a:pt x="97" y="0"/>
                    </a:lnTo>
                    <a:lnTo>
                      <a:pt x="129" y="29"/>
                    </a:lnTo>
                    <a:lnTo>
                      <a:pt x="91" y="132"/>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68334" name="Freeform 70"/>
              <p:cNvSpPr>
                <a:spLocks/>
              </p:cNvSpPr>
              <p:nvPr/>
            </p:nvSpPr>
            <p:spPr bwMode="gray">
              <a:xfrm>
                <a:off x="1777930" y="2244316"/>
                <a:ext cx="151034" cy="138951"/>
              </a:xfrm>
              <a:custGeom>
                <a:avLst/>
                <a:gdLst>
                  <a:gd name="T0" fmla="*/ 0 w 98"/>
                  <a:gd name="T1" fmla="*/ 2147483647 h 116"/>
                  <a:gd name="T2" fmla="*/ 2147483647 w 98"/>
                  <a:gd name="T3" fmla="*/ 2147483647 h 116"/>
                  <a:gd name="T4" fmla="*/ 2147483647 w 98"/>
                  <a:gd name="T5" fmla="*/ 2147483647 h 116"/>
                  <a:gd name="T6" fmla="*/ 2147483647 w 98"/>
                  <a:gd name="T7" fmla="*/ 2147483647 h 116"/>
                  <a:gd name="T8" fmla="*/ 2147483647 w 98"/>
                  <a:gd name="T9" fmla="*/ 0 h 116"/>
                  <a:gd name="T10" fmla="*/ 0 w 98"/>
                  <a:gd name="T11" fmla="*/ 2147483647 h 116"/>
                  <a:gd name="T12" fmla="*/ 0 60000 65536"/>
                  <a:gd name="T13" fmla="*/ 0 60000 65536"/>
                  <a:gd name="T14" fmla="*/ 0 60000 65536"/>
                  <a:gd name="T15" fmla="*/ 0 60000 65536"/>
                  <a:gd name="T16" fmla="*/ 0 60000 65536"/>
                  <a:gd name="T17" fmla="*/ 0 60000 65536"/>
                  <a:gd name="T18" fmla="*/ 0 w 98"/>
                  <a:gd name="T19" fmla="*/ 0 h 116"/>
                  <a:gd name="T20" fmla="*/ 98 w 98"/>
                  <a:gd name="T21" fmla="*/ 116 h 116"/>
                </a:gdLst>
                <a:ahLst/>
                <a:cxnLst>
                  <a:cxn ang="T12">
                    <a:pos x="T0" y="T1"/>
                  </a:cxn>
                  <a:cxn ang="T13">
                    <a:pos x="T2" y="T3"/>
                  </a:cxn>
                  <a:cxn ang="T14">
                    <a:pos x="T4" y="T5"/>
                  </a:cxn>
                  <a:cxn ang="T15">
                    <a:pos x="T6" y="T7"/>
                  </a:cxn>
                  <a:cxn ang="T16">
                    <a:pos x="T8" y="T9"/>
                  </a:cxn>
                  <a:cxn ang="T17">
                    <a:pos x="T10" y="T11"/>
                  </a:cxn>
                </a:cxnLst>
                <a:rect l="T18" t="T19" r="T20" b="T21"/>
                <a:pathLst>
                  <a:path w="98" h="116">
                    <a:moveTo>
                      <a:pt x="0" y="67"/>
                    </a:moveTo>
                    <a:lnTo>
                      <a:pt x="22" y="116"/>
                    </a:lnTo>
                    <a:lnTo>
                      <a:pt x="98" y="69"/>
                    </a:lnTo>
                    <a:lnTo>
                      <a:pt x="86" y="7"/>
                    </a:lnTo>
                    <a:lnTo>
                      <a:pt x="64" y="0"/>
                    </a:lnTo>
                    <a:lnTo>
                      <a:pt x="0" y="67"/>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68335" name="Freeform 71"/>
              <p:cNvSpPr>
                <a:spLocks/>
              </p:cNvSpPr>
              <p:nvPr/>
            </p:nvSpPr>
            <p:spPr bwMode="gray">
              <a:xfrm>
                <a:off x="1916882" y="2111407"/>
                <a:ext cx="138950" cy="134924"/>
              </a:xfrm>
              <a:custGeom>
                <a:avLst/>
                <a:gdLst>
                  <a:gd name="T0" fmla="*/ 0 w 93"/>
                  <a:gd name="T1" fmla="*/ 2147483647 h 112"/>
                  <a:gd name="T2" fmla="*/ 2147483647 w 93"/>
                  <a:gd name="T3" fmla="*/ 2147483647 h 112"/>
                  <a:gd name="T4" fmla="*/ 2147483647 w 93"/>
                  <a:gd name="T5" fmla="*/ 2147483647 h 112"/>
                  <a:gd name="T6" fmla="*/ 2147483647 w 93"/>
                  <a:gd name="T7" fmla="*/ 2147483647 h 112"/>
                  <a:gd name="T8" fmla="*/ 2147483647 w 93"/>
                  <a:gd name="T9" fmla="*/ 0 h 112"/>
                  <a:gd name="T10" fmla="*/ 0 w 93"/>
                  <a:gd name="T11" fmla="*/ 2147483647 h 112"/>
                  <a:gd name="T12" fmla="*/ 0 60000 65536"/>
                  <a:gd name="T13" fmla="*/ 0 60000 65536"/>
                  <a:gd name="T14" fmla="*/ 0 60000 65536"/>
                  <a:gd name="T15" fmla="*/ 0 60000 65536"/>
                  <a:gd name="T16" fmla="*/ 0 60000 65536"/>
                  <a:gd name="T17" fmla="*/ 0 60000 65536"/>
                  <a:gd name="T18" fmla="*/ 0 w 93"/>
                  <a:gd name="T19" fmla="*/ 0 h 112"/>
                  <a:gd name="T20" fmla="*/ 93 w 93"/>
                  <a:gd name="T21" fmla="*/ 112 h 112"/>
                </a:gdLst>
                <a:ahLst/>
                <a:cxnLst>
                  <a:cxn ang="T12">
                    <a:pos x="T0" y="T1"/>
                  </a:cxn>
                  <a:cxn ang="T13">
                    <a:pos x="T2" y="T3"/>
                  </a:cxn>
                  <a:cxn ang="T14">
                    <a:pos x="T4" y="T5"/>
                  </a:cxn>
                  <a:cxn ang="T15">
                    <a:pos x="T6" y="T7"/>
                  </a:cxn>
                  <a:cxn ang="T16">
                    <a:pos x="T8" y="T9"/>
                  </a:cxn>
                  <a:cxn ang="T17">
                    <a:pos x="T10" y="T11"/>
                  </a:cxn>
                </a:cxnLst>
                <a:rect l="T18" t="T19" r="T20" b="T21"/>
                <a:pathLst>
                  <a:path w="93" h="112">
                    <a:moveTo>
                      <a:pt x="0" y="96"/>
                    </a:moveTo>
                    <a:lnTo>
                      <a:pt x="10" y="112"/>
                    </a:lnTo>
                    <a:lnTo>
                      <a:pt x="72" y="79"/>
                    </a:lnTo>
                    <a:lnTo>
                      <a:pt x="93" y="3"/>
                    </a:lnTo>
                    <a:lnTo>
                      <a:pt x="57" y="0"/>
                    </a:lnTo>
                    <a:lnTo>
                      <a:pt x="0" y="96"/>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68336" name="Freeform 72"/>
              <p:cNvSpPr>
                <a:spLocks/>
              </p:cNvSpPr>
              <p:nvPr/>
            </p:nvSpPr>
            <p:spPr bwMode="gray">
              <a:xfrm>
                <a:off x="2152493" y="2016760"/>
                <a:ext cx="177213" cy="171171"/>
              </a:xfrm>
              <a:custGeom>
                <a:avLst/>
                <a:gdLst>
                  <a:gd name="T0" fmla="*/ 0 w 117"/>
                  <a:gd name="T1" fmla="*/ 2147483647 h 143"/>
                  <a:gd name="T2" fmla="*/ 2147483647 w 117"/>
                  <a:gd name="T3" fmla="*/ 2147483647 h 143"/>
                  <a:gd name="T4" fmla="*/ 2147483647 w 117"/>
                  <a:gd name="T5" fmla="*/ 2147483647 h 143"/>
                  <a:gd name="T6" fmla="*/ 2147483647 w 117"/>
                  <a:gd name="T7" fmla="*/ 0 h 143"/>
                  <a:gd name="T8" fmla="*/ 2147483647 w 117"/>
                  <a:gd name="T9" fmla="*/ 2147483647 h 143"/>
                  <a:gd name="T10" fmla="*/ 2147483647 w 117"/>
                  <a:gd name="T11" fmla="*/ 2147483647 h 143"/>
                  <a:gd name="T12" fmla="*/ 2147483647 w 117"/>
                  <a:gd name="T13" fmla="*/ 2147483647 h 143"/>
                  <a:gd name="T14" fmla="*/ 2147483647 w 117"/>
                  <a:gd name="T15" fmla="*/ 2147483647 h 143"/>
                  <a:gd name="T16" fmla="*/ 0 w 117"/>
                  <a:gd name="T17" fmla="*/ 2147483647 h 1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7"/>
                  <a:gd name="T28" fmla="*/ 0 h 143"/>
                  <a:gd name="T29" fmla="*/ 117 w 117"/>
                  <a:gd name="T30" fmla="*/ 143 h 1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7" h="143">
                    <a:moveTo>
                      <a:pt x="0" y="143"/>
                    </a:moveTo>
                    <a:lnTo>
                      <a:pt x="14" y="57"/>
                    </a:lnTo>
                    <a:lnTo>
                      <a:pt x="48" y="48"/>
                    </a:lnTo>
                    <a:lnTo>
                      <a:pt x="55" y="0"/>
                    </a:lnTo>
                    <a:lnTo>
                      <a:pt x="95" y="3"/>
                    </a:lnTo>
                    <a:lnTo>
                      <a:pt x="117" y="40"/>
                    </a:lnTo>
                    <a:lnTo>
                      <a:pt x="93" y="115"/>
                    </a:lnTo>
                    <a:lnTo>
                      <a:pt x="62" y="124"/>
                    </a:lnTo>
                    <a:lnTo>
                      <a:pt x="0" y="143"/>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68337" name="Freeform 73"/>
              <p:cNvSpPr>
                <a:spLocks/>
              </p:cNvSpPr>
              <p:nvPr/>
            </p:nvSpPr>
            <p:spPr bwMode="gray">
              <a:xfrm>
                <a:off x="2374009" y="1918084"/>
                <a:ext cx="128882" cy="114786"/>
              </a:xfrm>
              <a:custGeom>
                <a:avLst/>
                <a:gdLst>
                  <a:gd name="T0" fmla="*/ 2147483647 w 86"/>
                  <a:gd name="T1" fmla="*/ 2147483647 h 95"/>
                  <a:gd name="T2" fmla="*/ 0 w 86"/>
                  <a:gd name="T3" fmla="*/ 2147483647 h 95"/>
                  <a:gd name="T4" fmla="*/ 2147483647 w 86"/>
                  <a:gd name="T5" fmla="*/ 0 h 95"/>
                  <a:gd name="T6" fmla="*/ 2147483647 w 86"/>
                  <a:gd name="T7" fmla="*/ 2147483647 h 95"/>
                  <a:gd name="T8" fmla="*/ 2147483647 w 86"/>
                  <a:gd name="T9" fmla="*/ 2147483647 h 95"/>
                  <a:gd name="T10" fmla="*/ 2147483647 w 86"/>
                  <a:gd name="T11" fmla="*/ 2147483647 h 95"/>
                  <a:gd name="T12" fmla="*/ 0 60000 65536"/>
                  <a:gd name="T13" fmla="*/ 0 60000 65536"/>
                  <a:gd name="T14" fmla="*/ 0 60000 65536"/>
                  <a:gd name="T15" fmla="*/ 0 60000 65536"/>
                  <a:gd name="T16" fmla="*/ 0 60000 65536"/>
                  <a:gd name="T17" fmla="*/ 0 60000 65536"/>
                  <a:gd name="T18" fmla="*/ 0 w 86"/>
                  <a:gd name="T19" fmla="*/ 0 h 95"/>
                  <a:gd name="T20" fmla="*/ 86 w 86"/>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86" h="95">
                    <a:moveTo>
                      <a:pt x="15" y="95"/>
                    </a:moveTo>
                    <a:lnTo>
                      <a:pt x="0" y="57"/>
                    </a:lnTo>
                    <a:lnTo>
                      <a:pt x="58" y="0"/>
                    </a:lnTo>
                    <a:lnTo>
                      <a:pt x="86" y="17"/>
                    </a:lnTo>
                    <a:lnTo>
                      <a:pt x="63" y="74"/>
                    </a:lnTo>
                    <a:lnTo>
                      <a:pt x="15" y="95"/>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68338" name="Freeform 74"/>
              <p:cNvSpPr>
                <a:spLocks/>
              </p:cNvSpPr>
              <p:nvPr/>
            </p:nvSpPr>
            <p:spPr bwMode="gray">
              <a:xfrm>
                <a:off x="2472685" y="1817395"/>
                <a:ext cx="112772" cy="104717"/>
              </a:xfrm>
              <a:custGeom>
                <a:avLst/>
                <a:gdLst>
                  <a:gd name="T0" fmla="*/ 2147483647 w 77"/>
                  <a:gd name="T1" fmla="*/ 2147483647 h 87"/>
                  <a:gd name="T2" fmla="*/ 2147483647 w 77"/>
                  <a:gd name="T3" fmla="*/ 2147483647 h 87"/>
                  <a:gd name="T4" fmla="*/ 0 w 77"/>
                  <a:gd name="T5" fmla="*/ 0 h 87"/>
                  <a:gd name="T6" fmla="*/ 2147483647 w 77"/>
                  <a:gd name="T7" fmla="*/ 2147483647 h 87"/>
                  <a:gd name="T8" fmla="*/ 2147483647 w 77"/>
                  <a:gd name="T9" fmla="*/ 2147483647 h 87"/>
                  <a:gd name="T10" fmla="*/ 0 60000 65536"/>
                  <a:gd name="T11" fmla="*/ 0 60000 65536"/>
                  <a:gd name="T12" fmla="*/ 0 60000 65536"/>
                  <a:gd name="T13" fmla="*/ 0 60000 65536"/>
                  <a:gd name="T14" fmla="*/ 0 60000 65536"/>
                  <a:gd name="T15" fmla="*/ 0 w 77"/>
                  <a:gd name="T16" fmla="*/ 0 h 87"/>
                  <a:gd name="T17" fmla="*/ 77 w 77"/>
                  <a:gd name="T18" fmla="*/ 87 h 87"/>
                </a:gdLst>
                <a:ahLst/>
                <a:cxnLst>
                  <a:cxn ang="T10">
                    <a:pos x="T0" y="T1"/>
                  </a:cxn>
                  <a:cxn ang="T11">
                    <a:pos x="T2" y="T3"/>
                  </a:cxn>
                  <a:cxn ang="T12">
                    <a:pos x="T4" y="T5"/>
                  </a:cxn>
                  <a:cxn ang="T13">
                    <a:pos x="T6" y="T7"/>
                  </a:cxn>
                  <a:cxn ang="T14">
                    <a:pos x="T8" y="T9"/>
                  </a:cxn>
                </a:cxnLst>
                <a:rect l="T15" t="T16" r="T17" b="T18"/>
                <a:pathLst>
                  <a:path w="77" h="87">
                    <a:moveTo>
                      <a:pt x="44" y="87"/>
                    </a:moveTo>
                    <a:lnTo>
                      <a:pt x="7" y="59"/>
                    </a:lnTo>
                    <a:lnTo>
                      <a:pt x="0" y="0"/>
                    </a:lnTo>
                    <a:lnTo>
                      <a:pt x="77" y="28"/>
                    </a:lnTo>
                    <a:lnTo>
                      <a:pt x="44" y="87"/>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68339" name="Freeform 75"/>
              <p:cNvSpPr>
                <a:spLocks/>
              </p:cNvSpPr>
              <p:nvPr/>
            </p:nvSpPr>
            <p:spPr bwMode="gray">
              <a:xfrm>
                <a:off x="3016406" y="1543521"/>
                <a:ext cx="209433" cy="126869"/>
              </a:xfrm>
              <a:custGeom>
                <a:avLst/>
                <a:gdLst>
                  <a:gd name="T0" fmla="*/ 0 w 141"/>
                  <a:gd name="T1" fmla="*/ 2147483647 h 103"/>
                  <a:gd name="T2" fmla="*/ 2147483647 w 141"/>
                  <a:gd name="T3" fmla="*/ 2147483647 h 103"/>
                  <a:gd name="T4" fmla="*/ 2147483647 w 141"/>
                  <a:gd name="T5" fmla="*/ 2147483647 h 103"/>
                  <a:gd name="T6" fmla="*/ 2147483647 w 141"/>
                  <a:gd name="T7" fmla="*/ 0 h 103"/>
                  <a:gd name="T8" fmla="*/ 2147483647 w 141"/>
                  <a:gd name="T9" fmla="*/ 2147483647 h 103"/>
                  <a:gd name="T10" fmla="*/ 0 w 141"/>
                  <a:gd name="T11" fmla="*/ 2147483647 h 103"/>
                  <a:gd name="T12" fmla="*/ 0 60000 65536"/>
                  <a:gd name="T13" fmla="*/ 0 60000 65536"/>
                  <a:gd name="T14" fmla="*/ 0 60000 65536"/>
                  <a:gd name="T15" fmla="*/ 0 60000 65536"/>
                  <a:gd name="T16" fmla="*/ 0 60000 65536"/>
                  <a:gd name="T17" fmla="*/ 0 60000 65536"/>
                  <a:gd name="T18" fmla="*/ 0 w 141"/>
                  <a:gd name="T19" fmla="*/ 0 h 103"/>
                  <a:gd name="T20" fmla="*/ 141 w 141"/>
                  <a:gd name="T21" fmla="*/ 103 h 103"/>
                </a:gdLst>
                <a:ahLst/>
                <a:cxnLst>
                  <a:cxn ang="T12">
                    <a:pos x="T0" y="T1"/>
                  </a:cxn>
                  <a:cxn ang="T13">
                    <a:pos x="T2" y="T3"/>
                  </a:cxn>
                  <a:cxn ang="T14">
                    <a:pos x="T4" y="T5"/>
                  </a:cxn>
                  <a:cxn ang="T15">
                    <a:pos x="T6" y="T7"/>
                  </a:cxn>
                  <a:cxn ang="T16">
                    <a:pos x="T8" y="T9"/>
                  </a:cxn>
                  <a:cxn ang="T17">
                    <a:pos x="T10" y="T11"/>
                  </a:cxn>
                </a:cxnLst>
                <a:rect l="T18" t="T19" r="T20" b="T21"/>
                <a:pathLst>
                  <a:path w="141" h="103">
                    <a:moveTo>
                      <a:pt x="0" y="96"/>
                    </a:moveTo>
                    <a:lnTo>
                      <a:pt x="57" y="103"/>
                    </a:lnTo>
                    <a:lnTo>
                      <a:pt x="141" y="19"/>
                    </a:lnTo>
                    <a:lnTo>
                      <a:pt x="104" y="0"/>
                    </a:lnTo>
                    <a:lnTo>
                      <a:pt x="7" y="56"/>
                    </a:lnTo>
                    <a:lnTo>
                      <a:pt x="0" y="96"/>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68340" name="Freeform 76"/>
              <p:cNvSpPr>
                <a:spLocks/>
              </p:cNvSpPr>
              <p:nvPr/>
            </p:nvSpPr>
            <p:spPr bwMode="gray">
              <a:xfrm>
                <a:off x="285720" y="1428736"/>
                <a:ext cx="4138317" cy="3977215"/>
              </a:xfrm>
              <a:custGeom>
                <a:avLst/>
                <a:gdLst>
                  <a:gd name="T0" fmla="*/ 2147483647 w 1380"/>
                  <a:gd name="T1" fmla="*/ 2147483647 h 1650"/>
                  <a:gd name="T2" fmla="*/ 2147483647 w 1380"/>
                  <a:gd name="T3" fmla="*/ 2147483647 h 1650"/>
                  <a:gd name="T4" fmla="*/ 2147483647 w 1380"/>
                  <a:gd name="T5" fmla="*/ 2147483647 h 1650"/>
                  <a:gd name="T6" fmla="*/ 2147483647 w 1380"/>
                  <a:gd name="T7" fmla="*/ 2147483647 h 1650"/>
                  <a:gd name="T8" fmla="*/ 2147483647 w 1380"/>
                  <a:gd name="T9" fmla="*/ 2147483647 h 1650"/>
                  <a:gd name="T10" fmla="*/ 2147483647 w 1380"/>
                  <a:gd name="T11" fmla="*/ 2147483647 h 1650"/>
                  <a:gd name="T12" fmla="*/ 2147483647 w 1380"/>
                  <a:gd name="T13" fmla="*/ 2147483647 h 1650"/>
                  <a:gd name="T14" fmla="*/ 2147483647 w 1380"/>
                  <a:gd name="T15" fmla="*/ 2147483647 h 1650"/>
                  <a:gd name="T16" fmla="*/ 2147483647 w 1380"/>
                  <a:gd name="T17" fmla="*/ 2147483647 h 1650"/>
                  <a:gd name="T18" fmla="*/ 2147483647 w 1380"/>
                  <a:gd name="T19" fmla="*/ 2147483647 h 1650"/>
                  <a:gd name="T20" fmla="*/ 2147483647 w 1380"/>
                  <a:gd name="T21" fmla="*/ 2147483647 h 1650"/>
                  <a:gd name="T22" fmla="*/ 2147483647 w 1380"/>
                  <a:gd name="T23" fmla="*/ 2147483647 h 1650"/>
                  <a:gd name="T24" fmla="*/ 2147483647 w 1380"/>
                  <a:gd name="T25" fmla="*/ 2147483647 h 1650"/>
                  <a:gd name="T26" fmla="*/ 2147483647 w 1380"/>
                  <a:gd name="T27" fmla="*/ 2147483647 h 1650"/>
                  <a:gd name="T28" fmla="*/ 2147483647 w 1380"/>
                  <a:gd name="T29" fmla="*/ 2147483647 h 1650"/>
                  <a:gd name="T30" fmla="*/ 2147483647 w 1380"/>
                  <a:gd name="T31" fmla="*/ 2147483647 h 1650"/>
                  <a:gd name="T32" fmla="*/ 2147483647 w 1380"/>
                  <a:gd name="T33" fmla="*/ 2147483647 h 1650"/>
                  <a:gd name="T34" fmla="*/ 2147483647 w 1380"/>
                  <a:gd name="T35" fmla="*/ 2147483647 h 1650"/>
                  <a:gd name="T36" fmla="*/ 2147483647 w 1380"/>
                  <a:gd name="T37" fmla="*/ 2147483647 h 1650"/>
                  <a:gd name="T38" fmla="*/ 2147483647 w 1380"/>
                  <a:gd name="T39" fmla="*/ 2147483647 h 1650"/>
                  <a:gd name="T40" fmla="*/ 2147483647 w 1380"/>
                  <a:gd name="T41" fmla="*/ 2147483647 h 1650"/>
                  <a:gd name="T42" fmla="*/ 2147483647 w 1380"/>
                  <a:gd name="T43" fmla="*/ 2147483647 h 1650"/>
                  <a:gd name="T44" fmla="*/ 2147483647 w 1380"/>
                  <a:gd name="T45" fmla="*/ 2147483647 h 1650"/>
                  <a:gd name="T46" fmla="*/ 2147483647 w 1380"/>
                  <a:gd name="T47" fmla="*/ 2147483647 h 1650"/>
                  <a:gd name="T48" fmla="*/ 2147483647 w 1380"/>
                  <a:gd name="T49" fmla="*/ 2147483647 h 1650"/>
                  <a:gd name="T50" fmla="*/ 2147483647 w 1380"/>
                  <a:gd name="T51" fmla="*/ 2147483647 h 1650"/>
                  <a:gd name="T52" fmla="*/ 2147483647 w 1380"/>
                  <a:gd name="T53" fmla="*/ 2147483647 h 1650"/>
                  <a:gd name="T54" fmla="*/ 2147483647 w 1380"/>
                  <a:gd name="T55" fmla="*/ 2147483647 h 1650"/>
                  <a:gd name="T56" fmla="*/ 2147483647 w 1380"/>
                  <a:gd name="T57" fmla="*/ 2147483647 h 1650"/>
                  <a:gd name="T58" fmla="*/ 2147483647 w 1380"/>
                  <a:gd name="T59" fmla="*/ 2147483647 h 1650"/>
                  <a:gd name="T60" fmla="*/ 2147483647 w 1380"/>
                  <a:gd name="T61" fmla="*/ 2147483647 h 1650"/>
                  <a:gd name="T62" fmla="*/ 2147483647 w 1380"/>
                  <a:gd name="T63" fmla="*/ 2147483647 h 1650"/>
                  <a:gd name="T64" fmla="*/ 2147483647 w 1380"/>
                  <a:gd name="T65" fmla="*/ 2147483647 h 1650"/>
                  <a:gd name="T66" fmla="*/ 2147483647 w 1380"/>
                  <a:gd name="T67" fmla="*/ 2147483647 h 1650"/>
                  <a:gd name="T68" fmla="*/ 2147483647 w 1380"/>
                  <a:gd name="T69" fmla="*/ 2147483647 h 1650"/>
                  <a:gd name="T70" fmla="*/ 2147483647 w 1380"/>
                  <a:gd name="T71" fmla="*/ 2147483647 h 1650"/>
                  <a:gd name="T72" fmla="*/ 2147483647 w 1380"/>
                  <a:gd name="T73" fmla="*/ 2147483647 h 1650"/>
                  <a:gd name="T74" fmla="*/ 2147483647 w 1380"/>
                  <a:gd name="T75" fmla="*/ 2147483647 h 1650"/>
                  <a:gd name="T76" fmla="*/ 2147483647 w 1380"/>
                  <a:gd name="T77" fmla="*/ 2147483647 h 1650"/>
                  <a:gd name="T78" fmla="*/ 2147483647 w 1380"/>
                  <a:gd name="T79" fmla="*/ 2147483647 h 1650"/>
                  <a:gd name="T80" fmla="*/ 2147483647 w 1380"/>
                  <a:gd name="T81" fmla="*/ 2147483647 h 1650"/>
                  <a:gd name="T82" fmla="*/ 2147483647 w 1380"/>
                  <a:gd name="T83" fmla="*/ 2147483647 h 1650"/>
                  <a:gd name="T84" fmla="*/ 2147483647 w 1380"/>
                  <a:gd name="T85" fmla="*/ 2147483647 h 1650"/>
                  <a:gd name="T86" fmla="*/ 2147483647 w 1380"/>
                  <a:gd name="T87" fmla="*/ 2147483647 h 1650"/>
                  <a:gd name="T88" fmla="*/ 2147483647 w 1380"/>
                  <a:gd name="T89" fmla="*/ 2147483647 h 1650"/>
                  <a:gd name="T90" fmla="*/ 0 w 1380"/>
                  <a:gd name="T91" fmla="*/ 2147483647 h 1650"/>
                  <a:gd name="T92" fmla="*/ 2147483647 w 1380"/>
                  <a:gd name="T93" fmla="*/ 2147483647 h 1650"/>
                  <a:gd name="T94" fmla="*/ 2147483647 w 1380"/>
                  <a:gd name="T95" fmla="*/ 2147483647 h 1650"/>
                  <a:gd name="T96" fmla="*/ 2147483647 w 1380"/>
                  <a:gd name="T97" fmla="*/ 2147483647 h 1650"/>
                  <a:gd name="T98" fmla="*/ 2147483647 w 1380"/>
                  <a:gd name="T99" fmla="*/ 2147483647 h 1650"/>
                  <a:gd name="T100" fmla="*/ 2147483647 w 1380"/>
                  <a:gd name="T101" fmla="*/ 2147483647 h 165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380"/>
                  <a:gd name="T154" fmla="*/ 0 h 1650"/>
                  <a:gd name="T155" fmla="*/ 1380 w 1380"/>
                  <a:gd name="T156" fmla="*/ 1650 h 165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380" h="1650">
                    <a:moveTo>
                      <a:pt x="353" y="1547"/>
                    </a:moveTo>
                    <a:lnTo>
                      <a:pt x="353" y="1492"/>
                    </a:lnTo>
                    <a:lnTo>
                      <a:pt x="389" y="1445"/>
                    </a:lnTo>
                    <a:lnTo>
                      <a:pt x="402" y="1409"/>
                    </a:lnTo>
                    <a:lnTo>
                      <a:pt x="389" y="1339"/>
                    </a:lnTo>
                    <a:lnTo>
                      <a:pt x="404" y="1323"/>
                    </a:lnTo>
                    <a:lnTo>
                      <a:pt x="412" y="1288"/>
                    </a:lnTo>
                    <a:lnTo>
                      <a:pt x="377" y="1238"/>
                    </a:lnTo>
                    <a:lnTo>
                      <a:pt x="385" y="1198"/>
                    </a:lnTo>
                    <a:lnTo>
                      <a:pt x="369" y="1122"/>
                    </a:lnTo>
                    <a:lnTo>
                      <a:pt x="353" y="1100"/>
                    </a:lnTo>
                    <a:lnTo>
                      <a:pt x="395" y="994"/>
                    </a:lnTo>
                    <a:lnTo>
                      <a:pt x="421" y="985"/>
                    </a:lnTo>
                    <a:lnTo>
                      <a:pt x="468" y="994"/>
                    </a:lnTo>
                    <a:lnTo>
                      <a:pt x="479" y="966"/>
                    </a:lnTo>
                    <a:lnTo>
                      <a:pt x="457" y="938"/>
                    </a:lnTo>
                    <a:lnTo>
                      <a:pt x="502" y="764"/>
                    </a:lnTo>
                    <a:lnTo>
                      <a:pt x="498" y="732"/>
                    </a:lnTo>
                    <a:lnTo>
                      <a:pt x="541" y="727"/>
                    </a:lnTo>
                    <a:lnTo>
                      <a:pt x="547" y="681"/>
                    </a:lnTo>
                    <a:lnTo>
                      <a:pt x="588" y="615"/>
                    </a:lnTo>
                    <a:lnTo>
                      <a:pt x="579" y="566"/>
                    </a:lnTo>
                    <a:lnTo>
                      <a:pt x="601" y="542"/>
                    </a:lnTo>
                    <a:lnTo>
                      <a:pt x="616" y="485"/>
                    </a:lnTo>
                    <a:lnTo>
                      <a:pt x="684" y="470"/>
                    </a:lnTo>
                    <a:lnTo>
                      <a:pt x="697" y="395"/>
                    </a:lnTo>
                    <a:lnTo>
                      <a:pt x="723" y="393"/>
                    </a:lnTo>
                    <a:lnTo>
                      <a:pt x="785" y="415"/>
                    </a:lnTo>
                    <a:lnTo>
                      <a:pt x="776" y="393"/>
                    </a:lnTo>
                    <a:lnTo>
                      <a:pt x="804" y="365"/>
                    </a:lnTo>
                    <a:lnTo>
                      <a:pt x="794" y="330"/>
                    </a:lnTo>
                    <a:lnTo>
                      <a:pt x="847" y="327"/>
                    </a:lnTo>
                    <a:lnTo>
                      <a:pt x="846" y="295"/>
                    </a:lnTo>
                    <a:lnTo>
                      <a:pt x="874" y="291"/>
                    </a:lnTo>
                    <a:lnTo>
                      <a:pt x="898" y="329"/>
                    </a:lnTo>
                    <a:lnTo>
                      <a:pt x="911" y="369"/>
                    </a:lnTo>
                    <a:lnTo>
                      <a:pt x="977" y="393"/>
                    </a:lnTo>
                    <a:lnTo>
                      <a:pt x="1013" y="365"/>
                    </a:lnTo>
                    <a:lnTo>
                      <a:pt x="1019" y="380"/>
                    </a:lnTo>
                    <a:lnTo>
                      <a:pt x="1049" y="395"/>
                    </a:lnTo>
                    <a:lnTo>
                      <a:pt x="1069" y="363"/>
                    </a:lnTo>
                    <a:lnTo>
                      <a:pt x="1094" y="348"/>
                    </a:lnTo>
                    <a:lnTo>
                      <a:pt x="1109" y="240"/>
                    </a:lnTo>
                    <a:lnTo>
                      <a:pt x="1143" y="184"/>
                    </a:lnTo>
                    <a:lnTo>
                      <a:pt x="1199" y="169"/>
                    </a:lnTo>
                    <a:lnTo>
                      <a:pt x="1272" y="215"/>
                    </a:lnTo>
                    <a:lnTo>
                      <a:pt x="1274" y="240"/>
                    </a:lnTo>
                    <a:lnTo>
                      <a:pt x="1233" y="346"/>
                    </a:lnTo>
                    <a:lnTo>
                      <a:pt x="1287" y="314"/>
                    </a:lnTo>
                    <a:lnTo>
                      <a:pt x="1358" y="257"/>
                    </a:lnTo>
                    <a:lnTo>
                      <a:pt x="1370" y="213"/>
                    </a:lnTo>
                    <a:lnTo>
                      <a:pt x="1347" y="209"/>
                    </a:lnTo>
                    <a:lnTo>
                      <a:pt x="1336" y="226"/>
                    </a:lnTo>
                    <a:lnTo>
                      <a:pt x="1325" y="207"/>
                    </a:lnTo>
                    <a:lnTo>
                      <a:pt x="1327" y="192"/>
                    </a:lnTo>
                    <a:lnTo>
                      <a:pt x="1297" y="170"/>
                    </a:lnTo>
                    <a:lnTo>
                      <a:pt x="1253" y="156"/>
                    </a:lnTo>
                    <a:lnTo>
                      <a:pt x="1254" y="145"/>
                    </a:lnTo>
                    <a:lnTo>
                      <a:pt x="1327" y="157"/>
                    </a:lnTo>
                    <a:lnTo>
                      <a:pt x="1380" y="124"/>
                    </a:lnTo>
                    <a:lnTo>
                      <a:pt x="1370" y="93"/>
                    </a:lnTo>
                    <a:lnTo>
                      <a:pt x="1264" y="37"/>
                    </a:lnTo>
                    <a:lnTo>
                      <a:pt x="1233" y="120"/>
                    </a:lnTo>
                    <a:lnTo>
                      <a:pt x="1230" y="70"/>
                    </a:lnTo>
                    <a:lnTo>
                      <a:pt x="1224" y="55"/>
                    </a:lnTo>
                    <a:lnTo>
                      <a:pt x="1248" y="21"/>
                    </a:lnTo>
                    <a:lnTo>
                      <a:pt x="1203" y="0"/>
                    </a:lnTo>
                    <a:lnTo>
                      <a:pt x="1165" y="98"/>
                    </a:lnTo>
                    <a:lnTo>
                      <a:pt x="1149" y="105"/>
                    </a:lnTo>
                    <a:lnTo>
                      <a:pt x="1156" y="43"/>
                    </a:lnTo>
                    <a:lnTo>
                      <a:pt x="1146" y="24"/>
                    </a:lnTo>
                    <a:lnTo>
                      <a:pt x="1078" y="143"/>
                    </a:lnTo>
                    <a:lnTo>
                      <a:pt x="1066" y="154"/>
                    </a:lnTo>
                    <a:lnTo>
                      <a:pt x="1068" y="109"/>
                    </a:lnTo>
                    <a:lnTo>
                      <a:pt x="1097" y="49"/>
                    </a:lnTo>
                    <a:lnTo>
                      <a:pt x="1069" y="32"/>
                    </a:lnTo>
                    <a:lnTo>
                      <a:pt x="1036" y="61"/>
                    </a:lnTo>
                    <a:lnTo>
                      <a:pt x="1027" y="98"/>
                    </a:lnTo>
                    <a:lnTo>
                      <a:pt x="1005" y="100"/>
                    </a:lnTo>
                    <a:lnTo>
                      <a:pt x="968" y="145"/>
                    </a:lnTo>
                    <a:lnTo>
                      <a:pt x="965" y="176"/>
                    </a:lnTo>
                    <a:lnTo>
                      <a:pt x="951" y="151"/>
                    </a:lnTo>
                    <a:lnTo>
                      <a:pt x="892" y="134"/>
                    </a:lnTo>
                    <a:lnTo>
                      <a:pt x="865" y="146"/>
                    </a:lnTo>
                    <a:lnTo>
                      <a:pt x="898" y="167"/>
                    </a:lnTo>
                    <a:lnTo>
                      <a:pt x="900" y="209"/>
                    </a:lnTo>
                    <a:lnTo>
                      <a:pt x="870" y="173"/>
                    </a:lnTo>
                    <a:lnTo>
                      <a:pt x="821" y="209"/>
                    </a:lnTo>
                    <a:lnTo>
                      <a:pt x="830" y="245"/>
                    </a:lnTo>
                    <a:lnTo>
                      <a:pt x="815" y="247"/>
                    </a:lnTo>
                    <a:lnTo>
                      <a:pt x="806" y="224"/>
                    </a:lnTo>
                    <a:lnTo>
                      <a:pt x="813" y="184"/>
                    </a:lnTo>
                    <a:lnTo>
                      <a:pt x="792" y="195"/>
                    </a:lnTo>
                    <a:lnTo>
                      <a:pt x="777" y="249"/>
                    </a:lnTo>
                    <a:lnTo>
                      <a:pt x="772" y="212"/>
                    </a:lnTo>
                    <a:lnTo>
                      <a:pt x="745" y="213"/>
                    </a:lnTo>
                    <a:lnTo>
                      <a:pt x="741" y="228"/>
                    </a:lnTo>
                    <a:lnTo>
                      <a:pt x="749" y="271"/>
                    </a:lnTo>
                    <a:lnTo>
                      <a:pt x="730" y="247"/>
                    </a:lnTo>
                    <a:lnTo>
                      <a:pt x="718" y="251"/>
                    </a:lnTo>
                    <a:lnTo>
                      <a:pt x="718" y="277"/>
                    </a:lnTo>
                    <a:lnTo>
                      <a:pt x="692" y="275"/>
                    </a:lnTo>
                    <a:lnTo>
                      <a:pt x="690" y="304"/>
                    </a:lnTo>
                    <a:lnTo>
                      <a:pt x="635" y="348"/>
                    </a:lnTo>
                    <a:lnTo>
                      <a:pt x="608" y="399"/>
                    </a:lnTo>
                    <a:lnTo>
                      <a:pt x="654" y="399"/>
                    </a:lnTo>
                    <a:lnTo>
                      <a:pt x="656" y="414"/>
                    </a:lnTo>
                    <a:lnTo>
                      <a:pt x="593" y="429"/>
                    </a:lnTo>
                    <a:lnTo>
                      <a:pt x="595" y="465"/>
                    </a:lnTo>
                    <a:lnTo>
                      <a:pt x="578" y="449"/>
                    </a:lnTo>
                    <a:lnTo>
                      <a:pt x="546" y="483"/>
                    </a:lnTo>
                    <a:lnTo>
                      <a:pt x="538" y="519"/>
                    </a:lnTo>
                    <a:lnTo>
                      <a:pt x="550" y="538"/>
                    </a:lnTo>
                    <a:lnTo>
                      <a:pt x="521" y="528"/>
                    </a:lnTo>
                    <a:lnTo>
                      <a:pt x="504" y="564"/>
                    </a:lnTo>
                    <a:lnTo>
                      <a:pt x="533" y="574"/>
                    </a:lnTo>
                    <a:lnTo>
                      <a:pt x="525" y="583"/>
                    </a:lnTo>
                    <a:lnTo>
                      <a:pt x="491" y="589"/>
                    </a:lnTo>
                    <a:lnTo>
                      <a:pt x="434" y="669"/>
                    </a:lnTo>
                    <a:lnTo>
                      <a:pt x="443" y="707"/>
                    </a:lnTo>
                    <a:lnTo>
                      <a:pt x="415" y="722"/>
                    </a:lnTo>
                    <a:lnTo>
                      <a:pt x="392" y="795"/>
                    </a:lnTo>
                    <a:lnTo>
                      <a:pt x="409" y="827"/>
                    </a:lnTo>
                    <a:lnTo>
                      <a:pt x="387" y="846"/>
                    </a:lnTo>
                    <a:lnTo>
                      <a:pt x="352" y="857"/>
                    </a:lnTo>
                    <a:lnTo>
                      <a:pt x="337" y="920"/>
                    </a:lnTo>
                    <a:lnTo>
                      <a:pt x="303" y="922"/>
                    </a:lnTo>
                    <a:lnTo>
                      <a:pt x="248" y="1019"/>
                    </a:lnTo>
                    <a:lnTo>
                      <a:pt x="269" y="1047"/>
                    </a:lnTo>
                    <a:lnTo>
                      <a:pt x="330" y="1008"/>
                    </a:lnTo>
                    <a:lnTo>
                      <a:pt x="337" y="1013"/>
                    </a:lnTo>
                    <a:lnTo>
                      <a:pt x="294" y="1047"/>
                    </a:lnTo>
                    <a:lnTo>
                      <a:pt x="263" y="1059"/>
                    </a:lnTo>
                    <a:lnTo>
                      <a:pt x="246" y="1047"/>
                    </a:lnTo>
                    <a:lnTo>
                      <a:pt x="104" y="1129"/>
                    </a:lnTo>
                    <a:lnTo>
                      <a:pt x="114" y="1159"/>
                    </a:lnTo>
                    <a:lnTo>
                      <a:pt x="95" y="1165"/>
                    </a:lnTo>
                    <a:lnTo>
                      <a:pt x="0" y="1271"/>
                    </a:lnTo>
                    <a:lnTo>
                      <a:pt x="19" y="1296"/>
                    </a:lnTo>
                    <a:lnTo>
                      <a:pt x="2" y="1302"/>
                    </a:lnTo>
                    <a:lnTo>
                      <a:pt x="2" y="1342"/>
                    </a:lnTo>
                    <a:lnTo>
                      <a:pt x="30" y="1401"/>
                    </a:lnTo>
                    <a:lnTo>
                      <a:pt x="11" y="1407"/>
                    </a:lnTo>
                    <a:lnTo>
                      <a:pt x="13" y="1431"/>
                    </a:lnTo>
                    <a:lnTo>
                      <a:pt x="28" y="1587"/>
                    </a:lnTo>
                    <a:lnTo>
                      <a:pt x="91" y="1643"/>
                    </a:lnTo>
                    <a:lnTo>
                      <a:pt x="140" y="1650"/>
                    </a:lnTo>
                    <a:lnTo>
                      <a:pt x="286" y="1524"/>
                    </a:lnTo>
                    <a:lnTo>
                      <a:pt x="293" y="1466"/>
                    </a:lnTo>
                    <a:lnTo>
                      <a:pt x="300" y="1479"/>
                    </a:lnTo>
                    <a:lnTo>
                      <a:pt x="300" y="1525"/>
                    </a:lnTo>
                    <a:lnTo>
                      <a:pt x="321" y="1544"/>
                    </a:lnTo>
                    <a:lnTo>
                      <a:pt x="340" y="1560"/>
                    </a:lnTo>
                    <a:lnTo>
                      <a:pt x="353" y="1547"/>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68341" name="Freeform 77"/>
              <p:cNvSpPr>
                <a:spLocks/>
              </p:cNvSpPr>
              <p:nvPr/>
            </p:nvSpPr>
            <p:spPr bwMode="gray">
              <a:xfrm>
                <a:off x="3807820" y="2069118"/>
                <a:ext cx="195337" cy="223529"/>
              </a:xfrm>
              <a:custGeom>
                <a:avLst/>
                <a:gdLst>
                  <a:gd name="T0" fmla="*/ 2147483647 w 132"/>
                  <a:gd name="T1" fmla="*/ 2147483647 h 185"/>
                  <a:gd name="T2" fmla="*/ 0 w 132"/>
                  <a:gd name="T3" fmla="*/ 2147483647 h 185"/>
                  <a:gd name="T4" fmla="*/ 2147483647 w 132"/>
                  <a:gd name="T5" fmla="*/ 2147483647 h 185"/>
                  <a:gd name="T6" fmla="*/ 2147483647 w 132"/>
                  <a:gd name="T7" fmla="*/ 2147483647 h 185"/>
                  <a:gd name="T8" fmla="*/ 2147483647 w 132"/>
                  <a:gd name="T9" fmla="*/ 0 h 185"/>
                  <a:gd name="T10" fmla="*/ 2147483647 w 132"/>
                  <a:gd name="T11" fmla="*/ 2147483647 h 185"/>
                  <a:gd name="T12" fmla="*/ 2147483647 w 132"/>
                  <a:gd name="T13" fmla="*/ 2147483647 h 185"/>
                  <a:gd name="T14" fmla="*/ 0 60000 65536"/>
                  <a:gd name="T15" fmla="*/ 0 60000 65536"/>
                  <a:gd name="T16" fmla="*/ 0 60000 65536"/>
                  <a:gd name="T17" fmla="*/ 0 60000 65536"/>
                  <a:gd name="T18" fmla="*/ 0 60000 65536"/>
                  <a:gd name="T19" fmla="*/ 0 60000 65536"/>
                  <a:gd name="T20" fmla="*/ 0 60000 65536"/>
                  <a:gd name="T21" fmla="*/ 0 w 132"/>
                  <a:gd name="T22" fmla="*/ 0 h 185"/>
                  <a:gd name="T23" fmla="*/ 132 w 132"/>
                  <a:gd name="T24" fmla="*/ 185 h 18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2" h="185">
                    <a:moveTo>
                      <a:pt x="26" y="185"/>
                    </a:moveTo>
                    <a:lnTo>
                      <a:pt x="0" y="118"/>
                    </a:lnTo>
                    <a:lnTo>
                      <a:pt x="77" y="63"/>
                    </a:lnTo>
                    <a:lnTo>
                      <a:pt x="73" y="26"/>
                    </a:lnTo>
                    <a:lnTo>
                      <a:pt x="132" y="0"/>
                    </a:lnTo>
                    <a:lnTo>
                      <a:pt x="73" y="161"/>
                    </a:lnTo>
                    <a:lnTo>
                      <a:pt x="26" y="185"/>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68342" name="Freeform 80"/>
              <p:cNvSpPr>
                <a:spLocks/>
              </p:cNvSpPr>
              <p:nvPr/>
            </p:nvSpPr>
            <p:spPr bwMode="gray">
              <a:xfrm>
                <a:off x="2823083" y="1835520"/>
                <a:ext cx="1673450" cy="3073028"/>
              </a:xfrm>
              <a:custGeom>
                <a:avLst/>
                <a:gdLst>
                  <a:gd name="T0" fmla="*/ 2147483647 w 558"/>
                  <a:gd name="T1" fmla="*/ 2147483647 h 1275"/>
                  <a:gd name="T2" fmla="*/ 2147483647 w 558"/>
                  <a:gd name="T3" fmla="*/ 2147483647 h 1275"/>
                  <a:gd name="T4" fmla="*/ 2147483647 w 558"/>
                  <a:gd name="T5" fmla="*/ 2147483647 h 1275"/>
                  <a:gd name="T6" fmla="*/ 2147483647 w 558"/>
                  <a:gd name="T7" fmla="*/ 2147483647 h 1275"/>
                  <a:gd name="T8" fmla="*/ 2147483647 w 558"/>
                  <a:gd name="T9" fmla="*/ 2147483647 h 1275"/>
                  <a:gd name="T10" fmla="*/ 2147483647 w 558"/>
                  <a:gd name="T11" fmla="*/ 2147483647 h 1275"/>
                  <a:gd name="T12" fmla="*/ 2147483647 w 558"/>
                  <a:gd name="T13" fmla="*/ 2147483647 h 1275"/>
                  <a:gd name="T14" fmla="*/ 2147483647 w 558"/>
                  <a:gd name="T15" fmla="*/ 2147483647 h 1275"/>
                  <a:gd name="T16" fmla="*/ 2147483647 w 558"/>
                  <a:gd name="T17" fmla="*/ 2147483647 h 1275"/>
                  <a:gd name="T18" fmla="*/ 2147483647 w 558"/>
                  <a:gd name="T19" fmla="*/ 2147483647 h 1275"/>
                  <a:gd name="T20" fmla="*/ 2147483647 w 558"/>
                  <a:gd name="T21" fmla="*/ 2147483647 h 1275"/>
                  <a:gd name="T22" fmla="*/ 2147483647 w 558"/>
                  <a:gd name="T23" fmla="*/ 2147483647 h 1275"/>
                  <a:gd name="T24" fmla="*/ 2147483647 w 558"/>
                  <a:gd name="T25" fmla="*/ 2147483647 h 1275"/>
                  <a:gd name="T26" fmla="*/ 2147483647 w 558"/>
                  <a:gd name="T27" fmla="*/ 2147483647 h 1275"/>
                  <a:gd name="T28" fmla="*/ 2147483647 w 558"/>
                  <a:gd name="T29" fmla="*/ 2147483647 h 1275"/>
                  <a:gd name="T30" fmla="*/ 2147483647 w 558"/>
                  <a:gd name="T31" fmla="*/ 2147483647 h 1275"/>
                  <a:gd name="T32" fmla="*/ 2147483647 w 558"/>
                  <a:gd name="T33" fmla="*/ 0 h 1275"/>
                  <a:gd name="T34" fmla="*/ 2147483647 w 558"/>
                  <a:gd name="T35" fmla="*/ 2147483647 h 1275"/>
                  <a:gd name="T36" fmla="*/ 2147483647 w 558"/>
                  <a:gd name="T37" fmla="*/ 2147483647 h 1275"/>
                  <a:gd name="T38" fmla="*/ 2147483647 w 558"/>
                  <a:gd name="T39" fmla="*/ 2147483647 h 1275"/>
                  <a:gd name="T40" fmla="*/ 2147483647 w 558"/>
                  <a:gd name="T41" fmla="*/ 2147483647 h 1275"/>
                  <a:gd name="T42" fmla="*/ 2147483647 w 558"/>
                  <a:gd name="T43" fmla="*/ 2147483647 h 1275"/>
                  <a:gd name="T44" fmla="*/ 2147483647 w 558"/>
                  <a:gd name="T45" fmla="*/ 2147483647 h 1275"/>
                  <a:gd name="T46" fmla="*/ 2147483647 w 558"/>
                  <a:gd name="T47" fmla="*/ 2147483647 h 1275"/>
                  <a:gd name="T48" fmla="*/ 2147483647 w 558"/>
                  <a:gd name="T49" fmla="*/ 2147483647 h 1275"/>
                  <a:gd name="T50" fmla="*/ 2147483647 w 558"/>
                  <a:gd name="T51" fmla="*/ 2147483647 h 1275"/>
                  <a:gd name="T52" fmla="*/ 2147483647 w 558"/>
                  <a:gd name="T53" fmla="*/ 2147483647 h 1275"/>
                  <a:gd name="T54" fmla="*/ 2147483647 w 558"/>
                  <a:gd name="T55" fmla="*/ 2147483647 h 1275"/>
                  <a:gd name="T56" fmla="*/ 0 w 558"/>
                  <a:gd name="T57" fmla="*/ 2147483647 h 1275"/>
                  <a:gd name="T58" fmla="*/ 0 w 558"/>
                  <a:gd name="T59" fmla="*/ 2147483647 h 1275"/>
                  <a:gd name="T60" fmla="*/ 2147483647 w 558"/>
                  <a:gd name="T61" fmla="*/ 2147483647 h 1275"/>
                  <a:gd name="T62" fmla="*/ 2147483647 w 558"/>
                  <a:gd name="T63" fmla="*/ 2147483647 h 1275"/>
                  <a:gd name="T64" fmla="*/ 2147483647 w 558"/>
                  <a:gd name="T65" fmla="*/ 2147483647 h 1275"/>
                  <a:gd name="T66" fmla="*/ 2147483647 w 558"/>
                  <a:gd name="T67" fmla="*/ 2147483647 h 1275"/>
                  <a:gd name="T68" fmla="*/ 2147483647 w 558"/>
                  <a:gd name="T69" fmla="*/ 2147483647 h 1275"/>
                  <a:gd name="T70" fmla="*/ 2147483647 w 558"/>
                  <a:gd name="T71" fmla="*/ 2147483647 h 1275"/>
                  <a:gd name="T72" fmla="*/ 2147483647 w 558"/>
                  <a:gd name="T73" fmla="*/ 2147483647 h 1275"/>
                  <a:gd name="T74" fmla="*/ 2147483647 w 558"/>
                  <a:gd name="T75" fmla="*/ 2147483647 h 1275"/>
                  <a:gd name="T76" fmla="*/ 2147483647 w 558"/>
                  <a:gd name="T77" fmla="*/ 2147483647 h 1275"/>
                  <a:gd name="T78" fmla="*/ 2147483647 w 558"/>
                  <a:gd name="T79" fmla="*/ 2147483647 h 1275"/>
                  <a:gd name="T80" fmla="*/ 2147483647 w 558"/>
                  <a:gd name="T81" fmla="*/ 2147483647 h 1275"/>
                  <a:gd name="T82" fmla="*/ 2147483647 w 558"/>
                  <a:gd name="T83" fmla="*/ 2147483647 h 1275"/>
                  <a:gd name="T84" fmla="*/ 2147483647 w 558"/>
                  <a:gd name="T85" fmla="*/ 2147483647 h 1275"/>
                  <a:gd name="T86" fmla="*/ 2147483647 w 558"/>
                  <a:gd name="T87" fmla="*/ 2147483647 h 1275"/>
                  <a:gd name="T88" fmla="*/ 2147483647 w 558"/>
                  <a:gd name="T89" fmla="*/ 2147483647 h 1275"/>
                  <a:gd name="T90" fmla="*/ 2147483647 w 558"/>
                  <a:gd name="T91" fmla="*/ 2147483647 h 1275"/>
                  <a:gd name="T92" fmla="*/ 2147483647 w 558"/>
                  <a:gd name="T93" fmla="*/ 2147483647 h 1275"/>
                  <a:gd name="T94" fmla="*/ 2147483647 w 558"/>
                  <a:gd name="T95" fmla="*/ 2147483647 h 1275"/>
                  <a:gd name="T96" fmla="*/ 2147483647 w 558"/>
                  <a:gd name="T97" fmla="*/ 2147483647 h 1275"/>
                  <a:gd name="T98" fmla="*/ 2147483647 w 558"/>
                  <a:gd name="T99" fmla="*/ 2147483647 h 1275"/>
                  <a:gd name="T100" fmla="*/ 2147483647 w 558"/>
                  <a:gd name="T101" fmla="*/ 2147483647 h 1275"/>
                  <a:gd name="T102" fmla="*/ 2147483647 w 558"/>
                  <a:gd name="T103" fmla="*/ 2147483647 h 1275"/>
                  <a:gd name="T104" fmla="*/ 2147483647 w 558"/>
                  <a:gd name="T105" fmla="*/ 2147483647 h 1275"/>
                  <a:gd name="T106" fmla="*/ 2147483647 w 558"/>
                  <a:gd name="T107" fmla="*/ 2147483647 h 1275"/>
                  <a:gd name="T108" fmla="*/ 2147483647 w 558"/>
                  <a:gd name="T109" fmla="*/ 2147483647 h 1275"/>
                  <a:gd name="T110" fmla="*/ 2147483647 w 558"/>
                  <a:gd name="T111" fmla="*/ 2147483647 h 1275"/>
                  <a:gd name="T112" fmla="*/ 2147483647 w 558"/>
                  <a:gd name="T113" fmla="*/ 2147483647 h 1275"/>
                  <a:gd name="T114" fmla="*/ 2147483647 w 558"/>
                  <a:gd name="T115" fmla="*/ 2147483647 h 127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58"/>
                  <a:gd name="T175" fmla="*/ 0 h 1275"/>
                  <a:gd name="T176" fmla="*/ 558 w 558"/>
                  <a:gd name="T177" fmla="*/ 1275 h 127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58" h="1275">
                    <a:moveTo>
                      <a:pt x="537" y="903"/>
                    </a:moveTo>
                    <a:lnTo>
                      <a:pt x="481" y="863"/>
                    </a:lnTo>
                    <a:lnTo>
                      <a:pt x="504" y="846"/>
                    </a:lnTo>
                    <a:lnTo>
                      <a:pt x="504" y="799"/>
                    </a:lnTo>
                    <a:lnTo>
                      <a:pt x="481" y="777"/>
                    </a:lnTo>
                    <a:lnTo>
                      <a:pt x="481" y="732"/>
                    </a:lnTo>
                    <a:lnTo>
                      <a:pt x="458" y="711"/>
                    </a:lnTo>
                    <a:lnTo>
                      <a:pt x="464" y="617"/>
                    </a:lnTo>
                    <a:lnTo>
                      <a:pt x="481" y="599"/>
                    </a:lnTo>
                    <a:lnTo>
                      <a:pt x="432" y="492"/>
                    </a:lnTo>
                    <a:lnTo>
                      <a:pt x="428" y="454"/>
                    </a:lnTo>
                    <a:lnTo>
                      <a:pt x="479" y="343"/>
                    </a:lnTo>
                    <a:lnTo>
                      <a:pt x="380" y="226"/>
                    </a:lnTo>
                    <a:lnTo>
                      <a:pt x="387" y="177"/>
                    </a:lnTo>
                    <a:lnTo>
                      <a:pt x="428" y="71"/>
                    </a:lnTo>
                    <a:lnTo>
                      <a:pt x="425" y="45"/>
                    </a:lnTo>
                    <a:lnTo>
                      <a:pt x="353" y="0"/>
                    </a:lnTo>
                    <a:lnTo>
                      <a:pt x="297" y="15"/>
                    </a:lnTo>
                    <a:lnTo>
                      <a:pt x="263" y="71"/>
                    </a:lnTo>
                    <a:lnTo>
                      <a:pt x="248" y="179"/>
                    </a:lnTo>
                    <a:lnTo>
                      <a:pt x="223" y="194"/>
                    </a:lnTo>
                    <a:lnTo>
                      <a:pt x="203" y="226"/>
                    </a:lnTo>
                    <a:lnTo>
                      <a:pt x="173" y="211"/>
                    </a:lnTo>
                    <a:lnTo>
                      <a:pt x="167" y="196"/>
                    </a:lnTo>
                    <a:lnTo>
                      <a:pt x="131" y="224"/>
                    </a:lnTo>
                    <a:lnTo>
                      <a:pt x="65" y="200"/>
                    </a:lnTo>
                    <a:lnTo>
                      <a:pt x="52" y="160"/>
                    </a:lnTo>
                    <a:lnTo>
                      <a:pt x="28" y="122"/>
                    </a:lnTo>
                    <a:lnTo>
                      <a:pt x="0" y="126"/>
                    </a:lnTo>
                    <a:lnTo>
                      <a:pt x="0" y="158"/>
                    </a:lnTo>
                    <a:lnTo>
                      <a:pt x="63" y="235"/>
                    </a:lnTo>
                    <a:lnTo>
                      <a:pt x="138" y="292"/>
                    </a:lnTo>
                    <a:lnTo>
                      <a:pt x="136" y="409"/>
                    </a:lnTo>
                    <a:lnTo>
                      <a:pt x="155" y="481"/>
                    </a:lnTo>
                    <a:lnTo>
                      <a:pt x="147" y="526"/>
                    </a:lnTo>
                    <a:lnTo>
                      <a:pt x="170" y="590"/>
                    </a:lnTo>
                    <a:lnTo>
                      <a:pt x="195" y="594"/>
                    </a:lnTo>
                    <a:lnTo>
                      <a:pt x="239" y="649"/>
                    </a:lnTo>
                    <a:lnTo>
                      <a:pt x="243" y="696"/>
                    </a:lnTo>
                    <a:lnTo>
                      <a:pt x="234" y="717"/>
                    </a:lnTo>
                    <a:lnTo>
                      <a:pt x="197" y="721"/>
                    </a:lnTo>
                    <a:lnTo>
                      <a:pt x="79" y="885"/>
                    </a:lnTo>
                    <a:lnTo>
                      <a:pt x="70" y="911"/>
                    </a:lnTo>
                    <a:lnTo>
                      <a:pt x="36" y="926"/>
                    </a:lnTo>
                    <a:lnTo>
                      <a:pt x="6" y="976"/>
                    </a:lnTo>
                    <a:lnTo>
                      <a:pt x="23" y="1161"/>
                    </a:lnTo>
                    <a:lnTo>
                      <a:pt x="24" y="1208"/>
                    </a:lnTo>
                    <a:lnTo>
                      <a:pt x="105" y="1241"/>
                    </a:lnTo>
                    <a:lnTo>
                      <a:pt x="96" y="1275"/>
                    </a:lnTo>
                    <a:lnTo>
                      <a:pt x="194" y="1271"/>
                    </a:lnTo>
                    <a:lnTo>
                      <a:pt x="199" y="1259"/>
                    </a:lnTo>
                    <a:lnTo>
                      <a:pt x="255" y="1237"/>
                    </a:lnTo>
                    <a:lnTo>
                      <a:pt x="366" y="1214"/>
                    </a:lnTo>
                    <a:lnTo>
                      <a:pt x="380" y="1180"/>
                    </a:lnTo>
                    <a:lnTo>
                      <a:pt x="485" y="1067"/>
                    </a:lnTo>
                    <a:lnTo>
                      <a:pt x="549" y="996"/>
                    </a:lnTo>
                    <a:lnTo>
                      <a:pt x="558" y="935"/>
                    </a:lnTo>
                    <a:lnTo>
                      <a:pt x="537" y="903"/>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68343" name="Freeform 84"/>
              <p:cNvSpPr>
                <a:spLocks/>
              </p:cNvSpPr>
              <p:nvPr/>
            </p:nvSpPr>
            <p:spPr bwMode="gray">
              <a:xfrm>
                <a:off x="1054984" y="5977864"/>
                <a:ext cx="169158" cy="122841"/>
              </a:xfrm>
              <a:custGeom>
                <a:avLst/>
                <a:gdLst>
                  <a:gd name="T0" fmla="*/ 0 w 112"/>
                  <a:gd name="T1" fmla="*/ 2147483647 h 102"/>
                  <a:gd name="T2" fmla="*/ 2147483647 w 112"/>
                  <a:gd name="T3" fmla="*/ 0 h 102"/>
                  <a:gd name="T4" fmla="*/ 2147483647 w 112"/>
                  <a:gd name="T5" fmla="*/ 2147483647 h 102"/>
                  <a:gd name="T6" fmla="*/ 2147483647 w 112"/>
                  <a:gd name="T7" fmla="*/ 2147483647 h 102"/>
                  <a:gd name="T8" fmla="*/ 2147483647 w 112"/>
                  <a:gd name="T9" fmla="*/ 2147483647 h 102"/>
                  <a:gd name="T10" fmla="*/ 0 w 112"/>
                  <a:gd name="T11" fmla="*/ 2147483647 h 102"/>
                  <a:gd name="T12" fmla="*/ 0 60000 65536"/>
                  <a:gd name="T13" fmla="*/ 0 60000 65536"/>
                  <a:gd name="T14" fmla="*/ 0 60000 65536"/>
                  <a:gd name="T15" fmla="*/ 0 60000 65536"/>
                  <a:gd name="T16" fmla="*/ 0 60000 65536"/>
                  <a:gd name="T17" fmla="*/ 0 60000 65536"/>
                  <a:gd name="T18" fmla="*/ 0 w 112"/>
                  <a:gd name="T19" fmla="*/ 0 h 102"/>
                  <a:gd name="T20" fmla="*/ 112 w 112"/>
                  <a:gd name="T21" fmla="*/ 102 h 102"/>
                </a:gdLst>
                <a:ahLst/>
                <a:cxnLst>
                  <a:cxn ang="T12">
                    <a:pos x="T0" y="T1"/>
                  </a:cxn>
                  <a:cxn ang="T13">
                    <a:pos x="T2" y="T3"/>
                  </a:cxn>
                  <a:cxn ang="T14">
                    <a:pos x="T4" y="T5"/>
                  </a:cxn>
                  <a:cxn ang="T15">
                    <a:pos x="T6" y="T7"/>
                  </a:cxn>
                  <a:cxn ang="T16">
                    <a:pos x="T8" y="T9"/>
                  </a:cxn>
                  <a:cxn ang="T17">
                    <a:pos x="T10" y="T11"/>
                  </a:cxn>
                </a:cxnLst>
                <a:rect l="T18" t="T19" r="T20" b="T21"/>
                <a:pathLst>
                  <a:path w="112" h="102">
                    <a:moveTo>
                      <a:pt x="0" y="24"/>
                    </a:moveTo>
                    <a:lnTo>
                      <a:pt x="47" y="0"/>
                    </a:lnTo>
                    <a:lnTo>
                      <a:pt x="112" y="67"/>
                    </a:lnTo>
                    <a:lnTo>
                      <a:pt x="77" y="102"/>
                    </a:lnTo>
                    <a:lnTo>
                      <a:pt x="33" y="90"/>
                    </a:lnTo>
                    <a:lnTo>
                      <a:pt x="0" y="24"/>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68344" name="Freeform 85"/>
              <p:cNvSpPr>
                <a:spLocks/>
              </p:cNvSpPr>
              <p:nvPr/>
            </p:nvSpPr>
            <p:spPr bwMode="gray">
              <a:xfrm>
                <a:off x="1246292" y="5857037"/>
                <a:ext cx="245681" cy="235613"/>
              </a:xfrm>
              <a:custGeom>
                <a:avLst/>
                <a:gdLst>
                  <a:gd name="T0" fmla="*/ 2147483647 w 164"/>
                  <a:gd name="T1" fmla="*/ 2147483647 h 197"/>
                  <a:gd name="T2" fmla="*/ 2147483647 w 164"/>
                  <a:gd name="T3" fmla="*/ 2147483647 h 197"/>
                  <a:gd name="T4" fmla="*/ 0 w 164"/>
                  <a:gd name="T5" fmla="*/ 2147483647 h 197"/>
                  <a:gd name="T6" fmla="*/ 2147483647 w 164"/>
                  <a:gd name="T7" fmla="*/ 2147483647 h 197"/>
                  <a:gd name="T8" fmla="*/ 2147483647 w 164"/>
                  <a:gd name="T9" fmla="*/ 2147483647 h 197"/>
                  <a:gd name="T10" fmla="*/ 2147483647 w 164"/>
                  <a:gd name="T11" fmla="*/ 2147483647 h 197"/>
                  <a:gd name="T12" fmla="*/ 2147483647 w 164"/>
                  <a:gd name="T13" fmla="*/ 2147483647 h 197"/>
                  <a:gd name="T14" fmla="*/ 2147483647 w 164"/>
                  <a:gd name="T15" fmla="*/ 2147483647 h 197"/>
                  <a:gd name="T16" fmla="*/ 2147483647 w 164"/>
                  <a:gd name="T17" fmla="*/ 2147483647 h 197"/>
                  <a:gd name="T18" fmla="*/ 2147483647 w 164"/>
                  <a:gd name="T19" fmla="*/ 0 h 197"/>
                  <a:gd name="T20" fmla="*/ 2147483647 w 164"/>
                  <a:gd name="T21" fmla="*/ 2147483647 h 197"/>
                  <a:gd name="T22" fmla="*/ 2147483647 w 164"/>
                  <a:gd name="T23" fmla="*/ 2147483647 h 197"/>
                  <a:gd name="T24" fmla="*/ 2147483647 w 164"/>
                  <a:gd name="T25" fmla="*/ 2147483647 h 197"/>
                  <a:gd name="T26" fmla="*/ 2147483647 w 164"/>
                  <a:gd name="T27" fmla="*/ 2147483647 h 19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4"/>
                  <a:gd name="T43" fmla="*/ 0 h 197"/>
                  <a:gd name="T44" fmla="*/ 164 w 164"/>
                  <a:gd name="T45" fmla="*/ 197 h 19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4" h="197">
                    <a:moveTo>
                      <a:pt x="94" y="197"/>
                    </a:moveTo>
                    <a:lnTo>
                      <a:pt x="25" y="160"/>
                    </a:lnTo>
                    <a:lnTo>
                      <a:pt x="0" y="67"/>
                    </a:lnTo>
                    <a:lnTo>
                      <a:pt x="35" y="65"/>
                    </a:lnTo>
                    <a:lnTo>
                      <a:pt x="47" y="43"/>
                    </a:lnTo>
                    <a:lnTo>
                      <a:pt x="80" y="37"/>
                    </a:lnTo>
                    <a:lnTo>
                      <a:pt x="73" y="60"/>
                    </a:lnTo>
                    <a:lnTo>
                      <a:pt x="90" y="62"/>
                    </a:lnTo>
                    <a:lnTo>
                      <a:pt x="107" y="25"/>
                    </a:lnTo>
                    <a:lnTo>
                      <a:pt x="142" y="0"/>
                    </a:lnTo>
                    <a:lnTo>
                      <a:pt x="164" y="72"/>
                    </a:lnTo>
                    <a:lnTo>
                      <a:pt x="135" y="95"/>
                    </a:lnTo>
                    <a:lnTo>
                      <a:pt x="156" y="143"/>
                    </a:lnTo>
                    <a:lnTo>
                      <a:pt x="94" y="197"/>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68345" name="Freeform 87"/>
              <p:cNvSpPr>
                <a:spLocks/>
              </p:cNvSpPr>
              <p:nvPr/>
            </p:nvSpPr>
            <p:spPr bwMode="gray">
              <a:xfrm>
                <a:off x="789165" y="5649619"/>
                <a:ext cx="439004" cy="491362"/>
              </a:xfrm>
              <a:custGeom>
                <a:avLst/>
                <a:gdLst>
                  <a:gd name="T0" fmla="*/ 2147483647 w 146"/>
                  <a:gd name="T1" fmla="*/ 2147483647 h 204"/>
                  <a:gd name="T2" fmla="*/ 2147483647 w 146"/>
                  <a:gd name="T3" fmla="*/ 2147483647 h 204"/>
                  <a:gd name="T4" fmla="*/ 2147483647 w 146"/>
                  <a:gd name="T5" fmla="*/ 2147483647 h 204"/>
                  <a:gd name="T6" fmla="*/ 2147483647 w 146"/>
                  <a:gd name="T7" fmla="*/ 2147483647 h 204"/>
                  <a:gd name="T8" fmla="*/ 2147483647 w 146"/>
                  <a:gd name="T9" fmla="*/ 2147483647 h 204"/>
                  <a:gd name="T10" fmla="*/ 2147483647 w 146"/>
                  <a:gd name="T11" fmla="*/ 2147483647 h 204"/>
                  <a:gd name="T12" fmla="*/ 2147483647 w 146"/>
                  <a:gd name="T13" fmla="*/ 2147483647 h 204"/>
                  <a:gd name="T14" fmla="*/ 2147483647 w 146"/>
                  <a:gd name="T15" fmla="*/ 2147483647 h 204"/>
                  <a:gd name="T16" fmla="*/ 2147483647 w 146"/>
                  <a:gd name="T17" fmla="*/ 2147483647 h 204"/>
                  <a:gd name="T18" fmla="*/ 2147483647 w 146"/>
                  <a:gd name="T19" fmla="*/ 2147483647 h 204"/>
                  <a:gd name="T20" fmla="*/ 2147483647 w 146"/>
                  <a:gd name="T21" fmla="*/ 2147483647 h 204"/>
                  <a:gd name="T22" fmla="*/ 2147483647 w 146"/>
                  <a:gd name="T23" fmla="*/ 0 h 204"/>
                  <a:gd name="T24" fmla="*/ 2147483647 w 146"/>
                  <a:gd name="T25" fmla="*/ 2147483647 h 204"/>
                  <a:gd name="T26" fmla="*/ 0 w 146"/>
                  <a:gd name="T27" fmla="*/ 2147483647 h 204"/>
                  <a:gd name="T28" fmla="*/ 2147483647 w 146"/>
                  <a:gd name="T29" fmla="*/ 2147483647 h 204"/>
                  <a:gd name="T30" fmla="*/ 2147483647 w 146"/>
                  <a:gd name="T31" fmla="*/ 2147483647 h 204"/>
                  <a:gd name="T32" fmla="*/ 2147483647 w 146"/>
                  <a:gd name="T33" fmla="*/ 2147483647 h 204"/>
                  <a:gd name="T34" fmla="*/ 2147483647 w 146"/>
                  <a:gd name="T35" fmla="*/ 2147483647 h 2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6"/>
                  <a:gd name="T55" fmla="*/ 0 h 204"/>
                  <a:gd name="T56" fmla="*/ 146 w 146"/>
                  <a:gd name="T57" fmla="*/ 204 h 20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6" h="204">
                    <a:moveTo>
                      <a:pt x="77" y="204"/>
                    </a:moveTo>
                    <a:lnTo>
                      <a:pt x="81" y="195"/>
                    </a:lnTo>
                    <a:lnTo>
                      <a:pt x="73" y="186"/>
                    </a:lnTo>
                    <a:lnTo>
                      <a:pt x="86" y="128"/>
                    </a:lnTo>
                    <a:lnTo>
                      <a:pt x="115" y="100"/>
                    </a:lnTo>
                    <a:lnTo>
                      <a:pt x="115" y="80"/>
                    </a:lnTo>
                    <a:lnTo>
                      <a:pt x="139" y="80"/>
                    </a:lnTo>
                    <a:lnTo>
                      <a:pt x="146" y="50"/>
                    </a:lnTo>
                    <a:lnTo>
                      <a:pt x="109" y="51"/>
                    </a:lnTo>
                    <a:lnTo>
                      <a:pt x="115" y="37"/>
                    </a:lnTo>
                    <a:lnTo>
                      <a:pt x="113" y="9"/>
                    </a:lnTo>
                    <a:lnTo>
                      <a:pt x="93" y="0"/>
                    </a:lnTo>
                    <a:lnTo>
                      <a:pt x="5" y="32"/>
                    </a:lnTo>
                    <a:lnTo>
                      <a:pt x="0" y="43"/>
                    </a:lnTo>
                    <a:lnTo>
                      <a:pt x="1" y="138"/>
                    </a:lnTo>
                    <a:lnTo>
                      <a:pt x="31" y="158"/>
                    </a:lnTo>
                    <a:lnTo>
                      <a:pt x="35" y="204"/>
                    </a:lnTo>
                    <a:lnTo>
                      <a:pt x="77" y="204"/>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68346" name="Freeform 88"/>
              <p:cNvSpPr>
                <a:spLocks/>
              </p:cNvSpPr>
              <p:nvPr/>
            </p:nvSpPr>
            <p:spPr bwMode="gray">
              <a:xfrm>
                <a:off x="3787683" y="5134091"/>
                <a:ext cx="197350" cy="283942"/>
              </a:xfrm>
              <a:custGeom>
                <a:avLst/>
                <a:gdLst>
                  <a:gd name="T0" fmla="*/ 0 w 133"/>
                  <a:gd name="T1" fmla="*/ 2147483647 h 236"/>
                  <a:gd name="T2" fmla="*/ 2147483647 w 133"/>
                  <a:gd name="T3" fmla="*/ 0 h 236"/>
                  <a:gd name="T4" fmla="*/ 2147483647 w 133"/>
                  <a:gd name="T5" fmla="*/ 2147483647 h 236"/>
                  <a:gd name="T6" fmla="*/ 2147483647 w 133"/>
                  <a:gd name="T7" fmla="*/ 2147483647 h 236"/>
                  <a:gd name="T8" fmla="*/ 2147483647 w 133"/>
                  <a:gd name="T9" fmla="*/ 2147483647 h 236"/>
                  <a:gd name="T10" fmla="*/ 2147483647 w 133"/>
                  <a:gd name="T11" fmla="*/ 2147483647 h 236"/>
                  <a:gd name="T12" fmla="*/ 2147483647 w 133"/>
                  <a:gd name="T13" fmla="*/ 2147483647 h 236"/>
                  <a:gd name="T14" fmla="*/ 2147483647 w 133"/>
                  <a:gd name="T15" fmla="*/ 2147483647 h 236"/>
                  <a:gd name="T16" fmla="*/ 2147483647 w 133"/>
                  <a:gd name="T17" fmla="*/ 2147483647 h 236"/>
                  <a:gd name="T18" fmla="*/ 2147483647 w 133"/>
                  <a:gd name="T19" fmla="*/ 2147483647 h 236"/>
                  <a:gd name="T20" fmla="*/ 2147483647 w 133"/>
                  <a:gd name="T21" fmla="*/ 2147483647 h 236"/>
                  <a:gd name="T22" fmla="*/ 0 w 133"/>
                  <a:gd name="T23" fmla="*/ 2147483647 h 2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3"/>
                  <a:gd name="T37" fmla="*/ 0 h 236"/>
                  <a:gd name="T38" fmla="*/ 133 w 133"/>
                  <a:gd name="T39" fmla="*/ 236 h 2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3" h="236">
                    <a:moveTo>
                      <a:pt x="0" y="47"/>
                    </a:moveTo>
                    <a:lnTo>
                      <a:pt x="39" y="0"/>
                    </a:lnTo>
                    <a:lnTo>
                      <a:pt x="91" y="12"/>
                    </a:lnTo>
                    <a:lnTo>
                      <a:pt x="93" y="118"/>
                    </a:lnTo>
                    <a:lnTo>
                      <a:pt x="73" y="130"/>
                    </a:lnTo>
                    <a:lnTo>
                      <a:pt x="65" y="157"/>
                    </a:lnTo>
                    <a:lnTo>
                      <a:pt x="76" y="179"/>
                    </a:lnTo>
                    <a:lnTo>
                      <a:pt x="113" y="170"/>
                    </a:lnTo>
                    <a:lnTo>
                      <a:pt x="133" y="227"/>
                    </a:lnTo>
                    <a:lnTo>
                      <a:pt x="104" y="236"/>
                    </a:lnTo>
                    <a:lnTo>
                      <a:pt x="43" y="153"/>
                    </a:lnTo>
                    <a:lnTo>
                      <a:pt x="0" y="47"/>
                    </a:lnTo>
                    <a:close/>
                  </a:path>
                </a:pathLst>
              </a:custGeom>
              <a:solidFill>
                <a:schemeClr val="bg1"/>
              </a:solidFill>
              <a:ln w="12700">
                <a:solidFill>
                  <a:schemeClr val="bg1"/>
                </a:solidFill>
                <a:round/>
                <a:headEnd/>
                <a:tailEnd/>
              </a:ln>
            </p:spPr>
            <p:txBody>
              <a:bodyPr/>
              <a:lstStyle/>
              <a:p>
                <a:pPr algn="ctr"/>
                <a:endParaRPr lang="en-US">
                  <a:solidFill>
                    <a:srgbClr val="000000"/>
                  </a:solidFill>
                </a:endParaRPr>
              </a:p>
            </p:txBody>
          </p:sp>
          <p:sp>
            <p:nvSpPr>
              <p:cNvPr id="268347" name="Freeform 89"/>
              <p:cNvSpPr>
                <a:spLocks/>
              </p:cNvSpPr>
              <p:nvPr/>
            </p:nvSpPr>
            <p:spPr bwMode="gray">
              <a:xfrm>
                <a:off x="1496001" y="5063608"/>
                <a:ext cx="249709" cy="223530"/>
              </a:xfrm>
              <a:custGeom>
                <a:avLst/>
                <a:gdLst>
                  <a:gd name="T0" fmla="*/ 0 w 166"/>
                  <a:gd name="T1" fmla="*/ 2147483647 h 186"/>
                  <a:gd name="T2" fmla="*/ 0 w 166"/>
                  <a:gd name="T3" fmla="*/ 2147483647 h 186"/>
                  <a:gd name="T4" fmla="*/ 2147483647 w 166"/>
                  <a:gd name="T5" fmla="*/ 2147483647 h 186"/>
                  <a:gd name="T6" fmla="*/ 2147483647 w 166"/>
                  <a:gd name="T7" fmla="*/ 2147483647 h 186"/>
                  <a:gd name="T8" fmla="*/ 2147483647 w 166"/>
                  <a:gd name="T9" fmla="*/ 2147483647 h 186"/>
                  <a:gd name="T10" fmla="*/ 2147483647 w 166"/>
                  <a:gd name="T11" fmla="*/ 0 h 186"/>
                  <a:gd name="T12" fmla="*/ 2147483647 w 166"/>
                  <a:gd name="T13" fmla="*/ 2147483647 h 186"/>
                  <a:gd name="T14" fmla="*/ 2147483647 w 166"/>
                  <a:gd name="T15" fmla="*/ 2147483647 h 186"/>
                  <a:gd name="T16" fmla="*/ 2147483647 w 166"/>
                  <a:gd name="T17" fmla="*/ 2147483647 h 186"/>
                  <a:gd name="T18" fmla="*/ 0 w 166"/>
                  <a:gd name="T19" fmla="*/ 2147483647 h 1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6"/>
                  <a:gd name="T31" fmla="*/ 0 h 186"/>
                  <a:gd name="T32" fmla="*/ 166 w 166"/>
                  <a:gd name="T33" fmla="*/ 186 h 1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6" h="186">
                    <a:moveTo>
                      <a:pt x="0" y="186"/>
                    </a:moveTo>
                    <a:lnTo>
                      <a:pt x="0" y="89"/>
                    </a:lnTo>
                    <a:lnTo>
                      <a:pt x="30" y="68"/>
                    </a:lnTo>
                    <a:lnTo>
                      <a:pt x="72" y="77"/>
                    </a:lnTo>
                    <a:lnTo>
                      <a:pt x="55" y="9"/>
                    </a:lnTo>
                    <a:lnTo>
                      <a:pt x="123" y="0"/>
                    </a:lnTo>
                    <a:lnTo>
                      <a:pt x="166" y="26"/>
                    </a:lnTo>
                    <a:lnTo>
                      <a:pt x="149" y="123"/>
                    </a:lnTo>
                    <a:lnTo>
                      <a:pt x="64" y="174"/>
                    </a:lnTo>
                    <a:lnTo>
                      <a:pt x="0" y="186"/>
                    </a:lnTo>
                    <a:close/>
                  </a:path>
                </a:pathLst>
              </a:custGeom>
              <a:solidFill>
                <a:schemeClr val="bg1"/>
              </a:solidFill>
              <a:ln w="12700">
                <a:solidFill>
                  <a:schemeClr val="bg1"/>
                </a:solidFill>
                <a:round/>
                <a:headEnd/>
                <a:tailEnd/>
              </a:ln>
            </p:spPr>
            <p:txBody>
              <a:bodyPr/>
              <a:lstStyle/>
              <a:p>
                <a:pPr algn="ctr"/>
                <a:endParaRPr lang="en-US">
                  <a:solidFill>
                    <a:srgbClr val="000000"/>
                  </a:solidFill>
                </a:endParaRPr>
              </a:p>
            </p:txBody>
          </p:sp>
          <p:sp>
            <p:nvSpPr>
              <p:cNvPr id="268348" name="Freeform 90"/>
              <p:cNvSpPr>
                <a:spLocks/>
              </p:cNvSpPr>
              <p:nvPr/>
            </p:nvSpPr>
            <p:spPr bwMode="gray">
              <a:xfrm>
                <a:off x="1751752" y="5208600"/>
                <a:ext cx="108744" cy="217488"/>
              </a:xfrm>
              <a:custGeom>
                <a:avLst/>
                <a:gdLst>
                  <a:gd name="T0" fmla="*/ 0 w 72"/>
                  <a:gd name="T1" fmla="*/ 2147483647 h 181"/>
                  <a:gd name="T2" fmla="*/ 0 w 72"/>
                  <a:gd name="T3" fmla="*/ 2147483647 h 181"/>
                  <a:gd name="T4" fmla="*/ 2147483647 w 72"/>
                  <a:gd name="T5" fmla="*/ 0 h 181"/>
                  <a:gd name="T6" fmla="*/ 2147483647 w 72"/>
                  <a:gd name="T7" fmla="*/ 2147483647 h 181"/>
                  <a:gd name="T8" fmla="*/ 2147483647 w 72"/>
                  <a:gd name="T9" fmla="*/ 2147483647 h 181"/>
                  <a:gd name="T10" fmla="*/ 2147483647 w 72"/>
                  <a:gd name="T11" fmla="*/ 2147483647 h 181"/>
                  <a:gd name="T12" fmla="*/ 0 w 72"/>
                  <a:gd name="T13" fmla="*/ 2147483647 h 181"/>
                  <a:gd name="T14" fmla="*/ 0 60000 65536"/>
                  <a:gd name="T15" fmla="*/ 0 60000 65536"/>
                  <a:gd name="T16" fmla="*/ 0 60000 65536"/>
                  <a:gd name="T17" fmla="*/ 0 60000 65536"/>
                  <a:gd name="T18" fmla="*/ 0 60000 65536"/>
                  <a:gd name="T19" fmla="*/ 0 60000 65536"/>
                  <a:gd name="T20" fmla="*/ 0 60000 65536"/>
                  <a:gd name="T21" fmla="*/ 0 w 72"/>
                  <a:gd name="T22" fmla="*/ 0 h 181"/>
                  <a:gd name="T23" fmla="*/ 72 w 72"/>
                  <a:gd name="T24" fmla="*/ 181 h 18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2" h="181">
                    <a:moveTo>
                      <a:pt x="0" y="181"/>
                    </a:moveTo>
                    <a:lnTo>
                      <a:pt x="0" y="96"/>
                    </a:lnTo>
                    <a:lnTo>
                      <a:pt x="69" y="0"/>
                    </a:lnTo>
                    <a:lnTo>
                      <a:pt x="72" y="58"/>
                    </a:lnTo>
                    <a:lnTo>
                      <a:pt x="43" y="87"/>
                    </a:lnTo>
                    <a:lnTo>
                      <a:pt x="38" y="138"/>
                    </a:lnTo>
                    <a:lnTo>
                      <a:pt x="0" y="181"/>
                    </a:lnTo>
                    <a:close/>
                  </a:path>
                </a:pathLst>
              </a:custGeom>
              <a:solidFill>
                <a:schemeClr val="bg1"/>
              </a:solidFill>
              <a:ln w="12700">
                <a:solidFill>
                  <a:schemeClr val="bg1"/>
                </a:solidFill>
                <a:round/>
                <a:headEnd/>
                <a:tailEnd/>
              </a:ln>
            </p:spPr>
            <p:txBody>
              <a:bodyPr/>
              <a:lstStyle/>
              <a:p>
                <a:pPr algn="ctr"/>
                <a:endParaRPr lang="en-US">
                  <a:solidFill>
                    <a:srgbClr val="000000"/>
                  </a:solidFill>
                </a:endParaRPr>
              </a:p>
            </p:txBody>
          </p:sp>
          <p:sp>
            <p:nvSpPr>
              <p:cNvPr id="268349" name="Freeform 91"/>
              <p:cNvSpPr>
                <a:spLocks/>
              </p:cNvSpPr>
              <p:nvPr/>
            </p:nvSpPr>
            <p:spPr bwMode="gray">
              <a:xfrm>
                <a:off x="3503740" y="4292331"/>
                <a:ext cx="134923" cy="225543"/>
              </a:xfrm>
              <a:custGeom>
                <a:avLst/>
                <a:gdLst>
                  <a:gd name="T0" fmla="*/ 2147483647 w 90"/>
                  <a:gd name="T1" fmla="*/ 2147483647 h 190"/>
                  <a:gd name="T2" fmla="*/ 2147483647 w 90"/>
                  <a:gd name="T3" fmla="*/ 2147483647 h 190"/>
                  <a:gd name="T4" fmla="*/ 2147483647 w 90"/>
                  <a:gd name="T5" fmla="*/ 2147483647 h 190"/>
                  <a:gd name="T6" fmla="*/ 0 w 90"/>
                  <a:gd name="T7" fmla="*/ 2147483647 h 190"/>
                  <a:gd name="T8" fmla="*/ 2147483647 w 90"/>
                  <a:gd name="T9" fmla="*/ 2147483647 h 190"/>
                  <a:gd name="T10" fmla="*/ 2147483647 w 90"/>
                  <a:gd name="T11" fmla="*/ 0 h 190"/>
                  <a:gd name="T12" fmla="*/ 2147483647 w 90"/>
                  <a:gd name="T13" fmla="*/ 2147483647 h 190"/>
                  <a:gd name="T14" fmla="*/ 0 60000 65536"/>
                  <a:gd name="T15" fmla="*/ 0 60000 65536"/>
                  <a:gd name="T16" fmla="*/ 0 60000 65536"/>
                  <a:gd name="T17" fmla="*/ 0 60000 65536"/>
                  <a:gd name="T18" fmla="*/ 0 60000 65536"/>
                  <a:gd name="T19" fmla="*/ 0 60000 65536"/>
                  <a:gd name="T20" fmla="*/ 0 60000 65536"/>
                  <a:gd name="T21" fmla="*/ 0 w 90"/>
                  <a:gd name="T22" fmla="*/ 0 h 190"/>
                  <a:gd name="T23" fmla="*/ 90 w 90"/>
                  <a:gd name="T24" fmla="*/ 190 h 1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 h="190">
                    <a:moveTo>
                      <a:pt x="90" y="26"/>
                    </a:moveTo>
                    <a:lnTo>
                      <a:pt x="48" y="102"/>
                    </a:lnTo>
                    <a:lnTo>
                      <a:pt x="43" y="190"/>
                    </a:lnTo>
                    <a:lnTo>
                      <a:pt x="0" y="178"/>
                    </a:lnTo>
                    <a:lnTo>
                      <a:pt x="17" y="63"/>
                    </a:lnTo>
                    <a:lnTo>
                      <a:pt x="85" y="0"/>
                    </a:lnTo>
                    <a:lnTo>
                      <a:pt x="90" y="26"/>
                    </a:lnTo>
                    <a:close/>
                  </a:path>
                </a:pathLst>
              </a:custGeom>
              <a:solidFill>
                <a:schemeClr val="bg1"/>
              </a:solidFill>
              <a:ln w="12700">
                <a:solidFill>
                  <a:schemeClr val="bg1"/>
                </a:solidFill>
                <a:round/>
                <a:headEnd/>
                <a:tailEnd/>
              </a:ln>
            </p:spPr>
            <p:txBody>
              <a:bodyPr/>
              <a:lstStyle/>
              <a:p>
                <a:pPr algn="ctr"/>
                <a:endParaRPr lang="en-US">
                  <a:solidFill>
                    <a:srgbClr val="000000"/>
                  </a:solidFill>
                </a:endParaRPr>
              </a:p>
            </p:txBody>
          </p:sp>
          <p:sp>
            <p:nvSpPr>
              <p:cNvPr id="268350" name="Freeform 92"/>
              <p:cNvSpPr>
                <a:spLocks/>
              </p:cNvSpPr>
              <p:nvPr/>
            </p:nvSpPr>
            <p:spPr bwMode="gray">
              <a:xfrm>
                <a:off x="3604429" y="4048663"/>
                <a:ext cx="183253" cy="185268"/>
              </a:xfrm>
              <a:custGeom>
                <a:avLst/>
                <a:gdLst>
                  <a:gd name="T0" fmla="*/ 0 w 123"/>
                  <a:gd name="T1" fmla="*/ 2147483647 h 156"/>
                  <a:gd name="T2" fmla="*/ 2147483647 w 123"/>
                  <a:gd name="T3" fmla="*/ 2147483647 h 156"/>
                  <a:gd name="T4" fmla="*/ 2147483647 w 123"/>
                  <a:gd name="T5" fmla="*/ 2147483647 h 156"/>
                  <a:gd name="T6" fmla="*/ 2147483647 w 123"/>
                  <a:gd name="T7" fmla="*/ 2147483647 h 156"/>
                  <a:gd name="T8" fmla="*/ 2147483647 w 123"/>
                  <a:gd name="T9" fmla="*/ 2147483647 h 156"/>
                  <a:gd name="T10" fmla="*/ 2147483647 w 123"/>
                  <a:gd name="T11" fmla="*/ 0 h 156"/>
                  <a:gd name="T12" fmla="*/ 0 w 123"/>
                  <a:gd name="T13" fmla="*/ 2147483647 h 156"/>
                  <a:gd name="T14" fmla="*/ 0 60000 65536"/>
                  <a:gd name="T15" fmla="*/ 0 60000 65536"/>
                  <a:gd name="T16" fmla="*/ 0 60000 65536"/>
                  <a:gd name="T17" fmla="*/ 0 60000 65536"/>
                  <a:gd name="T18" fmla="*/ 0 60000 65536"/>
                  <a:gd name="T19" fmla="*/ 0 60000 65536"/>
                  <a:gd name="T20" fmla="*/ 0 60000 65536"/>
                  <a:gd name="T21" fmla="*/ 0 w 123"/>
                  <a:gd name="T22" fmla="*/ 0 h 156"/>
                  <a:gd name="T23" fmla="*/ 123 w 123"/>
                  <a:gd name="T24" fmla="*/ 156 h 1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3" h="156">
                    <a:moveTo>
                      <a:pt x="0" y="4"/>
                    </a:moveTo>
                    <a:lnTo>
                      <a:pt x="17" y="89"/>
                    </a:lnTo>
                    <a:lnTo>
                      <a:pt x="55" y="89"/>
                    </a:lnTo>
                    <a:lnTo>
                      <a:pt x="111" y="156"/>
                    </a:lnTo>
                    <a:lnTo>
                      <a:pt x="123" y="130"/>
                    </a:lnTo>
                    <a:lnTo>
                      <a:pt x="26" y="0"/>
                    </a:lnTo>
                    <a:lnTo>
                      <a:pt x="0" y="4"/>
                    </a:lnTo>
                    <a:close/>
                  </a:path>
                </a:pathLst>
              </a:custGeom>
              <a:solidFill>
                <a:schemeClr val="bg1"/>
              </a:solidFill>
              <a:ln w="12700">
                <a:solidFill>
                  <a:schemeClr val="bg1"/>
                </a:solidFill>
                <a:round/>
                <a:headEnd/>
                <a:tailEnd/>
              </a:ln>
            </p:spPr>
            <p:txBody>
              <a:bodyPr/>
              <a:lstStyle/>
              <a:p>
                <a:pPr algn="ctr"/>
                <a:endParaRPr lang="en-US">
                  <a:solidFill>
                    <a:srgbClr val="000000"/>
                  </a:solidFill>
                </a:endParaRPr>
              </a:p>
            </p:txBody>
          </p:sp>
          <p:sp>
            <p:nvSpPr>
              <p:cNvPr id="268351" name="Freeform 93"/>
              <p:cNvSpPr>
                <a:spLocks/>
              </p:cNvSpPr>
              <p:nvPr/>
            </p:nvSpPr>
            <p:spPr bwMode="gray">
              <a:xfrm>
                <a:off x="3759490" y="3645907"/>
                <a:ext cx="328247" cy="136937"/>
              </a:xfrm>
              <a:custGeom>
                <a:avLst/>
                <a:gdLst>
                  <a:gd name="T0" fmla="*/ 2147483647 w 220"/>
                  <a:gd name="T1" fmla="*/ 2147483647 h 113"/>
                  <a:gd name="T2" fmla="*/ 2147483647 w 220"/>
                  <a:gd name="T3" fmla="*/ 2147483647 h 113"/>
                  <a:gd name="T4" fmla="*/ 2147483647 w 220"/>
                  <a:gd name="T5" fmla="*/ 2147483647 h 113"/>
                  <a:gd name="T6" fmla="*/ 0 w 220"/>
                  <a:gd name="T7" fmla="*/ 2147483647 h 113"/>
                  <a:gd name="T8" fmla="*/ 2147483647 w 220"/>
                  <a:gd name="T9" fmla="*/ 0 h 113"/>
                  <a:gd name="T10" fmla="*/ 2147483647 w 220"/>
                  <a:gd name="T11" fmla="*/ 2147483647 h 113"/>
                  <a:gd name="T12" fmla="*/ 2147483647 w 220"/>
                  <a:gd name="T13" fmla="*/ 2147483647 h 113"/>
                  <a:gd name="T14" fmla="*/ 2147483647 w 220"/>
                  <a:gd name="T15" fmla="*/ 2147483647 h 113"/>
                  <a:gd name="T16" fmla="*/ 2147483647 w 220"/>
                  <a:gd name="T17" fmla="*/ 2147483647 h 113"/>
                  <a:gd name="T18" fmla="*/ 2147483647 w 220"/>
                  <a:gd name="T19" fmla="*/ 2147483647 h 1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0"/>
                  <a:gd name="T31" fmla="*/ 0 h 113"/>
                  <a:gd name="T32" fmla="*/ 220 w 220"/>
                  <a:gd name="T33" fmla="*/ 113 h 1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0" h="113">
                    <a:moveTo>
                      <a:pt x="181" y="113"/>
                    </a:moveTo>
                    <a:lnTo>
                      <a:pt x="88" y="80"/>
                    </a:lnTo>
                    <a:lnTo>
                      <a:pt x="49" y="97"/>
                    </a:lnTo>
                    <a:lnTo>
                      <a:pt x="0" y="8"/>
                    </a:lnTo>
                    <a:lnTo>
                      <a:pt x="17" y="0"/>
                    </a:lnTo>
                    <a:lnTo>
                      <a:pt x="80" y="50"/>
                    </a:lnTo>
                    <a:lnTo>
                      <a:pt x="126" y="34"/>
                    </a:lnTo>
                    <a:lnTo>
                      <a:pt x="126" y="63"/>
                    </a:lnTo>
                    <a:lnTo>
                      <a:pt x="220" y="84"/>
                    </a:lnTo>
                    <a:lnTo>
                      <a:pt x="181" y="113"/>
                    </a:lnTo>
                    <a:close/>
                  </a:path>
                </a:pathLst>
              </a:custGeom>
              <a:solidFill>
                <a:schemeClr val="bg1"/>
              </a:solidFill>
              <a:ln w="12700">
                <a:solidFill>
                  <a:schemeClr val="bg1"/>
                </a:solidFill>
                <a:round/>
                <a:headEnd/>
                <a:tailEnd/>
              </a:ln>
            </p:spPr>
            <p:txBody>
              <a:bodyPr/>
              <a:lstStyle/>
              <a:p>
                <a:pPr algn="ctr"/>
                <a:endParaRPr lang="en-US">
                  <a:solidFill>
                    <a:srgbClr val="000000"/>
                  </a:solidFill>
                </a:endParaRPr>
              </a:p>
            </p:txBody>
          </p:sp>
          <p:sp>
            <p:nvSpPr>
              <p:cNvPr id="268352" name="Freeform 94"/>
              <p:cNvSpPr>
                <a:spLocks/>
              </p:cNvSpPr>
              <p:nvPr/>
            </p:nvSpPr>
            <p:spPr bwMode="gray">
              <a:xfrm>
                <a:off x="3840041" y="3949988"/>
                <a:ext cx="203392" cy="255749"/>
              </a:xfrm>
              <a:custGeom>
                <a:avLst/>
                <a:gdLst>
                  <a:gd name="T0" fmla="*/ 0 w 135"/>
                  <a:gd name="T1" fmla="*/ 0 h 210"/>
                  <a:gd name="T2" fmla="*/ 2147483647 w 135"/>
                  <a:gd name="T3" fmla="*/ 2147483647 h 210"/>
                  <a:gd name="T4" fmla="*/ 2147483647 w 135"/>
                  <a:gd name="T5" fmla="*/ 2147483647 h 210"/>
                  <a:gd name="T6" fmla="*/ 2147483647 w 135"/>
                  <a:gd name="T7" fmla="*/ 2147483647 h 210"/>
                  <a:gd name="T8" fmla="*/ 2147483647 w 135"/>
                  <a:gd name="T9" fmla="*/ 2147483647 h 210"/>
                  <a:gd name="T10" fmla="*/ 2147483647 w 135"/>
                  <a:gd name="T11" fmla="*/ 2147483647 h 210"/>
                  <a:gd name="T12" fmla="*/ 2147483647 w 135"/>
                  <a:gd name="T13" fmla="*/ 2147483647 h 210"/>
                  <a:gd name="T14" fmla="*/ 2147483647 w 135"/>
                  <a:gd name="T15" fmla="*/ 2147483647 h 210"/>
                  <a:gd name="T16" fmla="*/ 2147483647 w 135"/>
                  <a:gd name="T17" fmla="*/ 2147483647 h 210"/>
                  <a:gd name="T18" fmla="*/ 0 w 135"/>
                  <a:gd name="T19" fmla="*/ 0 h 2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5"/>
                  <a:gd name="T31" fmla="*/ 0 h 210"/>
                  <a:gd name="T32" fmla="*/ 135 w 135"/>
                  <a:gd name="T33" fmla="*/ 210 h 2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5" h="210">
                    <a:moveTo>
                      <a:pt x="0" y="0"/>
                    </a:moveTo>
                    <a:lnTo>
                      <a:pt x="9" y="109"/>
                    </a:lnTo>
                    <a:lnTo>
                      <a:pt x="43" y="152"/>
                    </a:lnTo>
                    <a:lnTo>
                      <a:pt x="47" y="202"/>
                    </a:lnTo>
                    <a:lnTo>
                      <a:pt x="72" y="181"/>
                    </a:lnTo>
                    <a:lnTo>
                      <a:pt x="135" y="210"/>
                    </a:lnTo>
                    <a:lnTo>
                      <a:pt x="72" y="130"/>
                    </a:lnTo>
                    <a:lnTo>
                      <a:pt x="26" y="84"/>
                    </a:lnTo>
                    <a:lnTo>
                      <a:pt x="21" y="8"/>
                    </a:lnTo>
                    <a:lnTo>
                      <a:pt x="0" y="0"/>
                    </a:lnTo>
                    <a:close/>
                  </a:path>
                </a:pathLst>
              </a:custGeom>
              <a:solidFill>
                <a:schemeClr val="bg1"/>
              </a:solidFill>
              <a:ln w="12700">
                <a:solidFill>
                  <a:schemeClr val="bg1"/>
                </a:solidFill>
                <a:round/>
                <a:headEnd/>
                <a:tailEnd/>
              </a:ln>
            </p:spPr>
            <p:txBody>
              <a:bodyPr/>
              <a:lstStyle/>
              <a:p>
                <a:pPr algn="ctr"/>
                <a:endParaRPr lang="en-US">
                  <a:solidFill>
                    <a:srgbClr val="000000"/>
                  </a:solidFill>
                </a:endParaRPr>
              </a:p>
            </p:txBody>
          </p:sp>
          <p:sp>
            <p:nvSpPr>
              <p:cNvPr id="268353" name="Freeform 95"/>
              <p:cNvSpPr>
                <a:spLocks/>
              </p:cNvSpPr>
              <p:nvPr/>
            </p:nvSpPr>
            <p:spPr bwMode="gray">
              <a:xfrm>
                <a:off x="4119957" y="3949988"/>
                <a:ext cx="187281" cy="179226"/>
              </a:xfrm>
              <a:custGeom>
                <a:avLst/>
                <a:gdLst>
                  <a:gd name="T0" fmla="*/ 2147483647 w 127"/>
                  <a:gd name="T1" fmla="*/ 2147483647 h 147"/>
                  <a:gd name="T2" fmla="*/ 0 w 127"/>
                  <a:gd name="T3" fmla="*/ 2147483647 h 147"/>
                  <a:gd name="T4" fmla="*/ 2147483647 w 127"/>
                  <a:gd name="T5" fmla="*/ 0 h 147"/>
                  <a:gd name="T6" fmla="*/ 2147483647 w 127"/>
                  <a:gd name="T7" fmla="*/ 2147483647 h 147"/>
                  <a:gd name="T8" fmla="*/ 2147483647 w 127"/>
                  <a:gd name="T9" fmla="*/ 2147483647 h 147"/>
                  <a:gd name="T10" fmla="*/ 2147483647 w 127"/>
                  <a:gd name="T11" fmla="*/ 2147483647 h 147"/>
                  <a:gd name="T12" fmla="*/ 0 60000 65536"/>
                  <a:gd name="T13" fmla="*/ 0 60000 65536"/>
                  <a:gd name="T14" fmla="*/ 0 60000 65536"/>
                  <a:gd name="T15" fmla="*/ 0 60000 65536"/>
                  <a:gd name="T16" fmla="*/ 0 60000 65536"/>
                  <a:gd name="T17" fmla="*/ 0 60000 65536"/>
                  <a:gd name="T18" fmla="*/ 0 w 127"/>
                  <a:gd name="T19" fmla="*/ 0 h 147"/>
                  <a:gd name="T20" fmla="*/ 127 w 127"/>
                  <a:gd name="T21" fmla="*/ 147 h 147"/>
                </a:gdLst>
                <a:ahLst/>
                <a:cxnLst>
                  <a:cxn ang="T12">
                    <a:pos x="T0" y="T1"/>
                  </a:cxn>
                  <a:cxn ang="T13">
                    <a:pos x="T2" y="T3"/>
                  </a:cxn>
                  <a:cxn ang="T14">
                    <a:pos x="T4" y="T5"/>
                  </a:cxn>
                  <a:cxn ang="T15">
                    <a:pos x="T6" y="T7"/>
                  </a:cxn>
                  <a:cxn ang="T16">
                    <a:pos x="T8" y="T9"/>
                  </a:cxn>
                  <a:cxn ang="T17">
                    <a:pos x="T10" y="T11"/>
                  </a:cxn>
                </a:cxnLst>
                <a:rect l="T18" t="T19" r="T20" b="T21"/>
                <a:pathLst>
                  <a:path w="127" h="147">
                    <a:moveTo>
                      <a:pt x="115" y="147"/>
                    </a:moveTo>
                    <a:lnTo>
                      <a:pt x="0" y="34"/>
                    </a:lnTo>
                    <a:lnTo>
                      <a:pt x="17" y="0"/>
                    </a:lnTo>
                    <a:lnTo>
                      <a:pt x="81" y="67"/>
                    </a:lnTo>
                    <a:lnTo>
                      <a:pt x="127" y="72"/>
                    </a:lnTo>
                    <a:lnTo>
                      <a:pt x="115" y="147"/>
                    </a:lnTo>
                    <a:close/>
                  </a:path>
                </a:pathLst>
              </a:custGeom>
              <a:solidFill>
                <a:schemeClr val="bg1"/>
              </a:solidFill>
              <a:ln w="12700">
                <a:solidFill>
                  <a:schemeClr val="bg1"/>
                </a:solidFill>
                <a:round/>
                <a:headEnd/>
                <a:tailEnd/>
              </a:ln>
            </p:spPr>
            <p:txBody>
              <a:bodyPr/>
              <a:lstStyle/>
              <a:p>
                <a:pPr algn="ctr"/>
                <a:endParaRPr lang="en-US">
                  <a:solidFill>
                    <a:srgbClr val="000000"/>
                  </a:solidFill>
                </a:endParaRPr>
              </a:p>
            </p:txBody>
          </p:sp>
          <p:sp>
            <p:nvSpPr>
              <p:cNvPr id="268354" name="Freeform 96"/>
              <p:cNvSpPr>
                <a:spLocks/>
              </p:cNvSpPr>
              <p:nvPr/>
            </p:nvSpPr>
            <p:spPr bwMode="gray">
              <a:xfrm>
                <a:off x="3896427" y="4179559"/>
                <a:ext cx="374563" cy="378591"/>
              </a:xfrm>
              <a:custGeom>
                <a:avLst/>
                <a:gdLst>
                  <a:gd name="T0" fmla="*/ 0 w 251"/>
                  <a:gd name="T1" fmla="*/ 2147483647 h 312"/>
                  <a:gd name="T2" fmla="*/ 2147483647 w 251"/>
                  <a:gd name="T3" fmla="*/ 2147483647 h 312"/>
                  <a:gd name="T4" fmla="*/ 2147483647 w 251"/>
                  <a:gd name="T5" fmla="*/ 2147483647 h 312"/>
                  <a:gd name="T6" fmla="*/ 2147483647 w 251"/>
                  <a:gd name="T7" fmla="*/ 2147483647 h 312"/>
                  <a:gd name="T8" fmla="*/ 2147483647 w 251"/>
                  <a:gd name="T9" fmla="*/ 2147483647 h 312"/>
                  <a:gd name="T10" fmla="*/ 2147483647 w 251"/>
                  <a:gd name="T11" fmla="*/ 2147483647 h 312"/>
                  <a:gd name="T12" fmla="*/ 2147483647 w 251"/>
                  <a:gd name="T13" fmla="*/ 2147483647 h 312"/>
                  <a:gd name="T14" fmla="*/ 2147483647 w 251"/>
                  <a:gd name="T15" fmla="*/ 2147483647 h 312"/>
                  <a:gd name="T16" fmla="*/ 2147483647 w 251"/>
                  <a:gd name="T17" fmla="*/ 2147483647 h 312"/>
                  <a:gd name="T18" fmla="*/ 2147483647 w 251"/>
                  <a:gd name="T19" fmla="*/ 0 h 312"/>
                  <a:gd name="T20" fmla="*/ 2147483647 w 251"/>
                  <a:gd name="T21" fmla="*/ 2147483647 h 312"/>
                  <a:gd name="T22" fmla="*/ 2147483647 w 251"/>
                  <a:gd name="T23" fmla="*/ 2147483647 h 312"/>
                  <a:gd name="T24" fmla="*/ 2147483647 w 251"/>
                  <a:gd name="T25" fmla="*/ 2147483647 h 312"/>
                  <a:gd name="T26" fmla="*/ 2147483647 w 251"/>
                  <a:gd name="T27" fmla="*/ 2147483647 h 312"/>
                  <a:gd name="T28" fmla="*/ 2147483647 w 251"/>
                  <a:gd name="T29" fmla="*/ 2147483647 h 312"/>
                  <a:gd name="T30" fmla="*/ 0 w 251"/>
                  <a:gd name="T31" fmla="*/ 2147483647 h 3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51"/>
                  <a:gd name="T49" fmla="*/ 0 h 312"/>
                  <a:gd name="T50" fmla="*/ 251 w 251"/>
                  <a:gd name="T51" fmla="*/ 312 h 3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51" h="312">
                    <a:moveTo>
                      <a:pt x="0" y="312"/>
                    </a:moveTo>
                    <a:lnTo>
                      <a:pt x="5" y="304"/>
                    </a:lnTo>
                    <a:lnTo>
                      <a:pt x="12" y="288"/>
                    </a:lnTo>
                    <a:lnTo>
                      <a:pt x="34" y="248"/>
                    </a:lnTo>
                    <a:lnTo>
                      <a:pt x="64" y="194"/>
                    </a:lnTo>
                    <a:lnTo>
                      <a:pt x="136" y="181"/>
                    </a:lnTo>
                    <a:lnTo>
                      <a:pt x="68" y="106"/>
                    </a:lnTo>
                    <a:lnTo>
                      <a:pt x="128" y="80"/>
                    </a:lnTo>
                    <a:lnTo>
                      <a:pt x="145" y="114"/>
                    </a:lnTo>
                    <a:lnTo>
                      <a:pt x="212" y="0"/>
                    </a:lnTo>
                    <a:lnTo>
                      <a:pt x="251" y="29"/>
                    </a:lnTo>
                    <a:lnTo>
                      <a:pt x="246" y="84"/>
                    </a:lnTo>
                    <a:lnTo>
                      <a:pt x="140" y="147"/>
                    </a:lnTo>
                    <a:lnTo>
                      <a:pt x="174" y="181"/>
                    </a:lnTo>
                    <a:lnTo>
                      <a:pt x="229" y="164"/>
                    </a:lnTo>
                    <a:lnTo>
                      <a:pt x="0" y="312"/>
                    </a:lnTo>
                    <a:close/>
                  </a:path>
                </a:pathLst>
              </a:custGeom>
              <a:solidFill>
                <a:schemeClr val="bg1"/>
              </a:solidFill>
              <a:ln w="12700">
                <a:solidFill>
                  <a:schemeClr val="bg1"/>
                </a:solidFill>
                <a:round/>
                <a:headEnd/>
                <a:tailEnd/>
              </a:ln>
            </p:spPr>
            <p:txBody>
              <a:bodyPr/>
              <a:lstStyle/>
              <a:p>
                <a:pPr algn="ctr"/>
                <a:endParaRPr lang="en-US">
                  <a:solidFill>
                    <a:srgbClr val="000000"/>
                  </a:solidFill>
                </a:endParaRPr>
              </a:p>
            </p:txBody>
          </p:sp>
          <p:sp>
            <p:nvSpPr>
              <p:cNvPr id="268355" name="Freeform 97"/>
              <p:cNvSpPr>
                <a:spLocks/>
              </p:cNvSpPr>
              <p:nvPr/>
            </p:nvSpPr>
            <p:spPr bwMode="gray">
              <a:xfrm>
                <a:off x="4252866" y="4407116"/>
                <a:ext cx="501431" cy="509487"/>
              </a:xfrm>
              <a:custGeom>
                <a:avLst/>
                <a:gdLst>
                  <a:gd name="T0" fmla="*/ 2147483647 w 335"/>
                  <a:gd name="T1" fmla="*/ 2147483647 h 422"/>
                  <a:gd name="T2" fmla="*/ 2147483647 w 335"/>
                  <a:gd name="T3" fmla="*/ 2147483647 h 422"/>
                  <a:gd name="T4" fmla="*/ 2147483647 w 335"/>
                  <a:gd name="T5" fmla="*/ 2147483647 h 422"/>
                  <a:gd name="T6" fmla="*/ 2147483647 w 335"/>
                  <a:gd name="T7" fmla="*/ 2147483647 h 422"/>
                  <a:gd name="T8" fmla="*/ 2147483647 w 335"/>
                  <a:gd name="T9" fmla="*/ 2147483647 h 422"/>
                  <a:gd name="T10" fmla="*/ 2147483647 w 335"/>
                  <a:gd name="T11" fmla="*/ 2147483647 h 422"/>
                  <a:gd name="T12" fmla="*/ 2147483647 w 335"/>
                  <a:gd name="T13" fmla="*/ 2147483647 h 422"/>
                  <a:gd name="T14" fmla="*/ 2147483647 w 335"/>
                  <a:gd name="T15" fmla="*/ 2147483647 h 422"/>
                  <a:gd name="T16" fmla="*/ 2147483647 w 335"/>
                  <a:gd name="T17" fmla="*/ 0 h 422"/>
                  <a:gd name="T18" fmla="*/ 2147483647 w 335"/>
                  <a:gd name="T19" fmla="*/ 2147483647 h 422"/>
                  <a:gd name="T20" fmla="*/ 2147483647 w 335"/>
                  <a:gd name="T21" fmla="*/ 2147483647 h 422"/>
                  <a:gd name="T22" fmla="*/ 0 w 335"/>
                  <a:gd name="T23" fmla="*/ 2147483647 h 422"/>
                  <a:gd name="T24" fmla="*/ 2147483647 w 335"/>
                  <a:gd name="T25" fmla="*/ 2147483647 h 422"/>
                  <a:gd name="T26" fmla="*/ 2147483647 w 335"/>
                  <a:gd name="T27" fmla="*/ 2147483647 h 422"/>
                  <a:gd name="T28" fmla="*/ 2147483647 w 335"/>
                  <a:gd name="T29" fmla="*/ 2147483647 h 4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35"/>
                  <a:gd name="T46" fmla="*/ 0 h 422"/>
                  <a:gd name="T47" fmla="*/ 335 w 335"/>
                  <a:gd name="T48" fmla="*/ 422 h 4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35" h="422">
                    <a:moveTo>
                      <a:pt x="152" y="422"/>
                    </a:moveTo>
                    <a:lnTo>
                      <a:pt x="208" y="362"/>
                    </a:lnTo>
                    <a:lnTo>
                      <a:pt x="284" y="367"/>
                    </a:lnTo>
                    <a:lnTo>
                      <a:pt x="306" y="290"/>
                    </a:lnTo>
                    <a:lnTo>
                      <a:pt x="335" y="282"/>
                    </a:lnTo>
                    <a:lnTo>
                      <a:pt x="318" y="177"/>
                    </a:lnTo>
                    <a:lnTo>
                      <a:pt x="246" y="80"/>
                    </a:lnTo>
                    <a:lnTo>
                      <a:pt x="152" y="29"/>
                    </a:lnTo>
                    <a:lnTo>
                      <a:pt x="115" y="0"/>
                    </a:lnTo>
                    <a:lnTo>
                      <a:pt x="98" y="37"/>
                    </a:lnTo>
                    <a:lnTo>
                      <a:pt x="5" y="109"/>
                    </a:lnTo>
                    <a:lnTo>
                      <a:pt x="0" y="160"/>
                    </a:lnTo>
                    <a:lnTo>
                      <a:pt x="60" y="155"/>
                    </a:lnTo>
                    <a:lnTo>
                      <a:pt x="115" y="232"/>
                    </a:lnTo>
                    <a:lnTo>
                      <a:pt x="152" y="422"/>
                    </a:lnTo>
                    <a:close/>
                  </a:path>
                </a:pathLst>
              </a:custGeom>
              <a:solidFill>
                <a:schemeClr val="bg1"/>
              </a:solidFill>
              <a:ln w="12700">
                <a:solidFill>
                  <a:schemeClr val="bg1"/>
                </a:solidFill>
                <a:round/>
                <a:headEnd/>
                <a:tailEnd/>
              </a:ln>
            </p:spPr>
            <p:txBody>
              <a:bodyPr/>
              <a:lstStyle/>
              <a:p>
                <a:pPr algn="ctr"/>
                <a:endParaRPr lang="en-US">
                  <a:solidFill>
                    <a:srgbClr val="000000"/>
                  </a:solidFill>
                </a:endParaRPr>
              </a:p>
            </p:txBody>
          </p:sp>
          <p:sp>
            <p:nvSpPr>
              <p:cNvPr id="268356" name="Freeform 86"/>
              <p:cNvSpPr>
                <a:spLocks/>
              </p:cNvSpPr>
              <p:nvPr/>
            </p:nvSpPr>
            <p:spPr bwMode="gray">
              <a:xfrm>
                <a:off x="808824" y="5528388"/>
                <a:ext cx="358453" cy="233598"/>
              </a:xfrm>
              <a:custGeom>
                <a:avLst/>
                <a:gdLst>
                  <a:gd name="T0" fmla="*/ 2147483647 w 241"/>
                  <a:gd name="T1" fmla="*/ 2147483647 h 195"/>
                  <a:gd name="T2" fmla="*/ 2147483647 w 241"/>
                  <a:gd name="T3" fmla="*/ 2147483647 h 195"/>
                  <a:gd name="T4" fmla="*/ 2147483647 w 241"/>
                  <a:gd name="T5" fmla="*/ 2147483647 h 195"/>
                  <a:gd name="T6" fmla="*/ 2147483647 w 241"/>
                  <a:gd name="T7" fmla="*/ 2147483647 h 195"/>
                  <a:gd name="T8" fmla="*/ 0 w 241"/>
                  <a:gd name="T9" fmla="*/ 2147483647 h 195"/>
                  <a:gd name="T10" fmla="*/ 2147483647 w 241"/>
                  <a:gd name="T11" fmla="*/ 2147483647 h 195"/>
                  <a:gd name="T12" fmla="*/ 2147483647 w 241"/>
                  <a:gd name="T13" fmla="*/ 2147483647 h 195"/>
                  <a:gd name="T14" fmla="*/ 2147483647 w 241"/>
                  <a:gd name="T15" fmla="*/ 2147483647 h 195"/>
                  <a:gd name="T16" fmla="*/ 2147483647 w 241"/>
                  <a:gd name="T17" fmla="*/ 2147483647 h 195"/>
                  <a:gd name="T18" fmla="*/ 2147483647 w 241"/>
                  <a:gd name="T19" fmla="*/ 0 h 195"/>
                  <a:gd name="T20" fmla="*/ 2147483647 w 241"/>
                  <a:gd name="T21" fmla="*/ 2147483647 h 195"/>
                  <a:gd name="T22" fmla="*/ 2147483647 w 241"/>
                  <a:gd name="T23" fmla="*/ 2147483647 h 1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1"/>
                  <a:gd name="T37" fmla="*/ 0 h 195"/>
                  <a:gd name="T38" fmla="*/ 241 w 241"/>
                  <a:gd name="T39" fmla="*/ 195 h 1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1" h="195">
                    <a:moveTo>
                      <a:pt x="207" y="133"/>
                    </a:moveTo>
                    <a:lnTo>
                      <a:pt x="104" y="140"/>
                    </a:lnTo>
                    <a:lnTo>
                      <a:pt x="85" y="142"/>
                    </a:lnTo>
                    <a:lnTo>
                      <a:pt x="19" y="195"/>
                    </a:lnTo>
                    <a:lnTo>
                      <a:pt x="0" y="182"/>
                    </a:lnTo>
                    <a:lnTo>
                      <a:pt x="14" y="135"/>
                    </a:lnTo>
                    <a:lnTo>
                      <a:pt x="76" y="100"/>
                    </a:lnTo>
                    <a:lnTo>
                      <a:pt x="117" y="97"/>
                    </a:lnTo>
                    <a:lnTo>
                      <a:pt x="174" y="30"/>
                    </a:lnTo>
                    <a:lnTo>
                      <a:pt x="238" y="0"/>
                    </a:lnTo>
                    <a:lnTo>
                      <a:pt x="241" y="78"/>
                    </a:lnTo>
                    <a:lnTo>
                      <a:pt x="207" y="133"/>
                    </a:lnTo>
                    <a:close/>
                  </a:path>
                </a:pathLst>
              </a:custGeom>
              <a:solidFill>
                <a:srgbClr val="B4B4B4"/>
              </a:solidFill>
              <a:ln w="12700">
                <a:noFill/>
                <a:round/>
                <a:headEnd/>
                <a:tailEnd/>
              </a:ln>
            </p:spPr>
            <p:txBody>
              <a:bodyPr/>
              <a:lstStyle/>
              <a:p>
                <a:pPr algn="ctr"/>
                <a:endParaRPr lang="en-US">
                  <a:solidFill>
                    <a:srgbClr val="000000"/>
                  </a:solidFill>
                </a:endParaRPr>
              </a:p>
            </p:txBody>
          </p:sp>
        </p:grpSp>
        <p:sp>
          <p:nvSpPr>
            <p:cNvPr id="64" name="AutoShape 106"/>
            <p:cNvSpPr>
              <a:spLocks noChangeArrowheads="1"/>
            </p:cNvSpPr>
            <p:nvPr/>
          </p:nvSpPr>
          <p:spPr bwMode="gray">
            <a:xfrm>
              <a:off x="2238566" y="6124654"/>
              <a:ext cx="161916" cy="150816"/>
            </a:xfrm>
            <a:prstGeom prst="flowChartConnector">
              <a:avLst/>
            </a:prstGeom>
            <a:solidFill>
              <a:schemeClr val="bg2">
                <a:lumMod val="20000"/>
                <a:lumOff val="80000"/>
              </a:schemeClr>
            </a:solidFill>
            <a:ln w="12700">
              <a:solidFill>
                <a:schemeClr val="bg2">
                  <a:lumMod val="20000"/>
                  <a:lumOff val="80000"/>
                </a:schemeClr>
              </a:solidFill>
              <a:round/>
              <a:headEnd/>
              <a:tailEnd type="none" w="med" len="lg"/>
            </a:ln>
            <a:effectLst/>
          </p:spPr>
          <p:txBody>
            <a:bodyPr wrap="none" lIns="0" tIns="0" rIns="0" bIns="0" anchor="ctr"/>
            <a:lstStyle/>
            <a:p>
              <a:pPr algn="ctr">
                <a:defRPr/>
              </a:pPr>
              <a:r>
                <a:rPr lang="de-DE" sz="1000" dirty="0">
                  <a:solidFill>
                    <a:schemeClr val="bg1"/>
                  </a:solidFill>
                </a:rPr>
                <a:t>2</a:t>
              </a:r>
              <a:endParaRPr lang="de-DE" sz="1000" dirty="0">
                <a:solidFill>
                  <a:schemeClr val="bg1"/>
                </a:solidFill>
              </a:endParaRPr>
            </a:p>
          </p:txBody>
        </p:sp>
        <p:grpSp>
          <p:nvGrpSpPr>
            <p:cNvPr id="268324" name="Gruppieren 56"/>
            <p:cNvGrpSpPr>
              <a:grpSpLocks/>
            </p:cNvGrpSpPr>
            <p:nvPr/>
          </p:nvGrpSpPr>
          <p:grpSpPr bwMode="auto">
            <a:xfrm>
              <a:off x="2506311" y="5949434"/>
              <a:ext cx="987022" cy="261314"/>
              <a:chOff x="4092564" y="4738672"/>
              <a:chExt cx="778088" cy="205999"/>
            </a:xfrm>
          </p:grpSpPr>
          <p:sp>
            <p:nvSpPr>
              <p:cNvPr id="268326" name="AutoShape 127"/>
              <p:cNvSpPr>
                <a:spLocks noChangeArrowheads="1"/>
              </p:cNvSpPr>
              <p:nvPr/>
            </p:nvSpPr>
            <p:spPr bwMode="gray">
              <a:xfrm>
                <a:off x="4092564" y="4738672"/>
                <a:ext cx="85725"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sp>
            <p:nvSpPr>
              <p:cNvPr id="268327" name="Line 128"/>
              <p:cNvSpPr>
                <a:spLocks noChangeShapeType="1"/>
              </p:cNvSpPr>
              <p:nvPr/>
            </p:nvSpPr>
            <p:spPr bwMode="gray">
              <a:xfrm>
                <a:off x="4132250" y="4775183"/>
                <a:ext cx="296873" cy="45719"/>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8328" name="Line 129"/>
              <p:cNvSpPr>
                <a:spLocks noChangeShapeType="1"/>
              </p:cNvSpPr>
              <p:nvPr/>
            </p:nvSpPr>
            <p:spPr bwMode="gray">
              <a:xfrm>
                <a:off x="4431930" y="4750616"/>
                <a:ext cx="0" cy="141898"/>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68329" name="Text Box 130"/>
              <p:cNvSpPr txBox="1">
                <a:spLocks noChangeArrowheads="1"/>
              </p:cNvSpPr>
              <p:nvPr/>
            </p:nvSpPr>
            <p:spPr bwMode="gray">
              <a:xfrm>
                <a:off x="4426152" y="4760521"/>
                <a:ext cx="444500" cy="184150"/>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Malmö</a:t>
                </a:r>
              </a:p>
            </p:txBody>
          </p:sp>
        </p:grpSp>
        <p:sp>
          <p:nvSpPr>
            <p:cNvPr id="268325" name="AutoShape 106"/>
            <p:cNvSpPr>
              <a:spLocks noChangeArrowheads="1"/>
            </p:cNvSpPr>
            <p:nvPr/>
          </p:nvSpPr>
          <p:spPr bwMode="gray">
            <a:xfrm>
              <a:off x="2469545" y="6000768"/>
              <a:ext cx="162000" cy="151200"/>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a:t>
              </a:r>
            </a:p>
          </p:txBody>
        </p:sp>
      </p:grpSp>
      <p:graphicFrame>
        <p:nvGraphicFramePr>
          <p:cNvPr id="48" name="Tabelle 47"/>
          <p:cNvGraphicFramePr>
            <a:graphicFrameLocks noGrp="1"/>
          </p:cNvGraphicFramePr>
          <p:nvPr/>
        </p:nvGraphicFramePr>
        <p:xfrm>
          <a:off x="5707063" y="1827213"/>
          <a:ext cx="2786062" cy="1244600"/>
        </p:xfrm>
        <a:graphic>
          <a:graphicData uri="http://schemas.openxmlformats.org/drawingml/2006/table">
            <a:tbl>
              <a:tblPr firstRow="1" bandRow="1">
                <a:tableStyleId>{5C22544A-7EE6-4342-B048-85BDC9FD1C3A}</a:tableStyleId>
              </a:tblPr>
              <a:tblGrid>
                <a:gridCol w="214314"/>
                <a:gridCol w="1285884"/>
                <a:gridCol w="857256"/>
                <a:gridCol w="428628"/>
              </a:tblGrid>
              <a:tr h="370840">
                <a:tc>
                  <a:txBody>
                    <a:bodyPr/>
                    <a:lstStyle/>
                    <a:p>
                      <a:pPr algn="l"/>
                      <a:endParaRPr lang="de-DE" sz="1000" b="1" baseline="0" dirty="0" smtClean="0">
                        <a:latin typeface="Polo11K-Leicht"/>
                      </a:endParaRPr>
                    </a:p>
                  </a:txBody>
                  <a:tcPr/>
                </a:tc>
                <a:tc>
                  <a:txBody>
                    <a:bodyPr/>
                    <a:lstStyle/>
                    <a:p>
                      <a:pPr algn="l"/>
                      <a:r>
                        <a:rPr lang="de-DE" sz="1000" b="1" kern="1200" dirty="0" smtClean="0">
                          <a:solidFill>
                            <a:schemeClr val="bg1"/>
                          </a:solidFill>
                          <a:latin typeface="+mn-lt"/>
                          <a:ea typeface="+mn-ea"/>
                          <a:cs typeface="+mn-cs"/>
                        </a:rPr>
                        <a:t>Project</a:t>
                      </a:r>
                    </a:p>
                    <a:p>
                      <a:pPr algn="l"/>
                      <a:r>
                        <a:rPr lang="de-DE" sz="1000" b="1" kern="1200" dirty="0" smtClean="0">
                          <a:solidFill>
                            <a:schemeClr val="bg1"/>
                          </a:solidFill>
                          <a:latin typeface="+mn-lt"/>
                          <a:ea typeface="+mn-ea"/>
                          <a:cs typeface="+mn-cs"/>
                        </a:rPr>
                        <a:t>(</a:t>
                      </a:r>
                      <a:r>
                        <a:rPr lang="de-DE" sz="1000" b="1" kern="1200" dirty="0" err="1" smtClean="0">
                          <a:solidFill>
                            <a:schemeClr val="bg1"/>
                          </a:solidFill>
                          <a:latin typeface="+mn-lt"/>
                          <a:ea typeface="+mn-ea"/>
                          <a:cs typeface="+mn-cs"/>
                        </a:rPr>
                        <a:t>Location</a:t>
                      </a:r>
                      <a:r>
                        <a:rPr lang="de-DE" sz="1000" b="1" kern="1200" dirty="0" smtClean="0">
                          <a:solidFill>
                            <a:schemeClr val="bg1"/>
                          </a:solidFill>
                          <a:latin typeface="+mn-lt"/>
                          <a:ea typeface="+mn-ea"/>
                          <a:cs typeface="+mn-cs"/>
                        </a:rPr>
                        <a:t>)</a:t>
                      </a:r>
                    </a:p>
                  </a:txBody>
                  <a:tcPr/>
                </a:tc>
                <a:tc>
                  <a:txBody>
                    <a:bodyPr/>
                    <a:lstStyle/>
                    <a:p>
                      <a:pPr algn="l"/>
                      <a:r>
                        <a:rPr lang="de-DE" sz="1000" b="1" kern="1200" dirty="0" smtClean="0">
                          <a:solidFill>
                            <a:schemeClr val="bg1"/>
                          </a:solidFill>
                          <a:latin typeface="+mn-lt"/>
                          <a:ea typeface="+mn-ea"/>
                          <a:cs typeface="+mn-cs"/>
                        </a:rPr>
                        <a:t>Net </a:t>
                      </a:r>
                      <a:r>
                        <a:rPr lang="de-DE" sz="1000" b="1" kern="1200" dirty="0" err="1" smtClean="0">
                          <a:solidFill>
                            <a:schemeClr val="bg1"/>
                          </a:solidFill>
                          <a:latin typeface="+mn-lt"/>
                          <a:ea typeface="+mn-ea"/>
                          <a:cs typeface="+mn-cs"/>
                        </a:rPr>
                        <a:t>capacity</a:t>
                      </a:r>
                      <a:endParaRPr lang="de-DE" sz="1000" b="1" kern="1200" dirty="0" smtClean="0">
                        <a:solidFill>
                          <a:schemeClr val="bg1"/>
                        </a:solidFill>
                        <a:latin typeface="+mn-lt"/>
                        <a:ea typeface="+mn-ea"/>
                        <a:cs typeface="+mn-cs"/>
                      </a:endParaRPr>
                    </a:p>
                    <a:p>
                      <a:pPr algn="l"/>
                      <a:r>
                        <a:rPr lang="de-DE" sz="1000" b="1" kern="1200" dirty="0" smtClean="0">
                          <a:solidFill>
                            <a:schemeClr val="bg1"/>
                          </a:solidFill>
                          <a:latin typeface="+mn-lt"/>
                          <a:ea typeface="+mn-ea"/>
                          <a:cs typeface="+mn-cs"/>
                        </a:rPr>
                        <a:t>MW*</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b="1" kern="1200" dirty="0" smtClean="0">
                          <a:solidFill>
                            <a:schemeClr val="bg1"/>
                          </a:solidFill>
                          <a:latin typeface="+mn-lt"/>
                          <a:ea typeface="+mn-ea"/>
                          <a:cs typeface="+mn-cs"/>
                        </a:rPr>
                        <a:t>Year</a:t>
                      </a:r>
                    </a:p>
                  </a:txBody>
                  <a:tcPr/>
                </a:tc>
              </a:tr>
              <a:tr h="318140">
                <a:tc>
                  <a:txBody>
                    <a:bodyPr/>
                    <a:lstStyle/>
                    <a:p>
                      <a:pPr algn="ctr"/>
                      <a:r>
                        <a:rPr lang="de-DE" sz="1000" b="0" dirty="0" smtClean="0"/>
                        <a:t>1</a:t>
                      </a:r>
                      <a:endParaRPr lang="de-DE" sz="1000" b="0" dirty="0"/>
                    </a:p>
                  </a:txBody>
                  <a:tcPr/>
                </a:tc>
                <a:tc>
                  <a:txBody>
                    <a:bodyPr/>
                    <a:lstStyle/>
                    <a:p>
                      <a:pPr algn="l"/>
                      <a:r>
                        <a:rPr lang="de-DE" sz="1000" b="0" dirty="0" smtClean="0"/>
                        <a:t>Southern </a:t>
                      </a:r>
                      <a:r>
                        <a:rPr lang="de-DE" sz="1000" b="0" dirty="0" err="1" smtClean="0"/>
                        <a:t>Sweden</a:t>
                      </a:r>
                      <a:r>
                        <a:rPr lang="de-DE" sz="1000" b="0" dirty="0" smtClean="0"/>
                        <a:t> </a:t>
                      </a:r>
                      <a:endParaRPr lang="de-DE" sz="1000" b="0" kern="1200" dirty="0" smtClean="0">
                        <a:solidFill>
                          <a:schemeClr val="dk1"/>
                        </a:solidFill>
                        <a:latin typeface="+mn-lt"/>
                        <a:ea typeface="+mn-ea"/>
                        <a:cs typeface="+mn-cs"/>
                      </a:endParaRPr>
                    </a:p>
                  </a:txBody>
                  <a:tcPr/>
                </a:tc>
                <a:tc>
                  <a:txBody>
                    <a:bodyPr/>
                    <a:lstStyle/>
                    <a:p>
                      <a:pPr algn="r"/>
                      <a:r>
                        <a:rPr lang="de-DE" sz="1000" b="0" kern="1200" dirty="0" smtClean="0">
                          <a:solidFill>
                            <a:schemeClr val="dk1"/>
                          </a:solidFill>
                          <a:latin typeface="+mn-lt"/>
                          <a:ea typeface="+mn-ea"/>
                          <a:cs typeface="+mn-cs"/>
                        </a:rPr>
                        <a:t>21</a:t>
                      </a:r>
                    </a:p>
                  </a:txBody>
                  <a:tcPr/>
                </a:tc>
                <a:tc>
                  <a:txBody>
                    <a:bodyPr/>
                    <a:lstStyle/>
                    <a:p>
                      <a:pPr algn="r"/>
                      <a:endParaRPr lang="de-DE" sz="1000" b="0" kern="1200" dirty="0" smtClean="0">
                        <a:solidFill>
                          <a:schemeClr val="dk1"/>
                        </a:solidFill>
                        <a:latin typeface="+mn-lt"/>
                        <a:ea typeface="+mn-ea"/>
                        <a:cs typeface="+mn-cs"/>
                      </a:endParaRPr>
                    </a:p>
                  </a:txBody>
                  <a:tcPr/>
                </a:tc>
              </a:tr>
              <a:tr h="285752">
                <a:tc>
                  <a:txBody>
                    <a:bodyPr/>
                    <a:lstStyle/>
                    <a:p>
                      <a:pPr algn="ctr"/>
                      <a:r>
                        <a:rPr lang="de-DE" sz="1000" b="0" dirty="0" smtClean="0"/>
                        <a:t>2</a:t>
                      </a:r>
                      <a:endParaRPr lang="de-DE" sz="1000" b="0" dirty="0"/>
                    </a:p>
                  </a:txBody>
                  <a:tcPr/>
                </a:tc>
                <a:tc>
                  <a:txBody>
                    <a:bodyPr/>
                    <a:lstStyle/>
                    <a:p>
                      <a:r>
                        <a:rPr lang="de-DE" sz="1000" b="0" dirty="0" err="1" smtClean="0"/>
                        <a:t>Nysted</a:t>
                      </a:r>
                      <a:r>
                        <a:rPr lang="de-DE" sz="1000" b="0" dirty="0" smtClean="0"/>
                        <a:t> 1 (</a:t>
                      </a:r>
                      <a:r>
                        <a:rPr lang="de-DE" sz="1000" b="0" dirty="0" err="1" smtClean="0"/>
                        <a:t>Gedser</a:t>
                      </a:r>
                      <a:r>
                        <a:rPr lang="de-DE" sz="1000" b="0" dirty="0" smtClean="0"/>
                        <a:t>) </a:t>
                      </a:r>
                      <a:endParaRPr lang="de-DE" sz="1000" b="0" dirty="0"/>
                    </a:p>
                  </a:txBody>
                  <a:tcPr/>
                </a:tc>
                <a:tc>
                  <a:txBody>
                    <a:bodyPr/>
                    <a:lstStyle/>
                    <a:p>
                      <a:pPr algn="r"/>
                      <a:r>
                        <a:rPr lang="de-DE" sz="1000" b="0" dirty="0" smtClean="0"/>
                        <a:t>33</a:t>
                      </a:r>
                      <a:endParaRPr lang="de-DE" sz="1000" b="0" dirty="0"/>
                    </a:p>
                  </a:txBody>
                  <a:tcPr/>
                </a:tc>
                <a:tc>
                  <a:txBody>
                    <a:bodyPr/>
                    <a:lstStyle/>
                    <a:p>
                      <a:pPr algn="r"/>
                      <a:r>
                        <a:rPr lang="de-DE" sz="1000" b="0" dirty="0" smtClean="0"/>
                        <a:t>2003</a:t>
                      </a:r>
                      <a:endParaRPr lang="de-DE" sz="1000" b="0" dirty="0"/>
                    </a:p>
                  </a:txBody>
                  <a:tcPr/>
                </a:tc>
              </a:tr>
              <a:tr h="214314">
                <a:tc>
                  <a:txBody>
                    <a:bodyPr/>
                    <a:lstStyle/>
                    <a:p>
                      <a:pPr algn="ctr"/>
                      <a:endParaRPr lang="de-DE" sz="1000" dirty="0"/>
                    </a:p>
                  </a:txBody>
                  <a:tcPr/>
                </a:tc>
                <a:tc>
                  <a:txBody>
                    <a:bodyPr/>
                    <a:lstStyle/>
                    <a:p>
                      <a:pPr algn="l"/>
                      <a:r>
                        <a:rPr lang="de-DE" sz="1000" b="1" dirty="0" smtClean="0"/>
                        <a:t>Total (MW) </a:t>
                      </a:r>
                      <a:endParaRPr lang="de-DE" sz="10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de-DE" sz="1000" b="1" dirty="0" smtClean="0"/>
                        <a:t>54</a:t>
                      </a:r>
                      <a:endParaRPr lang="de-DE" sz="1000" dirty="0" smtClean="0"/>
                    </a:p>
                  </a:txBody>
                  <a:tcPr/>
                </a:tc>
                <a:tc>
                  <a:txBody>
                    <a:bodyPr/>
                    <a:lstStyle/>
                    <a:p>
                      <a:pPr algn="r"/>
                      <a:endParaRPr lang="de-DE" sz="1000" dirty="0"/>
                    </a:p>
                  </a:txBody>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ChangeArrowheads="1"/>
          </p:cNvSpPr>
          <p:nvPr>
            <p:ph type="ctrTitle"/>
          </p:nvPr>
        </p:nvSpPr>
        <p:spPr/>
        <p:txBody>
          <a:bodyPr/>
          <a:lstStyle/>
          <a:p>
            <a:pPr eaLnBrk="1" hangingPunct="1"/>
            <a:r>
              <a:rPr lang="de-DE" smtClean="0"/>
              <a:t>E.ON Climate &amp; Renewables</a:t>
            </a:r>
            <a:br>
              <a:rPr lang="de-DE" smtClean="0"/>
            </a:br>
            <a:r>
              <a:rPr lang="de-DE" smtClean="0"/>
              <a:t>An overview of our business activities</a:t>
            </a:r>
          </a:p>
        </p:txBody>
      </p:sp>
      <p:sp>
        <p:nvSpPr>
          <p:cNvPr id="18434" name="Rectangle 3"/>
          <p:cNvSpPr>
            <a:spLocks noGrp="1" noChangeArrowheads="1"/>
          </p:cNvSpPr>
          <p:nvPr>
            <p:ph type="subTitle" idx="1"/>
          </p:nvPr>
        </p:nvSpPr>
        <p:spPr/>
        <p:txBody>
          <a:bodyPr/>
          <a:lstStyle/>
          <a:p>
            <a:pPr marL="0" indent="0" eaLnBrk="1" hangingPunct="1">
              <a:lnSpc>
                <a:spcPct val="120000"/>
              </a:lnSpc>
            </a:pPr>
            <a:r>
              <a:rPr lang="de-DE" sz="1300" smtClean="0"/>
              <a:t>March 2009</a:t>
            </a:r>
          </a:p>
          <a:p>
            <a:pPr marL="0" indent="0" eaLnBrk="1" hangingPunct="1"/>
            <a:endParaRPr lang="de-DE" smtClean="0"/>
          </a:p>
        </p:txBody>
      </p:sp>
      <p:sp>
        <p:nvSpPr>
          <p:cNvPr id="18435" name="Rectangle 3"/>
          <p:cNvSpPr>
            <a:spLocks noChangeArrowheads="1"/>
          </p:cNvSpPr>
          <p:nvPr/>
        </p:nvSpPr>
        <p:spPr bwMode="gray">
          <a:xfrm>
            <a:off x="2484438" y="5373688"/>
            <a:ext cx="5726112" cy="989012"/>
          </a:xfrm>
          <a:prstGeom prst="rect">
            <a:avLst/>
          </a:prstGeom>
          <a:noFill/>
          <a:ln w="9525">
            <a:noFill/>
            <a:miter lim="800000"/>
            <a:headEnd/>
            <a:tailEnd/>
          </a:ln>
        </p:spPr>
        <p:txBody>
          <a:bodyPr lIns="0" tIns="0" rIns="0" bIns="0" anchor="b"/>
          <a:lstStyle/>
          <a:p>
            <a:pPr>
              <a:lnSpc>
                <a:spcPct val="120000"/>
              </a:lnSpc>
            </a:pPr>
            <a:r>
              <a:rPr lang="de-DE" b="1">
                <a:solidFill>
                  <a:schemeClr val="bg1"/>
                </a:solidFill>
              </a:rPr>
              <a:t/>
            </a:r>
            <a:br>
              <a:rPr lang="de-DE" b="1">
                <a:solidFill>
                  <a:schemeClr val="bg1"/>
                </a:solidFill>
              </a:rPr>
            </a:br>
            <a:r>
              <a:rPr lang="de-DE">
                <a:solidFill>
                  <a:schemeClr val="bg1"/>
                </a:solidFill>
              </a:rPr>
              <a:t/>
            </a:r>
            <a:br>
              <a:rPr lang="de-DE">
                <a:solidFill>
                  <a:schemeClr val="bg1"/>
                </a:solidFill>
              </a:rPr>
            </a:br>
            <a:endParaRPr lang="de-DE">
              <a:solidFill>
                <a:schemeClr val="bg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9313" name="Gruppieren 42"/>
          <p:cNvGrpSpPr>
            <a:grpSpLocks/>
          </p:cNvGrpSpPr>
          <p:nvPr/>
        </p:nvGrpSpPr>
        <p:grpSpPr bwMode="auto">
          <a:xfrm>
            <a:off x="917575" y="1698625"/>
            <a:ext cx="5754688" cy="4657725"/>
            <a:chOff x="917448" y="1699185"/>
            <a:chExt cx="5754225" cy="4657725"/>
          </a:xfrm>
        </p:grpSpPr>
        <p:grpSp>
          <p:nvGrpSpPr>
            <p:cNvPr id="269379" name="Gruppieren 40"/>
            <p:cNvGrpSpPr>
              <a:grpSpLocks/>
            </p:cNvGrpSpPr>
            <p:nvPr/>
          </p:nvGrpSpPr>
          <p:grpSpPr bwMode="auto">
            <a:xfrm>
              <a:off x="917448" y="1699185"/>
              <a:ext cx="5754225" cy="4657725"/>
              <a:chOff x="917448" y="1699185"/>
              <a:chExt cx="5754225" cy="4657725"/>
            </a:xfrm>
          </p:grpSpPr>
          <p:pic>
            <p:nvPicPr>
              <p:cNvPr id="269405" name="Picture 53" descr="Bild1"/>
              <p:cNvPicPr>
                <a:picLocks noChangeAspect="1" noChangeArrowheads="1"/>
              </p:cNvPicPr>
              <p:nvPr/>
            </p:nvPicPr>
            <p:blipFill>
              <a:blip r:embed="rId2"/>
              <a:srcRect l="19530" b="50000"/>
              <a:stretch>
                <a:fillRect/>
              </a:stretch>
            </p:blipFill>
            <p:spPr bwMode="auto">
              <a:xfrm rot="-251946">
                <a:off x="917448" y="1699185"/>
                <a:ext cx="5754225" cy="4657725"/>
              </a:xfrm>
              <a:prstGeom prst="rect">
                <a:avLst/>
              </a:prstGeom>
              <a:noFill/>
              <a:ln w="9525">
                <a:noFill/>
                <a:miter lim="800000"/>
                <a:headEnd/>
                <a:tailEnd/>
              </a:ln>
            </p:spPr>
          </p:pic>
          <p:sp>
            <p:nvSpPr>
              <p:cNvPr id="269406" name="Rechteck 134"/>
              <p:cNvSpPr>
                <a:spLocks noChangeArrowheads="1"/>
              </p:cNvSpPr>
              <p:nvPr/>
            </p:nvSpPr>
            <p:spPr bwMode="auto">
              <a:xfrm>
                <a:off x="4579920" y="6142042"/>
                <a:ext cx="428628" cy="214314"/>
              </a:xfrm>
              <a:prstGeom prst="rect">
                <a:avLst/>
              </a:prstGeom>
              <a:solidFill>
                <a:schemeClr val="bg1"/>
              </a:solidFill>
              <a:ln w="12700" algn="ctr">
                <a:noFill/>
                <a:round/>
                <a:headEnd/>
                <a:tailEnd type="none" w="med" len="lg"/>
              </a:ln>
            </p:spPr>
            <p:txBody>
              <a:bodyPr wrap="none" lIns="0" tIns="0" rIns="0" bIns="0" anchor="ctr"/>
              <a:lstStyle/>
              <a:p>
                <a:pPr algn="ctr"/>
                <a:endParaRPr lang="de-DE"/>
              </a:p>
            </p:txBody>
          </p:sp>
        </p:grpSp>
        <p:grpSp>
          <p:nvGrpSpPr>
            <p:cNvPr id="269380" name="Gruppieren 41"/>
            <p:cNvGrpSpPr>
              <a:grpSpLocks/>
            </p:cNvGrpSpPr>
            <p:nvPr/>
          </p:nvGrpSpPr>
          <p:grpSpPr bwMode="auto">
            <a:xfrm>
              <a:off x="1038708" y="3222613"/>
              <a:ext cx="3427201" cy="2607539"/>
              <a:chOff x="1038708" y="3222613"/>
              <a:chExt cx="3427201" cy="2607539"/>
            </a:xfrm>
          </p:grpSpPr>
          <p:sp>
            <p:nvSpPr>
              <p:cNvPr id="269381" name="Freihandform 44"/>
              <p:cNvSpPr>
                <a:spLocks noChangeArrowheads="1"/>
              </p:cNvSpPr>
              <p:nvPr/>
            </p:nvSpPr>
            <p:spPr bwMode="auto">
              <a:xfrm>
                <a:off x="2149446" y="4856150"/>
                <a:ext cx="1246188" cy="582613"/>
              </a:xfrm>
              <a:custGeom>
                <a:avLst/>
                <a:gdLst>
                  <a:gd name="T0" fmla="*/ 0 w 1138989"/>
                  <a:gd name="T1" fmla="*/ 4210 h 630990"/>
                  <a:gd name="T2" fmla="*/ 35013 w 1138989"/>
                  <a:gd name="T3" fmla="*/ 0 h 630990"/>
                  <a:gd name="T4" fmla="*/ 91031 w 1138989"/>
                  <a:gd name="T5" fmla="*/ 4210 h 630990"/>
                  <a:gd name="T6" fmla="*/ 154052 w 1138989"/>
                  <a:gd name="T7" fmla="*/ 16845 h 630990"/>
                  <a:gd name="T8" fmla="*/ 196066 w 1138989"/>
                  <a:gd name="T9" fmla="*/ 25267 h 630990"/>
                  <a:gd name="T10" fmla="*/ 217073 w 1138989"/>
                  <a:gd name="T11" fmla="*/ 29478 h 630990"/>
                  <a:gd name="T12" fmla="*/ 259087 w 1138989"/>
                  <a:gd name="T13" fmla="*/ 42111 h 630990"/>
                  <a:gd name="T14" fmla="*/ 280093 w 1138989"/>
                  <a:gd name="T15" fmla="*/ 54745 h 630990"/>
                  <a:gd name="T16" fmla="*/ 322109 w 1138989"/>
                  <a:gd name="T17" fmla="*/ 71590 h 630990"/>
                  <a:gd name="T18" fmla="*/ 364123 w 1138989"/>
                  <a:gd name="T19" fmla="*/ 88434 h 630990"/>
                  <a:gd name="T20" fmla="*/ 406136 w 1138989"/>
                  <a:gd name="T21" fmla="*/ 105278 h 630990"/>
                  <a:gd name="T22" fmla="*/ 469158 w 1138989"/>
                  <a:gd name="T23" fmla="*/ 117911 h 630990"/>
                  <a:gd name="T24" fmla="*/ 490167 w 1138989"/>
                  <a:gd name="T25" fmla="*/ 122124 h 630990"/>
                  <a:gd name="T26" fmla="*/ 525176 w 1138989"/>
                  <a:gd name="T27" fmla="*/ 126335 h 630990"/>
                  <a:gd name="T28" fmla="*/ 567193 w 1138989"/>
                  <a:gd name="T29" fmla="*/ 134757 h 630990"/>
                  <a:gd name="T30" fmla="*/ 588199 w 1138989"/>
                  <a:gd name="T31" fmla="*/ 138968 h 630990"/>
                  <a:gd name="T32" fmla="*/ 616207 w 1138989"/>
                  <a:gd name="T33" fmla="*/ 143179 h 630990"/>
                  <a:gd name="T34" fmla="*/ 651220 w 1138989"/>
                  <a:gd name="T35" fmla="*/ 138968 h 630990"/>
                  <a:gd name="T36" fmla="*/ 672227 w 1138989"/>
                  <a:gd name="T37" fmla="*/ 130545 h 630990"/>
                  <a:gd name="T38" fmla="*/ 763259 w 1138989"/>
                  <a:gd name="T39" fmla="*/ 134757 h 630990"/>
                  <a:gd name="T40" fmla="*/ 805272 w 1138989"/>
                  <a:gd name="T41" fmla="*/ 143179 h 630990"/>
                  <a:gd name="T42" fmla="*/ 826280 w 1138989"/>
                  <a:gd name="T43" fmla="*/ 147390 h 630990"/>
                  <a:gd name="T44" fmla="*/ 861290 w 1138989"/>
                  <a:gd name="T45" fmla="*/ 172657 h 630990"/>
                  <a:gd name="T46" fmla="*/ 903305 w 1138989"/>
                  <a:gd name="T47" fmla="*/ 210557 h 630990"/>
                  <a:gd name="T48" fmla="*/ 910308 w 1138989"/>
                  <a:gd name="T49" fmla="*/ 223191 h 630990"/>
                  <a:gd name="T50" fmla="*/ 924312 w 1138989"/>
                  <a:gd name="T51" fmla="*/ 235824 h 630990"/>
                  <a:gd name="T52" fmla="*/ 931315 w 1138989"/>
                  <a:gd name="T53" fmla="*/ 248457 h 630990"/>
                  <a:gd name="T54" fmla="*/ 959324 w 1138989"/>
                  <a:gd name="T55" fmla="*/ 273724 h 630990"/>
                  <a:gd name="T56" fmla="*/ 994335 w 1138989"/>
                  <a:gd name="T57" fmla="*/ 294781 h 630990"/>
                  <a:gd name="T58" fmla="*/ 1015343 w 1138989"/>
                  <a:gd name="T59" fmla="*/ 298991 h 630990"/>
                  <a:gd name="T60" fmla="*/ 1064360 w 1138989"/>
                  <a:gd name="T61" fmla="*/ 282147 h 630990"/>
                  <a:gd name="T62" fmla="*/ 1092369 w 1138989"/>
                  <a:gd name="T63" fmla="*/ 277935 h 630990"/>
                  <a:gd name="T64" fmla="*/ 1113375 w 1138989"/>
                  <a:gd name="T65" fmla="*/ 273724 h 630990"/>
                  <a:gd name="T66" fmla="*/ 1162393 w 1138989"/>
                  <a:gd name="T67" fmla="*/ 277935 h 630990"/>
                  <a:gd name="T68" fmla="*/ 1183400 w 1138989"/>
                  <a:gd name="T69" fmla="*/ 282147 h 630990"/>
                  <a:gd name="T70" fmla="*/ 1197405 w 1138989"/>
                  <a:gd name="T71" fmla="*/ 294781 h 630990"/>
                  <a:gd name="T72" fmla="*/ 1218413 w 1138989"/>
                  <a:gd name="T73" fmla="*/ 303203 h 630990"/>
                  <a:gd name="T74" fmla="*/ 1232417 w 1138989"/>
                  <a:gd name="T75" fmla="*/ 328470 h 630990"/>
                  <a:gd name="T76" fmla="*/ 1246421 w 1138989"/>
                  <a:gd name="T77" fmla="*/ 341103 h 630990"/>
                  <a:gd name="T78" fmla="*/ 1260426 w 1138989"/>
                  <a:gd name="T79" fmla="*/ 366370 h 630990"/>
                  <a:gd name="T80" fmla="*/ 1267428 w 1138989"/>
                  <a:gd name="T81" fmla="*/ 379003 h 630990"/>
                  <a:gd name="T82" fmla="*/ 1281434 w 1138989"/>
                  <a:gd name="T83" fmla="*/ 391636 h 630990"/>
                  <a:gd name="T84" fmla="*/ 1309443 w 1138989"/>
                  <a:gd name="T85" fmla="*/ 429537 h 630990"/>
                  <a:gd name="T86" fmla="*/ 1316445 w 1138989"/>
                  <a:gd name="T87" fmla="*/ 442171 h 630990"/>
                  <a:gd name="T88" fmla="*/ 1351457 w 1138989"/>
                  <a:gd name="T89" fmla="*/ 467437 h 630990"/>
                  <a:gd name="T90" fmla="*/ 1393471 w 1138989"/>
                  <a:gd name="T91" fmla="*/ 484282 h 630990"/>
                  <a:gd name="T92" fmla="*/ 1449490 w 1138989"/>
                  <a:gd name="T93" fmla="*/ 492705 h 630990"/>
                  <a:gd name="T94" fmla="*/ 1491504 w 1138989"/>
                  <a:gd name="T95" fmla="*/ 496916 h 63099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38989"/>
                  <a:gd name="T145" fmla="*/ 0 h 630990"/>
                  <a:gd name="T146" fmla="*/ 1138989 w 1138989"/>
                  <a:gd name="T147" fmla="*/ 630990 h 63099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38989" h="630990">
                    <a:moveTo>
                      <a:pt x="0" y="5347"/>
                    </a:moveTo>
                    <a:cubicBezTo>
                      <a:pt x="8912" y="3565"/>
                      <a:pt x="17648" y="0"/>
                      <a:pt x="26737" y="0"/>
                    </a:cubicBezTo>
                    <a:cubicBezTo>
                      <a:pt x="41108" y="0"/>
                      <a:pt x="55464" y="2336"/>
                      <a:pt x="69516" y="5347"/>
                    </a:cubicBezTo>
                    <a:cubicBezTo>
                      <a:pt x="69530" y="5350"/>
                      <a:pt x="109614" y="18714"/>
                      <a:pt x="117642" y="21390"/>
                    </a:cubicBezTo>
                    <a:lnTo>
                      <a:pt x="149726" y="32084"/>
                    </a:lnTo>
                    <a:cubicBezTo>
                      <a:pt x="155073" y="33867"/>
                      <a:pt x="161078" y="34305"/>
                      <a:pt x="165768" y="37432"/>
                    </a:cubicBezTo>
                    <a:cubicBezTo>
                      <a:pt x="186500" y="51253"/>
                      <a:pt x="175713" y="46094"/>
                      <a:pt x="197852" y="53474"/>
                    </a:cubicBezTo>
                    <a:cubicBezTo>
                      <a:pt x="203199" y="58821"/>
                      <a:pt x="207925" y="64873"/>
                      <a:pt x="213894" y="69516"/>
                    </a:cubicBezTo>
                    <a:cubicBezTo>
                      <a:pt x="224040" y="77407"/>
                      <a:pt x="235284" y="83775"/>
                      <a:pt x="245979" y="90905"/>
                    </a:cubicBezTo>
                    <a:lnTo>
                      <a:pt x="278063" y="112295"/>
                    </a:lnTo>
                    <a:lnTo>
                      <a:pt x="310147" y="133684"/>
                    </a:lnTo>
                    <a:lnTo>
                      <a:pt x="358273" y="149726"/>
                    </a:lnTo>
                    <a:cubicBezTo>
                      <a:pt x="363621" y="151509"/>
                      <a:pt x="368788" y="153969"/>
                      <a:pt x="374316" y="155074"/>
                    </a:cubicBezTo>
                    <a:cubicBezTo>
                      <a:pt x="383228" y="156856"/>
                      <a:pt x="392284" y="158030"/>
                      <a:pt x="401052" y="160421"/>
                    </a:cubicBezTo>
                    <a:cubicBezTo>
                      <a:pt x="411928" y="163387"/>
                      <a:pt x="422442" y="167551"/>
                      <a:pt x="433137" y="171116"/>
                    </a:cubicBezTo>
                    <a:lnTo>
                      <a:pt x="449179" y="176463"/>
                    </a:lnTo>
                    <a:cubicBezTo>
                      <a:pt x="456151" y="178787"/>
                      <a:pt x="463438" y="180028"/>
                      <a:pt x="470568" y="181811"/>
                    </a:cubicBezTo>
                    <a:cubicBezTo>
                      <a:pt x="479480" y="180028"/>
                      <a:pt x="488795" y="179654"/>
                      <a:pt x="497305" y="176463"/>
                    </a:cubicBezTo>
                    <a:cubicBezTo>
                      <a:pt x="503323" y="174206"/>
                      <a:pt x="506933" y="166169"/>
                      <a:pt x="513347" y="165768"/>
                    </a:cubicBezTo>
                    <a:cubicBezTo>
                      <a:pt x="536542" y="164318"/>
                      <a:pt x="559691" y="169333"/>
                      <a:pt x="582863" y="171116"/>
                    </a:cubicBezTo>
                    <a:lnTo>
                      <a:pt x="614947" y="181811"/>
                    </a:lnTo>
                    <a:lnTo>
                      <a:pt x="630989" y="187158"/>
                    </a:lnTo>
                    <a:cubicBezTo>
                      <a:pt x="669207" y="244483"/>
                      <a:pt x="609690" y="157483"/>
                      <a:pt x="657726" y="219242"/>
                    </a:cubicBezTo>
                    <a:cubicBezTo>
                      <a:pt x="657742" y="219263"/>
                      <a:pt x="684455" y="259336"/>
                      <a:pt x="689810" y="267368"/>
                    </a:cubicBezTo>
                    <a:cubicBezTo>
                      <a:pt x="692937" y="272058"/>
                      <a:pt x="692637" y="278369"/>
                      <a:pt x="695158" y="283411"/>
                    </a:cubicBezTo>
                    <a:cubicBezTo>
                      <a:pt x="698032" y="289159"/>
                      <a:pt x="702978" y="293705"/>
                      <a:pt x="705852" y="299453"/>
                    </a:cubicBezTo>
                    <a:cubicBezTo>
                      <a:pt x="708373" y="304495"/>
                      <a:pt x="708463" y="310568"/>
                      <a:pt x="711200" y="315495"/>
                    </a:cubicBezTo>
                    <a:cubicBezTo>
                      <a:pt x="717442" y="326731"/>
                      <a:pt x="725459" y="336884"/>
                      <a:pt x="732589" y="347579"/>
                    </a:cubicBezTo>
                    <a:cubicBezTo>
                      <a:pt x="743283" y="363620"/>
                      <a:pt x="741503" y="365404"/>
                      <a:pt x="759326" y="374316"/>
                    </a:cubicBezTo>
                    <a:cubicBezTo>
                      <a:pt x="764367" y="376837"/>
                      <a:pt x="770021" y="377881"/>
                      <a:pt x="775368" y="379663"/>
                    </a:cubicBezTo>
                    <a:cubicBezTo>
                      <a:pt x="788670" y="370795"/>
                      <a:pt x="797287" y="364091"/>
                      <a:pt x="812800" y="358274"/>
                    </a:cubicBezTo>
                    <a:cubicBezTo>
                      <a:pt x="819681" y="355694"/>
                      <a:pt x="827123" y="354945"/>
                      <a:pt x="834189" y="352926"/>
                    </a:cubicBezTo>
                    <a:cubicBezTo>
                      <a:pt x="839609" y="351377"/>
                      <a:pt x="844884" y="349361"/>
                      <a:pt x="850231" y="347579"/>
                    </a:cubicBezTo>
                    <a:cubicBezTo>
                      <a:pt x="862708" y="349361"/>
                      <a:pt x="875304" y="350454"/>
                      <a:pt x="887663" y="352926"/>
                    </a:cubicBezTo>
                    <a:cubicBezTo>
                      <a:pt x="893190" y="354031"/>
                      <a:pt x="899304" y="354753"/>
                      <a:pt x="903705" y="358274"/>
                    </a:cubicBezTo>
                    <a:cubicBezTo>
                      <a:pt x="908723" y="362289"/>
                      <a:pt x="909856" y="369772"/>
                      <a:pt x="914400" y="374316"/>
                    </a:cubicBezTo>
                    <a:cubicBezTo>
                      <a:pt x="918944" y="378860"/>
                      <a:pt x="925095" y="381446"/>
                      <a:pt x="930442" y="385011"/>
                    </a:cubicBezTo>
                    <a:cubicBezTo>
                      <a:pt x="934007" y="395706"/>
                      <a:pt x="934884" y="407715"/>
                      <a:pt x="941137" y="417095"/>
                    </a:cubicBezTo>
                    <a:cubicBezTo>
                      <a:pt x="944702" y="422442"/>
                      <a:pt x="949221" y="427264"/>
                      <a:pt x="951831" y="433137"/>
                    </a:cubicBezTo>
                    <a:cubicBezTo>
                      <a:pt x="956409" y="443439"/>
                      <a:pt x="958961" y="454526"/>
                      <a:pt x="962526" y="465221"/>
                    </a:cubicBezTo>
                    <a:cubicBezTo>
                      <a:pt x="964308" y="470568"/>
                      <a:pt x="964746" y="476573"/>
                      <a:pt x="967873" y="481263"/>
                    </a:cubicBezTo>
                    <a:cubicBezTo>
                      <a:pt x="971438" y="486610"/>
                      <a:pt x="975958" y="491432"/>
                      <a:pt x="978568" y="497305"/>
                    </a:cubicBezTo>
                    <a:cubicBezTo>
                      <a:pt x="1004023" y="554577"/>
                      <a:pt x="975754" y="509127"/>
                      <a:pt x="999958" y="545432"/>
                    </a:cubicBezTo>
                    <a:cubicBezTo>
                      <a:pt x="1001740" y="550779"/>
                      <a:pt x="1002784" y="556433"/>
                      <a:pt x="1005305" y="561474"/>
                    </a:cubicBezTo>
                    <a:cubicBezTo>
                      <a:pt x="1010922" y="572708"/>
                      <a:pt x="1022367" y="586033"/>
                      <a:pt x="1032042" y="593558"/>
                    </a:cubicBezTo>
                    <a:cubicBezTo>
                      <a:pt x="1042188" y="601449"/>
                      <a:pt x="1053431" y="607817"/>
                      <a:pt x="1064126" y="614947"/>
                    </a:cubicBezTo>
                    <a:cubicBezTo>
                      <a:pt x="1076356" y="623100"/>
                      <a:pt x="1092645" y="622077"/>
                      <a:pt x="1106905" y="625642"/>
                    </a:cubicBezTo>
                    <a:cubicBezTo>
                      <a:pt x="1117423" y="628272"/>
                      <a:pt x="1138989" y="630990"/>
                      <a:pt x="1138989" y="630990"/>
                    </a:cubicBezTo>
                  </a:path>
                </a:pathLst>
              </a:custGeom>
              <a:noFill/>
              <a:ln w="28575" algn="ctr">
                <a:solidFill>
                  <a:schemeClr val="bg1"/>
                </a:solidFill>
                <a:round/>
                <a:headEnd/>
                <a:tailEnd/>
              </a:ln>
            </p:spPr>
            <p:txBody>
              <a:bodyPr lIns="0" tIns="0" rIns="0" bIns="0" anchor="ctr"/>
              <a:lstStyle/>
              <a:p>
                <a:pPr algn="ctr"/>
                <a:endParaRPr lang="de-DE"/>
              </a:p>
            </p:txBody>
          </p:sp>
          <p:grpSp>
            <p:nvGrpSpPr>
              <p:cNvPr id="269382" name="Gruppieren 140"/>
              <p:cNvGrpSpPr>
                <a:grpSpLocks/>
              </p:cNvGrpSpPr>
              <p:nvPr/>
            </p:nvGrpSpPr>
            <p:grpSpPr bwMode="auto">
              <a:xfrm>
                <a:off x="1715446" y="5051413"/>
                <a:ext cx="1655996" cy="778739"/>
                <a:chOff x="3350600" y="4767263"/>
                <a:chExt cx="1655996" cy="778739"/>
              </a:xfrm>
            </p:grpSpPr>
            <p:sp>
              <p:nvSpPr>
                <p:cNvPr id="269400" name="Ellipse 10"/>
                <p:cNvSpPr>
                  <a:spLocks noChangeArrowheads="1"/>
                </p:cNvSpPr>
                <p:nvPr/>
              </p:nvSpPr>
              <p:spPr bwMode="auto">
                <a:xfrm>
                  <a:off x="4919283" y="4767263"/>
                  <a:ext cx="87313" cy="77787"/>
                </a:xfrm>
                <a:prstGeom prst="ellipse">
                  <a:avLst/>
                </a:prstGeom>
                <a:solidFill>
                  <a:schemeClr val="tx1"/>
                </a:solidFill>
                <a:ln w="9525" algn="ctr">
                  <a:solidFill>
                    <a:schemeClr val="tx1"/>
                  </a:solidFill>
                  <a:round/>
                  <a:headEnd/>
                  <a:tailEnd/>
                </a:ln>
              </p:spPr>
              <p:txBody>
                <a:bodyPr lIns="0" tIns="0" rIns="0" bIns="0" anchor="ctr"/>
                <a:lstStyle/>
                <a:p>
                  <a:pPr algn="ctr"/>
                  <a:endParaRPr lang="de-DE"/>
                </a:p>
              </p:txBody>
            </p:sp>
            <p:cxnSp>
              <p:nvCxnSpPr>
                <p:cNvPr id="269401" name="Gerade Verbindung 33"/>
                <p:cNvCxnSpPr>
                  <a:cxnSpLocks noChangeShapeType="1"/>
                </p:cNvCxnSpPr>
                <p:nvPr/>
              </p:nvCxnSpPr>
              <p:spPr bwMode="auto">
                <a:xfrm rot="10800000" flipV="1">
                  <a:off x="4000497" y="4803774"/>
                  <a:ext cx="965205" cy="625489"/>
                </a:xfrm>
                <a:prstGeom prst="line">
                  <a:avLst/>
                </a:prstGeom>
                <a:noFill/>
                <a:ln w="9525" algn="ctr">
                  <a:solidFill>
                    <a:schemeClr val="tx1"/>
                  </a:solidFill>
                  <a:round/>
                  <a:headEnd/>
                  <a:tailEnd/>
                </a:ln>
              </p:spPr>
            </p:cxnSp>
            <p:grpSp>
              <p:nvGrpSpPr>
                <p:cNvPr id="269402" name="Gruppieren 138"/>
                <p:cNvGrpSpPr>
                  <a:grpSpLocks/>
                </p:cNvGrpSpPr>
                <p:nvPr/>
              </p:nvGrpSpPr>
              <p:grpSpPr bwMode="auto">
                <a:xfrm>
                  <a:off x="3350600" y="5269003"/>
                  <a:ext cx="757237" cy="276999"/>
                  <a:chOff x="2795588" y="5518150"/>
                  <a:chExt cx="757237" cy="276999"/>
                </a:xfrm>
              </p:grpSpPr>
              <p:cxnSp>
                <p:nvCxnSpPr>
                  <p:cNvPr id="269403" name="Gerade Verbindung 35"/>
                  <p:cNvCxnSpPr>
                    <a:cxnSpLocks noChangeShapeType="1"/>
                  </p:cNvCxnSpPr>
                  <p:nvPr/>
                </p:nvCxnSpPr>
                <p:spPr bwMode="auto">
                  <a:xfrm rot="16200000" flipH="1">
                    <a:off x="3364707" y="5664994"/>
                    <a:ext cx="160337" cy="3175"/>
                  </a:xfrm>
                  <a:prstGeom prst="line">
                    <a:avLst/>
                  </a:prstGeom>
                  <a:noFill/>
                  <a:ln w="9525" algn="ctr">
                    <a:solidFill>
                      <a:schemeClr val="tx1"/>
                    </a:solidFill>
                    <a:round/>
                    <a:headEnd/>
                    <a:tailEnd/>
                  </a:ln>
                </p:spPr>
              </p:cxnSp>
              <p:sp>
                <p:nvSpPr>
                  <p:cNvPr id="269404" name="Textfeld 36"/>
                  <p:cNvSpPr txBox="1">
                    <a:spLocks noChangeArrowheads="1"/>
                  </p:cNvSpPr>
                  <p:nvPr/>
                </p:nvSpPr>
                <p:spPr bwMode="auto">
                  <a:xfrm>
                    <a:off x="2795588" y="5518150"/>
                    <a:ext cx="757237" cy="276999"/>
                  </a:xfrm>
                  <a:prstGeom prst="rect">
                    <a:avLst/>
                  </a:prstGeom>
                  <a:noFill/>
                  <a:ln w="9525">
                    <a:noFill/>
                    <a:miter lim="800000"/>
                    <a:headEnd/>
                    <a:tailEnd/>
                  </a:ln>
                </p:spPr>
                <p:txBody>
                  <a:bodyPr>
                    <a:spAutoFit/>
                  </a:bodyPr>
                  <a:lstStyle/>
                  <a:p>
                    <a:pPr algn="ctr"/>
                    <a:r>
                      <a:rPr lang="de-DE" sz="1200"/>
                      <a:t>Austin</a:t>
                    </a:r>
                  </a:p>
                </p:txBody>
              </p:sp>
            </p:grpSp>
          </p:grpSp>
          <p:cxnSp>
            <p:nvCxnSpPr>
              <p:cNvPr id="269383" name="Gerade Verbindung 56"/>
              <p:cNvCxnSpPr>
                <a:cxnSpLocks noChangeShapeType="1"/>
              </p:cNvCxnSpPr>
              <p:nvPr/>
            </p:nvCxnSpPr>
            <p:spPr bwMode="auto">
              <a:xfrm flipV="1">
                <a:off x="3059084" y="3479788"/>
                <a:ext cx="573087" cy="0"/>
              </a:xfrm>
              <a:prstGeom prst="line">
                <a:avLst/>
              </a:prstGeom>
              <a:noFill/>
              <a:ln w="9525" algn="ctr">
                <a:solidFill>
                  <a:schemeClr val="tx1"/>
                </a:solidFill>
                <a:round/>
                <a:headEnd/>
                <a:tailEnd/>
              </a:ln>
            </p:spPr>
          </p:cxnSp>
          <p:grpSp>
            <p:nvGrpSpPr>
              <p:cNvPr id="269384" name="Gruppieren 137"/>
              <p:cNvGrpSpPr>
                <a:grpSpLocks/>
              </p:cNvGrpSpPr>
              <p:nvPr/>
            </p:nvGrpSpPr>
            <p:grpSpPr bwMode="auto">
              <a:xfrm>
                <a:off x="2886046" y="3222613"/>
                <a:ext cx="977978" cy="1048656"/>
                <a:chOff x="4521200" y="2938463"/>
                <a:chExt cx="977978" cy="1048656"/>
              </a:xfrm>
            </p:grpSpPr>
            <p:sp>
              <p:nvSpPr>
                <p:cNvPr id="269397" name="Ellipse 36"/>
                <p:cNvSpPr>
                  <a:spLocks noChangeArrowheads="1"/>
                </p:cNvSpPr>
                <p:nvPr/>
              </p:nvSpPr>
              <p:spPr bwMode="auto">
                <a:xfrm>
                  <a:off x="5413453" y="3909331"/>
                  <a:ext cx="85725" cy="77788"/>
                </a:xfrm>
                <a:prstGeom prst="ellipse">
                  <a:avLst/>
                </a:prstGeom>
                <a:solidFill>
                  <a:schemeClr val="tx1"/>
                </a:solidFill>
                <a:ln w="9525" algn="ctr">
                  <a:solidFill>
                    <a:schemeClr val="tx1"/>
                  </a:solidFill>
                  <a:round/>
                  <a:headEnd/>
                  <a:tailEnd/>
                </a:ln>
              </p:spPr>
              <p:txBody>
                <a:bodyPr lIns="0" tIns="0" rIns="0" bIns="0" anchor="ctr"/>
                <a:lstStyle/>
                <a:p>
                  <a:pPr algn="ctr"/>
                  <a:endParaRPr lang="de-DE"/>
                </a:p>
              </p:txBody>
            </p:sp>
            <p:cxnSp>
              <p:nvCxnSpPr>
                <p:cNvPr id="269398" name="Gerade Verbindung 52"/>
                <p:cNvCxnSpPr>
                  <a:cxnSpLocks noChangeShapeType="1"/>
                </p:cNvCxnSpPr>
                <p:nvPr/>
              </p:nvCxnSpPr>
              <p:spPr bwMode="auto">
                <a:xfrm rot="16200000" flipV="1">
                  <a:off x="4894263" y="3379787"/>
                  <a:ext cx="757238" cy="379413"/>
                </a:xfrm>
                <a:prstGeom prst="line">
                  <a:avLst/>
                </a:prstGeom>
                <a:noFill/>
                <a:ln w="9525" algn="ctr">
                  <a:solidFill>
                    <a:schemeClr val="tx1"/>
                  </a:solidFill>
                  <a:round/>
                  <a:headEnd/>
                  <a:tailEnd/>
                </a:ln>
              </p:spPr>
            </p:cxnSp>
            <p:sp>
              <p:nvSpPr>
                <p:cNvPr id="269399" name="Textfeld 58"/>
                <p:cNvSpPr txBox="1">
                  <a:spLocks noChangeArrowheads="1"/>
                </p:cNvSpPr>
                <p:nvPr/>
              </p:nvSpPr>
              <p:spPr bwMode="auto">
                <a:xfrm>
                  <a:off x="4521200" y="2938463"/>
                  <a:ext cx="892175" cy="276999"/>
                </a:xfrm>
                <a:prstGeom prst="rect">
                  <a:avLst/>
                </a:prstGeom>
                <a:noFill/>
                <a:ln w="9525">
                  <a:noFill/>
                  <a:miter lim="800000"/>
                  <a:headEnd/>
                  <a:tailEnd/>
                </a:ln>
              </p:spPr>
              <p:txBody>
                <a:bodyPr>
                  <a:spAutoFit/>
                </a:bodyPr>
                <a:lstStyle/>
                <a:p>
                  <a:pPr algn="ctr"/>
                  <a:r>
                    <a:rPr lang="de-DE" sz="1200"/>
                    <a:t>Chicago</a:t>
                  </a:r>
                </a:p>
              </p:txBody>
            </p:sp>
          </p:grpSp>
          <p:sp>
            <p:nvSpPr>
              <p:cNvPr id="269385" name="AutoShape 106"/>
              <p:cNvSpPr>
                <a:spLocks noChangeArrowheads="1"/>
              </p:cNvSpPr>
              <p:nvPr/>
            </p:nvSpPr>
            <p:spPr bwMode="gray">
              <a:xfrm>
                <a:off x="4302396" y="3973618"/>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3</a:t>
                </a:r>
              </a:p>
            </p:txBody>
          </p:sp>
          <p:grpSp>
            <p:nvGrpSpPr>
              <p:cNvPr id="269386" name="Gruppieren 136"/>
              <p:cNvGrpSpPr>
                <a:grpSpLocks/>
              </p:cNvGrpSpPr>
              <p:nvPr/>
            </p:nvGrpSpPr>
            <p:grpSpPr bwMode="auto">
              <a:xfrm>
                <a:off x="1038708" y="4077880"/>
                <a:ext cx="2133088" cy="1152920"/>
                <a:chOff x="2673862" y="3793730"/>
                <a:chExt cx="2133088" cy="1152920"/>
              </a:xfrm>
            </p:grpSpPr>
            <p:cxnSp>
              <p:nvCxnSpPr>
                <p:cNvPr id="269387" name="Gerade Verbindung 33"/>
                <p:cNvCxnSpPr>
                  <a:cxnSpLocks noChangeShapeType="1"/>
                  <a:endCxn id="63" idx="3"/>
                </p:cNvCxnSpPr>
                <p:nvPr/>
              </p:nvCxnSpPr>
              <p:spPr bwMode="auto">
                <a:xfrm rot="10800000">
                  <a:off x="4035425" y="4370190"/>
                  <a:ext cx="719138" cy="301824"/>
                </a:xfrm>
                <a:prstGeom prst="line">
                  <a:avLst/>
                </a:prstGeom>
                <a:noFill/>
                <a:ln w="9525" algn="ctr">
                  <a:solidFill>
                    <a:srgbClr val="FF0000"/>
                  </a:solidFill>
                  <a:round/>
                  <a:headEnd/>
                  <a:tailEnd/>
                </a:ln>
              </p:spPr>
            </p:cxnSp>
            <p:sp>
              <p:nvSpPr>
                <p:cNvPr id="63" name="Rechteck 41"/>
                <p:cNvSpPr>
                  <a:spLocks noChangeArrowheads="1"/>
                </p:cNvSpPr>
                <p:nvPr/>
              </p:nvSpPr>
              <p:spPr bwMode="auto">
                <a:xfrm>
                  <a:off x="2673242" y="3794698"/>
                  <a:ext cx="1361965" cy="1152525"/>
                </a:xfrm>
                <a:prstGeom prst="rect">
                  <a:avLst/>
                </a:prstGeom>
                <a:solidFill>
                  <a:schemeClr val="bg1">
                    <a:lumMod val="95000"/>
                  </a:schemeClr>
                </a:solidFill>
                <a:ln w="9525" algn="ctr">
                  <a:solidFill>
                    <a:srgbClr val="FF0000"/>
                  </a:solidFill>
                  <a:round/>
                  <a:headEnd/>
                  <a:tailEnd/>
                </a:ln>
              </p:spPr>
              <p:txBody>
                <a:bodyPr lIns="0" tIns="0" rIns="0" bIns="0" anchor="ctr"/>
                <a:lstStyle/>
                <a:p>
                  <a:pPr algn="ctr">
                    <a:defRPr/>
                  </a:pPr>
                  <a:endParaRPr lang="de-DE"/>
                </a:p>
              </p:txBody>
            </p:sp>
            <p:sp>
              <p:nvSpPr>
                <p:cNvPr id="269389" name="Rechteck 84"/>
                <p:cNvSpPr>
                  <a:spLocks noChangeArrowheads="1"/>
                </p:cNvSpPr>
                <p:nvPr/>
              </p:nvSpPr>
              <p:spPr bwMode="auto">
                <a:xfrm>
                  <a:off x="4718050" y="4629150"/>
                  <a:ext cx="88900" cy="88900"/>
                </a:xfrm>
                <a:prstGeom prst="rect">
                  <a:avLst/>
                </a:prstGeom>
                <a:solidFill>
                  <a:srgbClr val="FF0000"/>
                </a:solidFill>
                <a:ln w="9525" algn="ctr">
                  <a:noFill/>
                  <a:round/>
                  <a:headEnd/>
                  <a:tailEnd/>
                </a:ln>
              </p:spPr>
              <p:txBody>
                <a:bodyPr lIns="0" tIns="0" rIns="0" bIns="0" anchor="ctr"/>
                <a:lstStyle/>
                <a:p>
                  <a:pPr algn="ctr"/>
                  <a:endParaRPr lang="de-DE"/>
                </a:p>
              </p:txBody>
            </p:sp>
            <p:sp>
              <p:nvSpPr>
                <p:cNvPr id="269390" name="AutoShape 106"/>
                <p:cNvSpPr>
                  <a:spLocks noChangeArrowheads="1"/>
                </p:cNvSpPr>
                <p:nvPr/>
              </p:nvSpPr>
              <p:spPr bwMode="gray">
                <a:xfrm>
                  <a:off x="2732835" y="4483234"/>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6</a:t>
                  </a:r>
                </a:p>
              </p:txBody>
            </p:sp>
            <p:sp>
              <p:nvSpPr>
                <p:cNvPr id="269391" name="AutoShape 106"/>
                <p:cNvSpPr>
                  <a:spLocks noChangeArrowheads="1"/>
                </p:cNvSpPr>
                <p:nvPr/>
              </p:nvSpPr>
              <p:spPr bwMode="gray">
                <a:xfrm>
                  <a:off x="2885235" y="4635634"/>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2</a:t>
                  </a:r>
                </a:p>
              </p:txBody>
            </p:sp>
            <p:sp>
              <p:nvSpPr>
                <p:cNvPr id="269392" name="AutoShape 106"/>
                <p:cNvSpPr>
                  <a:spLocks noChangeArrowheads="1"/>
                </p:cNvSpPr>
                <p:nvPr/>
              </p:nvSpPr>
              <p:spPr bwMode="gray">
                <a:xfrm>
                  <a:off x="3032796" y="4478900"/>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a:t>
                  </a:r>
                </a:p>
              </p:txBody>
            </p:sp>
            <p:sp>
              <p:nvSpPr>
                <p:cNvPr id="269393" name="AutoShape 106"/>
                <p:cNvSpPr>
                  <a:spLocks noChangeArrowheads="1"/>
                </p:cNvSpPr>
                <p:nvPr/>
              </p:nvSpPr>
              <p:spPr bwMode="gray">
                <a:xfrm>
                  <a:off x="3451549" y="4076152"/>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4</a:t>
                  </a:r>
                </a:p>
              </p:txBody>
            </p:sp>
            <p:sp>
              <p:nvSpPr>
                <p:cNvPr id="269394" name="AutoShape 106"/>
                <p:cNvSpPr>
                  <a:spLocks noChangeArrowheads="1"/>
                </p:cNvSpPr>
                <p:nvPr/>
              </p:nvSpPr>
              <p:spPr bwMode="gray">
                <a:xfrm>
                  <a:off x="3603949" y="4228552"/>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5</a:t>
                  </a:r>
                </a:p>
              </p:txBody>
            </p:sp>
            <p:sp>
              <p:nvSpPr>
                <p:cNvPr id="269395" name="AutoShape 106"/>
                <p:cNvSpPr>
                  <a:spLocks noChangeArrowheads="1"/>
                </p:cNvSpPr>
                <p:nvPr/>
              </p:nvSpPr>
              <p:spPr bwMode="gray">
                <a:xfrm>
                  <a:off x="3751510" y="4071818"/>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7</a:t>
                  </a:r>
                </a:p>
              </p:txBody>
            </p:sp>
            <p:sp>
              <p:nvSpPr>
                <p:cNvPr id="269396" name="AutoShape 106"/>
                <p:cNvSpPr>
                  <a:spLocks noChangeArrowheads="1"/>
                </p:cNvSpPr>
                <p:nvPr/>
              </p:nvSpPr>
              <p:spPr bwMode="gray">
                <a:xfrm>
                  <a:off x="3608634" y="3928942"/>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8</a:t>
                  </a:r>
                </a:p>
              </p:txBody>
            </p:sp>
          </p:grpSp>
        </p:grpSp>
      </p:grpSp>
      <p:sp>
        <p:nvSpPr>
          <p:cNvPr id="269314" name="Foliennummernplatzhalter 1"/>
          <p:cNvSpPr>
            <a:spLocks noGrp="1"/>
          </p:cNvSpPr>
          <p:nvPr>
            <p:ph type="sldNum" sz="quarter" idx="10"/>
          </p:nvPr>
        </p:nvSpPr>
        <p:spPr>
          <a:noFill/>
        </p:spPr>
        <p:txBody>
          <a:bodyPr/>
          <a:lstStyle/>
          <a:p>
            <a:fld id="{EBD68F7B-28B2-4E1E-9C10-735FC4D67E74}" type="slidenum">
              <a:rPr smtClean="0"/>
              <a:pPr/>
              <a:t>40</a:t>
            </a:fld>
            <a:endParaRPr lang="de-DE" smtClean="0"/>
          </a:p>
        </p:txBody>
      </p:sp>
      <p:sp>
        <p:nvSpPr>
          <p:cNvPr id="269315" name="Fußzeilenplatzhalter 2"/>
          <p:cNvSpPr>
            <a:spLocks noGrp="1"/>
          </p:cNvSpPr>
          <p:nvPr>
            <p:ph type="ftr" sz="quarter" idx="11"/>
          </p:nvPr>
        </p:nvSpPr>
        <p:spPr>
          <a:noFill/>
        </p:spPr>
        <p:txBody>
          <a:bodyPr/>
          <a:lstStyle/>
          <a:p>
            <a:r>
              <a:rPr lang="de-DE" smtClean="0"/>
              <a:t>      </a:t>
            </a:r>
          </a:p>
        </p:txBody>
      </p:sp>
      <p:sp>
        <p:nvSpPr>
          <p:cNvPr id="269316" name="Rectangle 2"/>
          <p:cNvSpPr>
            <a:spLocks noGrp="1" noChangeArrowheads="1"/>
          </p:cNvSpPr>
          <p:nvPr>
            <p:ph type="title" idx="4294967295"/>
          </p:nvPr>
        </p:nvSpPr>
        <p:spPr/>
        <p:txBody>
          <a:bodyPr/>
          <a:lstStyle/>
          <a:p>
            <a:r>
              <a:rPr lang="de-DE" smtClean="0"/>
              <a:t>Assets in operation: North America</a:t>
            </a:r>
          </a:p>
        </p:txBody>
      </p:sp>
      <p:sp>
        <p:nvSpPr>
          <p:cNvPr id="269317" name="Text Box 197"/>
          <p:cNvSpPr txBox="1">
            <a:spLocks noChangeArrowheads="1"/>
          </p:cNvSpPr>
          <p:nvPr/>
        </p:nvSpPr>
        <p:spPr bwMode="gray">
          <a:xfrm>
            <a:off x="609600" y="6588125"/>
            <a:ext cx="2579688" cy="153988"/>
          </a:xfrm>
          <a:prstGeom prst="rect">
            <a:avLst/>
          </a:prstGeom>
          <a:noFill/>
          <a:ln w="12700">
            <a:noFill/>
            <a:miter lim="800000"/>
            <a:headEnd/>
            <a:tailEnd type="none" w="med" len="lg"/>
          </a:ln>
        </p:spPr>
        <p:txBody>
          <a:bodyPr wrap="none" lIns="0" tIns="0" rIns="0" bIns="0">
            <a:spAutoFit/>
          </a:bodyPr>
          <a:lstStyle/>
          <a:p>
            <a:pPr>
              <a:spcBef>
                <a:spcPct val="50000"/>
              </a:spcBef>
            </a:pPr>
            <a:r>
              <a:rPr lang="en-US" sz="1000">
                <a:cs typeface="Arial" charset="0"/>
              </a:rPr>
              <a:t>* E.ON Equity MW (Figures rounded). Source E.ON</a:t>
            </a:r>
          </a:p>
        </p:txBody>
      </p:sp>
      <p:grpSp>
        <p:nvGrpSpPr>
          <p:cNvPr id="269318" name="Gruppieren 142"/>
          <p:cNvGrpSpPr>
            <a:grpSpLocks/>
          </p:cNvGrpSpPr>
          <p:nvPr/>
        </p:nvGrpSpPr>
        <p:grpSpPr bwMode="auto">
          <a:xfrm>
            <a:off x="642938" y="6000750"/>
            <a:ext cx="1317625" cy="369888"/>
            <a:chOff x="5039540" y="4873874"/>
            <a:chExt cx="1318410" cy="369332"/>
          </a:xfrm>
        </p:grpSpPr>
        <p:sp>
          <p:nvSpPr>
            <p:cNvPr id="269376" name="AutoShape 106"/>
            <p:cNvSpPr>
              <a:spLocks noChangeArrowheads="1"/>
            </p:cNvSpPr>
            <p:nvPr/>
          </p:nvSpPr>
          <p:spPr bwMode="gray">
            <a:xfrm>
              <a:off x="5039540" y="5086666"/>
              <a:ext cx="125848" cy="116073"/>
            </a:xfrm>
            <a:prstGeom prst="flowChartConnector">
              <a:avLst/>
            </a:prstGeom>
            <a:solidFill>
              <a:schemeClr val="tx1"/>
            </a:solidFill>
            <a:ln w="12700">
              <a:solidFill>
                <a:schemeClr val="tx1"/>
              </a:solidFill>
              <a:round/>
              <a:headEnd/>
              <a:tailEnd type="none" w="med" len="lg"/>
            </a:ln>
          </p:spPr>
          <p:txBody>
            <a:bodyPr wrap="none" lIns="0" tIns="0" rIns="0" bIns="0" anchor="ctr"/>
            <a:lstStyle/>
            <a:p>
              <a:pPr algn="ctr"/>
              <a:endParaRPr lang="de-DE" sz="1000">
                <a:solidFill>
                  <a:schemeClr val="bg1"/>
                </a:solidFill>
              </a:endParaRPr>
            </a:p>
          </p:txBody>
        </p:sp>
        <p:sp>
          <p:nvSpPr>
            <p:cNvPr id="269377" name="Text Box 197"/>
            <p:cNvSpPr txBox="1">
              <a:spLocks noChangeArrowheads="1"/>
            </p:cNvSpPr>
            <p:nvPr/>
          </p:nvSpPr>
          <p:spPr bwMode="gray">
            <a:xfrm>
              <a:off x="5214942" y="4873874"/>
              <a:ext cx="1143008" cy="369332"/>
            </a:xfrm>
            <a:prstGeom prst="rect">
              <a:avLst/>
            </a:prstGeom>
            <a:noFill/>
            <a:ln w="12700">
              <a:noFill/>
              <a:miter lim="800000"/>
              <a:headEnd/>
              <a:tailEnd type="none" w="med" len="lg"/>
            </a:ln>
          </p:spPr>
          <p:txBody>
            <a:bodyPr lIns="0" tIns="0" rIns="0" bIns="0">
              <a:spAutoFit/>
            </a:bodyPr>
            <a:lstStyle/>
            <a:p>
              <a:r>
                <a:rPr lang="de-DE" sz="1200">
                  <a:cs typeface="Arial" charset="0"/>
                </a:rPr>
                <a:t>Onshore wind</a:t>
              </a:r>
            </a:p>
            <a:p>
              <a:r>
                <a:rPr lang="de-DE" sz="1200">
                  <a:cs typeface="Arial" charset="0"/>
                </a:rPr>
                <a:t>Office</a:t>
              </a:r>
            </a:p>
          </p:txBody>
        </p:sp>
        <p:sp>
          <p:nvSpPr>
            <p:cNvPr id="269378" name="AutoShape 106"/>
            <p:cNvSpPr>
              <a:spLocks noChangeArrowheads="1"/>
            </p:cNvSpPr>
            <p:nvPr/>
          </p:nvSpPr>
          <p:spPr bwMode="gray">
            <a:xfrm>
              <a:off x="5039540" y="4906400"/>
              <a:ext cx="125848" cy="116073"/>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endParaRPr lang="de-DE" sz="1000">
                <a:solidFill>
                  <a:schemeClr val="bg1"/>
                </a:solidFill>
              </a:endParaRPr>
            </a:p>
          </p:txBody>
        </p:sp>
      </p:grpSp>
      <p:graphicFrame>
        <p:nvGraphicFramePr>
          <p:cNvPr id="38" name="Tabelle 37"/>
          <p:cNvGraphicFramePr>
            <a:graphicFrameLocks noGrp="1"/>
          </p:cNvGraphicFramePr>
          <p:nvPr/>
        </p:nvGraphicFramePr>
        <p:xfrm>
          <a:off x="5707063" y="1827213"/>
          <a:ext cx="2786062" cy="3179762"/>
        </p:xfrm>
        <a:graphic>
          <a:graphicData uri="http://schemas.openxmlformats.org/drawingml/2006/table">
            <a:tbl>
              <a:tblPr firstRow="1" bandRow="1">
                <a:tableStyleId>{5C22544A-7EE6-4342-B048-85BDC9FD1C3A}</a:tableStyleId>
              </a:tblPr>
              <a:tblGrid>
                <a:gridCol w="214314"/>
                <a:gridCol w="1285884"/>
                <a:gridCol w="857256"/>
                <a:gridCol w="428628"/>
              </a:tblGrid>
              <a:tr h="370840">
                <a:tc>
                  <a:txBody>
                    <a:bodyPr/>
                    <a:lstStyle/>
                    <a:p>
                      <a:pPr algn="l"/>
                      <a:endParaRPr lang="de-DE" sz="1000" b="1" baseline="0" dirty="0" smtClean="0">
                        <a:latin typeface="Polo11K-Leicht"/>
                      </a:endParaRPr>
                    </a:p>
                  </a:txBody>
                  <a:tcPr/>
                </a:tc>
                <a:tc>
                  <a:txBody>
                    <a:bodyPr/>
                    <a:lstStyle/>
                    <a:p>
                      <a:pPr algn="l"/>
                      <a:r>
                        <a:rPr lang="de-DE" sz="1000" b="1" kern="1200" dirty="0" smtClean="0">
                          <a:solidFill>
                            <a:schemeClr val="bg1"/>
                          </a:solidFill>
                          <a:latin typeface="+mn-lt"/>
                          <a:ea typeface="+mn-ea"/>
                          <a:cs typeface="+mn-cs"/>
                        </a:rPr>
                        <a:t>Project</a:t>
                      </a:r>
                    </a:p>
                    <a:p>
                      <a:pPr algn="l"/>
                      <a:r>
                        <a:rPr lang="de-DE" sz="1000" b="1" kern="1200" dirty="0" smtClean="0">
                          <a:solidFill>
                            <a:schemeClr val="bg1"/>
                          </a:solidFill>
                          <a:latin typeface="+mn-lt"/>
                          <a:ea typeface="+mn-ea"/>
                          <a:cs typeface="+mn-cs"/>
                        </a:rPr>
                        <a:t>(</a:t>
                      </a:r>
                      <a:r>
                        <a:rPr lang="de-DE" sz="1000" b="1" kern="1200" dirty="0" err="1" smtClean="0">
                          <a:solidFill>
                            <a:schemeClr val="bg1"/>
                          </a:solidFill>
                          <a:latin typeface="+mn-lt"/>
                          <a:ea typeface="+mn-ea"/>
                          <a:cs typeface="+mn-cs"/>
                        </a:rPr>
                        <a:t>Location</a:t>
                      </a:r>
                      <a:r>
                        <a:rPr lang="de-DE" sz="1000" b="1" kern="1200" dirty="0" smtClean="0">
                          <a:solidFill>
                            <a:schemeClr val="bg1"/>
                          </a:solidFill>
                          <a:latin typeface="+mn-lt"/>
                          <a:ea typeface="+mn-ea"/>
                          <a:cs typeface="+mn-cs"/>
                        </a:rPr>
                        <a:t>)</a:t>
                      </a:r>
                    </a:p>
                  </a:txBody>
                  <a:tcPr/>
                </a:tc>
                <a:tc>
                  <a:txBody>
                    <a:bodyPr/>
                    <a:lstStyle/>
                    <a:p>
                      <a:pPr algn="l"/>
                      <a:r>
                        <a:rPr lang="de-DE" sz="1000" b="1" kern="1200" dirty="0" smtClean="0">
                          <a:solidFill>
                            <a:schemeClr val="bg1"/>
                          </a:solidFill>
                          <a:latin typeface="+mn-lt"/>
                          <a:ea typeface="+mn-ea"/>
                          <a:cs typeface="+mn-cs"/>
                        </a:rPr>
                        <a:t>Net </a:t>
                      </a:r>
                      <a:r>
                        <a:rPr lang="de-DE" sz="1000" b="1" kern="1200" dirty="0" err="1" smtClean="0">
                          <a:solidFill>
                            <a:schemeClr val="bg1"/>
                          </a:solidFill>
                          <a:latin typeface="+mn-lt"/>
                          <a:ea typeface="+mn-ea"/>
                          <a:cs typeface="+mn-cs"/>
                        </a:rPr>
                        <a:t>capacity</a:t>
                      </a:r>
                      <a:endParaRPr lang="de-DE" sz="1000" b="1" kern="1200" dirty="0" smtClean="0">
                        <a:solidFill>
                          <a:schemeClr val="bg1"/>
                        </a:solidFill>
                        <a:latin typeface="+mn-lt"/>
                        <a:ea typeface="+mn-ea"/>
                        <a:cs typeface="+mn-cs"/>
                      </a:endParaRPr>
                    </a:p>
                    <a:p>
                      <a:pPr algn="l"/>
                      <a:r>
                        <a:rPr lang="de-DE" sz="1000" b="1" kern="1200" dirty="0" smtClean="0">
                          <a:solidFill>
                            <a:schemeClr val="bg1"/>
                          </a:solidFill>
                          <a:latin typeface="+mn-lt"/>
                          <a:ea typeface="+mn-ea"/>
                          <a:cs typeface="+mn-cs"/>
                        </a:rPr>
                        <a:t>MW*</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b="1" kern="1200" dirty="0" smtClean="0">
                          <a:solidFill>
                            <a:schemeClr val="bg1"/>
                          </a:solidFill>
                          <a:latin typeface="+mn-lt"/>
                          <a:ea typeface="+mn-ea"/>
                          <a:cs typeface="+mn-cs"/>
                        </a:rPr>
                        <a:t>Year</a:t>
                      </a:r>
                    </a:p>
                  </a:txBody>
                  <a:tcPr/>
                </a:tc>
              </a:tr>
              <a:tr h="318140">
                <a:tc>
                  <a:txBody>
                    <a:bodyPr/>
                    <a:lstStyle/>
                    <a:p>
                      <a:pPr algn="ctr"/>
                      <a:r>
                        <a:rPr lang="de-DE" sz="1000" b="0" dirty="0" smtClean="0"/>
                        <a:t>1</a:t>
                      </a:r>
                      <a:endParaRPr lang="de-DE" sz="1000" b="0" dirty="0"/>
                    </a:p>
                  </a:txBody>
                  <a:tcPr/>
                </a:tc>
                <a:tc>
                  <a:txBody>
                    <a:bodyPr/>
                    <a:lstStyle/>
                    <a:p>
                      <a:pPr algn="l"/>
                      <a:r>
                        <a:rPr lang="en-US" sz="1000" b="0" dirty="0" smtClean="0"/>
                        <a:t>Forest Creek (Texas) </a:t>
                      </a:r>
                      <a:endParaRPr lang="de-DE" sz="1000" b="0" kern="1200" dirty="0" smtClean="0">
                        <a:solidFill>
                          <a:schemeClr val="dk1"/>
                        </a:solidFill>
                        <a:latin typeface="+mn-lt"/>
                        <a:ea typeface="+mn-ea"/>
                        <a:cs typeface="+mn-cs"/>
                      </a:endParaRPr>
                    </a:p>
                  </a:txBody>
                  <a:tcPr/>
                </a:tc>
                <a:tc>
                  <a:txBody>
                    <a:bodyPr/>
                    <a:lstStyle/>
                    <a:p>
                      <a:pPr algn="r"/>
                      <a:r>
                        <a:rPr lang="de-DE" sz="1000" b="0" kern="1200" dirty="0" smtClean="0">
                          <a:solidFill>
                            <a:schemeClr val="dk1"/>
                          </a:solidFill>
                          <a:latin typeface="+mn-lt"/>
                          <a:ea typeface="+mn-ea"/>
                          <a:cs typeface="+mn-cs"/>
                        </a:rPr>
                        <a:t>124</a:t>
                      </a:r>
                    </a:p>
                  </a:txBody>
                  <a:tcPr/>
                </a:tc>
                <a:tc>
                  <a:txBody>
                    <a:bodyPr/>
                    <a:lstStyle/>
                    <a:p>
                      <a:pPr algn="r"/>
                      <a:r>
                        <a:rPr lang="de-DE" sz="1000" b="0" kern="1200" dirty="0" smtClean="0">
                          <a:solidFill>
                            <a:schemeClr val="dk1"/>
                          </a:solidFill>
                          <a:latin typeface="+mn-lt"/>
                          <a:ea typeface="+mn-ea"/>
                          <a:cs typeface="+mn-cs"/>
                        </a:rPr>
                        <a:t>2007</a:t>
                      </a:r>
                    </a:p>
                  </a:txBody>
                  <a:tcPr/>
                </a:tc>
              </a:tr>
              <a:tr h="285752">
                <a:tc>
                  <a:txBody>
                    <a:bodyPr/>
                    <a:lstStyle/>
                    <a:p>
                      <a:pPr algn="ctr"/>
                      <a:r>
                        <a:rPr lang="de-DE" sz="1000" b="0" dirty="0" smtClean="0"/>
                        <a:t>2</a:t>
                      </a:r>
                      <a:endParaRPr lang="de-DE" sz="1000" b="0" dirty="0"/>
                    </a:p>
                  </a:txBody>
                  <a:tcPr/>
                </a:tc>
                <a:tc>
                  <a:txBody>
                    <a:bodyPr/>
                    <a:lstStyle/>
                    <a:p>
                      <a:r>
                        <a:rPr lang="en-US" sz="1000" b="0" dirty="0" smtClean="0"/>
                        <a:t>Sand Bluff (Texas) </a:t>
                      </a:r>
                      <a:endParaRPr lang="de-DE" sz="1000" b="0" dirty="0"/>
                    </a:p>
                  </a:txBody>
                  <a:tcPr/>
                </a:tc>
                <a:tc>
                  <a:txBody>
                    <a:bodyPr/>
                    <a:lstStyle/>
                    <a:p>
                      <a:pPr algn="r"/>
                      <a:r>
                        <a:rPr lang="de-DE" sz="1000" b="0" dirty="0" smtClean="0"/>
                        <a:t>90</a:t>
                      </a:r>
                      <a:endParaRPr lang="de-DE" sz="1000" b="0" dirty="0"/>
                    </a:p>
                  </a:txBody>
                  <a:tcPr/>
                </a:tc>
                <a:tc>
                  <a:txBody>
                    <a:bodyPr/>
                    <a:lstStyle/>
                    <a:p>
                      <a:pPr algn="r"/>
                      <a:r>
                        <a:rPr lang="de-DE" sz="1000" b="0" dirty="0" smtClean="0"/>
                        <a:t>2008</a:t>
                      </a:r>
                      <a:endParaRPr lang="de-DE" sz="1000" b="0" dirty="0"/>
                    </a:p>
                  </a:txBody>
                  <a:tcPr/>
                </a:tc>
              </a:tr>
              <a:tr h="285752">
                <a:tc>
                  <a:txBody>
                    <a:bodyPr/>
                    <a:lstStyle/>
                    <a:p>
                      <a:pPr algn="ctr"/>
                      <a:r>
                        <a:rPr lang="de-DE" sz="1000" b="0" dirty="0" smtClean="0"/>
                        <a:t>3</a:t>
                      </a:r>
                      <a:endParaRPr lang="de-DE" sz="1000" b="0" dirty="0"/>
                    </a:p>
                  </a:txBody>
                  <a:tcPr/>
                </a:tc>
                <a:tc>
                  <a:txBody>
                    <a:bodyPr/>
                    <a:lstStyle/>
                    <a:p>
                      <a:pPr algn="l"/>
                      <a:r>
                        <a:rPr lang="en-US" sz="1000" b="0" dirty="0" err="1" smtClean="0"/>
                        <a:t>Munnsville</a:t>
                      </a:r>
                      <a:r>
                        <a:rPr lang="en-US" sz="1000" b="0" dirty="0" smtClean="0"/>
                        <a:t> </a:t>
                      </a:r>
                    </a:p>
                    <a:p>
                      <a:pPr algn="l"/>
                      <a:r>
                        <a:rPr lang="en-US" sz="1000" b="0" dirty="0" smtClean="0"/>
                        <a:t>(New York)</a:t>
                      </a:r>
                      <a:endParaRPr lang="de-DE" sz="1000" b="0" dirty="0"/>
                    </a:p>
                  </a:txBody>
                  <a:tcPr/>
                </a:tc>
                <a:tc>
                  <a:txBody>
                    <a:bodyPr/>
                    <a:lstStyle/>
                    <a:p>
                      <a:pPr algn="r"/>
                      <a:r>
                        <a:rPr lang="de-DE" sz="1000" b="0" dirty="0" smtClean="0"/>
                        <a:t>35</a:t>
                      </a:r>
                      <a:endParaRPr lang="de-DE" sz="1000" b="0" dirty="0"/>
                    </a:p>
                  </a:txBody>
                  <a:tcPr/>
                </a:tc>
                <a:tc>
                  <a:txBody>
                    <a:bodyPr/>
                    <a:lstStyle/>
                    <a:p>
                      <a:pPr algn="r"/>
                      <a:r>
                        <a:rPr lang="de-DE" sz="1000" b="0" dirty="0" smtClean="0"/>
                        <a:t>2007</a:t>
                      </a:r>
                      <a:endParaRPr lang="de-DE" sz="1000" b="0" dirty="0"/>
                    </a:p>
                  </a:txBody>
                  <a:tcPr/>
                </a:tc>
              </a:tr>
              <a:tr h="285752">
                <a:tc>
                  <a:txBody>
                    <a:bodyPr/>
                    <a:lstStyle/>
                    <a:p>
                      <a:pPr algn="ctr"/>
                      <a:r>
                        <a:rPr lang="de-DE" sz="1000" b="0" dirty="0" smtClean="0"/>
                        <a:t>4</a:t>
                      </a:r>
                      <a:endParaRPr lang="de-DE" sz="1000" b="0" dirty="0"/>
                    </a:p>
                  </a:txBody>
                  <a:tcPr/>
                </a:tc>
                <a:tc>
                  <a:txBody>
                    <a:bodyPr/>
                    <a:lstStyle/>
                    <a:p>
                      <a:pPr algn="l"/>
                      <a:r>
                        <a:rPr lang="en-US" sz="1000" b="0" dirty="0" smtClean="0"/>
                        <a:t>Roscoe (Texas) </a:t>
                      </a:r>
                      <a:endParaRPr lang="de-DE" sz="1000" b="0" dirty="0"/>
                    </a:p>
                  </a:txBody>
                  <a:tcPr/>
                </a:tc>
                <a:tc>
                  <a:txBody>
                    <a:bodyPr/>
                    <a:lstStyle/>
                    <a:p>
                      <a:pPr algn="r"/>
                      <a:r>
                        <a:rPr lang="de-DE" sz="1000" b="0" dirty="0" smtClean="0"/>
                        <a:t>209</a:t>
                      </a:r>
                      <a:endParaRPr lang="de-DE" sz="1000" b="0" dirty="0"/>
                    </a:p>
                  </a:txBody>
                  <a:tcPr/>
                </a:tc>
                <a:tc>
                  <a:txBody>
                    <a:bodyPr/>
                    <a:lstStyle/>
                    <a:p>
                      <a:pPr algn="r"/>
                      <a:r>
                        <a:rPr lang="de-DE" sz="1000" b="0" dirty="0" smtClean="0"/>
                        <a:t>2008</a:t>
                      </a:r>
                      <a:endParaRPr lang="de-DE" sz="1000" b="0" dirty="0"/>
                    </a:p>
                  </a:txBody>
                  <a:tcPr/>
                </a:tc>
              </a:tr>
              <a:tr h="285752">
                <a:tc>
                  <a:txBody>
                    <a:bodyPr/>
                    <a:lstStyle/>
                    <a:p>
                      <a:pPr algn="ctr"/>
                      <a:r>
                        <a:rPr lang="de-DE" sz="1000" b="0" dirty="0" smtClean="0"/>
                        <a:t>5</a:t>
                      </a:r>
                      <a:endParaRPr lang="de-DE" sz="1000" b="0" dirty="0"/>
                    </a:p>
                  </a:txBody>
                  <a:tcPr/>
                </a:tc>
                <a:tc>
                  <a:txBody>
                    <a:bodyPr/>
                    <a:lstStyle/>
                    <a:p>
                      <a:pPr algn="l"/>
                      <a:r>
                        <a:rPr lang="en-US" sz="1000" b="0" dirty="0" smtClean="0"/>
                        <a:t>Champion (Texas) </a:t>
                      </a:r>
                      <a:endParaRPr lang="de-DE" sz="1000" b="0" dirty="0"/>
                    </a:p>
                  </a:txBody>
                  <a:tcPr/>
                </a:tc>
                <a:tc>
                  <a:txBody>
                    <a:bodyPr/>
                    <a:lstStyle/>
                    <a:p>
                      <a:pPr algn="r"/>
                      <a:r>
                        <a:rPr lang="de-DE" sz="1000" b="0" dirty="0" smtClean="0"/>
                        <a:t>127</a:t>
                      </a:r>
                      <a:endParaRPr lang="de-DE" sz="1000" b="0" dirty="0"/>
                    </a:p>
                  </a:txBody>
                  <a:tcPr/>
                </a:tc>
                <a:tc>
                  <a:txBody>
                    <a:bodyPr/>
                    <a:lstStyle/>
                    <a:p>
                      <a:pPr algn="r"/>
                      <a:r>
                        <a:rPr lang="de-DE" sz="1000" b="0" dirty="0" smtClean="0"/>
                        <a:t>2008</a:t>
                      </a:r>
                      <a:endParaRPr lang="de-DE" sz="1000" b="0" dirty="0"/>
                    </a:p>
                  </a:txBody>
                  <a:tcPr/>
                </a:tc>
              </a:tr>
              <a:tr h="285752">
                <a:tc>
                  <a:txBody>
                    <a:bodyPr/>
                    <a:lstStyle/>
                    <a:p>
                      <a:pPr algn="ctr"/>
                      <a:r>
                        <a:rPr lang="de-DE" sz="1000" b="0" dirty="0" smtClean="0"/>
                        <a:t>6</a:t>
                      </a:r>
                      <a:endParaRPr lang="de-DE" sz="1000" b="0" dirty="0"/>
                    </a:p>
                  </a:txBody>
                  <a:tcPr/>
                </a:tc>
                <a:tc>
                  <a:txBody>
                    <a:bodyPr/>
                    <a:lstStyle/>
                    <a:p>
                      <a:pPr algn="l"/>
                      <a:r>
                        <a:rPr lang="en-US" sz="1000" b="0" dirty="0" smtClean="0"/>
                        <a:t>Panther Creek (Texas) </a:t>
                      </a:r>
                      <a:endParaRPr lang="de-DE" sz="1000" b="0" dirty="0"/>
                    </a:p>
                  </a:txBody>
                  <a:tcPr/>
                </a:tc>
                <a:tc>
                  <a:txBody>
                    <a:bodyPr/>
                    <a:lstStyle/>
                    <a:p>
                      <a:pPr algn="r"/>
                      <a:r>
                        <a:rPr lang="de-DE" sz="1000" b="0" dirty="0" smtClean="0"/>
                        <a:t>258</a:t>
                      </a:r>
                      <a:endParaRPr lang="de-DE" sz="1000" b="0" dirty="0"/>
                    </a:p>
                  </a:txBody>
                  <a:tcPr/>
                </a:tc>
                <a:tc>
                  <a:txBody>
                    <a:bodyPr/>
                    <a:lstStyle/>
                    <a:p>
                      <a:pPr algn="r"/>
                      <a:r>
                        <a:rPr lang="it-IT" sz="1000" b="0" dirty="0" smtClean="0"/>
                        <a:t>2008</a:t>
                      </a:r>
                      <a:endParaRPr lang="de-DE" sz="1000" b="0" dirty="0"/>
                    </a:p>
                  </a:txBody>
                  <a:tcPr/>
                </a:tc>
              </a:tr>
              <a:tr h="285752">
                <a:tc>
                  <a:txBody>
                    <a:bodyPr/>
                    <a:lstStyle/>
                    <a:p>
                      <a:pPr algn="ctr"/>
                      <a:r>
                        <a:rPr lang="de-DE" sz="1000" b="0" dirty="0" smtClean="0"/>
                        <a:t>7</a:t>
                      </a:r>
                      <a:endParaRPr lang="de-DE" sz="1000" b="0" dirty="0"/>
                    </a:p>
                  </a:txBody>
                  <a:tcPr/>
                </a:tc>
                <a:tc>
                  <a:txBody>
                    <a:bodyPr/>
                    <a:lstStyle/>
                    <a:p>
                      <a:pPr algn="l"/>
                      <a:r>
                        <a:rPr lang="en-US" sz="1000" b="0" dirty="0" err="1" smtClean="0"/>
                        <a:t>Inadale</a:t>
                      </a:r>
                      <a:r>
                        <a:rPr lang="en-US" sz="1000" b="0" dirty="0" smtClean="0"/>
                        <a:t> Ph 1 (Texas) </a:t>
                      </a:r>
                      <a:endParaRPr lang="de-DE" sz="1000" b="0" dirty="0"/>
                    </a:p>
                  </a:txBody>
                  <a:tcPr/>
                </a:tc>
                <a:tc>
                  <a:txBody>
                    <a:bodyPr/>
                    <a:lstStyle/>
                    <a:p>
                      <a:pPr algn="r"/>
                      <a:r>
                        <a:rPr lang="de-DE" sz="1000" b="0" dirty="0" smtClean="0"/>
                        <a:t>46</a:t>
                      </a:r>
                      <a:endParaRPr lang="de-DE" sz="1000" b="0" dirty="0"/>
                    </a:p>
                  </a:txBody>
                  <a:tcPr/>
                </a:tc>
                <a:tc>
                  <a:txBody>
                    <a:bodyPr/>
                    <a:lstStyle/>
                    <a:p>
                      <a:pPr algn="r"/>
                      <a:r>
                        <a:rPr lang="it-IT" sz="1000" b="0" dirty="0" smtClean="0"/>
                        <a:t>2008</a:t>
                      </a:r>
                      <a:endParaRPr lang="de-DE" sz="1000" b="0" dirty="0"/>
                    </a:p>
                  </a:txBody>
                  <a:tcPr/>
                </a:tc>
              </a:tr>
              <a:tr h="285752">
                <a:tc>
                  <a:txBody>
                    <a:bodyPr/>
                    <a:lstStyle/>
                    <a:p>
                      <a:pPr algn="ctr"/>
                      <a:r>
                        <a:rPr lang="de-DE" sz="1000" b="0" dirty="0" smtClean="0"/>
                        <a:t>8</a:t>
                      </a:r>
                      <a:endParaRPr lang="de-DE" sz="1000" b="0" dirty="0"/>
                    </a:p>
                  </a:txBody>
                  <a:tcPr/>
                </a:tc>
                <a:tc>
                  <a:txBody>
                    <a:bodyPr/>
                    <a:lstStyle/>
                    <a:p>
                      <a:pPr algn="l"/>
                      <a:r>
                        <a:rPr lang="en-US" sz="1000" b="0" dirty="0" err="1" smtClean="0"/>
                        <a:t>Pyron</a:t>
                      </a:r>
                      <a:r>
                        <a:rPr lang="en-US" sz="1000" b="0" dirty="0" smtClean="0"/>
                        <a:t> (Texas)</a:t>
                      </a:r>
                      <a:endParaRPr lang="de-DE" sz="1000" b="0" dirty="0"/>
                    </a:p>
                  </a:txBody>
                  <a:tcPr/>
                </a:tc>
                <a:tc>
                  <a:txBody>
                    <a:bodyPr/>
                    <a:lstStyle/>
                    <a:p>
                      <a:pPr algn="r"/>
                      <a:r>
                        <a:rPr lang="de-DE" sz="1000" b="0" dirty="0" smtClean="0"/>
                        <a:t>249</a:t>
                      </a:r>
                      <a:endParaRPr lang="de-DE" sz="1000" b="0" dirty="0"/>
                    </a:p>
                  </a:txBody>
                  <a:tcPr/>
                </a:tc>
                <a:tc>
                  <a:txBody>
                    <a:bodyPr/>
                    <a:lstStyle/>
                    <a:p>
                      <a:pPr algn="r"/>
                      <a:r>
                        <a:rPr lang="it-IT" sz="1000" b="0" dirty="0" smtClean="0"/>
                        <a:t>2009</a:t>
                      </a:r>
                      <a:endParaRPr lang="de-DE" sz="1000" b="0" dirty="0"/>
                    </a:p>
                  </a:txBody>
                  <a:tcPr/>
                </a:tc>
              </a:tr>
              <a:tr h="214314">
                <a:tc>
                  <a:txBody>
                    <a:bodyPr/>
                    <a:lstStyle/>
                    <a:p>
                      <a:pPr algn="ctr"/>
                      <a:endParaRPr lang="de-DE" sz="1000" dirty="0"/>
                    </a:p>
                  </a:txBody>
                  <a:tcPr/>
                </a:tc>
                <a:tc>
                  <a:txBody>
                    <a:bodyPr/>
                    <a:lstStyle/>
                    <a:p>
                      <a:pPr algn="l"/>
                      <a:r>
                        <a:rPr lang="de-DE" sz="1000" b="1" dirty="0" smtClean="0"/>
                        <a:t>Total (MW) </a:t>
                      </a:r>
                      <a:endParaRPr lang="de-DE" sz="10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de-DE" sz="1000" b="1" dirty="0" smtClean="0"/>
                        <a:t>1,138</a:t>
                      </a:r>
                      <a:endParaRPr lang="de-DE" sz="1000" dirty="0" smtClean="0"/>
                    </a:p>
                  </a:txBody>
                  <a:tcPr/>
                </a:tc>
                <a:tc>
                  <a:txBody>
                    <a:bodyPr/>
                    <a:lstStyle/>
                    <a:p>
                      <a:pPr algn="r"/>
                      <a:endParaRPr lang="de-DE" sz="1000" dirty="0"/>
                    </a:p>
                  </a:txBody>
                  <a:tcPr/>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7" name="Foliennummernplatzhalter 1"/>
          <p:cNvSpPr>
            <a:spLocks noGrp="1"/>
          </p:cNvSpPr>
          <p:nvPr>
            <p:ph type="sldNum" sz="quarter" idx="10"/>
          </p:nvPr>
        </p:nvSpPr>
        <p:spPr>
          <a:noFill/>
        </p:spPr>
        <p:txBody>
          <a:bodyPr/>
          <a:lstStyle/>
          <a:p>
            <a:fld id="{C5617DAF-FDE1-4E99-93D1-E8AD28DE14CF}" type="slidenum">
              <a:rPr smtClean="0"/>
              <a:pPr/>
              <a:t>41</a:t>
            </a:fld>
            <a:endParaRPr lang="de-DE" smtClean="0"/>
          </a:p>
        </p:txBody>
      </p:sp>
      <p:sp>
        <p:nvSpPr>
          <p:cNvPr id="270338" name="Fußzeilenplatzhalter 2"/>
          <p:cNvSpPr>
            <a:spLocks noGrp="1"/>
          </p:cNvSpPr>
          <p:nvPr>
            <p:ph type="ftr" sz="quarter" idx="11"/>
          </p:nvPr>
        </p:nvSpPr>
        <p:spPr>
          <a:noFill/>
        </p:spPr>
        <p:txBody>
          <a:bodyPr/>
          <a:lstStyle/>
          <a:p>
            <a:r>
              <a:rPr lang="de-DE" smtClean="0"/>
              <a:t>      </a:t>
            </a:r>
          </a:p>
        </p:txBody>
      </p:sp>
      <p:sp>
        <p:nvSpPr>
          <p:cNvPr id="270339" name="Rectangle 2"/>
          <p:cNvSpPr>
            <a:spLocks noGrp="1" noChangeArrowheads="1"/>
          </p:cNvSpPr>
          <p:nvPr>
            <p:ph type="title" idx="4294967295"/>
          </p:nvPr>
        </p:nvSpPr>
        <p:spPr/>
        <p:txBody>
          <a:bodyPr/>
          <a:lstStyle/>
          <a:p>
            <a:r>
              <a:rPr lang="de-DE" smtClean="0"/>
              <a:t>Assets in operation: Poland</a:t>
            </a:r>
          </a:p>
        </p:txBody>
      </p:sp>
      <p:sp>
        <p:nvSpPr>
          <p:cNvPr id="270340" name="Text Box 197"/>
          <p:cNvSpPr txBox="1">
            <a:spLocks noChangeArrowheads="1"/>
          </p:cNvSpPr>
          <p:nvPr/>
        </p:nvSpPr>
        <p:spPr bwMode="gray">
          <a:xfrm>
            <a:off x="609600" y="6588125"/>
            <a:ext cx="2579688" cy="153988"/>
          </a:xfrm>
          <a:prstGeom prst="rect">
            <a:avLst/>
          </a:prstGeom>
          <a:noFill/>
          <a:ln w="12700">
            <a:noFill/>
            <a:miter lim="800000"/>
            <a:headEnd/>
            <a:tailEnd type="none" w="med" len="lg"/>
          </a:ln>
        </p:spPr>
        <p:txBody>
          <a:bodyPr wrap="none" lIns="0" tIns="0" rIns="0" bIns="0">
            <a:spAutoFit/>
          </a:bodyPr>
          <a:lstStyle/>
          <a:p>
            <a:pPr>
              <a:spcBef>
                <a:spcPct val="50000"/>
              </a:spcBef>
            </a:pPr>
            <a:r>
              <a:rPr lang="en-US" sz="1000">
                <a:cs typeface="Arial" charset="0"/>
              </a:rPr>
              <a:t>* E.ON Equity MW (Figures rounded). Source E.ON</a:t>
            </a:r>
          </a:p>
        </p:txBody>
      </p:sp>
      <p:grpSp>
        <p:nvGrpSpPr>
          <p:cNvPr id="270341" name="Gruppieren 20"/>
          <p:cNvGrpSpPr>
            <a:grpSpLocks/>
          </p:cNvGrpSpPr>
          <p:nvPr/>
        </p:nvGrpSpPr>
        <p:grpSpPr bwMode="auto">
          <a:xfrm>
            <a:off x="571500" y="1857375"/>
            <a:ext cx="4606925" cy="3760788"/>
            <a:chOff x="2032000" y="1654175"/>
            <a:chExt cx="5624513" cy="4592638"/>
          </a:xfrm>
        </p:grpSpPr>
        <p:sp>
          <p:nvSpPr>
            <p:cNvPr id="270373" name="Freeform 74"/>
            <p:cNvSpPr>
              <a:spLocks noChangeAspect="1"/>
            </p:cNvSpPr>
            <p:nvPr/>
          </p:nvSpPr>
          <p:spPr bwMode="gray">
            <a:xfrm>
              <a:off x="2032000" y="1654175"/>
              <a:ext cx="5624513" cy="4592638"/>
            </a:xfrm>
            <a:custGeom>
              <a:avLst/>
              <a:gdLst>
                <a:gd name="T0" fmla="*/ 0 w 880"/>
                <a:gd name="T1" fmla="*/ 2147483647 h 778"/>
                <a:gd name="T2" fmla="*/ 2147483647 w 880"/>
                <a:gd name="T3" fmla="*/ 2147483647 h 778"/>
                <a:gd name="T4" fmla="*/ 2147483647 w 880"/>
                <a:gd name="T5" fmla="*/ 2147483647 h 778"/>
                <a:gd name="T6" fmla="*/ 2147483647 w 880"/>
                <a:gd name="T7" fmla="*/ 2147483647 h 778"/>
                <a:gd name="T8" fmla="*/ 2147483647 w 880"/>
                <a:gd name="T9" fmla="*/ 2147483647 h 778"/>
                <a:gd name="T10" fmla="*/ 2147483647 w 880"/>
                <a:gd name="T11" fmla="*/ 0 h 778"/>
                <a:gd name="T12" fmla="*/ 2147483647 w 880"/>
                <a:gd name="T13" fmla="*/ 0 h 778"/>
                <a:gd name="T14" fmla="*/ 2147483647 w 880"/>
                <a:gd name="T15" fmla="*/ 2147483647 h 778"/>
                <a:gd name="T16" fmla="*/ 2147483647 w 880"/>
                <a:gd name="T17" fmla="*/ 2147483647 h 778"/>
                <a:gd name="T18" fmla="*/ 2147483647 w 880"/>
                <a:gd name="T19" fmla="*/ 2147483647 h 778"/>
                <a:gd name="T20" fmla="*/ 2147483647 w 880"/>
                <a:gd name="T21" fmla="*/ 2147483647 h 778"/>
                <a:gd name="T22" fmla="*/ 2147483647 w 880"/>
                <a:gd name="T23" fmla="*/ 2147483647 h 778"/>
                <a:gd name="T24" fmla="*/ 2147483647 w 880"/>
                <a:gd name="T25" fmla="*/ 2147483647 h 778"/>
                <a:gd name="T26" fmla="*/ 2147483647 w 880"/>
                <a:gd name="T27" fmla="*/ 2147483647 h 778"/>
                <a:gd name="T28" fmla="*/ 2147483647 w 880"/>
                <a:gd name="T29" fmla="*/ 2147483647 h 778"/>
                <a:gd name="T30" fmla="*/ 2147483647 w 880"/>
                <a:gd name="T31" fmla="*/ 2147483647 h 778"/>
                <a:gd name="T32" fmla="*/ 2147483647 w 880"/>
                <a:gd name="T33" fmla="*/ 2147483647 h 778"/>
                <a:gd name="T34" fmla="*/ 2147483647 w 880"/>
                <a:gd name="T35" fmla="*/ 2147483647 h 778"/>
                <a:gd name="T36" fmla="*/ 2147483647 w 880"/>
                <a:gd name="T37" fmla="*/ 2147483647 h 778"/>
                <a:gd name="T38" fmla="*/ 2147483647 w 880"/>
                <a:gd name="T39" fmla="*/ 2147483647 h 778"/>
                <a:gd name="T40" fmla="*/ 2147483647 w 880"/>
                <a:gd name="T41" fmla="*/ 2147483647 h 778"/>
                <a:gd name="T42" fmla="*/ 2147483647 w 880"/>
                <a:gd name="T43" fmla="*/ 2147483647 h 778"/>
                <a:gd name="T44" fmla="*/ 2147483647 w 880"/>
                <a:gd name="T45" fmla="*/ 2147483647 h 778"/>
                <a:gd name="T46" fmla="*/ 2147483647 w 880"/>
                <a:gd name="T47" fmla="*/ 2147483647 h 778"/>
                <a:gd name="T48" fmla="*/ 2147483647 w 880"/>
                <a:gd name="T49" fmla="*/ 2147483647 h 778"/>
                <a:gd name="T50" fmla="*/ 2147483647 w 880"/>
                <a:gd name="T51" fmla="*/ 2147483647 h 778"/>
                <a:gd name="T52" fmla="*/ 2147483647 w 880"/>
                <a:gd name="T53" fmla="*/ 2147483647 h 778"/>
                <a:gd name="T54" fmla="*/ 2147483647 w 880"/>
                <a:gd name="T55" fmla="*/ 2147483647 h 778"/>
                <a:gd name="T56" fmla="*/ 2147483647 w 880"/>
                <a:gd name="T57" fmla="*/ 2147483647 h 778"/>
                <a:gd name="T58" fmla="*/ 2147483647 w 880"/>
                <a:gd name="T59" fmla="*/ 2147483647 h 778"/>
                <a:gd name="T60" fmla="*/ 2147483647 w 880"/>
                <a:gd name="T61" fmla="*/ 2147483647 h 778"/>
                <a:gd name="T62" fmla="*/ 2147483647 w 880"/>
                <a:gd name="T63" fmla="*/ 2147483647 h 778"/>
                <a:gd name="T64" fmla="*/ 2147483647 w 880"/>
                <a:gd name="T65" fmla="*/ 2147483647 h 778"/>
                <a:gd name="T66" fmla="*/ 2147483647 w 880"/>
                <a:gd name="T67" fmla="*/ 2147483647 h 778"/>
                <a:gd name="T68" fmla="*/ 2147483647 w 880"/>
                <a:gd name="T69" fmla="*/ 2147483647 h 778"/>
                <a:gd name="T70" fmla="*/ 2147483647 w 880"/>
                <a:gd name="T71" fmla="*/ 2147483647 h 778"/>
                <a:gd name="T72" fmla="*/ 2147483647 w 880"/>
                <a:gd name="T73" fmla="*/ 2147483647 h 778"/>
                <a:gd name="T74" fmla="*/ 2147483647 w 880"/>
                <a:gd name="T75" fmla="*/ 2147483647 h 778"/>
                <a:gd name="T76" fmla="*/ 2147483647 w 880"/>
                <a:gd name="T77" fmla="*/ 2147483647 h 778"/>
                <a:gd name="T78" fmla="*/ 2147483647 w 880"/>
                <a:gd name="T79" fmla="*/ 2147483647 h 778"/>
                <a:gd name="T80" fmla="*/ 0 w 880"/>
                <a:gd name="T81" fmla="*/ 2147483647 h 77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80"/>
                <a:gd name="T124" fmla="*/ 0 h 778"/>
                <a:gd name="T125" fmla="*/ 880 w 880"/>
                <a:gd name="T126" fmla="*/ 778 h 77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80" h="778">
                  <a:moveTo>
                    <a:pt x="0" y="286"/>
                  </a:moveTo>
                  <a:lnTo>
                    <a:pt x="28" y="209"/>
                  </a:lnTo>
                  <a:lnTo>
                    <a:pt x="26" y="167"/>
                  </a:lnTo>
                  <a:lnTo>
                    <a:pt x="28" y="132"/>
                  </a:lnTo>
                  <a:lnTo>
                    <a:pt x="151" y="84"/>
                  </a:lnTo>
                  <a:lnTo>
                    <a:pt x="272" y="0"/>
                  </a:lnTo>
                  <a:lnTo>
                    <a:pt x="401" y="0"/>
                  </a:lnTo>
                  <a:lnTo>
                    <a:pt x="392" y="47"/>
                  </a:lnTo>
                  <a:lnTo>
                    <a:pt x="432" y="57"/>
                  </a:lnTo>
                  <a:lnTo>
                    <a:pt x="491" y="52"/>
                  </a:lnTo>
                  <a:lnTo>
                    <a:pt x="700" y="74"/>
                  </a:lnTo>
                  <a:lnTo>
                    <a:pt x="771" y="63"/>
                  </a:lnTo>
                  <a:lnTo>
                    <a:pt x="820" y="88"/>
                  </a:lnTo>
                  <a:lnTo>
                    <a:pt x="844" y="153"/>
                  </a:lnTo>
                  <a:lnTo>
                    <a:pt x="859" y="300"/>
                  </a:lnTo>
                  <a:lnTo>
                    <a:pt x="813" y="339"/>
                  </a:lnTo>
                  <a:lnTo>
                    <a:pt x="813" y="377"/>
                  </a:lnTo>
                  <a:lnTo>
                    <a:pt x="834" y="388"/>
                  </a:lnTo>
                  <a:lnTo>
                    <a:pt x="848" y="488"/>
                  </a:lnTo>
                  <a:lnTo>
                    <a:pt x="880" y="565"/>
                  </a:lnTo>
                  <a:lnTo>
                    <a:pt x="876" y="642"/>
                  </a:lnTo>
                  <a:lnTo>
                    <a:pt x="844" y="646"/>
                  </a:lnTo>
                  <a:lnTo>
                    <a:pt x="723" y="778"/>
                  </a:lnTo>
                  <a:lnTo>
                    <a:pt x="663" y="746"/>
                  </a:lnTo>
                  <a:lnTo>
                    <a:pt x="515" y="760"/>
                  </a:lnTo>
                  <a:lnTo>
                    <a:pt x="470" y="732"/>
                  </a:lnTo>
                  <a:lnTo>
                    <a:pt x="439" y="753"/>
                  </a:lnTo>
                  <a:lnTo>
                    <a:pt x="407" y="743"/>
                  </a:lnTo>
                  <a:lnTo>
                    <a:pt x="379" y="687"/>
                  </a:lnTo>
                  <a:lnTo>
                    <a:pt x="330" y="666"/>
                  </a:lnTo>
                  <a:lnTo>
                    <a:pt x="320" y="642"/>
                  </a:lnTo>
                  <a:lnTo>
                    <a:pt x="246" y="628"/>
                  </a:lnTo>
                  <a:lnTo>
                    <a:pt x="228" y="648"/>
                  </a:lnTo>
                  <a:lnTo>
                    <a:pt x="183" y="607"/>
                  </a:lnTo>
                  <a:lnTo>
                    <a:pt x="112" y="586"/>
                  </a:lnTo>
                  <a:lnTo>
                    <a:pt x="91" y="544"/>
                  </a:lnTo>
                  <a:lnTo>
                    <a:pt x="73" y="541"/>
                  </a:lnTo>
                  <a:lnTo>
                    <a:pt x="81" y="520"/>
                  </a:lnTo>
                  <a:lnTo>
                    <a:pt x="46" y="432"/>
                  </a:lnTo>
                  <a:lnTo>
                    <a:pt x="35" y="314"/>
                  </a:lnTo>
                  <a:lnTo>
                    <a:pt x="0" y="286"/>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0374" name="AutoShape 106"/>
            <p:cNvSpPr>
              <a:spLocks noChangeArrowheads="1"/>
            </p:cNvSpPr>
            <p:nvPr/>
          </p:nvSpPr>
          <p:spPr bwMode="gray">
            <a:xfrm>
              <a:off x="4174773" y="1700213"/>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a:t>
              </a:r>
            </a:p>
          </p:txBody>
        </p:sp>
        <p:sp>
          <p:nvSpPr>
            <p:cNvPr id="270375" name="AutoShape 106"/>
            <p:cNvSpPr>
              <a:spLocks noChangeArrowheads="1"/>
            </p:cNvSpPr>
            <p:nvPr/>
          </p:nvSpPr>
          <p:spPr bwMode="gray">
            <a:xfrm>
              <a:off x="4362662" y="1700213"/>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2</a:t>
              </a:r>
            </a:p>
          </p:txBody>
        </p:sp>
        <p:grpSp>
          <p:nvGrpSpPr>
            <p:cNvPr id="270376" name="Gruppieren 19"/>
            <p:cNvGrpSpPr>
              <a:grpSpLocks/>
            </p:cNvGrpSpPr>
            <p:nvPr/>
          </p:nvGrpSpPr>
          <p:grpSpPr bwMode="auto">
            <a:xfrm>
              <a:off x="2349500" y="2552821"/>
              <a:ext cx="1253860" cy="188792"/>
              <a:chOff x="2349500" y="2552821"/>
              <a:chExt cx="1253860" cy="188792"/>
            </a:xfrm>
          </p:grpSpPr>
          <p:sp>
            <p:nvSpPr>
              <p:cNvPr id="270377" name="Line 122"/>
              <p:cNvSpPr>
                <a:spLocks noChangeShapeType="1"/>
              </p:cNvSpPr>
              <p:nvPr/>
            </p:nvSpPr>
            <p:spPr bwMode="gray">
              <a:xfrm flipV="1">
                <a:off x="2408918" y="2651822"/>
                <a:ext cx="537848" cy="45719"/>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70378" name="Text Box 124"/>
              <p:cNvSpPr txBox="1">
                <a:spLocks noChangeArrowheads="1"/>
              </p:cNvSpPr>
              <p:nvPr/>
            </p:nvSpPr>
            <p:spPr bwMode="gray">
              <a:xfrm>
                <a:off x="3038209" y="2552821"/>
                <a:ext cx="565151" cy="184150"/>
              </a:xfrm>
              <a:prstGeom prst="rect">
                <a:avLst/>
              </a:prstGeom>
              <a:noFill/>
              <a:ln w="12700">
                <a:noFill/>
                <a:miter lim="800000"/>
                <a:headEnd/>
                <a:tailEnd type="none" w="med" len="lg"/>
              </a:ln>
            </p:spPr>
            <p:txBody>
              <a:bodyPr wrap="none" lIns="0" tIns="0" rIns="0" bIns="0">
                <a:spAutoFit/>
              </a:bodyPr>
              <a:lstStyle/>
              <a:p>
                <a:pPr algn="ctr"/>
                <a:r>
                  <a:rPr lang="de-DE" sz="1200"/>
                  <a:t>Szczecin </a:t>
                </a:r>
                <a:endParaRPr lang="de-DE" sz="1200">
                  <a:solidFill>
                    <a:srgbClr val="000000"/>
                  </a:solidFill>
                </a:endParaRPr>
              </a:p>
            </p:txBody>
          </p:sp>
          <p:sp>
            <p:nvSpPr>
              <p:cNvPr id="270379" name="AutoShape 129"/>
              <p:cNvSpPr>
                <a:spLocks noChangeArrowheads="1"/>
              </p:cNvSpPr>
              <p:nvPr/>
            </p:nvSpPr>
            <p:spPr bwMode="gray">
              <a:xfrm>
                <a:off x="2349500" y="2662238"/>
                <a:ext cx="85725"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sp>
            <p:nvSpPr>
              <p:cNvPr id="270380" name="Line 132"/>
              <p:cNvSpPr>
                <a:spLocks noChangeShapeType="1"/>
              </p:cNvSpPr>
              <p:nvPr/>
            </p:nvSpPr>
            <p:spPr bwMode="gray">
              <a:xfrm>
                <a:off x="2946766" y="2576204"/>
                <a:ext cx="0" cy="152399"/>
              </a:xfrm>
              <a:prstGeom prst="line">
                <a:avLst/>
              </a:prstGeom>
              <a:noFill/>
              <a:ln w="12700">
                <a:solidFill>
                  <a:schemeClr val="tx1"/>
                </a:solidFill>
                <a:round/>
                <a:headEnd/>
                <a:tailEnd type="none" w="med" len="lg"/>
              </a:ln>
            </p:spPr>
            <p:txBody>
              <a:bodyPr wrap="none" lIns="0" tIns="0" rIns="0" bIns="0" anchor="ctr"/>
              <a:lstStyle/>
              <a:p>
                <a:endParaRPr lang="de-DE"/>
              </a:p>
            </p:txBody>
          </p:sp>
        </p:grpSp>
      </p:grpSp>
      <p:grpSp>
        <p:nvGrpSpPr>
          <p:cNvPr id="270342" name="Gruppieren 21"/>
          <p:cNvGrpSpPr>
            <a:grpSpLocks/>
          </p:cNvGrpSpPr>
          <p:nvPr/>
        </p:nvGrpSpPr>
        <p:grpSpPr bwMode="auto">
          <a:xfrm>
            <a:off x="642938" y="6000750"/>
            <a:ext cx="1317625" cy="369888"/>
            <a:chOff x="5039540" y="4873874"/>
            <a:chExt cx="1318410" cy="369332"/>
          </a:xfrm>
        </p:grpSpPr>
        <p:sp>
          <p:nvSpPr>
            <p:cNvPr id="270370" name="AutoShape 106"/>
            <p:cNvSpPr>
              <a:spLocks noChangeArrowheads="1"/>
            </p:cNvSpPr>
            <p:nvPr/>
          </p:nvSpPr>
          <p:spPr bwMode="gray">
            <a:xfrm>
              <a:off x="5039540" y="5086666"/>
              <a:ext cx="125848" cy="116073"/>
            </a:xfrm>
            <a:prstGeom prst="flowChartConnector">
              <a:avLst/>
            </a:prstGeom>
            <a:solidFill>
              <a:schemeClr val="tx1"/>
            </a:solidFill>
            <a:ln w="12700">
              <a:solidFill>
                <a:schemeClr val="tx1"/>
              </a:solidFill>
              <a:round/>
              <a:headEnd/>
              <a:tailEnd type="none" w="med" len="lg"/>
            </a:ln>
          </p:spPr>
          <p:txBody>
            <a:bodyPr wrap="none" lIns="0" tIns="0" rIns="0" bIns="0" anchor="ctr"/>
            <a:lstStyle/>
            <a:p>
              <a:pPr algn="ctr"/>
              <a:endParaRPr lang="de-DE" sz="1000">
                <a:solidFill>
                  <a:schemeClr val="bg1"/>
                </a:solidFill>
              </a:endParaRPr>
            </a:p>
          </p:txBody>
        </p:sp>
        <p:sp>
          <p:nvSpPr>
            <p:cNvPr id="270371" name="Text Box 197"/>
            <p:cNvSpPr txBox="1">
              <a:spLocks noChangeArrowheads="1"/>
            </p:cNvSpPr>
            <p:nvPr/>
          </p:nvSpPr>
          <p:spPr bwMode="gray">
            <a:xfrm>
              <a:off x="5214942" y="4873874"/>
              <a:ext cx="1143008" cy="369332"/>
            </a:xfrm>
            <a:prstGeom prst="rect">
              <a:avLst/>
            </a:prstGeom>
            <a:noFill/>
            <a:ln w="12700">
              <a:noFill/>
              <a:miter lim="800000"/>
              <a:headEnd/>
              <a:tailEnd type="none" w="med" len="lg"/>
            </a:ln>
          </p:spPr>
          <p:txBody>
            <a:bodyPr lIns="0" tIns="0" rIns="0" bIns="0">
              <a:spAutoFit/>
            </a:bodyPr>
            <a:lstStyle/>
            <a:p>
              <a:r>
                <a:rPr lang="de-DE" sz="1200">
                  <a:cs typeface="Arial" charset="0"/>
                </a:rPr>
                <a:t>Onshore wind</a:t>
              </a:r>
            </a:p>
            <a:p>
              <a:r>
                <a:rPr lang="de-DE" sz="1200">
                  <a:cs typeface="Arial" charset="0"/>
                </a:rPr>
                <a:t>Office</a:t>
              </a:r>
            </a:p>
          </p:txBody>
        </p:sp>
        <p:sp>
          <p:nvSpPr>
            <p:cNvPr id="270372" name="AutoShape 106"/>
            <p:cNvSpPr>
              <a:spLocks noChangeArrowheads="1"/>
            </p:cNvSpPr>
            <p:nvPr/>
          </p:nvSpPr>
          <p:spPr bwMode="gray">
            <a:xfrm>
              <a:off x="5039540" y="4906400"/>
              <a:ext cx="125848" cy="116073"/>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endParaRPr lang="de-DE" sz="1000">
                <a:solidFill>
                  <a:schemeClr val="bg1"/>
                </a:solidFill>
              </a:endParaRPr>
            </a:p>
          </p:txBody>
        </p:sp>
      </p:grpSp>
      <p:graphicFrame>
        <p:nvGraphicFramePr>
          <p:cNvPr id="26" name="Tabelle 25"/>
          <p:cNvGraphicFramePr>
            <a:graphicFrameLocks noGrp="1"/>
          </p:cNvGraphicFramePr>
          <p:nvPr/>
        </p:nvGraphicFramePr>
        <p:xfrm>
          <a:off x="5707063" y="1827213"/>
          <a:ext cx="2786062" cy="1244600"/>
        </p:xfrm>
        <a:graphic>
          <a:graphicData uri="http://schemas.openxmlformats.org/drawingml/2006/table">
            <a:tbl>
              <a:tblPr firstRow="1" bandRow="1">
                <a:tableStyleId>{5C22544A-7EE6-4342-B048-85BDC9FD1C3A}</a:tableStyleId>
              </a:tblPr>
              <a:tblGrid>
                <a:gridCol w="214314"/>
                <a:gridCol w="1285884"/>
                <a:gridCol w="857256"/>
                <a:gridCol w="428628"/>
              </a:tblGrid>
              <a:tr h="370840">
                <a:tc>
                  <a:txBody>
                    <a:bodyPr/>
                    <a:lstStyle/>
                    <a:p>
                      <a:pPr algn="l"/>
                      <a:endParaRPr lang="de-DE" sz="1000" b="1" baseline="0" dirty="0" smtClean="0">
                        <a:latin typeface="Polo11K-Leicht"/>
                      </a:endParaRPr>
                    </a:p>
                  </a:txBody>
                  <a:tcPr/>
                </a:tc>
                <a:tc>
                  <a:txBody>
                    <a:bodyPr/>
                    <a:lstStyle/>
                    <a:p>
                      <a:pPr algn="l"/>
                      <a:r>
                        <a:rPr lang="de-DE" sz="1000" b="1" kern="1200" dirty="0" smtClean="0">
                          <a:solidFill>
                            <a:schemeClr val="bg1"/>
                          </a:solidFill>
                          <a:latin typeface="+mn-lt"/>
                          <a:ea typeface="+mn-ea"/>
                          <a:cs typeface="+mn-cs"/>
                        </a:rPr>
                        <a:t>Project</a:t>
                      </a:r>
                    </a:p>
                    <a:p>
                      <a:pPr algn="l"/>
                      <a:r>
                        <a:rPr lang="de-DE" sz="1000" b="1" kern="1200" dirty="0" smtClean="0">
                          <a:solidFill>
                            <a:schemeClr val="bg1"/>
                          </a:solidFill>
                          <a:latin typeface="+mn-lt"/>
                          <a:ea typeface="+mn-ea"/>
                          <a:cs typeface="+mn-cs"/>
                        </a:rPr>
                        <a:t>(</a:t>
                      </a:r>
                      <a:r>
                        <a:rPr lang="de-DE" sz="1000" b="1" kern="1200" dirty="0" err="1" smtClean="0">
                          <a:solidFill>
                            <a:schemeClr val="bg1"/>
                          </a:solidFill>
                          <a:latin typeface="+mn-lt"/>
                          <a:ea typeface="+mn-ea"/>
                          <a:cs typeface="+mn-cs"/>
                        </a:rPr>
                        <a:t>Location</a:t>
                      </a:r>
                      <a:r>
                        <a:rPr lang="de-DE" sz="1000" b="1" kern="1200" dirty="0" smtClean="0">
                          <a:solidFill>
                            <a:schemeClr val="bg1"/>
                          </a:solidFill>
                          <a:latin typeface="+mn-lt"/>
                          <a:ea typeface="+mn-ea"/>
                          <a:cs typeface="+mn-cs"/>
                        </a:rPr>
                        <a:t>)</a:t>
                      </a:r>
                    </a:p>
                  </a:txBody>
                  <a:tcPr/>
                </a:tc>
                <a:tc>
                  <a:txBody>
                    <a:bodyPr/>
                    <a:lstStyle/>
                    <a:p>
                      <a:pPr algn="l"/>
                      <a:r>
                        <a:rPr lang="de-DE" sz="1000" b="1" kern="1200" dirty="0" smtClean="0">
                          <a:solidFill>
                            <a:schemeClr val="bg1"/>
                          </a:solidFill>
                          <a:latin typeface="+mn-lt"/>
                          <a:ea typeface="+mn-ea"/>
                          <a:cs typeface="+mn-cs"/>
                        </a:rPr>
                        <a:t>Net </a:t>
                      </a:r>
                      <a:r>
                        <a:rPr lang="de-DE" sz="1000" b="1" kern="1200" dirty="0" err="1" smtClean="0">
                          <a:solidFill>
                            <a:schemeClr val="bg1"/>
                          </a:solidFill>
                          <a:latin typeface="+mn-lt"/>
                          <a:ea typeface="+mn-ea"/>
                          <a:cs typeface="+mn-cs"/>
                        </a:rPr>
                        <a:t>capacity</a:t>
                      </a:r>
                      <a:endParaRPr lang="de-DE" sz="1000" b="1" kern="1200" dirty="0" smtClean="0">
                        <a:solidFill>
                          <a:schemeClr val="bg1"/>
                        </a:solidFill>
                        <a:latin typeface="+mn-lt"/>
                        <a:ea typeface="+mn-ea"/>
                        <a:cs typeface="+mn-cs"/>
                      </a:endParaRPr>
                    </a:p>
                    <a:p>
                      <a:pPr algn="l"/>
                      <a:r>
                        <a:rPr lang="de-DE" sz="1000" b="1" kern="1200" dirty="0" smtClean="0">
                          <a:solidFill>
                            <a:schemeClr val="bg1"/>
                          </a:solidFill>
                          <a:latin typeface="+mn-lt"/>
                          <a:ea typeface="+mn-ea"/>
                          <a:cs typeface="+mn-cs"/>
                        </a:rPr>
                        <a:t>MW*</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b="1" kern="1200" dirty="0" smtClean="0">
                          <a:solidFill>
                            <a:schemeClr val="bg1"/>
                          </a:solidFill>
                          <a:latin typeface="+mn-lt"/>
                          <a:ea typeface="+mn-ea"/>
                          <a:cs typeface="+mn-cs"/>
                        </a:rPr>
                        <a:t>Year</a:t>
                      </a:r>
                    </a:p>
                  </a:txBody>
                  <a:tcPr/>
                </a:tc>
              </a:tr>
              <a:tr h="318140">
                <a:tc>
                  <a:txBody>
                    <a:bodyPr/>
                    <a:lstStyle/>
                    <a:p>
                      <a:pPr algn="ctr"/>
                      <a:r>
                        <a:rPr lang="de-DE" sz="1000" b="0" dirty="0" smtClean="0"/>
                        <a:t>1</a:t>
                      </a:r>
                      <a:endParaRPr lang="de-DE" sz="1000" b="0" dirty="0"/>
                    </a:p>
                  </a:txBody>
                  <a:tcPr/>
                </a:tc>
                <a:tc>
                  <a:txBody>
                    <a:bodyPr/>
                    <a:lstStyle/>
                    <a:p>
                      <a:pPr algn="l"/>
                      <a:r>
                        <a:rPr lang="de-DE" sz="1000" b="0" dirty="0" err="1" smtClean="0"/>
                        <a:t>Lebcz</a:t>
                      </a:r>
                      <a:r>
                        <a:rPr lang="de-DE" sz="1000" b="0" dirty="0" smtClean="0"/>
                        <a:t> 1 (Danzig) </a:t>
                      </a:r>
                      <a:endParaRPr lang="de-DE" sz="1000" b="0" kern="1200" dirty="0" smtClean="0">
                        <a:solidFill>
                          <a:schemeClr val="dk1"/>
                        </a:solidFill>
                        <a:latin typeface="+mn-lt"/>
                        <a:ea typeface="+mn-ea"/>
                        <a:cs typeface="+mn-cs"/>
                      </a:endParaRPr>
                    </a:p>
                  </a:txBody>
                  <a:tcPr/>
                </a:tc>
                <a:tc>
                  <a:txBody>
                    <a:bodyPr/>
                    <a:lstStyle/>
                    <a:p>
                      <a:pPr algn="r"/>
                      <a:r>
                        <a:rPr lang="de-DE" sz="1000" b="0" kern="1200" dirty="0" smtClean="0">
                          <a:solidFill>
                            <a:schemeClr val="dk1"/>
                          </a:solidFill>
                          <a:latin typeface="+mn-lt"/>
                          <a:ea typeface="+mn-ea"/>
                          <a:cs typeface="+mn-cs"/>
                        </a:rPr>
                        <a:t>6</a:t>
                      </a:r>
                    </a:p>
                  </a:txBody>
                  <a:tcPr/>
                </a:tc>
                <a:tc>
                  <a:txBody>
                    <a:bodyPr/>
                    <a:lstStyle/>
                    <a:p>
                      <a:pPr algn="r"/>
                      <a:r>
                        <a:rPr lang="de-DE" sz="1000" b="0" kern="1200" dirty="0" smtClean="0">
                          <a:solidFill>
                            <a:schemeClr val="dk1"/>
                          </a:solidFill>
                          <a:latin typeface="+mn-lt"/>
                          <a:ea typeface="+mn-ea"/>
                          <a:cs typeface="+mn-cs"/>
                        </a:rPr>
                        <a:t>2007</a:t>
                      </a:r>
                    </a:p>
                  </a:txBody>
                  <a:tcPr/>
                </a:tc>
              </a:tr>
              <a:tr h="285752">
                <a:tc>
                  <a:txBody>
                    <a:bodyPr/>
                    <a:lstStyle/>
                    <a:p>
                      <a:pPr algn="ctr"/>
                      <a:r>
                        <a:rPr lang="de-DE" sz="1000" b="0" dirty="0" smtClean="0"/>
                        <a:t>2</a:t>
                      </a:r>
                      <a:endParaRPr lang="de-DE" sz="1000" b="0" dirty="0"/>
                    </a:p>
                  </a:txBody>
                  <a:tcPr/>
                </a:tc>
                <a:tc>
                  <a:txBody>
                    <a:bodyPr/>
                    <a:lstStyle/>
                    <a:p>
                      <a:r>
                        <a:rPr lang="de-DE" sz="1000" b="0" dirty="0" err="1" smtClean="0"/>
                        <a:t>Lebcz</a:t>
                      </a:r>
                      <a:r>
                        <a:rPr lang="de-DE" sz="1000" b="0" dirty="0" smtClean="0"/>
                        <a:t> 2</a:t>
                      </a:r>
                      <a:r>
                        <a:rPr lang="de-DE" sz="1000" b="0" baseline="0" dirty="0" smtClean="0"/>
                        <a:t> </a:t>
                      </a:r>
                      <a:r>
                        <a:rPr lang="de-DE" sz="1000" b="0" dirty="0" smtClean="0"/>
                        <a:t>(Danzig) </a:t>
                      </a:r>
                      <a:endParaRPr lang="de-DE" sz="1000" b="0" dirty="0"/>
                    </a:p>
                  </a:txBody>
                  <a:tcPr/>
                </a:tc>
                <a:tc>
                  <a:txBody>
                    <a:bodyPr/>
                    <a:lstStyle/>
                    <a:p>
                      <a:pPr algn="r"/>
                      <a:r>
                        <a:rPr lang="de-DE" sz="1000" b="0" dirty="0" smtClean="0"/>
                        <a:t>7</a:t>
                      </a:r>
                      <a:endParaRPr lang="de-DE" sz="1000" b="0" dirty="0"/>
                    </a:p>
                  </a:txBody>
                  <a:tcPr/>
                </a:tc>
                <a:tc>
                  <a:txBody>
                    <a:bodyPr/>
                    <a:lstStyle/>
                    <a:p>
                      <a:pPr algn="r"/>
                      <a:r>
                        <a:rPr lang="de-DE" sz="1000" b="0" dirty="0" smtClean="0"/>
                        <a:t>2008</a:t>
                      </a:r>
                      <a:endParaRPr lang="de-DE" sz="1000" b="0" dirty="0"/>
                    </a:p>
                  </a:txBody>
                  <a:tcPr/>
                </a:tc>
              </a:tr>
              <a:tr h="214314">
                <a:tc>
                  <a:txBody>
                    <a:bodyPr/>
                    <a:lstStyle/>
                    <a:p>
                      <a:pPr algn="ctr"/>
                      <a:endParaRPr lang="de-DE" sz="1000" dirty="0"/>
                    </a:p>
                  </a:txBody>
                  <a:tcPr/>
                </a:tc>
                <a:tc>
                  <a:txBody>
                    <a:bodyPr/>
                    <a:lstStyle/>
                    <a:p>
                      <a:pPr algn="l"/>
                      <a:r>
                        <a:rPr lang="de-DE" sz="1000" b="1" dirty="0" smtClean="0"/>
                        <a:t>Total (MW) </a:t>
                      </a:r>
                      <a:endParaRPr lang="de-DE" sz="10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de-DE" sz="1000" b="1" dirty="0" smtClean="0"/>
                        <a:t>13</a:t>
                      </a:r>
                      <a:endParaRPr lang="de-DE" sz="1000" dirty="0" smtClean="0"/>
                    </a:p>
                  </a:txBody>
                  <a:tcPr/>
                </a:tc>
                <a:tc>
                  <a:txBody>
                    <a:bodyPr/>
                    <a:lstStyle/>
                    <a:p>
                      <a:pPr algn="r"/>
                      <a:endParaRPr lang="de-DE" sz="1000" dirty="0"/>
                    </a:p>
                  </a:txBody>
                  <a:tcPr/>
                </a:tc>
              </a:tr>
            </a:tbl>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Foliennummernplatzhalter 1"/>
          <p:cNvSpPr>
            <a:spLocks noGrp="1"/>
          </p:cNvSpPr>
          <p:nvPr>
            <p:ph type="sldNum" sz="quarter" idx="10"/>
          </p:nvPr>
        </p:nvSpPr>
        <p:spPr>
          <a:noFill/>
        </p:spPr>
        <p:txBody>
          <a:bodyPr/>
          <a:lstStyle/>
          <a:p>
            <a:fld id="{05D2D8B6-1926-44D8-96A5-0BBA9EADEBB5}" type="slidenum">
              <a:rPr smtClean="0"/>
              <a:pPr/>
              <a:t>42</a:t>
            </a:fld>
            <a:endParaRPr lang="de-DE" smtClean="0"/>
          </a:p>
        </p:txBody>
      </p:sp>
      <p:sp>
        <p:nvSpPr>
          <p:cNvPr id="271362" name="Fußzeilenplatzhalter 2"/>
          <p:cNvSpPr>
            <a:spLocks noGrp="1"/>
          </p:cNvSpPr>
          <p:nvPr>
            <p:ph type="ftr" sz="quarter" idx="11"/>
          </p:nvPr>
        </p:nvSpPr>
        <p:spPr>
          <a:noFill/>
        </p:spPr>
        <p:txBody>
          <a:bodyPr/>
          <a:lstStyle/>
          <a:p>
            <a:r>
              <a:rPr lang="de-DE" smtClean="0"/>
              <a:t>      </a:t>
            </a:r>
          </a:p>
        </p:txBody>
      </p:sp>
      <p:sp>
        <p:nvSpPr>
          <p:cNvPr id="271363" name="Rectangle 2"/>
          <p:cNvSpPr>
            <a:spLocks noGrp="1" noChangeArrowheads="1"/>
          </p:cNvSpPr>
          <p:nvPr>
            <p:ph type="title" idx="4294967295"/>
          </p:nvPr>
        </p:nvSpPr>
        <p:spPr/>
        <p:txBody>
          <a:bodyPr/>
          <a:lstStyle/>
          <a:p>
            <a:r>
              <a:rPr lang="de-DE" smtClean="0"/>
              <a:t>Assets in operation: UK (Part 1)</a:t>
            </a:r>
          </a:p>
        </p:txBody>
      </p:sp>
      <p:sp>
        <p:nvSpPr>
          <p:cNvPr id="271364" name="Text Box 197"/>
          <p:cNvSpPr txBox="1">
            <a:spLocks noChangeArrowheads="1"/>
          </p:cNvSpPr>
          <p:nvPr/>
        </p:nvSpPr>
        <p:spPr bwMode="gray">
          <a:xfrm>
            <a:off x="609600" y="6588125"/>
            <a:ext cx="2609850" cy="153988"/>
          </a:xfrm>
          <a:prstGeom prst="rect">
            <a:avLst/>
          </a:prstGeom>
          <a:noFill/>
          <a:ln w="12700">
            <a:noFill/>
            <a:miter lim="800000"/>
            <a:headEnd/>
            <a:tailEnd type="none" w="med" len="lg"/>
          </a:ln>
        </p:spPr>
        <p:txBody>
          <a:bodyPr wrap="none" lIns="0" tIns="0" rIns="0" bIns="0">
            <a:spAutoFit/>
          </a:bodyPr>
          <a:lstStyle/>
          <a:p>
            <a:pPr>
              <a:spcBef>
                <a:spcPct val="50000"/>
              </a:spcBef>
            </a:pPr>
            <a:r>
              <a:rPr lang="en-US" sz="1000">
                <a:cs typeface="Arial" charset="0"/>
              </a:rPr>
              <a:t>* E.ON Equity MW (Figures rounded). Source E.ON </a:t>
            </a:r>
          </a:p>
        </p:txBody>
      </p:sp>
      <p:grpSp>
        <p:nvGrpSpPr>
          <p:cNvPr id="271365" name="Gruppieren 65"/>
          <p:cNvGrpSpPr>
            <a:grpSpLocks/>
          </p:cNvGrpSpPr>
          <p:nvPr/>
        </p:nvGrpSpPr>
        <p:grpSpPr bwMode="auto">
          <a:xfrm>
            <a:off x="642938" y="5643563"/>
            <a:ext cx="1319212" cy="738187"/>
            <a:chOff x="5039540" y="4873874"/>
            <a:chExt cx="1318410" cy="738664"/>
          </a:xfrm>
        </p:grpSpPr>
        <p:sp>
          <p:nvSpPr>
            <p:cNvPr id="67" name="AutoShape 106"/>
            <p:cNvSpPr>
              <a:spLocks noChangeArrowheads="1"/>
            </p:cNvSpPr>
            <p:nvPr/>
          </p:nvSpPr>
          <p:spPr bwMode="gray">
            <a:xfrm>
              <a:off x="5039540" y="5086736"/>
              <a:ext cx="125336" cy="115962"/>
            </a:xfrm>
            <a:prstGeom prst="flowChartConnector">
              <a:avLst/>
            </a:prstGeom>
            <a:solidFill>
              <a:schemeClr val="bg2">
                <a:lumMod val="20000"/>
                <a:lumOff val="80000"/>
              </a:schemeClr>
            </a:solidFill>
            <a:ln w="12700">
              <a:solidFill>
                <a:schemeClr val="bg2">
                  <a:lumMod val="20000"/>
                  <a:lumOff val="80000"/>
                </a:schemeClr>
              </a:solidFill>
              <a:round/>
              <a:headEnd/>
              <a:tailEnd type="none" w="med" len="lg"/>
            </a:ln>
            <a:effectLst/>
          </p:spPr>
          <p:txBody>
            <a:bodyPr wrap="none" lIns="0" tIns="0" rIns="0" bIns="0" anchor="ctr"/>
            <a:lstStyle/>
            <a:p>
              <a:pPr algn="ctr">
                <a:defRPr/>
              </a:pPr>
              <a:endParaRPr lang="de-DE" sz="1000" dirty="0">
                <a:solidFill>
                  <a:schemeClr val="bg1"/>
                </a:solidFill>
              </a:endParaRPr>
            </a:p>
          </p:txBody>
        </p:sp>
        <p:sp>
          <p:nvSpPr>
            <p:cNvPr id="68" name="AutoShape 106"/>
            <p:cNvSpPr>
              <a:spLocks noChangeArrowheads="1"/>
            </p:cNvSpPr>
            <p:nvPr/>
          </p:nvSpPr>
          <p:spPr bwMode="gray">
            <a:xfrm>
              <a:off x="5039540" y="5266239"/>
              <a:ext cx="125336" cy="117551"/>
            </a:xfrm>
            <a:prstGeom prst="flowChartConnector">
              <a:avLst/>
            </a:prstGeom>
            <a:solidFill>
              <a:schemeClr val="bg2">
                <a:lumMod val="60000"/>
                <a:lumOff val="40000"/>
              </a:schemeClr>
            </a:solidFill>
            <a:ln w="12700">
              <a:solidFill>
                <a:schemeClr val="bg2">
                  <a:lumMod val="60000"/>
                  <a:lumOff val="40000"/>
                </a:schemeClr>
              </a:solidFill>
              <a:round/>
              <a:headEnd/>
              <a:tailEnd type="none" w="med" len="lg"/>
            </a:ln>
            <a:effectLst/>
          </p:spPr>
          <p:txBody>
            <a:bodyPr wrap="none" lIns="0" tIns="0" rIns="0" bIns="0" anchor="ctr"/>
            <a:lstStyle/>
            <a:p>
              <a:pPr algn="ctr">
                <a:defRPr/>
              </a:pPr>
              <a:endParaRPr lang="de-DE" sz="1000" dirty="0">
                <a:solidFill>
                  <a:schemeClr val="bg1"/>
                </a:solidFill>
              </a:endParaRPr>
            </a:p>
          </p:txBody>
        </p:sp>
        <p:sp>
          <p:nvSpPr>
            <p:cNvPr id="271488" name="Text Box 197"/>
            <p:cNvSpPr txBox="1">
              <a:spLocks noChangeArrowheads="1"/>
            </p:cNvSpPr>
            <p:nvPr/>
          </p:nvSpPr>
          <p:spPr bwMode="gray">
            <a:xfrm>
              <a:off x="5214942" y="4873874"/>
              <a:ext cx="1143008" cy="738664"/>
            </a:xfrm>
            <a:prstGeom prst="rect">
              <a:avLst/>
            </a:prstGeom>
            <a:noFill/>
            <a:ln w="12700">
              <a:noFill/>
              <a:miter lim="800000"/>
              <a:headEnd/>
              <a:tailEnd type="none" w="med" len="lg"/>
            </a:ln>
          </p:spPr>
          <p:txBody>
            <a:bodyPr lIns="0" tIns="0" rIns="0" bIns="0">
              <a:spAutoFit/>
            </a:bodyPr>
            <a:lstStyle/>
            <a:p>
              <a:r>
                <a:rPr lang="de-DE" sz="1200">
                  <a:cs typeface="Arial" charset="0"/>
                </a:rPr>
                <a:t>Onshore wind</a:t>
              </a:r>
            </a:p>
            <a:p>
              <a:r>
                <a:rPr lang="de-DE" sz="1200">
                  <a:cs typeface="Arial" charset="0"/>
                </a:rPr>
                <a:t>Offshore wind</a:t>
              </a:r>
            </a:p>
            <a:p>
              <a:r>
                <a:rPr lang="de-DE" sz="1200">
                  <a:cs typeface="Arial" charset="0"/>
                </a:rPr>
                <a:t>Biomass</a:t>
              </a:r>
            </a:p>
            <a:p>
              <a:r>
                <a:rPr lang="de-DE" sz="1200">
                  <a:cs typeface="Arial" charset="0"/>
                </a:rPr>
                <a:t>Office</a:t>
              </a:r>
            </a:p>
          </p:txBody>
        </p:sp>
        <p:sp>
          <p:nvSpPr>
            <p:cNvPr id="271489" name="AutoShape 106"/>
            <p:cNvSpPr>
              <a:spLocks noChangeArrowheads="1"/>
            </p:cNvSpPr>
            <p:nvPr/>
          </p:nvSpPr>
          <p:spPr bwMode="gray">
            <a:xfrm>
              <a:off x="5039540" y="5447198"/>
              <a:ext cx="125848" cy="116073"/>
            </a:xfrm>
            <a:prstGeom prst="flowChartConnector">
              <a:avLst/>
            </a:prstGeom>
            <a:solidFill>
              <a:schemeClr val="tx1"/>
            </a:solidFill>
            <a:ln w="12700">
              <a:solidFill>
                <a:schemeClr val="tx1"/>
              </a:solidFill>
              <a:round/>
              <a:headEnd/>
              <a:tailEnd type="none" w="med" len="lg"/>
            </a:ln>
          </p:spPr>
          <p:txBody>
            <a:bodyPr wrap="none" lIns="0" tIns="0" rIns="0" bIns="0" anchor="ctr"/>
            <a:lstStyle/>
            <a:p>
              <a:pPr algn="ctr"/>
              <a:endParaRPr lang="de-DE" sz="1000">
                <a:solidFill>
                  <a:schemeClr val="bg1"/>
                </a:solidFill>
              </a:endParaRPr>
            </a:p>
          </p:txBody>
        </p:sp>
        <p:sp>
          <p:nvSpPr>
            <p:cNvPr id="271490" name="AutoShape 106"/>
            <p:cNvSpPr>
              <a:spLocks noChangeArrowheads="1"/>
            </p:cNvSpPr>
            <p:nvPr/>
          </p:nvSpPr>
          <p:spPr bwMode="gray">
            <a:xfrm>
              <a:off x="5039540" y="4906400"/>
              <a:ext cx="125848" cy="116073"/>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endParaRPr lang="de-DE" sz="1000">
                <a:solidFill>
                  <a:schemeClr val="bg1"/>
                </a:solidFill>
              </a:endParaRPr>
            </a:p>
          </p:txBody>
        </p:sp>
      </p:grpSp>
      <p:graphicFrame>
        <p:nvGraphicFramePr>
          <p:cNvPr id="76" name="Tabelle 75"/>
          <p:cNvGraphicFramePr>
            <a:graphicFrameLocks noGrp="1"/>
          </p:cNvGraphicFramePr>
          <p:nvPr/>
        </p:nvGraphicFramePr>
        <p:xfrm>
          <a:off x="5214938" y="1827213"/>
          <a:ext cx="3357562" cy="4194175"/>
        </p:xfrm>
        <a:graphic>
          <a:graphicData uri="http://schemas.openxmlformats.org/drawingml/2006/table">
            <a:tbl>
              <a:tblPr firstRow="1" bandRow="1">
                <a:tableStyleId>{5C22544A-7EE6-4342-B048-85BDC9FD1C3A}</a:tableStyleId>
              </a:tblPr>
              <a:tblGrid>
                <a:gridCol w="427734"/>
                <a:gridCol w="1501091"/>
                <a:gridCol w="926501"/>
                <a:gridCol w="502260"/>
              </a:tblGrid>
              <a:tr h="370840">
                <a:tc>
                  <a:txBody>
                    <a:bodyPr/>
                    <a:lstStyle/>
                    <a:p>
                      <a:pPr algn="l"/>
                      <a:endParaRPr lang="de-DE" sz="1000" b="1" baseline="0" dirty="0" smtClean="0">
                        <a:latin typeface="Polo11K-Leicht"/>
                      </a:endParaRPr>
                    </a:p>
                  </a:txBody>
                  <a:tcPr/>
                </a:tc>
                <a:tc>
                  <a:txBody>
                    <a:bodyPr/>
                    <a:lstStyle/>
                    <a:p>
                      <a:pPr algn="l"/>
                      <a:r>
                        <a:rPr lang="de-DE" sz="1000" b="1" kern="1200" dirty="0" smtClean="0">
                          <a:solidFill>
                            <a:schemeClr val="bg1"/>
                          </a:solidFill>
                          <a:latin typeface="+mn-lt"/>
                          <a:ea typeface="+mn-ea"/>
                          <a:cs typeface="+mn-cs"/>
                        </a:rPr>
                        <a:t>Project</a:t>
                      </a:r>
                    </a:p>
                    <a:p>
                      <a:pPr algn="l"/>
                      <a:r>
                        <a:rPr lang="de-DE" sz="1000" b="1" kern="1200" dirty="0" smtClean="0">
                          <a:solidFill>
                            <a:schemeClr val="bg1"/>
                          </a:solidFill>
                          <a:latin typeface="+mn-lt"/>
                          <a:ea typeface="+mn-ea"/>
                          <a:cs typeface="+mn-cs"/>
                        </a:rPr>
                        <a:t>(</a:t>
                      </a:r>
                      <a:r>
                        <a:rPr lang="de-DE" sz="1000" b="1" kern="1200" dirty="0" err="1" smtClean="0">
                          <a:solidFill>
                            <a:schemeClr val="bg1"/>
                          </a:solidFill>
                          <a:latin typeface="+mn-lt"/>
                          <a:ea typeface="+mn-ea"/>
                          <a:cs typeface="+mn-cs"/>
                        </a:rPr>
                        <a:t>Location</a:t>
                      </a:r>
                      <a:r>
                        <a:rPr lang="de-DE" sz="1000" b="1" kern="1200" dirty="0" smtClean="0">
                          <a:solidFill>
                            <a:schemeClr val="bg1"/>
                          </a:solidFill>
                          <a:latin typeface="+mn-lt"/>
                          <a:ea typeface="+mn-ea"/>
                          <a:cs typeface="+mn-cs"/>
                        </a:rPr>
                        <a:t>)</a:t>
                      </a:r>
                    </a:p>
                  </a:txBody>
                  <a:tcPr/>
                </a:tc>
                <a:tc>
                  <a:txBody>
                    <a:bodyPr/>
                    <a:lstStyle/>
                    <a:p>
                      <a:pPr algn="l"/>
                      <a:r>
                        <a:rPr lang="de-DE" sz="1000" b="1" kern="1200" dirty="0" smtClean="0">
                          <a:solidFill>
                            <a:schemeClr val="bg1"/>
                          </a:solidFill>
                          <a:latin typeface="+mn-lt"/>
                          <a:ea typeface="+mn-ea"/>
                          <a:cs typeface="+mn-cs"/>
                        </a:rPr>
                        <a:t>Net </a:t>
                      </a:r>
                      <a:r>
                        <a:rPr lang="de-DE" sz="1000" b="1" kern="1200" dirty="0" err="1" smtClean="0">
                          <a:solidFill>
                            <a:schemeClr val="bg1"/>
                          </a:solidFill>
                          <a:latin typeface="+mn-lt"/>
                          <a:ea typeface="+mn-ea"/>
                          <a:cs typeface="+mn-cs"/>
                        </a:rPr>
                        <a:t>capacity</a:t>
                      </a:r>
                      <a:endParaRPr lang="de-DE" sz="1000" b="1" kern="1200" dirty="0" smtClean="0">
                        <a:solidFill>
                          <a:schemeClr val="bg1"/>
                        </a:solidFill>
                        <a:latin typeface="+mn-lt"/>
                        <a:ea typeface="+mn-ea"/>
                        <a:cs typeface="+mn-cs"/>
                      </a:endParaRPr>
                    </a:p>
                    <a:p>
                      <a:pPr algn="l"/>
                      <a:r>
                        <a:rPr lang="de-DE" sz="1000" b="1" kern="1200" dirty="0" smtClean="0">
                          <a:solidFill>
                            <a:schemeClr val="bg1"/>
                          </a:solidFill>
                          <a:latin typeface="+mn-lt"/>
                          <a:ea typeface="+mn-ea"/>
                          <a:cs typeface="+mn-cs"/>
                        </a:rPr>
                        <a:t>MW*</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b="1" kern="1200" dirty="0" smtClean="0">
                          <a:solidFill>
                            <a:schemeClr val="bg1"/>
                          </a:solidFill>
                          <a:latin typeface="+mn-lt"/>
                          <a:ea typeface="+mn-ea"/>
                          <a:cs typeface="+mn-cs"/>
                        </a:rPr>
                        <a:t>Year</a:t>
                      </a:r>
                    </a:p>
                  </a:txBody>
                  <a:tcPr/>
                </a:tc>
              </a:tr>
              <a:tr h="318140">
                <a:tc>
                  <a:txBody>
                    <a:bodyPr/>
                    <a:lstStyle/>
                    <a:p>
                      <a:pPr algn="ctr"/>
                      <a:r>
                        <a:rPr lang="de-DE" sz="1000" b="0" dirty="0" smtClean="0"/>
                        <a:t>1</a:t>
                      </a:r>
                      <a:endParaRPr lang="de-DE" sz="1000" b="0" dirty="0"/>
                    </a:p>
                  </a:txBody>
                  <a:tcPr/>
                </a:tc>
                <a:tc>
                  <a:txBody>
                    <a:bodyPr/>
                    <a:lstStyle/>
                    <a:p>
                      <a:pPr algn="l"/>
                      <a:r>
                        <a:rPr lang="en-US" sz="1000" b="0" dirty="0" err="1" smtClean="0"/>
                        <a:t>Askam</a:t>
                      </a:r>
                      <a:r>
                        <a:rPr lang="en-US" sz="1000" b="0" dirty="0" smtClean="0"/>
                        <a:t> (</a:t>
                      </a:r>
                      <a:r>
                        <a:rPr lang="en-US" sz="1000" b="0" dirty="0" err="1" smtClean="0"/>
                        <a:t>Cumbria</a:t>
                      </a:r>
                      <a:r>
                        <a:rPr lang="en-US" sz="1000" b="0" dirty="0" smtClean="0"/>
                        <a:t>)</a:t>
                      </a:r>
                      <a:endParaRPr lang="de-DE" sz="1000" b="0" kern="1200" dirty="0" smtClean="0">
                        <a:solidFill>
                          <a:schemeClr val="dk1"/>
                        </a:solidFill>
                        <a:latin typeface="+mn-lt"/>
                        <a:ea typeface="+mn-ea"/>
                        <a:cs typeface="+mn-cs"/>
                      </a:endParaRPr>
                    </a:p>
                  </a:txBody>
                  <a:tcPr/>
                </a:tc>
                <a:tc>
                  <a:txBody>
                    <a:bodyPr/>
                    <a:lstStyle/>
                    <a:p>
                      <a:pPr algn="r"/>
                      <a:r>
                        <a:rPr lang="de-DE" sz="1000" b="0" kern="1200" dirty="0" smtClean="0">
                          <a:solidFill>
                            <a:schemeClr val="dk1"/>
                          </a:solidFill>
                          <a:latin typeface="+mn-lt"/>
                          <a:ea typeface="+mn-ea"/>
                          <a:cs typeface="+mn-cs"/>
                        </a:rPr>
                        <a:t>5</a:t>
                      </a:r>
                    </a:p>
                  </a:txBody>
                  <a:tcPr/>
                </a:tc>
                <a:tc>
                  <a:txBody>
                    <a:bodyPr/>
                    <a:lstStyle/>
                    <a:p>
                      <a:pPr algn="r"/>
                      <a:r>
                        <a:rPr lang="en-US" sz="1000" b="0" dirty="0" smtClean="0"/>
                        <a:t>1999</a:t>
                      </a:r>
                      <a:endParaRPr lang="de-DE" sz="1000" b="0" kern="1200" dirty="0" smtClean="0">
                        <a:solidFill>
                          <a:schemeClr val="dk1"/>
                        </a:solidFill>
                        <a:latin typeface="+mn-lt"/>
                        <a:ea typeface="+mn-ea"/>
                        <a:cs typeface="+mn-cs"/>
                      </a:endParaRPr>
                    </a:p>
                  </a:txBody>
                  <a:tcPr/>
                </a:tc>
              </a:tr>
              <a:tr h="285752">
                <a:tc>
                  <a:txBody>
                    <a:bodyPr/>
                    <a:lstStyle/>
                    <a:p>
                      <a:pPr algn="ctr"/>
                      <a:r>
                        <a:rPr lang="de-DE" sz="1000" b="0" dirty="0" smtClean="0"/>
                        <a:t>2</a:t>
                      </a:r>
                      <a:endParaRPr lang="de-DE" sz="1000" b="0" dirty="0"/>
                    </a:p>
                  </a:txBody>
                  <a:tcPr/>
                </a:tc>
                <a:tc>
                  <a:txBody>
                    <a:bodyPr/>
                    <a:lstStyle/>
                    <a:p>
                      <a:r>
                        <a:rPr lang="en-US" sz="1000" b="0" dirty="0" err="1" smtClean="0"/>
                        <a:t>Bessy</a:t>
                      </a:r>
                      <a:r>
                        <a:rPr lang="en-US" sz="1000" b="0" dirty="0" smtClean="0"/>
                        <a:t> Bell </a:t>
                      </a:r>
                    </a:p>
                    <a:p>
                      <a:r>
                        <a:rPr lang="en-US" sz="1000" b="0" dirty="0" smtClean="0"/>
                        <a:t>(Northern Ireland)</a:t>
                      </a:r>
                      <a:endParaRPr lang="de-DE" sz="1000" b="0" dirty="0"/>
                    </a:p>
                  </a:txBody>
                  <a:tcPr/>
                </a:tc>
                <a:tc>
                  <a:txBody>
                    <a:bodyPr/>
                    <a:lstStyle/>
                    <a:p>
                      <a:pPr algn="r"/>
                      <a:r>
                        <a:rPr lang="de-DE" sz="1000" b="0" dirty="0" smtClean="0"/>
                        <a:t>5</a:t>
                      </a:r>
                      <a:endParaRPr lang="de-DE" sz="1000" b="0" dirty="0"/>
                    </a:p>
                  </a:txBody>
                  <a:tcPr/>
                </a:tc>
                <a:tc>
                  <a:txBody>
                    <a:bodyPr/>
                    <a:lstStyle/>
                    <a:p>
                      <a:pPr algn="r"/>
                      <a:r>
                        <a:rPr lang="en-US" sz="1000" b="0" dirty="0" smtClean="0"/>
                        <a:t>1995</a:t>
                      </a:r>
                      <a:endParaRPr lang="de-DE" sz="1000" b="0" dirty="0"/>
                    </a:p>
                  </a:txBody>
                  <a:tcPr/>
                </a:tc>
              </a:tr>
              <a:tr h="285752">
                <a:tc>
                  <a:txBody>
                    <a:bodyPr/>
                    <a:lstStyle/>
                    <a:p>
                      <a:pPr algn="ctr"/>
                      <a:r>
                        <a:rPr lang="de-DE" sz="1000" b="0" dirty="0" smtClean="0"/>
                        <a:t>3</a:t>
                      </a:r>
                      <a:endParaRPr lang="de-DE" sz="1000" b="0" dirty="0"/>
                    </a:p>
                  </a:txBody>
                  <a:tcPr/>
                </a:tc>
                <a:tc>
                  <a:txBody>
                    <a:bodyPr/>
                    <a:lstStyle/>
                    <a:p>
                      <a:pPr algn="l"/>
                      <a:r>
                        <a:rPr lang="en-US" sz="1000" b="0" dirty="0" smtClean="0"/>
                        <a:t>Blood Hill (Norfolk) </a:t>
                      </a:r>
                      <a:endParaRPr lang="de-DE" sz="1000" b="0" dirty="0"/>
                    </a:p>
                  </a:txBody>
                  <a:tcPr/>
                </a:tc>
                <a:tc>
                  <a:txBody>
                    <a:bodyPr/>
                    <a:lstStyle/>
                    <a:p>
                      <a:pPr algn="r"/>
                      <a:r>
                        <a:rPr lang="de-DE" sz="1000" b="0" dirty="0" smtClean="0"/>
                        <a:t>2</a:t>
                      </a:r>
                      <a:endParaRPr lang="de-DE" sz="1000" b="0" dirty="0"/>
                    </a:p>
                  </a:txBody>
                  <a:tcPr/>
                </a:tc>
                <a:tc>
                  <a:txBody>
                    <a:bodyPr/>
                    <a:lstStyle/>
                    <a:p>
                      <a:pPr algn="r"/>
                      <a:r>
                        <a:rPr lang="en-US" sz="1000" b="0" dirty="0" smtClean="0"/>
                        <a:t>1992</a:t>
                      </a:r>
                      <a:endParaRPr lang="de-DE" sz="1000" b="0" dirty="0"/>
                    </a:p>
                  </a:txBody>
                  <a:tcPr/>
                </a:tc>
              </a:tr>
              <a:tr h="285752">
                <a:tc>
                  <a:txBody>
                    <a:bodyPr/>
                    <a:lstStyle/>
                    <a:p>
                      <a:pPr algn="ctr"/>
                      <a:r>
                        <a:rPr lang="de-DE" sz="1000" b="0" dirty="0" smtClean="0"/>
                        <a:t>4</a:t>
                      </a:r>
                      <a:endParaRPr lang="de-DE" sz="1000" b="0" dirty="0"/>
                    </a:p>
                  </a:txBody>
                  <a:tcPr/>
                </a:tc>
                <a:tc>
                  <a:txBody>
                    <a:bodyPr/>
                    <a:lstStyle/>
                    <a:p>
                      <a:pPr algn="l"/>
                      <a:r>
                        <a:rPr lang="en-US" sz="1000" b="0" dirty="0" err="1" smtClean="0"/>
                        <a:t>Bowbeat</a:t>
                      </a:r>
                      <a:r>
                        <a:rPr lang="en-US" sz="1000" b="0" dirty="0" smtClean="0"/>
                        <a:t> (Scotland) </a:t>
                      </a:r>
                      <a:endParaRPr lang="de-DE" sz="1000" b="0" dirty="0"/>
                    </a:p>
                  </a:txBody>
                  <a:tcPr/>
                </a:tc>
                <a:tc>
                  <a:txBody>
                    <a:bodyPr/>
                    <a:lstStyle/>
                    <a:p>
                      <a:pPr algn="r"/>
                      <a:r>
                        <a:rPr lang="de-DE" sz="1000" b="0" dirty="0" smtClean="0"/>
                        <a:t>31</a:t>
                      </a:r>
                      <a:endParaRPr lang="de-DE" sz="1000" b="0" dirty="0"/>
                    </a:p>
                  </a:txBody>
                  <a:tcPr/>
                </a:tc>
                <a:tc>
                  <a:txBody>
                    <a:bodyPr/>
                    <a:lstStyle/>
                    <a:p>
                      <a:pPr algn="r"/>
                      <a:r>
                        <a:rPr lang="en-US" sz="1000" b="0" dirty="0" smtClean="0"/>
                        <a:t>2002</a:t>
                      </a:r>
                      <a:endParaRPr lang="de-DE" sz="1000" b="0" dirty="0"/>
                    </a:p>
                  </a:txBody>
                  <a:tcPr/>
                </a:tc>
              </a:tr>
              <a:tr h="285752">
                <a:tc>
                  <a:txBody>
                    <a:bodyPr/>
                    <a:lstStyle/>
                    <a:p>
                      <a:pPr algn="ctr"/>
                      <a:r>
                        <a:rPr lang="de-DE" sz="1000" b="0" dirty="0" smtClean="0"/>
                        <a:t>5</a:t>
                      </a:r>
                      <a:endParaRPr lang="de-DE" sz="1000" b="0" dirty="0"/>
                    </a:p>
                  </a:txBody>
                  <a:tcPr/>
                </a:tc>
                <a:tc>
                  <a:txBody>
                    <a:bodyPr/>
                    <a:lstStyle/>
                    <a:p>
                      <a:pPr algn="l"/>
                      <a:r>
                        <a:rPr lang="en-US" sz="1000" b="0" dirty="0" err="1" smtClean="0"/>
                        <a:t>Deucheran</a:t>
                      </a:r>
                      <a:r>
                        <a:rPr lang="en-US" sz="1000" b="0" dirty="0" smtClean="0"/>
                        <a:t> Hill </a:t>
                      </a:r>
                    </a:p>
                    <a:p>
                      <a:pPr algn="l"/>
                      <a:r>
                        <a:rPr lang="en-US" sz="1000" b="0" dirty="0" smtClean="0"/>
                        <a:t>(</a:t>
                      </a:r>
                      <a:r>
                        <a:rPr lang="en-US" sz="1000" b="0" dirty="0" err="1" smtClean="0"/>
                        <a:t>Kintyre</a:t>
                      </a:r>
                      <a:r>
                        <a:rPr lang="en-US" sz="1000" b="0" dirty="0" smtClean="0"/>
                        <a:t> Peninsular) </a:t>
                      </a:r>
                      <a:endParaRPr lang="de-DE" sz="1000" b="0" dirty="0"/>
                    </a:p>
                  </a:txBody>
                  <a:tcPr/>
                </a:tc>
                <a:tc>
                  <a:txBody>
                    <a:bodyPr/>
                    <a:lstStyle/>
                    <a:p>
                      <a:pPr algn="r"/>
                      <a:r>
                        <a:rPr lang="de-DE" sz="1000" b="0" dirty="0" smtClean="0"/>
                        <a:t>16</a:t>
                      </a:r>
                      <a:endParaRPr lang="de-DE" sz="1000" b="0" dirty="0"/>
                    </a:p>
                  </a:txBody>
                  <a:tcPr/>
                </a:tc>
                <a:tc>
                  <a:txBody>
                    <a:bodyPr/>
                    <a:lstStyle/>
                    <a:p>
                      <a:pPr algn="r"/>
                      <a:r>
                        <a:rPr lang="de-DE" sz="1000" b="0" dirty="0" smtClean="0"/>
                        <a:t>2001</a:t>
                      </a:r>
                      <a:endParaRPr lang="de-DE" sz="1000" b="0" dirty="0"/>
                    </a:p>
                  </a:txBody>
                  <a:tcPr/>
                </a:tc>
              </a:tr>
              <a:tr h="285752">
                <a:tc>
                  <a:txBody>
                    <a:bodyPr/>
                    <a:lstStyle/>
                    <a:p>
                      <a:pPr algn="ctr"/>
                      <a:r>
                        <a:rPr lang="de-DE" sz="1000" b="0" dirty="0" smtClean="0"/>
                        <a:t>6</a:t>
                      </a:r>
                      <a:endParaRPr lang="de-DE" sz="1000" b="0" dirty="0"/>
                    </a:p>
                  </a:txBody>
                  <a:tcPr/>
                </a:tc>
                <a:tc>
                  <a:txBody>
                    <a:bodyPr/>
                    <a:lstStyle/>
                    <a:p>
                      <a:pPr algn="l"/>
                      <a:r>
                        <a:rPr lang="en-US" sz="1000" b="0" dirty="0" smtClean="0"/>
                        <a:t>Great </a:t>
                      </a:r>
                      <a:r>
                        <a:rPr lang="en-US" sz="1000" b="0" dirty="0" err="1" smtClean="0"/>
                        <a:t>Eppleton</a:t>
                      </a:r>
                      <a:r>
                        <a:rPr lang="en-US" sz="1000" b="0" dirty="0" smtClean="0"/>
                        <a:t> (Northumberland) </a:t>
                      </a:r>
                      <a:endParaRPr lang="de-DE" sz="1000" b="0" dirty="0"/>
                    </a:p>
                  </a:txBody>
                  <a:tcPr/>
                </a:tc>
                <a:tc>
                  <a:txBody>
                    <a:bodyPr/>
                    <a:lstStyle/>
                    <a:p>
                      <a:pPr algn="r"/>
                      <a:r>
                        <a:rPr lang="de-DE" sz="1000" b="0" dirty="0" err="1" smtClean="0"/>
                        <a:t>repower</a:t>
                      </a:r>
                      <a:endParaRPr lang="de-DE" sz="1000" b="0" dirty="0"/>
                    </a:p>
                  </a:txBody>
                  <a:tcPr/>
                </a:tc>
                <a:tc>
                  <a:txBody>
                    <a:bodyPr/>
                    <a:lstStyle/>
                    <a:p>
                      <a:pPr algn="r"/>
                      <a:endParaRPr lang="de-DE" sz="1000" b="0" dirty="0"/>
                    </a:p>
                  </a:txBody>
                  <a:tcPr/>
                </a:tc>
              </a:tr>
              <a:tr h="285752">
                <a:tc>
                  <a:txBody>
                    <a:bodyPr/>
                    <a:lstStyle/>
                    <a:p>
                      <a:pPr algn="ctr"/>
                      <a:r>
                        <a:rPr lang="de-DE" sz="1000" b="0" dirty="0" smtClean="0"/>
                        <a:t>7</a:t>
                      </a:r>
                      <a:endParaRPr lang="de-DE" sz="1000" b="0" dirty="0"/>
                    </a:p>
                  </a:txBody>
                  <a:tcPr/>
                </a:tc>
                <a:tc>
                  <a:txBody>
                    <a:bodyPr/>
                    <a:lstStyle/>
                    <a:p>
                      <a:pPr algn="l"/>
                      <a:r>
                        <a:rPr lang="en-US" sz="1000" b="0" dirty="0" err="1" smtClean="0"/>
                        <a:t>Holmside</a:t>
                      </a:r>
                      <a:r>
                        <a:rPr lang="en-US" sz="1000" b="0" dirty="0" smtClean="0"/>
                        <a:t> </a:t>
                      </a:r>
                    </a:p>
                    <a:p>
                      <a:pPr algn="l"/>
                      <a:r>
                        <a:rPr lang="en-US" sz="1000" b="0" dirty="0" smtClean="0"/>
                        <a:t>(County Durham) </a:t>
                      </a:r>
                      <a:endParaRPr lang="de-DE" sz="1000" b="0" dirty="0"/>
                    </a:p>
                  </a:txBody>
                  <a:tcPr/>
                </a:tc>
                <a:tc>
                  <a:txBody>
                    <a:bodyPr/>
                    <a:lstStyle/>
                    <a:p>
                      <a:pPr algn="r"/>
                      <a:r>
                        <a:rPr lang="de-DE" sz="1000" b="0" dirty="0" smtClean="0"/>
                        <a:t>5</a:t>
                      </a:r>
                      <a:endParaRPr lang="de-DE" sz="1000" b="0" dirty="0"/>
                    </a:p>
                  </a:txBody>
                  <a:tcPr/>
                </a:tc>
                <a:tc>
                  <a:txBody>
                    <a:bodyPr/>
                    <a:lstStyle/>
                    <a:p>
                      <a:pPr algn="r"/>
                      <a:r>
                        <a:rPr lang="de-DE" sz="1000" b="0" dirty="0" smtClean="0"/>
                        <a:t>2004</a:t>
                      </a:r>
                      <a:endParaRPr lang="de-DE" sz="1000" b="0" dirty="0"/>
                    </a:p>
                  </a:txBody>
                  <a:tcPr/>
                </a:tc>
              </a:tr>
              <a:tr h="285752">
                <a:tc>
                  <a:txBody>
                    <a:bodyPr/>
                    <a:lstStyle/>
                    <a:p>
                      <a:pPr algn="ctr"/>
                      <a:r>
                        <a:rPr lang="de-DE" sz="1000" b="0" dirty="0" smtClean="0"/>
                        <a:t>8</a:t>
                      </a:r>
                      <a:endParaRPr lang="de-DE" sz="1000" b="0" dirty="0"/>
                    </a:p>
                  </a:txBody>
                  <a:tcPr/>
                </a:tc>
                <a:tc>
                  <a:txBody>
                    <a:bodyPr/>
                    <a:lstStyle/>
                    <a:p>
                      <a:pPr algn="l"/>
                      <a:r>
                        <a:rPr lang="en-US" sz="1000" b="0" dirty="0" smtClean="0"/>
                        <a:t>High Volts </a:t>
                      </a:r>
                    </a:p>
                    <a:p>
                      <a:pPr algn="l"/>
                      <a:r>
                        <a:rPr lang="en-US" sz="1000" b="0" dirty="0" smtClean="0"/>
                        <a:t>(County Durham)</a:t>
                      </a:r>
                      <a:endParaRPr lang="de-DE" sz="1000" b="0" dirty="0"/>
                    </a:p>
                  </a:txBody>
                  <a:tcPr/>
                </a:tc>
                <a:tc>
                  <a:txBody>
                    <a:bodyPr/>
                    <a:lstStyle/>
                    <a:p>
                      <a:pPr algn="r"/>
                      <a:r>
                        <a:rPr lang="de-DE" sz="1000" b="0" dirty="0" smtClean="0"/>
                        <a:t>8</a:t>
                      </a:r>
                      <a:endParaRPr lang="de-DE" sz="1000" b="0" dirty="0"/>
                    </a:p>
                  </a:txBody>
                  <a:tcPr/>
                </a:tc>
                <a:tc>
                  <a:txBody>
                    <a:bodyPr/>
                    <a:lstStyle/>
                    <a:p>
                      <a:pPr algn="r"/>
                      <a:r>
                        <a:rPr lang="de-DE" sz="1000" b="0" dirty="0" smtClean="0"/>
                        <a:t>2004</a:t>
                      </a:r>
                      <a:endParaRPr lang="de-DE" sz="1000" b="0" dirty="0"/>
                    </a:p>
                  </a:txBody>
                  <a:tcPr/>
                </a:tc>
              </a:tr>
              <a:tr h="285752">
                <a:tc>
                  <a:txBody>
                    <a:bodyPr/>
                    <a:lstStyle/>
                    <a:p>
                      <a:pPr algn="ctr"/>
                      <a:r>
                        <a:rPr lang="de-DE" sz="1000" b="0" dirty="0" smtClean="0"/>
                        <a:t>9</a:t>
                      </a:r>
                      <a:endParaRPr lang="de-DE" sz="1000" b="0" dirty="0"/>
                    </a:p>
                  </a:txBody>
                  <a:tcPr/>
                </a:tc>
                <a:tc>
                  <a:txBody>
                    <a:bodyPr/>
                    <a:lstStyle/>
                    <a:p>
                      <a:pPr algn="l"/>
                      <a:r>
                        <a:rPr lang="en-US" sz="1000" b="0" dirty="0" smtClean="0"/>
                        <a:t>Hare Hill </a:t>
                      </a:r>
                    </a:p>
                    <a:p>
                      <a:pPr algn="l"/>
                      <a:r>
                        <a:rPr lang="en-US" sz="1000" b="0" dirty="0" smtClean="0"/>
                        <a:t>(County Durham)</a:t>
                      </a:r>
                      <a:endParaRPr lang="de-DE" sz="1000" b="0" dirty="0"/>
                    </a:p>
                  </a:txBody>
                  <a:tcPr/>
                </a:tc>
                <a:tc>
                  <a:txBody>
                    <a:bodyPr/>
                    <a:lstStyle/>
                    <a:p>
                      <a:pPr algn="r"/>
                      <a:r>
                        <a:rPr lang="de-DE" sz="1000" b="0" dirty="0" smtClean="0"/>
                        <a:t>5</a:t>
                      </a:r>
                      <a:endParaRPr lang="de-DE" sz="1000" b="0" dirty="0"/>
                    </a:p>
                  </a:txBody>
                  <a:tcPr/>
                </a:tc>
                <a:tc>
                  <a:txBody>
                    <a:bodyPr/>
                    <a:lstStyle/>
                    <a:p>
                      <a:pPr algn="r"/>
                      <a:r>
                        <a:rPr lang="de-DE" sz="1000" b="0" dirty="0" smtClean="0"/>
                        <a:t>2004</a:t>
                      </a:r>
                      <a:endParaRPr lang="de-DE" sz="1000" b="0" dirty="0"/>
                    </a:p>
                  </a:txBody>
                  <a:tcPr/>
                </a:tc>
              </a:tr>
              <a:tr h="285752">
                <a:tc>
                  <a:txBody>
                    <a:bodyPr/>
                    <a:lstStyle/>
                    <a:p>
                      <a:pPr algn="ctr"/>
                      <a:r>
                        <a:rPr lang="de-DE" sz="1000" b="0" dirty="0" smtClean="0"/>
                        <a:t>10</a:t>
                      </a:r>
                      <a:endParaRPr lang="de-DE" sz="1000" b="0" dirty="0"/>
                    </a:p>
                  </a:txBody>
                  <a:tcPr/>
                </a:tc>
                <a:tc>
                  <a:txBody>
                    <a:bodyPr/>
                    <a:lstStyle/>
                    <a:p>
                      <a:pPr algn="l"/>
                      <a:r>
                        <a:rPr lang="it-IT" sz="1000" b="0" dirty="0" err="1" smtClean="0"/>
                        <a:t>Lowca</a:t>
                      </a:r>
                      <a:r>
                        <a:rPr lang="it-IT" sz="1000" b="0" dirty="0" smtClean="0"/>
                        <a:t> (</a:t>
                      </a:r>
                      <a:r>
                        <a:rPr lang="it-IT" sz="1000" b="0" dirty="0" err="1" smtClean="0"/>
                        <a:t>Cumbria</a:t>
                      </a:r>
                      <a:r>
                        <a:rPr lang="it-IT" sz="1000" b="0" dirty="0" smtClean="0"/>
                        <a:t>)</a:t>
                      </a:r>
                      <a:endParaRPr lang="de-DE" sz="1000" b="0" dirty="0"/>
                    </a:p>
                  </a:txBody>
                  <a:tcPr/>
                </a:tc>
                <a:tc>
                  <a:txBody>
                    <a:bodyPr/>
                    <a:lstStyle/>
                    <a:p>
                      <a:pPr algn="r"/>
                      <a:r>
                        <a:rPr lang="de-DE" sz="1000" b="0" dirty="0" smtClean="0"/>
                        <a:t>5</a:t>
                      </a:r>
                      <a:endParaRPr lang="de-DE" sz="1000" b="0" dirty="0"/>
                    </a:p>
                  </a:txBody>
                  <a:tcPr/>
                </a:tc>
                <a:tc>
                  <a:txBody>
                    <a:bodyPr/>
                    <a:lstStyle/>
                    <a:p>
                      <a:pPr algn="r"/>
                      <a:r>
                        <a:rPr lang="de-DE" sz="1000" b="0" dirty="0" smtClean="0"/>
                        <a:t>2000</a:t>
                      </a:r>
                      <a:endParaRPr lang="de-DE" sz="1000" b="0" dirty="0"/>
                    </a:p>
                  </a:txBody>
                  <a:tcPr/>
                </a:tc>
              </a:tr>
              <a:tr h="214314">
                <a:tc>
                  <a:txBody>
                    <a:bodyPr/>
                    <a:lstStyle/>
                    <a:p>
                      <a:pPr algn="ctr"/>
                      <a:endParaRPr lang="de-DE" sz="1000" dirty="0"/>
                    </a:p>
                  </a:txBody>
                  <a:tcPr/>
                </a:tc>
                <a:tc>
                  <a:txBody>
                    <a:bodyPr/>
                    <a:lstStyle/>
                    <a:p>
                      <a:pPr algn="l"/>
                      <a:r>
                        <a:rPr lang="de-DE" sz="1000" b="1" dirty="0" smtClean="0"/>
                        <a:t>Total (MW) </a:t>
                      </a:r>
                      <a:endParaRPr lang="de-DE" sz="10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de-DE" sz="1000" b="1" dirty="0" smtClean="0"/>
                        <a:t>82</a:t>
                      </a:r>
                      <a:endParaRPr lang="de-DE" sz="1000" dirty="0" smtClean="0"/>
                    </a:p>
                  </a:txBody>
                  <a:tcPr/>
                </a:tc>
                <a:tc>
                  <a:txBody>
                    <a:bodyPr/>
                    <a:lstStyle/>
                    <a:p>
                      <a:pPr algn="r"/>
                      <a:endParaRPr lang="de-DE" sz="1000" dirty="0"/>
                    </a:p>
                  </a:txBody>
                  <a:tcPr/>
                </a:tc>
              </a:tr>
            </a:tbl>
          </a:graphicData>
        </a:graphic>
      </p:graphicFrame>
      <p:grpSp>
        <p:nvGrpSpPr>
          <p:cNvPr id="271433" name="Gruppieren 64"/>
          <p:cNvGrpSpPr>
            <a:grpSpLocks/>
          </p:cNvGrpSpPr>
          <p:nvPr/>
        </p:nvGrpSpPr>
        <p:grpSpPr bwMode="auto">
          <a:xfrm>
            <a:off x="193675" y="1549400"/>
            <a:ext cx="4806950" cy="4960938"/>
            <a:chOff x="1785918" y="1142984"/>
            <a:chExt cx="4806983" cy="4960938"/>
          </a:xfrm>
        </p:grpSpPr>
        <p:grpSp>
          <p:nvGrpSpPr>
            <p:cNvPr id="271434" name="Group 3"/>
            <p:cNvGrpSpPr>
              <a:grpSpLocks/>
            </p:cNvGrpSpPr>
            <p:nvPr/>
          </p:nvGrpSpPr>
          <p:grpSpPr bwMode="auto">
            <a:xfrm>
              <a:off x="1785918" y="1142984"/>
              <a:ext cx="4541837" cy="4960939"/>
              <a:chOff x="1872" y="864"/>
              <a:chExt cx="2641" cy="3125"/>
            </a:xfrm>
          </p:grpSpPr>
          <p:sp>
            <p:nvSpPr>
              <p:cNvPr id="271462" name="Freeform 4"/>
              <p:cNvSpPr>
                <a:spLocks noChangeAspect="1"/>
              </p:cNvSpPr>
              <p:nvPr/>
            </p:nvSpPr>
            <p:spPr bwMode="auto">
              <a:xfrm>
                <a:off x="2803" y="2058"/>
                <a:ext cx="1710" cy="1931"/>
              </a:xfrm>
              <a:custGeom>
                <a:avLst/>
                <a:gdLst>
                  <a:gd name="T0" fmla="*/ 0 w 10054"/>
                  <a:gd name="T1" fmla="*/ 0 h 11355"/>
                  <a:gd name="T2" fmla="*/ 0 w 10054"/>
                  <a:gd name="T3" fmla="*/ 0 h 11355"/>
                  <a:gd name="T4" fmla="*/ 0 w 10054"/>
                  <a:gd name="T5" fmla="*/ 0 h 11355"/>
                  <a:gd name="T6" fmla="*/ 0 w 10054"/>
                  <a:gd name="T7" fmla="*/ 0 h 11355"/>
                  <a:gd name="T8" fmla="*/ 0 w 10054"/>
                  <a:gd name="T9" fmla="*/ 0 h 11355"/>
                  <a:gd name="T10" fmla="*/ 0 w 10054"/>
                  <a:gd name="T11" fmla="*/ 0 h 11355"/>
                  <a:gd name="T12" fmla="*/ 0 w 10054"/>
                  <a:gd name="T13" fmla="*/ 0 h 11355"/>
                  <a:gd name="T14" fmla="*/ 0 w 10054"/>
                  <a:gd name="T15" fmla="*/ 0 h 11355"/>
                  <a:gd name="T16" fmla="*/ 0 w 10054"/>
                  <a:gd name="T17" fmla="*/ 0 h 11355"/>
                  <a:gd name="T18" fmla="*/ 0 w 10054"/>
                  <a:gd name="T19" fmla="*/ 0 h 11355"/>
                  <a:gd name="T20" fmla="*/ 0 w 10054"/>
                  <a:gd name="T21" fmla="*/ 0 h 11355"/>
                  <a:gd name="T22" fmla="*/ 0 w 10054"/>
                  <a:gd name="T23" fmla="*/ 0 h 11355"/>
                  <a:gd name="T24" fmla="*/ 0 w 10054"/>
                  <a:gd name="T25" fmla="*/ 0 h 11355"/>
                  <a:gd name="T26" fmla="*/ 0 w 10054"/>
                  <a:gd name="T27" fmla="*/ 0 h 11355"/>
                  <a:gd name="T28" fmla="*/ 0 w 10054"/>
                  <a:gd name="T29" fmla="*/ 0 h 11355"/>
                  <a:gd name="T30" fmla="*/ 0 w 10054"/>
                  <a:gd name="T31" fmla="*/ 0 h 11355"/>
                  <a:gd name="T32" fmla="*/ 0 w 10054"/>
                  <a:gd name="T33" fmla="*/ 0 h 11355"/>
                  <a:gd name="T34" fmla="*/ 0 w 10054"/>
                  <a:gd name="T35" fmla="*/ 0 h 11355"/>
                  <a:gd name="T36" fmla="*/ 0 w 10054"/>
                  <a:gd name="T37" fmla="*/ 0 h 11355"/>
                  <a:gd name="T38" fmla="*/ 0 w 10054"/>
                  <a:gd name="T39" fmla="*/ 0 h 11355"/>
                  <a:gd name="T40" fmla="*/ 0 w 10054"/>
                  <a:gd name="T41" fmla="*/ 0 h 11355"/>
                  <a:gd name="T42" fmla="*/ 0 w 10054"/>
                  <a:gd name="T43" fmla="*/ 0 h 11355"/>
                  <a:gd name="T44" fmla="*/ 0 w 10054"/>
                  <a:gd name="T45" fmla="*/ 0 h 11355"/>
                  <a:gd name="T46" fmla="*/ 0 w 10054"/>
                  <a:gd name="T47" fmla="*/ 0 h 11355"/>
                  <a:gd name="T48" fmla="*/ 0 w 10054"/>
                  <a:gd name="T49" fmla="*/ 0 h 11355"/>
                  <a:gd name="T50" fmla="*/ 0 w 10054"/>
                  <a:gd name="T51" fmla="*/ 0 h 11355"/>
                  <a:gd name="T52" fmla="*/ 0 w 10054"/>
                  <a:gd name="T53" fmla="*/ 0 h 11355"/>
                  <a:gd name="T54" fmla="*/ 0 w 10054"/>
                  <a:gd name="T55" fmla="*/ 0 h 11355"/>
                  <a:gd name="T56" fmla="*/ 0 w 10054"/>
                  <a:gd name="T57" fmla="*/ 0 h 11355"/>
                  <a:gd name="T58" fmla="*/ 0 w 10054"/>
                  <a:gd name="T59" fmla="*/ 0 h 11355"/>
                  <a:gd name="T60" fmla="*/ 0 w 10054"/>
                  <a:gd name="T61" fmla="*/ 0 h 11355"/>
                  <a:gd name="T62" fmla="*/ 0 w 10054"/>
                  <a:gd name="T63" fmla="*/ 0 h 11355"/>
                  <a:gd name="T64" fmla="*/ 0 w 10054"/>
                  <a:gd name="T65" fmla="*/ 0 h 11355"/>
                  <a:gd name="T66" fmla="*/ 0 w 10054"/>
                  <a:gd name="T67" fmla="*/ 0 h 11355"/>
                  <a:gd name="T68" fmla="*/ 0 w 10054"/>
                  <a:gd name="T69" fmla="*/ 0 h 11355"/>
                  <a:gd name="T70" fmla="*/ 0 w 10054"/>
                  <a:gd name="T71" fmla="*/ 0 h 11355"/>
                  <a:gd name="T72" fmla="*/ 0 w 10054"/>
                  <a:gd name="T73" fmla="*/ 0 h 11355"/>
                  <a:gd name="T74" fmla="*/ 0 w 10054"/>
                  <a:gd name="T75" fmla="*/ 0 h 11355"/>
                  <a:gd name="T76" fmla="*/ 0 w 10054"/>
                  <a:gd name="T77" fmla="*/ 0 h 11355"/>
                  <a:gd name="T78" fmla="*/ 0 w 10054"/>
                  <a:gd name="T79" fmla="*/ 0 h 11355"/>
                  <a:gd name="T80" fmla="*/ 0 w 10054"/>
                  <a:gd name="T81" fmla="*/ 0 h 11355"/>
                  <a:gd name="T82" fmla="*/ 0 w 10054"/>
                  <a:gd name="T83" fmla="*/ 0 h 11355"/>
                  <a:gd name="T84" fmla="*/ 0 w 10054"/>
                  <a:gd name="T85" fmla="*/ 0 h 11355"/>
                  <a:gd name="T86" fmla="*/ 0 w 10054"/>
                  <a:gd name="T87" fmla="*/ 0 h 11355"/>
                  <a:gd name="T88" fmla="*/ 0 w 10054"/>
                  <a:gd name="T89" fmla="*/ 0 h 11355"/>
                  <a:gd name="T90" fmla="*/ 0 w 10054"/>
                  <a:gd name="T91" fmla="*/ 0 h 11355"/>
                  <a:gd name="T92" fmla="*/ 0 w 10054"/>
                  <a:gd name="T93" fmla="*/ 0 h 11355"/>
                  <a:gd name="T94" fmla="*/ 0 w 10054"/>
                  <a:gd name="T95" fmla="*/ 0 h 11355"/>
                  <a:gd name="T96" fmla="*/ 0 w 10054"/>
                  <a:gd name="T97" fmla="*/ 0 h 113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0054"/>
                  <a:gd name="T148" fmla="*/ 0 h 11355"/>
                  <a:gd name="T149" fmla="*/ 10054 w 10054"/>
                  <a:gd name="T150" fmla="*/ 11355 h 113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0054" h="11355">
                    <a:moveTo>
                      <a:pt x="4261" y="4751"/>
                    </a:moveTo>
                    <a:lnTo>
                      <a:pt x="4106" y="4872"/>
                    </a:lnTo>
                    <a:lnTo>
                      <a:pt x="4257" y="5122"/>
                    </a:lnTo>
                    <a:lnTo>
                      <a:pt x="4246" y="5272"/>
                    </a:lnTo>
                    <a:lnTo>
                      <a:pt x="4508" y="5692"/>
                    </a:lnTo>
                    <a:lnTo>
                      <a:pt x="4611" y="5725"/>
                    </a:lnTo>
                    <a:lnTo>
                      <a:pt x="4520" y="5902"/>
                    </a:lnTo>
                    <a:lnTo>
                      <a:pt x="4305" y="5760"/>
                    </a:lnTo>
                    <a:lnTo>
                      <a:pt x="4144" y="5802"/>
                    </a:lnTo>
                    <a:lnTo>
                      <a:pt x="4055" y="6053"/>
                    </a:lnTo>
                    <a:lnTo>
                      <a:pt x="4211" y="6140"/>
                    </a:lnTo>
                    <a:lnTo>
                      <a:pt x="4017" y="6610"/>
                    </a:lnTo>
                    <a:lnTo>
                      <a:pt x="4136" y="6602"/>
                    </a:lnTo>
                    <a:lnTo>
                      <a:pt x="4134" y="6715"/>
                    </a:lnTo>
                    <a:lnTo>
                      <a:pt x="3907" y="6812"/>
                    </a:lnTo>
                    <a:lnTo>
                      <a:pt x="4212" y="7020"/>
                    </a:lnTo>
                    <a:lnTo>
                      <a:pt x="4174" y="7169"/>
                    </a:lnTo>
                    <a:lnTo>
                      <a:pt x="3962" y="7364"/>
                    </a:lnTo>
                    <a:lnTo>
                      <a:pt x="3987" y="7522"/>
                    </a:lnTo>
                    <a:lnTo>
                      <a:pt x="4041" y="7884"/>
                    </a:lnTo>
                    <a:lnTo>
                      <a:pt x="4085" y="7934"/>
                    </a:lnTo>
                    <a:lnTo>
                      <a:pt x="4234" y="7892"/>
                    </a:lnTo>
                    <a:lnTo>
                      <a:pt x="4348" y="8082"/>
                    </a:lnTo>
                    <a:lnTo>
                      <a:pt x="4452" y="8107"/>
                    </a:lnTo>
                    <a:lnTo>
                      <a:pt x="4466" y="8158"/>
                    </a:lnTo>
                    <a:lnTo>
                      <a:pt x="4407" y="8204"/>
                    </a:lnTo>
                    <a:lnTo>
                      <a:pt x="4436" y="8521"/>
                    </a:lnTo>
                    <a:lnTo>
                      <a:pt x="4744" y="8302"/>
                    </a:lnTo>
                    <a:lnTo>
                      <a:pt x="4206" y="8801"/>
                    </a:lnTo>
                    <a:lnTo>
                      <a:pt x="3886" y="9011"/>
                    </a:lnTo>
                    <a:lnTo>
                      <a:pt x="3792" y="9125"/>
                    </a:lnTo>
                    <a:lnTo>
                      <a:pt x="3801" y="9376"/>
                    </a:lnTo>
                    <a:lnTo>
                      <a:pt x="3768" y="9329"/>
                    </a:lnTo>
                    <a:lnTo>
                      <a:pt x="3328" y="9351"/>
                    </a:lnTo>
                    <a:lnTo>
                      <a:pt x="2793" y="9132"/>
                    </a:lnTo>
                    <a:lnTo>
                      <a:pt x="2272" y="9199"/>
                    </a:lnTo>
                    <a:lnTo>
                      <a:pt x="2200" y="9310"/>
                    </a:lnTo>
                    <a:lnTo>
                      <a:pt x="2284" y="9489"/>
                    </a:lnTo>
                    <a:lnTo>
                      <a:pt x="1865" y="9482"/>
                    </a:lnTo>
                    <a:lnTo>
                      <a:pt x="1815" y="9531"/>
                    </a:lnTo>
                    <a:lnTo>
                      <a:pt x="1721" y="9953"/>
                    </a:lnTo>
                    <a:lnTo>
                      <a:pt x="1057" y="10370"/>
                    </a:lnTo>
                    <a:lnTo>
                      <a:pt x="267" y="11030"/>
                    </a:lnTo>
                    <a:lnTo>
                      <a:pt x="216" y="11025"/>
                    </a:lnTo>
                    <a:lnTo>
                      <a:pt x="58" y="11123"/>
                    </a:lnTo>
                    <a:lnTo>
                      <a:pt x="0" y="11200"/>
                    </a:lnTo>
                    <a:lnTo>
                      <a:pt x="8" y="11245"/>
                    </a:lnTo>
                    <a:lnTo>
                      <a:pt x="40" y="11283"/>
                    </a:lnTo>
                    <a:lnTo>
                      <a:pt x="88" y="11304"/>
                    </a:lnTo>
                    <a:lnTo>
                      <a:pt x="165" y="11285"/>
                    </a:lnTo>
                    <a:lnTo>
                      <a:pt x="186" y="11275"/>
                    </a:lnTo>
                    <a:lnTo>
                      <a:pt x="218" y="11210"/>
                    </a:lnTo>
                    <a:lnTo>
                      <a:pt x="222" y="11190"/>
                    </a:lnTo>
                    <a:lnTo>
                      <a:pt x="437" y="11260"/>
                    </a:lnTo>
                    <a:lnTo>
                      <a:pt x="522" y="11350"/>
                    </a:lnTo>
                    <a:lnTo>
                      <a:pt x="573" y="11355"/>
                    </a:lnTo>
                    <a:lnTo>
                      <a:pt x="652" y="11315"/>
                    </a:lnTo>
                    <a:lnTo>
                      <a:pt x="707" y="11255"/>
                    </a:lnTo>
                    <a:lnTo>
                      <a:pt x="1057" y="11110"/>
                    </a:lnTo>
                    <a:lnTo>
                      <a:pt x="1437" y="10934"/>
                    </a:lnTo>
                    <a:lnTo>
                      <a:pt x="1745" y="10853"/>
                    </a:lnTo>
                    <a:lnTo>
                      <a:pt x="1988" y="10800"/>
                    </a:lnTo>
                    <a:lnTo>
                      <a:pt x="2067" y="10770"/>
                    </a:lnTo>
                    <a:lnTo>
                      <a:pt x="2126" y="10940"/>
                    </a:lnTo>
                    <a:lnTo>
                      <a:pt x="2283" y="10994"/>
                    </a:lnTo>
                    <a:lnTo>
                      <a:pt x="2279" y="11071"/>
                    </a:lnTo>
                    <a:lnTo>
                      <a:pt x="2594" y="11280"/>
                    </a:lnTo>
                    <a:lnTo>
                      <a:pt x="2770" y="11287"/>
                    </a:lnTo>
                    <a:lnTo>
                      <a:pt x="2822" y="11109"/>
                    </a:lnTo>
                    <a:lnTo>
                      <a:pt x="2890" y="11058"/>
                    </a:lnTo>
                    <a:lnTo>
                      <a:pt x="2913" y="11044"/>
                    </a:lnTo>
                    <a:lnTo>
                      <a:pt x="3061" y="10785"/>
                    </a:lnTo>
                    <a:lnTo>
                      <a:pt x="3031" y="10672"/>
                    </a:lnTo>
                    <a:lnTo>
                      <a:pt x="3062" y="10622"/>
                    </a:lnTo>
                    <a:lnTo>
                      <a:pt x="3097" y="10490"/>
                    </a:lnTo>
                    <a:lnTo>
                      <a:pt x="3207" y="10530"/>
                    </a:lnTo>
                    <a:lnTo>
                      <a:pt x="3867" y="10385"/>
                    </a:lnTo>
                    <a:lnTo>
                      <a:pt x="4339" y="10677"/>
                    </a:lnTo>
                    <a:lnTo>
                      <a:pt x="4470" y="10644"/>
                    </a:lnTo>
                    <a:lnTo>
                      <a:pt x="4906" y="10805"/>
                    </a:lnTo>
                    <a:lnTo>
                      <a:pt x="5055" y="10710"/>
                    </a:lnTo>
                    <a:lnTo>
                      <a:pt x="4890" y="10560"/>
                    </a:lnTo>
                    <a:lnTo>
                      <a:pt x="5062" y="10619"/>
                    </a:lnTo>
                    <a:lnTo>
                      <a:pt x="5577" y="10600"/>
                    </a:lnTo>
                    <a:lnTo>
                      <a:pt x="5765" y="10501"/>
                    </a:lnTo>
                    <a:lnTo>
                      <a:pt x="5736" y="10431"/>
                    </a:lnTo>
                    <a:lnTo>
                      <a:pt x="5780" y="10481"/>
                    </a:lnTo>
                    <a:lnTo>
                      <a:pt x="5847" y="10474"/>
                    </a:lnTo>
                    <a:lnTo>
                      <a:pt x="5898" y="10398"/>
                    </a:lnTo>
                    <a:lnTo>
                      <a:pt x="5826" y="10210"/>
                    </a:lnTo>
                    <a:lnTo>
                      <a:pt x="6036" y="10501"/>
                    </a:lnTo>
                    <a:lnTo>
                      <a:pt x="6206" y="10530"/>
                    </a:lnTo>
                    <a:lnTo>
                      <a:pt x="6286" y="10480"/>
                    </a:lnTo>
                    <a:lnTo>
                      <a:pt x="6316" y="10550"/>
                    </a:lnTo>
                    <a:lnTo>
                      <a:pt x="6476" y="10641"/>
                    </a:lnTo>
                    <a:lnTo>
                      <a:pt x="6626" y="10650"/>
                    </a:lnTo>
                    <a:lnTo>
                      <a:pt x="6687" y="10596"/>
                    </a:lnTo>
                    <a:lnTo>
                      <a:pt x="7282" y="10542"/>
                    </a:lnTo>
                    <a:lnTo>
                      <a:pt x="7925" y="10770"/>
                    </a:lnTo>
                    <a:lnTo>
                      <a:pt x="8622" y="10411"/>
                    </a:lnTo>
                    <a:lnTo>
                      <a:pt x="8745" y="10410"/>
                    </a:lnTo>
                    <a:lnTo>
                      <a:pt x="8965" y="10350"/>
                    </a:lnTo>
                    <a:lnTo>
                      <a:pt x="8999" y="10208"/>
                    </a:lnTo>
                    <a:lnTo>
                      <a:pt x="9395" y="10050"/>
                    </a:lnTo>
                    <a:lnTo>
                      <a:pt x="9430" y="9659"/>
                    </a:lnTo>
                    <a:lnTo>
                      <a:pt x="9472" y="9621"/>
                    </a:lnTo>
                    <a:lnTo>
                      <a:pt x="9466" y="9526"/>
                    </a:lnTo>
                    <a:lnTo>
                      <a:pt x="9376" y="9475"/>
                    </a:lnTo>
                    <a:lnTo>
                      <a:pt x="9332" y="9515"/>
                    </a:lnTo>
                    <a:lnTo>
                      <a:pt x="8962" y="9526"/>
                    </a:lnTo>
                    <a:lnTo>
                      <a:pt x="8872" y="9581"/>
                    </a:lnTo>
                    <a:lnTo>
                      <a:pt x="8550" y="9592"/>
                    </a:lnTo>
                    <a:lnTo>
                      <a:pt x="8615" y="9481"/>
                    </a:lnTo>
                    <a:lnTo>
                      <a:pt x="8585" y="9371"/>
                    </a:lnTo>
                    <a:lnTo>
                      <a:pt x="8445" y="9290"/>
                    </a:lnTo>
                    <a:lnTo>
                      <a:pt x="8265" y="9330"/>
                    </a:lnTo>
                    <a:lnTo>
                      <a:pt x="7975" y="9271"/>
                    </a:lnTo>
                    <a:lnTo>
                      <a:pt x="7595" y="9181"/>
                    </a:lnTo>
                    <a:lnTo>
                      <a:pt x="7126" y="9241"/>
                    </a:lnTo>
                    <a:lnTo>
                      <a:pt x="7716" y="9190"/>
                    </a:lnTo>
                    <a:lnTo>
                      <a:pt x="8265" y="9330"/>
                    </a:lnTo>
                    <a:lnTo>
                      <a:pt x="8445" y="9290"/>
                    </a:lnTo>
                    <a:lnTo>
                      <a:pt x="8635" y="9341"/>
                    </a:lnTo>
                    <a:lnTo>
                      <a:pt x="8805" y="9160"/>
                    </a:lnTo>
                    <a:lnTo>
                      <a:pt x="8860" y="9026"/>
                    </a:lnTo>
                    <a:lnTo>
                      <a:pt x="9015" y="8811"/>
                    </a:lnTo>
                    <a:lnTo>
                      <a:pt x="8965" y="8720"/>
                    </a:lnTo>
                    <a:lnTo>
                      <a:pt x="8715" y="8791"/>
                    </a:lnTo>
                    <a:lnTo>
                      <a:pt x="9010" y="8649"/>
                    </a:lnTo>
                    <a:lnTo>
                      <a:pt x="9107" y="8743"/>
                    </a:lnTo>
                    <a:lnTo>
                      <a:pt x="9312" y="8641"/>
                    </a:lnTo>
                    <a:lnTo>
                      <a:pt x="9345" y="8531"/>
                    </a:lnTo>
                    <a:lnTo>
                      <a:pt x="9402" y="8431"/>
                    </a:lnTo>
                    <a:lnTo>
                      <a:pt x="9794" y="8081"/>
                    </a:lnTo>
                    <a:lnTo>
                      <a:pt x="10054" y="7325"/>
                    </a:lnTo>
                    <a:lnTo>
                      <a:pt x="9994" y="6861"/>
                    </a:lnTo>
                    <a:lnTo>
                      <a:pt x="9554" y="6357"/>
                    </a:lnTo>
                    <a:lnTo>
                      <a:pt x="9074" y="6211"/>
                    </a:lnTo>
                    <a:lnTo>
                      <a:pt x="8608" y="6192"/>
                    </a:lnTo>
                    <a:lnTo>
                      <a:pt x="8445" y="6491"/>
                    </a:lnTo>
                    <a:lnTo>
                      <a:pt x="8326" y="6572"/>
                    </a:lnTo>
                    <a:lnTo>
                      <a:pt x="8126" y="6421"/>
                    </a:lnTo>
                    <a:lnTo>
                      <a:pt x="7986" y="6371"/>
                    </a:lnTo>
                    <a:lnTo>
                      <a:pt x="7986" y="6262"/>
                    </a:lnTo>
                    <a:lnTo>
                      <a:pt x="8265" y="5871"/>
                    </a:lnTo>
                    <a:lnTo>
                      <a:pt x="8450" y="5741"/>
                    </a:lnTo>
                    <a:lnTo>
                      <a:pt x="8245" y="5112"/>
                    </a:lnTo>
                    <a:lnTo>
                      <a:pt x="7795" y="4532"/>
                    </a:lnTo>
                    <a:lnTo>
                      <a:pt x="7436" y="4562"/>
                    </a:lnTo>
                    <a:lnTo>
                      <a:pt x="7795" y="4532"/>
                    </a:lnTo>
                    <a:lnTo>
                      <a:pt x="8095" y="4792"/>
                    </a:lnTo>
                    <a:lnTo>
                      <a:pt x="8156" y="4702"/>
                    </a:lnTo>
                    <a:lnTo>
                      <a:pt x="8159" y="4588"/>
                    </a:lnTo>
                    <a:lnTo>
                      <a:pt x="7916" y="3872"/>
                    </a:lnTo>
                    <a:lnTo>
                      <a:pt x="8063" y="3745"/>
                    </a:lnTo>
                    <a:lnTo>
                      <a:pt x="7968" y="3655"/>
                    </a:lnTo>
                    <a:lnTo>
                      <a:pt x="7737" y="3430"/>
                    </a:lnTo>
                    <a:lnTo>
                      <a:pt x="7565" y="3043"/>
                    </a:lnTo>
                    <a:lnTo>
                      <a:pt x="7495" y="2952"/>
                    </a:lnTo>
                    <a:lnTo>
                      <a:pt x="6933" y="2571"/>
                    </a:lnTo>
                    <a:lnTo>
                      <a:pt x="6866" y="2612"/>
                    </a:lnTo>
                    <a:lnTo>
                      <a:pt x="6905" y="2526"/>
                    </a:lnTo>
                    <a:lnTo>
                      <a:pt x="6895" y="2399"/>
                    </a:lnTo>
                    <a:lnTo>
                      <a:pt x="6757" y="2242"/>
                    </a:lnTo>
                    <a:lnTo>
                      <a:pt x="6540" y="952"/>
                    </a:lnTo>
                    <a:lnTo>
                      <a:pt x="6592" y="796"/>
                    </a:lnTo>
                    <a:lnTo>
                      <a:pt x="6558" y="533"/>
                    </a:lnTo>
                    <a:lnTo>
                      <a:pt x="6130" y="0"/>
                    </a:lnTo>
                    <a:lnTo>
                      <a:pt x="6131" y="0"/>
                    </a:lnTo>
                    <a:lnTo>
                      <a:pt x="5768" y="329"/>
                    </a:lnTo>
                    <a:lnTo>
                      <a:pt x="5812" y="762"/>
                    </a:lnTo>
                    <a:lnTo>
                      <a:pt x="5487" y="897"/>
                    </a:lnTo>
                    <a:lnTo>
                      <a:pt x="5205" y="1243"/>
                    </a:lnTo>
                    <a:lnTo>
                      <a:pt x="4826" y="1464"/>
                    </a:lnTo>
                    <a:lnTo>
                      <a:pt x="4738" y="1424"/>
                    </a:lnTo>
                    <a:lnTo>
                      <a:pt x="4681" y="1588"/>
                    </a:lnTo>
                    <a:lnTo>
                      <a:pt x="4476" y="1602"/>
                    </a:lnTo>
                    <a:lnTo>
                      <a:pt x="4147" y="1813"/>
                    </a:lnTo>
                    <a:lnTo>
                      <a:pt x="3996" y="2083"/>
                    </a:lnTo>
                    <a:lnTo>
                      <a:pt x="3879" y="2462"/>
                    </a:lnTo>
                    <a:lnTo>
                      <a:pt x="4101" y="2925"/>
                    </a:lnTo>
                    <a:lnTo>
                      <a:pt x="4191" y="3148"/>
                    </a:lnTo>
                    <a:lnTo>
                      <a:pt x="4283" y="3240"/>
                    </a:lnTo>
                    <a:lnTo>
                      <a:pt x="4335" y="3353"/>
                    </a:lnTo>
                    <a:lnTo>
                      <a:pt x="4416" y="3383"/>
                    </a:lnTo>
                    <a:lnTo>
                      <a:pt x="4506" y="3272"/>
                    </a:lnTo>
                    <a:lnTo>
                      <a:pt x="4616" y="3302"/>
                    </a:lnTo>
                    <a:lnTo>
                      <a:pt x="4606" y="3523"/>
                    </a:lnTo>
                    <a:lnTo>
                      <a:pt x="4416" y="3812"/>
                    </a:lnTo>
                    <a:lnTo>
                      <a:pt x="4416" y="4052"/>
                    </a:lnTo>
                    <a:lnTo>
                      <a:pt x="4506" y="4132"/>
                    </a:lnTo>
                    <a:lnTo>
                      <a:pt x="4446" y="4182"/>
                    </a:lnTo>
                    <a:lnTo>
                      <a:pt x="4286" y="4393"/>
                    </a:lnTo>
                    <a:lnTo>
                      <a:pt x="4253" y="4521"/>
                    </a:lnTo>
                    <a:lnTo>
                      <a:pt x="4466" y="4881"/>
                    </a:lnTo>
                    <a:lnTo>
                      <a:pt x="4261" y="4751"/>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63" name="Rectangle 5"/>
              <p:cNvSpPr>
                <a:spLocks noChangeArrowheads="1"/>
              </p:cNvSpPr>
              <p:nvPr/>
            </p:nvSpPr>
            <p:spPr bwMode="auto">
              <a:xfrm>
                <a:off x="3883" y="2021"/>
                <a:ext cx="1" cy="1"/>
              </a:xfrm>
              <a:prstGeom prst="rect">
                <a:avLst/>
              </a:prstGeom>
              <a:solidFill>
                <a:srgbClr val="B4B4B4"/>
              </a:solidFill>
              <a:ln w="9525">
                <a:noFill/>
                <a:miter lim="800000"/>
                <a:headEnd/>
                <a:tailEnd/>
              </a:ln>
            </p:spPr>
            <p:txBody>
              <a:bodyPr/>
              <a:lstStyle/>
              <a:p>
                <a:pPr algn="ctr"/>
                <a:endParaRPr lang="en-US">
                  <a:solidFill>
                    <a:srgbClr val="000000"/>
                  </a:solidFill>
                </a:endParaRPr>
              </a:p>
            </p:txBody>
          </p:sp>
          <p:sp>
            <p:nvSpPr>
              <p:cNvPr id="271464" name="Freeform 6"/>
              <p:cNvSpPr>
                <a:spLocks noChangeAspect="1"/>
              </p:cNvSpPr>
              <p:nvPr/>
            </p:nvSpPr>
            <p:spPr bwMode="auto">
              <a:xfrm>
                <a:off x="3727" y="864"/>
                <a:ext cx="122" cy="109"/>
              </a:xfrm>
              <a:custGeom>
                <a:avLst/>
                <a:gdLst>
                  <a:gd name="T0" fmla="*/ 0 w 713"/>
                  <a:gd name="T1" fmla="*/ 0 h 639"/>
                  <a:gd name="T2" fmla="*/ 0 w 713"/>
                  <a:gd name="T3" fmla="*/ 0 h 639"/>
                  <a:gd name="T4" fmla="*/ 0 w 713"/>
                  <a:gd name="T5" fmla="*/ 0 h 639"/>
                  <a:gd name="T6" fmla="*/ 0 w 713"/>
                  <a:gd name="T7" fmla="*/ 0 h 639"/>
                  <a:gd name="T8" fmla="*/ 0 w 713"/>
                  <a:gd name="T9" fmla="*/ 0 h 639"/>
                  <a:gd name="T10" fmla="*/ 0 w 713"/>
                  <a:gd name="T11" fmla="*/ 0 h 639"/>
                  <a:gd name="T12" fmla="*/ 0 w 713"/>
                  <a:gd name="T13" fmla="*/ 0 h 639"/>
                  <a:gd name="T14" fmla="*/ 0 w 713"/>
                  <a:gd name="T15" fmla="*/ 0 h 639"/>
                  <a:gd name="T16" fmla="*/ 0 w 713"/>
                  <a:gd name="T17" fmla="*/ 0 h 639"/>
                  <a:gd name="T18" fmla="*/ 0 w 713"/>
                  <a:gd name="T19" fmla="*/ 0 h 639"/>
                  <a:gd name="T20" fmla="*/ 0 w 713"/>
                  <a:gd name="T21" fmla="*/ 0 h 639"/>
                  <a:gd name="T22" fmla="*/ 0 w 713"/>
                  <a:gd name="T23" fmla="*/ 0 h 639"/>
                  <a:gd name="T24" fmla="*/ 0 w 713"/>
                  <a:gd name="T25" fmla="*/ 0 h 639"/>
                  <a:gd name="T26" fmla="*/ 0 w 713"/>
                  <a:gd name="T27" fmla="*/ 0 h 639"/>
                  <a:gd name="T28" fmla="*/ 0 w 713"/>
                  <a:gd name="T29" fmla="*/ 0 h 6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13"/>
                  <a:gd name="T46" fmla="*/ 0 h 639"/>
                  <a:gd name="T47" fmla="*/ 713 w 713"/>
                  <a:gd name="T48" fmla="*/ 639 h 6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13" h="639">
                    <a:moveTo>
                      <a:pt x="31" y="116"/>
                    </a:moveTo>
                    <a:lnTo>
                      <a:pt x="69" y="33"/>
                    </a:lnTo>
                    <a:lnTo>
                      <a:pt x="222" y="0"/>
                    </a:lnTo>
                    <a:lnTo>
                      <a:pt x="400" y="276"/>
                    </a:lnTo>
                    <a:lnTo>
                      <a:pt x="300" y="314"/>
                    </a:lnTo>
                    <a:lnTo>
                      <a:pt x="471" y="312"/>
                    </a:lnTo>
                    <a:lnTo>
                      <a:pt x="510" y="416"/>
                    </a:lnTo>
                    <a:lnTo>
                      <a:pt x="713" y="442"/>
                    </a:lnTo>
                    <a:lnTo>
                      <a:pt x="696" y="551"/>
                    </a:lnTo>
                    <a:lnTo>
                      <a:pt x="548" y="639"/>
                    </a:lnTo>
                    <a:lnTo>
                      <a:pt x="445" y="590"/>
                    </a:lnTo>
                    <a:lnTo>
                      <a:pt x="392" y="456"/>
                    </a:lnTo>
                    <a:lnTo>
                      <a:pt x="176" y="520"/>
                    </a:lnTo>
                    <a:lnTo>
                      <a:pt x="0" y="390"/>
                    </a:lnTo>
                    <a:lnTo>
                      <a:pt x="31" y="116"/>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111" name="Freeform 7"/>
              <p:cNvSpPr>
                <a:spLocks noChangeAspect="1"/>
              </p:cNvSpPr>
              <p:nvPr/>
            </p:nvSpPr>
            <p:spPr bwMode="auto">
              <a:xfrm>
                <a:off x="1872" y="2060"/>
                <a:ext cx="1037" cy="1303"/>
              </a:xfrm>
              <a:custGeom>
                <a:avLst/>
                <a:gdLst>
                  <a:gd name="T0" fmla="*/ 249 w 1219"/>
                  <a:gd name="T1" fmla="*/ 94 h 1532"/>
                  <a:gd name="T2" fmla="*/ 216 w 1219"/>
                  <a:gd name="T3" fmla="*/ 118 h 1532"/>
                  <a:gd name="T4" fmla="*/ 214 w 1219"/>
                  <a:gd name="T5" fmla="*/ 68 h 1532"/>
                  <a:gd name="T6" fmla="*/ 225 w 1219"/>
                  <a:gd name="T7" fmla="*/ 57 h 1532"/>
                  <a:gd name="T8" fmla="*/ 245 w 1219"/>
                  <a:gd name="T9" fmla="*/ 26 h 1532"/>
                  <a:gd name="T10" fmla="*/ 245 w 1219"/>
                  <a:gd name="T11" fmla="*/ 0 h 1532"/>
                  <a:gd name="T12" fmla="*/ 231 w 1219"/>
                  <a:gd name="T13" fmla="*/ 7 h 1532"/>
                  <a:gd name="T14" fmla="*/ 184 w 1219"/>
                  <a:gd name="T15" fmla="*/ 11 h 1532"/>
                  <a:gd name="T16" fmla="*/ 157 w 1219"/>
                  <a:gd name="T17" fmla="*/ 46 h 1532"/>
                  <a:gd name="T18" fmla="*/ 155 w 1219"/>
                  <a:gd name="T19" fmla="*/ 61 h 1532"/>
                  <a:gd name="T20" fmla="*/ 148 w 1219"/>
                  <a:gd name="T21" fmla="*/ 88 h 1532"/>
                  <a:gd name="T22" fmla="*/ 150 w 1219"/>
                  <a:gd name="T23" fmla="*/ 103 h 1532"/>
                  <a:gd name="T24" fmla="*/ 117 w 1219"/>
                  <a:gd name="T25" fmla="*/ 100 h 1532"/>
                  <a:gd name="T26" fmla="*/ 79 w 1219"/>
                  <a:gd name="T27" fmla="*/ 77 h 1532"/>
                  <a:gd name="T28" fmla="*/ 66 w 1219"/>
                  <a:gd name="T29" fmla="*/ 88 h 1532"/>
                  <a:gd name="T30" fmla="*/ 73 w 1219"/>
                  <a:gd name="T31" fmla="*/ 84 h 1532"/>
                  <a:gd name="T32" fmla="*/ 71 w 1219"/>
                  <a:gd name="T33" fmla="*/ 117 h 1532"/>
                  <a:gd name="T34" fmla="*/ 79 w 1219"/>
                  <a:gd name="T35" fmla="*/ 129 h 1532"/>
                  <a:gd name="T36" fmla="*/ 56 w 1219"/>
                  <a:gd name="T37" fmla="*/ 142 h 1532"/>
                  <a:gd name="T38" fmla="*/ 42 w 1219"/>
                  <a:gd name="T39" fmla="*/ 161 h 1532"/>
                  <a:gd name="T40" fmla="*/ 72 w 1219"/>
                  <a:gd name="T41" fmla="*/ 177 h 1532"/>
                  <a:gd name="T42" fmla="*/ 104 w 1219"/>
                  <a:gd name="T43" fmla="*/ 191 h 1532"/>
                  <a:gd name="T44" fmla="*/ 89 w 1219"/>
                  <a:gd name="T45" fmla="*/ 197 h 1532"/>
                  <a:gd name="T46" fmla="*/ 65 w 1219"/>
                  <a:gd name="T47" fmla="*/ 230 h 1532"/>
                  <a:gd name="T48" fmla="*/ 53 w 1219"/>
                  <a:gd name="T49" fmla="*/ 249 h 1532"/>
                  <a:gd name="T50" fmla="*/ 75 w 1219"/>
                  <a:gd name="T51" fmla="*/ 253 h 1532"/>
                  <a:gd name="T52" fmla="*/ 83 w 1219"/>
                  <a:gd name="T53" fmla="*/ 253 h 1532"/>
                  <a:gd name="T54" fmla="*/ 58 w 1219"/>
                  <a:gd name="T55" fmla="*/ 249 h 1532"/>
                  <a:gd name="T56" fmla="*/ 20 w 1219"/>
                  <a:gd name="T57" fmla="*/ 267 h 1532"/>
                  <a:gd name="T58" fmla="*/ 0 w 1219"/>
                  <a:gd name="T59" fmla="*/ 278 h 1532"/>
                  <a:gd name="T60" fmla="*/ 3 w 1219"/>
                  <a:gd name="T61" fmla="*/ 281 h 1532"/>
                  <a:gd name="T62" fmla="*/ 30 w 1219"/>
                  <a:gd name="T63" fmla="*/ 289 h 1532"/>
                  <a:gd name="T64" fmla="*/ 30 w 1219"/>
                  <a:gd name="T65" fmla="*/ 319 h 1532"/>
                  <a:gd name="T66" fmla="*/ 47 w 1219"/>
                  <a:gd name="T67" fmla="*/ 336 h 1532"/>
                  <a:gd name="T68" fmla="*/ 50 w 1219"/>
                  <a:gd name="T69" fmla="*/ 351 h 1532"/>
                  <a:gd name="T70" fmla="*/ 79 w 1219"/>
                  <a:gd name="T71" fmla="*/ 356 h 1532"/>
                  <a:gd name="T72" fmla="*/ 100 w 1219"/>
                  <a:gd name="T73" fmla="*/ 352 h 1532"/>
                  <a:gd name="T74" fmla="*/ 148 w 1219"/>
                  <a:gd name="T75" fmla="*/ 332 h 1532"/>
                  <a:gd name="T76" fmla="*/ 169 w 1219"/>
                  <a:gd name="T77" fmla="*/ 323 h 1532"/>
                  <a:gd name="T78" fmla="*/ 207 w 1219"/>
                  <a:gd name="T79" fmla="*/ 315 h 1532"/>
                  <a:gd name="T80" fmla="*/ 246 w 1219"/>
                  <a:gd name="T81" fmla="*/ 312 h 1532"/>
                  <a:gd name="T82" fmla="*/ 259 w 1219"/>
                  <a:gd name="T83" fmla="*/ 284 h 1532"/>
                  <a:gd name="T84" fmla="*/ 279 w 1219"/>
                  <a:gd name="T85" fmla="*/ 230 h 1532"/>
                  <a:gd name="T86" fmla="*/ 282 w 1219"/>
                  <a:gd name="T87" fmla="*/ 199 h 1532"/>
                  <a:gd name="T88" fmla="*/ 275 w 1219"/>
                  <a:gd name="T89" fmla="*/ 181 h 1532"/>
                  <a:gd name="T90" fmla="*/ 278 w 1219"/>
                  <a:gd name="T91" fmla="*/ 158 h 1532"/>
                  <a:gd name="T92" fmla="*/ 275 w 1219"/>
                  <a:gd name="T93" fmla="*/ 143 h 1532"/>
                  <a:gd name="T94" fmla="*/ 284 w 1219"/>
                  <a:gd name="T95" fmla="*/ 145 h 153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19"/>
                  <a:gd name="T145" fmla="*/ 0 h 1532"/>
                  <a:gd name="T146" fmla="*/ 1219 w 1219"/>
                  <a:gd name="T147" fmla="*/ 1532 h 153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19" h="1532">
                    <a:moveTo>
                      <a:pt x="1119" y="566"/>
                    </a:moveTo>
                    <a:lnTo>
                      <a:pt x="1099" y="442"/>
                    </a:lnTo>
                    <a:lnTo>
                      <a:pt x="1067" y="408"/>
                    </a:lnTo>
                    <a:lnTo>
                      <a:pt x="1019" y="434"/>
                    </a:lnTo>
                    <a:lnTo>
                      <a:pt x="979" y="526"/>
                    </a:lnTo>
                    <a:lnTo>
                      <a:pt x="925" y="509"/>
                    </a:lnTo>
                    <a:lnTo>
                      <a:pt x="847" y="454"/>
                    </a:lnTo>
                    <a:lnTo>
                      <a:pt x="792" y="333"/>
                    </a:lnTo>
                    <a:lnTo>
                      <a:pt x="918" y="295"/>
                    </a:lnTo>
                    <a:lnTo>
                      <a:pt x="874" y="262"/>
                    </a:lnTo>
                    <a:lnTo>
                      <a:pt x="898" y="237"/>
                    </a:lnTo>
                    <a:lnTo>
                      <a:pt x="967" y="244"/>
                    </a:lnTo>
                    <a:lnTo>
                      <a:pt x="1019" y="173"/>
                    </a:lnTo>
                    <a:lnTo>
                      <a:pt x="1012" y="136"/>
                    </a:lnTo>
                    <a:lnTo>
                      <a:pt x="1047" y="108"/>
                    </a:lnTo>
                    <a:lnTo>
                      <a:pt x="1064" y="121"/>
                    </a:lnTo>
                    <a:lnTo>
                      <a:pt x="1129" y="61"/>
                    </a:lnTo>
                    <a:lnTo>
                      <a:pt x="1049" y="0"/>
                    </a:lnTo>
                    <a:lnTo>
                      <a:pt x="1040" y="3"/>
                    </a:lnTo>
                    <a:lnTo>
                      <a:pt x="1034" y="21"/>
                    </a:lnTo>
                    <a:lnTo>
                      <a:pt x="988" y="29"/>
                    </a:lnTo>
                    <a:lnTo>
                      <a:pt x="977" y="50"/>
                    </a:lnTo>
                    <a:lnTo>
                      <a:pt x="970" y="22"/>
                    </a:lnTo>
                    <a:lnTo>
                      <a:pt x="792" y="47"/>
                    </a:lnTo>
                    <a:lnTo>
                      <a:pt x="738" y="111"/>
                    </a:lnTo>
                    <a:lnTo>
                      <a:pt x="737" y="176"/>
                    </a:lnTo>
                    <a:lnTo>
                      <a:pt x="674" y="198"/>
                    </a:lnTo>
                    <a:lnTo>
                      <a:pt x="645" y="216"/>
                    </a:lnTo>
                    <a:lnTo>
                      <a:pt x="643" y="242"/>
                    </a:lnTo>
                    <a:lnTo>
                      <a:pt x="664" y="262"/>
                    </a:lnTo>
                    <a:lnTo>
                      <a:pt x="796" y="275"/>
                    </a:lnTo>
                    <a:lnTo>
                      <a:pt x="795" y="278"/>
                    </a:lnTo>
                    <a:lnTo>
                      <a:pt x="636" y="374"/>
                    </a:lnTo>
                    <a:lnTo>
                      <a:pt x="674" y="388"/>
                    </a:lnTo>
                    <a:lnTo>
                      <a:pt x="647" y="439"/>
                    </a:lnTo>
                    <a:lnTo>
                      <a:pt x="641" y="441"/>
                    </a:lnTo>
                    <a:lnTo>
                      <a:pt x="557" y="386"/>
                    </a:lnTo>
                    <a:lnTo>
                      <a:pt x="543" y="390"/>
                    </a:lnTo>
                    <a:lnTo>
                      <a:pt x="499" y="424"/>
                    </a:lnTo>
                    <a:lnTo>
                      <a:pt x="475" y="372"/>
                    </a:lnTo>
                    <a:lnTo>
                      <a:pt x="443" y="346"/>
                    </a:lnTo>
                    <a:lnTo>
                      <a:pt x="339" y="332"/>
                    </a:lnTo>
                    <a:lnTo>
                      <a:pt x="315" y="328"/>
                    </a:lnTo>
                    <a:lnTo>
                      <a:pt x="297" y="334"/>
                    </a:lnTo>
                    <a:lnTo>
                      <a:pt x="283" y="380"/>
                    </a:lnTo>
                    <a:lnTo>
                      <a:pt x="289" y="394"/>
                    </a:lnTo>
                    <a:lnTo>
                      <a:pt x="305" y="376"/>
                    </a:lnTo>
                    <a:lnTo>
                      <a:pt x="315" y="360"/>
                    </a:lnTo>
                    <a:lnTo>
                      <a:pt x="303" y="401"/>
                    </a:lnTo>
                    <a:lnTo>
                      <a:pt x="306" y="432"/>
                    </a:lnTo>
                    <a:lnTo>
                      <a:pt x="300" y="508"/>
                    </a:lnTo>
                    <a:lnTo>
                      <a:pt x="377" y="522"/>
                    </a:lnTo>
                    <a:lnTo>
                      <a:pt x="377" y="532"/>
                    </a:lnTo>
                    <a:lnTo>
                      <a:pt x="340" y="557"/>
                    </a:lnTo>
                    <a:lnTo>
                      <a:pt x="295" y="573"/>
                    </a:lnTo>
                    <a:lnTo>
                      <a:pt x="252" y="593"/>
                    </a:lnTo>
                    <a:lnTo>
                      <a:pt x="240" y="607"/>
                    </a:lnTo>
                    <a:lnTo>
                      <a:pt x="239" y="612"/>
                    </a:lnTo>
                    <a:lnTo>
                      <a:pt x="189" y="629"/>
                    </a:lnTo>
                    <a:lnTo>
                      <a:pt x="181" y="691"/>
                    </a:lnTo>
                    <a:lnTo>
                      <a:pt x="194" y="712"/>
                    </a:lnTo>
                    <a:lnTo>
                      <a:pt x="272" y="760"/>
                    </a:lnTo>
                    <a:lnTo>
                      <a:pt x="311" y="762"/>
                    </a:lnTo>
                    <a:lnTo>
                      <a:pt x="327" y="790"/>
                    </a:lnTo>
                    <a:lnTo>
                      <a:pt x="359" y="804"/>
                    </a:lnTo>
                    <a:lnTo>
                      <a:pt x="441" y="822"/>
                    </a:lnTo>
                    <a:lnTo>
                      <a:pt x="447" y="830"/>
                    </a:lnTo>
                    <a:lnTo>
                      <a:pt x="409" y="834"/>
                    </a:lnTo>
                    <a:lnTo>
                      <a:pt x="383" y="847"/>
                    </a:lnTo>
                    <a:lnTo>
                      <a:pt x="331" y="924"/>
                    </a:lnTo>
                    <a:lnTo>
                      <a:pt x="335" y="936"/>
                    </a:lnTo>
                    <a:lnTo>
                      <a:pt x="280" y="991"/>
                    </a:lnTo>
                    <a:lnTo>
                      <a:pt x="217" y="1044"/>
                    </a:lnTo>
                    <a:lnTo>
                      <a:pt x="207" y="1060"/>
                    </a:lnTo>
                    <a:lnTo>
                      <a:pt x="227" y="1069"/>
                    </a:lnTo>
                    <a:lnTo>
                      <a:pt x="259" y="1066"/>
                    </a:lnTo>
                    <a:lnTo>
                      <a:pt x="283" y="1069"/>
                    </a:lnTo>
                    <a:lnTo>
                      <a:pt x="319" y="1086"/>
                    </a:lnTo>
                    <a:lnTo>
                      <a:pt x="347" y="1083"/>
                    </a:lnTo>
                    <a:lnTo>
                      <a:pt x="387" y="1083"/>
                    </a:lnTo>
                    <a:lnTo>
                      <a:pt x="355" y="1086"/>
                    </a:lnTo>
                    <a:lnTo>
                      <a:pt x="327" y="1088"/>
                    </a:lnTo>
                    <a:lnTo>
                      <a:pt x="305" y="1078"/>
                    </a:lnTo>
                    <a:lnTo>
                      <a:pt x="249" y="1065"/>
                    </a:lnTo>
                    <a:lnTo>
                      <a:pt x="237" y="1072"/>
                    </a:lnTo>
                    <a:lnTo>
                      <a:pt x="204" y="1113"/>
                    </a:lnTo>
                    <a:lnTo>
                      <a:pt x="87" y="1147"/>
                    </a:lnTo>
                    <a:lnTo>
                      <a:pt x="32" y="1159"/>
                    </a:lnTo>
                    <a:lnTo>
                      <a:pt x="8" y="1184"/>
                    </a:lnTo>
                    <a:lnTo>
                      <a:pt x="0" y="1196"/>
                    </a:lnTo>
                    <a:lnTo>
                      <a:pt x="3" y="1198"/>
                    </a:lnTo>
                    <a:lnTo>
                      <a:pt x="5" y="1201"/>
                    </a:lnTo>
                    <a:lnTo>
                      <a:pt x="9" y="1204"/>
                    </a:lnTo>
                    <a:lnTo>
                      <a:pt x="112" y="1225"/>
                    </a:lnTo>
                    <a:lnTo>
                      <a:pt x="131" y="1239"/>
                    </a:lnTo>
                    <a:lnTo>
                      <a:pt x="126" y="1242"/>
                    </a:lnTo>
                    <a:lnTo>
                      <a:pt x="20" y="1273"/>
                    </a:lnTo>
                    <a:lnTo>
                      <a:pt x="36" y="1361"/>
                    </a:lnTo>
                    <a:lnTo>
                      <a:pt x="127" y="1369"/>
                    </a:lnTo>
                    <a:lnTo>
                      <a:pt x="58" y="1415"/>
                    </a:lnTo>
                    <a:lnTo>
                      <a:pt x="59" y="1427"/>
                    </a:lnTo>
                    <a:lnTo>
                      <a:pt x="200" y="1442"/>
                    </a:lnTo>
                    <a:lnTo>
                      <a:pt x="106" y="1504"/>
                    </a:lnTo>
                    <a:lnTo>
                      <a:pt x="152" y="1521"/>
                    </a:lnTo>
                    <a:lnTo>
                      <a:pt x="214" y="1508"/>
                    </a:lnTo>
                    <a:lnTo>
                      <a:pt x="243" y="1529"/>
                    </a:lnTo>
                    <a:lnTo>
                      <a:pt x="288" y="1512"/>
                    </a:lnTo>
                    <a:lnTo>
                      <a:pt x="340" y="1532"/>
                    </a:lnTo>
                    <a:lnTo>
                      <a:pt x="371" y="1521"/>
                    </a:lnTo>
                    <a:lnTo>
                      <a:pt x="417" y="1516"/>
                    </a:lnTo>
                    <a:lnTo>
                      <a:pt x="431" y="1513"/>
                    </a:lnTo>
                    <a:lnTo>
                      <a:pt x="461" y="1502"/>
                    </a:lnTo>
                    <a:lnTo>
                      <a:pt x="483" y="1479"/>
                    </a:lnTo>
                    <a:lnTo>
                      <a:pt x="632" y="1421"/>
                    </a:lnTo>
                    <a:lnTo>
                      <a:pt x="657" y="1417"/>
                    </a:lnTo>
                    <a:lnTo>
                      <a:pt x="680" y="1417"/>
                    </a:lnTo>
                    <a:lnTo>
                      <a:pt x="725" y="1386"/>
                    </a:lnTo>
                    <a:lnTo>
                      <a:pt x="736" y="1372"/>
                    </a:lnTo>
                    <a:lnTo>
                      <a:pt x="767" y="1353"/>
                    </a:lnTo>
                    <a:lnTo>
                      <a:pt x="885" y="1353"/>
                    </a:lnTo>
                    <a:lnTo>
                      <a:pt x="904" y="1360"/>
                    </a:lnTo>
                    <a:lnTo>
                      <a:pt x="1025" y="1367"/>
                    </a:lnTo>
                    <a:lnTo>
                      <a:pt x="1055" y="1339"/>
                    </a:lnTo>
                    <a:lnTo>
                      <a:pt x="1051" y="1315"/>
                    </a:lnTo>
                    <a:lnTo>
                      <a:pt x="1057" y="1299"/>
                    </a:lnTo>
                    <a:lnTo>
                      <a:pt x="1112" y="1220"/>
                    </a:lnTo>
                    <a:lnTo>
                      <a:pt x="1143" y="1131"/>
                    </a:lnTo>
                    <a:lnTo>
                      <a:pt x="1187" y="1049"/>
                    </a:lnTo>
                    <a:lnTo>
                      <a:pt x="1191" y="986"/>
                    </a:lnTo>
                    <a:lnTo>
                      <a:pt x="1199" y="933"/>
                    </a:lnTo>
                    <a:lnTo>
                      <a:pt x="1207" y="885"/>
                    </a:lnTo>
                    <a:lnTo>
                      <a:pt x="1207" y="854"/>
                    </a:lnTo>
                    <a:lnTo>
                      <a:pt x="1206" y="823"/>
                    </a:lnTo>
                    <a:lnTo>
                      <a:pt x="1202" y="804"/>
                    </a:lnTo>
                    <a:lnTo>
                      <a:pt x="1179" y="778"/>
                    </a:lnTo>
                    <a:lnTo>
                      <a:pt x="1185" y="700"/>
                    </a:lnTo>
                    <a:lnTo>
                      <a:pt x="1191" y="682"/>
                    </a:lnTo>
                    <a:lnTo>
                      <a:pt x="1188" y="677"/>
                    </a:lnTo>
                    <a:lnTo>
                      <a:pt x="1169" y="650"/>
                    </a:lnTo>
                    <a:lnTo>
                      <a:pt x="1165" y="632"/>
                    </a:lnTo>
                    <a:lnTo>
                      <a:pt x="1178" y="614"/>
                    </a:lnTo>
                    <a:lnTo>
                      <a:pt x="1187" y="622"/>
                    </a:lnTo>
                    <a:lnTo>
                      <a:pt x="1205" y="628"/>
                    </a:lnTo>
                    <a:lnTo>
                      <a:pt x="1219" y="624"/>
                    </a:lnTo>
                    <a:lnTo>
                      <a:pt x="1205" y="582"/>
                    </a:lnTo>
                    <a:lnTo>
                      <a:pt x="1119" y="566"/>
                    </a:lnTo>
                    <a:close/>
                  </a:path>
                </a:pathLst>
              </a:custGeom>
              <a:solidFill>
                <a:schemeClr val="bg1">
                  <a:lumMod val="85000"/>
                </a:schemeClr>
              </a:solidFill>
              <a:ln w="12700">
                <a:solidFill>
                  <a:schemeClr val="bg1"/>
                </a:solidFill>
                <a:round/>
                <a:headEnd/>
                <a:tailEnd/>
              </a:ln>
            </p:spPr>
            <p:txBody>
              <a:bodyPr/>
              <a:lstStyle/>
              <a:p>
                <a:pPr algn="ctr">
                  <a:defRPr/>
                </a:pPr>
                <a:endParaRPr lang="en-US">
                  <a:solidFill>
                    <a:srgbClr val="000000"/>
                  </a:solidFill>
                </a:endParaRPr>
              </a:p>
            </p:txBody>
          </p:sp>
          <p:sp>
            <p:nvSpPr>
              <p:cNvPr id="271466" name="Freeform 8"/>
              <p:cNvSpPr>
                <a:spLocks noChangeAspect="1"/>
              </p:cNvSpPr>
              <p:nvPr/>
            </p:nvSpPr>
            <p:spPr bwMode="auto">
              <a:xfrm>
                <a:off x="3215" y="2834"/>
                <a:ext cx="98" cy="105"/>
              </a:xfrm>
              <a:custGeom>
                <a:avLst/>
                <a:gdLst>
                  <a:gd name="T0" fmla="*/ 0 w 575"/>
                  <a:gd name="T1" fmla="*/ 0 h 617"/>
                  <a:gd name="T2" fmla="*/ 0 w 575"/>
                  <a:gd name="T3" fmla="*/ 0 h 617"/>
                  <a:gd name="T4" fmla="*/ 0 w 575"/>
                  <a:gd name="T5" fmla="*/ 0 h 617"/>
                  <a:gd name="T6" fmla="*/ 0 w 575"/>
                  <a:gd name="T7" fmla="*/ 0 h 617"/>
                  <a:gd name="T8" fmla="*/ 0 w 575"/>
                  <a:gd name="T9" fmla="*/ 0 h 617"/>
                  <a:gd name="T10" fmla="*/ 0 w 575"/>
                  <a:gd name="T11" fmla="*/ 0 h 617"/>
                  <a:gd name="T12" fmla="*/ 0 w 575"/>
                  <a:gd name="T13" fmla="*/ 0 h 617"/>
                  <a:gd name="T14" fmla="*/ 0 w 575"/>
                  <a:gd name="T15" fmla="*/ 0 h 617"/>
                  <a:gd name="T16" fmla="*/ 0 w 575"/>
                  <a:gd name="T17" fmla="*/ 0 h 617"/>
                  <a:gd name="T18" fmla="*/ 0 w 575"/>
                  <a:gd name="T19" fmla="*/ 0 h 617"/>
                  <a:gd name="T20" fmla="*/ 0 w 575"/>
                  <a:gd name="T21" fmla="*/ 0 h 6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5"/>
                  <a:gd name="T34" fmla="*/ 0 h 617"/>
                  <a:gd name="T35" fmla="*/ 575 w 575"/>
                  <a:gd name="T36" fmla="*/ 617 h 6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5" h="617">
                    <a:moveTo>
                      <a:pt x="0" y="163"/>
                    </a:moveTo>
                    <a:lnTo>
                      <a:pt x="18" y="34"/>
                    </a:lnTo>
                    <a:lnTo>
                      <a:pt x="213" y="0"/>
                    </a:lnTo>
                    <a:lnTo>
                      <a:pt x="394" y="30"/>
                    </a:lnTo>
                    <a:lnTo>
                      <a:pt x="435" y="208"/>
                    </a:lnTo>
                    <a:lnTo>
                      <a:pt x="535" y="258"/>
                    </a:lnTo>
                    <a:lnTo>
                      <a:pt x="575" y="368"/>
                    </a:lnTo>
                    <a:lnTo>
                      <a:pt x="403" y="527"/>
                    </a:lnTo>
                    <a:lnTo>
                      <a:pt x="241" y="617"/>
                    </a:lnTo>
                    <a:lnTo>
                      <a:pt x="67" y="499"/>
                    </a:lnTo>
                    <a:lnTo>
                      <a:pt x="0" y="163"/>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67" name="Freeform 9"/>
              <p:cNvSpPr>
                <a:spLocks noChangeAspect="1"/>
              </p:cNvSpPr>
              <p:nvPr/>
            </p:nvSpPr>
            <p:spPr bwMode="auto">
              <a:xfrm>
                <a:off x="2985" y="2879"/>
                <a:ext cx="602" cy="701"/>
              </a:xfrm>
              <a:custGeom>
                <a:avLst/>
                <a:gdLst>
                  <a:gd name="T0" fmla="*/ 129 w 708"/>
                  <a:gd name="T1" fmla="*/ 128 h 824"/>
                  <a:gd name="T2" fmla="*/ 119 w 708"/>
                  <a:gd name="T3" fmla="*/ 123 h 824"/>
                  <a:gd name="T4" fmla="*/ 115 w 708"/>
                  <a:gd name="T5" fmla="*/ 107 h 824"/>
                  <a:gd name="T6" fmla="*/ 123 w 708"/>
                  <a:gd name="T7" fmla="*/ 93 h 824"/>
                  <a:gd name="T8" fmla="*/ 113 w 708"/>
                  <a:gd name="T9" fmla="*/ 79 h 824"/>
                  <a:gd name="T10" fmla="*/ 122 w 708"/>
                  <a:gd name="T11" fmla="*/ 71 h 824"/>
                  <a:gd name="T12" fmla="*/ 124 w 708"/>
                  <a:gd name="T13" fmla="*/ 52 h 824"/>
                  <a:gd name="T14" fmla="*/ 122 w 708"/>
                  <a:gd name="T15" fmla="*/ 38 h 824"/>
                  <a:gd name="T16" fmla="*/ 137 w 708"/>
                  <a:gd name="T17" fmla="*/ 43 h 824"/>
                  <a:gd name="T18" fmla="*/ 136 w 708"/>
                  <a:gd name="T19" fmla="*/ 34 h 824"/>
                  <a:gd name="T20" fmla="*/ 126 w 708"/>
                  <a:gd name="T21" fmla="*/ 12 h 824"/>
                  <a:gd name="T22" fmla="*/ 117 w 708"/>
                  <a:gd name="T23" fmla="*/ 3 h 824"/>
                  <a:gd name="T24" fmla="*/ 88 w 708"/>
                  <a:gd name="T25" fmla="*/ 0 h 824"/>
                  <a:gd name="T26" fmla="*/ 75 w 708"/>
                  <a:gd name="T27" fmla="*/ 8 h 824"/>
                  <a:gd name="T28" fmla="*/ 54 w 708"/>
                  <a:gd name="T29" fmla="*/ 28 h 824"/>
                  <a:gd name="T30" fmla="*/ 42 w 708"/>
                  <a:gd name="T31" fmla="*/ 37 h 824"/>
                  <a:gd name="T32" fmla="*/ 64 w 708"/>
                  <a:gd name="T33" fmla="*/ 32 h 824"/>
                  <a:gd name="T34" fmla="*/ 68 w 708"/>
                  <a:gd name="T35" fmla="*/ 42 h 824"/>
                  <a:gd name="T36" fmla="*/ 70 w 708"/>
                  <a:gd name="T37" fmla="*/ 58 h 824"/>
                  <a:gd name="T38" fmla="*/ 65 w 708"/>
                  <a:gd name="T39" fmla="*/ 80 h 824"/>
                  <a:gd name="T40" fmla="*/ 31 w 708"/>
                  <a:gd name="T41" fmla="*/ 95 h 824"/>
                  <a:gd name="T42" fmla="*/ 19 w 708"/>
                  <a:gd name="T43" fmla="*/ 102 h 824"/>
                  <a:gd name="T44" fmla="*/ 12 w 708"/>
                  <a:gd name="T45" fmla="*/ 105 h 824"/>
                  <a:gd name="T46" fmla="*/ 0 w 708"/>
                  <a:gd name="T47" fmla="*/ 114 h 824"/>
                  <a:gd name="T48" fmla="*/ 8 w 708"/>
                  <a:gd name="T49" fmla="*/ 120 h 824"/>
                  <a:gd name="T50" fmla="*/ 3 w 708"/>
                  <a:gd name="T51" fmla="*/ 123 h 824"/>
                  <a:gd name="T52" fmla="*/ 15 w 708"/>
                  <a:gd name="T53" fmla="*/ 126 h 824"/>
                  <a:gd name="T54" fmla="*/ 10 w 708"/>
                  <a:gd name="T55" fmla="*/ 134 h 824"/>
                  <a:gd name="T56" fmla="*/ 31 w 708"/>
                  <a:gd name="T57" fmla="*/ 128 h 824"/>
                  <a:gd name="T58" fmla="*/ 46 w 708"/>
                  <a:gd name="T59" fmla="*/ 127 h 824"/>
                  <a:gd name="T60" fmla="*/ 55 w 708"/>
                  <a:gd name="T61" fmla="*/ 139 h 824"/>
                  <a:gd name="T62" fmla="*/ 48 w 708"/>
                  <a:gd name="T63" fmla="*/ 143 h 824"/>
                  <a:gd name="T64" fmla="*/ 65 w 708"/>
                  <a:gd name="T65" fmla="*/ 145 h 824"/>
                  <a:gd name="T66" fmla="*/ 77 w 708"/>
                  <a:gd name="T67" fmla="*/ 156 h 824"/>
                  <a:gd name="T68" fmla="*/ 103 w 708"/>
                  <a:gd name="T69" fmla="*/ 162 h 824"/>
                  <a:gd name="T70" fmla="*/ 107 w 708"/>
                  <a:gd name="T71" fmla="*/ 158 h 824"/>
                  <a:gd name="T72" fmla="*/ 133 w 708"/>
                  <a:gd name="T73" fmla="*/ 146 h 824"/>
                  <a:gd name="T74" fmla="*/ 134 w 708"/>
                  <a:gd name="T75" fmla="*/ 133 h 82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08"/>
                  <a:gd name="T115" fmla="*/ 0 h 824"/>
                  <a:gd name="T116" fmla="*/ 708 w 708"/>
                  <a:gd name="T117" fmla="*/ 824 h 82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08" h="824">
                    <a:moveTo>
                      <a:pt x="676" y="655"/>
                    </a:moveTo>
                    <a:lnTo>
                      <a:pt x="655" y="650"/>
                    </a:lnTo>
                    <a:lnTo>
                      <a:pt x="633" y="612"/>
                    </a:lnTo>
                    <a:lnTo>
                      <a:pt x="603" y="620"/>
                    </a:lnTo>
                    <a:lnTo>
                      <a:pt x="594" y="610"/>
                    </a:lnTo>
                    <a:lnTo>
                      <a:pt x="583" y="538"/>
                    </a:lnTo>
                    <a:lnTo>
                      <a:pt x="578" y="506"/>
                    </a:lnTo>
                    <a:lnTo>
                      <a:pt x="621" y="467"/>
                    </a:lnTo>
                    <a:lnTo>
                      <a:pt x="628" y="438"/>
                    </a:lnTo>
                    <a:lnTo>
                      <a:pt x="567" y="396"/>
                    </a:lnTo>
                    <a:lnTo>
                      <a:pt x="613" y="377"/>
                    </a:lnTo>
                    <a:lnTo>
                      <a:pt x="613" y="354"/>
                    </a:lnTo>
                    <a:lnTo>
                      <a:pt x="589" y="356"/>
                    </a:lnTo>
                    <a:lnTo>
                      <a:pt x="628" y="262"/>
                    </a:lnTo>
                    <a:lnTo>
                      <a:pt x="597" y="244"/>
                    </a:lnTo>
                    <a:lnTo>
                      <a:pt x="615" y="194"/>
                    </a:lnTo>
                    <a:lnTo>
                      <a:pt x="647" y="186"/>
                    </a:lnTo>
                    <a:lnTo>
                      <a:pt x="690" y="214"/>
                    </a:lnTo>
                    <a:lnTo>
                      <a:pt x="708" y="179"/>
                    </a:lnTo>
                    <a:lnTo>
                      <a:pt x="687" y="172"/>
                    </a:lnTo>
                    <a:lnTo>
                      <a:pt x="635" y="88"/>
                    </a:lnTo>
                    <a:lnTo>
                      <a:pt x="637" y="58"/>
                    </a:lnTo>
                    <a:lnTo>
                      <a:pt x="609" y="36"/>
                    </a:lnTo>
                    <a:lnTo>
                      <a:pt x="593" y="10"/>
                    </a:lnTo>
                    <a:lnTo>
                      <a:pt x="513" y="18"/>
                    </a:lnTo>
                    <a:lnTo>
                      <a:pt x="443" y="0"/>
                    </a:lnTo>
                    <a:lnTo>
                      <a:pt x="448" y="23"/>
                    </a:lnTo>
                    <a:lnTo>
                      <a:pt x="374" y="38"/>
                    </a:lnTo>
                    <a:lnTo>
                      <a:pt x="312" y="83"/>
                    </a:lnTo>
                    <a:lnTo>
                      <a:pt x="269" y="142"/>
                    </a:lnTo>
                    <a:lnTo>
                      <a:pt x="247" y="148"/>
                    </a:lnTo>
                    <a:lnTo>
                      <a:pt x="211" y="190"/>
                    </a:lnTo>
                    <a:lnTo>
                      <a:pt x="235" y="200"/>
                    </a:lnTo>
                    <a:lnTo>
                      <a:pt x="323" y="165"/>
                    </a:lnTo>
                    <a:lnTo>
                      <a:pt x="339" y="180"/>
                    </a:lnTo>
                    <a:lnTo>
                      <a:pt x="342" y="213"/>
                    </a:lnTo>
                    <a:lnTo>
                      <a:pt x="363" y="256"/>
                    </a:lnTo>
                    <a:lnTo>
                      <a:pt x="351" y="290"/>
                    </a:lnTo>
                    <a:lnTo>
                      <a:pt x="356" y="327"/>
                    </a:lnTo>
                    <a:lnTo>
                      <a:pt x="328" y="406"/>
                    </a:lnTo>
                    <a:lnTo>
                      <a:pt x="239" y="462"/>
                    </a:lnTo>
                    <a:lnTo>
                      <a:pt x="163" y="480"/>
                    </a:lnTo>
                    <a:lnTo>
                      <a:pt x="138" y="500"/>
                    </a:lnTo>
                    <a:lnTo>
                      <a:pt x="92" y="514"/>
                    </a:lnTo>
                    <a:lnTo>
                      <a:pt x="67" y="510"/>
                    </a:lnTo>
                    <a:lnTo>
                      <a:pt x="60" y="534"/>
                    </a:lnTo>
                    <a:lnTo>
                      <a:pt x="16" y="543"/>
                    </a:lnTo>
                    <a:lnTo>
                      <a:pt x="0" y="568"/>
                    </a:lnTo>
                    <a:lnTo>
                      <a:pt x="38" y="572"/>
                    </a:lnTo>
                    <a:lnTo>
                      <a:pt x="40" y="604"/>
                    </a:lnTo>
                    <a:lnTo>
                      <a:pt x="11" y="619"/>
                    </a:lnTo>
                    <a:lnTo>
                      <a:pt x="10" y="621"/>
                    </a:lnTo>
                    <a:lnTo>
                      <a:pt x="26" y="647"/>
                    </a:lnTo>
                    <a:lnTo>
                      <a:pt x="76" y="634"/>
                    </a:lnTo>
                    <a:lnTo>
                      <a:pt x="40" y="650"/>
                    </a:lnTo>
                    <a:lnTo>
                      <a:pt x="54" y="675"/>
                    </a:lnTo>
                    <a:lnTo>
                      <a:pt x="135" y="678"/>
                    </a:lnTo>
                    <a:lnTo>
                      <a:pt x="153" y="650"/>
                    </a:lnTo>
                    <a:lnTo>
                      <a:pt x="217" y="647"/>
                    </a:lnTo>
                    <a:lnTo>
                      <a:pt x="229" y="638"/>
                    </a:lnTo>
                    <a:lnTo>
                      <a:pt x="234" y="656"/>
                    </a:lnTo>
                    <a:lnTo>
                      <a:pt x="283" y="703"/>
                    </a:lnTo>
                    <a:lnTo>
                      <a:pt x="259" y="704"/>
                    </a:lnTo>
                    <a:lnTo>
                      <a:pt x="243" y="718"/>
                    </a:lnTo>
                    <a:lnTo>
                      <a:pt x="254" y="733"/>
                    </a:lnTo>
                    <a:lnTo>
                      <a:pt x="326" y="730"/>
                    </a:lnTo>
                    <a:lnTo>
                      <a:pt x="349" y="713"/>
                    </a:lnTo>
                    <a:lnTo>
                      <a:pt x="389" y="782"/>
                    </a:lnTo>
                    <a:lnTo>
                      <a:pt x="428" y="820"/>
                    </a:lnTo>
                    <a:lnTo>
                      <a:pt x="517" y="824"/>
                    </a:lnTo>
                    <a:lnTo>
                      <a:pt x="540" y="787"/>
                    </a:lnTo>
                    <a:lnTo>
                      <a:pt x="543" y="799"/>
                    </a:lnTo>
                    <a:lnTo>
                      <a:pt x="646" y="766"/>
                    </a:lnTo>
                    <a:lnTo>
                      <a:pt x="673" y="738"/>
                    </a:lnTo>
                    <a:lnTo>
                      <a:pt x="667" y="674"/>
                    </a:lnTo>
                    <a:lnTo>
                      <a:pt x="679" y="665"/>
                    </a:lnTo>
                    <a:lnTo>
                      <a:pt x="676" y="655"/>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68" name="Freeform 10"/>
              <p:cNvSpPr>
                <a:spLocks noChangeAspect="1"/>
              </p:cNvSpPr>
              <p:nvPr/>
            </p:nvSpPr>
            <p:spPr bwMode="auto">
              <a:xfrm>
                <a:off x="3079" y="1003"/>
                <a:ext cx="868" cy="1378"/>
              </a:xfrm>
              <a:custGeom>
                <a:avLst/>
                <a:gdLst>
                  <a:gd name="T0" fmla="*/ 128 w 1020"/>
                  <a:gd name="T1" fmla="*/ 220 h 1620"/>
                  <a:gd name="T2" fmla="*/ 155 w 1020"/>
                  <a:gd name="T3" fmla="*/ 196 h 1620"/>
                  <a:gd name="T4" fmla="*/ 167 w 1020"/>
                  <a:gd name="T5" fmla="*/ 179 h 1620"/>
                  <a:gd name="T6" fmla="*/ 202 w 1020"/>
                  <a:gd name="T7" fmla="*/ 97 h 1620"/>
                  <a:gd name="T8" fmla="*/ 106 w 1020"/>
                  <a:gd name="T9" fmla="*/ 88 h 1620"/>
                  <a:gd name="T10" fmla="*/ 118 w 1020"/>
                  <a:gd name="T11" fmla="*/ 73 h 1620"/>
                  <a:gd name="T12" fmla="*/ 106 w 1020"/>
                  <a:gd name="T13" fmla="*/ 68 h 1620"/>
                  <a:gd name="T14" fmla="*/ 154 w 1020"/>
                  <a:gd name="T15" fmla="*/ 20 h 1620"/>
                  <a:gd name="T16" fmla="*/ 148 w 1020"/>
                  <a:gd name="T17" fmla="*/ 8 h 1620"/>
                  <a:gd name="T18" fmla="*/ 104 w 1020"/>
                  <a:gd name="T19" fmla="*/ 12 h 1620"/>
                  <a:gd name="T20" fmla="*/ 91 w 1020"/>
                  <a:gd name="T21" fmla="*/ 9 h 1620"/>
                  <a:gd name="T22" fmla="*/ 76 w 1020"/>
                  <a:gd name="T23" fmla="*/ 29 h 1620"/>
                  <a:gd name="T24" fmla="*/ 49 w 1020"/>
                  <a:gd name="T25" fmla="*/ 40 h 1620"/>
                  <a:gd name="T26" fmla="*/ 49 w 1020"/>
                  <a:gd name="T27" fmla="*/ 55 h 1620"/>
                  <a:gd name="T28" fmla="*/ 30 w 1020"/>
                  <a:gd name="T29" fmla="*/ 75 h 1620"/>
                  <a:gd name="T30" fmla="*/ 36 w 1020"/>
                  <a:gd name="T31" fmla="*/ 97 h 1620"/>
                  <a:gd name="T32" fmla="*/ 31 w 1020"/>
                  <a:gd name="T33" fmla="*/ 107 h 1620"/>
                  <a:gd name="T34" fmla="*/ 20 w 1020"/>
                  <a:gd name="T35" fmla="*/ 126 h 1620"/>
                  <a:gd name="T36" fmla="*/ 6 w 1020"/>
                  <a:gd name="T37" fmla="*/ 143 h 1620"/>
                  <a:gd name="T38" fmla="*/ 26 w 1020"/>
                  <a:gd name="T39" fmla="*/ 153 h 1620"/>
                  <a:gd name="T40" fmla="*/ 19 w 1020"/>
                  <a:gd name="T41" fmla="*/ 168 h 1620"/>
                  <a:gd name="T42" fmla="*/ 29 w 1020"/>
                  <a:gd name="T43" fmla="*/ 174 h 1620"/>
                  <a:gd name="T44" fmla="*/ 22 w 1020"/>
                  <a:gd name="T45" fmla="*/ 190 h 1620"/>
                  <a:gd name="T46" fmla="*/ 12 w 1020"/>
                  <a:gd name="T47" fmla="*/ 209 h 1620"/>
                  <a:gd name="T48" fmla="*/ 10 w 1020"/>
                  <a:gd name="T49" fmla="*/ 225 h 1620"/>
                  <a:gd name="T50" fmla="*/ 4 w 1020"/>
                  <a:gd name="T51" fmla="*/ 252 h 1620"/>
                  <a:gd name="T52" fmla="*/ 12 w 1020"/>
                  <a:gd name="T53" fmla="*/ 260 h 1620"/>
                  <a:gd name="T54" fmla="*/ 26 w 1020"/>
                  <a:gd name="T55" fmla="*/ 212 h 1620"/>
                  <a:gd name="T56" fmla="*/ 31 w 1020"/>
                  <a:gd name="T57" fmla="*/ 222 h 1620"/>
                  <a:gd name="T58" fmla="*/ 49 w 1020"/>
                  <a:gd name="T59" fmla="*/ 215 h 1620"/>
                  <a:gd name="T60" fmla="*/ 49 w 1020"/>
                  <a:gd name="T61" fmla="*/ 244 h 1620"/>
                  <a:gd name="T62" fmla="*/ 31 w 1020"/>
                  <a:gd name="T63" fmla="*/ 302 h 1620"/>
                  <a:gd name="T64" fmla="*/ 28 w 1020"/>
                  <a:gd name="T65" fmla="*/ 311 h 1620"/>
                  <a:gd name="T66" fmla="*/ 35 w 1020"/>
                  <a:gd name="T67" fmla="*/ 310 h 1620"/>
                  <a:gd name="T68" fmla="*/ 60 w 1020"/>
                  <a:gd name="T69" fmla="*/ 321 h 1620"/>
                  <a:gd name="T70" fmla="*/ 71 w 1020"/>
                  <a:gd name="T71" fmla="*/ 318 h 1620"/>
                  <a:gd name="T72" fmla="*/ 94 w 1020"/>
                  <a:gd name="T73" fmla="*/ 314 h 1620"/>
                  <a:gd name="T74" fmla="*/ 109 w 1020"/>
                  <a:gd name="T75" fmla="*/ 308 h 1620"/>
                  <a:gd name="T76" fmla="*/ 124 w 1020"/>
                  <a:gd name="T77" fmla="*/ 303 h 1620"/>
                  <a:gd name="T78" fmla="*/ 154 w 1020"/>
                  <a:gd name="T79" fmla="*/ 282 h 1620"/>
                  <a:gd name="T80" fmla="*/ 180 w 1020"/>
                  <a:gd name="T81" fmla="*/ 246 h 1620"/>
                  <a:gd name="T82" fmla="*/ 152 w 1020"/>
                  <a:gd name="T83" fmla="*/ 222 h 1620"/>
                  <a:gd name="T84" fmla="*/ 126 w 1020"/>
                  <a:gd name="T85" fmla="*/ 225 h 16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0"/>
                  <a:gd name="T130" fmla="*/ 0 h 1620"/>
                  <a:gd name="T131" fmla="*/ 1020 w 1020"/>
                  <a:gd name="T132" fmla="*/ 1620 h 162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0" h="1620">
                    <a:moveTo>
                      <a:pt x="564" y="1112"/>
                    </a:moveTo>
                    <a:lnTo>
                      <a:pt x="618" y="1117"/>
                    </a:lnTo>
                    <a:lnTo>
                      <a:pt x="643" y="1111"/>
                    </a:lnTo>
                    <a:lnTo>
                      <a:pt x="760" y="1048"/>
                    </a:lnTo>
                    <a:lnTo>
                      <a:pt x="784" y="1024"/>
                    </a:lnTo>
                    <a:lnTo>
                      <a:pt x="778" y="990"/>
                    </a:lnTo>
                    <a:lnTo>
                      <a:pt x="766" y="982"/>
                    </a:lnTo>
                    <a:lnTo>
                      <a:pt x="723" y="993"/>
                    </a:lnTo>
                    <a:lnTo>
                      <a:pt x="834" y="902"/>
                    </a:lnTo>
                    <a:lnTo>
                      <a:pt x="968" y="616"/>
                    </a:lnTo>
                    <a:lnTo>
                      <a:pt x="1020" y="548"/>
                    </a:lnTo>
                    <a:lnTo>
                      <a:pt x="1016" y="487"/>
                    </a:lnTo>
                    <a:lnTo>
                      <a:pt x="974" y="445"/>
                    </a:lnTo>
                    <a:lnTo>
                      <a:pt x="616" y="430"/>
                    </a:lnTo>
                    <a:lnTo>
                      <a:pt x="532" y="446"/>
                    </a:lnTo>
                    <a:lnTo>
                      <a:pt x="522" y="442"/>
                    </a:lnTo>
                    <a:lnTo>
                      <a:pt x="554" y="422"/>
                    </a:lnTo>
                    <a:lnTo>
                      <a:pt x="592" y="370"/>
                    </a:lnTo>
                    <a:lnTo>
                      <a:pt x="590" y="352"/>
                    </a:lnTo>
                    <a:lnTo>
                      <a:pt x="531" y="352"/>
                    </a:lnTo>
                    <a:lnTo>
                      <a:pt x="534" y="343"/>
                    </a:lnTo>
                    <a:lnTo>
                      <a:pt x="744" y="184"/>
                    </a:lnTo>
                    <a:lnTo>
                      <a:pt x="780" y="128"/>
                    </a:lnTo>
                    <a:lnTo>
                      <a:pt x="776" y="102"/>
                    </a:lnTo>
                    <a:lnTo>
                      <a:pt x="799" y="71"/>
                    </a:lnTo>
                    <a:lnTo>
                      <a:pt x="798" y="49"/>
                    </a:lnTo>
                    <a:lnTo>
                      <a:pt x="742" y="39"/>
                    </a:lnTo>
                    <a:lnTo>
                      <a:pt x="730" y="46"/>
                    </a:lnTo>
                    <a:lnTo>
                      <a:pt x="731" y="60"/>
                    </a:lnTo>
                    <a:lnTo>
                      <a:pt x="520" y="56"/>
                    </a:lnTo>
                    <a:lnTo>
                      <a:pt x="513" y="60"/>
                    </a:lnTo>
                    <a:lnTo>
                      <a:pt x="482" y="43"/>
                    </a:lnTo>
                    <a:lnTo>
                      <a:pt x="459" y="47"/>
                    </a:lnTo>
                    <a:lnTo>
                      <a:pt x="377" y="0"/>
                    </a:lnTo>
                    <a:lnTo>
                      <a:pt x="329" y="117"/>
                    </a:lnTo>
                    <a:lnTo>
                      <a:pt x="374" y="147"/>
                    </a:lnTo>
                    <a:lnTo>
                      <a:pt x="282" y="132"/>
                    </a:lnTo>
                    <a:lnTo>
                      <a:pt x="280" y="162"/>
                    </a:lnTo>
                    <a:lnTo>
                      <a:pt x="250" y="205"/>
                    </a:lnTo>
                    <a:lnTo>
                      <a:pt x="246" y="269"/>
                    </a:lnTo>
                    <a:lnTo>
                      <a:pt x="270" y="295"/>
                    </a:lnTo>
                    <a:lnTo>
                      <a:pt x="243" y="279"/>
                    </a:lnTo>
                    <a:lnTo>
                      <a:pt x="197" y="267"/>
                    </a:lnTo>
                    <a:lnTo>
                      <a:pt x="153" y="287"/>
                    </a:lnTo>
                    <a:lnTo>
                      <a:pt x="146" y="378"/>
                    </a:lnTo>
                    <a:lnTo>
                      <a:pt x="121" y="451"/>
                    </a:lnTo>
                    <a:lnTo>
                      <a:pt x="129" y="494"/>
                    </a:lnTo>
                    <a:lnTo>
                      <a:pt x="176" y="493"/>
                    </a:lnTo>
                    <a:lnTo>
                      <a:pt x="143" y="514"/>
                    </a:lnTo>
                    <a:lnTo>
                      <a:pt x="141" y="526"/>
                    </a:lnTo>
                    <a:lnTo>
                      <a:pt x="162" y="541"/>
                    </a:lnTo>
                    <a:lnTo>
                      <a:pt x="133" y="592"/>
                    </a:lnTo>
                    <a:lnTo>
                      <a:pt x="111" y="616"/>
                    </a:lnTo>
                    <a:lnTo>
                      <a:pt x="101" y="632"/>
                    </a:lnTo>
                    <a:lnTo>
                      <a:pt x="70" y="680"/>
                    </a:lnTo>
                    <a:lnTo>
                      <a:pt x="83" y="706"/>
                    </a:lnTo>
                    <a:lnTo>
                      <a:pt x="28" y="724"/>
                    </a:lnTo>
                    <a:lnTo>
                      <a:pt x="1" y="724"/>
                    </a:lnTo>
                    <a:lnTo>
                      <a:pt x="0" y="749"/>
                    </a:lnTo>
                    <a:lnTo>
                      <a:pt x="131" y="772"/>
                    </a:lnTo>
                    <a:lnTo>
                      <a:pt x="58" y="773"/>
                    </a:lnTo>
                    <a:lnTo>
                      <a:pt x="39" y="785"/>
                    </a:lnTo>
                    <a:lnTo>
                      <a:pt x="100" y="847"/>
                    </a:lnTo>
                    <a:lnTo>
                      <a:pt x="210" y="777"/>
                    </a:lnTo>
                    <a:lnTo>
                      <a:pt x="149" y="863"/>
                    </a:lnTo>
                    <a:lnTo>
                      <a:pt x="145" y="874"/>
                    </a:lnTo>
                    <a:lnTo>
                      <a:pt x="115" y="913"/>
                    </a:lnTo>
                    <a:lnTo>
                      <a:pt x="104" y="951"/>
                    </a:lnTo>
                    <a:lnTo>
                      <a:pt x="110" y="957"/>
                    </a:lnTo>
                    <a:lnTo>
                      <a:pt x="91" y="1000"/>
                    </a:lnTo>
                    <a:lnTo>
                      <a:pt x="92" y="1018"/>
                    </a:lnTo>
                    <a:lnTo>
                      <a:pt x="61" y="1056"/>
                    </a:lnTo>
                    <a:lnTo>
                      <a:pt x="64" y="1075"/>
                    </a:lnTo>
                    <a:lnTo>
                      <a:pt x="60" y="1096"/>
                    </a:lnTo>
                    <a:lnTo>
                      <a:pt x="54" y="1131"/>
                    </a:lnTo>
                    <a:lnTo>
                      <a:pt x="64" y="1155"/>
                    </a:lnTo>
                    <a:lnTo>
                      <a:pt x="53" y="1171"/>
                    </a:lnTo>
                    <a:lnTo>
                      <a:pt x="19" y="1270"/>
                    </a:lnTo>
                    <a:lnTo>
                      <a:pt x="4" y="1290"/>
                    </a:lnTo>
                    <a:lnTo>
                      <a:pt x="16" y="1312"/>
                    </a:lnTo>
                    <a:lnTo>
                      <a:pt x="56" y="1308"/>
                    </a:lnTo>
                    <a:lnTo>
                      <a:pt x="52" y="1281"/>
                    </a:lnTo>
                    <a:lnTo>
                      <a:pt x="134" y="1146"/>
                    </a:lnTo>
                    <a:lnTo>
                      <a:pt x="138" y="1066"/>
                    </a:lnTo>
                    <a:lnTo>
                      <a:pt x="149" y="1042"/>
                    </a:lnTo>
                    <a:lnTo>
                      <a:pt x="136" y="1112"/>
                    </a:lnTo>
                    <a:lnTo>
                      <a:pt x="154" y="1118"/>
                    </a:lnTo>
                    <a:lnTo>
                      <a:pt x="168" y="1095"/>
                    </a:lnTo>
                    <a:lnTo>
                      <a:pt x="224" y="1127"/>
                    </a:lnTo>
                    <a:lnTo>
                      <a:pt x="246" y="1082"/>
                    </a:lnTo>
                    <a:lnTo>
                      <a:pt x="248" y="1103"/>
                    </a:lnTo>
                    <a:lnTo>
                      <a:pt x="227" y="1193"/>
                    </a:lnTo>
                    <a:lnTo>
                      <a:pt x="243" y="1229"/>
                    </a:lnTo>
                    <a:lnTo>
                      <a:pt x="265" y="1315"/>
                    </a:lnTo>
                    <a:lnTo>
                      <a:pt x="159" y="1444"/>
                    </a:lnTo>
                    <a:lnTo>
                      <a:pt x="152" y="1520"/>
                    </a:lnTo>
                    <a:lnTo>
                      <a:pt x="117" y="1483"/>
                    </a:lnTo>
                    <a:lnTo>
                      <a:pt x="118" y="1534"/>
                    </a:lnTo>
                    <a:lnTo>
                      <a:pt x="142" y="1570"/>
                    </a:lnTo>
                    <a:lnTo>
                      <a:pt x="146" y="1616"/>
                    </a:lnTo>
                    <a:lnTo>
                      <a:pt x="170" y="1616"/>
                    </a:lnTo>
                    <a:lnTo>
                      <a:pt x="174" y="1564"/>
                    </a:lnTo>
                    <a:lnTo>
                      <a:pt x="202" y="1556"/>
                    </a:lnTo>
                    <a:lnTo>
                      <a:pt x="278" y="1620"/>
                    </a:lnTo>
                    <a:lnTo>
                      <a:pt x="306" y="1616"/>
                    </a:lnTo>
                    <a:lnTo>
                      <a:pt x="308" y="1572"/>
                    </a:lnTo>
                    <a:lnTo>
                      <a:pt x="326" y="1580"/>
                    </a:lnTo>
                    <a:lnTo>
                      <a:pt x="354" y="1606"/>
                    </a:lnTo>
                    <a:lnTo>
                      <a:pt x="423" y="1599"/>
                    </a:lnTo>
                    <a:lnTo>
                      <a:pt x="442" y="1578"/>
                    </a:lnTo>
                    <a:lnTo>
                      <a:pt x="474" y="1584"/>
                    </a:lnTo>
                    <a:lnTo>
                      <a:pt x="500" y="1566"/>
                    </a:lnTo>
                    <a:lnTo>
                      <a:pt x="516" y="1546"/>
                    </a:lnTo>
                    <a:lnTo>
                      <a:pt x="552" y="1556"/>
                    </a:lnTo>
                    <a:lnTo>
                      <a:pt x="611" y="1557"/>
                    </a:lnTo>
                    <a:lnTo>
                      <a:pt x="622" y="1524"/>
                    </a:lnTo>
                    <a:lnTo>
                      <a:pt x="640" y="1532"/>
                    </a:lnTo>
                    <a:lnTo>
                      <a:pt x="716" y="1488"/>
                    </a:lnTo>
                    <a:lnTo>
                      <a:pt x="772" y="1419"/>
                    </a:lnTo>
                    <a:lnTo>
                      <a:pt x="837" y="1392"/>
                    </a:lnTo>
                    <a:lnTo>
                      <a:pt x="828" y="1305"/>
                    </a:lnTo>
                    <a:lnTo>
                      <a:pt x="901" y="1240"/>
                    </a:lnTo>
                    <a:lnTo>
                      <a:pt x="881" y="1199"/>
                    </a:lnTo>
                    <a:lnTo>
                      <a:pt x="776" y="1146"/>
                    </a:lnTo>
                    <a:lnTo>
                      <a:pt x="764" y="1120"/>
                    </a:lnTo>
                    <a:lnTo>
                      <a:pt x="726" y="1126"/>
                    </a:lnTo>
                    <a:lnTo>
                      <a:pt x="682" y="1146"/>
                    </a:lnTo>
                    <a:lnTo>
                      <a:pt x="634" y="1130"/>
                    </a:lnTo>
                    <a:lnTo>
                      <a:pt x="564" y="1112"/>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69" name="Freeform 11"/>
              <p:cNvSpPr>
                <a:spLocks noChangeAspect="1"/>
              </p:cNvSpPr>
              <p:nvPr/>
            </p:nvSpPr>
            <p:spPr bwMode="auto">
              <a:xfrm>
                <a:off x="3707" y="942"/>
                <a:ext cx="53" cy="56"/>
              </a:xfrm>
              <a:custGeom>
                <a:avLst/>
                <a:gdLst>
                  <a:gd name="T0" fmla="*/ 0 w 309"/>
                  <a:gd name="T1" fmla="*/ 0 h 328"/>
                  <a:gd name="T2" fmla="*/ 0 w 309"/>
                  <a:gd name="T3" fmla="*/ 0 h 328"/>
                  <a:gd name="T4" fmla="*/ 0 w 309"/>
                  <a:gd name="T5" fmla="*/ 0 h 328"/>
                  <a:gd name="T6" fmla="*/ 0 w 309"/>
                  <a:gd name="T7" fmla="*/ 0 h 328"/>
                  <a:gd name="T8" fmla="*/ 0 w 309"/>
                  <a:gd name="T9" fmla="*/ 0 h 328"/>
                  <a:gd name="T10" fmla="*/ 0 w 309"/>
                  <a:gd name="T11" fmla="*/ 0 h 328"/>
                  <a:gd name="T12" fmla="*/ 0 w 309"/>
                  <a:gd name="T13" fmla="*/ 0 h 328"/>
                  <a:gd name="T14" fmla="*/ 0 w 309"/>
                  <a:gd name="T15" fmla="*/ 0 h 328"/>
                  <a:gd name="T16" fmla="*/ 0 w 309"/>
                  <a:gd name="T17" fmla="*/ 0 h 3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9"/>
                  <a:gd name="T28" fmla="*/ 0 h 328"/>
                  <a:gd name="T29" fmla="*/ 309 w 309"/>
                  <a:gd name="T30" fmla="*/ 328 h 3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9" h="328">
                    <a:moveTo>
                      <a:pt x="294" y="252"/>
                    </a:moveTo>
                    <a:lnTo>
                      <a:pt x="309" y="311"/>
                    </a:lnTo>
                    <a:lnTo>
                      <a:pt x="146" y="328"/>
                    </a:lnTo>
                    <a:lnTo>
                      <a:pt x="0" y="141"/>
                    </a:lnTo>
                    <a:lnTo>
                      <a:pt x="59" y="8"/>
                    </a:lnTo>
                    <a:lnTo>
                      <a:pt x="157" y="0"/>
                    </a:lnTo>
                    <a:lnTo>
                      <a:pt x="275" y="112"/>
                    </a:lnTo>
                    <a:lnTo>
                      <a:pt x="230" y="237"/>
                    </a:lnTo>
                    <a:lnTo>
                      <a:pt x="294" y="252"/>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70" name="Freeform 12"/>
              <p:cNvSpPr>
                <a:spLocks noChangeAspect="1"/>
              </p:cNvSpPr>
              <p:nvPr/>
            </p:nvSpPr>
            <p:spPr bwMode="auto">
              <a:xfrm>
                <a:off x="2956" y="1905"/>
                <a:ext cx="95" cy="121"/>
              </a:xfrm>
              <a:custGeom>
                <a:avLst/>
                <a:gdLst>
                  <a:gd name="T0" fmla="*/ 0 w 556"/>
                  <a:gd name="T1" fmla="*/ 0 h 713"/>
                  <a:gd name="T2" fmla="*/ 0 w 556"/>
                  <a:gd name="T3" fmla="*/ 0 h 713"/>
                  <a:gd name="T4" fmla="*/ 0 w 556"/>
                  <a:gd name="T5" fmla="*/ 0 h 713"/>
                  <a:gd name="T6" fmla="*/ 0 w 556"/>
                  <a:gd name="T7" fmla="*/ 0 h 713"/>
                  <a:gd name="T8" fmla="*/ 0 w 556"/>
                  <a:gd name="T9" fmla="*/ 0 h 713"/>
                  <a:gd name="T10" fmla="*/ 0 w 556"/>
                  <a:gd name="T11" fmla="*/ 0 h 713"/>
                  <a:gd name="T12" fmla="*/ 0 w 556"/>
                  <a:gd name="T13" fmla="*/ 0 h 713"/>
                  <a:gd name="T14" fmla="*/ 0 w 556"/>
                  <a:gd name="T15" fmla="*/ 0 h 713"/>
                  <a:gd name="T16" fmla="*/ 0 w 556"/>
                  <a:gd name="T17" fmla="*/ 0 h 713"/>
                  <a:gd name="T18" fmla="*/ 0 w 556"/>
                  <a:gd name="T19" fmla="*/ 0 h 7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6"/>
                  <a:gd name="T31" fmla="*/ 0 h 713"/>
                  <a:gd name="T32" fmla="*/ 556 w 556"/>
                  <a:gd name="T33" fmla="*/ 713 h 7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6" h="713">
                    <a:moveTo>
                      <a:pt x="556" y="534"/>
                    </a:moveTo>
                    <a:lnTo>
                      <a:pt x="395" y="672"/>
                    </a:lnTo>
                    <a:lnTo>
                      <a:pt x="202" y="713"/>
                    </a:lnTo>
                    <a:lnTo>
                      <a:pt x="292" y="307"/>
                    </a:lnTo>
                    <a:lnTo>
                      <a:pt x="0" y="488"/>
                    </a:lnTo>
                    <a:lnTo>
                      <a:pt x="56" y="239"/>
                    </a:lnTo>
                    <a:lnTo>
                      <a:pt x="186" y="114"/>
                    </a:lnTo>
                    <a:lnTo>
                      <a:pt x="269" y="164"/>
                    </a:lnTo>
                    <a:lnTo>
                      <a:pt x="534" y="0"/>
                    </a:lnTo>
                    <a:lnTo>
                      <a:pt x="556" y="534"/>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71" name="Freeform 13"/>
              <p:cNvSpPr>
                <a:spLocks noChangeAspect="1"/>
              </p:cNvSpPr>
              <p:nvPr/>
            </p:nvSpPr>
            <p:spPr bwMode="auto">
              <a:xfrm>
                <a:off x="3049" y="1847"/>
                <a:ext cx="97" cy="118"/>
              </a:xfrm>
              <a:custGeom>
                <a:avLst/>
                <a:gdLst>
                  <a:gd name="T0" fmla="*/ 0 w 574"/>
                  <a:gd name="T1" fmla="*/ 0 h 693"/>
                  <a:gd name="T2" fmla="*/ 0 w 574"/>
                  <a:gd name="T3" fmla="*/ 0 h 693"/>
                  <a:gd name="T4" fmla="*/ 0 w 574"/>
                  <a:gd name="T5" fmla="*/ 0 h 693"/>
                  <a:gd name="T6" fmla="*/ 0 w 574"/>
                  <a:gd name="T7" fmla="*/ 0 h 693"/>
                  <a:gd name="T8" fmla="*/ 0 w 574"/>
                  <a:gd name="T9" fmla="*/ 0 h 693"/>
                  <a:gd name="T10" fmla="*/ 0 w 574"/>
                  <a:gd name="T11" fmla="*/ 0 h 693"/>
                  <a:gd name="T12" fmla="*/ 0 w 574"/>
                  <a:gd name="T13" fmla="*/ 0 h 693"/>
                  <a:gd name="T14" fmla="*/ 0 w 574"/>
                  <a:gd name="T15" fmla="*/ 0 h 693"/>
                  <a:gd name="T16" fmla="*/ 0 w 574"/>
                  <a:gd name="T17" fmla="*/ 0 h 6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4"/>
                  <a:gd name="T28" fmla="*/ 0 h 693"/>
                  <a:gd name="T29" fmla="*/ 574 w 574"/>
                  <a:gd name="T30" fmla="*/ 693 h 69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4" h="693">
                    <a:moveTo>
                      <a:pt x="172" y="693"/>
                    </a:moveTo>
                    <a:lnTo>
                      <a:pt x="43" y="651"/>
                    </a:lnTo>
                    <a:lnTo>
                      <a:pt x="0" y="477"/>
                    </a:lnTo>
                    <a:lnTo>
                      <a:pt x="237" y="330"/>
                    </a:lnTo>
                    <a:lnTo>
                      <a:pt x="148" y="327"/>
                    </a:lnTo>
                    <a:lnTo>
                      <a:pt x="299" y="139"/>
                    </a:lnTo>
                    <a:lnTo>
                      <a:pt x="511" y="0"/>
                    </a:lnTo>
                    <a:lnTo>
                      <a:pt x="574" y="75"/>
                    </a:lnTo>
                    <a:lnTo>
                      <a:pt x="172" y="693"/>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72" name="Freeform 14"/>
              <p:cNvSpPr>
                <a:spLocks noChangeAspect="1"/>
              </p:cNvSpPr>
              <p:nvPr/>
            </p:nvSpPr>
            <p:spPr bwMode="auto">
              <a:xfrm>
                <a:off x="3021" y="1657"/>
                <a:ext cx="153" cy="131"/>
              </a:xfrm>
              <a:custGeom>
                <a:avLst/>
                <a:gdLst>
                  <a:gd name="T0" fmla="*/ 0 w 901"/>
                  <a:gd name="T1" fmla="*/ 0 h 779"/>
                  <a:gd name="T2" fmla="*/ 0 w 901"/>
                  <a:gd name="T3" fmla="*/ 0 h 779"/>
                  <a:gd name="T4" fmla="*/ 0 w 901"/>
                  <a:gd name="T5" fmla="*/ 0 h 779"/>
                  <a:gd name="T6" fmla="*/ 0 w 901"/>
                  <a:gd name="T7" fmla="*/ 0 h 779"/>
                  <a:gd name="T8" fmla="*/ 0 w 901"/>
                  <a:gd name="T9" fmla="*/ 0 h 779"/>
                  <a:gd name="T10" fmla="*/ 0 w 901"/>
                  <a:gd name="T11" fmla="*/ 0 h 779"/>
                  <a:gd name="T12" fmla="*/ 0 w 901"/>
                  <a:gd name="T13" fmla="*/ 0 h 779"/>
                  <a:gd name="T14" fmla="*/ 0 w 901"/>
                  <a:gd name="T15" fmla="*/ 0 h 779"/>
                  <a:gd name="T16" fmla="*/ 0 w 901"/>
                  <a:gd name="T17" fmla="*/ 0 h 779"/>
                  <a:gd name="T18" fmla="*/ 0 w 901"/>
                  <a:gd name="T19" fmla="*/ 0 h 779"/>
                  <a:gd name="T20" fmla="*/ 0 w 901"/>
                  <a:gd name="T21" fmla="*/ 0 h 779"/>
                  <a:gd name="T22" fmla="*/ 0 w 901"/>
                  <a:gd name="T23" fmla="*/ 0 h 779"/>
                  <a:gd name="T24" fmla="*/ 0 w 901"/>
                  <a:gd name="T25" fmla="*/ 0 h 779"/>
                  <a:gd name="T26" fmla="*/ 0 w 901"/>
                  <a:gd name="T27" fmla="*/ 0 h 779"/>
                  <a:gd name="T28" fmla="*/ 0 w 901"/>
                  <a:gd name="T29" fmla="*/ 0 h 779"/>
                  <a:gd name="T30" fmla="*/ 0 w 901"/>
                  <a:gd name="T31" fmla="*/ 0 h 779"/>
                  <a:gd name="T32" fmla="*/ 0 w 901"/>
                  <a:gd name="T33" fmla="*/ 0 h 779"/>
                  <a:gd name="T34" fmla="*/ 0 w 901"/>
                  <a:gd name="T35" fmla="*/ 0 h 779"/>
                  <a:gd name="T36" fmla="*/ 0 w 901"/>
                  <a:gd name="T37" fmla="*/ 0 h 7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01"/>
                  <a:gd name="T58" fmla="*/ 0 h 779"/>
                  <a:gd name="T59" fmla="*/ 901 w 901"/>
                  <a:gd name="T60" fmla="*/ 779 h 77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01" h="779">
                    <a:moveTo>
                      <a:pt x="560" y="288"/>
                    </a:moveTo>
                    <a:lnTo>
                      <a:pt x="718" y="348"/>
                    </a:lnTo>
                    <a:lnTo>
                      <a:pt x="901" y="521"/>
                    </a:lnTo>
                    <a:lnTo>
                      <a:pt x="832" y="657"/>
                    </a:lnTo>
                    <a:lnTo>
                      <a:pt x="650" y="779"/>
                    </a:lnTo>
                    <a:lnTo>
                      <a:pt x="576" y="726"/>
                    </a:lnTo>
                    <a:lnTo>
                      <a:pt x="39" y="773"/>
                    </a:lnTo>
                    <a:lnTo>
                      <a:pt x="0" y="645"/>
                    </a:lnTo>
                    <a:lnTo>
                      <a:pt x="119" y="640"/>
                    </a:lnTo>
                    <a:lnTo>
                      <a:pt x="336" y="598"/>
                    </a:lnTo>
                    <a:lnTo>
                      <a:pt x="213" y="606"/>
                    </a:lnTo>
                    <a:lnTo>
                      <a:pt x="225" y="541"/>
                    </a:lnTo>
                    <a:lnTo>
                      <a:pt x="442" y="372"/>
                    </a:lnTo>
                    <a:lnTo>
                      <a:pt x="326" y="387"/>
                    </a:lnTo>
                    <a:lnTo>
                      <a:pt x="161" y="265"/>
                    </a:lnTo>
                    <a:lnTo>
                      <a:pt x="118" y="196"/>
                    </a:lnTo>
                    <a:lnTo>
                      <a:pt x="294" y="31"/>
                    </a:lnTo>
                    <a:lnTo>
                      <a:pt x="395" y="0"/>
                    </a:lnTo>
                    <a:lnTo>
                      <a:pt x="560" y="288"/>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73" name="Freeform 15"/>
              <p:cNvSpPr>
                <a:spLocks noChangeAspect="1"/>
              </p:cNvSpPr>
              <p:nvPr/>
            </p:nvSpPr>
            <p:spPr bwMode="auto">
              <a:xfrm>
                <a:off x="3053" y="1492"/>
                <a:ext cx="49" cy="58"/>
              </a:xfrm>
              <a:custGeom>
                <a:avLst/>
                <a:gdLst>
                  <a:gd name="T0" fmla="*/ 0 w 286"/>
                  <a:gd name="T1" fmla="*/ 0 h 349"/>
                  <a:gd name="T2" fmla="*/ 0 w 286"/>
                  <a:gd name="T3" fmla="*/ 0 h 349"/>
                  <a:gd name="T4" fmla="*/ 0 w 286"/>
                  <a:gd name="T5" fmla="*/ 0 h 349"/>
                  <a:gd name="T6" fmla="*/ 0 w 286"/>
                  <a:gd name="T7" fmla="*/ 0 h 349"/>
                  <a:gd name="T8" fmla="*/ 0 w 286"/>
                  <a:gd name="T9" fmla="*/ 0 h 349"/>
                  <a:gd name="T10" fmla="*/ 0 w 286"/>
                  <a:gd name="T11" fmla="*/ 0 h 349"/>
                  <a:gd name="T12" fmla="*/ 0 w 286"/>
                  <a:gd name="T13" fmla="*/ 0 h 349"/>
                  <a:gd name="T14" fmla="*/ 0 w 286"/>
                  <a:gd name="T15" fmla="*/ 0 h 349"/>
                  <a:gd name="T16" fmla="*/ 0 60000 65536"/>
                  <a:gd name="T17" fmla="*/ 0 60000 65536"/>
                  <a:gd name="T18" fmla="*/ 0 60000 65536"/>
                  <a:gd name="T19" fmla="*/ 0 60000 65536"/>
                  <a:gd name="T20" fmla="*/ 0 60000 65536"/>
                  <a:gd name="T21" fmla="*/ 0 60000 65536"/>
                  <a:gd name="T22" fmla="*/ 0 60000 65536"/>
                  <a:gd name="T23" fmla="*/ 0 60000 65536"/>
                  <a:gd name="T24" fmla="*/ 0 w 286"/>
                  <a:gd name="T25" fmla="*/ 0 h 349"/>
                  <a:gd name="T26" fmla="*/ 286 w 286"/>
                  <a:gd name="T27" fmla="*/ 349 h 34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6" h="349">
                    <a:moveTo>
                      <a:pt x="279" y="281"/>
                    </a:moveTo>
                    <a:lnTo>
                      <a:pt x="132" y="349"/>
                    </a:lnTo>
                    <a:lnTo>
                      <a:pt x="0" y="178"/>
                    </a:lnTo>
                    <a:lnTo>
                      <a:pt x="55" y="23"/>
                    </a:lnTo>
                    <a:lnTo>
                      <a:pt x="185" y="0"/>
                    </a:lnTo>
                    <a:lnTo>
                      <a:pt x="286" y="143"/>
                    </a:lnTo>
                    <a:lnTo>
                      <a:pt x="247" y="176"/>
                    </a:lnTo>
                    <a:lnTo>
                      <a:pt x="279" y="281"/>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74" name="Freeform 16"/>
              <p:cNvSpPr>
                <a:spLocks noChangeAspect="1"/>
              </p:cNvSpPr>
              <p:nvPr/>
            </p:nvSpPr>
            <p:spPr bwMode="auto">
              <a:xfrm>
                <a:off x="3006" y="1282"/>
                <a:ext cx="204" cy="236"/>
              </a:xfrm>
              <a:custGeom>
                <a:avLst/>
                <a:gdLst>
                  <a:gd name="T0" fmla="*/ 0 w 1201"/>
                  <a:gd name="T1" fmla="*/ 0 h 1383"/>
                  <a:gd name="T2" fmla="*/ 0 w 1201"/>
                  <a:gd name="T3" fmla="*/ 0 h 1383"/>
                  <a:gd name="T4" fmla="*/ 0 w 1201"/>
                  <a:gd name="T5" fmla="*/ 0 h 1383"/>
                  <a:gd name="T6" fmla="*/ 0 w 1201"/>
                  <a:gd name="T7" fmla="*/ 0 h 1383"/>
                  <a:gd name="T8" fmla="*/ 0 w 1201"/>
                  <a:gd name="T9" fmla="*/ 0 h 1383"/>
                  <a:gd name="T10" fmla="*/ 0 w 1201"/>
                  <a:gd name="T11" fmla="*/ 0 h 1383"/>
                  <a:gd name="T12" fmla="*/ 0 w 1201"/>
                  <a:gd name="T13" fmla="*/ 0 h 1383"/>
                  <a:gd name="T14" fmla="*/ 0 w 1201"/>
                  <a:gd name="T15" fmla="*/ 0 h 1383"/>
                  <a:gd name="T16" fmla="*/ 0 w 1201"/>
                  <a:gd name="T17" fmla="*/ 0 h 1383"/>
                  <a:gd name="T18" fmla="*/ 0 w 1201"/>
                  <a:gd name="T19" fmla="*/ 0 h 1383"/>
                  <a:gd name="T20" fmla="*/ 0 w 1201"/>
                  <a:gd name="T21" fmla="*/ 0 h 1383"/>
                  <a:gd name="T22" fmla="*/ 0 w 1201"/>
                  <a:gd name="T23" fmla="*/ 0 h 1383"/>
                  <a:gd name="T24" fmla="*/ 0 w 1201"/>
                  <a:gd name="T25" fmla="*/ 0 h 1383"/>
                  <a:gd name="T26" fmla="*/ 0 w 1201"/>
                  <a:gd name="T27" fmla="*/ 0 h 1383"/>
                  <a:gd name="T28" fmla="*/ 0 w 1201"/>
                  <a:gd name="T29" fmla="*/ 0 h 1383"/>
                  <a:gd name="T30" fmla="*/ 0 w 1201"/>
                  <a:gd name="T31" fmla="*/ 0 h 1383"/>
                  <a:gd name="T32" fmla="*/ 0 w 1201"/>
                  <a:gd name="T33" fmla="*/ 0 h 1383"/>
                  <a:gd name="T34" fmla="*/ 0 w 1201"/>
                  <a:gd name="T35" fmla="*/ 0 h 1383"/>
                  <a:gd name="T36" fmla="*/ 0 w 1201"/>
                  <a:gd name="T37" fmla="*/ 0 h 1383"/>
                  <a:gd name="T38" fmla="*/ 0 w 1201"/>
                  <a:gd name="T39" fmla="*/ 0 h 1383"/>
                  <a:gd name="T40" fmla="*/ 0 w 1201"/>
                  <a:gd name="T41" fmla="*/ 0 h 1383"/>
                  <a:gd name="T42" fmla="*/ 0 w 1201"/>
                  <a:gd name="T43" fmla="*/ 0 h 1383"/>
                  <a:gd name="T44" fmla="*/ 0 w 1201"/>
                  <a:gd name="T45" fmla="*/ 0 h 1383"/>
                  <a:gd name="T46" fmla="*/ 0 w 1201"/>
                  <a:gd name="T47" fmla="*/ 0 h 1383"/>
                  <a:gd name="T48" fmla="*/ 0 w 1201"/>
                  <a:gd name="T49" fmla="*/ 0 h 13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01"/>
                  <a:gd name="T76" fmla="*/ 0 h 1383"/>
                  <a:gd name="T77" fmla="*/ 1201 w 1201"/>
                  <a:gd name="T78" fmla="*/ 1383 h 13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01" h="1383">
                    <a:moveTo>
                      <a:pt x="900" y="977"/>
                    </a:moveTo>
                    <a:lnTo>
                      <a:pt x="732" y="786"/>
                    </a:lnTo>
                    <a:lnTo>
                      <a:pt x="767" y="260"/>
                    </a:lnTo>
                    <a:lnTo>
                      <a:pt x="633" y="0"/>
                    </a:lnTo>
                    <a:lnTo>
                      <a:pt x="476" y="120"/>
                    </a:lnTo>
                    <a:lnTo>
                      <a:pt x="531" y="267"/>
                    </a:lnTo>
                    <a:lnTo>
                      <a:pt x="492" y="373"/>
                    </a:lnTo>
                    <a:lnTo>
                      <a:pt x="283" y="214"/>
                    </a:lnTo>
                    <a:lnTo>
                      <a:pt x="222" y="214"/>
                    </a:lnTo>
                    <a:lnTo>
                      <a:pt x="172" y="293"/>
                    </a:lnTo>
                    <a:lnTo>
                      <a:pt x="72" y="343"/>
                    </a:lnTo>
                    <a:lnTo>
                      <a:pt x="0" y="501"/>
                    </a:lnTo>
                    <a:lnTo>
                      <a:pt x="143" y="654"/>
                    </a:lnTo>
                    <a:lnTo>
                      <a:pt x="292" y="663"/>
                    </a:lnTo>
                    <a:lnTo>
                      <a:pt x="329" y="1023"/>
                    </a:lnTo>
                    <a:lnTo>
                      <a:pt x="619" y="1234"/>
                    </a:lnTo>
                    <a:lnTo>
                      <a:pt x="750" y="1057"/>
                    </a:lnTo>
                    <a:lnTo>
                      <a:pt x="889" y="1163"/>
                    </a:lnTo>
                    <a:lnTo>
                      <a:pt x="798" y="1302"/>
                    </a:lnTo>
                    <a:lnTo>
                      <a:pt x="838" y="1383"/>
                    </a:lnTo>
                    <a:lnTo>
                      <a:pt x="992" y="1283"/>
                    </a:lnTo>
                    <a:lnTo>
                      <a:pt x="1163" y="1150"/>
                    </a:lnTo>
                    <a:lnTo>
                      <a:pt x="1201" y="1037"/>
                    </a:lnTo>
                    <a:lnTo>
                      <a:pt x="1127" y="995"/>
                    </a:lnTo>
                    <a:lnTo>
                      <a:pt x="900" y="977"/>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75" name="Freeform 17"/>
              <p:cNvSpPr>
                <a:spLocks noChangeAspect="1"/>
              </p:cNvSpPr>
              <p:nvPr/>
            </p:nvSpPr>
            <p:spPr bwMode="auto">
              <a:xfrm>
                <a:off x="2975" y="1009"/>
                <a:ext cx="209" cy="250"/>
              </a:xfrm>
              <a:custGeom>
                <a:avLst/>
                <a:gdLst>
                  <a:gd name="T0" fmla="*/ 0 w 1231"/>
                  <a:gd name="T1" fmla="*/ 0 h 1464"/>
                  <a:gd name="T2" fmla="*/ 0 w 1231"/>
                  <a:gd name="T3" fmla="*/ 0 h 1464"/>
                  <a:gd name="T4" fmla="*/ 0 w 1231"/>
                  <a:gd name="T5" fmla="*/ 0 h 1464"/>
                  <a:gd name="T6" fmla="*/ 0 w 1231"/>
                  <a:gd name="T7" fmla="*/ 0 h 1464"/>
                  <a:gd name="T8" fmla="*/ 0 w 1231"/>
                  <a:gd name="T9" fmla="*/ 0 h 1464"/>
                  <a:gd name="T10" fmla="*/ 0 w 1231"/>
                  <a:gd name="T11" fmla="*/ 0 h 1464"/>
                  <a:gd name="T12" fmla="*/ 0 w 1231"/>
                  <a:gd name="T13" fmla="*/ 0 h 1464"/>
                  <a:gd name="T14" fmla="*/ 0 w 1231"/>
                  <a:gd name="T15" fmla="*/ 0 h 1464"/>
                  <a:gd name="T16" fmla="*/ 0 w 1231"/>
                  <a:gd name="T17" fmla="*/ 0 h 1464"/>
                  <a:gd name="T18" fmla="*/ 0 w 1231"/>
                  <a:gd name="T19" fmla="*/ 0 h 1464"/>
                  <a:gd name="T20" fmla="*/ 0 w 1231"/>
                  <a:gd name="T21" fmla="*/ 0 h 1464"/>
                  <a:gd name="T22" fmla="*/ 0 w 1231"/>
                  <a:gd name="T23" fmla="*/ 0 h 1464"/>
                  <a:gd name="T24" fmla="*/ 0 w 1231"/>
                  <a:gd name="T25" fmla="*/ 0 h 1464"/>
                  <a:gd name="T26" fmla="*/ 0 w 1231"/>
                  <a:gd name="T27" fmla="*/ 0 h 1464"/>
                  <a:gd name="T28" fmla="*/ 0 w 1231"/>
                  <a:gd name="T29" fmla="*/ 0 h 1464"/>
                  <a:gd name="T30" fmla="*/ 0 w 1231"/>
                  <a:gd name="T31" fmla="*/ 0 h 1464"/>
                  <a:gd name="T32" fmla="*/ 0 w 1231"/>
                  <a:gd name="T33" fmla="*/ 0 h 1464"/>
                  <a:gd name="T34" fmla="*/ 0 w 1231"/>
                  <a:gd name="T35" fmla="*/ 0 h 1464"/>
                  <a:gd name="T36" fmla="*/ 0 w 1231"/>
                  <a:gd name="T37" fmla="*/ 0 h 1464"/>
                  <a:gd name="T38" fmla="*/ 0 w 1231"/>
                  <a:gd name="T39" fmla="*/ 0 h 14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31"/>
                  <a:gd name="T61" fmla="*/ 0 h 1464"/>
                  <a:gd name="T62" fmla="*/ 1231 w 1231"/>
                  <a:gd name="T63" fmla="*/ 1464 h 14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31" h="1464">
                    <a:moveTo>
                      <a:pt x="888" y="927"/>
                    </a:moveTo>
                    <a:lnTo>
                      <a:pt x="735" y="1125"/>
                    </a:lnTo>
                    <a:lnTo>
                      <a:pt x="482" y="1191"/>
                    </a:lnTo>
                    <a:lnTo>
                      <a:pt x="362" y="1183"/>
                    </a:lnTo>
                    <a:lnTo>
                      <a:pt x="388" y="1310"/>
                    </a:lnTo>
                    <a:lnTo>
                      <a:pt x="123" y="1464"/>
                    </a:lnTo>
                    <a:lnTo>
                      <a:pt x="0" y="1220"/>
                    </a:lnTo>
                    <a:lnTo>
                      <a:pt x="130" y="1171"/>
                    </a:lnTo>
                    <a:lnTo>
                      <a:pt x="189" y="1071"/>
                    </a:lnTo>
                    <a:lnTo>
                      <a:pt x="98" y="986"/>
                    </a:lnTo>
                    <a:lnTo>
                      <a:pt x="139" y="497"/>
                    </a:lnTo>
                    <a:lnTo>
                      <a:pt x="268" y="401"/>
                    </a:lnTo>
                    <a:lnTo>
                      <a:pt x="367" y="546"/>
                    </a:lnTo>
                    <a:lnTo>
                      <a:pt x="487" y="532"/>
                    </a:lnTo>
                    <a:lnTo>
                      <a:pt x="463" y="352"/>
                    </a:lnTo>
                    <a:lnTo>
                      <a:pt x="1135" y="0"/>
                    </a:lnTo>
                    <a:lnTo>
                      <a:pt x="1231" y="56"/>
                    </a:lnTo>
                    <a:lnTo>
                      <a:pt x="1206" y="348"/>
                    </a:lnTo>
                    <a:lnTo>
                      <a:pt x="930" y="602"/>
                    </a:lnTo>
                    <a:lnTo>
                      <a:pt x="888" y="927"/>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76" name="Freeform 18"/>
              <p:cNvSpPr>
                <a:spLocks noChangeAspect="1"/>
              </p:cNvSpPr>
              <p:nvPr/>
            </p:nvSpPr>
            <p:spPr bwMode="auto">
              <a:xfrm>
                <a:off x="2871" y="1356"/>
                <a:ext cx="43" cy="99"/>
              </a:xfrm>
              <a:custGeom>
                <a:avLst/>
                <a:gdLst>
                  <a:gd name="T0" fmla="*/ 0 w 255"/>
                  <a:gd name="T1" fmla="*/ 0 h 580"/>
                  <a:gd name="T2" fmla="*/ 0 w 255"/>
                  <a:gd name="T3" fmla="*/ 0 h 580"/>
                  <a:gd name="T4" fmla="*/ 0 w 255"/>
                  <a:gd name="T5" fmla="*/ 0 h 580"/>
                  <a:gd name="T6" fmla="*/ 0 w 255"/>
                  <a:gd name="T7" fmla="*/ 0 h 580"/>
                  <a:gd name="T8" fmla="*/ 0 w 255"/>
                  <a:gd name="T9" fmla="*/ 0 h 580"/>
                  <a:gd name="T10" fmla="*/ 0 w 255"/>
                  <a:gd name="T11" fmla="*/ 0 h 580"/>
                  <a:gd name="T12" fmla="*/ 0 w 255"/>
                  <a:gd name="T13" fmla="*/ 0 h 580"/>
                  <a:gd name="T14" fmla="*/ 0 w 255"/>
                  <a:gd name="T15" fmla="*/ 0 h 580"/>
                  <a:gd name="T16" fmla="*/ 0 w 255"/>
                  <a:gd name="T17" fmla="*/ 0 h 580"/>
                  <a:gd name="T18" fmla="*/ 0 w 255"/>
                  <a:gd name="T19" fmla="*/ 0 h 580"/>
                  <a:gd name="T20" fmla="*/ 0 w 255"/>
                  <a:gd name="T21" fmla="*/ 0 h 5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5"/>
                  <a:gd name="T34" fmla="*/ 0 h 580"/>
                  <a:gd name="T35" fmla="*/ 255 w 255"/>
                  <a:gd name="T36" fmla="*/ 580 h 58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5" h="580">
                    <a:moveTo>
                      <a:pt x="255" y="173"/>
                    </a:moveTo>
                    <a:lnTo>
                      <a:pt x="180" y="240"/>
                    </a:lnTo>
                    <a:lnTo>
                      <a:pt x="186" y="360"/>
                    </a:lnTo>
                    <a:lnTo>
                      <a:pt x="140" y="470"/>
                    </a:lnTo>
                    <a:lnTo>
                      <a:pt x="131" y="580"/>
                    </a:lnTo>
                    <a:lnTo>
                      <a:pt x="3" y="559"/>
                    </a:lnTo>
                    <a:lnTo>
                      <a:pt x="0" y="291"/>
                    </a:lnTo>
                    <a:lnTo>
                      <a:pt x="31" y="70"/>
                    </a:lnTo>
                    <a:lnTo>
                      <a:pt x="110" y="0"/>
                    </a:lnTo>
                    <a:lnTo>
                      <a:pt x="201" y="40"/>
                    </a:lnTo>
                    <a:lnTo>
                      <a:pt x="255" y="173"/>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77" name="Freeform 19"/>
              <p:cNvSpPr>
                <a:spLocks noChangeAspect="1"/>
              </p:cNvSpPr>
              <p:nvPr/>
            </p:nvSpPr>
            <p:spPr bwMode="auto">
              <a:xfrm>
                <a:off x="2887" y="1329"/>
                <a:ext cx="40" cy="36"/>
              </a:xfrm>
              <a:custGeom>
                <a:avLst/>
                <a:gdLst>
                  <a:gd name="T0" fmla="*/ 0 w 237"/>
                  <a:gd name="T1" fmla="*/ 0 h 212"/>
                  <a:gd name="T2" fmla="*/ 0 w 237"/>
                  <a:gd name="T3" fmla="*/ 0 h 212"/>
                  <a:gd name="T4" fmla="*/ 0 w 237"/>
                  <a:gd name="T5" fmla="*/ 0 h 212"/>
                  <a:gd name="T6" fmla="*/ 0 w 237"/>
                  <a:gd name="T7" fmla="*/ 0 h 212"/>
                  <a:gd name="T8" fmla="*/ 0 w 237"/>
                  <a:gd name="T9" fmla="*/ 0 h 212"/>
                  <a:gd name="T10" fmla="*/ 0 w 237"/>
                  <a:gd name="T11" fmla="*/ 0 h 212"/>
                  <a:gd name="T12" fmla="*/ 0 w 237"/>
                  <a:gd name="T13" fmla="*/ 0 h 212"/>
                  <a:gd name="T14" fmla="*/ 0 w 237"/>
                  <a:gd name="T15" fmla="*/ 0 h 212"/>
                  <a:gd name="T16" fmla="*/ 0 60000 65536"/>
                  <a:gd name="T17" fmla="*/ 0 60000 65536"/>
                  <a:gd name="T18" fmla="*/ 0 60000 65536"/>
                  <a:gd name="T19" fmla="*/ 0 60000 65536"/>
                  <a:gd name="T20" fmla="*/ 0 60000 65536"/>
                  <a:gd name="T21" fmla="*/ 0 60000 65536"/>
                  <a:gd name="T22" fmla="*/ 0 60000 65536"/>
                  <a:gd name="T23" fmla="*/ 0 60000 65536"/>
                  <a:gd name="T24" fmla="*/ 0 w 237"/>
                  <a:gd name="T25" fmla="*/ 0 h 212"/>
                  <a:gd name="T26" fmla="*/ 237 w 237"/>
                  <a:gd name="T27" fmla="*/ 212 h 2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7" h="212">
                    <a:moveTo>
                      <a:pt x="232" y="196"/>
                    </a:moveTo>
                    <a:lnTo>
                      <a:pt x="192" y="212"/>
                    </a:lnTo>
                    <a:lnTo>
                      <a:pt x="74" y="166"/>
                    </a:lnTo>
                    <a:lnTo>
                      <a:pt x="0" y="61"/>
                    </a:lnTo>
                    <a:lnTo>
                      <a:pt x="148" y="0"/>
                    </a:lnTo>
                    <a:lnTo>
                      <a:pt x="229" y="73"/>
                    </a:lnTo>
                    <a:lnTo>
                      <a:pt x="237" y="101"/>
                    </a:lnTo>
                    <a:lnTo>
                      <a:pt x="232" y="196"/>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78" name="Freeform 20"/>
              <p:cNvSpPr>
                <a:spLocks noChangeAspect="1"/>
              </p:cNvSpPr>
              <p:nvPr/>
            </p:nvSpPr>
            <p:spPr bwMode="auto">
              <a:xfrm>
                <a:off x="2883" y="1255"/>
                <a:ext cx="88" cy="75"/>
              </a:xfrm>
              <a:custGeom>
                <a:avLst/>
                <a:gdLst>
                  <a:gd name="T0" fmla="*/ 0 w 513"/>
                  <a:gd name="T1" fmla="*/ 0 h 444"/>
                  <a:gd name="T2" fmla="*/ 0 w 513"/>
                  <a:gd name="T3" fmla="*/ 0 h 444"/>
                  <a:gd name="T4" fmla="*/ 0 w 513"/>
                  <a:gd name="T5" fmla="*/ 0 h 444"/>
                  <a:gd name="T6" fmla="*/ 0 w 513"/>
                  <a:gd name="T7" fmla="*/ 0 h 444"/>
                  <a:gd name="T8" fmla="*/ 0 w 513"/>
                  <a:gd name="T9" fmla="*/ 0 h 444"/>
                  <a:gd name="T10" fmla="*/ 0 w 513"/>
                  <a:gd name="T11" fmla="*/ 0 h 444"/>
                  <a:gd name="T12" fmla="*/ 0 w 513"/>
                  <a:gd name="T13" fmla="*/ 0 h 444"/>
                  <a:gd name="T14" fmla="*/ 0 w 513"/>
                  <a:gd name="T15" fmla="*/ 0 h 444"/>
                  <a:gd name="T16" fmla="*/ 0 w 513"/>
                  <a:gd name="T17" fmla="*/ 0 h 444"/>
                  <a:gd name="T18" fmla="*/ 0 w 513"/>
                  <a:gd name="T19" fmla="*/ 0 h 444"/>
                  <a:gd name="T20" fmla="*/ 0 w 513"/>
                  <a:gd name="T21" fmla="*/ 0 h 444"/>
                  <a:gd name="T22" fmla="*/ 0 w 513"/>
                  <a:gd name="T23" fmla="*/ 0 h 444"/>
                  <a:gd name="T24" fmla="*/ 0 w 513"/>
                  <a:gd name="T25" fmla="*/ 0 h 4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13"/>
                  <a:gd name="T40" fmla="*/ 0 h 444"/>
                  <a:gd name="T41" fmla="*/ 513 w 513"/>
                  <a:gd name="T42" fmla="*/ 444 h 4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13" h="444">
                    <a:moveTo>
                      <a:pt x="277" y="296"/>
                    </a:moveTo>
                    <a:lnTo>
                      <a:pt x="404" y="318"/>
                    </a:lnTo>
                    <a:lnTo>
                      <a:pt x="382" y="444"/>
                    </a:lnTo>
                    <a:lnTo>
                      <a:pt x="190" y="410"/>
                    </a:lnTo>
                    <a:lnTo>
                      <a:pt x="107" y="256"/>
                    </a:lnTo>
                    <a:lnTo>
                      <a:pt x="0" y="207"/>
                    </a:lnTo>
                    <a:lnTo>
                      <a:pt x="37" y="107"/>
                    </a:lnTo>
                    <a:lnTo>
                      <a:pt x="128" y="37"/>
                    </a:lnTo>
                    <a:lnTo>
                      <a:pt x="235" y="0"/>
                    </a:lnTo>
                    <a:lnTo>
                      <a:pt x="405" y="25"/>
                    </a:lnTo>
                    <a:lnTo>
                      <a:pt x="513" y="152"/>
                    </a:lnTo>
                    <a:lnTo>
                      <a:pt x="407" y="277"/>
                    </a:lnTo>
                    <a:lnTo>
                      <a:pt x="277" y="296"/>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79" name="Freeform 21"/>
              <p:cNvSpPr>
                <a:spLocks noChangeAspect="1"/>
              </p:cNvSpPr>
              <p:nvPr/>
            </p:nvSpPr>
            <p:spPr bwMode="auto">
              <a:xfrm>
                <a:off x="3172" y="2004"/>
                <a:ext cx="61" cy="104"/>
              </a:xfrm>
              <a:custGeom>
                <a:avLst/>
                <a:gdLst>
                  <a:gd name="T0" fmla="*/ 0 w 358"/>
                  <a:gd name="T1" fmla="*/ 0 h 610"/>
                  <a:gd name="T2" fmla="*/ 0 w 358"/>
                  <a:gd name="T3" fmla="*/ 0 h 610"/>
                  <a:gd name="T4" fmla="*/ 0 w 358"/>
                  <a:gd name="T5" fmla="*/ 0 h 610"/>
                  <a:gd name="T6" fmla="*/ 0 w 358"/>
                  <a:gd name="T7" fmla="*/ 0 h 610"/>
                  <a:gd name="T8" fmla="*/ 0 w 358"/>
                  <a:gd name="T9" fmla="*/ 0 h 610"/>
                  <a:gd name="T10" fmla="*/ 0 w 358"/>
                  <a:gd name="T11" fmla="*/ 0 h 610"/>
                  <a:gd name="T12" fmla="*/ 0 w 358"/>
                  <a:gd name="T13" fmla="*/ 0 h 610"/>
                  <a:gd name="T14" fmla="*/ 0 w 358"/>
                  <a:gd name="T15" fmla="*/ 0 h 610"/>
                  <a:gd name="T16" fmla="*/ 0 w 358"/>
                  <a:gd name="T17" fmla="*/ 0 h 610"/>
                  <a:gd name="T18" fmla="*/ 0 w 358"/>
                  <a:gd name="T19" fmla="*/ 0 h 6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610"/>
                  <a:gd name="T32" fmla="*/ 358 w 358"/>
                  <a:gd name="T33" fmla="*/ 610 h 6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610">
                    <a:moveTo>
                      <a:pt x="0" y="242"/>
                    </a:moveTo>
                    <a:lnTo>
                      <a:pt x="32" y="139"/>
                    </a:lnTo>
                    <a:lnTo>
                      <a:pt x="148" y="0"/>
                    </a:lnTo>
                    <a:lnTo>
                      <a:pt x="318" y="129"/>
                    </a:lnTo>
                    <a:lnTo>
                      <a:pt x="358" y="358"/>
                    </a:lnTo>
                    <a:lnTo>
                      <a:pt x="324" y="579"/>
                    </a:lnTo>
                    <a:lnTo>
                      <a:pt x="157" y="610"/>
                    </a:lnTo>
                    <a:lnTo>
                      <a:pt x="70" y="571"/>
                    </a:lnTo>
                    <a:lnTo>
                      <a:pt x="53" y="485"/>
                    </a:lnTo>
                    <a:lnTo>
                      <a:pt x="0" y="242"/>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80" name="Freeform 22"/>
              <p:cNvSpPr>
                <a:spLocks noChangeAspect="1"/>
              </p:cNvSpPr>
              <p:nvPr/>
            </p:nvSpPr>
            <p:spPr bwMode="auto">
              <a:xfrm>
                <a:off x="3215" y="1935"/>
                <a:ext cx="40" cy="75"/>
              </a:xfrm>
              <a:custGeom>
                <a:avLst/>
                <a:gdLst>
                  <a:gd name="T0" fmla="*/ 0 w 241"/>
                  <a:gd name="T1" fmla="*/ 0 h 443"/>
                  <a:gd name="T2" fmla="*/ 0 w 241"/>
                  <a:gd name="T3" fmla="*/ 0 h 443"/>
                  <a:gd name="T4" fmla="*/ 0 w 241"/>
                  <a:gd name="T5" fmla="*/ 0 h 443"/>
                  <a:gd name="T6" fmla="*/ 0 w 241"/>
                  <a:gd name="T7" fmla="*/ 0 h 443"/>
                  <a:gd name="T8" fmla="*/ 0 w 241"/>
                  <a:gd name="T9" fmla="*/ 0 h 443"/>
                  <a:gd name="T10" fmla="*/ 0 w 241"/>
                  <a:gd name="T11" fmla="*/ 0 h 443"/>
                  <a:gd name="T12" fmla="*/ 0 w 241"/>
                  <a:gd name="T13" fmla="*/ 0 h 443"/>
                  <a:gd name="T14" fmla="*/ 0 w 241"/>
                  <a:gd name="T15" fmla="*/ 0 h 443"/>
                  <a:gd name="T16" fmla="*/ 0 w 241"/>
                  <a:gd name="T17" fmla="*/ 0 h 4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1"/>
                  <a:gd name="T28" fmla="*/ 0 h 443"/>
                  <a:gd name="T29" fmla="*/ 241 w 241"/>
                  <a:gd name="T30" fmla="*/ 443 h 4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1" h="443">
                    <a:moveTo>
                      <a:pt x="211" y="113"/>
                    </a:moveTo>
                    <a:lnTo>
                      <a:pt x="241" y="244"/>
                    </a:lnTo>
                    <a:lnTo>
                      <a:pt x="216" y="443"/>
                    </a:lnTo>
                    <a:lnTo>
                      <a:pt x="142" y="407"/>
                    </a:lnTo>
                    <a:lnTo>
                      <a:pt x="77" y="305"/>
                    </a:lnTo>
                    <a:lnTo>
                      <a:pt x="45" y="186"/>
                    </a:lnTo>
                    <a:lnTo>
                      <a:pt x="0" y="72"/>
                    </a:lnTo>
                    <a:lnTo>
                      <a:pt x="44" y="0"/>
                    </a:lnTo>
                    <a:lnTo>
                      <a:pt x="211" y="113"/>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81" name="Freeform 23"/>
              <p:cNvSpPr>
                <a:spLocks noChangeAspect="1"/>
              </p:cNvSpPr>
              <p:nvPr/>
            </p:nvSpPr>
            <p:spPr bwMode="auto">
              <a:xfrm>
                <a:off x="2545" y="2124"/>
                <a:ext cx="553" cy="459"/>
              </a:xfrm>
              <a:custGeom>
                <a:avLst/>
                <a:gdLst>
                  <a:gd name="T0" fmla="*/ 128 w 650"/>
                  <a:gd name="T1" fmla="*/ 66 h 539"/>
                  <a:gd name="T2" fmla="*/ 124 w 650"/>
                  <a:gd name="T3" fmla="*/ 55 h 539"/>
                  <a:gd name="T4" fmla="*/ 121 w 650"/>
                  <a:gd name="T5" fmla="*/ 55 h 539"/>
                  <a:gd name="T6" fmla="*/ 114 w 650"/>
                  <a:gd name="T7" fmla="*/ 56 h 539"/>
                  <a:gd name="T8" fmla="*/ 107 w 650"/>
                  <a:gd name="T9" fmla="*/ 60 h 539"/>
                  <a:gd name="T10" fmla="*/ 121 w 650"/>
                  <a:gd name="T11" fmla="*/ 49 h 539"/>
                  <a:gd name="T12" fmla="*/ 122 w 650"/>
                  <a:gd name="T13" fmla="*/ 41 h 539"/>
                  <a:gd name="T14" fmla="*/ 109 w 650"/>
                  <a:gd name="T15" fmla="*/ 21 h 539"/>
                  <a:gd name="T16" fmla="*/ 111 w 650"/>
                  <a:gd name="T17" fmla="*/ 14 h 539"/>
                  <a:gd name="T18" fmla="*/ 107 w 650"/>
                  <a:gd name="T19" fmla="*/ 5 h 539"/>
                  <a:gd name="T20" fmla="*/ 92 w 650"/>
                  <a:gd name="T21" fmla="*/ 0 h 539"/>
                  <a:gd name="T22" fmla="*/ 68 w 650"/>
                  <a:gd name="T23" fmla="*/ 3 h 539"/>
                  <a:gd name="T24" fmla="*/ 50 w 650"/>
                  <a:gd name="T25" fmla="*/ 15 h 539"/>
                  <a:gd name="T26" fmla="*/ 54 w 650"/>
                  <a:gd name="T27" fmla="*/ 9 h 539"/>
                  <a:gd name="T28" fmla="*/ 51 w 650"/>
                  <a:gd name="T29" fmla="*/ 7 h 539"/>
                  <a:gd name="T30" fmla="*/ 43 w 650"/>
                  <a:gd name="T31" fmla="*/ 12 h 539"/>
                  <a:gd name="T32" fmla="*/ 45 w 650"/>
                  <a:gd name="T33" fmla="*/ 20 h 539"/>
                  <a:gd name="T34" fmla="*/ 35 w 650"/>
                  <a:gd name="T35" fmla="*/ 34 h 539"/>
                  <a:gd name="T36" fmla="*/ 22 w 650"/>
                  <a:gd name="T37" fmla="*/ 32 h 539"/>
                  <a:gd name="T38" fmla="*/ 16 w 650"/>
                  <a:gd name="T39" fmla="*/ 37 h 539"/>
                  <a:gd name="T40" fmla="*/ 26 w 650"/>
                  <a:gd name="T41" fmla="*/ 43 h 539"/>
                  <a:gd name="T42" fmla="*/ 0 w 650"/>
                  <a:gd name="T43" fmla="*/ 51 h 539"/>
                  <a:gd name="T44" fmla="*/ 11 w 650"/>
                  <a:gd name="T45" fmla="*/ 76 h 539"/>
                  <a:gd name="T46" fmla="*/ 26 w 650"/>
                  <a:gd name="T47" fmla="*/ 87 h 539"/>
                  <a:gd name="T48" fmla="*/ 37 w 650"/>
                  <a:gd name="T49" fmla="*/ 90 h 539"/>
                  <a:gd name="T50" fmla="*/ 45 w 650"/>
                  <a:gd name="T51" fmla="*/ 72 h 539"/>
                  <a:gd name="T52" fmla="*/ 55 w 650"/>
                  <a:gd name="T53" fmla="*/ 66 h 539"/>
                  <a:gd name="T54" fmla="*/ 61 w 650"/>
                  <a:gd name="T55" fmla="*/ 73 h 539"/>
                  <a:gd name="T56" fmla="*/ 65 w 650"/>
                  <a:gd name="T57" fmla="*/ 98 h 539"/>
                  <a:gd name="T58" fmla="*/ 83 w 650"/>
                  <a:gd name="T59" fmla="*/ 101 h 539"/>
                  <a:gd name="T60" fmla="*/ 89 w 650"/>
                  <a:gd name="T61" fmla="*/ 106 h 539"/>
                  <a:gd name="T62" fmla="*/ 93 w 650"/>
                  <a:gd name="T63" fmla="*/ 108 h 539"/>
                  <a:gd name="T64" fmla="*/ 102 w 650"/>
                  <a:gd name="T65" fmla="*/ 101 h 539"/>
                  <a:gd name="T66" fmla="*/ 107 w 650"/>
                  <a:gd name="T67" fmla="*/ 90 h 539"/>
                  <a:gd name="T68" fmla="*/ 114 w 650"/>
                  <a:gd name="T69" fmla="*/ 94 h 539"/>
                  <a:gd name="T70" fmla="*/ 117 w 650"/>
                  <a:gd name="T71" fmla="*/ 93 h 539"/>
                  <a:gd name="T72" fmla="*/ 121 w 650"/>
                  <a:gd name="T73" fmla="*/ 89 h 539"/>
                  <a:gd name="T74" fmla="*/ 120 w 650"/>
                  <a:gd name="T75" fmla="*/ 81 h 539"/>
                  <a:gd name="T76" fmla="*/ 121 w 650"/>
                  <a:gd name="T77" fmla="*/ 70 h 539"/>
                  <a:gd name="T78" fmla="*/ 122 w 650"/>
                  <a:gd name="T79" fmla="*/ 80 h 539"/>
                  <a:gd name="T80" fmla="*/ 124 w 650"/>
                  <a:gd name="T81" fmla="*/ 85 h 539"/>
                  <a:gd name="T82" fmla="*/ 128 w 650"/>
                  <a:gd name="T83" fmla="*/ 83 h 539"/>
                  <a:gd name="T84" fmla="*/ 128 w 650"/>
                  <a:gd name="T85" fmla="*/ 66 h 5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50"/>
                  <a:gd name="T130" fmla="*/ 0 h 539"/>
                  <a:gd name="T131" fmla="*/ 650 w 650"/>
                  <a:gd name="T132" fmla="*/ 539 h 53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50" h="539">
                    <a:moveTo>
                      <a:pt x="650" y="325"/>
                    </a:moveTo>
                    <a:lnTo>
                      <a:pt x="628" y="276"/>
                    </a:lnTo>
                    <a:lnTo>
                      <a:pt x="605" y="275"/>
                    </a:lnTo>
                    <a:lnTo>
                      <a:pt x="579" y="283"/>
                    </a:lnTo>
                    <a:lnTo>
                      <a:pt x="537" y="302"/>
                    </a:lnTo>
                    <a:lnTo>
                      <a:pt x="606" y="243"/>
                    </a:lnTo>
                    <a:lnTo>
                      <a:pt x="612" y="203"/>
                    </a:lnTo>
                    <a:lnTo>
                      <a:pt x="547" y="105"/>
                    </a:lnTo>
                    <a:lnTo>
                      <a:pt x="560" y="67"/>
                    </a:lnTo>
                    <a:lnTo>
                      <a:pt x="538" y="25"/>
                    </a:lnTo>
                    <a:lnTo>
                      <a:pt x="462" y="0"/>
                    </a:lnTo>
                    <a:lnTo>
                      <a:pt x="344" y="6"/>
                    </a:lnTo>
                    <a:lnTo>
                      <a:pt x="251" y="76"/>
                    </a:lnTo>
                    <a:lnTo>
                      <a:pt x="272" y="46"/>
                    </a:lnTo>
                    <a:lnTo>
                      <a:pt x="255" y="33"/>
                    </a:lnTo>
                    <a:lnTo>
                      <a:pt x="220" y="61"/>
                    </a:lnTo>
                    <a:lnTo>
                      <a:pt x="227" y="98"/>
                    </a:lnTo>
                    <a:lnTo>
                      <a:pt x="175" y="169"/>
                    </a:lnTo>
                    <a:lnTo>
                      <a:pt x="106" y="162"/>
                    </a:lnTo>
                    <a:lnTo>
                      <a:pt x="82" y="187"/>
                    </a:lnTo>
                    <a:lnTo>
                      <a:pt x="126" y="220"/>
                    </a:lnTo>
                    <a:lnTo>
                      <a:pt x="0" y="258"/>
                    </a:lnTo>
                    <a:lnTo>
                      <a:pt x="55" y="379"/>
                    </a:lnTo>
                    <a:lnTo>
                      <a:pt x="133" y="434"/>
                    </a:lnTo>
                    <a:lnTo>
                      <a:pt x="187" y="451"/>
                    </a:lnTo>
                    <a:lnTo>
                      <a:pt x="227" y="359"/>
                    </a:lnTo>
                    <a:lnTo>
                      <a:pt x="275" y="333"/>
                    </a:lnTo>
                    <a:lnTo>
                      <a:pt x="307" y="367"/>
                    </a:lnTo>
                    <a:lnTo>
                      <a:pt x="327" y="491"/>
                    </a:lnTo>
                    <a:lnTo>
                      <a:pt x="413" y="507"/>
                    </a:lnTo>
                    <a:lnTo>
                      <a:pt x="449" y="529"/>
                    </a:lnTo>
                    <a:lnTo>
                      <a:pt x="467" y="539"/>
                    </a:lnTo>
                    <a:lnTo>
                      <a:pt x="514" y="507"/>
                    </a:lnTo>
                    <a:lnTo>
                      <a:pt x="540" y="451"/>
                    </a:lnTo>
                    <a:lnTo>
                      <a:pt x="577" y="465"/>
                    </a:lnTo>
                    <a:lnTo>
                      <a:pt x="589" y="461"/>
                    </a:lnTo>
                    <a:lnTo>
                      <a:pt x="607" y="443"/>
                    </a:lnTo>
                    <a:lnTo>
                      <a:pt x="604" y="402"/>
                    </a:lnTo>
                    <a:lnTo>
                      <a:pt x="605" y="349"/>
                    </a:lnTo>
                    <a:lnTo>
                      <a:pt x="612" y="401"/>
                    </a:lnTo>
                    <a:lnTo>
                      <a:pt x="628" y="424"/>
                    </a:lnTo>
                    <a:lnTo>
                      <a:pt x="641" y="411"/>
                    </a:lnTo>
                    <a:lnTo>
                      <a:pt x="650" y="325"/>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82" name="Freeform 24"/>
              <p:cNvSpPr>
                <a:spLocks noChangeAspect="1"/>
              </p:cNvSpPr>
              <p:nvPr/>
            </p:nvSpPr>
            <p:spPr bwMode="auto">
              <a:xfrm>
                <a:off x="3759" y="3859"/>
                <a:ext cx="99" cy="59"/>
              </a:xfrm>
              <a:custGeom>
                <a:avLst/>
                <a:gdLst>
                  <a:gd name="T0" fmla="*/ 0 w 588"/>
                  <a:gd name="T1" fmla="*/ 0 h 350"/>
                  <a:gd name="T2" fmla="*/ 0 w 588"/>
                  <a:gd name="T3" fmla="*/ 0 h 350"/>
                  <a:gd name="T4" fmla="*/ 0 w 588"/>
                  <a:gd name="T5" fmla="*/ 0 h 350"/>
                  <a:gd name="T6" fmla="*/ 0 w 588"/>
                  <a:gd name="T7" fmla="*/ 0 h 350"/>
                  <a:gd name="T8" fmla="*/ 0 w 588"/>
                  <a:gd name="T9" fmla="*/ 0 h 350"/>
                  <a:gd name="T10" fmla="*/ 0 w 588"/>
                  <a:gd name="T11" fmla="*/ 0 h 350"/>
                  <a:gd name="T12" fmla="*/ 0 w 588"/>
                  <a:gd name="T13" fmla="*/ 0 h 350"/>
                  <a:gd name="T14" fmla="*/ 0 w 588"/>
                  <a:gd name="T15" fmla="*/ 0 h 350"/>
                  <a:gd name="T16" fmla="*/ 0 60000 65536"/>
                  <a:gd name="T17" fmla="*/ 0 60000 65536"/>
                  <a:gd name="T18" fmla="*/ 0 60000 65536"/>
                  <a:gd name="T19" fmla="*/ 0 60000 65536"/>
                  <a:gd name="T20" fmla="*/ 0 60000 65536"/>
                  <a:gd name="T21" fmla="*/ 0 60000 65536"/>
                  <a:gd name="T22" fmla="*/ 0 60000 65536"/>
                  <a:gd name="T23" fmla="*/ 0 60000 65536"/>
                  <a:gd name="T24" fmla="*/ 0 w 588"/>
                  <a:gd name="T25" fmla="*/ 0 h 350"/>
                  <a:gd name="T26" fmla="*/ 588 w 588"/>
                  <a:gd name="T27" fmla="*/ 350 h 3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88" h="350">
                    <a:moveTo>
                      <a:pt x="238" y="0"/>
                    </a:moveTo>
                    <a:lnTo>
                      <a:pt x="442" y="45"/>
                    </a:lnTo>
                    <a:lnTo>
                      <a:pt x="588" y="130"/>
                    </a:lnTo>
                    <a:lnTo>
                      <a:pt x="426" y="311"/>
                    </a:lnTo>
                    <a:lnTo>
                      <a:pt x="268" y="350"/>
                    </a:lnTo>
                    <a:lnTo>
                      <a:pt x="0" y="160"/>
                    </a:lnTo>
                    <a:lnTo>
                      <a:pt x="19" y="90"/>
                    </a:lnTo>
                    <a:lnTo>
                      <a:pt x="238" y="0"/>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83" name="Freeform 25"/>
              <p:cNvSpPr>
                <a:spLocks noChangeAspect="1"/>
              </p:cNvSpPr>
              <p:nvPr/>
            </p:nvSpPr>
            <p:spPr bwMode="auto">
              <a:xfrm>
                <a:off x="4275" y="3656"/>
                <a:ext cx="45" cy="29"/>
              </a:xfrm>
              <a:custGeom>
                <a:avLst/>
                <a:gdLst>
                  <a:gd name="T0" fmla="*/ 0 w 266"/>
                  <a:gd name="T1" fmla="*/ 0 h 168"/>
                  <a:gd name="T2" fmla="*/ 0 w 266"/>
                  <a:gd name="T3" fmla="*/ 0 h 168"/>
                  <a:gd name="T4" fmla="*/ 0 w 266"/>
                  <a:gd name="T5" fmla="*/ 0 h 168"/>
                  <a:gd name="T6" fmla="*/ 0 w 266"/>
                  <a:gd name="T7" fmla="*/ 0 h 168"/>
                  <a:gd name="T8" fmla="*/ 0 w 266"/>
                  <a:gd name="T9" fmla="*/ 0 h 168"/>
                  <a:gd name="T10" fmla="*/ 0 w 266"/>
                  <a:gd name="T11" fmla="*/ 0 h 168"/>
                  <a:gd name="T12" fmla="*/ 0 w 266"/>
                  <a:gd name="T13" fmla="*/ 0 h 168"/>
                  <a:gd name="T14" fmla="*/ 0 60000 65536"/>
                  <a:gd name="T15" fmla="*/ 0 60000 65536"/>
                  <a:gd name="T16" fmla="*/ 0 60000 65536"/>
                  <a:gd name="T17" fmla="*/ 0 60000 65536"/>
                  <a:gd name="T18" fmla="*/ 0 60000 65536"/>
                  <a:gd name="T19" fmla="*/ 0 60000 65536"/>
                  <a:gd name="T20" fmla="*/ 0 60000 65536"/>
                  <a:gd name="T21" fmla="*/ 0 w 266"/>
                  <a:gd name="T22" fmla="*/ 0 h 168"/>
                  <a:gd name="T23" fmla="*/ 266 w 266"/>
                  <a:gd name="T24" fmla="*/ 168 h 1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6" h="168">
                    <a:moveTo>
                      <a:pt x="49" y="157"/>
                    </a:moveTo>
                    <a:lnTo>
                      <a:pt x="0" y="71"/>
                    </a:lnTo>
                    <a:lnTo>
                      <a:pt x="37" y="0"/>
                    </a:lnTo>
                    <a:lnTo>
                      <a:pt x="226" y="71"/>
                    </a:lnTo>
                    <a:lnTo>
                      <a:pt x="266" y="128"/>
                    </a:lnTo>
                    <a:lnTo>
                      <a:pt x="233" y="168"/>
                    </a:lnTo>
                    <a:lnTo>
                      <a:pt x="49" y="157"/>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1484" name="Freeform 26"/>
              <p:cNvSpPr>
                <a:spLocks noChangeAspect="1"/>
              </p:cNvSpPr>
              <p:nvPr/>
            </p:nvSpPr>
            <p:spPr bwMode="auto">
              <a:xfrm>
                <a:off x="4087" y="3607"/>
                <a:ext cx="6" cy="7"/>
              </a:xfrm>
              <a:custGeom>
                <a:avLst/>
                <a:gdLst>
                  <a:gd name="T0" fmla="*/ 0 w 38"/>
                  <a:gd name="T1" fmla="*/ 0 h 38"/>
                  <a:gd name="T2" fmla="*/ 0 w 38"/>
                  <a:gd name="T3" fmla="*/ 0 h 38"/>
                  <a:gd name="T4" fmla="*/ 0 w 38"/>
                  <a:gd name="T5" fmla="*/ 0 h 38"/>
                  <a:gd name="T6" fmla="*/ 0 w 38"/>
                  <a:gd name="T7" fmla="*/ 0 h 38"/>
                  <a:gd name="T8" fmla="*/ 0 w 38"/>
                  <a:gd name="T9" fmla="*/ 0 h 38"/>
                  <a:gd name="T10" fmla="*/ 0 w 38"/>
                  <a:gd name="T11" fmla="*/ 0 h 38"/>
                  <a:gd name="T12" fmla="*/ 0 w 38"/>
                  <a:gd name="T13" fmla="*/ 0 h 38"/>
                  <a:gd name="T14" fmla="*/ 0 w 38"/>
                  <a:gd name="T15" fmla="*/ 0 h 38"/>
                  <a:gd name="T16" fmla="*/ 0 w 38"/>
                  <a:gd name="T17" fmla="*/ 0 h 38"/>
                  <a:gd name="T18" fmla="*/ 0 w 38"/>
                  <a:gd name="T19" fmla="*/ 0 h 38"/>
                  <a:gd name="T20" fmla="*/ 0 w 38"/>
                  <a:gd name="T21" fmla="*/ 0 h 38"/>
                  <a:gd name="T22" fmla="*/ 0 w 38"/>
                  <a:gd name="T23" fmla="*/ 0 h 38"/>
                  <a:gd name="T24" fmla="*/ 0 w 38"/>
                  <a:gd name="T25" fmla="*/ 0 h 38"/>
                  <a:gd name="T26" fmla="*/ 0 w 38"/>
                  <a:gd name="T27" fmla="*/ 0 h 38"/>
                  <a:gd name="T28" fmla="*/ 0 w 38"/>
                  <a:gd name="T29" fmla="*/ 0 h 38"/>
                  <a:gd name="T30" fmla="*/ 0 w 38"/>
                  <a:gd name="T31" fmla="*/ 0 h 38"/>
                  <a:gd name="T32" fmla="*/ 0 w 38"/>
                  <a:gd name="T33" fmla="*/ 0 h 38"/>
                  <a:gd name="T34" fmla="*/ 0 w 38"/>
                  <a:gd name="T35" fmla="*/ 0 h 38"/>
                  <a:gd name="T36" fmla="*/ 0 w 38"/>
                  <a:gd name="T37" fmla="*/ 0 h 38"/>
                  <a:gd name="T38" fmla="*/ 0 w 38"/>
                  <a:gd name="T39" fmla="*/ 0 h 38"/>
                  <a:gd name="T40" fmla="*/ 0 w 38"/>
                  <a:gd name="T41" fmla="*/ 0 h 38"/>
                  <a:gd name="T42" fmla="*/ 0 w 38"/>
                  <a:gd name="T43" fmla="*/ 0 h 38"/>
                  <a:gd name="T44" fmla="*/ 0 w 38"/>
                  <a:gd name="T45" fmla="*/ 0 h 38"/>
                  <a:gd name="T46" fmla="*/ 0 w 38"/>
                  <a:gd name="T47" fmla="*/ 0 h 38"/>
                  <a:gd name="T48" fmla="*/ 0 w 38"/>
                  <a:gd name="T49" fmla="*/ 0 h 38"/>
                  <a:gd name="T50" fmla="*/ 0 w 38"/>
                  <a:gd name="T51" fmla="*/ 0 h 38"/>
                  <a:gd name="T52" fmla="*/ 0 w 38"/>
                  <a:gd name="T53" fmla="*/ 0 h 38"/>
                  <a:gd name="T54" fmla="*/ 0 w 38"/>
                  <a:gd name="T55" fmla="*/ 0 h 38"/>
                  <a:gd name="T56" fmla="*/ 0 w 38"/>
                  <a:gd name="T57" fmla="*/ 0 h 38"/>
                  <a:gd name="T58" fmla="*/ 0 w 38"/>
                  <a:gd name="T59" fmla="*/ 0 h 38"/>
                  <a:gd name="T60" fmla="*/ 0 w 38"/>
                  <a:gd name="T61" fmla="*/ 0 h 38"/>
                  <a:gd name="T62" fmla="*/ 0 w 38"/>
                  <a:gd name="T63" fmla="*/ 0 h 38"/>
                  <a:gd name="T64" fmla="*/ 0 w 38"/>
                  <a:gd name="T65" fmla="*/ 0 h 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38"/>
                  <a:gd name="T101" fmla="*/ 38 w 38"/>
                  <a:gd name="T102" fmla="*/ 38 h 3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38">
                    <a:moveTo>
                      <a:pt x="38" y="18"/>
                    </a:moveTo>
                    <a:lnTo>
                      <a:pt x="38" y="23"/>
                    </a:lnTo>
                    <a:lnTo>
                      <a:pt x="37" y="27"/>
                    </a:lnTo>
                    <a:lnTo>
                      <a:pt x="36" y="30"/>
                    </a:lnTo>
                    <a:lnTo>
                      <a:pt x="33" y="32"/>
                    </a:lnTo>
                    <a:lnTo>
                      <a:pt x="30" y="35"/>
                    </a:lnTo>
                    <a:lnTo>
                      <a:pt x="27" y="37"/>
                    </a:lnTo>
                    <a:lnTo>
                      <a:pt x="23" y="38"/>
                    </a:lnTo>
                    <a:lnTo>
                      <a:pt x="20" y="38"/>
                    </a:lnTo>
                    <a:lnTo>
                      <a:pt x="15" y="38"/>
                    </a:lnTo>
                    <a:lnTo>
                      <a:pt x="12" y="37"/>
                    </a:lnTo>
                    <a:lnTo>
                      <a:pt x="9" y="35"/>
                    </a:lnTo>
                    <a:lnTo>
                      <a:pt x="6" y="32"/>
                    </a:lnTo>
                    <a:lnTo>
                      <a:pt x="4" y="30"/>
                    </a:lnTo>
                    <a:lnTo>
                      <a:pt x="2" y="27"/>
                    </a:lnTo>
                    <a:lnTo>
                      <a:pt x="1" y="23"/>
                    </a:lnTo>
                    <a:lnTo>
                      <a:pt x="0" y="18"/>
                    </a:lnTo>
                    <a:lnTo>
                      <a:pt x="1" y="15"/>
                    </a:lnTo>
                    <a:lnTo>
                      <a:pt x="2" y="12"/>
                    </a:lnTo>
                    <a:lnTo>
                      <a:pt x="4" y="8"/>
                    </a:lnTo>
                    <a:lnTo>
                      <a:pt x="6" y="6"/>
                    </a:lnTo>
                    <a:lnTo>
                      <a:pt x="9" y="4"/>
                    </a:lnTo>
                    <a:lnTo>
                      <a:pt x="12" y="1"/>
                    </a:lnTo>
                    <a:lnTo>
                      <a:pt x="15" y="0"/>
                    </a:lnTo>
                    <a:lnTo>
                      <a:pt x="20" y="0"/>
                    </a:lnTo>
                    <a:lnTo>
                      <a:pt x="23" y="0"/>
                    </a:lnTo>
                    <a:lnTo>
                      <a:pt x="27" y="1"/>
                    </a:lnTo>
                    <a:lnTo>
                      <a:pt x="30" y="4"/>
                    </a:lnTo>
                    <a:lnTo>
                      <a:pt x="33" y="6"/>
                    </a:lnTo>
                    <a:lnTo>
                      <a:pt x="36" y="8"/>
                    </a:lnTo>
                    <a:lnTo>
                      <a:pt x="37" y="12"/>
                    </a:lnTo>
                    <a:lnTo>
                      <a:pt x="38" y="15"/>
                    </a:lnTo>
                    <a:lnTo>
                      <a:pt x="38" y="18"/>
                    </a:lnTo>
                    <a:close/>
                  </a:path>
                </a:pathLst>
              </a:custGeom>
              <a:solidFill>
                <a:srgbClr val="B4B4B4"/>
              </a:solidFill>
              <a:ln w="9525">
                <a:noFill/>
                <a:round/>
                <a:headEnd/>
                <a:tailEnd/>
              </a:ln>
            </p:spPr>
            <p:txBody>
              <a:bodyPr/>
              <a:lstStyle/>
              <a:p>
                <a:pPr algn="ctr"/>
                <a:endParaRPr lang="en-US">
                  <a:solidFill>
                    <a:srgbClr val="000000"/>
                  </a:solidFill>
                </a:endParaRPr>
              </a:p>
            </p:txBody>
          </p:sp>
          <p:sp>
            <p:nvSpPr>
              <p:cNvPr id="271485" name="Freeform 27"/>
              <p:cNvSpPr>
                <a:spLocks noChangeAspect="1"/>
              </p:cNvSpPr>
              <p:nvPr/>
            </p:nvSpPr>
            <p:spPr bwMode="auto">
              <a:xfrm>
                <a:off x="3211" y="2488"/>
                <a:ext cx="112" cy="121"/>
              </a:xfrm>
              <a:custGeom>
                <a:avLst/>
                <a:gdLst>
                  <a:gd name="T0" fmla="*/ 0 w 654"/>
                  <a:gd name="T1" fmla="*/ 0 h 710"/>
                  <a:gd name="T2" fmla="*/ 0 w 654"/>
                  <a:gd name="T3" fmla="*/ 0 h 710"/>
                  <a:gd name="T4" fmla="*/ 0 w 654"/>
                  <a:gd name="T5" fmla="*/ 0 h 710"/>
                  <a:gd name="T6" fmla="*/ 0 w 654"/>
                  <a:gd name="T7" fmla="*/ 0 h 710"/>
                  <a:gd name="T8" fmla="*/ 0 w 654"/>
                  <a:gd name="T9" fmla="*/ 0 h 710"/>
                  <a:gd name="T10" fmla="*/ 0 w 654"/>
                  <a:gd name="T11" fmla="*/ 0 h 710"/>
                  <a:gd name="T12" fmla="*/ 0 w 654"/>
                  <a:gd name="T13" fmla="*/ 0 h 710"/>
                  <a:gd name="T14" fmla="*/ 0 w 654"/>
                  <a:gd name="T15" fmla="*/ 0 h 710"/>
                  <a:gd name="T16" fmla="*/ 0 60000 65536"/>
                  <a:gd name="T17" fmla="*/ 0 60000 65536"/>
                  <a:gd name="T18" fmla="*/ 0 60000 65536"/>
                  <a:gd name="T19" fmla="*/ 0 60000 65536"/>
                  <a:gd name="T20" fmla="*/ 0 60000 65536"/>
                  <a:gd name="T21" fmla="*/ 0 60000 65536"/>
                  <a:gd name="T22" fmla="*/ 0 60000 65536"/>
                  <a:gd name="T23" fmla="*/ 0 60000 65536"/>
                  <a:gd name="T24" fmla="*/ 0 w 654"/>
                  <a:gd name="T25" fmla="*/ 0 h 710"/>
                  <a:gd name="T26" fmla="*/ 654 w 654"/>
                  <a:gd name="T27" fmla="*/ 710 h 7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4" h="710">
                    <a:moveTo>
                      <a:pt x="654" y="236"/>
                    </a:moveTo>
                    <a:lnTo>
                      <a:pt x="412" y="561"/>
                    </a:lnTo>
                    <a:lnTo>
                      <a:pt x="220" y="710"/>
                    </a:lnTo>
                    <a:lnTo>
                      <a:pt x="0" y="651"/>
                    </a:lnTo>
                    <a:lnTo>
                      <a:pt x="177" y="317"/>
                    </a:lnTo>
                    <a:lnTo>
                      <a:pt x="446" y="32"/>
                    </a:lnTo>
                    <a:lnTo>
                      <a:pt x="626" y="0"/>
                    </a:lnTo>
                    <a:lnTo>
                      <a:pt x="654" y="236"/>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grpSp>
        <p:grpSp>
          <p:nvGrpSpPr>
            <p:cNvPr id="271435" name="Gruppieren 33"/>
            <p:cNvGrpSpPr>
              <a:grpSpLocks/>
            </p:cNvGrpSpPr>
            <p:nvPr/>
          </p:nvGrpSpPr>
          <p:grpSpPr bwMode="auto">
            <a:xfrm>
              <a:off x="3703710" y="5032364"/>
              <a:ext cx="1669115" cy="445713"/>
              <a:chOff x="2036110" y="5229225"/>
              <a:chExt cx="1669115" cy="445713"/>
            </a:xfrm>
          </p:grpSpPr>
          <p:sp>
            <p:nvSpPr>
              <p:cNvPr id="271458" name="AutoShape 217"/>
              <p:cNvSpPr>
                <a:spLocks noChangeArrowheads="1"/>
              </p:cNvSpPr>
              <p:nvPr/>
            </p:nvSpPr>
            <p:spPr bwMode="gray">
              <a:xfrm>
                <a:off x="3617913" y="5229225"/>
                <a:ext cx="87312"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sp>
            <p:nvSpPr>
              <p:cNvPr id="271459" name="Line 218"/>
              <p:cNvSpPr>
                <a:spLocks noChangeShapeType="1"/>
              </p:cNvSpPr>
              <p:nvPr/>
            </p:nvSpPr>
            <p:spPr bwMode="gray">
              <a:xfrm flipH="1">
                <a:off x="2643188" y="5270500"/>
                <a:ext cx="992187" cy="304800"/>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71460" name="Line 219"/>
              <p:cNvSpPr>
                <a:spLocks noChangeShapeType="1"/>
              </p:cNvSpPr>
              <p:nvPr/>
            </p:nvSpPr>
            <p:spPr bwMode="gray">
              <a:xfrm>
                <a:off x="2641600" y="5492778"/>
                <a:ext cx="0" cy="180000"/>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71461" name="Text Box 220"/>
              <p:cNvSpPr txBox="1">
                <a:spLocks noChangeArrowheads="1"/>
              </p:cNvSpPr>
              <p:nvPr/>
            </p:nvSpPr>
            <p:spPr bwMode="gray">
              <a:xfrm>
                <a:off x="2036110" y="5490788"/>
                <a:ext cx="557213" cy="184150"/>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Coventry</a:t>
                </a:r>
              </a:p>
            </p:txBody>
          </p:sp>
        </p:grpSp>
        <p:sp>
          <p:nvSpPr>
            <p:cNvPr id="82" name="AutoShape 106"/>
            <p:cNvSpPr>
              <a:spLocks noChangeArrowheads="1"/>
            </p:cNvSpPr>
            <p:nvPr/>
          </p:nvSpPr>
          <p:spPr bwMode="gray">
            <a:xfrm>
              <a:off x="5500694" y="3428984"/>
              <a:ext cx="163514" cy="150813"/>
            </a:xfrm>
            <a:prstGeom prst="flowChartConnector">
              <a:avLst/>
            </a:prstGeom>
            <a:solidFill>
              <a:schemeClr val="bg2">
                <a:lumMod val="40000"/>
                <a:lumOff val="60000"/>
              </a:schemeClr>
            </a:solidFill>
            <a:ln w="12700">
              <a:solidFill>
                <a:schemeClr val="bg2">
                  <a:lumMod val="20000"/>
                  <a:lumOff val="80000"/>
                </a:schemeClr>
              </a:solidFill>
              <a:round/>
              <a:headEnd/>
              <a:tailEnd type="none" w="med" len="lg"/>
            </a:ln>
            <a:effectLst/>
          </p:spPr>
          <p:txBody>
            <a:bodyPr wrap="none" lIns="0" tIns="0" rIns="0" bIns="0" anchor="ctr"/>
            <a:lstStyle/>
            <a:p>
              <a:pPr algn="ctr">
                <a:defRPr/>
              </a:pPr>
              <a:r>
                <a:rPr lang="de-DE" sz="1000" dirty="0">
                  <a:solidFill>
                    <a:schemeClr val="bg1"/>
                  </a:solidFill>
                </a:rPr>
                <a:t>20</a:t>
              </a:r>
              <a:endParaRPr lang="de-DE" sz="1000" dirty="0">
                <a:solidFill>
                  <a:schemeClr val="bg1"/>
                </a:solidFill>
              </a:endParaRPr>
            </a:p>
          </p:txBody>
        </p:sp>
        <p:sp>
          <p:nvSpPr>
            <p:cNvPr id="83" name="AutoShape 106"/>
            <p:cNvSpPr>
              <a:spLocks noChangeArrowheads="1"/>
            </p:cNvSpPr>
            <p:nvPr/>
          </p:nvSpPr>
          <p:spPr bwMode="gray">
            <a:xfrm>
              <a:off x="6429388" y="4714859"/>
              <a:ext cx="163513" cy="150813"/>
            </a:xfrm>
            <a:prstGeom prst="flowChartConnector">
              <a:avLst/>
            </a:prstGeom>
            <a:solidFill>
              <a:schemeClr val="bg2">
                <a:lumMod val="40000"/>
                <a:lumOff val="60000"/>
              </a:schemeClr>
            </a:solidFill>
            <a:ln w="12700">
              <a:solidFill>
                <a:schemeClr val="bg2">
                  <a:lumMod val="40000"/>
                  <a:lumOff val="60000"/>
                </a:schemeClr>
              </a:solidFill>
              <a:round/>
              <a:headEnd/>
              <a:tailEnd type="none" w="med" len="lg"/>
            </a:ln>
            <a:effectLst/>
          </p:spPr>
          <p:txBody>
            <a:bodyPr wrap="none" lIns="0" tIns="0" rIns="0" bIns="0" anchor="ctr"/>
            <a:lstStyle/>
            <a:p>
              <a:pPr algn="ctr">
                <a:defRPr/>
              </a:pPr>
              <a:r>
                <a:rPr lang="de-DE" sz="1000" dirty="0">
                  <a:solidFill>
                    <a:schemeClr val="bg1"/>
                  </a:solidFill>
                </a:rPr>
                <a:t>21</a:t>
              </a:r>
              <a:endParaRPr lang="de-DE" sz="1000" dirty="0">
                <a:solidFill>
                  <a:schemeClr val="bg1"/>
                </a:solidFill>
              </a:endParaRPr>
            </a:p>
          </p:txBody>
        </p:sp>
        <p:sp>
          <p:nvSpPr>
            <p:cNvPr id="271438" name="AutoShape 106"/>
            <p:cNvSpPr>
              <a:spLocks noChangeArrowheads="1"/>
            </p:cNvSpPr>
            <p:nvPr/>
          </p:nvSpPr>
          <p:spPr bwMode="gray">
            <a:xfrm>
              <a:off x="3759287" y="5679438"/>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18</a:t>
              </a:r>
            </a:p>
          </p:txBody>
        </p:sp>
        <p:sp>
          <p:nvSpPr>
            <p:cNvPr id="271439" name="AutoShape 106"/>
            <p:cNvSpPr>
              <a:spLocks noChangeArrowheads="1"/>
            </p:cNvSpPr>
            <p:nvPr/>
          </p:nvSpPr>
          <p:spPr bwMode="gray">
            <a:xfrm>
              <a:off x="3964636" y="2652147"/>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5</a:t>
              </a:r>
            </a:p>
          </p:txBody>
        </p:sp>
        <p:sp>
          <p:nvSpPr>
            <p:cNvPr id="271440" name="AutoShape 106"/>
            <p:cNvSpPr>
              <a:spLocks noChangeArrowheads="1"/>
            </p:cNvSpPr>
            <p:nvPr/>
          </p:nvSpPr>
          <p:spPr bwMode="gray">
            <a:xfrm>
              <a:off x="2928926" y="3437965"/>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2</a:t>
              </a:r>
            </a:p>
          </p:txBody>
        </p:sp>
        <p:sp>
          <p:nvSpPr>
            <p:cNvPr id="271441" name="AutoShape 106"/>
            <p:cNvSpPr>
              <a:spLocks noChangeArrowheads="1"/>
            </p:cNvSpPr>
            <p:nvPr/>
          </p:nvSpPr>
          <p:spPr bwMode="gray">
            <a:xfrm>
              <a:off x="4607860" y="3473543"/>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11</a:t>
              </a:r>
            </a:p>
          </p:txBody>
        </p:sp>
        <p:sp>
          <p:nvSpPr>
            <p:cNvPr id="271442" name="AutoShape 106"/>
            <p:cNvSpPr>
              <a:spLocks noChangeArrowheads="1"/>
            </p:cNvSpPr>
            <p:nvPr/>
          </p:nvSpPr>
          <p:spPr bwMode="gray">
            <a:xfrm>
              <a:off x="4500280" y="3571594"/>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17</a:t>
              </a:r>
            </a:p>
          </p:txBody>
        </p:sp>
        <p:sp>
          <p:nvSpPr>
            <p:cNvPr id="271443" name="AutoShape 106"/>
            <p:cNvSpPr>
              <a:spLocks noChangeArrowheads="1"/>
            </p:cNvSpPr>
            <p:nvPr/>
          </p:nvSpPr>
          <p:spPr bwMode="gray">
            <a:xfrm>
              <a:off x="5158445" y="3331978"/>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6</a:t>
              </a:r>
            </a:p>
          </p:txBody>
        </p:sp>
        <p:sp>
          <p:nvSpPr>
            <p:cNvPr id="271444" name="AutoShape 106"/>
            <p:cNvSpPr>
              <a:spLocks noChangeArrowheads="1"/>
            </p:cNvSpPr>
            <p:nvPr/>
          </p:nvSpPr>
          <p:spPr bwMode="gray">
            <a:xfrm>
              <a:off x="5152751" y="3607736"/>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9</a:t>
              </a:r>
            </a:p>
          </p:txBody>
        </p:sp>
        <p:sp>
          <p:nvSpPr>
            <p:cNvPr id="271445" name="AutoShape 106"/>
            <p:cNvSpPr>
              <a:spLocks noChangeArrowheads="1"/>
            </p:cNvSpPr>
            <p:nvPr/>
          </p:nvSpPr>
          <p:spPr bwMode="gray">
            <a:xfrm>
              <a:off x="4956085" y="3652561"/>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8</a:t>
              </a:r>
            </a:p>
          </p:txBody>
        </p:sp>
        <p:sp>
          <p:nvSpPr>
            <p:cNvPr id="271446" name="AutoShape 106"/>
            <p:cNvSpPr>
              <a:spLocks noChangeArrowheads="1"/>
            </p:cNvSpPr>
            <p:nvPr/>
          </p:nvSpPr>
          <p:spPr bwMode="gray">
            <a:xfrm>
              <a:off x="5000628" y="3500720"/>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7</a:t>
              </a:r>
            </a:p>
          </p:txBody>
        </p:sp>
        <p:sp>
          <p:nvSpPr>
            <p:cNvPr id="271447" name="AutoShape 106"/>
            <p:cNvSpPr>
              <a:spLocks noChangeArrowheads="1"/>
            </p:cNvSpPr>
            <p:nvPr/>
          </p:nvSpPr>
          <p:spPr bwMode="gray">
            <a:xfrm>
              <a:off x="4286248" y="4357694"/>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15</a:t>
              </a:r>
            </a:p>
          </p:txBody>
        </p:sp>
        <p:sp>
          <p:nvSpPr>
            <p:cNvPr id="271448" name="AutoShape 106"/>
            <p:cNvSpPr>
              <a:spLocks noChangeArrowheads="1"/>
            </p:cNvSpPr>
            <p:nvPr/>
          </p:nvSpPr>
          <p:spPr bwMode="gray">
            <a:xfrm>
              <a:off x="4179232" y="4804252"/>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14</a:t>
              </a:r>
            </a:p>
          </p:txBody>
        </p:sp>
        <p:sp>
          <p:nvSpPr>
            <p:cNvPr id="271449" name="AutoShape 106"/>
            <p:cNvSpPr>
              <a:spLocks noChangeArrowheads="1"/>
            </p:cNvSpPr>
            <p:nvPr/>
          </p:nvSpPr>
          <p:spPr bwMode="gray">
            <a:xfrm>
              <a:off x="5500694" y="4161310"/>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12</a:t>
              </a:r>
            </a:p>
          </p:txBody>
        </p:sp>
        <p:sp>
          <p:nvSpPr>
            <p:cNvPr id="271450" name="AutoShape 106"/>
            <p:cNvSpPr>
              <a:spLocks noChangeArrowheads="1"/>
            </p:cNvSpPr>
            <p:nvPr/>
          </p:nvSpPr>
          <p:spPr bwMode="gray">
            <a:xfrm>
              <a:off x="5161434" y="4438379"/>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13</a:t>
              </a:r>
            </a:p>
          </p:txBody>
        </p:sp>
        <p:sp>
          <p:nvSpPr>
            <p:cNvPr id="271451" name="AutoShape 106"/>
            <p:cNvSpPr>
              <a:spLocks noChangeArrowheads="1"/>
            </p:cNvSpPr>
            <p:nvPr/>
          </p:nvSpPr>
          <p:spPr bwMode="gray">
            <a:xfrm>
              <a:off x="5357818" y="4438379"/>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16</a:t>
              </a:r>
            </a:p>
          </p:txBody>
        </p:sp>
        <p:sp>
          <p:nvSpPr>
            <p:cNvPr id="271452" name="AutoShape 106"/>
            <p:cNvSpPr>
              <a:spLocks noChangeArrowheads="1"/>
            </p:cNvSpPr>
            <p:nvPr/>
          </p:nvSpPr>
          <p:spPr bwMode="gray">
            <a:xfrm>
              <a:off x="5974147" y="4848795"/>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3</a:t>
              </a:r>
            </a:p>
          </p:txBody>
        </p:sp>
        <p:sp>
          <p:nvSpPr>
            <p:cNvPr id="271453" name="AutoShape 106"/>
            <p:cNvSpPr>
              <a:spLocks noChangeArrowheads="1"/>
            </p:cNvSpPr>
            <p:nvPr/>
          </p:nvSpPr>
          <p:spPr bwMode="gray">
            <a:xfrm>
              <a:off x="5625922" y="5135576"/>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19</a:t>
              </a:r>
            </a:p>
          </p:txBody>
        </p:sp>
        <p:sp>
          <p:nvSpPr>
            <p:cNvPr id="271454" name="AutoShape 106"/>
            <p:cNvSpPr>
              <a:spLocks noChangeArrowheads="1"/>
            </p:cNvSpPr>
            <p:nvPr/>
          </p:nvSpPr>
          <p:spPr bwMode="gray">
            <a:xfrm>
              <a:off x="4688263" y="2866461"/>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4</a:t>
              </a:r>
            </a:p>
          </p:txBody>
        </p:sp>
        <p:sp>
          <p:nvSpPr>
            <p:cNvPr id="101" name="AutoShape 106"/>
            <p:cNvSpPr>
              <a:spLocks noChangeArrowheads="1"/>
            </p:cNvSpPr>
            <p:nvPr/>
          </p:nvSpPr>
          <p:spPr bwMode="gray">
            <a:xfrm>
              <a:off x="4562475" y="3160697"/>
              <a:ext cx="163513" cy="150812"/>
            </a:xfrm>
            <a:prstGeom prst="flowChartConnector">
              <a:avLst/>
            </a:prstGeom>
            <a:solidFill>
              <a:schemeClr val="bg2">
                <a:lumMod val="60000"/>
                <a:lumOff val="40000"/>
              </a:schemeClr>
            </a:solidFill>
            <a:ln w="12700">
              <a:solidFill>
                <a:schemeClr val="bg2">
                  <a:lumMod val="60000"/>
                  <a:lumOff val="40000"/>
                </a:schemeClr>
              </a:solidFill>
              <a:round/>
              <a:headEnd/>
              <a:tailEnd type="none" w="med" len="lg"/>
            </a:ln>
            <a:effectLst/>
          </p:spPr>
          <p:txBody>
            <a:bodyPr wrap="none" lIns="0" tIns="0" rIns="0" bIns="0" anchor="ctr"/>
            <a:lstStyle/>
            <a:p>
              <a:pPr algn="ctr">
                <a:defRPr/>
              </a:pPr>
              <a:r>
                <a:rPr lang="de-DE" sz="1000" dirty="0"/>
                <a:t>22</a:t>
              </a:r>
              <a:endParaRPr lang="de-DE" sz="1000" dirty="0"/>
            </a:p>
          </p:txBody>
        </p:sp>
        <p:sp>
          <p:nvSpPr>
            <p:cNvPr id="271456" name="AutoShape 106"/>
            <p:cNvSpPr>
              <a:spLocks noChangeArrowheads="1"/>
            </p:cNvSpPr>
            <p:nvPr/>
          </p:nvSpPr>
          <p:spPr bwMode="gray">
            <a:xfrm>
              <a:off x="4607860" y="3787219"/>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10</a:t>
              </a:r>
            </a:p>
          </p:txBody>
        </p:sp>
        <p:sp>
          <p:nvSpPr>
            <p:cNvPr id="271457" name="AutoShape 106"/>
            <p:cNvSpPr>
              <a:spLocks noChangeArrowheads="1"/>
            </p:cNvSpPr>
            <p:nvPr/>
          </p:nvSpPr>
          <p:spPr bwMode="gray">
            <a:xfrm>
              <a:off x="4723841" y="3956708"/>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a:t>
              </a:r>
            </a:p>
          </p:txBody>
        </p:sp>
      </p:gr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5" name="Foliennummernplatzhalter 1"/>
          <p:cNvSpPr>
            <a:spLocks noGrp="1"/>
          </p:cNvSpPr>
          <p:nvPr>
            <p:ph type="sldNum" sz="quarter" idx="10"/>
          </p:nvPr>
        </p:nvSpPr>
        <p:spPr>
          <a:noFill/>
        </p:spPr>
        <p:txBody>
          <a:bodyPr/>
          <a:lstStyle/>
          <a:p>
            <a:fld id="{3739BB40-484A-452B-985F-2B83FA10A116}" type="slidenum">
              <a:rPr smtClean="0"/>
              <a:pPr/>
              <a:t>43</a:t>
            </a:fld>
            <a:endParaRPr lang="de-DE" smtClean="0"/>
          </a:p>
        </p:txBody>
      </p:sp>
      <p:sp>
        <p:nvSpPr>
          <p:cNvPr id="272386" name="Fußzeilenplatzhalter 2"/>
          <p:cNvSpPr>
            <a:spLocks noGrp="1"/>
          </p:cNvSpPr>
          <p:nvPr>
            <p:ph type="ftr" sz="quarter" idx="11"/>
          </p:nvPr>
        </p:nvSpPr>
        <p:spPr>
          <a:noFill/>
        </p:spPr>
        <p:txBody>
          <a:bodyPr/>
          <a:lstStyle/>
          <a:p>
            <a:r>
              <a:rPr lang="de-DE" smtClean="0"/>
              <a:t>      </a:t>
            </a:r>
          </a:p>
        </p:txBody>
      </p:sp>
      <p:sp>
        <p:nvSpPr>
          <p:cNvPr id="272387" name="Rectangle 2"/>
          <p:cNvSpPr>
            <a:spLocks noGrp="1" noChangeArrowheads="1"/>
          </p:cNvSpPr>
          <p:nvPr>
            <p:ph type="title" idx="4294967295"/>
          </p:nvPr>
        </p:nvSpPr>
        <p:spPr/>
        <p:txBody>
          <a:bodyPr/>
          <a:lstStyle/>
          <a:p>
            <a:r>
              <a:rPr lang="de-DE" smtClean="0"/>
              <a:t>Assets in operation: UK (Part 2)</a:t>
            </a:r>
          </a:p>
        </p:txBody>
      </p:sp>
      <p:sp>
        <p:nvSpPr>
          <p:cNvPr id="272388" name="Text Box 197"/>
          <p:cNvSpPr txBox="1">
            <a:spLocks noChangeArrowheads="1"/>
          </p:cNvSpPr>
          <p:nvPr/>
        </p:nvSpPr>
        <p:spPr bwMode="gray">
          <a:xfrm>
            <a:off x="609600" y="6588125"/>
            <a:ext cx="2609850" cy="153988"/>
          </a:xfrm>
          <a:prstGeom prst="rect">
            <a:avLst/>
          </a:prstGeom>
          <a:noFill/>
          <a:ln w="12700">
            <a:noFill/>
            <a:miter lim="800000"/>
            <a:headEnd/>
            <a:tailEnd type="none" w="med" len="lg"/>
          </a:ln>
        </p:spPr>
        <p:txBody>
          <a:bodyPr wrap="none" lIns="0" tIns="0" rIns="0" bIns="0">
            <a:spAutoFit/>
          </a:bodyPr>
          <a:lstStyle/>
          <a:p>
            <a:pPr>
              <a:spcBef>
                <a:spcPct val="50000"/>
              </a:spcBef>
            </a:pPr>
            <a:r>
              <a:rPr lang="en-US" sz="1000">
                <a:cs typeface="Arial" charset="0"/>
              </a:rPr>
              <a:t>* E.ON Equity MW (Figures rounded). Source E.ON </a:t>
            </a:r>
          </a:p>
        </p:txBody>
      </p:sp>
      <p:grpSp>
        <p:nvGrpSpPr>
          <p:cNvPr id="272389" name="Gruppieren 64"/>
          <p:cNvGrpSpPr>
            <a:grpSpLocks/>
          </p:cNvGrpSpPr>
          <p:nvPr/>
        </p:nvGrpSpPr>
        <p:grpSpPr bwMode="auto">
          <a:xfrm>
            <a:off x="193675" y="1549400"/>
            <a:ext cx="4806950" cy="4960938"/>
            <a:chOff x="1785918" y="1142984"/>
            <a:chExt cx="4806983" cy="4960938"/>
          </a:xfrm>
        </p:grpSpPr>
        <p:grpSp>
          <p:nvGrpSpPr>
            <p:cNvPr id="272473" name="Group 3"/>
            <p:cNvGrpSpPr>
              <a:grpSpLocks/>
            </p:cNvGrpSpPr>
            <p:nvPr/>
          </p:nvGrpSpPr>
          <p:grpSpPr bwMode="auto">
            <a:xfrm>
              <a:off x="1785918" y="1142984"/>
              <a:ext cx="4541837" cy="4960938"/>
              <a:chOff x="1872" y="864"/>
              <a:chExt cx="2641" cy="3125"/>
            </a:xfrm>
          </p:grpSpPr>
          <p:sp>
            <p:nvSpPr>
              <p:cNvPr id="272501" name="Freeform 4"/>
              <p:cNvSpPr>
                <a:spLocks noChangeAspect="1"/>
              </p:cNvSpPr>
              <p:nvPr/>
            </p:nvSpPr>
            <p:spPr bwMode="auto">
              <a:xfrm>
                <a:off x="2803" y="2058"/>
                <a:ext cx="1710" cy="1931"/>
              </a:xfrm>
              <a:custGeom>
                <a:avLst/>
                <a:gdLst>
                  <a:gd name="T0" fmla="*/ 0 w 10054"/>
                  <a:gd name="T1" fmla="*/ 0 h 11355"/>
                  <a:gd name="T2" fmla="*/ 0 w 10054"/>
                  <a:gd name="T3" fmla="*/ 0 h 11355"/>
                  <a:gd name="T4" fmla="*/ 0 w 10054"/>
                  <a:gd name="T5" fmla="*/ 0 h 11355"/>
                  <a:gd name="T6" fmla="*/ 0 w 10054"/>
                  <a:gd name="T7" fmla="*/ 0 h 11355"/>
                  <a:gd name="T8" fmla="*/ 0 w 10054"/>
                  <a:gd name="T9" fmla="*/ 0 h 11355"/>
                  <a:gd name="T10" fmla="*/ 0 w 10054"/>
                  <a:gd name="T11" fmla="*/ 0 h 11355"/>
                  <a:gd name="T12" fmla="*/ 0 w 10054"/>
                  <a:gd name="T13" fmla="*/ 0 h 11355"/>
                  <a:gd name="T14" fmla="*/ 0 w 10054"/>
                  <a:gd name="T15" fmla="*/ 0 h 11355"/>
                  <a:gd name="T16" fmla="*/ 0 w 10054"/>
                  <a:gd name="T17" fmla="*/ 0 h 11355"/>
                  <a:gd name="T18" fmla="*/ 0 w 10054"/>
                  <a:gd name="T19" fmla="*/ 0 h 11355"/>
                  <a:gd name="T20" fmla="*/ 0 w 10054"/>
                  <a:gd name="T21" fmla="*/ 0 h 11355"/>
                  <a:gd name="T22" fmla="*/ 0 w 10054"/>
                  <a:gd name="T23" fmla="*/ 0 h 11355"/>
                  <a:gd name="T24" fmla="*/ 0 w 10054"/>
                  <a:gd name="T25" fmla="*/ 0 h 11355"/>
                  <a:gd name="T26" fmla="*/ 0 w 10054"/>
                  <a:gd name="T27" fmla="*/ 0 h 11355"/>
                  <a:gd name="T28" fmla="*/ 0 w 10054"/>
                  <a:gd name="T29" fmla="*/ 0 h 11355"/>
                  <a:gd name="T30" fmla="*/ 0 w 10054"/>
                  <a:gd name="T31" fmla="*/ 0 h 11355"/>
                  <a:gd name="T32" fmla="*/ 0 w 10054"/>
                  <a:gd name="T33" fmla="*/ 0 h 11355"/>
                  <a:gd name="T34" fmla="*/ 0 w 10054"/>
                  <a:gd name="T35" fmla="*/ 0 h 11355"/>
                  <a:gd name="T36" fmla="*/ 0 w 10054"/>
                  <a:gd name="T37" fmla="*/ 0 h 11355"/>
                  <a:gd name="T38" fmla="*/ 0 w 10054"/>
                  <a:gd name="T39" fmla="*/ 0 h 11355"/>
                  <a:gd name="T40" fmla="*/ 0 w 10054"/>
                  <a:gd name="T41" fmla="*/ 0 h 11355"/>
                  <a:gd name="T42" fmla="*/ 0 w 10054"/>
                  <a:gd name="T43" fmla="*/ 0 h 11355"/>
                  <a:gd name="T44" fmla="*/ 0 w 10054"/>
                  <a:gd name="T45" fmla="*/ 0 h 11355"/>
                  <a:gd name="T46" fmla="*/ 0 w 10054"/>
                  <a:gd name="T47" fmla="*/ 0 h 11355"/>
                  <a:gd name="T48" fmla="*/ 0 w 10054"/>
                  <a:gd name="T49" fmla="*/ 0 h 11355"/>
                  <a:gd name="T50" fmla="*/ 0 w 10054"/>
                  <a:gd name="T51" fmla="*/ 0 h 11355"/>
                  <a:gd name="T52" fmla="*/ 0 w 10054"/>
                  <a:gd name="T53" fmla="*/ 0 h 11355"/>
                  <a:gd name="T54" fmla="*/ 0 w 10054"/>
                  <a:gd name="T55" fmla="*/ 0 h 11355"/>
                  <a:gd name="T56" fmla="*/ 0 w 10054"/>
                  <a:gd name="T57" fmla="*/ 0 h 11355"/>
                  <a:gd name="T58" fmla="*/ 0 w 10054"/>
                  <a:gd name="T59" fmla="*/ 0 h 11355"/>
                  <a:gd name="T60" fmla="*/ 0 w 10054"/>
                  <a:gd name="T61" fmla="*/ 0 h 11355"/>
                  <a:gd name="T62" fmla="*/ 0 w 10054"/>
                  <a:gd name="T63" fmla="*/ 0 h 11355"/>
                  <a:gd name="T64" fmla="*/ 0 w 10054"/>
                  <a:gd name="T65" fmla="*/ 0 h 11355"/>
                  <a:gd name="T66" fmla="*/ 0 w 10054"/>
                  <a:gd name="T67" fmla="*/ 0 h 11355"/>
                  <a:gd name="T68" fmla="*/ 0 w 10054"/>
                  <a:gd name="T69" fmla="*/ 0 h 11355"/>
                  <a:gd name="T70" fmla="*/ 0 w 10054"/>
                  <a:gd name="T71" fmla="*/ 0 h 11355"/>
                  <a:gd name="T72" fmla="*/ 0 w 10054"/>
                  <a:gd name="T73" fmla="*/ 0 h 11355"/>
                  <a:gd name="T74" fmla="*/ 0 w 10054"/>
                  <a:gd name="T75" fmla="*/ 0 h 11355"/>
                  <a:gd name="T76" fmla="*/ 0 w 10054"/>
                  <a:gd name="T77" fmla="*/ 0 h 11355"/>
                  <a:gd name="T78" fmla="*/ 0 w 10054"/>
                  <a:gd name="T79" fmla="*/ 0 h 11355"/>
                  <a:gd name="T80" fmla="*/ 0 w 10054"/>
                  <a:gd name="T81" fmla="*/ 0 h 11355"/>
                  <a:gd name="T82" fmla="*/ 0 w 10054"/>
                  <a:gd name="T83" fmla="*/ 0 h 11355"/>
                  <a:gd name="T84" fmla="*/ 0 w 10054"/>
                  <a:gd name="T85" fmla="*/ 0 h 11355"/>
                  <a:gd name="T86" fmla="*/ 0 w 10054"/>
                  <a:gd name="T87" fmla="*/ 0 h 11355"/>
                  <a:gd name="T88" fmla="*/ 0 w 10054"/>
                  <a:gd name="T89" fmla="*/ 0 h 11355"/>
                  <a:gd name="T90" fmla="*/ 0 w 10054"/>
                  <a:gd name="T91" fmla="*/ 0 h 11355"/>
                  <a:gd name="T92" fmla="*/ 0 w 10054"/>
                  <a:gd name="T93" fmla="*/ 0 h 11355"/>
                  <a:gd name="T94" fmla="*/ 0 w 10054"/>
                  <a:gd name="T95" fmla="*/ 0 h 11355"/>
                  <a:gd name="T96" fmla="*/ 0 w 10054"/>
                  <a:gd name="T97" fmla="*/ 0 h 113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0054"/>
                  <a:gd name="T148" fmla="*/ 0 h 11355"/>
                  <a:gd name="T149" fmla="*/ 10054 w 10054"/>
                  <a:gd name="T150" fmla="*/ 11355 h 113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0054" h="11355">
                    <a:moveTo>
                      <a:pt x="4261" y="4751"/>
                    </a:moveTo>
                    <a:lnTo>
                      <a:pt x="4106" y="4872"/>
                    </a:lnTo>
                    <a:lnTo>
                      <a:pt x="4257" y="5122"/>
                    </a:lnTo>
                    <a:lnTo>
                      <a:pt x="4246" y="5272"/>
                    </a:lnTo>
                    <a:lnTo>
                      <a:pt x="4508" y="5692"/>
                    </a:lnTo>
                    <a:lnTo>
                      <a:pt x="4611" y="5725"/>
                    </a:lnTo>
                    <a:lnTo>
                      <a:pt x="4520" y="5902"/>
                    </a:lnTo>
                    <a:lnTo>
                      <a:pt x="4305" y="5760"/>
                    </a:lnTo>
                    <a:lnTo>
                      <a:pt x="4144" y="5802"/>
                    </a:lnTo>
                    <a:lnTo>
                      <a:pt x="4055" y="6053"/>
                    </a:lnTo>
                    <a:lnTo>
                      <a:pt x="4211" y="6140"/>
                    </a:lnTo>
                    <a:lnTo>
                      <a:pt x="4017" y="6610"/>
                    </a:lnTo>
                    <a:lnTo>
                      <a:pt x="4136" y="6602"/>
                    </a:lnTo>
                    <a:lnTo>
                      <a:pt x="4134" y="6715"/>
                    </a:lnTo>
                    <a:lnTo>
                      <a:pt x="3907" y="6812"/>
                    </a:lnTo>
                    <a:lnTo>
                      <a:pt x="4212" y="7020"/>
                    </a:lnTo>
                    <a:lnTo>
                      <a:pt x="4174" y="7169"/>
                    </a:lnTo>
                    <a:lnTo>
                      <a:pt x="3962" y="7364"/>
                    </a:lnTo>
                    <a:lnTo>
                      <a:pt x="3987" y="7522"/>
                    </a:lnTo>
                    <a:lnTo>
                      <a:pt x="4041" y="7884"/>
                    </a:lnTo>
                    <a:lnTo>
                      <a:pt x="4085" y="7934"/>
                    </a:lnTo>
                    <a:lnTo>
                      <a:pt x="4234" y="7892"/>
                    </a:lnTo>
                    <a:lnTo>
                      <a:pt x="4348" y="8082"/>
                    </a:lnTo>
                    <a:lnTo>
                      <a:pt x="4452" y="8107"/>
                    </a:lnTo>
                    <a:lnTo>
                      <a:pt x="4466" y="8158"/>
                    </a:lnTo>
                    <a:lnTo>
                      <a:pt x="4407" y="8204"/>
                    </a:lnTo>
                    <a:lnTo>
                      <a:pt x="4436" y="8521"/>
                    </a:lnTo>
                    <a:lnTo>
                      <a:pt x="4744" y="8302"/>
                    </a:lnTo>
                    <a:lnTo>
                      <a:pt x="4206" y="8801"/>
                    </a:lnTo>
                    <a:lnTo>
                      <a:pt x="3886" y="9011"/>
                    </a:lnTo>
                    <a:lnTo>
                      <a:pt x="3792" y="9125"/>
                    </a:lnTo>
                    <a:lnTo>
                      <a:pt x="3801" y="9376"/>
                    </a:lnTo>
                    <a:lnTo>
                      <a:pt x="3768" y="9329"/>
                    </a:lnTo>
                    <a:lnTo>
                      <a:pt x="3328" y="9351"/>
                    </a:lnTo>
                    <a:lnTo>
                      <a:pt x="2793" y="9132"/>
                    </a:lnTo>
                    <a:lnTo>
                      <a:pt x="2272" y="9199"/>
                    </a:lnTo>
                    <a:lnTo>
                      <a:pt x="2200" y="9310"/>
                    </a:lnTo>
                    <a:lnTo>
                      <a:pt x="2284" y="9489"/>
                    </a:lnTo>
                    <a:lnTo>
                      <a:pt x="1865" y="9482"/>
                    </a:lnTo>
                    <a:lnTo>
                      <a:pt x="1815" y="9531"/>
                    </a:lnTo>
                    <a:lnTo>
                      <a:pt x="1721" y="9953"/>
                    </a:lnTo>
                    <a:lnTo>
                      <a:pt x="1057" y="10370"/>
                    </a:lnTo>
                    <a:lnTo>
                      <a:pt x="267" y="11030"/>
                    </a:lnTo>
                    <a:lnTo>
                      <a:pt x="216" y="11025"/>
                    </a:lnTo>
                    <a:lnTo>
                      <a:pt x="58" y="11123"/>
                    </a:lnTo>
                    <a:lnTo>
                      <a:pt x="0" y="11200"/>
                    </a:lnTo>
                    <a:lnTo>
                      <a:pt x="8" y="11245"/>
                    </a:lnTo>
                    <a:lnTo>
                      <a:pt x="40" y="11283"/>
                    </a:lnTo>
                    <a:lnTo>
                      <a:pt x="88" y="11304"/>
                    </a:lnTo>
                    <a:lnTo>
                      <a:pt x="165" y="11285"/>
                    </a:lnTo>
                    <a:lnTo>
                      <a:pt x="186" y="11275"/>
                    </a:lnTo>
                    <a:lnTo>
                      <a:pt x="218" y="11210"/>
                    </a:lnTo>
                    <a:lnTo>
                      <a:pt x="222" y="11190"/>
                    </a:lnTo>
                    <a:lnTo>
                      <a:pt x="437" y="11260"/>
                    </a:lnTo>
                    <a:lnTo>
                      <a:pt x="522" y="11350"/>
                    </a:lnTo>
                    <a:lnTo>
                      <a:pt x="573" y="11355"/>
                    </a:lnTo>
                    <a:lnTo>
                      <a:pt x="652" y="11315"/>
                    </a:lnTo>
                    <a:lnTo>
                      <a:pt x="707" y="11255"/>
                    </a:lnTo>
                    <a:lnTo>
                      <a:pt x="1057" y="11110"/>
                    </a:lnTo>
                    <a:lnTo>
                      <a:pt x="1437" y="10934"/>
                    </a:lnTo>
                    <a:lnTo>
                      <a:pt x="1745" y="10853"/>
                    </a:lnTo>
                    <a:lnTo>
                      <a:pt x="1988" y="10800"/>
                    </a:lnTo>
                    <a:lnTo>
                      <a:pt x="2067" y="10770"/>
                    </a:lnTo>
                    <a:lnTo>
                      <a:pt x="2126" y="10940"/>
                    </a:lnTo>
                    <a:lnTo>
                      <a:pt x="2283" y="10994"/>
                    </a:lnTo>
                    <a:lnTo>
                      <a:pt x="2279" y="11071"/>
                    </a:lnTo>
                    <a:lnTo>
                      <a:pt x="2594" y="11280"/>
                    </a:lnTo>
                    <a:lnTo>
                      <a:pt x="2770" y="11287"/>
                    </a:lnTo>
                    <a:lnTo>
                      <a:pt x="2822" y="11109"/>
                    </a:lnTo>
                    <a:lnTo>
                      <a:pt x="2890" y="11058"/>
                    </a:lnTo>
                    <a:lnTo>
                      <a:pt x="2913" y="11044"/>
                    </a:lnTo>
                    <a:lnTo>
                      <a:pt x="3061" y="10785"/>
                    </a:lnTo>
                    <a:lnTo>
                      <a:pt x="3031" y="10672"/>
                    </a:lnTo>
                    <a:lnTo>
                      <a:pt x="3062" y="10622"/>
                    </a:lnTo>
                    <a:lnTo>
                      <a:pt x="3097" y="10490"/>
                    </a:lnTo>
                    <a:lnTo>
                      <a:pt x="3207" y="10530"/>
                    </a:lnTo>
                    <a:lnTo>
                      <a:pt x="3867" y="10385"/>
                    </a:lnTo>
                    <a:lnTo>
                      <a:pt x="4339" y="10677"/>
                    </a:lnTo>
                    <a:lnTo>
                      <a:pt x="4470" y="10644"/>
                    </a:lnTo>
                    <a:lnTo>
                      <a:pt x="4906" y="10805"/>
                    </a:lnTo>
                    <a:lnTo>
                      <a:pt x="5055" y="10710"/>
                    </a:lnTo>
                    <a:lnTo>
                      <a:pt x="4890" y="10560"/>
                    </a:lnTo>
                    <a:lnTo>
                      <a:pt x="5062" y="10619"/>
                    </a:lnTo>
                    <a:lnTo>
                      <a:pt x="5577" y="10600"/>
                    </a:lnTo>
                    <a:lnTo>
                      <a:pt x="5765" y="10501"/>
                    </a:lnTo>
                    <a:lnTo>
                      <a:pt x="5736" y="10431"/>
                    </a:lnTo>
                    <a:lnTo>
                      <a:pt x="5780" y="10481"/>
                    </a:lnTo>
                    <a:lnTo>
                      <a:pt x="5847" y="10474"/>
                    </a:lnTo>
                    <a:lnTo>
                      <a:pt x="5898" y="10398"/>
                    </a:lnTo>
                    <a:lnTo>
                      <a:pt x="5826" y="10210"/>
                    </a:lnTo>
                    <a:lnTo>
                      <a:pt x="6036" y="10501"/>
                    </a:lnTo>
                    <a:lnTo>
                      <a:pt x="6206" y="10530"/>
                    </a:lnTo>
                    <a:lnTo>
                      <a:pt x="6286" y="10480"/>
                    </a:lnTo>
                    <a:lnTo>
                      <a:pt x="6316" y="10550"/>
                    </a:lnTo>
                    <a:lnTo>
                      <a:pt x="6476" y="10641"/>
                    </a:lnTo>
                    <a:lnTo>
                      <a:pt x="6626" y="10650"/>
                    </a:lnTo>
                    <a:lnTo>
                      <a:pt x="6687" y="10596"/>
                    </a:lnTo>
                    <a:lnTo>
                      <a:pt x="7282" y="10542"/>
                    </a:lnTo>
                    <a:lnTo>
                      <a:pt x="7925" y="10770"/>
                    </a:lnTo>
                    <a:lnTo>
                      <a:pt x="8622" y="10411"/>
                    </a:lnTo>
                    <a:lnTo>
                      <a:pt x="8745" y="10410"/>
                    </a:lnTo>
                    <a:lnTo>
                      <a:pt x="8965" y="10350"/>
                    </a:lnTo>
                    <a:lnTo>
                      <a:pt x="8999" y="10208"/>
                    </a:lnTo>
                    <a:lnTo>
                      <a:pt x="9395" y="10050"/>
                    </a:lnTo>
                    <a:lnTo>
                      <a:pt x="9430" y="9659"/>
                    </a:lnTo>
                    <a:lnTo>
                      <a:pt x="9472" y="9621"/>
                    </a:lnTo>
                    <a:lnTo>
                      <a:pt x="9466" y="9526"/>
                    </a:lnTo>
                    <a:lnTo>
                      <a:pt x="9376" y="9475"/>
                    </a:lnTo>
                    <a:lnTo>
                      <a:pt x="9332" y="9515"/>
                    </a:lnTo>
                    <a:lnTo>
                      <a:pt x="8962" y="9526"/>
                    </a:lnTo>
                    <a:lnTo>
                      <a:pt x="8872" y="9581"/>
                    </a:lnTo>
                    <a:lnTo>
                      <a:pt x="8550" y="9592"/>
                    </a:lnTo>
                    <a:lnTo>
                      <a:pt x="8615" y="9481"/>
                    </a:lnTo>
                    <a:lnTo>
                      <a:pt x="8585" y="9371"/>
                    </a:lnTo>
                    <a:lnTo>
                      <a:pt x="8445" y="9290"/>
                    </a:lnTo>
                    <a:lnTo>
                      <a:pt x="8265" y="9330"/>
                    </a:lnTo>
                    <a:lnTo>
                      <a:pt x="7975" y="9271"/>
                    </a:lnTo>
                    <a:lnTo>
                      <a:pt x="7595" y="9181"/>
                    </a:lnTo>
                    <a:lnTo>
                      <a:pt x="7126" y="9241"/>
                    </a:lnTo>
                    <a:lnTo>
                      <a:pt x="7716" y="9190"/>
                    </a:lnTo>
                    <a:lnTo>
                      <a:pt x="8265" y="9330"/>
                    </a:lnTo>
                    <a:lnTo>
                      <a:pt x="8445" y="9290"/>
                    </a:lnTo>
                    <a:lnTo>
                      <a:pt x="8635" y="9341"/>
                    </a:lnTo>
                    <a:lnTo>
                      <a:pt x="8805" y="9160"/>
                    </a:lnTo>
                    <a:lnTo>
                      <a:pt x="8860" y="9026"/>
                    </a:lnTo>
                    <a:lnTo>
                      <a:pt x="9015" y="8811"/>
                    </a:lnTo>
                    <a:lnTo>
                      <a:pt x="8965" y="8720"/>
                    </a:lnTo>
                    <a:lnTo>
                      <a:pt x="8715" y="8791"/>
                    </a:lnTo>
                    <a:lnTo>
                      <a:pt x="9010" y="8649"/>
                    </a:lnTo>
                    <a:lnTo>
                      <a:pt x="9107" y="8743"/>
                    </a:lnTo>
                    <a:lnTo>
                      <a:pt x="9312" y="8641"/>
                    </a:lnTo>
                    <a:lnTo>
                      <a:pt x="9345" y="8531"/>
                    </a:lnTo>
                    <a:lnTo>
                      <a:pt x="9402" y="8431"/>
                    </a:lnTo>
                    <a:lnTo>
                      <a:pt x="9794" y="8081"/>
                    </a:lnTo>
                    <a:lnTo>
                      <a:pt x="10054" y="7325"/>
                    </a:lnTo>
                    <a:lnTo>
                      <a:pt x="9994" y="6861"/>
                    </a:lnTo>
                    <a:lnTo>
                      <a:pt x="9554" y="6357"/>
                    </a:lnTo>
                    <a:lnTo>
                      <a:pt x="9074" y="6211"/>
                    </a:lnTo>
                    <a:lnTo>
                      <a:pt x="8608" y="6192"/>
                    </a:lnTo>
                    <a:lnTo>
                      <a:pt x="8445" y="6491"/>
                    </a:lnTo>
                    <a:lnTo>
                      <a:pt x="8326" y="6572"/>
                    </a:lnTo>
                    <a:lnTo>
                      <a:pt x="8126" y="6421"/>
                    </a:lnTo>
                    <a:lnTo>
                      <a:pt x="7986" y="6371"/>
                    </a:lnTo>
                    <a:lnTo>
                      <a:pt x="7986" y="6262"/>
                    </a:lnTo>
                    <a:lnTo>
                      <a:pt x="8265" y="5871"/>
                    </a:lnTo>
                    <a:lnTo>
                      <a:pt x="8450" y="5741"/>
                    </a:lnTo>
                    <a:lnTo>
                      <a:pt x="8245" y="5112"/>
                    </a:lnTo>
                    <a:lnTo>
                      <a:pt x="7795" y="4532"/>
                    </a:lnTo>
                    <a:lnTo>
                      <a:pt x="7436" y="4562"/>
                    </a:lnTo>
                    <a:lnTo>
                      <a:pt x="7795" y="4532"/>
                    </a:lnTo>
                    <a:lnTo>
                      <a:pt x="8095" y="4792"/>
                    </a:lnTo>
                    <a:lnTo>
                      <a:pt x="8156" y="4702"/>
                    </a:lnTo>
                    <a:lnTo>
                      <a:pt x="8159" y="4588"/>
                    </a:lnTo>
                    <a:lnTo>
                      <a:pt x="7916" y="3872"/>
                    </a:lnTo>
                    <a:lnTo>
                      <a:pt x="8063" y="3745"/>
                    </a:lnTo>
                    <a:lnTo>
                      <a:pt x="7968" y="3655"/>
                    </a:lnTo>
                    <a:lnTo>
                      <a:pt x="7737" y="3430"/>
                    </a:lnTo>
                    <a:lnTo>
                      <a:pt x="7565" y="3043"/>
                    </a:lnTo>
                    <a:lnTo>
                      <a:pt x="7495" y="2952"/>
                    </a:lnTo>
                    <a:lnTo>
                      <a:pt x="6933" y="2571"/>
                    </a:lnTo>
                    <a:lnTo>
                      <a:pt x="6866" y="2612"/>
                    </a:lnTo>
                    <a:lnTo>
                      <a:pt x="6905" y="2526"/>
                    </a:lnTo>
                    <a:lnTo>
                      <a:pt x="6895" y="2399"/>
                    </a:lnTo>
                    <a:lnTo>
                      <a:pt x="6757" y="2242"/>
                    </a:lnTo>
                    <a:lnTo>
                      <a:pt x="6540" y="952"/>
                    </a:lnTo>
                    <a:lnTo>
                      <a:pt x="6592" y="796"/>
                    </a:lnTo>
                    <a:lnTo>
                      <a:pt x="6558" y="533"/>
                    </a:lnTo>
                    <a:lnTo>
                      <a:pt x="6130" y="0"/>
                    </a:lnTo>
                    <a:lnTo>
                      <a:pt x="6131" y="0"/>
                    </a:lnTo>
                    <a:lnTo>
                      <a:pt x="5768" y="329"/>
                    </a:lnTo>
                    <a:lnTo>
                      <a:pt x="5812" y="762"/>
                    </a:lnTo>
                    <a:lnTo>
                      <a:pt x="5487" y="897"/>
                    </a:lnTo>
                    <a:lnTo>
                      <a:pt x="5205" y="1243"/>
                    </a:lnTo>
                    <a:lnTo>
                      <a:pt x="4826" y="1464"/>
                    </a:lnTo>
                    <a:lnTo>
                      <a:pt x="4738" y="1424"/>
                    </a:lnTo>
                    <a:lnTo>
                      <a:pt x="4681" y="1588"/>
                    </a:lnTo>
                    <a:lnTo>
                      <a:pt x="4476" y="1602"/>
                    </a:lnTo>
                    <a:lnTo>
                      <a:pt x="4147" y="1813"/>
                    </a:lnTo>
                    <a:lnTo>
                      <a:pt x="3996" y="2083"/>
                    </a:lnTo>
                    <a:lnTo>
                      <a:pt x="3879" y="2462"/>
                    </a:lnTo>
                    <a:lnTo>
                      <a:pt x="4101" y="2925"/>
                    </a:lnTo>
                    <a:lnTo>
                      <a:pt x="4191" y="3148"/>
                    </a:lnTo>
                    <a:lnTo>
                      <a:pt x="4283" y="3240"/>
                    </a:lnTo>
                    <a:lnTo>
                      <a:pt x="4335" y="3353"/>
                    </a:lnTo>
                    <a:lnTo>
                      <a:pt x="4416" y="3383"/>
                    </a:lnTo>
                    <a:lnTo>
                      <a:pt x="4506" y="3272"/>
                    </a:lnTo>
                    <a:lnTo>
                      <a:pt x="4616" y="3302"/>
                    </a:lnTo>
                    <a:lnTo>
                      <a:pt x="4606" y="3523"/>
                    </a:lnTo>
                    <a:lnTo>
                      <a:pt x="4416" y="3812"/>
                    </a:lnTo>
                    <a:lnTo>
                      <a:pt x="4416" y="4052"/>
                    </a:lnTo>
                    <a:lnTo>
                      <a:pt x="4506" y="4132"/>
                    </a:lnTo>
                    <a:lnTo>
                      <a:pt x="4446" y="4182"/>
                    </a:lnTo>
                    <a:lnTo>
                      <a:pt x="4286" y="4393"/>
                    </a:lnTo>
                    <a:lnTo>
                      <a:pt x="4253" y="4521"/>
                    </a:lnTo>
                    <a:lnTo>
                      <a:pt x="4466" y="4881"/>
                    </a:lnTo>
                    <a:lnTo>
                      <a:pt x="4261" y="4751"/>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02" name="Rectangle 5"/>
              <p:cNvSpPr>
                <a:spLocks noChangeArrowheads="1"/>
              </p:cNvSpPr>
              <p:nvPr/>
            </p:nvSpPr>
            <p:spPr bwMode="auto">
              <a:xfrm>
                <a:off x="3883" y="2021"/>
                <a:ext cx="1" cy="1"/>
              </a:xfrm>
              <a:prstGeom prst="rect">
                <a:avLst/>
              </a:prstGeom>
              <a:solidFill>
                <a:srgbClr val="B4B4B4"/>
              </a:solidFill>
              <a:ln w="9525">
                <a:noFill/>
                <a:miter lim="800000"/>
                <a:headEnd/>
                <a:tailEnd/>
              </a:ln>
            </p:spPr>
            <p:txBody>
              <a:bodyPr/>
              <a:lstStyle/>
              <a:p>
                <a:pPr algn="ctr"/>
                <a:endParaRPr lang="en-US">
                  <a:solidFill>
                    <a:srgbClr val="000000"/>
                  </a:solidFill>
                </a:endParaRPr>
              </a:p>
            </p:txBody>
          </p:sp>
          <p:sp>
            <p:nvSpPr>
              <p:cNvPr id="272503" name="Freeform 6"/>
              <p:cNvSpPr>
                <a:spLocks noChangeAspect="1"/>
              </p:cNvSpPr>
              <p:nvPr/>
            </p:nvSpPr>
            <p:spPr bwMode="auto">
              <a:xfrm>
                <a:off x="3727" y="864"/>
                <a:ext cx="122" cy="109"/>
              </a:xfrm>
              <a:custGeom>
                <a:avLst/>
                <a:gdLst>
                  <a:gd name="T0" fmla="*/ 0 w 713"/>
                  <a:gd name="T1" fmla="*/ 0 h 639"/>
                  <a:gd name="T2" fmla="*/ 0 w 713"/>
                  <a:gd name="T3" fmla="*/ 0 h 639"/>
                  <a:gd name="T4" fmla="*/ 0 w 713"/>
                  <a:gd name="T5" fmla="*/ 0 h 639"/>
                  <a:gd name="T6" fmla="*/ 0 w 713"/>
                  <a:gd name="T7" fmla="*/ 0 h 639"/>
                  <a:gd name="T8" fmla="*/ 0 w 713"/>
                  <a:gd name="T9" fmla="*/ 0 h 639"/>
                  <a:gd name="T10" fmla="*/ 0 w 713"/>
                  <a:gd name="T11" fmla="*/ 0 h 639"/>
                  <a:gd name="T12" fmla="*/ 0 w 713"/>
                  <a:gd name="T13" fmla="*/ 0 h 639"/>
                  <a:gd name="T14" fmla="*/ 0 w 713"/>
                  <a:gd name="T15" fmla="*/ 0 h 639"/>
                  <a:gd name="T16" fmla="*/ 0 w 713"/>
                  <a:gd name="T17" fmla="*/ 0 h 639"/>
                  <a:gd name="T18" fmla="*/ 0 w 713"/>
                  <a:gd name="T19" fmla="*/ 0 h 639"/>
                  <a:gd name="T20" fmla="*/ 0 w 713"/>
                  <a:gd name="T21" fmla="*/ 0 h 639"/>
                  <a:gd name="T22" fmla="*/ 0 w 713"/>
                  <a:gd name="T23" fmla="*/ 0 h 639"/>
                  <a:gd name="T24" fmla="*/ 0 w 713"/>
                  <a:gd name="T25" fmla="*/ 0 h 639"/>
                  <a:gd name="T26" fmla="*/ 0 w 713"/>
                  <a:gd name="T27" fmla="*/ 0 h 639"/>
                  <a:gd name="T28" fmla="*/ 0 w 713"/>
                  <a:gd name="T29" fmla="*/ 0 h 6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13"/>
                  <a:gd name="T46" fmla="*/ 0 h 639"/>
                  <a:gd name="T47" fmla="*/ 713 w 713"/>
                  <a:gd name="T48" fmla="*/ 639 h 6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13" h="639">
                    <a:moveTo>
                      <a:pt x="31" y="116"/>
                    </a:moveTo>
                    <a:lnTo>
                      <a:pt x="69" y="33"/>
                    </a:lnTo>
                    <a:lnTo>
                      <a:pt x="222" y="0"/>
                    </a:lnTo>
                    <a:lnTo>
                      <a:pt x="400" y="276"/>
                    </a:lnTo>
                    <a:lnTo>
                      <a:pt x="300" y="314"/>
                    </a:lnTo>
                    <a:lnTo>
                      <a:pt x="471" y="312"/>
                    </a:lnTo>
                    <a:lnTo>
                      <a:pt x="510" y="416"/>
                    </a:lnTo>
                    <a:lnTo>
                      <a:pt x="713" y="442"/>
                    </a:lnTo>
                    <a:lnTo>
                      <a:pt x="696" y="551"/>
                    </a:lnTo>
                    <a:lnTo>
                      <a:pt x="548" y="639"/>
                    </a:lnTo>
                    <a:lnTo>
                      <a:pt x="445" y="590"/>
                    </a:lnTo>
                    <a:lnTo>
                      <a:pt x="392" y="456"/>
                    </a:lnTo>
                    <a:lnTo>
                      <a:pt x="176" y="520"/>
                    </a:lnTo>
                    <a:lnTo>
                      <a:pt x="0" y="390"/>
                    </a:lnTo>
                    <a:lnTo>
                      <a:pt x="31" y="116"/>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13" name="Freeform 7"/>
              <p:cNvSpPr>
                <a:spLocks noChangeAspect="1"/>
              </p:cNvSpPr>
              <p:nvPr/>
            </p:nvSpPr>
            <p:spPr bwMode="auto">
              <a:xfrm>
                <a:off x="1872" y="2060"/>
                <a:ext cx="1037" cy="1303"/>
              </a:xfrm>
              <a:custGeom>
                <a:avLst/>
                <a:gdLst>
                  <a:gd name="T0" fmla="*/ 249 w 1219"/>
                  <a:gd name="T1" fmla="*/ 94 h 1532"/>
                  <a:gd name="T2" fmla="*/ 216 w 1219"/>
                  <a:gd name="T3" fmla="*/ 118 h 1532"/>
                  <a:gd name="T4" fmla="*/ 214 w 1219"/>
                  <a:gd name="T5" fmla="*/ 68 h 1532"/>
                  <a:gd name="T6" fmla="*/ 225 w 1219"/>
                  <a:gd name="T7" fmla="*/ 57 h 1532"/>
                  <a:gd name="T8" fmla="*/ 245 w 1219"/>
                  <a:gd name="T9" fmla="*/ 26 h 1532"/>
                  <a:gd name="T10" fmla="*/ 245 w 1219"/>
                  <a:gd name="T11" fmla="*/ 0 h 1532"/>
                  <a:gd name="T12" fmla="*/ 231 w 1219"/>
                  <a:gd name="T13" fmla="*/ 7 h 1532"/>
                  <a:gd name="T14" fmla="*/ 184 w 1219"/>
                  <a:gd name="T15" fmla="*/ 11 h 1532"/>
                  <a:gd name="T16" fmla="*/ 157 w 1219"/>
                  <a:gd name="T17" fmla="*/ 46 h 1532"/>
                  <a:gd name="T18" fmla="*/ 155 w 1219"/>
                  <a:gd name="T19" fmla="*/ 61 h 1532"/>
                  <a:gd name="T20" fmla="*/ 148 w 1219"/>
                  <a:gd name="T21" fmla="*/ 88 h 1532"/>
                  <a:gd name="T22" fmla="*/ 150 w 1219"/>
                  <a:gd name="T23" fmla="*/ 103 h 1532"/>
                  <a:gd name="T24" fmla="*/ 117 w 1219"/>
                  <a:gd name="T25" fmla="*/ 100 h 1532"/>
                  <a:gd name="T26" fmla="*/ 79 w 1219"/>
                  <a:gd name="T27" fmla="*/ 77 h 1532"/>
                  <a:gd name="T28" fmla="*/ 66 w 1219"/>
                  <a:gd name="T29" fmla="*/ 88 h 1532"/>
                  <a:gd name="T30" fmla="*/ 73 w 1219"/>
                  <a:gd name="T31" fmla="*/ 84 h 1532"/>
                  <a:gd name="T32" fmla="*/ 71 w 1219"/>
                  <a:gd name="T33" fmla="*/ 117 h 1532"/>
                  <a:gd name="T34" fmla="*/ 79 w 1219"/>
                  <a:gd name="T35" fmla="*/ 129 h 1532"/>
                  <a:gd name="T36" fmla="*/ 56 w 1219"/>
                  <a:gd name="T37" fmla="*/ 142 h 1532"/>
                  <a:gd name="T38" fmla="*/ 42 w 1219"/>
                  <a:gd name="T39" fmla="*/ 161 h 1532"/>
                  <a:gd name="T40" fmla="*/ 72 w 1219"/>
                  <a:gd name="T41" fmla="*/ 177 h 1532"/>
                  <a:gd name="T42" fmla="*/ 104 w 1219"/>
                  <a:gd name="T43" fmla="*/ 191 h 1532"/>
                  <a:gd name="T44" fmla="*/ 89 w 1219"/>
                  <a:gd name="T45" fmla="*/ 197 h 1532"/>
                  <a:gd name="T46" fmla="*/ 65 w 1219"/>
                  <a:gd name="T47" fmla="*/ 230 h 1532"/>
                  <a:gd name="T48" fmla="*/ 53 w 1219"/>
                  <a:gd name="T49" fmla="*/ 249 h 1532"/>
                  <a:gd name="T50" fmla="*/ 75 w 1219"/>
                  <a:gd name="T51" fmla="*/ 253 h 1532"/>
                  <a:gd name="T52" fmla="*/ 83 w 1219"/>
                  <a:gd name="T53" fmla="*/ 253 h 1532"/>
                  <a:gd name="T54" fmla="*/ 58 w 1219"/>
                  <a:gd name="T55" fmla="*/ 249 h 1532"/>
                  <a:gd name="T56" fmla="*/ 20 w 1219"/>
                  <a:gd name="T57" fmla="*/ 267 h 1532"/>
                  <a:gd name="T58" fmla="*/ 0 w 1219"/>
                  <a:gd name="T59" fmla="*/ 278 h 1532"/>
                  <a:gd name="T60" fmla="*/ 3 w 1219"/>
                  <a:gd name="T61" fmla="*/ 281 h 1532"/>
                  <a:gd name="T62" fmla="*/ 30 w 1219"/>
                  <a:gd name="T63" fmla="*/ 289 h 1532"/>
                  <a:gd name="T64" fmla="*/ 30 w 1219"/>
                  <a:gd name="T65" fmla="*/ 319 h 1532"/>
                  <a:gd name="T66" fmla="*/ 47 w 1219"/>
                  <a:gd name="T67" fmla="*/ 336 h 1532"/>
                  <a:gd name="T68" fmla="*/ 50 w 1219"/>
                  <a:gd name="T69" fmla="*/ 351 h 1532"/>
                  <a:gd name="T70" fmla="*/ 79 w 1219"/>
                  <a:gd name="T71" fmla="*/ 356 h 1532"/>
                  <a:gd name="T72" fmla="*/ 100 w 1219"/>
                  <a:gd name="T73" fmla="*/ 352 h 1532"/>
                  <a:gd name="T74" fmla="*/ 148 w 1219"/>
                  <a:gd name="T75" fmla="*/ 332 h 1532"/>
                  <a:gd name="T76" fmla="*/ 169 w 1219"/>
                  <a:gd name="T77" fmla="*/ 323 h 1532"/>
                  <a:gd name="T78" fmla="*/ 207 w 1219"/>
                  <a:gd name="T79" fmla="*/ 315 h 1532"/>
                  <a:gd name="T80" fmla="*/ 246 w 1219"/>
                  <a:gd name="T81" fmla="*/ 312 h 1532"/>
                  <a:gd name="T82" fmla="*/ 259 w 1219"/>
                  <a:gd name="T83" fmla="*/ 284 h 1532"/>
                  <a:gd name="T84" fmla="*/ 279 w 1219"/>
                  <a:gd name="T85" fmla="*/ 230 h 1532"/>
                  <a:gd name="T86" fmla="*/ 282 w 1219"/>
                  <a:gd name="T87" fmla="*/ 199 h 1532"/>
                  <a:gd name="T88" fmla="*/ 275 w 1219"/>
                  <a:gd name="T89" fmla="*/ 181 h 1532"/>
                  <a:gd name="T90" fmla="*/ 278 w 1219"/>
                  <a:gd name="T91" fmla="*/ 158 h 1532"/>
                  <a:gd name="T92" fmla="*/ 275 w 1219"/>
                  <a:gd name="T93" fmla="*/ 143 h 1532"/>
                  <a:gd name="T94" fmla="*/ 284 w 1219"/>
                  <a:gd name="T95" fmla="*/ 145 h 153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19"/>
                  <a:gd name="T145" fmla="*/ 0 h 1532"/>
                  <a:gd name="T146" fmla="*/ 1219 w 1219"/>
                  <a:gd name="T147" fmla="*/ 1532 h 153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19" h="1532">
                    <a:moveTo>
                      <a:pt x="1119" y="566"/>
                    </a:moveTo>
                    <a:lnTo>
                      <a:pt x="1099" y="442"/>
                    </a:lnTo>
                    <a:lnTo>
                      <a:pt x="1067" y="408"/>
                    </a:lnTo>
                    <a:lnTo>
                      <a:pt x="1019" y="434"/>
                    </a:lnTo>
                    <a:lnTo>
                      <a:pt x="979" y="526"/>
                    </a:lnTo>
                    <a:lnTo>
                      <a:pt x="925" y="509"/>
                    </a:lnTo>
                    <a:lnTo>
                      <a:pt x="847" y="454"/>
                    </a:lnTo>
                    <a:lnTo>
                      <a:pt x="792" y="333"/>
                    </a:lnTo>
                    <a:lnTo>
                      <a:pt x="918" y="295"/>
                    </a:lnTo>
                    <a:lnTo>
                      <a:pt x="874" y="262"/>
                    </a:lnTo>
                    <a:lnTo>
                      <a:pt x="898" y="237"/>
                    </a:lnTo>
                    <a:lnTo>
                      <a:pt x="967" y="244"/>
                    </a:lnTo>
                    <a:lnTo>
                      <a:pt x="1019" y="173"/>
                    </a:lnTo>
                    <a:lnTo>
                      <a:pt x="1012" y="136"/>
                    </a:lnTo>
                    <a:lnTo>
                      <a:pt x="1047" y="108"/>
                    </a:lnTo>
                    <a:lnTo>
                      <a:pt x="1064" y="121"/>
                    </a:lnTo>
                    <a:lnTo>
                      <a:pt x="1129" y="61"/>
                    </a:lnTo>
                    <a:lnTo>
                      <a:pt x="1049" y="0"/>
                    </a:lnTo>
                    <a:lnTo>
                      <a:pt x="1040" y="3"/>
                    </a:lnTo>
                    <a:lnTo>
                      <a:pt x="1034" y="21"/>
                    </a:lnTo>
                    <a:lnTo>
                      <a:pt x="988" y="29"/>
                    </a:lnTo>
                    <a:lnTo>
                      <a:pt x="977" y="50"/>
                    </a:lnTo>
                    <a:lnTo>
                      <a:pt x="970" y="22"/>
                    </a:lnTo>
                    <a:lnTo>
                      <a:pt x="792" y="47"/>
                    </a:lnTo>
                    <a:lnTo>
                      <a:pt x="738" y="111"/>
                    </a:lnTo>
                    <a:lnTo>
                      <a:pt x="737" y="176"/>
                    </a:lnTo>
                    <a:lnTo>
                      <a:pt x="674" y="198"/>
                    </a:lnTo>
                    <a:lnTo>
                      <a:pt x="645" y="216"/>
                    </a:lnTo>
                    <a:lnTo>
                      <a:pt x="643" y="242"/>
                    </a:lnTo>
                    <a:lnTo>
                      <a:pt x="664" y="262"/>
                    </a:lnTo>
                    <a:lnTo>
                      <a:pt x="796" y="275"/>
                    </a:lnTo>
                    <a:lnTo>
                      <a:pt x="795" y="278"/>
                    </a:lnTo>
                    <a:lnTo>
                      <a:pt x="636" y="374"/>
                    </a:lnTo>
                    <a:lnTo>
                      <a:pt x="674" y="388"/>
                    </a:lnTo>
                    <a:lnTo>
                      <a:pt x="647" y="439"/>
                    </a:lnTo>
                    <a:lnTo>
                      <a:pt x="641" y="441"/>
                    </a:lnTo>
                    <a:lnTo>
                      <a:pt x="557" y="386"/>
                    </a:lnTo>
                    <a:lnTo>
                      <a:pt x="543" y="390"/>
                    </a:lnTo>
                    <a:lnTo>
                      <a:pt x="499" y="424"/>
                    </a:lnTo>
                    <a:lnTo>
                      <a:pt x="475" y="372"/>
                    </a:lnTo>
                    <a:lnTo>
                      <a:pt x="443" y="346"/>
                    </a:lnTo>
                    <a:lnTo>
                      <a:pt x="339" y="332"/>
                    </a:lnTo>
                    <a:lnTo>
                      <a:pt x="315" y="328"/>
                    </a:lnTo>
                    <a:lnTo>
                      <a:pt x="297" y="334"/>
                    </a:lnTo>
                    <a:lnTo>
                      <a:pt x="283" y="380"/>
                    </a:lnTo>
                    <a:lnTo>
                      <a:pt x="289" y="394"/>
                    </a:lnTo>
                    <a:lnTo>
                      <a:pt x="305" y="376"/>
                    </a:lnTo>
                    <a:lnTo>
                      <a:pt x="315" y="360"/>
                    </a:lnTo>
                    <a:lnTo>
                      <a:pt x="303" y="401"/>
                    </a:lnTo>
                    <a:lnTo>
                      <a:pt x="306" y="432"/>
                    </a:lnTo>
                    <a:lnTo>
                      <a:pt x="300" y="508"/>
                    </a:lnTo>
                    <a:lnTo>
                      <a:pt x="377" y="522"/>
                    </a:lnTo>
                    <a:lnTo>
                      <a:pt x="377" y="532"/>
                    </a:lnTo>
                    <a:lnTo>
                      <a:pt x="340" y="557"/>
                    </a:lnTo>
                    <a:lnTo>
                      <a:pt x="295" y="573"/>
                    </a:lnTo>
                    <a:lnTo>
                      <a:pt x="252" y="593"/>
                    </a:lnTo>
                    <a:lnTo>
                      <a:pt x="240" y="607"/>
                    </a:lnTo>
                    <a:lnTo>
                      <a:pt x="239" y="612"/>
                    </a:lnTo>
                    <a:lnTo>
                      <a:pt x="189" y="629"/>
                    </a:lnTo>
                    <a:lnTo>
                      <a:pt x="181" y="691"/>
                    </a:lnTo>
                    <a:lnTo>
                      <a:pt x="194" y="712"/>
                    </a:lnTo>
                    <a:lnTo>
                      <a:pt x="272" y="760"/>
                    </a:lnTo>
                    <a:lnTo>
                      <a:pt x="311" y="762"/>
                    </a:lnTo>
                    <a:lnTo>
                      <a:pt x="327" y="790"/>
                    </a:lnTo>
                    <a:lnTo>
                      <a:pt x="359" y="804"/>
                    </a:lnTo>
                    <a:lnTo>
                      <a:pt x="441" y="822"/>
                    </a:lnTo>
                    <a:lnTo>
                      <a:pt x="447" y="830"/>
                    </a:lnTo>
                    <a:lnTo>
                      <a:pt x="409" y="834"/>
                    </a:lnTo>
                    <a:lnTo>
                      <a:pt x="383" y="847"/>
                    </a:lnTo>
                    <a:lnTo>
                      <a:pt x="331" y="924"/>
                    </a:lnTo>
                    <a:lnTo>
                      <a:pt x="335" y="936"/>
                    </a:lnTo>
                    <a:lnTo>
                      <a:pt x="280" y="991"/>
                    </a:lnTo>
                    <a:lnTo>
                      <a:pt x="217" y="1044"/>
                    </a:lnTo>
                    <a:lnTo>
                      <a:pt x="207" y="1060"/>
                    </a:lnTo>
                    <a:lnTo>
                      <a:pt x="227" y="1069"/>
                    </a:lnTo>
                    <a:lnTo>
                      <a:pt x="259" y="1066"/>
                    </a:lnTo>
                    <a:lnTo>
                      <a:pt x="283" y="1069"/>
                    </a:lnTo>
                    <a:lnTo>
                      <a:pt x="319" y="1086"/>
                    </a:lnTo>
                    <a:lnTo>
                      <a:pt x="347" y="1083"/>
                    </a:lnTo>
                    <a:lnTo>
                      <a:pt x="387" y="1083"/>
                    </a:lnTo>
                    <a:lnTo>
                      <a:pt x="355" y="1086"/>
                    </a:lnTo>
                    <a:lnTo>
                      <a:pt x="327" y="1088"/>
                    </a:lnTo>
                    <a:lnTo>
                      <a:pt x="305" y="1078"/>
                    </a:lnTo>
                    <a:lnTo>
                      <a:pt x="249" y="1065"/>
                    </a:lnTo>
                    <a:lnTo>
                      <a:pt x="237" y="1072"/>
                    </a:lnTo>
                    <a:lnTo>
                      <a:pt x="204" y="1113"/>
                    </a:lnTo>
                    <a:lnTo>
                      <a:pt x="87" y="1147"/>
                    </a:lnTo>
                    <a:lnTo>
                      <a:pt x="32" y="1159"/>
                    </a:lnTo>
                    <a:lnTo>
                      <a:pt x="8" y="1184"/>
                    </a:lnTo>
                    <a:lnTo>
                      <a:pt x="0" y="1196"/>
                    </a:lnTo>
                    <a:lnTo>
                      <a:pt x="3" y="1198"/>
                    </a:lnTo>
                    <a:lnTo>
                      <a:pt x="5" y="1201"/>
                    </a:lnTo>
                    <a:lnTo>
                      <a:pt x="9" y="1204"/>
                    </a:lnTo>
                    <a:lnTo>
                      <a:pt x="112" y="1225"/>
                    </a:lnTo>
                    <a:lnTo>
                      <a:pt x="131" y="1239"/>
                    </a:lnTo>
                    <a:lnTo>
                      <a:pt x="126" y="1242"/>
                    </a:lnTo>
                    <a:lnTo>
                      <a:pt x="20" y="1273"/>
                    </a:lnTo>
                    <a:lnTo>
                      <a:pt x="36" y="1361"/>
                    </a:lnTo>
                    <a:lnTo>
                      <a:pt x="127" y="1369"/>
                    </a:lnTo>
                    <a:lnTo>
                      <a:pt x="58" y="1415"/>
                    </a:lnTo>
                    <a:lnTo>
                      <a:pt x="59" y="1427"/>
                    </a:lnTo>
                    <a:lnTo>
                      <a:pt x="200" y="1442"/>
                    </a:lnTo>
                    <a:lnTo>
                      <a:pt x="106" y="1504"/>
                    </a:lnTo>
                    <a:lnTo>
                      <a:pt x="152" y="1521"/>
                    </a:lnTo>
                    <a:lnTo>
                      <a:pt x="214" y="1508"/>
                    </a:lnTo>
                    <a:lnTo>
                      <a:pt x="243" y="1529"/>
                    </a:lnTo>
                    <a:lnTo>
                      <a:pt x="288" y="1512"/>
                    </a:lnTo>
                    <a:lnTo>
                      <a:pt x="340" y="1532"/>
                    </a:lnTo>
                    <a:lnTo>
                      <a:pt x="371" y="1521"/>
                    </a:lnTo>
                    <a:lnTo>
                      <a:pt x="417" y="1516"/>
                    </a:lnTo>
                    <a:lnTo>
                      <a:pt x="431" y="1513"/>
                    </a:lnTo>
                    <a:lnTo>
                      <a:pt x="461" y="1502"/>
                    </a:lnTo>
                    <a:lnTo>
                      <a:pt x="483" y="1479"/>
                    </a:lnTo>
                    <a:lnTo>
                      <a:pt x="632" y="1421"/>
                    </a:lnTo>
                    <a:lnTo>
                      <a:pt x="657" y="1417"/>
                    </a:lnTo>
                    <a:lnTo>
                      <a:pt x="680" y="1417"/>
                    </a:lnTo>
                    <a:lnTo>
                      <a:pt x="725" y="1386"/>
                    </a:lnTo>
                    <a:lnTo>
                      <a:pt x="736" y="1372"/>
                    </a:lnTo>
                    <a:lnTo>
                      <a:pt x="767" y="1353"/>
                    </a:lnTo>
                    <a:lnTo>
                      <a:pt x="885" y="1353"/>
                    </a:lnTo>
                    <a:lnTo>
                      <a:pt x="904" y="1360"/>
                    </a:lnTo>
                    <a:lnTo>
                      <a:pt x="1025" y="1367"/>
                    </a:lnTo>
                    <a:lnTo>
                      <a:pt x="1055" y="1339"/>
                    </a:lnTo>
                    <a:lnTo>
                      <a:pt x="1051" y="1315"/>
                    </a:lnTo>
                    <a:lnTo>
                      <a:pt x="1057" y="1299"/>
                    </a:lnTo>
                    <a:lnTo>
                      <a:pt x="1112" y="1220"/>
                    </a:lnTo>
                    <a:lnTo>
                      <a:pt x="1143" y="1131"/>
                    </a:lnTo>
                    <a:lnTo>
                      <a:pt x="1187" y="1049"/>
                    </a:lnTo>
                    <a:lnTo>
                      <a:pt x="1191" y="986"/>
                    </a:lnTo>
                    <a:lnTo>
                      <a:pt x="1199" y="933"/>
                    </a:lnTo>
                    <a:lnTo>
                      <a:pt x="1207" y="885"/>
                    </a:lnTo>
                    <a:lnTo>
                      <a:pt x="1207" y="854"/>
                    </a:lnTo>
                    <a:lnTo>
                      <a:pt x="1206" y="823"/>
                    </a:lnTo>
                    <a:lnTo>
                      <a:pt x="1202" y="804"/>
                    </a:lnTo>
                    <a:lnTo>
                      <a:pt x="1179" y="778"/>
                    </a:lnTo>
                    <a:lnTo>
                      <a:pt x="1185" y="700"/>
                    </a:lnTo>
                    <a:lnTo>
                      <a:pt x="1191" y="682"/>
                    </a:lnTo>
                    <a:lnTo>
                      <a:pt x="1188" y="677"/>
                    </a:lnTo>
                    <a:lnTo>
                      <a:pt x="1169" y="650"/>
                    </a:lnTo>
                    <a:lnTo>
                      <a:pt x="1165" y="632"/>
                    </a:lnTo>
                    <a:lnTo>
                      <a:pt x="1178" y="614"/>
                    </a:lnTo>
                    <a:lnTo>
                      <a:pt x="1187" y="622"/>
                    </a:lnTo>
                    <a:lnTo>
                      <a:pt x="1205" y="628"/>
                    </a:lnTo>
                    <a:lnTo>
                      <a:pt x="1219" y="624"/>
                    </a:lnTo>
                    <a:lnTo>
                      <a:pt x="1205" y="582"/>
                    </a:lnTo>
                    <a:lnTo>
                      <a:pt x="1119" y="566"/>
                    </a:lnTo>
                    <a:close/>
                  </a:path>
                </a:pathLst>
              </a:custGeom>
              <a:solidFill>
                <a:schemeClr val="bg1">
                  <a:lumMod val="85000"/>
                </a:schemeClr>
              </a:solidFill>
              <a:ln w="12700">
                <a:solidFill>
                  <a:schemeClr val="bg1"/>
                </a:solidFill>
                <a:round/>
                <a:headEnd/>
                <a:tailEnd/>
              </a:ln>
            </p:spPr>
            <p:txBody>
              <a:bodyPr/>
              <a:lstStyle/>
              <a:p>
                <a:pPr algn="ctr">
                  <a:defRPr/>
                </a:pPr>
                <a:endParaRPr lang="en-US">
                  <a:solidFill>
                    <a:srgbClr val="000000"/>
                  </a:solidFill>
                </a:endParaRPr>
              </a:p>
            </p:txBody>
          </p:sp>
          <p:sp>
            <p:nvSpPr>
              <p:cNvPr id="272505" name="Freeform 8"/>
              <p:cNvSpPr>
                <a:spLocks noChangeAspect="1"/>
              </p:cNvSpPr>
              <p:nvPr/>
            </p:nvSpPr>
            <p:spPr bwMode="auto">
              <a:xfrm>
                <a:off x="3215" y="2834"/>
                <a:ext cx="98" cy="105"/>
              </a:xfrm>
              <a:custGeom>
                <a:avLst/>
                <a:gdLst>
                  <a:gd name="T0" fmla="*/ 0 w 575"/>
                  <a:gd name="T1" fmla="*/ 0 h 617"/>
                  <a:gd name="T2" fmla="*/ 0 w 575"/>
                  <a:gd name="T3" fmla="*/ 0 h 617"/>
                  <a:gd name="T4" fmla="*/ 0 w 575"/>
                  <a:gd name="T5" fmla="*/ 0 h 617"/>
                  <a:gd name="T6" fmla="*/ 0 w 575"/>
                  <a:gd name="T7" fmla="*/ 0 h 617"/>
                  <a:gd name="T8" fmla="*/ 0 w 575"/>
                  <a:gd name="T9" fmla="*/ 0 h 617"/>
                  <a:gd name="T10" fmla="*/ 0 w 575"/>
                  <a:gd name="T11" fmla="*/ 0 h 617"/>
                  <a:gd name="T12" fmla="*/ 0 w 575"/>
                  <a:gd name="T13" fmla="*/ 0 h 617"/>
                  <a:gd name="T14" fmla="*/ 0 w 575"/>
                  <a:gd name="T15" fmla="*/ 0 h 617"/>
                  <a:gd name="T16" fmla="*/ 0 w 575"/>
                  <a:gd name="T17" fmla="*/ 0 h 617"/>
                  <a:gd name="T18" fmla="*/ 0 w 575"/>
                  <a:gd name="T19" fmla="*/ 0 h 617"/>
                  <a:gd name="T20" fmla="*/ 0 w 575"/>
                  <a:gd name="T21" fmla="*/ 0 h 6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5"/>
                  <a:gd name="T34" fmla="*/ 0 h 617"/>
                  <a:gd name="T35" fmla="*/ 575 w 575"/>
                  <a:gd name="T36" fmla="*/ 617 h 6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5" h="617">
                    <a:moveTo>
                      <a:pt x="0" y="163"/>
                    </a:moveTo>
                    <a:lnTo>
                      <a:pt x="18" y="34"/>
                    </a:lnTo>
                    <a:lnTo>
                      <a:pt x="213" y="0"/>
                    </a:lnTo>
                    <a:lnTo>
                      <a:pt x="394" y="30"/>
                    </a:lnTo>
                    <a:lnTo>
                      <a:pt x="435" y="208"/>
                    </a:lnTo>
                    <a:lnTo>
                      <a:pt x="535" y="258"/>
                    </a:lnTo>
                    <a:lnTo>
                      <a:pt x="575" y="368"/>
                    </a:lnTo>
                    <a:lnTo>
                      <a:pt x="403" y="527"/>
                    </a:lnTo>
                    <a:lnTo>
                      <a:pt x="241" y="617"/>
                    </a:lnTo>
                    <a:lnTo>
                      <a:pt x="67" y="499"/>
                    </a:lnTo>
                    <a:lnTo>
                      <a:pt x="0" y="163"/>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06" name="Freeform 9"/>
              <p:cNvSpPr>
                <a:spLocks noChangeAspect="1"/>
              </p:cNvSpPr>
              <p:nvPr/>
            </p:nvSpPr>
            <p:spPr bwMode="auto">
              <a:xfrm>
                <a:off x="2985" y="2879"/>
                <a:ext cx="602" cy="701"/>
              </a:xfrm>
              <a:custGeom>
                <a:avLst/>
                <a:gdLst>
                  <a:gd name="T0" fmla="*/ 129 w 708"/>
                  <a:gd name="T1" fmla="*/ 128 h 824"/>
                  <a:gd name="T2" fmla="*/ 119 w 708"/>
                  <a:gd name="T3" fmla="*/ 123 h 824"/>
                  <a:gd name="T4" fmla="*/ 115 w 708"/>
                  <a:gd name="T5" fmla="*/ 107 h 824"/>
                  <a:gd name="T6" fmla="*/ 123 w 708"/>
                  <a:gd name="T7" fmla="*/ 93 h 824"/>
                  <a:gd name="T8" fmla="*/ 113 w 708"/>
                  <a:gd name="T9" fmla="*/ 79 h 824"/>
                  <a:gd name="T10" fmla="*/ 122 w 708"/>
                  <a:gd name="T11" fmla="*/ 71 h 824"/>
                  <a:gd name="T12" fmla="*/ 124 w 708"/>
                  <a:gd name="T13" fmla="*/ 52 h 824"/>
                  <a:gd name="T14" fmla="*/ 122 w 708"/>
                  <a:gd name="T15" fmla="*/ 38 h 824"/>
                  <a:gd name="T16" fmla="*/ 137 w 708"/>
                  <a:gd name="T17" fmla="*/ 43 h 824"/>
                  <a:gd name="T18" fmla="*/ 136 w 708"/>
                  <a:gd name="T19" fmla="*/ 34 h 824"/>
                  <a:gd name="T20" fmla="*/ 126 w 708"/>
                  <a:gd name="T21" fmla="*/ 12 h 824"/>
                  <a:gd name="T22" fmla="*/ 117 w 708"/>
                  <a:gd name="T23" fmla="*/ 3 h 824"/>
                  <a:gd name="T24" fmla="*/ 88 w 708"/>
                  <a:gd name="T25" fmla="*/ 0 h 824"/>
                  <a:gd name="T26" fmla="*/ 75 w 708"/>
                  <a:gd name="T27" fmla="*/ 8 h 824"/>
                  <a:gd name="T28" fmla="*/ 54 w 708"/>
                  <a:gd name="T29" fmla="*/ 28 h 824"/>
                  <a:gd name="T30" fmla="*/ 42 w 708"/>
                  <a:gd name="T31" fmla="*/ 37 h 824"/>
                  <a:gd name="T32" fmla="*/ 64 w 708"/>
                  <a:gd name="T33" fmla="*/ 32 h 824"/>
                  <a:gd name="T34" fmla="*/ 68 w 708"/>
                  <a:gd name="T35" fmla="*/ 42 h 824"/>
                  <a:gd name="T36" fmla="*/ 70 w 708"/>
                  <a:gd name="T37" fmla="*/ 58 h 824"/>
                  <a:gd name="T38" fmla="*/ 65 w 708"/>
                  <a:gd name="T39" fmla="*/ 80 h 824"/>
                  <a:gd name="T40" fmla="*/ 31 w 708"/>
                  <a:gd name="T41" fmla="*/ 95 h 824"/>
                  <a:gd name="T42" fmla="*/ 19 w 708"/>
                  <a:gd name="T43" fmla="*/ 102 h 824"/>
                  <a:gd name="T44" fmla="*/ 12 w 708"/>
                  <a:gd name="T45" fmla="*/ 105 h 824"/>
                  <a:gd name="T46" fmla="*/ 0 w 708"/>
                  <a:gd name="T47" fmla="*/ 114 h 824"/>
                  <a:gd name="T48" fmla="*/ 8 w 708"/>
                  <a:gd name="T49" fmla="*/ 120 h 824"/>
                  <a:gd name="T50" fmla="*/ 3 w 708"/>
                  <a:gd name="T51" fmla="*/ 123 h 824"/>
                  <a:gd name="T52" fmla="*/ 15 w 708"/>
                  <a:gd name="T53" fmla="*/ 126 h 824"/>
                  <a:gd name="T54" fmla="*/ 10 w 708"/>
                  <a:gd name="T55" fmla="*/ 134 h 824"/>
                  <a:gd name="T56" fmla="*/ 31 w 708"/>
                  <a:gd name="T57" fmla="*/ 128 h 824"/>
                  <a:gd name="T58" fmla="*/ 46 w 708"/>
                  <a:gd name="T59" fmla="*/ 127 h 824"/>
                  <a:gd name="T60" fmla="*/ 55 w 708"/>
                  <a:gd name="T61" fmla="*/ 139 h 824"/>
                  <a:gd name="T62" fmla="*/ 48 w 708"/>
                  <a:gd name="T63" fmla="*/ 143 h 824"/>
                  <a:gd name="T64" fmla="*/ 65 w 708"/>
                  <a:gd name="T65" fmla="*/ 145 h 824"/>
                  <a:gd name="T66" fmla="*/ 77 w 708"/>
                  <a:gd name="T67" fmla="*/ 156 h 824"/>
                  <a:gd name="T68" fmla="*/ 103 w 708"/>
                  <a:gd name="T69" fmla="*/ 162 h 824"/>
                  <a:gd name="T70" fmla="*/ 107 w 708"/>
                  <a:gd name="T71" fmla="*/ 158 h 824"/>
                  <a:gd name="T72" fmla="*/ 133 w 708"/>
                  <a:gd name="T73" fmla="*/ 146 h 824"/>
                  <a:gd name="T74" fmla="*/ 134 w 708"/>
                  <a:gd name="T75" fmla="*/ 133 h 82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08"/>
                  <a:gd name="T115" fmla="*/ 0 h 824"/>
                  <a:gd name="T116" fmla="*/ 708 w 708"/>
                  <a:gd name="T117" fmla="*/ 824 h 82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08" h="824">
                    <a:moveTo>
                      <a:pt x="676" y="655"/>
                    </a:moveTo>
                    <a:lnTo>
                      <a:pt x="655" y="650"/>
                    </a:lnTo>
                    <a:lnTo>
                      <a:pt x="633" y="612"/>
                    </a:lnTo>
                    <a:lnTo>
                      <a:pt x="603" y="620"/>
                    </a:lnTo>
                    <a:lnTo>
                      <a:pt x="594" y="610"/>
                    </a:lnTo>
                    <a:lnTo>
                      <a:pt x="583" y="538"/>
                    </a:lnTo>
                    <a:lnTo>
                      <a:pt x="578" y="506"/>
                    </a:lnTo>
                    <a:lnTo>
                      <a:pt x="621" y="467"/>
                    </a:lnTo>
                    <a:lnTo>
                      <a:pt x="628" y="438"/>
                    </a:lnTo>
                    <a:lnTo>
                      <a:pt x="567" y="396"/>
                    </a:lnTo>
                    <a:lnTo>
                      <a:pt x="613" y="377"/>
                    </a:lnTo>
                    <a:lnTo>
                      <a:pt x="613" y="354"/>
                    </a:lnTo>
                    <a:lnTo>
                      <a:pt x="589" y="356"/>
                    </a:lnTo>
                    <a:lnTo>
                      <a:pt x="628" y="262"/>
                    </a:lnTo>
                    <a:lnTo>
                      <a:pt x="597" y="244"/>
                    </a:lnTo>
                    <a:lnTo>
                      <a:pt x="615" y="194"/>
                    </a:lnTo>
                    <a:lnTo>
                      <a:pt x="647" y="186"/>
                    </a:lnTo>
                    <a:lnTo>
                      <a:pt x="690" y="214"/>
                    </a:lnTo>
                    <a:lnTo>
                      <a:pt x="708" y="179"/>
                    </a:lnTo>
                    <a:lnTo>
                      <a:pt x="687" y="172"/>
                    </a:lnTo>
                    <a:lnTo>
                      <a:pt x="635" y="88"/>
                    </a:lnTo>
                    <a:lnTo>
                      <a:pt x="637" y="58"/>
                    </a:lnTo>
                    <a:lnTo>
                      <a:pt x="609" y="36"/>
                    </a:lnTo>
                    <a:lnTo>
                      <a:pt x="593" y="10"/>
                    </a:lnTo>
                    <a:lnTo>
                      <a:pt x="513" y="18"/>
                    </a:lnTo>
                    <a:lnTo>
                      <a:pt x="443" y="0"/>
                    </a:lnTo>
                    <a:lnTo>
                      <a:pt x="448" y="23"/>
                    </a:lnTo>
                    <a:lnTo>
                      <a:pt x="374" y="38"/>
                    </a:lnTo>
                    <a:lnTo>
                      <a:pt x="312" y="83"/>
                    </a:lnTo>
                    <a:lnTo>
                      <a:pt x="269" y="142"/>
                    </a:lnTo>
                    <a:lnTo>
                      <a:pt x="247" y="148"/>
                    </a:lnTo>
                    <a:lnTo>
                      <a:pt x="211" y="190"/>
                    </a:lnTo>
                    <a:lnTo>
                      <a:pt x="235" y="200"/>
                    </a:lnTo>
                    <a:lnTo>
                      <a:pt x="323" y="165"/>
                    </a:lnTo>
                    <a:lnTo>
                      <a:pt x="339" y="180"/>
                    </a:lnTo>
                    <a:lnTo>
                      <a:pt x="342" y="213"/>
                    </a:lnTo>
                    <a:lnTo>
                      <a:pt x="363" y="256"/>
                    </a:lnTo>
                    <a:lnTo>
                      <a:pt x="351" y="290"/>
                    </a:lnTo>
                    <a:lnTo>
                      <a:pt x="356" y="327"/>
                    </a:lnTo>
                    <a:lnTo>
                      <a:pt x="328" y="406"/>
                    </a:lnTo>
                    <a:lnTo>
                      <a:pt x="239" y="462"/>
                    </a:lnTo>
                    <a:lnTo>
                      <a:pt x="163" y="480"/>
                    </a:lnTo>
                    <a:lnTo>
                      <a:pt x="138" y="500"/>
                    </a:lnTo>
                    <a:lnTo>
                      <a:pt x="92" y="514"/>
                    </a:lnTo>
                    <a:lnTo>
                      <a:pt x="67" y="510"/>
                    </a:lnTo>
                    <a:lnTo>
                      <a:pt x="60" y="534"/>
                    </a:lnTo>
                    <a:lnTo>
                      <a:pt x="16" y="543"/>
                    </a:lnTo>
                    <a:lnTo>
                      <a:pt x="0" y="568"/>
                    </a:lnTo>
                    <a:lnTo>
                      <a:pt x="38" y="572"/>
                    </a:lnTo>
                    <a:lnTo>
                      <a:pt x="40" y="604"/>
                    </a:lnTo>
                    <a:lnTo>
                      <a:pt x="11" y="619"/>
                    </a:lnTo>
                    <a:lnTo>
                      <a:pt x="10" y="621"/>
                    </a:lnTo>
                    <a:lnTo>
                      <a:pt x="26" y="647"/>
                    </a:lnTo>
                    <a:lnTo>
                      <a:pt x="76" y="634"/>
                    </a:lnTo>
                    <a:lnTo>
                      <a:pt x="40" y="650"/>
                    </a:lnTo>
                    <a:lnTo>
                      <a:pt x="54" y="675"/>
                    </a:lnTo>
                    <a:lnTo>
                      <a:pt x="135" y="678"/>
                    </a:lnTo>
                    <a:lnTo>
                      <a:pt x="153" y="650"/>
                    </a:lnTo>
                    <a:lnTo>
                      <a:pt x="217" y="647"/>
                    </a:lnTo>
                    <a:lnTo>
                      <a:pt x="229" y="638"/>
                    </a:lnTo>
                    <a:lnTo>
                      <a:pt x="234" y="656"/>
                    </a:lnTo>
                    <a:lnTo>
                      <a:pt x="283" y="703"/>
                    </a:lnTo>
                    <a:lnTo>
                      <a:pt x="259" y="704"/>
                    </a:lnTo>
                    <a:lnTo>
                      <a:pt x="243" y="718"/>
                    </a:lnTo>
                    <a:lnTo>
                      <a:pt x="254" y="733"/>
                    </a:lnTo>
                    <a:lnTo>
                      <a:pt x="326" y="730"/>
                    </a:lnTo>
                    <a:lnTo>
                      <a:pt x="349" y="713"/>
                    </a:lnTo>
                    <a:lnTo>
                      <a:pt x="389" y="782"/>
                    </a:lnTo>
                    <a:lnTo>
                      <a:pt x="428" y="820"/>
                    </a:lnTo>
                    <a:lnTo>
                      <a:pt x="517" y="824"/>
                    </a:lnTo>
                    <a:lnTo>
                      <a:pt x="540" y="787"/>
                    </a:lnTo>
                    <a:lnTo>
                      <a:pt x="543" y="799"/>
                    </a:lnTo>
                    <a:lnTo>
                      <a:pt x="646" y="766"/>
                    </a:lnTo>
                    <a:lnTo>
                      <a:pt x="673" y="738"/>
                    </a:lnTo>
                    <a:lnTo>
                      <a:pt x="667" y="674"/>
                    </a:lnTo>
                    <a:lnTo>
                      <a:pt x="679" y="665"/>
                    </a:lnTo>
                    <a:lnTo>
                      <a:pt x="676" y="655"/>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07" name="Freeform 10"/>
              <p:cNvSpPr>
                <a:spLocks noChangeAspect="1"/>
              </p:cNvSpPr>
              <p:nvPr/>
            </p:nvSpPr>
            <p:spPr bwMode="auto">
              <a:xfrm>
                <a:off x="3079" y="1003"/>
                <a:ext cx="868" cy="1378"/>
              </a:xfrm>
              <a:custGeom>
                <a:avLst/>
                <a:gdLst>
                  <a:gd name="T0" fmla="*/ 128 w 1020"/>
                  <a:gd name="T1" fmla="*/ 220 h 1620"/>
                  <a:gd name="T2" fmla="*/ 155 w 1020"/>
                  <a:gd name="T3" fmla="*/ 196 h 1620"/>
                  <a:gd name="T4" fmla="*/ 167 w 1020"/>
                  <a:gd name="T5" fmla="*/ 179 h 1620"/>
                  <a:gd name="T6" fmla="*/ 202 w 1020"/>
                  <a:gd name="T7" fmla="*/ 97 h 1620"/>
                  <a:gd name="T8" fmla="*/ 106 w 1020"/>
                  <a:gd name="T9" fmla="*/ 88 h 1620"/>
                  <a:gd name="T10" fmla="*/ 118 w 1020"/>
                  <a:gd name="T11" fmla="*/ 73 h 1620"/>
                  <a:gd name="T12" fmla="*/ 106 w 1020"/>
                  <a:gd name="T13" fmla="*/ 68 h 1620"/>
                  <a:gd name="T14" fmla="*/ 154 w 1020"/>
                  <a:gd name="T15" fmla="*/ 20 h 1620"/>
                  <a:gd name="T16" fmla="*/ 148 w 1020"/>
                  <a:gd name="T17" fmla="*/ 8 h 1620"/>
                  <a:gd name="T18" fmla="*/ 104 w 1020"/>
                  <a:gd name="T19" fmla="*/ 12 h 1620"/>
                  <a:gd name="T20" fmla="*/ 91 w 1020"/>
                  <a:gd name="T21" fmla="*/ 9 h 1620"/>
                  <a:gd name="T22" fmla="*/ 76 w 1020"/>
                  <a:gd name="T23" fmla="*/ 29 h 1620"/>
                  <a:gd name="T24" fmla="*/ 49 w 1020"/>
                  <a:gd name="T25" fmla="*/ 40 h 1620"/>
                  <a:gd name="T26" fmla="*/ 49 w 1020"/>
                  <a:gd name="T27" fmla="*/ 55 h 1620"/>
                  <a:gd name="T28" fmla="*/ 30 w 1020"/>
                  <a:gd name="T29" fmla="*/ 75 h 1620"/>
                  <a:gd name="T30" fmla="*/ 36 w 1020"/>
                  <a:gd name="T31" fmla="*/ 97 h 1620"/>
                  <a:gd name="T32" fmla="*/ 31 w 1020"/>
                  <a:gd name="T33" fmla="*/ 107 h 1620"/>
                  <a:gd name="T34" fmla="*/ 20 w 1020"/>
                  <a:gd name="T35" fmla="*/ 126 h 1620"/>
                  <a:gd name="T36" fmla="*/ 6 w 1020"/>
                  <a:gd name="T37" fmla="*/ 143 h 1620"/>
                  <a:gd name="T38" fmla="*/ 26 w 1020"/>
                  <a:gd name="T39" fmla="*/ 153 h 1620"/>
                  <a:gd name="T40" fmla="*/ 19 w 1020"/>
                  <a:gd name="T41" fmla="*/ 168 h 1620"/>
                  <a:gd name="T42" fmla="*/ 29 w 1020"/>
                  <a:gd name="T43" fmla="*/ 174 h 1620"/>
                  <a:gd name="T44" fmla="*/ 22 w 1020"/>
                  <a:gd name="T45" fmla="*/ 190 h 1620"/>
                  <a:gd name="T46" fmla="*/ 12 w 1020"/>
                  <a:gd name="T47" fmla="*/ 209 h 1620"/>
                  <a:gd name="T48" fmla="*/ 10 w 1020"/>
                  <a:gd name="T49" fmla="*/ 225 h 1620"/>
                  <a:gd name="T50" fmla="*/ 4 w 1020"/>
                  <a:gd name="T51" fmla="*/ 252 h 1620"/>
                  <a:gd name="T52" fmla="*/ 12 w 1020"/>
                  <a:gd name="T53" fmla="*/ 260 h 1620"/>
                  <a:gd name="T54" fmla="*/ 26 w 1020"/>
                  <a:gd name="T55" fmla="*/ 212 h 1620"/>
                  <a:gd name="T56" fmla="*/ 31 w 1020"/>
                  <a:gd name="T57" fmla="*/ 222 h 1620"/>
                  <a:gd name="T58" fmla="*/ 49 w 1020"/>
                  <a:gd name="T59" fmla="*/ 215 h 1620"/>
                  <a:gd name="T60" fmla="*/ 49 w 1020"/>
                  <a:gd name="T61" fmla="*/ 244 h 1620"/>
                  <a:gd name="T62" fmla="*/ 31 w 1020"/>
                  <a:gd name="T63" fmla="*/ 302 h 1620"/>
                  <a:gd name="T64" fmla="*/ 28 w 1020"/>
                  <a:gd name="T65" fmla="*/ 311 h 1620"/>
                  <a:gd name="T66" fmla="*/ 35 w 1020"/>
                  <a:gd name="T67" fmla="*/ 310 h 1620"/>
                  <a:gd name="T68" fmla="*/ 60 w 1020"/>
                  <a:gd name="T69" fmla="*/ 321 h 1620"/>
                  <a:gd name="T70" fmla="*/ 71 w 1020"/>
                  <a:gd name="T71" fmla="*/ 318 h 1620"/>
                  <a:gd name="T72" fmla="*/ 94 w 1020"/>
                  <a:gd name="T73" fmla="*/ 314 h 1620"/>
                  <a:gd name="T74" fmla="*/ 109 w 1020"/>
                  <a:gd name="T75" fmla="*/ 308 h 1620"/>
                  <a:gd name="T76" fmla="*/ 124 w 1020"/>
                  <a:gd name="T77" fmla="*/ 303 h 1620"/>
                  <a:gd name="T78" fmla="*/ 154 w 1020"/>
                  <a:gd name="T79" fmla="*/ 282 h 1620"/>
                  <a:gd name="T80" fmla="*/ 180 w 1020"/>
                  <a:gd name="T81" fmla="*/ 246 h 1620"/>
                  <a:gd name="T82" fmla="*/ 152 w 1020"/>
                  <a:gd name="T83" fmla="*/ 222 h 1620"/>
                  <a:gd name="T84" fmla="*/ 126 w 1020"/>
                  <a:gd name="T85" fmla="*/ 225 h 16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0"/>
                  <a:gd name="T130" fmla="*/ 0 h 1620"/>
                  <a:gd name="T131" fmla="*/ 1020 w 1020"/>
                  <a:gd name="T132" fmla="*/ 1620 h 162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0" h="1620">
                    <a:moveTo>
                      <a:pt x="564" y="1112"/>
                    </a:moveTo>
                    <a:lnTo>
                      <a:pt x="618" y="1117"/>
                    </a:lnTo>
                    <a:lnTo>
                      <a:pt x="643" y="1111"/>
                    </a:lnTo>
                    <a:lnTo>
                      <a:pt x="760" y="1048"/>
                    </a:lnTo>
                    <a:lnTo>
                      <a:pt x="784" y="1024"/>
                    </a:lnTo>
                    <a:lnTo>
                      <a:pt x="778" y="990"/>
                    </a:lnTo>
                    <a:lnTo>
                      <a:pt x="766" y="982"/>
                    </a:lnTo>
                    <a:lnTo>
                      <a:pt x="723" y="993"/>
                    </a:lnTo>
                    <a:lnTo>
                      <a:pt x="834" y="902"/>
                    </a:lnTo>
                    <a:lnTo>
                      <a:pt x="968" y="616"/>
                    </a:lnTo>
                    <a:lnTo>
                      <a:pt x="1020" y="548"/>
                    </a:lnTo>
                    <a:lnTo>
                      <a:pt x="1016" y="487"/>
                    </a:lnTo>
                    <a:lnTo>
                      <a:pt x="974" y="445"/>
                    </a:lnTo>
                    <a:lnTo>
                      <a:pt x="616" y="430"/>
                    </a:lnTo>
                    <a:lnTo>
                      <a:pt x="532" y="446"/>
                    </a:lnTo>
                    <a:lnTo>
                      <a:pt x="522" y="442"/>
                    </a:lnTo>
                    <a:lnTo>
                      <a:pt x="554" y="422"/>
                    </a:lnTo>
                    <a:lnTo>
                      <a:pt x="592" y="370"/>
                    </a:lnTo>
                    <a:lnTo>
                      <a:pt x="590" y="352"/>
                    </a:lnTo>
                    <a:lnTo>
                      <a:pt x="531" y="352"/>
                    </a:lnTo>
                    <a:lnTo>
                      <a:pt x="534" y="343"/>
                    </a:lnTo>
                    <a:lnTo>
                      <a:pt x="744" y="184"/>
                    </a:lnTo>
                    <a:lnTo>
                      <a:pt x="780" y="128"/>
                    </a:lnTo>
                    <a:lnTo>
                      <a:pt x="776" y="102"/>
                    </a:lnTo>
                    <a:lnTo>
                      <a:pt x="799" y="71"/>
                    </a:lnTo>
                    <a:lnTo>
                      <a:pt x="798" y="49"/>
                    </a:lnTo>
                    <a:lnTo>
                      <a:pt x="742" y="39"/>
                    </a:lnTo>
                    <a:lnTo>
                      <a:pt x="730" y="46"/>
                    </a:lnTo>
                    <a:lnTo>
                      <a:pt x="731" y="60"/>
                    </a:lnTo>
                    <a:lnTo>
                      <a:pt x="520" y="56"/>
                    </a:lnTo>
                    <a:lnTo>
                      <a:pt x="513" y="60"/>
                    </a:lnTo>
                    <a:lnTo>
                      <a:pt x="482" y="43"/>
                    </a:lnTo>
                    <a:lnTo>
                      <a:pt x="459" y="47"/>
                    </a:lnTo>
                    <a:lnTo>
                      <a:pt x="377" y="0"/>
                    </a:lnTo>
                    <a:lnTo>
                      <a:pt x="329" y="117"/>
                    </a:lnTo>
                    <a:lnTo>
                      <a:pt x="374" y="147"/>
                    </a:lnTo>
                    <a:lnTo>
                      <a:pt x="282" y="132"/>
                    </a:lnTo>
                    <a:lnTo>
                      <a:pt x="280" y="162"/>
                    </a:lnTo>
                    <a:lnTo>
                      <a:pt x="250" y="205"/>
                    </a:lnTo>
                    <a:lnTo>
                      <a:pt x="246" y="269"/>
                    </a:lnTo>
                    <a:lnTo>
                      <a:pt x="270" y="295"/>
                    </a:lnTo>
                    <a:lnTo>
                      <a:pt x="243" y="279"/>
                    </a:lnTo>
                    <a:lnTo>
                      <a:pt x="197" y="267"/>
                    </a:lnTo>
                    <a:lnTo>
                      <a:pt x="153" y="287"/>
                    </a:lnTo>
                    <a:lnTo>
                      <a:pt x="146" y="378"/>
                    </a:lnTo>
                    <a:lnTo>
                      <a:pt x="121" y="451"/>
                    </a:lnTo>
                    <a:lnTo>
                      <a:pt x="129" y="494"/>
                    </a:lnTo>
                    <a:lnTo>
                      <a:pt x="176" y="493"/>
                    </a:lnTo>
                    <a:lnTo>
                      <a:pt x="143" y="514"/>
                    </a:lnTo>
                    <a:lnTo>
                      <a:pt x="141" y="526"/>
                    </a:lnTo>
                    <a:lnTo>
                      <a:pt x="162" y="541"/>
                    </a:lnTo>
                    <a:lnTo>
                      <a:pt x="133" y="592"/>
                    </a:lnTo>
                    <a:lnTo>
                      <a:pt x="111" y="616"/>
                    </a:lnTo>
                    <a:lnTo>
                      <a:pt x="101" y="632"/>
                    </a:lnTo>
                    <a:lnTo>
                      <a:pt x="70" y="680"/>
                    </a:lnTo>
                    <a:lnTo>
                      <a:pt x="83" y="706"/>
                    </a:lnTo>
                    <a:lnTo>
                      <a:pt x="28" y="724"/>
                    </a:lnTo>
                    <a:lnTo>
                      <a:pt x="1" y="724"/>
                    </a:lnTo>
                    <a:lnTo>
                      <a:pt x="0" y="749"/>
                    </a:lnTo>
                    <a:lnTo>
                      <a:pt x="131" y="772"/>
                    </a:lnTo>
                    <a:lnTo>
                      <a:pt x="58" y="773"/>
                    </a:lnTo>
                    <a:lnTo>
                      <a:pt x="39" y="785"/>
                    </a:lnTo>
                    <a:lnTo>
                      <a:pt x="100" y="847"/>
                    </a:lnTo>
                    <a:lnTo>
                      <a:pt x="210" y="777"/>
                    </a:lnTo>
                    <a:lnTo>
                      <a:pt x="149" y="863"/>
                    </a:lnTo>
                    <a:lnTo>
                      <a:pt x="145" y="874"/>
                    </a:lnTo>
                    <a:lnTo>
                      <a:pt x="115" y="913"/>
                    </a:lnTo>
                    <a:lnTo>
                      <a:pt x="104" y="951"/>
                    </a:lnTo>
                    <a:lnTo>
                      <a:pt x="110" y="957"/>
                    </a:lnTo>
                    <a:lnTo>
                      <a:pt x="91" y="1000"/>
                    </a:lnTo>
                    <a:lnTo>
                      <a:pt x="92" y="1018"/>
                    </a:lnTo>
                    <a:lnTo>
                      <a:pt x="61" y="1056"/>
                    </a:lnTo>
                    <a:lnTo>
                      <a:pt x="64" y="1075"/>
                    </a:lnTo>
                    <a:lnTo>
                      <a:pt x="60" y="1096"/>
                    </a:lnTo>
                    <a:lnTo>
                      <a:pt x="54" y="1131"/>
                    </a:lnTo>
                    <a:lnTo>
                      <a:pt x="64" y="1155"/>
                    </a:lnTo>
                    <a:lnTo>
                      <a:pt x="53" y="1171"/>
                    </a:lnTo>
                    <a:lnTo>
                      <a:pt x="19" y="1270"/>
                    </a:lnTo>
                    <a:lnTo>
                      <a:pt x="4" y="1290"/>
                    </a:lnTo>
                    <a:lnTo>
                      <a:pt x="16" y="1312"/>
                    </a:lnTo>
                    <a:lnTo>
                      <a:pt x="56" y="1308"/>
                    </a:lnTo>
                    <a:lnTo>
                      <a:pt x="52" y="1281"/>
                    </a:lnTo>
                    <a:lnTo>
                      <a:pt x="134" y="1146"/>
                    </a:lnTo>
                    <a:lnTo>
                      <a:pt x="138" y="1066"/>
                    </a:lnTo>
                    <a:lnTo>
                      <a:pt x="149" y="1042"/>
                    </a:lnTo>
                    <a:lnTo>
                      <a:pt x="136" y="1112"/>
                    </a:lnTo>
                    <a:lnTo>
                      <a:pt x="154" y="1118"/>
                    </a:lnTo>
                    <a:lnTo>
                      <a:pt x="168" y="1095"/>
                    </a:lnTo>
                    <a:lnTo>
                      <a:pt x="224" y="1127"/>
                    </a:lnTo>
                    <a:lnTo>
                      <a:pt x="246" y="1082"/>
                    </a:lnTo>
                    <a:lnTo>
                      <a:pt x="248" y="1103"/>
                    </a:lnTo>
                    <a:lnTo>
                      <a:pt x="227" y="1193"/>
                    </a:lnTo>
                    <a:lnTo>
                      <a:pt x="243" y="1229"/>
                    </a:lnTo>
                    <a:lnTo>
                      <a:pt x="265" y="1315"/>
                    </a:lnTo>
                    <a:lnTo>
                      <a:pt x="159" y="1444"/>
                    </a:lnTo>
                    <a:lnTo>
                      <a:pt x="152" y="1520"/>
                    </a:lnTo>
                    <a:lnTo>
                      <a:pt x="117" y="1483"/>
                    </a:lnTo>
                    <a:lnTo>
                      <a:pt x="118" y="1534"/>
                    </a:lnTo>
                    <a:lnTo>
                      <a:pt x="142" y="1570"/>
                    </a:lnTo>
                    <a:lnTo>
                      <a:pt x="146" y="1616"/>
                    </a:lnTo>
                    <a:lnTo>
                      <a:pt x="170" y="1616"/>
                    </a:lnTo>
                    <a:lnTo>
                      <a:pt x="174" y="1564"/>
                    </a:lnTo>
                    <a:lnTo>
                      <a:pt x="202" y="1556"/>
                    </a:lnTo>
                    <a:lnTo>
                      <a:pt x="278" y="1620"/>
                    </a:lnTo>
                    <a:lnTo>
                      <a:pt x="306" y="1616"/>
                    </a:lnTo>
                    <a:lnTo>
                      <a:pt x="308" y="1572"/>
                    </a:lnTo>
                    <a:lnTo>
                      <a:pt x="326" y="1580"/>
                    </a:lnTo>
                    <a:lnTo>
                      <a:pt x="354" y="1606"/>
                    </a:lnTo>
                    <a:lnTo>
                      <a:pt x="423" y="1599"/>
                    </a:lnTo>
                    <a:lnTo>
                      <a:pt x="442" y="1578"/>
                    </a:lnTo>
                    <a:lnTo>
                      <a:pt x="474" y="1584"/>
                    </a:lnTo>
                    <a:lnTo>
                      <a:pt x="500" y="1566"/>
                    </a:lnTo>
                    <a:lnTo>
                      <a:pt x="516" y="1546"/>
                    </a:lnTo>
                    <a:lnTo>
                      <a:pt x="552" y="1556"/>
                    </a:lnTo>
                    <a:lnTo>
                      <a:pt x="611" y="1557"/>
                    </a:lnTo>
                    <a:lnTo>
                      <a:pt x="622" y="1524"/>
                    </a:lnTo>
                    <a:lnTo>
                      <a:pt x="640" y="1532"/>
                    </a:lnTo>
                    <a:lnTo>
                      <a:pt x="716" y="1488"/>
                    </a:lnTo>
                    <a:lnTo>
                      <a:pt x="772" y="1419"/>
                    </a:lnTo>
                    <a:lnTo>
                      <a:pt x="837" y="1392"/>
                    </a:lnTo>
                    <a:lnTo>
                      <a:pt x="828" y="1305"/>
                    </a:lnTo>
                    <a:lnTo>
                      <a:pt x="901" y="1240"/>
                    </a:lnTo>
                    <a:lnTo>
                      <a:pt x="881" y="1199"/>
                    </a:lnTo>
                    <a:lnTo>
                      <a:pt x="776" y="1146"/>
                    </a:lnTo>
                    <a:lnTo>
                      <a:pt x="764" y="1120"/>
                    </a:lnTo>
                    <a:lnTo>
                      <a:pt x="726" y="1126"/>
                    </a:lnTo>
                    <a:lnTo>
                      <a:pt x="682" y="1146"/>
                    </a:lnTo>
                    <a:lnTo>
                      <a:pt x="634" y="1130"/>
                    </a:lnTo>
                    <a:lnTo>
                      <a:pt x="564" y="1112"/>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08" name="Freeform 11"/>
              <p:cNvSpPr>
                <a:spLocks noChangeAspect="1"/>
              </p:cNvSpPr>
              <p:nvPr/>
            </p:nvSpPr>
            <p:spPr bwMode="auto">
              <a:xfrm>
                <a:off x="3707" y="942"/>
                <a:ext cx="53" cy="56"/>
              </a:xfrm>
              <a:custGeom>
                <a:avLst/>
                <a:gdLst>
                  <a:gd name="T0" fmla="*/ 0 w 309"/>
                  <a:gd name="T1" fmla="*/ 0 h 328"/>
                  <a:gd name="T2" fmla="*/ 0 w 309"/>
                  <a:gd name="T3" fmla="*/ 0 h 328"/>
                  <a:gd name="T4" fmla="*/ 0 w 309"/>
                  <a:gd name="T5" fmla="*/ 0 h 328"/>
                  <a:gd name="T6" fmla="*/ 0 w 309"/>
                  <a:gd name="T7" fmla="*/ 0 h 328"/>
                  <a:gd name="T8" fmla="*/ 0 w 309"/>
                  <a:gd name="T9" fmla="*/ 0 h 328"/>
                  <a:gd name="T10" fmla="*/ 0 w 309"/>
                  <a:gd name="T11" fmla="*/ 0 h 328"/>
                  <a:gd name="T12" fmla="*/ 0 w 309"/>
                  <a:gd name="T13" fmla="*/ 0 h 328"/>
                  <a:gd name="T14" fmla="*/ 0 w 309"/>
                  <a:gd name="T15" fmla="*/ 0 h 328"/>
                  <a:gd name="T16" fmla="*/ 0 w 309"/>
                  <a:gd name="T17" fmla="*/ 0 h 3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9"/>
                  <a:gd name="T28" fmla="*/ 0 h 328"/>
                  <a:gd name="T29" fmla="*/ 309 w 309"/>
                  <a:gd name="T30" fmla="*/ 328 h 3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9" h="328">
                    <a:moveTo>
                      <a:pt x="294" y="252"/>
                    </a:moveTo>
                    <a:lnTo>
                      <a:pt x="309" y="311"/>
                    </a:lnTo>
                    <a:lnTo>
                      <a:pt x="146" y="328"/>
                    </a:lnTo>
                    <a:lnTo>
                      <a:pt x="0" y="141"/>
                    </a:lnTo>
                    <a:lnTo>
                      <a:pt x="59" y="8"/>
                    </a:lnTo>
                    <a:lnTo>
                      <a:pt x="157" y="0"/>
                    </a:lnTo>
                    <a:lnTo>
                      <a:pt x="275" y="112"/>
                    </a:lnTo>
                    <a:lnTo>
                      <a:pt x="230" y="237"/>
                    </a:lnTo>
                    <a:lnTo>
                      <a:pt x="294" y="252"/>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09" name="Freeform 12"/>
              <p:cNvSpPr>
                <a:spLocks noChangeAspect="1"/>
              </p:cNvSpPr>
              <p:nvPr/>
            </p:nvSpPr>
            <p:spPr bwMode="auto">
              <a:xfrm>
                <a:off x="2956" y="1905"/>
                <a:ext cx="95" cy="121"/>
              </a:xfrm>
              <a:custGeom>
                <a:avLst/>
                <a:gdLst>
                  <a:gd name="T0" fmla="*/ 0 w 556"/>
                  <a:gd name="T1" fmla="*/ 0 h 713"/>
                  <a:gd name="T2" fmla="*/ 0 w 556"/>
                  <a:gd name="T3" fmla="*/ 0 h 713"/>
                  <a:gd name="T4" fmla="*/ 0 w 556"/>
                  <a:gd name="T5" fmla="*/ 0 h 713"/>
                  <a:gd name="T6" fmla="*/ 0 w 556"/>
                  <a:gd name="T7" fmla="*/ 0 h 713"/>
                  <a:gd name="T8" fmla="*/ 0 w 556"/>
                  <a:gd name="T9" fmla="*/ 0 h 713"/>
                  <a:gd name="T10" fmla="*/ 0 w 556"/>
                  <a:gd name="T11" fmla="*/ 0 h 713"/>
                  <a:gd name="T12" fmla="*/ 0 w 556"/>
                  <a:gd name="T13" fmla="*/ 0 h 713"/>
                  <a:gd name="T14" fmla="*/ 0 w 556"/>
                  <a:gd name="T15" fmla="*/ 0 h 713"/>
                  <a:gd name="T16" fmla="*/ 0 w 556"/>
                  <a:gd name="T17" fmla="*/ 0 h 713"/>
                  <a:gd name="T18" fmla="*/ 0 w 556"/>
                  <a:gd name="T19" fmla="*/ 0 h 7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6"/>
                  <a:gd name="T31" fmla="*/ 0 h 713"/>
                  <a:gd name="T32" fmla="*/ 556 w 556"/>
                  <a:gd name="T33" fmla="*/ 713 h 7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6" h="713">
                    <a:moveTo>
                      <a:pt x="556" y="534"/>
                    </a:moveTo>
                    <a:lnTo>
                      <a:pt x="395" y="672"/>
                    </a:lnTo>
                    <a:lnTo>
                      <a:pt x="202" y="713"/>
                    </a:lnTo>
                    <a:lnTo>
                      <a:pt x="292" y="307"/>
                    </a:lnTo>
                    <a:lnTo>
                      <a:pt x="0" y="488"/>
                    </a:lnTo>
                    <a:lnTo>
                      <a:pt x="56" y="239"/>
                    </a:lnTo>
                    <a:lnTo>
                      <a:pt x="186" y="114"/>
                    </a:lnTo>
                    <a:lnTo>
                      <a:pt x="269" y="164"/>
                    </a:lnTo>
                    <a:lnTo>
                      <a:pt x="534" y="0"/>
                    </a:lnTo>
                    <a:lnTo>
                      <a:pt x="556" y="534"/>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10" name="Freeform 13"/>
              <p:cNvSpPr>
                <a:spLocks noChangeAspect="1"/>
              </p:cNvSpPr>
              <p:nvPr/>
            </p:nvSpPr>
            <p:spPr bwMode="auto">
              <a:xfrm>
                <a:off x="3049" y="1847"/>
                <a:ext cx="97" cy="118"/>
              </a:xfrm>
              <a:custGeom>
                <a:avLst/>
                <a:gdLst>
                  <a:gd name="T0" fmla="*/ 0 w 574"/>
                  <a:gd name="T1" fmla="*/ 0 h 693"/>
                  <a:gd name="T2" fmla="*/ 0 w 574"/>
                  <a:gd name="T3" fmla="*/ 0 h 693"/>
                  <a:gd name="T4" fmla="*/ 0 w 574"/>
                  <a:gd name="T5" fmla="*/ 0 h 693"/>
                  <a:gd name="T6" fmla="*/ 0 w 574"/>
                  <a:gd name="T7" fmla="*/ 0 h 693"/>
                  <a:gd name="T8" fmla="*/ 0 w 574"/>
                  <a:gd name="T9" fmla="*/ 0 h 693"/>
                  <a:gd name="T10" fmla="*/ 0 w 574"/>
                  <a:gd name="T11" fmla="*/ 0 h 693"/>
                  <a:gd name="T12" fmla="*/ 0 w 574"/>
                  <a:gd name="T13" fmla="*/ 0 h 693"/>
                  <a:gd name="T14" fmla="*/ 0 w 574"/>
                  <a:gd name="T15" fmla="*/ 0 h 693"/>
                  <a:gd name="T16" fmla="*/ 0 w 574"/>
                  <a:gd name="T17" fmla="*/ 0 h 6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4"/>
                  <a:gd name="T28" fmla="*/ 0 h 693"/>
                  <a:gd name="T29" fmla="*/ 574 w 574"/>
                  <a:gd name="T30" fmla="*/ 693 h 69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4" h="693">
                    <a:moveTo>
                      <a:pt x="172" y="693"/>
                    </a:moveTo>
                    <a:lnTo>
                      <a:pt x="43" y="651"/>
                    </a:lnTo>
                    <a:lnTo>
                      <a:pt x="0" y="477"/>
                    </a:lnTo>
                    <a:lnTo>
                      <a:pt x="237" y="330"/>
                    </a:lnTo>
                    <a:lnTo>
                      <a:pt x="148" y="327"/>
                    </a:lnTo>
                    <a:lnTo>
                      <a:pt x="299" y="139"/>
                    </a:lnTo>
                    <a:lnTo>
                      <a:pt x="511" y="0"/>
                    </a:lnTo>
                    <a:lnTo>
                      <a:pt x="574" y="75"/>
                    </a:lnTo>
                    <a:lnTo>
                      <a:pt x="172" y="693"/>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11" name="Freeform 14"/>
              <p:cNvSpPr>
                <a:spLocks noChangeAspect="1"/>
              </p:cNvSpPr>
              <p:nvPr/>
            </p:nvSpPr>
            <p:spPr bwMode="auto">
              <a:xfrm>
                <a:off x="3021" y="1657"/>
                <a:ext cx="153" cy="131"/>
              </a:xfrm>
              <a:custGeom>
                <a:avLst/>
                <a:gdLst>
                  <a:gd name="T0" fmla="*/ 0 w 901"/>
                  <a:gd name="T1" fmla="*/ 0 h 779"/>
                  <a:gd name="T2" fmla="*/ 0 w 901"/>
                  <a:gd name="T3" fmla="*/ 0 h 779"/>
                  <a:gd name="T4" fmla="*/ 0 w 901"/>
                  <a:gd name="T5" fmla="*/ 0 h 779"/>
                  <a:gd name="T6" fmla="*/ 0 w 901"/>
                  <a:gd name="T7" fmla="*/ 0 h 779"/>
                  <a:gd name="T8" fmla="*/ 0 w 901"/>
                  <a:gd name="T9" fmla="*/ 0 h 779"/>
                  <a:gd name="T10" fmla="*/ 0 w 901"/>
                  <a:gd name="T11" fmla="*/ 0 h 779"/>
                  <a:gd name="T12" fmla="*/ 0 w 901"/>
                  <a:gd name="T13" fmla="*/ 0 h 779"/>
                  <a:gd name="T14" fmla="*/ 0 w 901"/>
                  <a:gd name="T15" fmla="*/ 0 h 779"/>
                  <a:gd name="T16" fmla="*/ 0 w 901"/>
                  <a:gd name="T17" fmla="*/ 0 h 779"/>
                  <a:gd name="T18" fmla="*/ 0 w 901"/>
                  <a:gd name="T19" fmla="*/ 0 h 779"/>
                  <a:gd name="T20" fmla="*/ 0 w 901"/>
                  <a:gd name="T21" fmla="*/ 0 h 779"/>
                  <a:gd name="T22" fmla="*/ 0 w 901"/>
                  <a:gd name="T23" fmla="*/ 0 h 779"/>
                  <a:gd name="T24" fmla="*/ 0 w 901"/>
                  <a:gd name="T25" fmla="*/ 0 h 779"/>
                  <a:gd name="T26" fmla="*/ 0 w 901"/>
                  <a:gd name="T27" fmla="*/ 0 h 779"/>
                  <a:gd name="T28" fmla="*/ 0 w 901"/>
                  <a:gd name="T29" fmla="*/ 0 h 779"/>
                  <a:gd name="T30" fmla="*/ 0 w 901"/>
                  <a:gd name="T31" fmla="*/ 0 h 779"/>
                  <a:gd name="T32" fmla="*/ 0 w 901"/>
                  <a:gd name="T33" fmla="*/ 0 h 779"/>
                  <a:gd name="T34" fmla="*/ 0 w 901"/>
                  <a:gd name="T35" fmla="*/ 0 h 779"/>
                  <a:gd name="T36" fmla="*/ 0 w 901"/>
                  <a:gd name="T37" fmla="*/ 0 h 7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01"/>
                  <a:gd name="T58" fmla="*/ 0 h 779"/>
                  <a:gd name="T59" fmla="*/ 901 w 901"/>
                  <a:gd name="T60" fmla="*/ 779 h 77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01" h="779">
                    <a:moveTo>
                      <a:pt x="560" y="288"/>
                    </a:moveTo>
                    <a:lnTo>
                      <a:pt x="718" y="348"/>
                    </a:lnTo>
                    <a:lnTo>
                      <a:pt x="901" y="521"/>
                    </a:lnTo>
                    <a:lnTo>
                      <a:pt x="832" y="657"/>
                    </a:lnTo>
                    <a:lnTo>
                      <a:pt x="650" y="779"/>
                    </a:lnTo>
                    <a:lnTo>
                      <a:pt x="576" y="726"/>
                    </a:lnTo>
                    <a:lnTo>
                      <a:pt x="39" y="773"/>
                    </a:lnTo>
                    <a:lnTo>
                      <a:pt x="0" y="645"/>
                    </a:lnTo>
                    <a:lnTo>
                      <a:pt x="119" y="640"/>
                    </a:lnTo>
                    <a:lnTo>
                      <a:pt x="336" y="598"/>
                    </a:lnTo>
                    <a:lnTo>
                      <a:pt x="213" y="606"/>
                    </a:lnTo>
                    <a:lnTo>
                      <a:pt x="225" y="541"/>
                    </a:lnTo>
                    <a:lnTo>
                      <a:pt x="442" y="372"/>
                    </a:lnTo>
                    <a:lnTo>
                      <a:pt x="326" y="387"/>
                    </a:lnTo>
                    <a:lnTo>
                      <a:pt x="161" y="265"/>
                    </a:lnTo>
                    <a:lnTo>
                      <a:pt x="118" y="196"/>
                    </a:lnTo>
                    <a:lnTo>
                      <a:pt x="294" y="31"/>
                    </a:lnTo>
                    <a:lnTo>
                      <a:pt x="395" y="0"/>
                    </a:lnTo>
                    <a:lnTo>
                      <a:pt x="560" y="288"/>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12" name="Freeform 15"/>
              <p:cNvSpPr>
                <a:spLocks noChangeAspect="1"/>
              </p:cNvSpPr>
              <p:nvPr/>
            </p:nvSpPr>
            <p:spPr bwMode="auto">
              <a:xfrm>
                <a:off x="3053" y="1492"/>
                <a:ext cx="49" cy="58"/>
              </a:xfrm>
              <a:custGeom>
                <a:avLst/>
                <a:gdLst>
                  <a:gd name="T0" fmla="*/ 0 w 286"/>
                  <a:gd name="T1" fmla="*/ 0 h 349"/>
                  <a:gd name="T2" fmla="*/ 0 w 286"/>
                  <a:gd name="T3" fmla="*/ 0 h 349"/>
                  <a:gd name="T4" fmla="*/ 0 w 286"/>
                  <a:gd name="T5" fmla="*/ 0 h 349"/>
                  <a:gd name="T6" fmla="*/ 0 w 286"/>
                  <a:gd name="T7" fmla="*/ 0 h 349"/>
                  <a:gd name="T8" fmla="*/ 0 w 286"/>
                  <a:gd name="T9" fmla="*/ 0 h 349"/>
                  <a:gd name="T10" fmla="*/ 0 w 286"/>
                  <a:gd name="T11" fmla="*/ 0 h 349"/>
                  <a:gd name="T12" fmla="*/ 0 w 286"/>
                  <a:gd name="T13" fmla="*/ 0 h 349"/>
                  <a:gd name="T14" fmla="*/ 0 w 286"/>
                  <a:gd name="T15" fmla="*/ 0 h 349"/>
                  <a:gd name="T16" fmla="*/ 0 60000 65536"/>
                  <a:gd name="T17" fmla="*/ 0 60000 65536"/>
                  <a:gd name="T18" fmla="*/ 0 60000 65536"/>
                  <a:gd name="T19" fmla="*/ 0 60000 65536"/>
                  <a:gd name="T20" fmla="*/ 0 60000 65536"/>
                  <a:gd name="T21" fmla="*/ 0 60000 65536"/>
                  <a:gd name="T22" fmla="*/ 0 60000 65536"/>
                  <a:gd name="T23" fmla="*/ 0 60000 65536"/>
                  <a:gd name="T24" fmla="*/ 0 w 286"/>
                  <a:gd name="T25" fmla="*/ 0 h 349"/>
                  <a:gd name="T26" fmla="*/ 286 w 286"/>
                  <a:gd name="T27" fmla="*/ 349 h 34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6" h="349">
                    <a:moveTo>
                      <a:pt x="279" y="281"/>
                    </a:moveTo>
                    <a:lnTo>
                      <a:pt x="132" y="349"/>
                    </a:lnTo>
                    <a:lnTo>
                      <a:pt x="0" y="178"/>
                    </a:lnTo>
                    <a:lnTo>
                      <a:pt x="55" y="23"/>
                    </a:lnTo>
                    <a:lnTo>
                      <a:pt x="185" y="0"/>
                    </a:lnTo>
                    <a:lnTo>
                      <a:pt x="286" y="143"/>
                    </a:lnTo>
                    <a:lnTo>
                      <a:pt x="247" y="176"/>
                    </a:lnTo>
                    <a:lnTo>
                      <a:pt x="279" y="281"/>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13" name="Freeform 16"/>
              <p:cNvSpPr>
                <a:spLocks noChangeAspect="1"/>
              </p:cNvSpPr>
              <p:nvPr/>
            </p:nvSpPr>
            <p:spPr bwMode="auto">
              <a:xfrm>
                <a:off x="3006" y="1282"/>
                <a:ext cx="204" cy="236"/>
              </a:xfrm>
              <a:custGeom>
                <a:avLst/>
                <a:gdLst>
                  <a:gd name="T0" fmla="*/ 0 w 1201"/>
                  <a:gd name="T1" fmla="*/ 0 h 1383"/>
                  <a:gd name="T2" fmla="*/ 0 w 1201"/>
                  <a:gd name="T3" fmla="*/ 0 h 1383"/>
                  <a:gd name="T4" fmla="*/ 0 w 1201"/>
                  <a:gd name="T5" fmla="*/ 0 h 1383"/>
                  <a:gd name="T6" fmla="*/ 0 w 1201"/>
                  <a:gd name="T7" fmla="*/ 0 h 1383"/>
                  <a:gd name="T8" fmla="*/ 0 w 1201"/>
                  <a:gd name="T9" fmla="*/ 0 h 1383"/>
                  <a:gd name="T10" fmla="*/ 0 w 1201"/>
                  <a:gd name="T11" fmla="*/ 0 h 1383"/>
                  <a:gd name="T12" fmla="*/ 0 w 1201"/>
                  <a:gd name="T13" fmla="*/ 0 h 1383"/>
                  <a:gd name="T14" fmla="*/ 0 w 1201"/>
                  <a:gd name="T15" fmla="*/ 0 h 1383"/>
                  <a:gd name="T16" fmla="*/ 0 w 1201"/>
                  <a:gd name="T17" fmla="*/ 0 h 1383"/>
                  <a:gd name="T18" fmla="*/ 0 w 1201"/>
                  <a:gd name="T19" fmla="*/ 0 h 1383"/>
                  <a:gd name="T20" fmla="*/ 0 w 1201"/>
                  <a:gd name="T21" fmla="*/ 0 h 1383"/>
                  <a:gd name="T22" fmla="*/ 0 w 1201"/>
                  <a:gd name="T23" fmla="*/ 0 h 1383"/>
                  <a:gd name="T24" fmla="*/ 0 w 1201"/>
                  <a:gd name="T25" fmla="*/ 0 h 1383"/>
                  <a:gd name="T26" fmla="*/ 0 w 1201"/>
                  <a:gd name="T27" fmla="*/ 0 h 1383"/>
                  <a:gd name="T28" fmla="*/ 0 w 1201"/>
                  <a:gd name="T29" fmla="*/ 0 h 1383"/>
                  <a:gd name="T30" fmla="*/ 0 w 1201"/>
                  <a:gd name="T31" fmla="*/ 0 h 1383"/>
                  <a:gd name="T32" fmla="*/ 0 w 1201"/>
                  <a:gd name="T33" fmla="*/ 0 h 1383"/>
                  <a:gd name="T34" fmla="*/ 0 w 1201"/>
                  <a:gd name="T35" fmla="*/ 0 h 1383"/>
                  <a:gd name="T36" fmla="*/ 0 w 1201"/>
                  <a:gd name="T37" fmla="*/ 0 h 1383"/>
                  <a:gd name="T38" fmla="*/ 0 w 1201"/>
                  <a:gd name="T39" fmla="*/ 0 h 1383"/>
                  <a:gd name="T40" fmla="*/ 0 w 1201"/>
                  <a:gd name="T41" fmla="*/ 0 h 1383"/>
                  <a:gd name="T42" fmla="*/ 0 w 1201"/>
                  <a:gd name="T43" fmla="*/ 0 h 1383"/>
                  <a:gd name="T44" fmla="*/ 0 w 1201"/>
                  <a:gd name="T45" fmla="*/ 0 h 1383"/>
                  <a:gd name="T46" fmla="*/ 0 w 1201"/>
                  <a:gd name="T47" fmla="*/ 0 h 1383"/>
                  <a:gd name="T48" fmla="*/ 0 w 1201"/>
                  <a:gd name="T49" fmla="*/ 0 h 13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01"/>
                  <a:gd name="T76" fmla="*/ 0 h 1383"/>
                  <a:gd name="T77" fmla="*/ 1201 w 1201"/>
                  <a:gd name="T78" fmla="*/ 1383 h 13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01" h="1383">
                    <a:moveTo>
                      <a:pt x="900" y="977"/>
                    </a:moveTo>
                    <a:lnTo>
                      <a:pt x="732" y="786"/>
                    </a:lnTo>
                    <a:lnTo>
                      <a:pt x="767" y="260"/>
                    </a:lnTo>
                    <a:lnTo>
                      <a:pt x="633" y="0"/>
                    </a:lnTo>
                    <a:lnTo>
                      <a:pt x="476" y="120"/>
                    </a:lnTo>
                    <a:lnTo>
                      <a:pt x="531" y="267"/>
                    </a:lnTo>
                    <a:lnTo>
                      <a:pt x="492" y="373"/>
                    </a:lnTo>
                    <a:lnTo>
                      <a:pt x="283" y="214"/>
                    </a:lnTo>
                    <a:lnTo>
                      <a:pt x="222" y="214"/>
                    </a:lnTo>
                    <a:lnTo>
                      <a:pt x="172" y="293"/>
                    </a:lnTo>
                    <a:lnTo>
                      <a:pt x="72" y="343"/>
                    </a:lnTo>
                    <a:lnTo>
                      <a:pt x="0" y="501"/>
                    </a:lnTo>
                    <a:lnTo>
                      <a:pt x="143" y="654"/>
                    </a:lnTo>
                    <a:lnTo>
                      <a:pt x="292" y="663"/>
                    </a:lnTo>
                    <a:lnTo>
                      <a:pt x="329" y="1023"/>
                    </a:lnTo>
                    <a:lnTo>
                      <a:pt x="619" y="1234"/>
                    </a:lnTo>
                    <a:lnTo>
                      <a:pt x="750" y="1057"/>
                    </a:lnTo>
                    <a:lnTo>
                      <a:pt x="889" y="1163"/>
                    </a:lnTo>
                    <a:lnTo>
                      <a:pt x="798" y="1302"/>
                    </a:lnTo>
                    <a:lnTo>
                      <a:pt x="838" y="1383"/>
                    </a:lnTo>
                    <a:lnTo>
                      <a:pt x="992" y="1283"/>
                    </a:lnTo>
                    <a:lnTo>
                      <a:pt x="1163" y="1150"/>
                    </a:lnTo>
                    <a:lnTo>
                      <a:pt x="1201" y="1037"/>
                    </a:lnTo>
                    <a:lnTo>
                      <a:pt x="1127" y="995"/>
                    </a:lnTo>
                    <a:lnTo>
                      <a:pt x="900" y="977"/>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14" name="Freeform 17"/>
              <p:cNvSpPr>
                <a:spLocks noChangeAspect="1"/>
              </p:cNvSpPr>
              <p:nvPr/>
            </p:nvSpPr>
            <p:spPr bwMode="auto">
              <a:xfrm>
                <a:off x="2975" y="1009"/>
                <a:ext cx="209" cy="250"/>
              </a:xfrm>
              <a:custGeom>
                <a:avLst/>
                <a:gdLst>
                  <a:gd name="T0" fmla="*/ 0 w 1231"/>
                  <a:gd name="T1" fmla="*/ 0 h 1464"/>
                  <a:gd name="T2" fmla="*/ 0 w 1231"/>
                  <a:gd name="T3" fmla="*/ 0 h 1464"/>
                  <a:gd name="T4" fmla="*/ 0 w 1231"/>
                  <a:gd name="T5" fmla="*/ 0 h 1464"/>
                  <a:gd name="T6" fmla="*/ 0 w 1231"/>
                  <a:gd name="T7" fmla="*/ 0 h 1464"/>
                  <a:gd name="T8" fmla="*/ 0 w 1231"/>
                  <a:gd name="T9" fmla="*/ 0 h 1464"/>
                  <a:gd name="T10" fmla="*/ 0 w 1231"/>
                  <a:gd name="T11" fmla="*/ 0 h 1464"/>
                  <a:gd name="T12" fmla="*/ 0 w 1231"/>
                  <a:gd name="T13" fmla="*/ 0 h 1464"/>
                  <a:gd name="T14" fmla="*/ 0 w 1231"/>
                  <a:gd name="T15" fmla="*/ 0 h 1464"/>
                  <a:gd name="T16" fmla="*/ 0 w 1231"/>
                  <a:gd name="T17" fmla="*/ 0 h 1464"/>
                  <a:gd name="T18" fmla="*/ 0 w 1231"/>
                  <a:gd name="T19" fmla="*/ 0 h 1464"/>
                  <a:gd name="T20" fmla="*/ 0 w 1231"/>
                  <a:gd name="T21" fmla="*/ 0 h 1464"/>
                  <a:gd name="T22" fmla="*/ 0 w 1231"/>
                  <a:gd name="T23" fmla="*/ 0 h 1464"/>
                  <a:gd name="T24" fmla="*/ 0 w 1231"/>
                  <a:gd name="T25" fmla="*/ 0 h 1464"/>
                  <a:gd name="T26" fmla="*/ 0 w 1231"/>
                  <a:gd name="T27" fmla="*/ 0 h 1464"/>
                  <a:gd name="T28" fmla="*/ 0 w 1231"/>
                  <a:gd name="T29" fmla="*/ 0 h 1464"/>
                  <a:gd name="T30" fmla="*/ 0 w 1231"/>
                  <a:gd name="T31" fmla="*/ 0 h 1464"/>
                  <a:gd name="T32" fmla="*/ 0 w 1231"/>
                  <a:gd name="T33" fmla="*/ 0 h 1464"/>
                  <a:gd name="T34" fmla="*/ 0 w 1231"/>
                  <a:gd name="T35" fmla="*/ 0 h 1464"/>
                  <a:gd name="T36" fmla="*/ 0 w 1231"/>
                  <a:gd name="T37" fmla="*/ 0 h 1464"/>
                  <a:gd name="T38" fmla="*/ 0 w 1231"/>
                  <a:gd name="T39" fmla="*/ 0 h 14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31"/>
                  <a:gd name="T61" fmla="*/ 0 h 1464"/>
                  <a:gd name="T62" fmla="*/ 1231 w 1231"/>
                  <a:gd name="T63" fmla="*/ 1464 h 14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31" h="1464">
                    <a:moveTo>
                      <a:pt x="888" y="927"/>
                    </a:moveTo>
                    <a:lnTo>
                      <a:pt x="735" y="1125"/>
                    </a:lnTo>
                    <a:lnTo>
                      <a:pt x="482" y="1191"/>
                    </a:lnTo>
                    <a:lnTo>
                      <a:pt x="362" y="1183"/>
                    </a:lnTo>
                    <a:lnTo>
                      <a:pt x="388" y="1310"/>
                    </a:lnTo>
                    <a:lnTo>
                      <a:pt x="123" y="1464"/>
                    </a:lnTo>
                    <a:lnTo>
                      <a:pt x="0" y="1220"/>
                    </a:lnTo>
                    <a:lnTo>
                      <a:pt x="130" y="1171"/>
                    </a:lnTo>
                    <a:lnTo>
                      <a:pt x="189" y="1071"/>
                    </a:lnTo>
                    <a:lnTo>
                      <a:pt x="98" y="986"/>
                    </a:lnTo>
                    <a:lnTo>
                      <a:pt x="139" y="497"/>
                    </a:lnTo>
                    <a:lnTo>
                      <a:pt x="268" y="401"/>
                    </a:lnTo>
                    <a:lnTo>
                      <a:pt x="367" y="546"/>
                    </a:lnTo>
                    <a:lnTo>
                      <a:pt x="487" y="532"/>
                    </a:lnTo>
                    <a:lnTo>
                      <a:pt x="463" y="352"/>
                    </a:lnTo>
                    <a:lnTo>
                      <a:pt x="1135" y="0"/>
                    </a:lnTo>
                    <a:lnTo>
                      <a:pt x="1231" y="56"/>
                    </a:lnTo>
                    <a:lnTo>
                      <a:pt x="1206" y="348"/>
                    </a:lnTo>
                    <a:lnTo>
                      <a:pt x="930" y="602"/>
                    </a:lnTo>
                    <a:lnTo>
                      <a:pt x="888" y="927"/>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15" name="Freeform 18"/>
              <p:cNvSpPr>
                <a:spLocks noChangeAspect="1"/>
              </p:cNvSpPr>
              <p:nvPr/>
            </p:nvSpPr>
            <p:spPr bwMode="auto">
              <a:xfrm>
                <a:off x="2871" y="1356"/>
                <a:ext cx="43" cy="99"/>
              </a:xfrm>
              <a:custGeom>
                <a:avLst/>
                <a:gdLst>
                  <a:gd name="T0" fmla="*/ 0 w 255"/>
                  <a:gd name="T1" fmla="*/ 0 h 580"/>
                  <a:gd name="T2" fmla="*/ 0 w 255"/>
                  <a:gd name="T3" fmla="*/ 0 h 580"/>
                  <a:gd name="T4" fmla="*/ 0 w 255"/>
                  <a:gd name="T5" fmla="*/ 0 h 580"/>
                  <a:gd name="T6" fmla="*/ 0 w 255"/>
                  <a:gd name="T7" fmla="*/ 0 h 580"/>
                  <a:gd name="T8" fmla="*/ 0 w 255"/>
                  <a:gd name="T9" fmla="*/ 0 h 580"/>
                  <a:gd name="T10" fmla="*/ 0 w 255"/>
                  <a:gd name="T11" fmla="*/ 0 h 580"/>
                  <a:gd name="T12" fmla="*/ 0 w 255"/>
                  <a:gd name="T13" fmla="*/ 0 h 580"/>
                  <a:gd name="T14" fmla="*/ 0 w 255"/>
                  <a:gd name="T15" fmla="*/ 0 h 580"/>
                  <a:gd name="T16" fmla="*/ 0 w 255"/>
                  <a:gd name="T17" fmla="*/ 0 h 580"/>
                  <a:gd name="T18" fmla="*/ 0 w 255"/>
                  <a:gd name="T19" fmla="*/ 0 h 580"/>
                  <a:gd name="T20" fmla="*/ 0 w 255"/>
                  <a:gd name="T21" fmla="*/ 0 h 5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5"/>
                  <a:gd name="T34" fmla="*/ 0 h 580"/>
                  <a:gd name="T35" fmla="*/ 255 w 255"/>
                  <a:gd name="T36" fmla="*/ 580 h 58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5" h="580">
                    <a:moveTo>
                      <a:pt x="255" y="173"/>
                    </a:moveTo>
                    <a:lnTo>
                      <a:pt x="180" y="240"/>
                    </a:lnTo>
                    <a:lnTo>
                      <a:pt x="186" y="360"/>
                    </a:lnTo>
                    <a:lnTo>
                      <a:pt x="140" y="470"/>
                    </a:lnTo>
                    <a:lnTo>
                      <a:pt x="131" y="580"/>
                    </a:lnTo>
                    <a:lnTo>
                      <a:pt x="3" y="559"/>
                    </a:lnTo>
                    <a:lnTo>
                      <a:pt x="0" y="291"/>
                    </a:lnTo>
                    <a:lnTo>
                      <a:pt x="31" y="70"/>
                    </a:lnTo>
                    <a:lnTo>
                      <a:pt x="110" y="0"/>
                    </a:lnTo>
                    <a:lnTo>
                      <a:pt x="201" y="40"/>
                    </a:lnTo>
                    <a:lnTo>
                      <a:pt x="255" y="173"/>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16" name="Freeform 19"/>
              <p:cNvSpPr>
                <a:spLocks noChangeAspect="1"/>
              </p:cNvSpPr>
              <p:nvPr/>
            </p:nvSpPr>
            <p:spPr bwMode="auto">
              <a:xfrm>
                <a:off x="2887" y="1329"/>
                <a:ext cx="40" cy="36"/>
              </a:xfrm>
              <a:custGeom>
                <a:avLst/>
                <a:gdLst>
                  <a:gd name="T0" fmla="*/ 0 w 237"/>
                  <a:gd name="T1" fmla="*/ 0 h 212"/>
                  <a:gd name="T2" fmla="*/ 0 w 237"/>
                  <a:gd name="T3" fmla="*/ 0 h 212"/>
                  <a:gd name="T4" fmla="*/ 0 w 237"/>
                  <a:gd name="T5" fmla="*/ 0 h 212"/>
                  <a:gd name="T6" fmla="*/ 0 w 237"/>
                  <a:gd name="T7" fmla="*/ 0 h 212"/>
                  <a:gd name="T8" fmla="*/ 0 w 237"/>
                  <a:gd name="T9" fmla="*/ 0 h 212"/>
                  <a:gd name="T10" fmla="*/ 0 w 237"/>
                  <a:gd name="T11" fmla="*/ 0 h 212"/>
                  <a:gd name="T12" fmla="*/ 0 w 237"/>
                  <a:gd name="T13" fmla="*/ 0 h 212"/>
                  <a:gd name="T14" fmla="*/ 0 w 237"/>
                  <a:gd name="T15" fmla="*/ 0 h 212"/>
                  <a:gd name="T16" fmla="*/ 0 60000 65536"/>
                  <a:gd name="T17" fmla="*/ 0 60000 65536"/>
                  <a:gd name="T18" fmla="*/ 0 60000 65536"/>
                  <a:gd name="T19" fmla="*/ 0 60000 65536"/>
                  <a:gd name="T20" fmla="*/ 0 60000 65536"/>
                  <a:gd name="T21" fmla="*/ 0 60000 65536"/>
                  <a:gd name="T22" fmla="*/ 0 60000 65536"/>
                  <a:gd name="T23" fmla="*/ 0 60000 65536"/>
                  <a:gd name="T24" fmla="*/ 0 w 237"/>
                  <a:gd name="T25" fmla="*/ 0 h 212"/>
                  <a:gd name="T26" fmla="*/ 237 w 237"/>
                  <a:gd name="T27" fmla="*/ 212 h 2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7" h="212">
                    <a:moveTo>
                      <a:pt x="232" y="196"/>
                    </a:moveTo>
                    <a:lnTo>
                      <a:pt x="192" y="212"/>
                    </a:lnTo>
                    <a:lnTo>
                      <a:pt x="74" y="166"/>
                    </a:lnTo>
                    <a:lnTo>
                      <a:pt x="0" y="61"/>
                    </a:lnTo>
                    <a:lnTo>
                      <a:pt x="148" y="0"/>
                    </a:lnTo>
                    <a:lnTo>
                      <a:pt x="229" y="73"/>
                    </a:lnTo>
                    <a:lnTo>
                      <a:pt x="237" y="101"/>
                    </a:lnTo>
                    <a:lnTo>
                      <a:pt x="232" y="196"/>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17" name="Freeform 20"/>
              <p:cNvSpPr>
                <a:spLocks noChangeAspect="1"/>
              </p:cNvSpPr>
              <p:nvPr/>
            </p:nvSpPr>
            <p:spPr bwMode="auto">
              <a:xfrm>
                <a:off x="2883" y="1255"/>
                <a:ext cx="88" cy="75"/>
              </a:xfrm>
              <a:custGeom>
                <a:avLst/>
                <a:gdLst>
                  <a:gd name="T0" fmla="*/ 0 w 513"/>
                  <a:gd name="T1" fmla="*/ 0 h 444"/>
                  <a:gd name="T2" fmla="*/ 0 w 513"/>
                  <a:gd name="T3" fmla="*/ 0 h 444"/>
                  <a:gd name="T4" fmla="*/ 0 w 513"/>
                  <a:gd name="T5" fmla="*/ 0 h 444"/>
                  <a:gd name="T6" fmla="*/ 0 w 513"/>
                  <a:gd name="T7" fmla="*/ 0 h 444"/>
                  <a:gd name="T8" fmla="*/ 0 w 513"/>
                  <a:gd name="T9" fmla="*/ 0 h 444"/>
                  <a:gd name="T10" fmla="*/ 0 w 513"/>
                  <a:gd name="T11" fmla="*/ 0 h 444"/>
                  <a:gd name="T12" fmla="*/ 0 w 513"/>
                  <a:gd name="T13" fmla="*/ 0 h 444"/>
                  <a:gd name="T14" fmla="*/ 0 w 513"/>
                  <a:gd name="T15" fmla="*/ 0 h 444"/>
                  <a:gd name="T16" fmla="*/ 0 w 513"/>
                  <a:gd name="T17" fmla="*/ 0 h 444"/>
                  <a:gd name="T18" fmla="*/ 0 w 513"/>
                  <a:gd name="T19" fmla="*/ 0 h 444"/>
                  <a:gd name="T20" fmla="*/ 0 w 513"/>
                  <a:gd name="T21" fmla="*/ 0 h 444"/>
                  <a:gd name="T22" fmla="*/ 0 w 513"/>
                  <a:gd name="T23" fmla="*/ 0 h 444"/>
                  <a:gd name="T24" fmla="*/ 0 w 513"/>
                  <a:gd name="T25" fmla="*/ 0 h 4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13"/>
                  <a:gd name="T40" fmla="*/ 0 h 444"/>
                  <a:gd name="T41" fmla="*/ 513 w 513"/>
                  <a:gd name="T42" fmla="*/ 444 h 4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13" h="444">
                    <a:moveTo>
                      <a:pt x="277" y="296"/>
                    </a:moveTo>
                    <a:lnTo>
                      <a:pt x="404" y="318"/>
                    </a:lnTo>
                    <a:lnTo>
                      <a:pt x="382" y="444"/>
                    </a:lnTo>
                    <a:lnTo>
                      <a:pt x="190" y="410"/>
                    </a:lnTo>
                    <a:lnTo>
                      <a:pt x="107" y="256"/>
                    </a:lnTo>
                    <a:lnTo>
                      <a:pt x="0" y="207"/>
                    </a:lnTo>
                    <a:lnTo>
                      <a:pt x="37" y="107"/>
                    </a:lnTo>
                    <a:lnTo>
                      <a:pt x="128" y="37"/>
                    </a:lnTo>
                    <a:lnTo>
                      <a:pt x="235" y="0"/>
                    </a:lnTo>
                    <a:lnTo>
                      <a:pt x="405" y="25"/>
                    </a:lnTo>
                    <a:lnTo>
                      <a:pt x="513" y="152"/>
                    </a:lnTo>
                    <a:lnTo>
                      <a:pt x="407" y="277"/>
                    </a:lnTo>
                    <a:lnTo>
                      <a:pt x="277" y="296"/>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18" name="Freeform 21"/>
              <p:cNvSpPr>
                <a:spLocks noChangeAspect="1"/>
              </p:cNvSpPr>
              <p:nvPr/>
            </p:nvSpPr>
            <p:spPr bwMode="auto">
              <a:xfrm>
                <a:off x="3172" y="2004"/>
                <a:ext cx="61" cy="104"/>
              </a:xfrm>
              <a:custGeom>
                <a:avLst/>
                <a:gdLst>
                  <a:gd name="T0" fmla="*/ 0 w 358"/>
                  <a:gd name="T1" fmla="*/ 0 h 610"/>
                  <a:gd name="T2" fmla="*/ 0 w 358"/>
                  <a:gd name="T3" fmla="*/ 0 h 610"/>
                  <a:gd name="T4" fmla="*/ 0 w 358"/>
                  <a:gd name="T5" fmla="*/ 0 h 610"/>
                  <a:gd name="T6" fmla="*/ 0 w 358"/>
                  <a:gd name="T7" fmla="*/ 0 h 610"/>
                  <a:gd name="T8" fmla="*/ 0 w 358"/>
                  <a:gd name="T9" fmla="*/ 0 h 610"/>
                  <a:gd name="T10" fmla="*/ 0 w 358"/>
                  <a:gd name="T11" fmla="*/ 0 h 610"/>
                  <a:gd name="T12" fmla="*/ 0 w 358"/>
                  <a:gd name="T13" fmla="*/ 0 h 610"/>
                  <a:gd name="T14" fmla="*/ 0 w 358"/>
                  <a:gd name="T15" fmla="*/ 0 h 610"/>
                  <a:gd name="T16" fmla="*/ 0 w 358"/>
                  <a:gd name="T17" fmla="*/ 0 h 610"/>
                  <a:gd name="T18" fmla="*/ 0 w 358"/>
                  <a:gd name="T19" fmla="*/ 0 h 6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8"/>
                  <a:gd name="T31" fmla="*/ 0 h 610"/>
                  <a:gd name="T32" fmla="*/ 358 w 358"/>
                  <a:gd name="T33" fmla="*/ 610 h 6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8" h="610">
                    <a:moveTo>
                      <a:pt x="0" y="242"/>
                    </a:moveTo>
                    <a:lnTo>
                      <a:pt x="32" y="139"/>
                    </a:lnTo>
                    <a:lnTo>
                      <a:pt x="148" y="0"/>
                    </a:lnTo>
                    <a:lnTo>
                      <a:pt x="318" y="129"/>
                    </a:lnTo>
                    <a:lnTo>
                      <a:pt x="358" y="358"/>
                    </a:lnTo>
                    <a:lnTo>
                      <a:pt x="324" y="579"/>
                    </a:lnTo>
                    <a:lnTo>
                      <a:pt x="157" y="610"/>
                    </a:lnTo>
                    <a:lnTo>
                      <a:pt x="70" y="571"/>
                    </a:lnTo>
                    <a:lnTo>
                      <a:pt x="53" y="485"/>
                    </a:lnTo>
                    <a:lnTo>
                      <a:pt x="0" y="242"/>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19" name="Freeform 22"/>
              <p:cNvSpPr>
                <a:spLocks noChangeAspect="1"/>
              </p:cNvSpPr>
              <p:nvPr/>
            </p:nvSpPr>
            <p:spPr bwMode="auto">
              <a:xfrm>
                <a:off x="3215" y="1935"/>
                <a:ext cx="40" cy="75"/>
              </a:xfrm>
              <a:custGeom>
                <a:avLst/>
                <a:gdLst>
                  <a:gd name="T0" fmla="*/ 0 w 241"/>
                  <a:gd name="T1" fmla="*/ 0 h 443"/>
                  <a:gd name="T2" fmla="*/ 0 w 241"/>
                  <a:gd name="T3" fmla="*/ 0 h 443"/>
                  <a:gd name="T4" fmla="*/ 0 w 241"/>
                  <a:gd name="T5" fmla="*/ 0 h 443"/>
                  <a:gd name="T6" fmla="*/ 0 w 241"/>
                  <a:gd name="T7" fmla="*/ 0 h 443"/>
                  <a:gd name="T8" fmla="*/ 0 w 241"/>
                  <a:gd name="T9" fmla="*/ 0 h 443"/>
                  <a:gd name="T10" fmla="*/ 0 w 241"/>
                  <a:gd name="T11" fmla="*/ 0 h 443"/>
                  <a:gd name="T12" fmla="*/ 0 w 241"/>
                  <a:gd name="T13" fmla="*/ 0 h 443"/>
                  <a:gd name="T14" fmla="*/ 0 w 241"/>
                  <a:gd name="T15" fmla="*/ 0 h 443"/>
                  <a:gd name="T16" fmla="*/ 0 w 241"/>
                  <a:gd name="T17" fmla="*/ 0 h 4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1"/>
                  <a:gd name="T28" fmla="*/ 0 h 443"/>
                  <a:gd name="T29" fmla="*/ 241 w 241"/>
                  <a:gd name="T30" fmla="*/ 443 h 4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1" h="443">
                    <a:moveTo>
                      <a:pt x="211" y="113"/>
                    </a:moveTo>
                    <a:lnTo>
                      <a:pt x="241" y="244"/>
                    </a:lnTo>
                    <a:lnTo>
                      <a:pt x="216" y="443"/>
                    </a:lnTo>
                    <a:lnTo>
                      <a:pt x="142" y="407"/>
                    </a:lnTo>
                    <a:lnTo>
                      <a:pt x="77" y="305"/>
                    </a:lnTo>
                    <a:lnTo>
                      <a:pt x="45" y="186"/>
                    </a:lnTo>
                    <a:lnTo>
                      <a:pt x="0" y="72"/>
                    </a:lnTo>
                    <a:lnTo>
                      <a:pt x="44" y="0"/>
                    </a:lnTo>
                    <a:lnTo>
                      <a:pt x="211" y="113"/>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20" name="Freeform 23"/>
              <p:cNvSpPr>
                <a:spLocks noChangeAspect="1"/>
              </p:cNvSpPr>
              <p:nvPr/>
            </p:nvSpPr>
            <p:spPr bwMode="auto">
              <a:xfrm>
                <a:off x="2545" y="2124"/>
                <a:ext cx="553" cy="459"/>
              </a:xfrm>
              <a:custGeom>
                <a:avLst/>
                <a:gdLst>
                  <a:gd name="T0" fmla="*/ 128 w 650"/>
                  <a:gd name="T1" fmla="*/ 66 h 539"/>
                  <a:gd name="T2" fmla="*/ 124 w 650"/>
                  <a:gd name="T3" fmla="*/ 55 h 539"/>
                  <a:gd name="T4" fmla="*/ 121 w 650"/>
                  <a:gd name="T5" fmla="*/ 55 h 539"/>
                  <a:gd name="T6" fmla="*/ 114 w 650"/>
                  <a:gd name="T7" fmla="*/ 56 h 539"/>
                  <a:gd name="T8" fmla="*/ 107 w 650"/>
                  <a:gd name="T9" fmla="*/ 60 h 539"/>
                  <a:gd name="T10" fmla="*/ 121 w 650"/>
                  <a:gd name="T11" fmla="*/ 49 h 539"/>
                  <a:gd name="T12" fmla="*/ 122 w 650"/>
                  <a:gd name="T13" fmla="*/ 41 h 539"/>
                  <a:gd name="T14" fmla="*/ 109 w 650"/>
                  <a:gd name="T15" fmla="*/ 21 h 539"/>
                  <a:gd name="T16" fmla="*/ 111 w 650"/>
                  <a:gd name="T17" fmla="*/ 14 h 539"/>
                  <a:gd name="T18" fmla="*/ 107 w 650"/>
                  <a:gd name="T19" fmla="*/ 5 h 539"/>
                  <a:gd name="T20" fmla="*/ 92 w 650"/>
                  <a:gd name="T21" fmla="*/ 0 h 539"/>
                  <a:gd name="T22" fmla="*/ 68 w 650"/>
                  <a:gd name="T23" fmla="*/ 3 h 539"/>
                  <a:gd name="T24" fmla="*/ 50 w 650"/>
                  <a:gd name="T25" fmla="*/ 15 h 539"/>
                  <a:gd name="T26" fmla="*/ 54 w 650"/>
                  <a:gd name="T27" fmla="*/ 9 h 539"/>
                  <a:gd name="T28" fmla="*/ 51 w 650"/>
                  <a:gd name="T29" fmla="*/ 7 h 539"/>
                  <a:gd name="T30" fmla="*/ 43 w 650"/>
                  <a:gd name="T31" fmla="*/ 12 h 539"/>
                  <a:gd name="T32" fmla="*/ 45 w 650"/>
                  <a:gd name="T33" fmla="*/ 20 h 539"/>
                  <a:gd name="T34" fmla="*/ 35 w 650"/>
                  <a:gd name="T35" fmla="*/ 34 h 539"/>
                  <a:gd name="T36" fmla="*/ 22 w 650"/>
                  <a:gd name="T37" fmla="*/ 32 h 539"/>
                  <a:gd name="T38" fmla="*/ 16 w 650"/>
                  <a:gd name="T39" fmla="*/ 37 h 539"/>
                  <a:gd name="T40" fmla="*/ 26 w 650"/>
                  <a:gd name="T41" fmla="*/ 43 h 539"/>
                  <a:gd name="T42" fmla="*/ 0 w 650"/>
                  <a:gd name="T43" fmla="*/ 51 h 539"/>
                  <a:gd name="T44" fmla="*/ 11 w 650"/>
                  <a:gd name="T45" fmla="*/ 76 h 539"/>
                  <a:gd name="T46" fmla="*/ 26 w 650"/>
                  <a:gd name="T47" fmla="*/ 87 h 539"/>
                  <a:gd name="T48" fmla="*/ 37 w 650"/>
                  <a:gd name="T49" fmla="*/ 90 h 539"/>
                  <a:gd name="T50" fmla="*/ 45 w 650"/>
                  <a:gd name="T51" fmla="*/ 72 h 539"/>
                  <a:gd name="T52" fmla="*/ 55 w 650"/>
                  <a:gd name="T53" fmla="*/ 66 h 539"/>
                  <a:gd name="T54" fmla="*/ 61 w 650"/>
                  <a:gd name="T55" fmla="*/ 73 h 539"/>
                  <a:gd name="T56" fmla="*/ 65 w 650"/>
                  <a:gd name="T57" fmla="*/ 98 h 539"/>
                  <a:gd name="T58" fmla="*/ 83 w 650"/>
                  <a:gd name="T59" fmla="*/ 101 h 539"/>
                  <a:gd name="T60" fmla="*/ 89 w 650"/>
                  <a:gd name="T61" fmla="*/ 106 h 539"/>
                  <a:gd name="T62" fmla="*/ 93 w 650"/>
                  <a:gd name="T63" fmla="*/ 108 h 539"/>
                  <a:gd name="T64" fmla="*/ 102 w 650"/>
                  <a:gd name="T65" fmla="*/ 101 h 539"/>
                  <a:gd name="T66" fmla="*/ 107 w 650"/>
                  <a:gd name="T67" fmla="*/ 90 h 539"/>
                  <a:gd name="T68" fmla="*/ 114 w 650"/>
                  <a:gd name="T69" fmla="*/ 94 h 539"/>
                  <a:gd name="T70" fmla="*/ 117 w 650"/>
                  <a:gd name="T71" fmla="*/ 93 h 539"/>
                  <a:gd name="T72" fmla="*/ 121 w 650"/>
                  <a:gd name="T73" fmla="*/ 89 h 539"/>
                  <a:gd name="T74" fmla="*/ 120 w 650"/>
                  <a:gd name="T75" fmla="*/ 81 h 539"/>
                  <a:gd name="T76" fmla="*/ 121 w 650"/>
                  <a:gd name="T77" fmla="*/ 70 h 539"/>
                  <a:gd name="T78" fmla="*/ 122 w 650"/>
                  <a:gd name="T79" fmla="*/ 80 h 539"/>
                  <a:gd name="T80" fmla="*/ 124 w 650"/>
                  <a:gd name="T81" fmla="*/ 85 h 539"/>
                  <a:gd name="T82" fmla="*/ 128 w 650"/>
                  <a:gd name="T83" fmla="*/ 83 h 539"/>
                  <a:gd name="T84" fmla="*/ 128 w 650"/>
                  <a:gd name="T85" fmla="*/ 66 h 5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50"/>
                  <a:gd name="T130" fmla="*/ 0 h 539"/>
                  <a:gd name="T131" fmla="*/ 650 w 650"/>
                  <a:gd name="T132" fmla="*/ 539 h 53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50" h="539">
                    <a:moveTo>
                      <a:pt x="650" y="325"/>
                    </a:moveTo>
                    <a:lnTo>
                      <a:pt x="628" y="276"/>
                    </a:lnTo>
                    <a:lnTo>
                      <a:pt x="605" y="275"/>
                    </a:lnTo>
                    <a:lnTo>
                      <a:pt x="579" y="283"/>
                    </a:lnTo>
                    <a:lnTo>
                      <a:pt x="537" y="302"/>
                    </a:lnTo>
                    <a:lnTo>
                      <a:pt x="606" y="243"/>
                    </a:lnTo>
                    <a:lnTo>
                      <a:pt x="612" y="203"/>
                    </a:lnTo>
                    <a:lnTo>
                      <a:pt x="547" y="105"/>
                    </a:lnTo>
                    <a:lnTo>
                      <a:pt x="560" y="67"/>
                    </a:lnTo>
                    <a:lnTo>
                      <a:pt x="538" y="25"/>
                    </a:lnTo>
                    <a:lnTo>
                      <a:pt x="462" y="0"/>
                    </a:lnTo>
                    <a:lnTo>
                      <a:pt x="344" y="6"/>
                    </a:lnTo>
                    <a:lnTo>
                      <a:pt x="251" y="76"/>
                    </a:lnTo>
                    <a:lnTo>
                      <a:pt x="272" y="46"/>
                    </a:lnTo>
                    <a:lnTo>
                      <a:pt x="255" y="33"/>
                    </a:lnTo>
                    <a:lnTo>
                      <a:pt x="220" y="61"/>
                    </a:lnTo>
                    <a:lnTo>
                      <a:pt x="227" y="98"/>
                    </a:lnTo>
                    <a:lnTo>
                      <a:pt x="175" y="169"/>
                    </a:lnTo>
                    <a:lnTo>
                      <a:pt x="106" y="162"/>
                    </a:lnTo>
                    <a:lnTo>
                      <a:pt x="82" y="187"/>
                    </a:lnTo>
                    <a:lnTo>
                      <a:pt x="126" y="220"/>
                    </a:lnTo>
                    <a:lnTo>
                      <a:pt x="0" y="258"/>
                    </a:lnTo>
                    <a:lnTo>
                      <a:pt x="55" y="379"/>
                    </a:lnTo>
                    <a:lnTo>
                      <a:pt x="133" y="434"/>
                    </a:lnTo>
                    <a:lnTo>
                      <a:pt x="187" y="451"/>
                    </a:lnTo>
                    <a:lnTo>
                      <a:pt x="227" y="359"/>
                    </a:lnTo>
                    <a:lnTo>
                      <a:pt x="275" y="333"/>
                    </a:lnTo>
                    <a:lnTo>
                      <a:pt x="307" y="367"/>
                    </a:lnTo>
                    <a:lnTo>
                      <a:pt x="327" y="491"/>
                    </a:lnTo>
                    <a:lnTo>
                      <a:pt x="413" y="507"/>
                    </a:lnTo>
                    <a:lnTo>
                      <a:pt x="449" y="529"/>
                    </a:lnTo>
                    <a:lnTo>
                      <a:pt x="467" y="539"/>
                    </a:lnTo>
                    <a:lnTo>
                      <a:pt x="514" y="507"/>
                    </a:lnTo>
                    <a:lnTo>
                      <a:pt x="540" y="451"/>
                    </a:lnTo>
                    <a:lnTo>
                      <a:pt x="577" y="465"/>
                    </a:lnTo>
                    <a:lnTo>
                      <a:pt x="589" y="461"/>
                    </a:lnTo>
                    <a:lnTo>
                      <a:pt x="607" y="443"/>
                    </a:lnTo>
                    <a:lnTo>
                      <a:pt x="604" y="402"/>
                    </a:lnTo>
                    <a:lnTo>
                      <a:pt x="605" y="349"/>
                    </a:lnTo>
                    <a:lnTo>
                      <a:pt x="612" y="401"/>
                    </a:lnTo>
                    <a:lnTo>
                      <a:pt x="628" y="424"/>
                    </a:lnTo>
                    <a:lnTo>
                      <a:pt x="641" y="411"/>
                    </a:lnTo>
                    <a:lnTo>
                      <a:pt x="650" y="325"/>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21" name="Freeform 24"/>
              <p:cNvSpPr>
                <a:spLocks noChangeAspect="1"/>
              </p:cNvSpPr>
              <p:nvPr/>
            </p:nvSpPr>
            <p:spPr bwMode="auto">
              <a:xfrm>
                <a:off x="3759" y="3859"/>
                <a:ext cx="99" cy="59"/>
              </a:xfrm>
              <a:custGeom>
                <a:avLst/>
                <a:gdLst>
                  <a:gd name="T0" fmla="*/ 0 w 588"/>
                  <a:gd name="T1" fmla="*/ 0 h 350"/>
                  <a:gd name="T2" fmla="*/ 0 w 588"/>
                  <a:gd name="T3" fmla="*/ 0 h 350"/>
                  <a:gd name="T4" fmla="*/ 0 w 588"/>
                  <a:gd name="T5" fmla="*/ 0 h 350"/>
                  <a:gd name="T6" fmla="*/ 0 w 588"/>
                  <a:gd name="T7" fmla="*/ 0 h 350"/>
                  <a:gd name="T8" fmla="*/ 0 w 588"/>
                  <a:gd name="T9" fmla="*/ 0 h 350"/>
                  <a:gd name="T10" fmla="*/ 0 w 588"/>
                  <a:gd name="T11" fmla="*/ 0 h 350"/>
                  <a:gd name="T12" fmla="*/ 0 w 588"/>
                  <a:gd name="T13" fmla="*/ 0 h 350"/>
                  <a:gd name="T14" fmla="*/ 0 w 588"/>
                  <a:gd name="T15" fmla="*/ 0 h 350"/>
                  <a:gd name="T16" fmla="*/ 0 60000 65536"/>
                  <a:gd name="T17" fmla="*/ 0 60000 65536"/>
                  <a:gd name="T18" fmla="*/ 0 60000 65536"/>
                  <a:gd name="T19" fmla="*/ 0 60000 65536"/>
                  <a:gd name="T20" fmla="*/ 0 60000 65536"/>
                  <a:gd name="T21" fmla="*/ 0 60000 65536"/>
                  <a:gd name="T22" fmla="*/ 0 60000 65536"/>
                  <a:gd name="T23" fmla="*/ 0 60000 65536"/>
                  <a:gd name="T24" fmla="*/ 0 w 588"/>
                  <a:gd name="T25" fmla="*/ 0 h 350"/>
                  <a:gd name="T26" fmla="*/ 588 w 588"/>
                  <a:gd name="T27" fmla="*/ 350 h 3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88" h="350">
                    <a:moveTo>
                      <a:pt x="238" y="0"/>
                    </a:moveTo>
                    <a:lnTo>
                      <a:pt x="442" y="45"/>
                    </a:lnTo>
                    <a:lnTo>
                      <a:pt x="588" y="130"/>
                    </a:lnTo>
                    <a:lnTo>
                      <a:pt x="426" y="311"/>
                    </a:lnTo>
                    <a:lnTo>
                      <a:pt x="268" y="350"/>
                    </a:lnTo>
                    <a:lnTo>
                      <a:pt x="0" y="160"/>
                    </a:lnTo>
                    <a:lnTo>
                      <a:pt x="19" y="90"/>
                    </a:lnTo>
                    <a:lnTo>
                      <a:pt x="238" y="0"/>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22" name="Freeform 25"/>
              <p:cNvSpPr>
                <a:spLocks noChangeAspect="1"/>
              </p:cNvSpPr>
              <p:nvPr/>
            </p:nvSpPr>
            <p:spPr bwMode="auto">
              <a:xfrm>
                <a:off x="4275" y="3656"/>
                <a:ext cx="45" cy="29"/>
              </a:xfrm>
              <a:custGeom>
                <a:avLst/>
                <a:gdLst>
                  <a:gd name="T0" fmla="*/ 0 w 266"/>
                  <a:gd name="T1" fmla="*/ 0 h 168"/>
                  <a:gd name="T2" fmla="*/ 0 w 266"/>
                  <a:gd name="T3" fmla="*/ 0 h 168"/>
                  <a:gd name="T4" fmla="*/ 0 w 266"/>
                  <a:gd name="T5" fmla="*/ 0 h 168"/>
                  <a:gd name="T6" fmla="*/ 0 w 266"/>
                  <a:gd name="T7" fmla="*/ 0 h 168"/>
                  <a:gd name="T8" fmla="*/ 0 w 266"/>
                  <a:gd name="T9" fmla="*/ 0 h 168"/>
                  <a:gd name="T10" fmla="*/ 0 w 266"/>
                  <a:gd name="T11" fmla="*/ 0 h 168"/>
                  <a:gd name="T12" fmla="*/ 0 w 266"/>
                  <a:gd name="T13" fmla="*/ 0 h 168"/>
                  <a:gd name="T14" fmla="*/ 0 60000 65536"/>
                  <a:gd name="T15" fmla="*/ 0 60000 65536"/>
                  <a:gd name="T16" fmla="*/ 0 60000 65536"/>
                  <a:gd name="T17" fmla="*/ 0 60000 65536"/>
                  <a:gd name="T18" fmla="*/ 0 60000 65536"/>
                  <a:gd name="T19" fmla="*/ 0 60000 65536"/>
                  <a:gd name="T20" fmla="*/ 0 60000 65536"/>
                  <a:gd name="T21" fmla="*/ 0 w 266"/>
                  <a:gd name="T22" fmla="*/ 0 h 168"/>
                  <a:gd name="T23" fmla="*/ 266 w 266"/>
                  <a:gd name="T24" fmla="*/ 168 h 1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6" h="168">
                    <a:moveTo>
                      <a:pt x="49" y="157"/>
                    </a:moveTo>
                    <a:lnTo>
                      <a:pt x="0" y="71"/>
                    </a:lnTo>
                    <a:lnTo>
                      <a:pt x="37" y="0"/>
                    </a:lnTo>
                    <a:lnTo>
                      <a:pt x="226" y="71"/>
                    </a:lnTo>
                    <a:lnTo>
                      <a:pt x="266" y="128"/>
                    </a:lnTo>
                    <a:lnTo>
                      <a:pt x="233" y="168"/>
                    </a:lnTo>
                    <a:lnTo>
                      <a:pt x="49" y="157"/>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sp>
            <p:nvSpPr>
              <p:cNvPr id="272523" name="Freeform 26"/>
              <p:cNvSpPr>
                <a:spLocks noChangeAspect="1"/>
              </p:cNvSpPr>
              <p:nvPr/>
            </p:nvSpPr>
            <p:spPr bwMode="auto">
              <a:xfrm>
                <a:off x="4087" y="3607"/>
                <a:ext cx="6" cy="7"/>
              </a:xfrm>
              <a:custGeom>
                <a:avLst/>
                <a:gdLst>
                  <a:gd name="T0" fmla="*/ 0 w 38"/>
                  <a:gd name="T1" fmla="*/ 0 h 38"/>
                  <a:gd name="T2" fmla="*/ 0 w 38"/>
                  <a:gd name="T3" fmla="*/ 0 h 38"/>
                  <a:gd name="T4" fmla="*/ 0 w 38"/>
                  <a:gd name="T5" fmla="*/ 0 h 38"/>
                  <a:gd name="T6" fmla="*/ 0 w 38"/>
                  <a:gd name="T7" fmla="*/ 0 h 38"/>
                  <a:gd name="T8" fmla="*/ 0 w 38"/>
                  <a:gd name="T9" fmla="*/ 0 h 38"/>
                  <a:gd name="T10" fmla="*/ 0 w 38"/>
                  <a:gd name="T11" fmla="*/ 0 h 38"/>
                  <a:gd name="T12" fmla="*/ 0 w 38"/>
                  <a:gd name="T13" fmla="*/ 0 h 38"/>
                  <a:gd name="T14" fmla="*/ 0 w 38"/>
                  <a:gd name="T15" fmla="*/ 0 h 38"/>
                  <a:gd name="T16" fmla="*/ 0 w 38"/>
                  <a:gd name="T17" fmla="*/ 0 h 38"/>
                  <a:gd name="T18" fmla="*/ 0 w 38"/>
                  <a:gd name="T19" fmla="*/ 0 h 38"/>
                  <a:gd name="T20" fmla="*/ 0 w 38"/>
                  <a:gd name="T21" fmla="*/ 0 h 38"/>
                  <a:gd name="T22" fmla="*/ 0 w 38"/>
                  <a:gd name="T23" fmla="*/ 0 h 38"/>
                  <a:gd name="T24" fmla="*/ 0 w 38"/>
                  <a:gd name="T25" fmla="*/ 0 h 38"/>
                  <a:gd name="T26" fmla="*/ 0 w 38"/>
                  <a:gd name="T27" fmla="*/ 0 h 38"/>
                  <a:gd name="T28" fmla="*/ 0 w 38"/>
                  <a:gd name="T29" fmla="*/ 0 h 38"/>
                  <a:gd name="T30" fmla="*/ 0 w 38"/>
                  <a:gd name="T31" fmla="*/ 0 h 38"/>
                  <a:gd name="T32" fmla="*/ 0 w 38"/>
                  <a:gd name="T33" fmla="*/ 0 h 38"/>
                  <a:gd name="T34" fmla="*/ 0 w 38"/>
                  <a:gd name="T35" fmla="*/ 0 h 38"/>
                  <a:gd name="T36" fmla="*/ 0 w 38"/>
                  <a:gd name="T37" fmla="*/ 0 h 38"/>
                  <a:gd name="T38" fmla="*/ 0 w 38"/>
                  <a:gd name="T39" fmla="*/ 0 h 38"/>
                  <a:gd name="T40" fmla="*/ 0 w 38"/>
                  <a:gd name="T41" fmla="*/ 0 h 38"/>
                  <a:gd name="T42" fmla="*/ 0 w 38"/>
                  <a:gd name="T43" fmla="*/ 0 h 38"/>
                  <a:gd name="T44" fmla="*/ 0 w 38"/>
                  <a:gd name="T45" fmla="*/ 0 h 38"/>
                  <a:gd name="T46" fmla="*/ 0 w 38"/>
                  <a:gd name="T47" fmla="*/ 0 h 38"/>
                  <a:gd name="T48" fmla="*/ 0 w 38"/>
                  <a:gd name="T49" fmla="*/ 0 h 38"/>
                  <a:gd name="T50" fmla="*/ 0 w 38"/>
                  <a:gd name="T51" fmla="*/ 0 h 38"/>
                  <a:gd name="T52" fmla="*/ 0 w 38"/>
                  <a:gd name="T53" fmla="*/ 0 h 38"/>
                  <a:gd name="T54" fmla="*/ 0 w 38"/>
                  <a:gd name="T55" fmla="*/ 0 h 38"/>
                  <a:gd name="T56" fmla="*/ 0 w 38"/>
                  <a:gd name="T57" fmla="*/ 0 h 38"/>
                  <a:gd name="T58" fmla="*/ 0 w 38"/>
                  <a:gd name="T59" fmla="*/ 0 h 38"/>
                  <a:gd name="T60" fmla="*/ 0 w 38"/>
                  <a:gd name="T61" fmla="*/ 0 h 38"/>
                  <a:gd name="T62" fmla="*/ 0 w 38"/>
                  <a:gd name="T63" fmla="*/ 0 h 38"/>
                  <a:gd name="T64" fmla="*/ 0 w 38"/>
                  <a:gd name="T65" fmla="*/ 0 h 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38"/>
                  <a:gd name="T101" fmla="*/ 38 w 38"/>
                  <a:gd name="T102" fmla="*/ 38 h 3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38">
                    <a:moveTo>
                      <a:pt x="38" y="18"/>
                    </a:moveTo>
                    <a:lnTo>
                      <a:pt x="38" y="23"/>
                    </a:lnTo>
                    <a:lnTo>
                      <a:pt x="37" y="27"/>
                    </a:lnTo>
                    <a:lnTo>
                      <a:pt x="36" y="30"/>
                    </a:lnTo>
                    <a:lnTo>
                      <a:pt x="33" y="32"/>
                    </a:lnTo>
                    <a:lnTo>
                      <a:pt x="30" y="35"/>
                    </a:lnTo>
                    <a:lnTo>
                      <a:pt x="27" y="37"/>
                    </a:lnTo>
                    <a:lnTo>
                      <a:pt x="23" y="38"/>
                    </a:lnTo>
                    <a:lnTo>
                      <a:pt x="20" y="38"/>
                    </a:lnTo>
                    <a:lnTo>
                      <a:pt x="15" y="38"/>
                    </a:lnTo>
                    <a:lnTo>
                      <a:pt x="12" y="37"/>
                    </a:lnTo>
                    <a:lnTo>
                      <a:pt x="9" y="35"/>
                    </a:lnTo>
                    <a:lnTo>
                      <a:pt x="6" y="32"/>
                    </a:lnTo>
                    <a:lnTo>
                      <a:pt x="4" y="30"/>
                    </a:lnTo>
                    <a:lnTo>
                      <a:pt x="2" y="27"/>
                    </a:lnTo>
                    <a:lnTo>
                      <a:pt x="1" y="23"/>
                    </a:lnTo>
                    <a:lnTo>
                      <a:pt x="0" y="18"/>
                    </a:lnTo>
                    <a:lnTo>
                      <a:pt x="1" y="15"/>
                    </a:lnTo>
                    <a:lnTo>
                      <a:pt x="2" y="12"/>
                    </a:lnTo>
                    <a:lnTo>
                      <a:pt x="4" y="8"/>
                    </a:lnTo>
                    <a:lnTo>
                      <a:pt x="6" y="6"/>
                    </a:lnTo>
                    <a:lnTo>
                      <a:pt x="9" y="4"/>
                    </a:lnTo>
                    <a:lnTo>
                      <a:pt x="12" y="1"/>
                    </a:lnTo>
                    <a:lnTo>
                      <a:pt x="15" y="0"/>
                    </a:lnTo>
                    <a:lnTo>
                      <a:pt x="20" y="0"/>
                    </a:lnTo>
                    <a:lnTo>
                      <a:pt x="23" y="0"/>
                    </a:lnTo>
                    <a:lnTo>
                      <a:pt x="27" y="1"/>
                    </a:lnTo>
                    <a:lnTo>
                      <a:pt x="30" y="4"/>
                    </a:lnTo>
                    <a:lnTo>
                      <a:pt x="33" y="6"/>
                    </a:lnTo>
                    <a:lnTo>
                      <a:pt x="36" y="8"/>
                    </a:lnTo>
                    <a:lnTo>
                      <a:pt x="37" y="12"/>
                    </a:lnTo>
                    <a:lnTo>
                      <a:pt x="38" y="15"/>
                    </a:lnTo>
                    <a:lnTo>
                      <a:pt x="38" y="18"/>
                    </a:lnTo>
                    <a:close/>
                  </a:path>
                </a:pathLst>
              </a:custGeom>
              <a:solidFill>
                <a:srgbClr val="B4B4B4"/>
              </a:solidFill>
              <a:ln w="9525">
                <a:noFill/>
                <a:round/>
                <a:headEnd/>
                <a:tailEnd/>
              </a:ln>
            </p:spPr>
            <p:txBody>
              <a:bodyPr/>
              <a:lstStyle/>
              <a:p>
                <a:pPr algn="ctr"/>
                <a:endParaRPr lang="en-US">
                  <a:solidFill>
                    <a:srgbClr val="000000"/>
                  </a:solidFill>
                </a:endParaRPr>
              </a:p>
            </p:txBody>
          </p:sp>
          <p:sp>
            <p:nvSpPr>
              <p:cNvPr id="272524" name="Freeform 27"/>
              <p:cNvSpPr>
                <a:spLocks noChangeAspect="1"/>
              </p:cNvSpPr>
              <p:nvPr/>
            </p:nvSpPr>
            <p:spPr bwMode="auto">
              <a:xfrm>
                <a:off x="3211" y="2488"/>
                <a:ext cx="112" cy="121"/>
              </a:xfrm>
              <a:custGeom>
                <a:avLst/>
                <a:gdLst>
                  <a:gd name="T0" fmla="*/ 0 w 654"/>
                  <a:gd name="T1" fmla="*/ 0 h 710"/>
                  <a:gd name="T2" fmla="*/ 0 w 654"/>
                  <a:gd name="T3" fmla="*/ 0 h 710"/>
                  <a:gd name="T4" fmla="*/ 0 w 654"/>
                  <a:gd name="T5" fmla="*/ 0 h 710"/>
                  <a:gd name="T6" fmla="*/ 0 w 654"/>
                  <a:gd name="T7" fmla="*/ 0 h 710"/>
                  <a:gd name="T8" fmla="*/ 0 w 654"/>
                  <a:gd name="T9" fmla="*/ 0 h 710"/>
                  <a:gd name="T10" fmla="*/ 0 w 654"/>
                  <a:gd name="T11" fmla="*/ 0 h 710"/>
                  <a:gd name="T12" fmla="*/ 0 w 654"/>
                  <a:gd name="T13" fmla="*/ 0 h 710"/>
                  <a:gd name="T14" fmla="*/ 0 w 654"/>
                  <a:gd name="T15" fmla="*/ 0 h 710"/>
                  <a:gd name="T16" fmla="*/ 0 60000 65536"/>
                  <a:gd name="T17" fmla="*/ 0 60000 65536"/>
                  <a:gd name="T18" fmla="*/ 0 60000 65536"/>
                  <a:gd name="T19" fmla="*/ 0 60000 65536"/>
                  <a:gd name="T20" fmla="*/ 0 60000 65536"/>
                  <a:gd name="T21" fmla="*/ 0 60000 65536"/>
                  <a:gd name="T22" fmla="*/ 0 60000 65536"/>
                  <a:gd name="T23" fmla="*/ 0 60000 65536"/>
                  <a:gd name="T24" fmla="*/ 0 w 654"/>
                  <a:gd name="T25" fmla="*/ 0 h 710"/>
                  <a:gd name="T26" fmla="*/ 654 w 654"/>
                  <a:gd name="T27" fmla="*/ 710 h 7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4" h="710">
                    <a:moveTo>
                      <a:pt x="654" y="236"/>
                    </a:moveTo>
                    <a:lnTo>
                      <a:pt x="412" y="561"/>
                    </a:lnTo>
                    <a:lnTo>
                      <a:pt x="220" y="710"/>
                    </a:lnTo>
                    <a:lnTo>
                      <a:pt x="0" y="651"/>
                    </a:lnTo>
                    <a:lnTo>
                      <a:pt x="177" y="317"/>
                    </a:lnTo>
                    <a:lnTo>
                      <a:pt x="446" y="32"/>
                    </a:lnTo>
                    <a:lnTo>
                      <a:pt x="626" y="0"/>
                    </a:lnTo>
                    <a:lnTo>
                      <a:pt x="654" y="236"/>
                    </a:lnTo>
                    <a:close/>
                  </a:path>
                </a:pathLst>
              </a:custGeom>
              <a:solidFill>
                <a:srgbClr val="B4B4B4"/>
              </a:solidFill>
              <a:ln w="12700">
                <a:solidFill>
                  <a:schemeClr val="bg1"/>
                </a:solidFill>
                <a:round/>
                <a:headEnd/>
                <a:tailEnd/>
              </a:ln>
            </p:spPr>
            <p:txBody>
              <a:bodyPr/>
              <a:lstStyle/>
              <a:p>
                <a:pPr algn="ctr"/>
                <a:endParaRPr lang="en-US">
                  <a:solidFill>
                    <a:srgbClr val="000000"/>
                  </a:solidFill>
                </a:endParaRPr>
              </a:p>
            </p:txBody>
          </p:sp>
        </p:grpSp>
        <p:grpSp>
          <p:nvGrpSpPr>
            <p:cNvPr id="272474" name="Gruppieren 33"/>
            <p:cNvGrpSpPr>
              <a:grpSpLocks/>
            </p:cNvGrpSpPr>
            <p:nvPr/>
          </p:nvGrpSpPr>
          <p:grpSpPr bwMode="auto">
            <a:xfrm>
              <a:off x="3703710" y="5032364"/>
              <a:ext cx="1669115" cy="445713"/>
              <a:chOff x="2036110" y="5229225"/>
              <a:chExt cx="1669115" cy="445713"/>
            </a:xfrm>
          </p:grpSpPr>
          <p:sp>
            <p:nvSpPr>
              <p:cNvPr id="272497" name="AutoShape 217"/>
              <p:cNvSpPr>
                <a:spLocks noChangeArrowheads="1"/>
              </p:cNvSpPr>
              <p:nvPr/>
            </p:nvSpPr>
            <p:spPr bwMode="gray">
              <a:xfrm>
                <a:off x="3617913" y="5229225"/>
                <a:ext cx="87312" cy="79375"/>
              </a:xfrm>
              <a:prstGeom prst="flowChartConnector">
                <a:avLst/>
              </a:prstGeom>
              <a:solidFill>
                <a:schemeClr val="tx1"/>
              </a:solidFill>
              <a:ln w="12700">
                <a:solidFill>
                  <a:srgbClr val="000000"/>
                </a:solidFill>
                <a:round/>
                <a:headEnd/>
                <a:tailEnd type="none" w="med" len="lg"/>
              </a:ln>
            </p:spPr>
            <p:txBody>
              <a:bodyPr wrap="none" lIns="0" tIns="0" rIns="0" bIns="0" anchor="ctr"/>
              <a:lstStyle/>
              <a:p>
                <a:pPr algn="ctr"/>
                <a:endParaRPr lang="en-US" sz="1200">
                  <a:solidFill>
                    <a:srgbClr val="FFFFFF"/>
                  </a:solidFill>
                </a:endParaRPr>
              </a:p>
            </p:txBody>
          </p:sp>
          <p:sp>
            <p:nvSpPr>
              <p:cNvPr id="272498" name="Line 218"/>
              <p:cNvSpPr>
                <a:spLocks noChangeShapeType="1"/>
              </p:cNvSpPr>
              <p:nvPr/>
            </p:nvSpPr>
            <p:spPr bwMode="gray">
              <a:xfrm flipH="1">
                <a:off x="2643188" y="5270500"/>
                <a:ext cx="992187" cy="304800"/>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72499" name="Line 219"/>
              <p:cNvSpPr>
                <a:spLocks noChangeShapeType="1"/>
              </p:cNvSpPr>
              <p:nvPr/>
            </p:nvSpPr>
            <p:spPr bwMode="gray">
              <a:xfrm>
                <a:off x="2641600" y="5492778"/>
                <a:ext cx="0" cy="180000"/>
              </a:xfrm>
              <a:prstGeom prst="line">
                <a:avLst/>
              </a:prstGeom>
              <a:noFill/>
              <a:ln w="12700">
                <a:solidFill>
                  <a:schemeClr val="tx1"/>
                </a:solidFill>
                <a:round/>
                <a:headEnd/>
                <a:tailEnd type="none" w="med" len="lg"/>
              </a:ln>
            </p:spPr>
            <p:txBody>
              <a:bodyPr wrap="none" lIns="0" tIns="0" rIns="0" bIns="0" anchor="ctr"/>
              <a:lstStyle/>
              <a:p>
                <a:endParaRPr lang="de-DE"/>
              </a:p>
            </p:txBody>
          </p:sp>
          <p:sp>
            <p:nvSpPr>
              <p:cNvPr id="272500" name="Text Box 220"/>
              <p:cNvSpPr txBox="1">
                <a:spLocks noChangeArrowheads="1"/>
              </p:cNvSpPr>
              <p:nvPr/>
            </p:nvSpPr>
            <p:spPr bwMode="gray">
              <a:xfrm>
                <a:off x="2036110" y="5490788"/>
                <a:ext cx="557213" cy="184150"/>
              </a:xfrm>
              <a:prstGeom prst="rect">
                <a:avLst/>
              </a:prstGeom>
              <a:noFill/>
              <a:ln w="12700">
                <a:noFill/>
                <a:miter lim="800000"/>
                <a:headEnd/>
                <a:tailEnd type="none" w="med" len="lg"/>
              </a:ln>
            </p:spPr>
            <p:txBody>
              <a:bodyPr wrap="none" lIns="0" tIns="0" rIns="0" bIns="0">
                <a:spAutoFit/>
              </a:bodyPr>
              <a:lstStyle/>
              <a:p>
                <a:pPr algn="ctr"/>
                <a:r>
                  <a:rPr lang="de-DE" sz="1200">
                    <a:solidFill>
                      <a:srgbClr val="000000"/>
                    </a:solidFill>
                  </a:rPr>
                  <a:t>Coventry</a:t>
                </a:r>
              </a:p>
            </p:txBody>
          </p:sp>
        </p:grpSp>
        <p:sp>
          <p:nvSpPr>
            <p:cNvPr id="40" name="AutoShape 106"/>
            <p:cNvSpPr>
              <a:spLocks noChangeArrowheads="1"/>
            </p:cNvSpPr>
            <p:nvPr/>
          </p:nvSpPr>
          <p:spPr bwMode="gray">
            <a:xfrm>
              <a:off x="5500694" y="3428984"/>
              <a:ext cx="163514" cy="150813"/>
            </a:xfrm>
            <a:prstGeom prst="flowChartConnector">
              <a:avLst/>
            </a:prstGeom>
            <a:solidFill>
              <a:schemeClr val="bg2">
                <a:lumMod val="40000"/>
                <a:lumOff val="60000"/>
              </a:schemeClr>
            </a:solidFill>
            <a:ln w="12700">
              <a:solidFill>
                <a:schemeClr val="bg2">
                  <a:lumMod val="20000"/>
                  <a:lumOff val="80000"/>
                </a:schemeClr>
              </a:solidFill>
              <a:round/>
              <a:headEnd/>
              <a:tailEnd type="none" w="med" len="lg"/>
            </a:ln>
            <a:effectLst/>
          </p:spPr>
          <p:txBody>
            <a:bodyPr wrap="none" lIns="0" tIns="0" rIns="0" bIns="0" anchor="ctr"/>
            <a:lstStyle/>
            <a:p>
              <a:pPr algn="ctr">
                <a:defRPr/>
              </a:pPr>
              <a:r>
                <a:rPr lang="de-DE" sz="1000" dirty="0">
                  <a:solidFill>
                    <a:schemeClr val="bg1"/>
                  </a:solidFill>
                </a:rPr>
                <a:t>20</a:t>
              </a:r>
              <a:endParaRPr lang="de-DE" sz="1000" dirty="0">
                <a:solidFill>
                  <a:schemeClr val="bg1"/>
                </a:solidFill>
              </a:endParaRPr>
            </a:p>
          </p:txBody>
        </p:sp>
        <p:sp>
          <p:nvSpPr>
            <p:cNvPr id="41" name="AutoShape 106"/>
            <p:cNvSpPr>
              <a:spLocks noChangeArrowheads="1"/>
            </p:cNvSpPr>
            <p:nvPr/>
          </p:nvSpPr>
          <p:spPr bwMode="gray">
            <a:xfrm>
              <a:off x="6429388" y="4714859"/>
              <a:ext cx="163513" cy="150813"/>
            </a:xfrm>
            <a:prstGeom prst="flowChartConnector">
              <a:avLst/>
            </a:prstGeom>
            <a:solidFill>
              <a:schemeClr val="bg2">
                <a:lumMod val="40000"/>
                <a:lumOff val="60000"/>
              </a:schemeClr>
            </a:solidFill>
            <a:ln w="12700">
              <a:solidFill>
                <a:schemeClr val="bg2">
                  <a:lumMod val="40000"/>
                  <a:lumOff val="60000"/>
                </a:schemeClr>
              </a:solidFill>
              <a:round/>
              <a:headEnd/>
              <a:tailEnd type="none" w="med" len="lg"/>
            </a:ln>
            <a:effectLst/>
          </p:spPr>
          <p:txBody>
            <a:bodyPr wrap="none" lIns="0" tIns="0" rIns="0" bIns="0" anchor="ctr"/>
            <a:lstStyle/>
            <a:p>
              <a:pPr algn="ctr">
                <a:defRPr/>
              </a:pPr>
              <a:r>
                <a:rPr lang="de-DE" sz="1000" dirty="0">
                  <a:solidFill>
                    <a:schemeClr val="bg1"/>
                  </a:solidFill>
                </a:rPr>
                <a:t>21</a:t>
              </a:r>
              <a:endParaRPr lang="de-DE" sz="1000" dirty="0">
                <a:solidFill>
                  <a:schemeClr val="bg1"/>
                </a:solidFill>
              </a:endParaRPr>
            </a:p>
          </p:txBody>
        </p:sp>
        <p:sp>
          <p:nvSpPr>
            <p:cNvPr id="272477" name="AutoShape 106"/>
            <p:cNvSpPr>
              <a:spLocks noChangeArrowheads="1"/>
            </p:cNvSpPr>
            <p:nvPr/>
          </p:nvSpPr>
          <p:spPr bwMode="gray">
            <a:xfrm>
              <a:off x="3759287" y="5679438"/>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18</a:t>
              </a:r>
            </a:p>
          </p:txBody>
        </p:sp>
        <p:sp>
          <p:nvSpPr>
            <p:cNvPr id="272478" name="AutoShape 106"/>
            <p:cNvSpPr>
              <a:spLocks noChangeArrowheads="1"/>
            </p:cNvSpPr>
            <p:nvPr/>
          </p:nvSpPr>
          <p:spPr bwMode="gray">
            <a:xfrm>
              <a:off x="3964636" y="2652147"/>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5</a:t>
              </a:r>
            </a:p>
          </p:txBody>
        </p:sp>
        <p:sp>
          <p:nvSpPr>
            <p:cNvPr id="272479" name="AutoShape 106"/>
            <p:cNvSpPr>
              <a:spLocks noChangeArrowheads="1"/>
            </p:cNvSpPr>
            <p:nvPr/>
          </p:nvSpPr>
          <p:spPr bwMode="gray">
            <a:xfrm>
              <a:off x="2928926" y="3437965"/>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2</a:t>
              </a:r>
            </a:p>
          </p:txBody>
        </p:sp>
        <p:sp>
          <p:nvSpPr>
            <p:cNvPr id="272480" name="AutoShape 106"/>
            <p:cNvSpPr>
              <a:spLocks noChangeArrowheads="1"/>
            </p:cNvSpPr>
            <p:nvPr/>
          </p:nvSpPr>
          <p:spPr bwMode="gray">
            <a:xfrm>
              <a:off x="4607860" y="3473543"/>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11</a:t>
              </a:r>
            </a:p>
          </p:txBody>
        </p:sp>
        <p:sp>
          <p:nvSpPr>
            <p:cNvPr id="272481" name="AutoShape 106"/>
            <p:cNvSpPr>
              <a:spLocks noChangeArrowheads="1"/>
            </p:cNvSpPr>
            <p:nvPr/>
          </p:nvSpPr>
          <p:spPr bwMode="gray">
            <a:xfrm>
              <a:off x="4500280" y="3571594"/>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17</a:t>
              </a:r>
            </a:p>
          </p:txBody>
        </p:sp>
        <p:sp>
          <p:nvSpPr>
            <p:cNvPr id="272482" name="AutoShape 106"/>
            <p:cNvSpPr>
              <a:spLocks noChangeArrowheads="1"/>
            </p:cNvSpPr>
            <p:nvPr/>
          </p:nvSpPr>
          <p:spPr bwMode="gray">
            <a:xfrm>
              <a:off x="5158445" y="3331978"/>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6</a:t>
              </a:r>
            </a:p>
          </p:txBody>
        </p:sp>
        <p:sp>
          <p:nvSpPr>
            <p:cNvPr id="272483" name="AutoShape 106"/>
            <p:cNvSpPr>
              <a:spLocks noChangeArrowheads="1"/>
            </p:cNvSpPr>
            <p:nvPr/>
          </p:nvSpPr>
          <p:spPr bwMode="gray">
            <a:xfrm>
              <a:off x="5152751" y="3607736"/>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9</a:t>
              </a:r>
            </a:p>
          </p:txBody>
        </p:sp>
        <p:sp>
          <p:nvSpPr>
            <p:cNvPr id="272484" name="AutoShape 106"/>
            <p:cNvSpPr>
              <a:spLocks noChangeArrowheads="1"/>
            </p:cNvSpPr>
            <p:nvPr/>
          </p:nvSpPr>
          <p:spPr bwMode="gray">
            <a:xfrm>
              <a:off x="4956085" y="3652561"/>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8</a:t>
              </a:r>
            </a:p>
          </p:txBody>
        </p:sp>
        <p:sp>
          <p:nvSpPr>
            <p:cNvPr id="272485" name="AutoShape 106"/>
            <p:cNvSpPr>
              <a:spLocks noChangeArrowheads="1"/>
            </p:cNvSpPr>
            <p:nvPr/>
          </p:nvSpPr>
          <p:spPr bwMode="gray">
            <a:xfrm>
              <a:off x="5000628" y="3500720"/>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7</a:t>
              </a:r>
            </a:p>
          </p:txBody>
        </p:sp>
        <p:sp>
          <p:nvSpPr>
            <p:cNvPr id="272486" name="AutoShape 106"/>
            <p:cNvSpPr>
              <a:spLocks noChangeArrowheads="1"/>
            </p:cNvSpPr>
            <p:nvPr/>
          </p:nvSpPr>
          <p:spPr bwMode="gray">
            <a:xfrm>
              <a:off x="4286248" y="4357694"/>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15</a:t>
              </a:r>
            </a:p>
          </p:txBody>
        </p:sp>
        <p:sp>
          <p:nvSpPr>
            <p:cNvPr id="272487" name="AutoShape 106"/>
            <p:cNvSpPr>
              <a:spLocks noChangeArrowheads="1"/>
            </p:cNvSpPr>
            <p:nvPr/>
          </p:nvSpPr>
          <p:spPr bwMode="gray">
            <a:xfrm>
              <a:off x="4179232" y="4804252"/>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14</a:t>
              </a:r>
            </a:p>
          </p:txBody>
        </p:sp>
        <p:sp>
          <p:nvSpPr>
            <p:cNvPr id="272488" name="AutoShape 106"/>
            <p:cNvSpPr>
              <a:spLocks noChangeArrowheads="1"/>
            </p:cNvSpPr>
            <p:nvPr/>
          </p:nvSpPr>
          <p:spPr bwMode="gray">
            <a:xfrm>
              <a:off x="5500694" y="4161310"/>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12</a:t>
              </a:r>
            </a:p>
          </p:txBody>
        </p:sp>
        <p:sp>
          <p:nvSpPr>
            <p:cNvPr id="272489" name="AutoShape 106"/>
            <p:cNvSpPr>
              <a:spLocks noChangeArrowheads="1"/>
            </p:cNvSpPr>
            <p:nvPr/>
          </p:nvSpPr>
          <p:spPr bwMode="gray">
            <a:xfrm>
              <a:off x="5161434" y="4438379"/>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13</a:t>
              </a:r>
            </a:p>
          </p:txBody>
        </p:sp>
        <p:sp>
          <p:nvSpPr>
            <p:cNvPr id="272490" name="AutoShape 106"/>
            <p:cNvSpPr>
              <a:spLocks noChangeArrowheads="1"/>
            </p:cNvSpPr>
            <p:nvPr/>
          </p:nvSpPr>
          <p:spPr bwMode="gray">
            <a:xfrm>
              <a:off x="5357818" y="4438379"/>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16</a:t>
              </a:r>
            </a:p>
          </p:txBody>
        </p:sp>
        <p:sp>
          <p:nvSpPr>
            <p:cNvPr id="272491" name="AutoShape 106"/>
            <p:cNvSpPr>
              <a:spLocks noChangeArrowheads="1"/>
            </p:cNvSpPr>
            <p:nvPr/>
          </p:nvSpPr>
          <p:spPr bwMode="gray">
            <a:xfrm>
              <a:off x="5974147" y="4848795"/>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3</a:t>
              </a:r>
            </a:p>
          </p:txBody>
        </p:sp>
        <p:sp>
          <p:nvSpPr>
            <p:cNvPr id="272492" name="AutoShape 106"/>
            <p:cNvSpPr>
              <a:spLocks noChangeArrowheads="1"/>
            </p:cNvSpPr>
            <p:nvPr/>
          </p:nvSpPr>
          <p:spPr bwMode="gray">
            <a:xfrm>
              <a:off x="5625922" y="5135576"/>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19</a:t>
              </a:r>
            </a:p>
          </p:txBody>
        </p:sp>
        <p:sp>
          <p:nvSpPr>
            <p:cNvPr id="272493" name="AutoShape 106"/>
            <p:cNvSpPr>
              <a:spLocks noChangeArrowheads="1"/>
            </p:cNvSpPr>
            <p:nvPr/>
          </p:nvSpPr>
          <p:spPr bwMode="gray">
            <a:xfrm>
              <a:off x="4688263" y="2866461"/>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4</a:t>
              </a:r>
            </a:p>
          </p:txBody>
        </p:sp>
        <p:sp>
          <p:nvSpPr>
            <p:cNvPr id="59" name="AutoShape 106"/>
            <p:cNvSpPr>
              <a:spLocks noChangeArrowheads="1"/>
            </p:cNvSpPr>
            <p:nvPr/>
          </p:nvSpPr>
          <p:spPr bwMode="gray">
            <a:xfrm>
              <a:off x="4562475" y="3160697"/>
              <a:ext cx="163513" cy="150812"/>
            </a:xfrm>
            <a:prstGeom prst="flowChartConnector">
              <a:avLst/>
            </a:prstGeom>
            <a:solidFill>
              <a:schemeClr val="bg2">
                <a:lumMod val="60000"/>
                <a:lumOff val="40000"/>
              </a:schemeClr>
            </a:solidFill>
            <a:ln w="12700">
              <a:solidFill>
                <a:schemeClr val="bg2">
                  <a:lumMod val="60000"/>
                  <a:lumOff val="40000"/>
                </a:schemeClr>
              </a:solidFill>
              <a:round/>
              <a:headEnd/>
              <a:tailEnd type="none" w="med" len="lg"/>
            </a:ln>
            <a:effectLst/>
          </p:spPr>
          <p:txBody>
            <a:bodyPr wrap="none" lIns="0" tIns="0" rIns="0" bIns="0" anchor="ctr"/>
            <a:lstStyle/>
            <a:p>
              <a:pPr algn="ctr">
                <a:defRPr/>
              </a:pPr>
              <a:r>
                <a:rPr lang="de-DE" sz="1000" dirty="0"/>
                <a:t>22</a:t>
              </a:r>
              <a:endParaRPr lang="de-DE" sz="1000" dirty="0"/>
            </a:p>
          </p:txBody>
        </p:sp>
        <p:sp>
          <p:nvSpPr>
            <p:cNvPr id="272495" name="AutoShape 106"/>
            <p:cNvSpPr>
              <a:spLocks noChangeArrowheads="1"/>
            </p:cNvSpPr>
            <p:nvPr/>
          </p:nvSpPr>
          <p:spPr bwMode="gray">
            <a:xfrm>
              <a:off x="4607860" y="3787219"/>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10</a:t>
              </a:r>
            </a:p>
          </p:txBody>
        </p:sp>
        <p:sp>
          <p:nvSpPr>
            <p:cNvPr id="272496" name="AutoShape 106"/>
            <p:cNvSpPr>
              <a:spLocks noChangeArrowheads="1"/>
            </p:cNvSpPr>
            <p:nvPr/>
          </p:nvSpPr>
          <p:spPr bwMode="gray">
            <a:xfrm>
              <a:off x="4723841" y="3956708"/>
              <a:ext cx="163513" cy="150812"/>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r>
                <a:rPr lang="de-DE" sz="1000">
                  <a:solidFill>
                    <a:schemeClr val="bg1"/>
                  </a:solidFill>
                </a:rPr>
                <a:t>1</a:t>
              </a:r>
            </a:p>
          </p:txBody>
        </p:sp>
      </p:grpSp>
      <p:grpSp>
        <p:nvGrpSpPr>
          <p:cNvPr id="272390" name="Gruppieren 65"/>
          <p:cNvGrpSpPr>
            <a:grpSpLocks/>
          </p:cNvGrpSpPr>
          <p:nvPr/>
        </p:nvGrpSpPr>
        <p:grpSpPr bwMode="auto">
          <a:xfrm>
            <a:off x="642938" y="5643563"/>
            <a:ext cx="1319212" cy="738187"/>
            <a:chOff x="5039540" y="4873874"/>
            <a:chExt cx="1318410" cy="738664"/>
          </a:xfrm>
        </p:grpSpPr>
        <p:sp>
          <p:nvSpPr>
            <p:cNvPr id="67" name="AutoShape 106"/>
            <p:cNvSpPr>
              <a:spLocks noChangeArrowheads="1"/>
            </p:cNvSpPr>
            <p:nvPr/>
          </p:nvSpPr>
          <p:spPr bwMode="gray">
            <a:xfrm>
              <a:off x="5039540" y="5086736"/>
              <a:ext cx="125336" cy="115962"/>
            </a:xfrm>
            <a:prstGeom prst="flowChartConnector">
              <a:avLst/>
            </a:prstGeom>
            <a:solidFill>
              <a:schemeClr val="bg2">
                <a:lumMod val="20000"/>
                <a:lumOff val="80000"/>
              </a:schemeClr>
            </a:solidFill>
            <a:ln w="12700">
              <a:solidFill>
                <a:schemeClr val="bg2">
                  <a:lumMod val="20000"/>
                  <a:lumOff val="80000"/>
                </a:schemeClr>
              </a:solidFill>
              <a:round/>
              <a:headEnd/>
              <a:tailEnd type="none" w="med" len="lg"/>
            </a:ln>
            <a:effectLst/>
          </p:spPr>
          <p:txBody>
            <a:bodyPr wrap="none" lIns="0" tIns="0" rIns="0" bIns="0" anchor="ctr"/>
            <a:lstStyle/>
            <a:p>
              <a:pPr algn="ctr">
                <a:defRPr/>
              </a:pPr>
              <a:endParaRPr lang="de-DE" sz="1000" dirty="0">
                <a:solidFill>
                  <a:schemeClr val="bg1"/>
                </a:solidFill>
              </a:endParaRPr>
            </a:p>
          </p:txBody>
        </p:sp>
        <p:sp>
          <p:nvSpPr>
            <p:cNvPr id="68" name="AutoShape 106"/>
            <p:cNvSpPr>
              <a:spLocks noChangeArrowheads="1"/>
            </p:cNvSpPr>
            <p:nvPr/>
          </p:nvSpPr>
          <p:spPr bwMode="gray">
            <a:xfrm>
              <a:off x="5039540" y="5266239"/>
              <a:ext cx="125336" cy="117551"/>
            </a:xfrm>
            <a:prstGeom prst="flowChartConnector">
              <a:avLst/>
            </a:prstGeom>
            <a:solidFill>
              <a:schemeClr val="bg2">
                <a:lumMod val="60000"/>
                <a:lumOff val="40000"/>
              </a:schemeClr>
            </a:solidFill>
            <a:ln w="12700">
              <a:solidFill>
                <a:schemeClr val="bg2">
                  <a:lumMod val="60000"/>
                  <a:lumOff val="40000"/>
                </a:schemeClr>
              </a:solidFill>
              <a:round/>
              <a:headEnd/>
              <a:tailEnd type="none" w="med" len="lg"/>
            </a:ln>
            <a:effectLst/>
          </p:spPr>
          <p:txBody>
            <a:bodyPr wrap="none" lIns="0" tIns="0" rIns="0" bIns="0" anchor="ctr"/>
            <a:lstStyle/>
            <a:p>
              <a:pPr algn="ctr">
                <a:defRPr/>
              </a:pPr>
              <a:endParaRPr lang="de-DE" sz="1000" dirty="0">
                <a:solidFill>
                  <a:schemeClr val="bg1"/>
                </a:solidFill>
              </a:endParaRPr>
            </a:p>
          </p:txBody>
        </p:sp>
        <p:sp>
          <p:nvSpPr>
            <p:cNvPr id="272470" name="Text Box 197"/>
            <p:cNvSpPr txBox="1">
              <a:spLocks noChangeArrowheads="1"/>
            </p:cNvSpPr>
            <p:nvPr/>
          </p:nvSpPr>
          <p:spPr bwMode="gray">
            <a:xfrm>
              <a:off x="5214942" y="4873874"/>
              <a:ext cx="1143008" cy="738664"/>
            </a:xfrm>
            <a:prstGeom prst="rect">
              <a:avLst/>
            </a:prstGeom>
            <a:noFill/>
            <a:ln w="12700">
              <a:noFill/>
              <a:miter lim="800000"/>
              <a:headEnd/>
              <a:tailEnd type="none" w="med" len="lg"/>
            </a:ln>
          </p:spPr>
          <p:txBody>
            <a:bodyPr lIns="0" tIns="0" rIns="0" bIns="0">
              <a:spAutoFit/>
            </a:bodyPr>
            <a:lstStyle/>
            <a:p>
              <a:r>
                <a:rPr lang="de-DE" sz="1200">
                  <a:cs typeface="Arial" charset="0"/>
                </a:rPr>
                <a:t>Onshore wind</a:t>
              </a:r>
            </a:p>
            <a:p>
              <a:r>
                <a:rPr lang="de-DE" sz="1200">
                  <a:cs typeface="Arial" charset="0"/>
                </a:rPr>
                <a:t>Offshore wind</a:t>
              </a:r>
            </a:p>
            <a:p>
              <a:r>
                <a:rPr lang="de-DE" sz="1200">
                  <a:cs typeface="Arial" charset="0"/>
                </a:rPr>
                <a:t>Biomass</a:t>
              </a:r>
            </a:p>
            <a:p>
              <a:r>
                <a:rPr lang="de-DE" sz="1200">
                  <a:cs typeface="Arial" charset="0"/>
                </a:rPr>
                <a:t>Office</a:t>
              </a:r>
            </a:p>
          </p:txBody>
        </p:sp>
        <p:sp>
          <p:nvSpPr>
            <p:cNvPr id="272471" name="AutoShape 106"/>
            <p:cNvSpPr>
              <a:spLocks noChangeArrowheads="1"/>
            </p:cNvSpPr>
            <p:nvPr/>
          </p:nvSpPr>
          <p:spPr bwMode="gray">
            <a:xfrm>
              <a:off x="5039540" y="5447198"/>
              <a:ext cx="125848" cy="116073"/>
            </a:xfrm>
            <a:prstGeom prst="flowChartConnector">
              <a:avLst/>
            </a:prstGeom>
            <a:solidFill>
              <a:schemeClr val="tx1"/>
            </a:solidFill>
            <a:ln w="12700">
              <a:solidFill>
                <a:schemeClr val="tx1"/>
              </a:solidFill>
              <a:round/>
              <a:headEnd/>
              <a:tailEnd type="none" w="med" len="lg"/>
            </a:ln>
          </p:spPr>
          <p:txBody>
            <a:bodyPr wrap="none" lIns="0" tIns="0" rIns="0" bIns="0" anchor="ctr"/>
            <a:lstStyle/>
            <a:p>
              <a:pPr algn="ctr"/>
              <a:endParaRPr lang="de-DE" sz="1000">
                <a:solidFill>
                  <a:schemeClr val="bg1"/>
                </a:solidFill>
              </a:endParaRPr>
            </a:p>
          </p:txBody>
        </p:sp>
        <p:sp>
          <p:nvSpPr>
            <p:cNvPr id="272472" name="AutoShape 106"/>
            <p:cNvSpPr>
              <a:spLocks noChangeArrowheads="1"/>
            </p:cNvSpPr>
            <p:nvPr/>
          </p:nvSpPr>
          <p:spPr bwMode="gray">
            <a:xfrm>
              <a:off x="5039540" y="4906400"/>
              <a:ext cx="125848" cy="116073"/>
            </a:xfrm>
            <a:prstGeom prst="flowChartConnector">
              <a:avLst/>
            </a:prstGeom>
            <a:solidFill>
              <a:schemeClr val="bg2"/>
            </a:solidFill>
            <a:ln w="12700">
              <a:solidFill>
                <a:schemeClr val="bg2"/>
              </a:solidFill>
              <a:round/>
              <a:headEnd/>
              <a:tailEnd type="none" w="med" len="lg"/>
            </a:ln>
          </p:spPr>
          <p:txBody>
            <a:bodyPr wrap="none" lIns="0" tIns="0" rIns="0" bIns="0" anchor="ctr"/>
            <a:lstStyle/>
            <a:p>
              <a:pPr algn="ctr"/>
              <a:endParaRPr lang="de-DE" sz="1000">
                <a:solidFill>
                  <a:schemeClr val="bg1"/>
                </a:solidFill>
              </a:endParaRPr>
            </a:p>
          </p:txBody>
        </p:sp>
      </p:grpSp>
      <p:graphicFrame>
        <p:nvGraphicFramePr>
          <p:cNvPr id="76" name="Tabelle 75"/>
          <p:cNvGraphicFramePr>
            <a:graphicFrameLocks noGrp="1"/>
          </p:cNvGraphicFramePr>
          <p:nvPr/>
        </p:nvGraphicFramePr>
        <p:xfrm>
          <a:off x="5214938" y="1827213"/>
          <a:ext cx="3357562" cy="4543425"/>
        </p:xfrm>
        <a:graphic>
          <a:graphicData uri="http://schemas.openxmlformats.org/drawingml/2006/table">
            <a:tbl>
              <a:tblPr firstRow="1" bandRow="1">
                <a:tableStyleId>{5C22544A-7EE6-4342-B048-85BDC9FD1C3A}</a:tableStyleId>
              </a:tblPr>
              <a:tblGrid>
                <a:gridCol w="427733"/>
                <a:gridCol w="1524351"/>
                <a:gridCol w="903242"/>
                <a:gridCol w="502261"/>
              </a:tblGrid>
              <a:tr h="370840">
                <a:tc>
                  <a:txBody>
                    <a:bodyPr/>
                    <a:lstStyle/>
                    <a:p>
                      <a:pPr algn="l"/>
                      <a:endParaRPr lang="de-DE" sz="1000" b="1" baseline="0" dirty="0" smtClean="0">
                        <a:latin typeface="Polo11K-Leicht"/>
                      </a:endParaRPr>
                    </a:p>
                  </a:txBody>
                  <a:tcPr/>
                </a:tc>
                <a:tc>
                  <a:txBody>
                    <a:bodyPr/>
                    <a:lstStyle/>
                    <a:p>
                      <a:pPr algn="l"/>
                      <a:r>
                        <a:rPr lang="de-DE" sz="1000" b="1" kern="1200" dirty="0" smtClean="0">
                          <a:solidFill>
                            <a:schemeClr val="bg1"/>
                          </a:solidFill>
                          <a:latin typeface="+mn-lt"/>
                          <a:ea typeface="+mn-ea"/>
                          <a:cs typeface="+mn-cs"/>
                        </a:rPr>
                        <a:t>Project</a:t>
                      </a:r>
                    </a:p>
                    <a:p>
                      <a:pPr algn="l"/>
                      <a:r>
                        <a:rPr lang="de-DE" sz="1000" b="1" kern="1200" dirty="0" smtClean="0">
                          <a:solidFill>
                            <a:schemeClr val="bg1"/>
                          </a:solidFill>
                          <a:latin typeface="+mn-lt"/>
                          <a:ea typeface="+mn-ea"/>
                          <a:cs typeface="+mn-cs"/>
                        </a:rPr>
                        <a:t>(</a:t>
                      </a:r>
                      <a:r>
                        <a:rPr lang="de-DE" sz="1000" b="1" kern="1200" dirty="0" err="1" smtClean="0">
                          <a:solidFill>
                            <a:schemeClr val="bg1"/>
                          </a:solidFill>
                          <a:latin typeface="+mn-lt"/>
                          <a:ea typeface="+mn-ea"/>
                          <a:cs typeface="+mn-cs"/>
                        </a:rPr>
                        <a:t>Location</a:t>
                      </a:r>
                      <a:r>
                        <a:rPr lang="de-DE" sz="1000" b="1" kern="1200" dirty="0" smtClean="0">
                          <a:solidFill>
                            <a:schemeClr val="bg1"/>
                          </a:solidFill>
                          <a:latin typeface="+mn-lt"/>
                          <a:ea typeface="+mn-ea"/>
                          <a:cs typeface="+mn-cs"/>
                        </a:rPr>
                        <a:t>)</a:t>
                      </a:r>
                    </a:p>
                  </a:txBody>
                  <a:tcPr/>
                </a:tc>
                <a:tc>
                  <a:txBody>
                    <a:bodyPr/>
                    <a:lstStyle/>
                    <a:p>
                      <a:pPr algn="l"/>
                      <a:r>
                        <a:rPr lang="de-DE" sz="1000" b="1" kern="1200" dirty="0" smtClean="0">
                          <a:solidFill>
                            <a:schemeClr val="bg1"/>
                          </a:solidFill>
                          <a:latin typeface="+mn-lt"/>
                          <a:ea typeface="+mn-ea"/>
                          <a:cs typeface="+mn-cs"/>
                        </a:rPr>
                        <a:t>Net </a:t>
                      </a:r>
                      <a:r>
                        <a:rPr lang="de-DE" sz="1000" b="1" kern="1200" dirty="0" err="1" smtClean="0">
                          <a:solidFill>
                            <a:schemeClr val="bg1"/>
                          </a:solidFill>
                          <a:latin typeface="+mn-lt"/>
                          <a:ea typeface="+mn-ea"/>
                          <a:cs typeface="+mn-cs"/>
                        </a:rPr>
                        <a:t>capacity</a:t>
                      </a:r>
                      <a:endParaRPr lang="de-DE" sz="1000" b="1" kern="1200" dirty="0" smtClean="0">
                        <a:solidFill>
                          <a:schemeClr val="bg1"/>
                        </a:solidFill>
                        <a:latin typeface="+mn-lt"/>
                        <a:ea typeface="+mn-ea"/>
                        <a:cs typeface="+mn-cs"/>
                      </a:endParaRPr>
                    </a:p>
                    <a:p>
                      <a:pPr algn="l"/>
                      <a:r>
                        <a:rPr lang="de-DE" sz="1000" b="1" kern="1200" dirty="0" smtClean="0">
                          <a:solidFill>
                            <a:schemeClr val="bg1"/>
                          </a:solidFill>
                          <a:latin typeface="+mn-lt"/>
                          <a:ea typeface="+mn-ea"/>
                          <a:cs typeface="+mn-cs"/>
                        </a:rPr>
                        <a:t>MW*</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b="1" kern="1200" dirty="0" smtClean="0">
                          <a:solidFill>
                            <a:schemeClr val="bg1"/>
                          </a:solidFill>
                          <a:latin typeface="+mn-lt"/>
                          <a:ea typeface="+mn-ea"/>
                          <a:cs typeface="+mn-cs"/>
                        </a:rPr>
                        <a:t>Year</a:t>
                      </a:r>
                    </a:p>
                  </a:txBody>
                  <a:tcPr/>
                </a:tc>
              </a:tr>
              <a:tr h="318140">
                <a:tc>
                  <a:txBody>
                    <a:bodyPr/>
                    <a:lstStyle/>
                    <a:p>
                      <a:pPr algn="ctr"/>
                      <a:r>
                        <a:rPr lang="de-DE" sz="1000" b="0" dirty="0" smtClean="0"/>
                        <a:t>11</a:t>
                      </a:r>
                      <a:endParaRPr lang="de-DE" sz="1000" b="0" dirty="0"/>
                    </a:p>
                  </a:txBody>
                  <a:tcPr/>
                </a:tc>
                <a:tc>
                  <a:txBody>
                    <a:bodyPr/>
                    <a:lstStyle/>
                    <a:p>
                      <a:pPr algn="l"/>
                      <a:r>
                        <a:rPr lang="de-DE" sz="1000" b="0" dirty="0" err="1" smtClean="0"/>
                        <a:t>Oldside</a:t>
                      </a:r>
                      <a:r>
                        <a:rPr lang="de-DE" sz="1000" b="0" dirty="0" smtClean="0"/>
                        <a:t> (</a:t>
                      </a:r>
                      <a:r>
                        <a:rPr lang="de-DE" sz="1000" b="0" dirty="0" err="1" smtClean="0"/>
                        <a:t>Cumbria</a:t>
                      </a:r>
                      <a:r>
                        <a:rPr lang="de-DE" sz="1000" b="0" dirty="0" smtClean="0"/>
                        <a:t>) </a:t>
                      </a:r>
                      <a:endParaRPr lang="de-DE" sz="1000" b="0" kern="1200" dirty="0" smtClean="0">
                        <a:solidFill>
                          <a:schemeClr val="dk1"/>
                        </a:solidFill>
                        <a:latin typeface="+mn-lt"/>
                        <a:ea typeface="+mn-ea"/>
                        <a:cs typeface="+mn-cs"/>
                      </a:endParaRPr>
                    </a:p>
                  </a:txBody>
                  <a:tcPr/>
                </a:tc>
                <a:tc>
                  <a:txBody>
                    <a:bodyPr/>
                    <a:lstStyle/>
                    <a:p>
                      <a:pPr algn="r"/>
                      <a:r>
                        <a:rPr lang="de-DE" sz="1000" b="0" kern="1200" dirty="0" smtClean="0">
                          <a:solidFill>
                            <a:schemeClr val="dk1"/>
                          </a:solidFill>
                          <a:latin typeface="+mn-lt"/>
                          <a:ea typeface="+mn-ea"/>
                          <a:cs typeface="+mn-cs"/>
                        </a:rPr>
                        <a:t>5</a:t>
                      </a:r>
                    </a:p>
                  </a:txBody>
                  <a:tcPr/>
                </a:tc>
                <a:tc>
                  <a:txBody>
                    <a:bodyPr/>
                    <a:lstStyle/>
                    <a:p>
                      <a:pPr algn="r"/>
                      <a:r>
                        <a:rPr lang="en-US" sz="1000" b="0" dirty="0" smtClean="0"/>
                        <a:t>1996</a:t>
                      </a:r>
                      <a:endParaRPr lang="de-DE" sz="1000" b="0" kern="1200" dirty="0" smtClean="0">
                        <a:solidFill>
                          <a:schemeClr val="dk1"/>
                        </a:solidFill>
                        <a:latin typeface="+mn-lt"/>
                        <a:ea typeface="+mn-ea"/>
                        <a:cs typeface="+mn-cs"/>
                      </a:endParaRPr>
                    </a:p>
                  </a:txBody>
                  <a:tcPr/>
                </a:tc>
              </a:tr>
              <a:tr h="285752">
                <a:tc>
                  <a:txBody>
                    <a:bodyPr/>
                    <a:lstStyle/>
                    <a:p>
                      <a:pPr algn="ctr"/>
                      <a:r>
                        <a:rPr lang="de-DE" sz="1000" b="0" dirty="0" smtClean="0"/>
                        <a:t>12</a:t>
                      </a:r>
                      <a:endParaRPr lang="de-DE" sz="1000" b="0" dirty="0"/>
                    </a:p>
                  </a:txBody>
                  <a:tcPr/>
                </a:tc>
                <a:tc>
                  <a:txBody>
                    <a:bodyPr/>
                    <a:lstStyle/>
                    <a:p>
                      <a:r>
                        <a:rPr lang="en-US" sz="1000" b="0" dirty="0" smtClean="0"/>
                        <a:t>Out Newton (Northumberland) </a:t>
                      </a:r>
                      <a:endParaRPr lang="de-DE" sz="1000" b="0" dirty="0"/>
                    </a:p>
                  </a:txBody>
                  <a:tcPr/>
                </a:tc>
                <a:tc>
                  <a:txBody>
                    <a:bodyPr/>
                    <a:lstStyle/>
                    <a:p>
                      <a:pPr algn="r"/>
                      <a:r>
                        <a:rPr lang="de-DE" sz="1000" b="0" dirty="0" smtClean="0"/>
                        <a:t>9</a:t>
                      </a:r>
                      <a:endParaRPr lang="de-DE" sz="1000" b="0" dirty="0"/>
                    </a:p>
                  </a:txBody>
                  <a:tcPr/>
                </a:tc>
                <a:tc>
                  <a:txBody>
                    <a:bodyPr/>
                    <a:lstStyle/>
                    <a:p>
                      <a:pPr algn="r"/>
                      <a:r>
                        <a:rPr lang="en-US" sz="1000" b="0" dirty="0" smtClean="0"/>
                        <a:t>2002</a:t>
                      </a:r>
                      <a:endParaRPr lang="de-DE" sz="1000" b="0" dirty="0"/>
                    </a:p>
                  </a:txBody>
                  <a:tcPr/>
                </a:tc>
              </a:tr>
              <a:tr h="285752">
                <a:tc>
                  <a:txBody>
                    <a:bodyPr/>
                    <a:lstStyle/>
                    <a:p>
                      <a:pPr algn="ctr"/>
                      <a:r>
                        <a:rPr lang="de-DE" sz="1000" b="0" dirty="0" smtClean="0"/>
                        <a:t>13</a:t>
                      </a:r>
                      <a:endParaRPr lang="de-DE" sz="1000" b="0" dirty="0"/>
                    </a:p>
                  </a:txBody>
                  <a:tcPr/>
                </a:tc>
                <a:tc>
                  <a:txBody>
                    <a:bodyPr/>
                    <a:lstStyle/>
                    <a:p>
                      <a:pPr algn="l"/>
                      <a:r>
                        <a:rPr lang="en-US" sz="1000" b="0" dirty="0" err="1" smtClean="0"/>
                        <a:t>Ovenden</a:t>
                      </a:r>
                      <a:r>
                        <a:rPr lang="en-US" sz="1000" b="0" dirty="0" smtClean="0"/>
                        <a:t> Moor (Yorkshire) </a:t>
                      </a:r>
                      <a:endParaRPr lang="de-DE" sz="1000" b="0" dirty="0"/>
                    </a:p>
                  </a:txBody>
                  <a:tcPr/>
                </a:tc>
                <a:tc>
                  <a:txBody>
                    <a:bodyPr/>
                    <a:lstStyle/>
                    <a:p>
                      <a:pPr algn="r"/>
                      <a:r>
                        <a:rPr lang="de-DE" sz="1000" b="0" dirty="0" smtClean="0"/>
                        <a:t>5</a:t>
                      </a:r>
                      <a:endParaRPr lang="de-DE" sz="1000" b="0" dirty="0"/>
                    </a:p>
                  </a:txBody>
                  <a:tcPr/>
                </a:tc>
                <a:tc>
                  <a:txBody>
                    <a:bodyPr/>
                    <a:lstStyle/>
                    <a:p>
                      <a:pPr algn="r"/>
                      <a:r>
                        <a:rPr lang="en-US" sz="1000" b="0" dirty="0" smtClean="0"/>
                        <a:t>1993</a:t>
                      </a:r>
                      <a:endParaRPr lang="de-DE" sz="1000" b="0" dirty="0"/>
                    </a:p>
                  </a:txBody>
                  <a:tcPr/>
                </a:tc>
              </a:tr>
              <a:tr h="285752">
                <a:tc>
                  <a:txBody>
                    <a:bodyPr/>
                    <a:lstStyle/>
                    <a:p>
                      <a:pPr algn="ctr"/>
                      <a:r>
                        <a:rPr lang="de-DE" sz="1000" b="0" dirty="0" smtClean="0"/>
                        <a:t>14</a:t>
                      </a:r>
                      <a:endParaRPr lang="de-DE" sz="1000" b="0" dirty="0"/>
                    </a:p>
                  </a:txBody>
                  <a:tcPr/>
                </a:tc>
                <a:tc>
                  <a:txBody>
                    <a:bodyPr/>
                    <a:lstStyle/>
                    <a:p>
                      <a:pPr algn="l"/>
                      <a:r>
                        <a:rPr lang="de-DE" sz="1000" b="0" dirty="0" err="1" smtClean="0"/>
                        <a:t>Rheidol</a:t>
                      </a:r>
                      <a:r>
                        <a:rPr lang="de-DE" sz="1000" b="0" dirty="0" smtClean="0"/>
                        <a:t> (Wales)</a:t>
                      </a:r>
                      <a:endParaRPr lang="de-DE" sz="1000" b="0" dirty="0"/>
                    </a:p>
                  </a:txBody>
                  <a:tcPr/>
                </a:tc>
                <a:tc>
                  <a:txBody>
                    <a:bodyPr/>
                    <a:lstStyle/>
                    <a:p>
                      <a:pPr algn="r"/>
                      <a:r>
                        <a:rPr lang="de-DE" sz="1000" b="0" dirty="0" smtClean="0"/>
                        <a:t>2</a:t>
                      </a:r>
                      <a:endParaRPr lang="de-DE" sz="1000" b="0" dirty="0"/>
                    </a:p>
                  </a:txBody>
                  <a:tcPr/>
                </a:tc>
                <a:tc>
                  <a:txBody>
                    <a:bodyPr/>
                    <a:lstStyle/>
                    <a:p>
                      <a:pPr algn="r"/>
                      <a:r>
                        <a:rPr lang="en-US" sz="1000" b="0" dirty="0" smtClean="0"/>
                        <a:t>1997</a:t>
                      </a:r>
                      <a:endParaRPr lang="de-DE" sz="1000" b="0" dirty="0"/>
                    </a:p>
                  </a:txBody>
                  <a:tcPr/>
                </a:tc>
              </a:tr>
              <a:tr h="285752">
                <a:tc>
                  <a:txBody>
                    <a:bodyPr/>
                    <a:lstStyle/>
                    <a:p>
                      <a:pPr algn="ctr"/>
                      <a:r>
                        <a:rPr lang="de-DE" sz="1000" b="0" dirty="0" smtClean="0"/>
                        <a:t>15</a:t>
                      </a:r>
                      <a:endParaRPr lang="de-DE" sz="1000" b="0" dirty="0"/>
                    </a:p>
                  </a:txBody>
                  <a:tcPr/>
                </a:tc>
                <a:tc>
                  <a:txBody>
                    <a:bodyPr/>
                    <a:lstStyle/>
                    <a:p>
                      <a:pPr algn="l"/>
                      <a:r>
                        <a:rPr lang="en-US" sz="1000" b="0" dirty="0" err="1" smtClean="0"/>
                        <a:t>Rhyd</a:t>
                      </a:r>
                      <a:r>
                        <a:rPr lang="en-US" sz="1000" b="0" dirty="0" smtClean="0"/>
                        <a:t>-y-</a:t>
                      </a:r>
                      <a:r>
                        <a:rPr lang="en-US" sz="1000" b="0" dirty="0" err="1" smtClean="0"/>
                        <a:t>Groes</a:t>
                      </a:r>
                      <a:r>
                        <a:rPr lang="en-US" sz="1000" b="0" dirty="0" smtClean="0"/>
                        <a:t> (Wales) </a:t>
                      </a:r>
                      <a:endParaRPr lang="de-DE" sz="1000" b="0" dirty="0"/>
                    </a:p>
                  </a:txBody>
                  <a:tcPr/>
                </a:tc>
                <a:tc>
                  <a:txBody>
                    <a:bodyPr/>
                    <a:lstStyle/>
                    <a:p>
                      <a:pPr algn="r"/>
                      <a:r>
                        <a:rPr lang="de-DE" sz="1000" b="0" dirty="0" smtClean="0"/>
                        <a:t>4</a:t>
                      </a:r>
                      <a:endParaRPr lang="de-DE" sz="1000" b="0" dirty="0"/>
                    </a:p>
                  </a:txBody>
                  <a:tcPr/>
                </a:tc>
                <a:tc>
                  <a:txBody>
                    <a:bodyPr/>
                    <a:lstStyle/>
                    <a:p>
                      <a:pPr algn="r"/>
                      <a:r>
                        <a:rPr lang="de-DE" sz="1000" b="0" dirty="0" smtClean="0"/>
                        <a:t>1992</a:t>
                      </a:r>
                      <a:endParaRPr lang="de-DE" sz="1000" b="0" dirty="0"/>
                    </a:p>
                  </a:txBody>
                  <a:tcPr/>
                </a:tc>
              </a:tr>
              <a:tr h="285752">
                <a:tc>
                  <a:txBody>
                    <a:bodyPr/>
                    <a:lstStyle/>
                    <a:p>
                      <a:pPr algn="ctr"/>
                      <a:r>
                        <a:rPr lang="de-DE" sz="1000" b="0" dirty="0" smtClean="0"/>
                        <a:t>16</a:t>
                      </a:r>
                      <a:endParaRPr lang="de-DE" sz="1000" b="0" dirty="0"/>
                    </a:p>
                  </a:txBody>
                  <a:tcPr/>
                </a:tc>
                <a:tc>
                  <a:txBody>
                    <a:bodyPr/>
                    <a:lstStyle/>
                    <a:p>
                      <a:pPr algn="l"/>
                      <a:r>
                        <a:rPr lang="en-US" sz="1000" b="0" dirty="0" err="1" smtClean="0"/>
                        <a:t>Royd</a:t>
                      </a:r>
                      <a:r>
                        <a:rPr lang="en-US" sz="1000" b="0" dirty="0" smtClean="0"/>
                        <a:t> Moor (Yorkshire) </a:t>
                      </a:r>
                      <a:endParaRPr lang="de-DE" sz="1000" b="0" dirty="0"/>
                    </a:p>
                  </a:txBody>
                  <a:tcPr/>
                </a:tc>
                <a:tc>
                  <a:txBody>
                    <a:bodyPr/>
                    <a:lstStyle/>
                    <a:p>
                      <a:pPr algn="r"/>
                      <a:r>
                        <a:rPr lang="de-DE" sz="1000" b="0" dirty="0" smtClean="0"/>
                        <a:t>3</a:t>
                      </a:r>
                      <a:endParaRPr lang="de-DE" sz="1000" b="0" dirty="0"/>
                    </a:p>
                  </a:txBody>
                  <a:tcPr/>
                </a:tc>
                <a:tc>
                  <a:txBody>
                    <a:bodyPr/>
                    <a:lstStyle/>
                    <a:p>
                      <a:pPr algn="r"/>
                      <a:r>
                        <a:rPr lang="de-DE" sz="1000" b="0" dirty="0" smtClean="0"/>
                        <a:t>1993</a:t>
                      </a:r>
                      <a:endParaRPr lang="de-DE" sz="1000" b="0" dirty="0"/>
                    </a:p>
                  </a:txBody>
                  <a:tcPr/>
                </a:tc>
              </a:tr>
              <a:tr h="285752">
                <a:tc>
                  <a:txBody>
                    <a:bodyPr/>
                    <a:lstStyle/>
                    <a:p>
                      <a:pPr algn="ctr"/>
                      <a:r>
                        <a:rPr lang="de-DE" sz="1000" b="0" dirty="0" smtClean="0"/>
                        <a:t>17</a:t>
                      </a:r>
                      <a:endParaRPr lang="de-DE" sz="1000" b="0" dirty="0"/>
                    </a:p>
                  </a:txBody>
                  <a:tcPr/>
                </a:tc>
                <a:tc>
                  <a:txBody>
                    <a:bodyPr/>
                    <a:lstStyle/>
                    <a:p>
                      <a:pPr algn="l"/>
                      <a:r>
                        <a:rPr lang="en-US" sz="1000" b="0" dirty="0" err="1" smtClean="0"/>
                        <a:t>Siddick</a:t>
                      </a:r>
                      <a:r>
                        <a:rPr lang="en-US" sz="1000" b="0" dirty="0" smtClean="0"/>
                        <a:t> (</a:t>
                      </a:r>
                      <a:r>
                        <a:rPr lang="en-US" sz="1000" b="0" dirty="0" err="1" smtClean="0"/>
                        <a:t>Cumbria</a:t>
                      </a:r>
                      <a:r>
                        <a:rPr lang="en-US" sz="1000" b="0" dirty="0" smtClean="0"/>
                        <a:t>) </a:t>
                      </a:r>
                      <a:endParaRPr lang="de-DE" sz="1000" b="0" dirty="0"/>
                    </a:p>
                  </a:txBody>
                  <a:tcPr/>
                </a:tc>
                <a:tc>
                  <a:txBody>
                    <a:bodyPr/>
                    <a:lstStyle/>
                    <a:p>
                      <a:pPr algn="r"/>
                      <a:r>
                        <a:rPr lang="de-DE" sz="1000" b="0" dirty="0" smtClean="0"/>
                        <a:t>4</a:t>
                      </a:r>
                      <a:endParaRPr lang="de-DE" sz="1000" b="0" dirty="0"/>
                    </a:p>
                  </a:txBody>
                  <a:tcPr/>
                </a:tc>
                <a:tc>
                  <a:txBody>
                    <a:bodyPr/>
                    <a:lstStyle/>
                    <a:p>
                      <a:pPr algn="r"/>
                      <a:r>
                        <a:rPr lang="de-DE" sz="1000" b="0" dirty="0" smtClean="0"/>
                        <a:t>1996</a:t>
                      </a:r>
                      <a:endParaRPr lang="de-DE" sz="1000" b="0" dirty="0"/>
                    </a:p>
                  </a:txBody>
                  <a:tcPr/>
                </a:tc>
              </a:tr>
              <a:tr h="285752">
                <a:tc>
                  <a:txBody>
                    <a:bodyPr/>
                    <a:lstStyle/>
                    <a:p>
                      <a:pPr algn="ctr"/>
                      <a:r>
                        <a:rPr lang="de-DE" sz="1000" b="0" dirty="0" smtClean="0"/>
                        <a:t>18</a:t>
                      </a:r>
                      <a:endParaRPr lang="de-DE" sz="1000" b="0" dirty="0"/>
                    </a:p>
                  </a:txBody>
                  <a:tcPr/>
                </a:tc>
                <a:tc>
                  <a:txBody>
                    <a:bodyPr/>
                    <a:lstStyle/>
                    <a:p>
                      <a:pPr algn="l"/>
                      <a:r>
                        <a:rPr lang="en-US" sz="1000" b="0" dirty="0" smtClean="0"/>
                        <a:t>St. </a:t>
                      </a:r>
                      <a:r>
                        <a:rPr lang="en-US" sz="1000" b="0" dirty="0" err="1" smtClean="0"/>
                        <a:t>Breock</a:t>
                      </a:r>
                      <a:r>
                        <a:rPr lang="en-US" sz="1000" b="0" baseline="0" dirty="0" smtClean="0"/>
                        <a:t> </a:t>
                      </a:r>
                      <a:r>
                        <a:rPr lang="en-US" sz="1000" b="0" dirty="0" smtClean="0"/>
                        <a:t>(Cornwall) </a:t>
                      </a:r>
                      <a:endParaRPr lang="de-DE" sz="1000" b="0" dirty="0"/>
                    </a:p>
                  </a:txBody>
                  <a:tcPr/>
                </a:tc>
                <a:tc>
                  <a:txBody>
                    <a:bodyPr/>
                    <a:lstStyle/>
                    <a:p>
                      <a:pPr algn="r"/>
                      <a:r>
                        <a:rPr lang="de-DE" sz="1000" b="0" dirty="0" smtClean="0"/>
                        <a:t>5</a:t>
                      </a:r>
                      <a:endParaRPr lang="de-DE" sz="1000" b="0" dirty="0"/>
                    </a:p>
                  </a:txBody>
                  <a:tcPr/>
                </a:tc>
                <a:tc>
                  <a:txBody>
                    <a:bodyPr/>
                    <a:lstStyle/>
                    <a:p>
                      <a:pPr algn="r"/>
                      <a:r>
                        <a:rPr lang="de-DE" sz="1000" b="0" dirty="0" smtClean="0"/>
                        <a:t>1994</a:t>
                      </a:r>
                      <a:endParaRPr lang="de-DE" sz="1000" b="0" dirty="0"/>
                    </a:p>
                  </a:txBody>
                  <a:tcPr/>
                </a:tc>
              </a:tr>
              <a:tr h="285752">
                <a:tc>
                  <a:txBody>
                    <a:bodyPr/>
                    <a:lstStyle/>
                    <a:p>
                      <a:pPr algn="ctr"/>
                      <a:r>
                        <a:rPr lang="de-DE" sz="1000" b="0" dirty="0" smtClean="0"/>
                        <a:t>19</a:t>
                      </a:r>
                      <a:endParaRPr lang="de-DE" sz="1000" b="0" dirty="0"/>
                    </a:p>
                  </a:txBody>
                  <a:tcPr/>
                </a:tc>
                <a:tc>
                  <a:txBody>
                    <a:bodyPr/>
                    <a:lstStyle/>
                    <a:p>
                      <a:pPr algn="l"/>
                      <a:r>
                        <a:rPr lang="en-US" sz="1000" b="0" dirty="0" smtClean="0"/>
                        <a:t>Stags Holt (</a:t>
                      </a:r>
                      <a:r>
                        <a:rPr lang="en-US" sz="1000" b="0" dirty="0" err="1" smtClean="0"/>
                        <a:t>Cambridgeshire</a:t>
                      </a:r>
                      <a:r>
                        <a:rPr lang="en-US" sz="1000" b="0" dirty="0" smtClean="0"/>
                        <a:t>) </a:t>
                      </a:r>
                      <a:endParaRPr lang="de-DE" sz="1000" b="0" dirty="0"/>
                    </a:p>
                  </a:txBody>
                  <a:tcPr/>
                </a:tc>
                <a:tc>
                  <a:txBody>
                    <a:bodyPr/>
                    <a:lstStyle/>
                    <a:p>
                      <a:pPr algn="r"/>
                      <a:r>
                        <a:rPr lang="de-DE" sz="1000" b="0" dirty="0" smtClean="0"/>
                        <a:t>18</a:t>
                      </a:r>
                      <a:endParaRPr lang="de-DE" sz="1000" b="0" dirty="0"/>
                    </a:p>
                  </a:txBody>
                  <a:tcPr/>
                </a:tc>
                <a:tc>
                  <a:txBody>
                    <a:bodyPr/>
                    <a:lstStyle/>
                    <a:p>
                      <a:pPr algn="r"/>
                      <a:r>
                        <a:rPr lang="de-DE" sz="1000" b="0" dirty="0" smtClean="0"/>
                        <a:t>2007</a:t>
                      </a:r>
                      <a:endParaRPr lang="de-DE" sz="1000" b="0" dirty="0"/>
                    </a:p>
                  </a:txBody>
                  <a:tcPr/>
                </a:tc>
              </a:tr>
              <a:tr h="285752">
                <a:tc>
                  <a:txBody>
                    <a:bodyPr/>
                    <a:lstStyle/>
                    <a:p>
                      <a:pPr algn="ctr"/>
                      <a:r>
                        <a:rPr lang="de-DE" sz="1000" b="0" dirty="0" smtClean="0"/>
                        <a:t>20</a:t>
                      </a:r>
                      <a:endParaRPr lang="de-DE" sz="1000" b="0" dirty="0"/>
                    </a:p>
                  </a:txBody>
                  <a:tcPr/>
                </a:tc>
                <a:tc>
                  <a:txBody>
                    <a:bodyPr/>
                    <a:lstStyle/>
                    <a:p>
                      <a:pPr algn="l"/>
                      <a:r>
                        <a:rPr lang="en-US" sz="1000" b="0" dirty="0" smtClean="0"/>
                        <a:t>Blyth (Northumberland) </a:t>
                      </a:r>
                      <a:endParaRPr lang="de-DE" sz="1000" b="0" dirty="0"/>
                    </a:p>
                  </a:txBody>
                  <a:tcPr/>
                </a:tc>
                <a:tc>
                  <a:txBody>
                    <a:bodyPr/>
                    <a:lstStyle/>
                    <a:p>
                      <a:pPr algn="r"/>
                      <a:r>
                        <a:rPr lang="de-DE" sz="1000" b="0" dirty="0" smtClean="0"/>
                        <a:t>4</a:t>
                      </a:r>
                      <a:endParaRPr lang="de-DE" sz="1000" b="0" dirty="0"/>
                    </a:p>
                  </a:txBody>
                  <a:tcPr/>
                </a:tc>
                <a:tc>
                  <a:txBody>
                    <a:bodyPr/>
                    <a:lstStyle/>
                    <a:p>
                      <a:pPr algn="r"/>
                      <a:r>
                        <a:rPr lang="de-DE" sz="1000" b="0" dirty="0" smtClean="0"/>
                        <a:t>2000</a:t>
                      </a:r>
                      <a:endParaRPr lang="de-DE" sz="1000" b="0" dirty="0"/>
                    </a:p>
                  </a:txBody>
                  <a:tcPr/>
                </a:tc>
              </a:tr>
              <a:tr h="285752">
                <a:tc>
                  <a:txBody>
                    <a:bodyPr/>
                    <a:lstStyle/>
                    <a:p>
                      <a:pPr algn="ctr"/>
                      <a:r>
                        <a:rPr lang="de-DE" sz="1000" b="0" dirty="0" smtClean="0"/>
                        <a:t>21</a:t>
                      </a:r>
                      <a:endParaRPr lang="de-DE" sz="1000" b="0" dirty="0"/>
                    </a:p>
                  </a:txBody>
                  <a:tcPr/>
                </a:tc>
                <a:tc>
                  <a:txBody>
                    <a:bodyPr/>
                    <a:lstStyle/>
                    <a:p>
                      <a:pPr algn="l"/>
                      <a:r>
                        <a:rPr lang="en-US" sz="1000" b="0" dirty="0" err="1" smtClean="0"/>
                        <a:t>Scroby</a:t>
                      </a:r>
                      <a:r>
                        <a:rPr lang="en-US" sz="1000" b="0" dirty="0" smtClean="0"/>
                        <a:t> Sands </a:t>
                      </a:r>
                    </a:p>
                    <a:p>
                      <a:pPr algn="l"/>
                      <a:r>
                        <a:rPr lang="en-US" sz="1000" b="0" dirty="0" smtClean="0"/>
                        <a:t>(Great Yarmouth) </a:t>
                      </a:r>
                      <a:endParaRPr lang="de-DE" sz="1000" b="0" dirty="0"/>
                    </a:p>
                  </a:txBody>
                  <a:tcPr/>
                </a:tc>
                <a:tc>
                  <a:txBody>
                    <a:bodyPr/>
                    <a:lstStyle/>
                    <a:p>
                      <a:pPr algn="r"/>
                      <a:r>
                        <a:rPr lang="de-DE" sz="1000" b="0" dirty="0" smtClean="0"/>
                        <a:t>60</a:t>
                      </a:r>
                      <a:endParaRPr lang="de-DE" sz="1000" b="0" dirty="0"/>
                    </a:p>
                  </a:txBody>
                  <a:tcPr/>
                </a:tc>
                <a:tc>
                  <a:txBody>
                    <a:bodyPr/>
                    <a:lstStyle/>
                    <a:p>
                      <a:pPr algn="r"/>
                      <a:r>
                        <a:rPr lang="de-DE" sz="1000" b="0" dirty="0" smtClean="0"/>
                        <a:t>2004</a:t>
                      </a:r>
                      <a:endParaRPr lang="de-DE" sz="1000" b="0" dirty="0"/>
                    </a:p>
                  </a:txBody>
                  <a:tcPr/>
                </a:tc>
              </a:tr>
              <a:tr h="285752">
                <a:tc>
                  <a:txBody>
                    <a:bodyPr/>
                    <a:lstStyle/>
                    <a:p>
                      <a:pPr algn="ctr"/>
                      <a:r>
                        <a:rPr lang="de-DE" sz="1000" b="0" dirty="0" smtClean="0"/>
                        <a:t>22</a:t>
                      </a:r>
                      <a:endParaRPr lang="de-DE" sz="1000" b="0" dirty="0"/>
                    </a:p>
                  </a:txBody>
                  <a:tcPr/>
                </a:tc>
                <a:tc>
                  <a:txBody>
                    <a:bodyPr/>
                    <a:lstStyle/>
                    <a:p>
                      <a:pPr algn="l"/>
                      <a:r>
                        <a:rPr lang="de-DE" sz="1000" b="0" dirty="0" err="1" smtClean="0"/>
                        <a:t>Steven’s</a:t>
                      </a:r>
                      <a:r>
                        <a:rPr lang="de-DE" sz="1000" b="0" dirty="0" smtClean="0"/>
                        <a:t> Croft (Lockerbie) </a:t>
                      </a:r>
                      <a:endParaRPr lang="de-DE" sz="1000" b="0" dirty="0"/>
                    </a:p>
                  </a:txBody>
                  <a:tcPr/>
                </a:tc>
                <a:tc>
                  <a:txBody>
                    <a:bodyPr/>
                    <a:lstStyle/>
                    <a:p>
                      <a:pPr algn="r"/>
                      <a:r>
                        <a:rPr lang="de-DE" sz="1000" b="0" dirty="0" smtClean="0"/>
                        <a:t>44</a:t>
                      </a:r>
                      <a:endParaRPr lang="de-DE" sz="1000" b="0" dirty="0"/>
                    </a:p>
                  </a:txBody>
                  <a:tcPr/>
                </a:tc>
                <a:tc>
                  <a:txBody>
                    <a:bodyPr/>
                    <a:lstStyle/>
                    <a:p>
                      <a:pPr algn="r"/>
                      <a:r>
                        <a:rPr lang="de-DE" sz="1000" b="0" dirty="0" smtClean="0"/>
                        <a:t>2008</a:t>
                      </a:r>
                      <a:endParaRPr lang="de-DE" sz="1000" b="0" dirty="0"/>
                    </a:p>
                  </a:txBody>
                  <a:tcPr/>
                </a:tc>
              </a:tr>
              <a:tr h="214314">
                <a:tc>
                  <a:txBody>
                    <a:bodyPr/>
                    <a:lstStyle/>
                    <a:p>
                      <a:pPr algn="ctr"/>
                      <a:endParaRPr lang="de-DE" sz="1000" dirty="0"/>
                    </a:p>
                  </a:txBody>
                  <a:tcPr/>
                </a:tc>
                <a:tc>
                  <a:txBody>
                    <a:bodyPr/>
                    <a:lstStyle/>
                    <a:p>
                      <a:pPr algn="l"/>
                      <a:r>
                        <a:rPr lang="de-DE" sz="1000" b="1" dirty="0" smtClean="0"/>
                        <a:t>Total (MW) </a:t>
                      </a:r>
                      <a:endParaRPr lang="de-DE" sz="10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de-DE" sz="1000" b="1" dirty="0" smtClean="0"/>
                        <a:t>163</a:t>
                      </a:r>
                      <a:endParaRPr lang="de-DE" sz="1000" dirty="0" smtClean="0"/>
                    </a:p>
                  </a:txBody>
                  <a:tcPr/>
                </a:tc>
                <a:tc>
                  <a:txBody>
                    <a:bodyPr/>
                    <a:lstStyle/>
                    <a:p>
                      <a:pPr algn="r"/>
                      <a:endParaRPr lang="de-DE" sz="1000" dirty="0"/>
                    </a:p>
                  </a:txBody>
                  <a:tcPr/>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Foliennummernplatzhalter 1"/>
          <p:cNvSpPr>
            <a:spLocks noGrp="1"/>
          </p:cNvSpPr>
          <p:nvPr>
            <p:ph type="sldNum" sz="quarter" idx="10"/>
          </p:nvPr>
        </p:nvSpPr>
        <p:spPr>
          <a:noFill/>
        </p:spPr>
        <p:txBody>
          <a:bodyPr/>
          <a:lstStyle/>
          <a:p>
            <a:fld id="{171EF10D-56BF-4E8E-B1CC-98839F92CE22}" type="slidenum">
              <a:rPr smtClean="0"/>
              <a:pPr/>
              <a:t>44</a:t>
            </a:fld>
            <a:endParaRPr lang="de-DE" smtClean="0"/>
          </a:p>
        </p:txBody>
      </p:sp>
      <p:sp>
        <p:nvSpPr>
          <p:cNvPr id="19460" name="Fußzeilenplatzhalter 2"/>
          <p:cNvSpPr>
            <a:spLocks noGrp="1"/>
          </p:cNvSpPr>
          <p:nvPr>
            <p:ph type="ftr" sz="quarter" idx="11"/>
          </p:nvPr>
        </p:nvSpPr>
        <p:spPr>
          <a:noFill/>
        </p:spPr>
        <p:txBody>
          <a:bodyPr/>
          <a:lstStyle/>
          <a:p>
            <a:r>
              <a:rPr lang="de-DE" smtClean="0"/>
              <a:t>      </a:t>
            </a:r>
          </a:p>
        </p:txBody>
      </p:sp>
      <p:sp>
        <p:nvSpPr>
          <p:cNvPr id="19461" name="Rectangle 2"/>
          <p:cNvSpPr>
            <a:spLocks noGrp="1" noChangeArrowheads="1"/>
          </p:cNvSpPr>
          <p:nvPr>
            <p:ph type="title" idx="4294967295"/>
            <p:custDataLst>
              <p:tags r:id="rId2"/>
            </p:custDataLst>
          </p:nvPr>
        </p:nvSpPr>
        <p:spPr/>
        <p:txBody>
          <a:bodyPr/>
          <a:lstStyle/>
          <a:p>
            <a:pPr eaLnBrk="1" hangingPunct="1"/>
            <a:r>
              <a:rPr lang="en-US" smtClean="0"/>
              <a:t>A snapshot of the renewables landscape: </a:t>
            </a:r>
            <a:br>
              <a:rPr lang="en-US" smtClean="0"/>
            </a:br>
            <a:r>
              <a:rPr lang="en-US" smtClean="0"/>
              <a:t>Some similarities, many differences</a:t>
            </a:r>
            <a:endParaRPr lang="en-US" sz="2200" smtClean="0">
              <a:solidFill>
                <a:srgbClr val="33CC33"/>
              </a:solidFill>
            </a:endParaRPr>
          </a:p>
        </p:txBody>
      </p:sp>
      <p:sp>
        <p:nvSpPr>
          <p:cNvPr id="106" name="HarveyState" hidden="1"/>
          <p:cNvSpPr/>
          <p:nvPr>
            <p:custDataLst>
              <p:tags r:id="rId3"/>
            </p:custDataLst>
          </p:nvPr>
        </p:nvSpPr>
        <p:spPr bwMode="auto">
          <a:xfrm>
            <a:off x="7167563" y="3459163"/>
            <a:ext cx="392112" cy="425450"/>
          </a:xfrm>
          <a:prstGeom prst="arc">
            <a:avLst>
              <a:gd name="adj1" fmla="val 16200000"/>
              <a:gd name="adj2" fmla="val 18900000"/>
            </a:avLst>
          </a:prstGeom>
          <a:solidFill>
            <a:schemeClr val="accent3"/>
          </a:solidFill>
          <a:ln w="9525" cap="flat" cmpd="sng" algn="ctr">
            <a:solidFill>
              <a:schemeClr val="accent3"/>
            </a:solidFill>
            <a:prstDash val="solid"/>
            <a:round/>
            <a:headEnd type="none" w="med" len="med"/>
            <a:tailEnd type="none" w="med" len="med"/>
          </a:ln>
          <a:effectLst/>
        </p:spPr>
        <p:txBody>
          <a:bodyPr lIns="0" tIns="0" rIns="0" bIns="0" anchor="ctr"/>
          <a:lstStyle/>
          <a:p>
            <a:pPr algn="ctr">
              <a:defRPr/>
            </a:pPr>
            <a:endParaRPr lang="en-GB"/>
          </a:p>
        </p:txBody>
      </p:sp>
      <p:graphicFrame>
        <p:nvGraphicFramePr>
          <p:cNvPr id="19458" name="Rectangle 2" hidden="1"/>
          <p:cNvGraphicFramePr>
            <a:graphicFrameLocks/>
          </p:cNvGraphicFramePr>
          <p:nvPr>
            <p:custDataLst>
              <p:tags r:id="rId4"/>
            </p:custDataLst>
          </p:nvPr>
        </p:nvGraphicFramePr>
        <p:xfrm>
          <a:off x="0" y="0"/>
          <a:ext cx="146050" cy="158750"/>
        </p:xfrm>
        <a:graphic>
          <a:graphicData uri="http://schemas.openxmlformats.org/presentationml/2006/ole">
            <p:oleObj spid="_x0000_s19458" r:id="rId50" imgW="0" imgH="0" progId="">
              <p:embed/>
            </p:oleObj>
          </a:graphicData>
        </a:graphic>
      </p:graphicFrame>
      <p:sp>
        <p:nvSpPr>
          <p:cNvPr id="19463" name="TextBox 108"/>
          <p:cNvSpPr txBox="1">
            <a:spLocks noChangeArrowheads="1"/>
          </p:cNvSpPr>
          <p:nvPr/>
        </p:nvSpPr>
        <p:spPr bwMode="auto">
          <a:xfrm>
            <a:off x="563563" y="6711950"/>
            <a:ext cx="3517900" cy="138113"/>
          </a:xfrm>
          <a:prstGeom prst="rect">
            <a:avLst/>
          </a:prstGeom>
          <a:noFill/>
          <a:ln w="9525">
            <a:noFill/>
            <a:miter lim="800000"/>
            <a:headEnd/>
            <a:tailEnd/>
          </a:ln>
        </p:spPr>
        <p:txBody>
          <a:bodyPr lIns="0" tIns="0" rIns="0" bIns="0" anchor="b"/>
          <a:lstStyle/>
          <a:p>
            <a:pPr marL="419100" indent="-419100"/>
            <a:r>
              <a:rPr lang="en-US" sz="1200">
                <a:solidFill>
                  <a:srgbClr val="000000"/>
                </a:solidFill>
                <a:cs typeface="Arial" charset="0"/>
              </a:rPr>
              <a:t>Source: E.ON; IEA; Roland Berger Stategy Consultants</a:t>
            </a:r>
          </a:p>
        </p:txBody>
      </p:sp>
      <p:sp>
        <p:nvSpPr>
          <p:cNvPr id="19464" name="Rectangle 23"/>
          <p:cNvSpPr>
            <a:spLocks noChangeArrowheads="1"/>
          </p:cNvSpPr>
          <p:nvPr>
            <p:custDataLst>
              <p:tags r:id="rId5"/>
            </p:custDataLst>
          </p:nvPr>
        </p:nvSpPr>
        <p:spPr bwMode="gray">
          <a:xfrm>
            <a:off x="4238625" y="2122488"/>
            <a:ext cx="952500" cy="396875"/>
          </a:xfrm>
          <a:prstGeom prst="rect">
            <a:avLst/>
          </a:prstGeom>
          <a:noFill/>
          <a:ln w="3175" algn="ctr">
            <a:noFill/>
            <a:miter lim="800000"/>
            <a:headEnd/>
            <a:tailEnd/>
          </a:ln>
        </p:spPr>
        <p:txBody>
          <a:bodyPr lIns="0" tIns="0" rIns="0" bIns="0">
            <a:spAutoFit/>
          </a:bodyPr>
          <a:lstStyle/>
          <a:p>
            <a:pPr marL="0" lvl="1" indent="1588">
              <a:lnSpc>
                <a:spcPct val="93000"/>
              </a:lnSpc>
              <a:buClr>
                <a:srgbClr val="000000"/>
              </a:buClr>
              <a:tabLst>
                <a:tab pos="6904038" algn="l"/>
                <a:tab pos="8467725" algn="r"/>
              </a:tabLst>
            </a:pPr>
            <a:r>
              <a:rPr lang="en-US" sz="1400" b="1">
                <a:solidFill>
                  <a:srgbClr val="FF0000"/>
                </a:solidFill>
                <a:cs typeface="Arial" charset="0"/>
              </a:rPr>
              <a:t>Marine energy</a:t>
            </a:r>
          </a:p>
        </p:txBody>
      </p:sp>
      <p:sp>
        <p:nvSpPr>
          <p:cNvPr id="19465" name="Rectangle 7"/>
          <p:cNvSpPr>
            <a:spLocks noChangeArrowheads="1"/>
          </p:cNvSpPr>
          <p:nvPr>
            <p:custDataLst>
              <p:tags r:id="rId6"/>
            </p:custDataLst>
          </p:nvPr>
        </p:nvSpPr>
        <p:spPr bwMode="auto">
          <a:xfrm>
            <a:off x="327025" y="3390900"/>
            <a:ext cx="1100138" cy="396875"/>
          </a:xfrm>
          <a:prstGeom prst="rect">
            <a:avLst/>
          </a:prstGeom>
          <a:noFill/>
          <a:ln w="3175" algn="ctr">
            <a:noFill/>
            <a:miter lim="800000"/>
            <a:headEnd/>
            <a:tailEnd/>
          </a:ln>
        </p:spPr>
        <p:txBody>
          <a:bodyPr lIns="0" tIns="0" rIns="0" bIns="0">
            <a:spAutoFit/>
          </a:bodyPr>
          <a:lstStyle/>
          <a:p>
            <a:pPr marL="0" lvl="1" indent="1588">
              <a:lnSpc>
                <a:spcPct val="93000"/>
              </a:lnSpc>
              <a:buClr>
                <a:srgbClr val="000000"/>
              </a:buClr>
              <a:buFont typeface="Wingdings" pitchFamily="2" charset="2"/>
              <a:buNone/>
              <a:tabLst>
                <a:tab pos="6904038" algn="l"/>
                <a:tab pos="8467725" algn="r"/>
              </a:tabLst>
            </a:pPr>
            <a:r>
              <a:rPr lang="en-US" sz="1400" b="1">
                <a:solidFill>
                  <a:srgbClr val="000000"/>
                </a:solidFill>
                <a:cs typeface="Arial" charset="0"/>
              </a:rPr>
              <a:t>Maturity of technology</a:t>
            </a:r>
          </a:p>
        </p:txBody>
      </p:sp>
      <p:sp>
        <p:nvSpPr>
          <p:cNvPr id="19466" name="Rectangle 17"/>
          <p:cNvSpPr>
            <a:spLocks noChangeArrowheads="1"/>
          </p:cNvSpPr>
          <p:nvPr>
            <p:custDataLst>
              <p:tags r:id="rId7"/>
            </p:custDataLst>
          </p:nvPr>
        </p:nvSpPr>
        <p:spPr bwMode="gray">
          <a:xfrm>
            <a:off x="5505450" y="2122488"/>
            <a:ext cx="954088" cy="396875"/>
          </a:xfrm>
          <a:prstGeom prst="rect">
            <a:avLst/>
          </a:prstGeom>
          <a:noFill/>
          <a:ln w="3175" algn="ctr">
            <a:noFill/>
            <a:miter lim="800000"/>
            <a:headEnd/>
            <a:tailEnd/>
          </a:ln>
        </p:spPr>
        <p:txBody>
          <a:bodyPr lIns="0" tIns="0" rIns="0" bIns="0">
            <a:spAutoFit/>
          </a:bodyPr>
          <a:lstStyle/>
          <a:p>
            <a:pPr marL="0" lvl="1" indent="1588">
              <a:lnSpc>
                <a:spcPct val="93000"/>
              </a:lnSpc>
              <a:buClr>
                <a:srgbClr val="000000"/>
              </a:buClr>
              <a:tabLst>
                <a:tab pos="6904038" algn="l"/>
                <a:tab pos="8467725" algn="r"/>
              </a:tabLst>
            </a:pPr>
            <a:r>
              <a:rPr lang="en-US" sz="1400" b="1">
                <a:solidFill>
                  <a:srgbClr val="FF0000"/>
                </a:solidFill>
                <a:cs typeface="Arial" charset="0"/>
              </a:rPr>
              <a:t>Biogas/</a:t>
            </a:r>
          </a:p>
          <a:p>
            <a:pPr marL="0" lvl="1" indent="1588">
              <a:lnSpc>
                <a:spcPct val="93000"/>
              </a:lnSpc>
              <a:buClr>
                <a:srgbClr val="000000"/>
              </a:buClr>
              <a:tabLst>
                <a:tab pos="6904038" algn="l"/>
                <a:tab pos="8467725" algn="r"/>
              </a:tabLst>
            </a:pPr>
            <a:r>
              <a:rPr lang="de-DE" sz="1400" b="1">
                <a:solidFill>
                  <a:srgbClr val="FF0000"/>
                </a:solidFill>
                <a:cs typeface="Arial" charset="0"/>
              </a:rPr>
              <a:t>-methane</a:t>
            </a:r>
            <a:endParaRPr lang="en-US" sz="1400" b="1">
              <a:solidFill>
                <a:srgbClr val="FF0000"/>
              </a:solidFill>
              <a:cs typeface="Arial" charset="0"/>
            </a:endParaRPr>
          </a:p>
        </p:txBody>
      </p:sp>
      <p:sp>
        <p:nvSpPr>
          <p:cNvPr id="19467" name="HarveyBase"/>
          <p:cNvSpPr>
            <a:spLocks noChangeArrowheads="1"/>
          </p:cNvSpPr>
          <p:nvPr/>
        </p:nvSpPr>
        <p:spPr bwMode="auto">
          <a:xfrm>
            <a:off x="5753100" y="3449638"/>
            <a:ext cx="395288" cy="392112"/>
          </a:xfrm>
          <a:prstGeom prst="ellipse">
            <a:avLst/>
          </a:prstGeom>
          <a:noFill/>
          <a:ln w="9525" algn="ctr">
            <a:solidFill>
              <a:srgbClr val="F21C0A"/>
            </a:solidFill>
            <a:round/>
            <a:headEnd/>
            <a:tailEnd/>
          </a:ln>
        </p:spPr>
        <p:txBody>
          <a:bodyPr lIns="0" tIns="0" rIns="0" bIns="0" anchor="ctr"/>
          <a:lstStyle/>
          <a:p>
            <a:pPr algn="ctr">
              <a:lnSpc>
                <a:spcPct val="93000"/>
              </a:lnSpc>
            </a:pPr>
            <a:endParaRPr lang="en-GB" sz="1600">
              <a:solidFill>
                <a:srgbClr val="000000"/>
              </a:solidFill>
              <a:cs typeface="Arial" charset="0"/>
            </a:endParaRPr>
          </a:p>
        </p:txBody>
      </p:sp>
      <p:sp>
        <p:nvSpPr>
          <p:cNvPr id="186" name="HarveyState"/>
          <p:cNvSpPr/>
          <p:nvPr>
            <p:custDataLst>
              <p:tags r:id="rId8"/>
            </p:custDataLst>
          </p:nvPr>
        </p:nvSpPr>
        <p:spPr bwMode="auto">
          <a:xfrm>
            <a:off x="5753100" y="3449638"/>
            <a:ext cx="395288" cy="392112"/>
          </a:xfrm>
          <a:prstGeom prst="arc">
            <a:avLst>
              <a:gd name="adj1" fmla="val 16200000"/>
              <a:gd name="adj2" fmla="val 0"/>
            </a:avLst>
          </a:prstGeom>
          <a:solidFill>
            <a:srgbClr val="F21C0A"/>
          </a:solidFill>
          <a:ln w="9525" cap="flat" cmpd="sng" algn="ctr">
            <a:solidFill>
              <a:srgbClr val="F21C0A"/>
            </a:solidFill>
            <a:prstDash val="solid"/>
            <a:round/>
            <a:headEnd type="none" w="med" len="med"/>
            <a:tailEnd type="none" w="med" len="med"/>
          </a:ln>
          <a:effectLst/>
        </p:spPr>
        <p:txBody>
          <a:bodyPr lIns="0" tIns="0" rIns="0" bIns="0" anchor="ctr"/>
          <a:lstStyle/>
          <a:p>
            <a:pPr algn="ctr">
              <a:lnSpc>
                <a:spcPct val="93000"/>
              </a:lnSpc>
              <a:defRPr/>
            </a:pPr>
            <a:endParaRPr lang="en-GB" sz="1600">
              <a:solidFill>
                <a:srgbClr val="000000"/>
              </a:solidFill>
            </a:endParaRPr>
          </a:p>
        </p:txBody>
      </p:sp>
      <p:sp>
        <p:nvSpPr>
          <p:cNvPr id="19469" name="Textframe 19"/>
          <p:cNvSpPr>
            <a:spLocks noChangeArrowheads="1"/>
          </p:cNvSpPr>
          <p:nvPr>
            <p:custDataLst>
              <p:tags r:id="rId9"/>
            </p:custDataLst>
          </p:nvPr>
        </p:nvSpPr>
        <p:spPr bwMode="auto">
          <a:xfrm>
            <a:off x="5461000" y="5095875"/>
            <a:ext cx="1036638" cy="1189038"/>
          </a:xfrm>
          <a:prstGeom prst="rect">
            <a:avLst/>
          </a:prstGeom>
          <a:noFill/>
          <a:ln w="6350">
            <a:noFill/>
            <a:miter lim="800000"/>
            <a:headEnd/>
            <a:tailEnd/>
          </a:ln>
        </p:spPr>
        <p:txBody>
          <a:bodyPr lIns="0" tIns="0" rIns="0" bIns="0">
            <a:spAutoFit/>
          </a:bodyPr>
          <a:lstStyle/>
          <a:p>
            <a:pPr marL="123825" lvl="1" indent="-123825" defTabSz="330200">
              <a:lnSpc>
                <a:spcPct val="93000"/>
              </a:lnSpc>
              <a:buSzPct val="100000"/>
              <a:buFont typeface="Arial" charset="0"/>
              <a:buChar char="•"/>
            </a:pPr>
            <a:r>
              <a:rPr lang="en-US" altLang="de-DE" sz="1200">
                <a:solidFill>
                  <a:srgbClr val="000000"/>
                </a:solidFill>
                <a:cs typeface="Arial" charset="0"/>
              </a:rPr>
              <a:t>Biomethane: great </a:t>
            </a:r>
            <a:br>
              <a:rPr lang="en-US" altLang="de-DE" sz="1200">
                <a:solidFill>
                  <a:srgbClr val="000000"/>
                </a:solidFill>
                <a:cs typeface="Arial" charset="0"/>
              </a:rPr>
            </a:br>
            <a:r>
              <a:rPr lang="en-US" altLang="de-DE" sz="1200">
                <a:solidFill>
                  <a:srgbClr val="000000"/>
                </a:solidFill>
                <a:cs typeface="Arial" charset="0"/>
              </a:rPr>
              <a:t>potential</a:t>
            </a:r>
          </a:p>
          <a:p>
            <a:pPr marL="123825" lvl="1" indent="-123825" defTabSz="330200">
              <a:lnSpc>
                <a:spcPct val="93000"/>
              </a:lnSpc>
              <a:buSzPct val="100000"/>
              <a:buFont typeface="Arial" charset="0"/>
              <a:buChar char="•"/>
            </a:pPr>
            <a:r>
              <a:rPr lang="de-DE" altLang="de-DE" sz="1200">
                <a:solidFill>
                  <a:srgbClr val="000000"/>
                </a:solidFill>
                <a:cs typeface="Arial" charset="0"/>
              </a:rPr>
              <a:t>Biogas: </a:t>
            </a:r>
            <a:br>
              <a:rPr lang="de-DE" altLang="de-DE" sz="1200">
                <a:solidFill>
                  <a:srgbClr val="000000"/>
                </a:solidFill>
                <a:cs typeface="Arial" charset="0"/>
              </a:rPr>
            </a:br>
            <a:r>
              <a:rPr lang="de-DE" altLang="de-DE" sz="1200">
                <a:solidFill>
                  <a:srgbClr val="000000"/>
                </a:solidFill>
                <a:cs typeface="Arial" charset="0"/>
              </a:rPr>
              <a:t>focus on decentral </a:t>
            </a:r>
            <a:br>
              <a:rPr lang="de-DE" altLang="de-DE" sz="1200">
                <a:solidFill>
                  <a:srgbClr val="000000"/>
                </a:solidFill>
                <a:cs typeface="Arial" charset="0"/>
              </a:rPr>
            </a:br>
            <a:r>
              <a:rPr lang="de-DE" altLang="de-DE" sz="1200">
                <a:solidFill>
                  <a:srgbClr val="000000"/>
                </a:solidFill>
                <a:cs typeface="Arial" charset="0"/>
              </a:rPr>
              <a:t>heat use</a:t>
            </a:r>
            <a:endParaRPr lang="en-US" altLang="de-DE" sz="1200">
              <a:solidFill>
                <a:srgbClr val="000000"/>
              </a:solidFill>
              <a:cs typeface="Arial" charset="0"/>
            </a:endParaRPr>
          </a:p>
        </p:txBody>
      </p:sp>
      <p:sp>
        <p:nvSpPr>
          <p:cNvPr id="19470" name="Rectangle 7"/>
          <p:cNvSpPr>
            <a:spLocks noChangeArrowheads="1"/>
          </p:cNvSpPr>
          <p:nvPr>
            <p:custDataLst>
              <p:tags r:id="rId10"/>
            </p:custDataLst>
          </p:nvPr>
        </p:nvSpPr>
        <p:spPr bwMode="auto">
          <a:xfrm>
            <a:off x="1636713" y="2338388"/>
            <a:ext cx="523875" cy="198437"/>
          </a:xfrm>
          <a:prstGeom prst="rect">
            <a:avLst/>
          </a:prstGeom>
          <a:noFill/>
          <a:ln w="3175" algn="ctr">
            <a:noFill/>
            <a:miter lim="800000"/>
            <a:headEnd/>
            <a:tailEnd/>
          </a:ln>
        </p:spPr>
        <p:txBody>
          <a:bodyPr lIns="0" tIns="0" rIns="0" bIns="0">
            <a:spAutoFit/>
          </a:bodyPr>
          <a:lstStyle/>
          <a:p>
            <a:pPr marL="0" lvl="1" indent="1588">
              <a:lnSpc>
                <a:spcPct val="93000"/>
              </a:lnSpc>
              <a:buClr>
                <a:srgbClr val="000000"/>
              </a:buClr>
              <a:buFont typeface="Wingdings" pitchFamily="2" charset="2"/>
              <a:buNone/>
              <a:tabLst>
                <a:tab pos="6904038" algn="l"/>
                <a:tab pos="8467725" algn="r"/>
              </a:tabLst>
            </a:pPr>
            <a:r>
              <a:rPr lang="en-US" sz="1400" b="1">
                <a:solidFill>
                  <a:srgbClr val="FF0000"/>
                </a:solidFill>
                <a:cs typeface="Arial" charset="0"/>
              </a:rPr>
              <a:t>Wind</a:t>
            </a:r>
          </a:p>
        </p:txBody>
      </p:sp>
      <p:sp>
        <p:nvSpPr>
          <p:cNvPr id="19471" name="HarveyBase"/>
          <p:cNvSpPr>
            <a:spLocks noChangeArrowheads="1"/>
          </p:cNvSpPr>
          <p:nvPr>
            <p:custDataLst>
              <p:tags r:id="rId11"/>
            </p:custDataLst>
          </p:nvPr>
        </p:nvSpPr>
        <p:spPr bwMode="auto">
          <a:xfrm>
            <a:off x="1846263" y="3433763"/>
            <a:ext cx="395287" cy="392112"/>
          </a:xfrm>
          <a:prstGeom prst="ellipse">
            <a:avLst/>
          </a:prstGeom>
          <a:noFill/>
          <a:ln w="9525" algn="ctr">
            <a:solidFill>
              <a:srgbClr val="F21C0A"/>
            </a:solidFill>
            <a:round/>
            <a:headEnd/>
            <a:tailEnd/>
          </a:ln>
        </p:spPr>
        <p:txBody>
          <a:bodyPr lIns="0" tIns="0" rIns="0" bIns="0" anchor="ctr"/>
          <a:lstStyle/>
          <a:p>
            <a:pPr algn="ctr">
              <a:lnSpc>
                <a:spcPct val="93000"/>
              </a:lnSpc>
            </a:pPr>
            <a:endParaRPr lang="en-GB" sz="1600">
              <a:solidFill>
                <a:srgbClr val="000000"/>
              </a:solidFill>
              <a:cs typeface="Arial" charset="0"/>
            </a:endParaRPr>
          </a:p>
        </p:txBody>
      </p:sp>
      <p:sp>
        <p:nvSpPr>
          <p:cNvPr id="190" name="HarveyState"/>
          <p:cNvSpPr/>
          <p:nvPr>
            <p:custDataLst>
              <p:tags r:id="rId12"/>
            </p:custDataLst>
          </p:nvPr>
        </p:nvSpPr>
        <p:spPr bwMode="auto">
          <a:xfrm>
            <a:off x="1846263" y="3433763"/>
            <a:ext cx="395287" cy="392112"/>
          </a:xfrm>
          <a:prstGeom prst="arc">
            <a:avLst>
              <a:gd name="adj1" fmla="val 16200000"/>
              <a:gd name="adj2" fmla="val 10800000"/>
            </a:avLst>
          </a:prstGeom>
          <a:solidFill>
            <a:srgbClr val="F21C0A"/>
          </a:solidFill>
          <a:ln w="9525" cap="flat" cmpd="sng" algn="ctr">
            <a:solidFill>
              <a:srgbClr val="F21C0A"/>
            </a:solidFill>
            <a:prstDash val="solid"/>
            <a:round/>
            <a:headEnd type="none" w="med" len="med"/>
            <a:tailEnd type="none" w="med" len="med"/>
          </a:ln>
          <a:effectLst/>
        </p:spPr>
        <p:txBody>
          <a:bodyPr lIns="0" tIns="0" rIns="0" bIns="0" anchor="ctr"/>
          <a:lstStyle/>
          <a:p>
            <a:pPr algn="ctr">
              <a:lnSpc>
                <a:spcPct val="93000"/>
              </a:lnSpc>
              <a:defRPr/>
            </a:pPr>
            <a:endParaRPr lang="en-GB" sz="1600">
              <a:solidFill>
                <a:srgbClr val="000000"/>
              </a:solidFill>
            </a:endParaRPr>
          </a:p>
        </p:txBody>
      </p:sp>
      <p:sp>
        <p:nvSpPr>
          <p:cNvPr id="19473" name="Textframe 19"/>
          <p:cNvSpPr>
            <a:spLocks noChangeArrowheads="1"/>
          </p:cNvSpPr>
          <p:nvPr>
            <p:custDataLst>
              <p:tags r:id="rId13"/>
            </p:custDataLst>
          </p:nvPr>
        </p:nvSpPr>
        <p:spPr bwMode="auto">
          <a:xfrm>
            <a:off x="1612900" y="5095875"/>
            <a:ext cx="954088" cy="679450"/>
          </a:xfrm>
          <a:prstGeom prst="rect">
            <a:avLst/>
          </a:prstGeom>
          <a:noFill/>
          <a:ln w="6350">
            <a:noFill/>
            <a:miter lim="800000"/>
            <a:headEnd/>
            <a:tailEnd/>
          </a:ln>
        </p:spPr>
        <p:txBody>
          <a:bodyPr lIns="0" tIns="0" rIns="0" bIns="0">
            <a:spAutoFit/>
          </a:bodyPr>
          <a:lstStyle/>
          <a:p>
            <a:pPr marL="123825" lvl="1" indent="-123825" defTabSz="330200">
              <a:lnSpc>
                <a:spcPct val="93000"/>
              </a:lnSpc>
              <a:buSzPct val="100000"/>
              <a:buFont typeface="Arial" charset="0"/>
              <a:buChar char="•"/>
            </a:pPr>
            <a:r>
              <a:rPr lang="en-US" altLang="de-DE" sz="1200">
                <a:solidFill>
                  <a:srgbClr val="000000"/>
                </a:solidFill>
                <a:cs typeface="Arial" charset="0"/>
              </a:rPr>
              <a:t>Safe capacity</a:t>
            </a:r>
            <a:r>
              <a:rPr lang="de-DE" altLang="de-DE" sz="1200">
                <a:solidFill>
                  <a:srgbClr val="000000"/>
                </a:solidFill>
                <a:cs typeface="Arial" charset="0"/>
              </a:rPr>
              <a:t> </a:t>
            </a:r>
            <a:r>
              <a:rPr lang="en-US" altLang="de-DE" sz="1200">
                <a:solidFill>
                  <a:srgbClr val="000000"/>
                </a:solidFill>
                <a:cs typeface="Arial" charset="0"/>
              </a:rPr>
              <a:t>bet</a:t>
            </a:r>
          </a:p>
          <a:p>
            <a:pPr marL="123825" lvl="1" indent="-123825" defTabSz="330200">
              <a:lnSpc>
                <a:spcPct val="93000"/>
              </a:lnSpc>
              <a:buSzPct val="100000"/>
              <a:buFont typeface="Arial" charset="0"/>
              <a:buChar char="•"/>
            </a:pPr>
            <a:r>
              <a:rPr lang="en-US" altLang="de-DE" sz="1200">
                <a:solidFill>
                  <a:srgbClr val="000000"/>
                </a:solidFill>
                <a:cs typeface="Arial" charset="0"/>
              </a:rPr>
              <a:t>Offshore as new horizon</a:t>
            </a:r>
          </a:p>
        </p:txBody>
      </p:sp>
      <p:sp>
        <p:nvSpPr>
          <p:cNvPr id="19474" name="Rectangle 11"/>
          <p:cNvSpPr>
            <a:spLocks noChangeArrowheads="1"/>
          </p:cNvSpPr>
          <p:nvPr>
            <p:custDataLst>
              <p:tags r:id="rId14"/>
            </p:custDataLst>
          </p:nvPr>
        </p:nvSpPr>
        <p:spPr bwMode="gray">
          <a:xfrm>
            <a:off x="2919413" y="2141538"/>
            <a:ext cx="893762" cy="396875"/>
          </a:xfrm>
          <a:prstGeom prst="rect">
            <a:avLst/>
          </a:prstGeom>
          <a:noFill/>
          <a:ln w="3175" algn="ctr">
            <a:noFill/>
            <a:miter lim="800000"/>
            <a:headEnd/>
            <a:tailEnd/>
          </a:ln>
        </p:spPr>
        <p:txBody>
          <a:bodyPr lIns="0" tIns="0" rIns="0" bIns="0">
            <a:spAutoFit/>
          </a:bodyPr>
          <a:lstStyle/>
          <a:p>
            <a:pPr marL="0" lvl="1" indent="1588">
              <a:lnSpc>
                <a:spcPct val="93000"/>
              </a:lnSpc>
              <a:buClr>
                <a:srgbClr val="000000"/>
              </a:buClr>
              <a:tabLst>
                <a:tab pos="6904038" algn="l"/>
                <a:tab pos="8467725" algn="r"/>
              </a:tabLst>
            </a:pPr>
            <a:r>
              <a:rPr lang="en-US" sz="1400" b="1">
                <a:solidFill>
                  <a:srgbClr val="FF0000"/>
                </a:solidFill>
                <a:cs typeface="Arial" charset="0"/>
              </a:rPr>
              <a:t>Solar (PV/ Thermal)</a:t>
            </a:r>
          </a:p>
        </p:txBody>
      </p:sp>
      <p:sp>
        <p:nvSpPr>
          <p:cNvPr id="19475" name="Textframe 19"/>
          <p:cNvSpPr>
            <a:spLocks noChangeArrowheads="1"/>
          </p:cNvSpPr>
          <p:nvPr>
            <p:custDataLst>
              <p:tags r:id="rId15"/>
            </p:custDataLst>
          </p:nvPr>
        </p:nvSpPr>
        <p:spPr bwMode="auto">
          <a:xfrm>
            <a:off x="2982913" y="5094288"/>
            <a:ext cx="838200" cy="1358900"/>
          </a:xfrm>
          <a:prstGeom prst="rect">
            <a:avLst/>
          </a:prstGeom>
          <a:noFill/>
          <a:ln w="6350">
            <a:noFill/>
            <a:miter lim="800000"/>
            <a:headEnd/>
            <a:tailEnd/>
          </a:ln>
        </p:spPr>
        <p:txBody>
          <a:bodyPr lIns="0" tIns="0" rIns="0" bIns="0">
            <a:spAutoFit/>
          </a:bodyPr>
          <a:lstStyle/>
          <a:p>
            <a:pPr marL="123825" lvl="1" indent="-123825" defTabSz="330200">
              <a:lnSpc>
                <a:spcPct val="93000"/>
              </a:lnSpc>
              <a:buSzPct val="100000"/>
              <a:buFont typeface="Arial" charset="0"/>
              <a:buChar char="•"/>
            </a:pPr>
            <a:r>
              <a:rPr lang="en-US" altLang="de-DE" sz="1200">
                <a:solidFill>
                  <a:srgbClr val="000000"/>
                </a:solidFill>
                <a:cs typeface="Arial" charset="0"/>
              </a:rPr>
              <a:t>Step chan-ges in tech-nology possible</a:t>
            </a:r>
          </a:p>
          <a:p>
            <a:pPr marL="123825" lvl="1" indent="-123825" defTabSz="330200">
              <a:lnSpc>
                <a:spcPct val="93000"/>
              </a:lnSpc>
              <a:buSzPct val="100000"/>
              <a:buFont typeface="Arial" charset="0"/>
              <a:buChar char="•"/>
            </a:pPr>
            <a:r>
              <a:rPr lang="de-DE" altLang="de-DE" sz="1200">
                <a:solidFill>
                  <a:srgbClr val="000000"/>
                </a:solidFill>
                <a:cs typeface="Arial" charset="0"/>
              </a:rPr>
              <a:t>Large revenues; small GW</a:t>
            </a:r>
            <a:endParaRPr lang="en-US" altLang="de-DE" sz="1200">
              <a:solidFill>
                <a:srgbClr val="000000"/>
              </a:solidFill>
              <a:cs typeface="Arial" charset="0"/>
            </a:endParaRPr>
          </a:p>
        </p:txBody>
      </p:sp>
      <p:sp>
        <p:nvSpPr>
          <p:cNvPr id="19476" name="HarveyBase"/>
          <p:cNvSpPr>
            <a:spLocks noChangeArrowheads="1"/>
          </p:cNvSpPr>
          <p:nvPr>
            <p:custDataLst>
              <p:tags r:id="rId16"/>
            </p:custDataLst>
          </p:nvPr>
        </p:nvSpPr>
        <p:spPr bwMode="auto">
          <a:xfrm>
            <a:off x="4487863" y="3449638"/>
            <a:ext cx="395287" cy="392112"/>
          </a:xfrm>
          <a:prstGeom prst="ellipse">
            <a:avLst/>
          </a:prstGeom>
          <a:noFill/>
          <a:ln w="9525" algn="ctr">
            <a:solidFill>
              <a:srgbClr val="F21C0A"/>
            </a:solidFill>
            <a:round/>
            <a:headEnd/>
            <a:tailEnd/>
          </a:ln>
        </p:spPr>
        <p:txBody>
          <a:bodyPr lIns="0" tIns="0" rIns="0" bIns="0" anchor="ctr"/>
          <a:lstStyle/>
          <a:p>
            <a:pPr algn="ctr">
              <a:lnSpc>
                <a:spcPct val="93000"/>
              </a:lnSpc>
            </a:pPr>
            <a:endParaRPr lang="en-GB" sz="1600">
              <a:solidFill>
                <a:srgbClr val="000000"/>
              </a:solidFill>
              <a:cs typeface="Arial" charset="0"/>
            </a:endParaRPr>
          </a:p>
        </p:txBody>
      </p:sp>
      <p:sp>
        <p:nvSpPr>
          <p:cNvPr id="19477" name="Textframe 19"/>
          <p:cNvSpPr>
            <a:spLocks noChangeArrowheads="1"/>
          </p:cNvSpPr>
          <p:nvPr>
            <p:custDataLst>
              <p:tags r:id="rId17"/>
            </p:custDataLst>
          </p:nvPr>
        </p:nvSpPr>
        <p:spPr bwMode="auto">
          <a:xfrm>
            <a:off x="4191000" y="5094288"/>
            <a:ext cx="1049338" cy="849312"/>
          </a:xfrm>
          <a:prstGeom prst="rect">
            <a:avLst/>
          </a:prstGeom>
          <a:noFill/>
          <a:ln w="6350">
            <a:noFill/>
            <a:miter lim="800000"/>
            <a:headEnd/>
            <a:tailEnd/>
          </a:ln>
        </p:spPr>
        <p:txBody>
          <a:bodyPr lIns="0" tIns="0" rIns="0" bIns="0">
            <a:spAutoFit/>
          </a:bodyPr>
          <a:lstStyle/>
          <a:p>
            <a:pPr marL="123825" lvl="1" indent="-123825" defTabSz="330200">
              <a:lnSpc>
                <a:spcPct val="93000"/>
              </a:lnSpc>
              <a:buSzPct val="100000"/>
              <a:buFont typeface="Arial" charset="0"/>
              <a:buChar char="•"/>
            </a:pPr>
            <a:r>
              <a:rPr lang="en-US" altLang="de-DE" sz="1200">
                <a:solidFill>
                  <a:srgbClr val="000000"/>
                </a:solidFill>
                <a:cs typeface="Arial" charset="0"/>
              </a:rPr>
              <a:t>Very early days</a:t>
            </a:r>
          </a:p>
          <a:p>
            <a:pPr marL="123825" lvl="1" indent="-123825" defTabSz="330200">
              <a:lnSpc>
                <a:spcPct val="93000"/>
              </a:lnSpc>
              <a:buSzPct val="100000"/>
              <a:buFont typeface="Arial" charset="0"/>
              <a:buChar char="•"/>
            </a:pPr>
            <a:r>
              <a:rPr lang="en-US" altLang="de-DE" sz="1200">
                <a:solidFill>
                  <a:srgbClr val="000000"/>
                </a:solidFill>
                <a:cs typeface="Arial" charset="0"/>
              </a:rPr>
              <a:t>Massive  theoretical potential </a:t>
            </a:r>
          </a:p>
        </p:txBody>
      </p:sp>
      <p:sp>
        <p:nvSpPr>
          <p:cNvPr id="19478" name="Rectangle 7"/>
          <p:cNvSpPr>
            <a:spLocks noChangeArrowheads="1"/>
          </p:cNvSpPr>
          <p:nvPr>
            <p:custDataLst>
              <p:tags r:id="rId18"/>
            </p:custDataLst>
          </p:nvPr>
        </p:nvSpPr>
        <p:spPr bwMode="auto">
          <a:xfrm>
            <a:off x="327025" y="3975100"/>
            <a:ext cx="1296988" cy="396875"/>
          </a:xfrm>
          <a:prstGeom prst="rect">
            <a:avLst/>
          </a:prstGeom>
          <a:noFill/>
          <a:ln w="3175" algn="ctr">
            <a:noFill/>
            <a:miter lim="800000"/>
            <a:headEnd/>
            <a:tailEnd/>
          </a:ln>
        </p:spPr>
        <p:txBody>
          <a:bodyPr lIns="0" tIns="0" rIns="0" bIns="0">
            <a:spAutoFit/>
          </a:bodyPr>
          <a:lstStyle/>
          <a:p>
            <a:pPr marL="0" lvl="1" indent="1588">
              <a:lnSpc>
                <a:spcPct val="93000"/>
              </a:lnSpc>
              <a:buClr>
                <a:srgbClr val="000000"/>
              </a:buClr>
              <a:buFont typeface="Wingdings" pitchFamily="2" charset="2"/>
              <a:buNone/>
              <a:tabLst>
                <a:tab pos="6904038" algn="l"/>
                <a:tab pos="8467725" algn="r"/>
              </a:tabLst>
            </a:pPr>
            <a:r>
              <a:rPr lang="en-US" sz="1400" b="1">
                <a:solidFill>
                  <a:srgbClr val="000000"/>
                </a:solidFill>
                <a:cs typeface="Arial" charset="0"/>
              </a:rPr>
              <a:t>Annual growth rate until 2020</a:t>
            </a:r>
            <a:r>
              <a:rPr lang="en-US" sz="1400" b="1" baseline="30000">
                <a:solidFill>
                  <a:srgbClr val="000000"/>
                </a:solidFill>
                <a:cs typeface="Arial" charset="0"/>
              </a:rPr>
              <a:t>1</a:t>
            </a:r>
            <a:endParaRPr lang="en-US" sz="1400" b="1">
              <a:solidFill>
                <a:srgbClr val="000000"/>
              </a:solidFill>
              <a:cs typeface="Arial" charset="0"/>
            </a:endParaRPr>
          </a:p>
        </p:txBody>
      </p:sp>
      <p:sp>
        <p:nvSpPr>
          <p:cNvPr id="19479" name="Rectangle 7"/>
          <p:cNvSpPr>
            <a:spLocks noChangeArrowheads="1"/>
          </p:cNvSpPr>
          <p:nvPr>
            <p:custDataLst>
              <p:tags r:id="rId19"/>
            </p:custDataLst>
          </p:nvPr>
        </p:nvSpPr>
        <p:spPr bwMode="auto">
          <a:xfrm>
            <a:off x="5573713" y="4079875"/>
            <a:ext cx="754062" cy="227013"/>
          </a:xfrm>
          <a:prstGeom prst="rect">
            <a:avLst/>
          </a:prstGeom>
          <a:solidFill>
            <a:srgbClr val="FB9A93"/>
          </a:solidFill>
          <a:ln w="3175" algn="ctr">
            <a:noFill/>
            <a:miter lim="800000"/>
            <a:headEnd/>
            <a:tailEnd/>
          </a:ln>
        </p:spPr>
        <p:txBody>
          <a:bodyPr lIns="0" tIns="0" rIns="0" bIns="0">
            <a:spAutoFit/>
          </a:bodyPr>
          <a:lstStyle/>
          <a:p>
            <a:pPr marL="0" lvl="1" indent="1588" algn="ctr">
              <a:lnSpc>
                <a:spcPct val="93000"/>
              </a:lnSpc>
              <a:buClr>
                <a:srgbClr val="000000"/>
              </a:buClr>
              <a:tabLst>
                <a:tab pos="6904038" algn="l"/>
                <a:tab pos="8467725" algn="r"/>
              </a:tabLst>
            </a:pPr>
            <a:r>
              <a:rPr lang="en-US" sz="1600" b="1">
                <a:solidFill>
                  <a:srgbClr val="000000"/>
                </a:solidFill>
                <a:cs typeface="Arial" charset="0"/>
              </a:rPr>
              <a:t>12.2%</a:t>
            </a:r>
          </a:p>
        </p:txBody>
      </p:sp>
      <p:sp>
        <p:nvSpPr>
          <p:cNvPr id="19480" name="Rectangle 7"/>
          <p:cNvSpPr>
            <a:spLocks noChangeArrowheads="1"/>
          </p:cNvSpPr>
          <p:nvPr>
            <p:custDataLst>
              <p:tags r:id="rId20"/>
            </p:custDataLst>
          </p:nvPr>
        </p:nvSpPr>
        <p:spPr bwMode="auto">
          <a:xfrm>
            <a:off x="1706563" y="4079875"/>
            <a:ext cx="755650" cy="227013"/>
          </a:xfrm>
          <a:prstGeom prst="rect">
            <a:avLst/>
          </a:prstGeom>
          <a:solidFill>
            <a:srgbClr val="F86D62"/>
          </a:solid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600" b="1">
                <a:solidFill>
                  <a:srgbClr val="000000"/>
                </a:solidFill>
                <a:cs typeface="Arial" charset="0"/>
              </a:rPr>
              <a:t>15.4%</a:t>
            </a:r>
          </a:p>
        </p:txBody>
      </p:sp>
      <p:sp>
        <p:nvSpPr>
          <p:cNvPr id="19481" name="Rectangle 7"/>
          <p:cNvSpPr>
            <a:spLocks noChangeArrowheads="1"/>
          </p:cNvSpPr>
          <p:nvPr>
            <p:custDataLst>
              <p:tags r:id="rId21"/>
            </p:custDataLst>
          </p:nvPr>
        </p:nvSpPr>
        <p:spPr bwMode="auto">
          <a:xfrm>
            <a:off x="3013075" y="4079875"/>
            <a:ext cx="755650" cy="227013"/>
          </a:xfrm>
          <a:prstGeom prst="rect">
            <a:avLst/>
          </a:prstGeom>
          <a:solidFill>
            <a:srgbClr val="F21C0A"/>
          </a:solidFill>
          <a:ln w="3175" algn="ctr">
            <a:noFill/>
            <a:miter lim="800000"/>
            <a:headEnd/>
            <a:tailEnd/>
          </a:ln>
        </p:spPr>
        <p:txBody>
          <a:bodyPr lIns="0" tIns="0" rIns="0" bIns="0">
            <a:spAutoFit/>
          </a:bodyPr>
          <a:lstStyle/>
          <a:p>
            <a:pPr marL="0" lvl="1" indent="1588" algn="ctr">
              <a:lnSpc>
                <a:spcPct val="93000"/>
              </a:lnSpc>
              <a:buClr>
                <a:srgbClr val="000000"/>
              </a:buClr>
              <a:tabLst>
                <a:tab pos="6904038" algn="l"/>
                <a:tab pos="8467725" algn="r"/>
              </a:tabLst>
            </a:pPr>
            <a:r>
              <a:rPr lang="en-US" sz="1600" b="1">
                <a:solidFill>
                  <a:srgbClr val="000000"/>
                </a:solidFill>
                <a:cs typeface="Arial" charset="0"/>
              </a:rPr>
              <a:t>24.3%</a:t>
            </a:r>
          </a:p>
        </p:txBody>
      </p:sp>
      <p:sp>
        <p:nvSpPr>
          <p:cNvPr id="19482" name="Rectangle 7"/>
          <p:cNvSpPr>
            <a:spLocks noChangeArrowheads="1"/>
          </p:cNvSpPr>
          <p:nvPr>
            <p:custDataLst>
              <p:tags r:id="rId22"/>
            </p:custDataLst>
          </p:nvPr>
        </p:nvSpPr>
        <p:spPr bwMode="auto">
          <a:xfrm>
            <a:off x="4306888" y="4079875"/>
            <a:ext cx="755650" cy="227013"/>
          </a:xfrm>
          <a:prstGeom prst="rect">
            <a:avLst/>
          </a:prstGeom>
          <a:solidFill>
            <a:srgbClr val="FCC1BC"/>
          </a:solid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600" b="1">
                <a:solidFill>
                  <a:srgbClr val="000000"/>
                </a:solidFill>
                <a:cs typeface="Arial" charset="0"/>
              </a:rPr>
              <a:t>9.7%</a:t>
            </a:r>
          </a:p>
        </p:txBody>
      </p:sp>
      <p:sp>
        <p:nvSpPr>
          <p:cNvPr id="19483" name="Rectangle 7"/>
          <p:cNvSpPr>
            <a:spLocks noChangeArrowheads="1"/>
          </p:cNvSpPr>
          <p:nvPr>
            <p:custDataLst>
              <p:tags r:id="rId23"/>
            </p:custDataLst>
          </p:nvPr>
        </p:nvSpPr>
        <p:spPr bwMode="auto">
          <a:xfrm>
            <a:off x="327025" y="2701925"/>
            <a:ext cx="1228725" cy="396875"/>
          </a:xfrm>
          <a:prstGeom prst="rect">
            <a:avLst/>
          </a:prstGeom>
          <a:noFill/>
          <a:ln w="3175" algn="ctr">
            <a:noFill/>
            <a:miter lim="800000"/>
            <a:headEnd/>
            <a:tailEnd/>
          </a:ln>
        </p:spPr>
        <p:txBody>
          <a:bodyPr lIns="0" tIns="0" rIns="0" bIns="0">
            <a:spAutoFit/>
          </a:bodyPr>
          <a:lstStyle/>
          <a:p>
            <a:pPr marL="0" lvl="1" indent="1588">
              <a:lnSpc>
                <a:spcPct val="93000"/>
              </a:lnSpc>
              <a:buClr>
                <a:srgbClr val="000000"/>
              </a:buClr>
              <a:buFont typeface="Wingdings" pitchFamily="2" charset="2"/>
              <a:buNone/>
              <a:tabLst>
                <a:tab pos="6904038" algn="l"/>
                <a:tab pos="8467725" algn="r"/>
              </a:tabLst>
            </a:pPr>
            <a:r>
              <a:rPr lang="en-US" sz="1400" b="1">
                <a:solidFill>
                  <a:srgbClr val="000000"/>
                </a:solidFill>
                <a:cs typeface="Arial" charset="0"/>
              </a:rPr>
              <a:t>Global capacity  [GW]</a:t>
            </a:r>
          </a:p>
        </p:txBody>
      </p:sp>
      <p:sp>
        <p:nvSpPr>
          <p:cNvPr id="19484" name="Rectangle 7"/>
          <p:cNvSpPr>
            <a:spLocks noChangeArrowheads="1"/>
          </p:cNvSpPr>
          <p:nvPr/>
        </p:nvSpPr>
        <p:spPr bwMode="auto">
          <a:xfrm>
            <a:off x="5434013" y="2870200"/>
            <a:ext cx="455612" cy="204788"/>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400">
                <a:solidFill>
                  <a:srgbClr val="000000"/>
                </a:solidFill>
                <a:cs typeface="Arial" charset="0"/>
              </a:rPr>
              <a:t>7</a:t>
            </a:r>
          </a:p>
        </p:txBody>
      </p:sp>
      <p:sp>
        <p:nvSpPr>
          <p:cNvPr id="19485" name="Rectangle 7"/>
          <p:cNvSpPr>
            <a:spLocks noChangeArrowheads="1"/>
          </p:cNvSpPr>
          <p:nvPr/>
        </p:nvSpPr>
        <p:spPr bwMode="auto">
          <a:xfrm>
            <a:off x="1562100" y="2870200"/>
            <a:ext cx="436563" cy="204788"/>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400">
                <a:solidFill>
                  <a:srgbClr val="000000"/>
                </a:solidFill>
                <a:cs typeface="Arial" charset="0"/>
              </a:rPr>
              <a:t>120</a:t>
            </a:r>
          </a:p>
        </p:txBody>
      </p:sp>
      <p:sp>
        <p:nvSpPr>
          <p:cNvPr id="19486" name="Rectangle 7"/>
          <p:cNvSpPr>
            <a:spLocks noChangeArrowheads="1"/>
          </p:cNvSpPr>
          <p:nvPr/>
        </p:nvSpPr>
        <p:spPr bwMode="auto">
          <a:xfrm>
            <a:off x="2697163" y="2870200"/>
            <a:ext cx="455612" cy="204788"/>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400">
                <a:solidFill>
                  <a:srgbClr val="000000"/>
                </a:solidFill>
                <a:cs typeface="Arial" charset="0"/>
              </a:rPr>
              <a:t>13.2</a:t>
            </a:r>
          </a:p>
        </p:txBody>
      </p:sp>
      <p:sp>
        <p:nvSpPr>
          <p:cNvPr id="19487" name="Rectangle 7"/>
          <p:cNvSpPr>
            <a:spLocks noChangeArrowheads="1"/>
          </p:cNvSpPr>
          <p:nvPr/>
        </p:nvSpPr>
        <p:spPr bwMode="auto">
          <a:xfrm>
            <a:off x="4227513" y="2870200"/>
            <a:ext cx="457200" cy="204788"/>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400">
                <a:solidFill>
                  <a:srgbClr val="000000"/>
                </a:solidFill>
                <a:cs typeface="Arial" charset="0"/>
              </a:rPr>
              <a:t>0.4</a:t>
            </a:r>
          </a:p>
        </p:txBody>
      </p:sp>
      <p:sp>
        <p:nvSpPr>
          <p:cNvPr id="19488" name="Rectangle 7"/>
          <p:cNvSpPr>
            <a:spLocks noChangeArrowheads="1"/>
          </p:cNvSpPr>
          <p:nvPr>
            <p:custDataLst>
              <p:tags r:id="rId24"/>
            </p:custDataLst>
          </p:nvPr>
        </p:nvSpPr>
        <p:spPr bwMode="auto">
          <a:xfrm>
            <a:off x="327025" y="4533900"/>
            <a:ext cx="1263650" cy="396875"/>
          </a:xfrm>
          <a:prstGeom prst="rect">
            <a:avLst/>
          </a:prstGeom>
          <a:noFill/>
          <a:ln w="3175" algn="ctr">
            <a:noFill/>
            <a:miter lim="800000"/>
            <a:headEnd/>
            <a:tailEnd/>
          </a:ln>
        </p:spPr>
        <p:txBody>
          <a:bodyPr lIns="0" tIns="0" rIns="0" bIns="0">
            <a:spAutoFit/>
          </a:bodyPr>
          <a:lstStyle/>
          <a:p>
            <a:pPr marL="0" lvl="1" indent="1588">
              <a:lnSpc>
                <a:spcPct val="93000"/>
              </a:lnSpc>
              <a:buClr>
                <a:srgbClr val="000000"/>
              </a:buClr>
              <a:buFont typeface="Wingdings" pitchFamily="2" charset="2"/>
              <a:buNone/>
              <a:tabLst>
                <a:tab pos="6904038" algn="l"/>
                <a:tab pos="8467725" algn="r"/>
              </a:tabLst>
            </a:pPr>
            <a:r>
              <a:rPr lang="en-US" sz="1400" b="1">
                <a:solidFill>
                  <a:srgbClr val="000000"/>
                </a:solidFill>
                <a:cs typeface="Arial" charset="0"/>
              </a:rPr>
              <a:t>Revenue poten-tial (in 2020) </a:t>
            </a:r>
            <a:endParaRPr lang="en-US" sz="1400" b="1">
              <a:solidFill>
                <a:srgbClr val="33CC33"/>
              </a:solidFill>
              <a:cs typeface="Arial" charset="0"/>
            </a:endParaRPr>
          </a:p>
        </p:txBody>
      </p:sp>
      <p:sp>
        <p:nvSpPr>
          <p:cNvPr id="19489" name="Rectangle 7"/>
          <p:cNvSpPr>
            <a:spLocks noChangeArrowheads="1"/>
          </p:cNvSpPr>
          <p:nvPr>
            <p:custDataLst>
              <p:tags r:id="rId25"/>
            </p:custDataLst>
          </p:nvPr>
        </p:nvSpPr>
        <p:spPr bwMode="auto">
          <a:xfrm>
            <a:off x="5600700" y="4533900"/>
            <a:ext cx="698500" cy="454025"/>
          </a:xfrm>
          <a:prstGeom prst="rect">
            <a:avLst/>
          </a:prstGeom>
          <a:noFill/>
          <a:ln w="25400"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600">
                <a:solidFill>
                  <a:srgbClr val="000000"/>
                </a:solidFill>
                <a:cs typeface="Arial" charset="0"/>
              </a:rPr>
              <a:t>EUR bn </a:t>
            </a:r>
          </a:p>
          <a:p>
            <a:pPr marL="0" lvl="1" indent="1588" algn="ctr">
              <a:lnSpc>
                <a:spcPct val="93000"/>
              </a:lnSpc>
              <a:buClr>
                <a:srgbClr val="000000"/>
              </a:buClr>
              <a:buFont typeface="Wingdings" pitchFamily="2" charset="2"/>
              <a:buNone/>
              <a:tabLst>
                <a:tab pos="6904038" algn="l"/>
                <a:tab pos="8467725" algn="r"/>
              </a:tabLst>
            </a:pPr>
            <a:r>
              <a:rPr lang="en-US" sz="1600">
                <a:solidFill>
                  <a:srgbClr val="000000"/>
                </a:solidFill>
                <a:cs typeface="Arial" charset="0"/>
              </a:rPr>
              <a:t>2.0 - 3.5</a:t>
            </a:r>
          </a:p>
        </p:txBody>
      </p:sp>
      <p:sp>
        <p:nvSpPr>
          <p:cNvPr id="19490" name="Rectangle 7"/>
          <p:cNvSpPr>
            <a:spLocks noChangeArrowheads="1"/>
          </p:cNvSpPr>
          <p:nvPr>
            <p:custDataLst>
              <p:tags r:id="rId26"/>
            </p:custDataLst>
          </p:nvPr>
        </p:nvSpPr>
        <p:spPr bwMode="auto">
          <a:xfrm>
            <a:off x="1735138" y="4535488"/>
            <a:ext cx="698500" cy="454025"/>
          </a:xfrm>
          <a:prstGeom prst="rect">
            <a:avLst/>
          </a:prstGeom>
          <a:noFill/>
          <a:ln w="25400"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600">
                <a:solidFill>
                  <a:srgbClr val="000000"/>
                </a:solidFill>
                <a:cs typeface="Arial" charset="0"/>
              </a:rPr>
              <a:t>EUR bn </a:t>
            </a:r>
          </a:p>
          <a:p>
            <a:pPr marL="0" lvl="1" indent="1588" algn="ctr">
              <a:lnSpc>
                <a:spcPct val="93000"/>
              </a:lnSpc>
              <a:buClr>
                <a:srgbClr val="000000"/>
              </a:buClr>
              <a:buFont typeface="Wingdings" pitchFamily="2" charset="2"/>
              <a:buNone/>
              <a:tabLst>
                <a:tab pos="6904038" algn="l"/>
                <a:tab pos="8467725" algn="r"/>
              </a:tabLst>
            </a:pPr>
            <a:r>
              <a:rPr lang="en-US" sz="1600">
                <a:solidFill>
                  <a:srgbClr val="000000"/>
                </a:solidFill>
                <a:cs typeface="Arial" charset="0"/>
              </a:rPr>
              <a:t>90 - 110</a:t>
            </a:r>
          </a:p>
        </p:txBody>
      </p:sp>
      <p:sp>
        <p:nvSpPr>
          <p:cNvPr id="19491" name="Rectangle 7"/>
          <p:cNvSpPr>
            <a:spLocks noChangeArrowheads="1"/>
          </p:cNvSpPr>
          <p:nvPr>
            <p:custDataLst>
              <p:tags r:id="rId27"/>
            </p:custDataLst>
          </p:nvPr>
        </p:nvSpPr>
        <p:spPr bwMode="auto">
          <a:xfrm>
            <a:off x="3065463" y="4535488"/>
            <a:ext cx="700087" cy="454025"/>
          </a:xfrm>
          <a:prstGeom prst="rect">
            <a:avLst/>
          </a:prstGeom>
          <a:noFill/>
          <a:ln w="25400"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600">
                <a:solidFill>
                  <a:srgbClr val="000000"/>
                </a:solidFill>
                <a:cs typeface="Arial" charset="0"/>
              </a:rPr>
              <a:t>EUR bn </a:t>
            </a:r>
          </a:p>
          <a:p>
            <a:pPr marL="0" lvl="1" indent="1588" algn="ctr">
              <a:lnSpc>
                <a:spcPct val="93000"/>
              </a:lnSpc>
              <a:buClr>
                <a:srgbClr val="000000"/>
              </a:buClr>
              <a:buFont typeface="Wingdings" pitchFamily="2" charset="2"/>
              <a:buNone/>
              <a:tabLst>
                <a:tab pos="6904038" algn="l"/>
                <a:tab pos="8467725" algn="r"/>
              </a:tabLst>
            </a:pPr>
            <a:r>
              <a:rPr lang="en-US" sz="1600">
                <a:solidFill>
                  <a:srgbClr val="000000"/>
                </a:solidFill>
                <a:cs typeface="Arial" charset="0"/>
              </a:rPr>
              <a:t>50 - 80</a:t>
            </a:r>
          </a:p>
        </p:txBody>
      </p:sp>
      <p:sp>
        <p:nvSpPr>
          <p:cNvPr id="19492" name="Rectangle 7"/>
          <p:cNvSpPr>
            <a:spLocks noChangeArrowheads="1"/>
          </p:cNvSpPr>
          <p:nvPr>
            <p:custDataLst>
              <p:tags r:id="rId28"/>
            </p:custDataLst>
          </p:nvPr>
        </p:nvSpPr>
        <p:spPr bwMode="auto">
          <a:xfrm>
            <a:off x="4335463" y="4533900"/>
            <a:ext cx="700087" cy="454025"/>
          </a:xfrm>
          <a:prstGeom prst="rect">
            <a:avLst/>
          </a:prstGeom>
          <a:noFill/>
          <a:ln w="25400"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600">
                <a:solidFill>
                  <a:srgbClr val="000000"/>
                </a:solidFill>
                <a:cs typeface="Arial" charset="0"/>
              </a:rPr>
              <a:t>EUR bn </a:t>
            </a:r>
          </a:p>
          <a:p>
            <a:pPr marL="0" lvl="1" indent="1588" algn="ctr">
              <a:lnSpc>
                <a:spcPct val="93000"/>
              </a:lnSpc>
              <a:buClr>
                <a:srgbClr val="000000"/>
              </a:buClr>
              <a:buFont typeface="Wingdings" pitchFamily="2" charset="2"/>
              <a:buNone/>
              <a:tabLst>
                <a:tab pos="6904038" algn="l"/>
                <a:tab pos="8467725" algn="r"/>
              </a:tabLst>
            </a:pPr>
            <a:r>
              <a:rPr lang="en-US" sz="1600">
                <a:solidFill>
                  <a:srgbClr val="000000"/>
                </a:solidFill>
                <a:cs typeface="Arial" charset="0"/>
              </a:rPr>
              <a:t>0.5 - 2.0</a:t>
            </a:r>
          </a:p>
        </p:txBody>
      </p:sp>
      <p:sp>
        <p:nvSpPr>
          <p:cNvPr id="19493" name="Rectangle 7"/>
          <p:cNvSpPr>
            <a:spLocks noChangeArrowheads="1"/>
          </p:cNvSpPr>
          <p:nvPr>
            <p:custDataLst>
              <p:tags r:id="rId29"/>
            </p:custDataLst>
          </p:nvPr>
        </p:nvSpPr>
        <p:spPr bwMode="auto">
          <a:xfrm>
            <a:off x="327025" y="5094288"/>
            <a:ext cx="1263650" cy="198437"/>
          </a:xfrm>
          <a:prstGeom prst="rect">
            <a:avLst/>
          </a:prstGeom>
          <a:noFill/>
          <a:ln w="3175" algn="ctr">
            <a:noFill/>
            <a:miter lim="800000"/>
            <a:headEnd/>
            <a:tailEnd/>
          </a:ln>
        </p:spPr>
        <p:txBody>
          <a:bodyPr lIns="0" tIns="0" rIns="0" bIns="0">
            <a:spAutoFit/>
          </a:bodyPr>
          <a:lstStyle/>
          <a:p>
            <a:pPr marL="0" lvl="1" indent="1588">
              <a:lnSpc>
                <a:spcPct val="93000"/>
              </a:lnSpc>
              <a:buClr>
                <a:srgbClr val="000000"/>
              </a:buClr>
              <a:buFont typeface="Wingdings" pitchFamily="2" charset="2"/>
              <a:buNone/>
              <a:tabLst>
                <a:tab pos="6904038" algn="l"/>
                <a:tab pos="8467725" algn="r"/>
              </a:tabLst>
            </a:pPr>
            <a:r>
              <a:rPr lang="en-US" sz="1400" b="1">
                <a:solidFill>
                  <a:srgbClr val="000000"/>
                </a:solidFill>
                <a:cs typeface="Arial" charset="0"/>
              </a:rPr>
              <a:t>Observations</a:t>
            </a:r>
            <a:endParaRPr lang="en-US" sz="1400" b="1">
              <a:solidFill>
                <a:srgbClr val="33CC33"/>
              </a:solidFill>
              <a:cs typeface="Arial" charset="0"/>
            </a:endParaRPr>
          </a:p>
        </p:txBody>
      </p:sp>
      <p:cxnSp>
        <p:nvCxnSpPr>
          <p:cNvPr id="19494" name="Straight Connector 110"/>
          <p:cNvCxnSpPr>
            <a:cxnSpLocks noChangeShapeType="1"/>
          </p:cNvCxnSpPr>
          <p:nvPr/>
        </p:nvCxnSpPr>
        <p:spPr bwMode="auto">
          <a:xfrm>
            <a:off x="323850" y="2554288"/>
            <a:ext cx="8350250" cy="1587"/>
          </a:xfrm>
          <a:prstGeom prst="line">
            <a:avLst/>
          </a:prstGeom>
          <a:noFill/>
          <a:ln w="28575" algn="ctr">
            <a:solidFill>
              <a:srgbClr val="B0AEAC"/>
            </a:solidFill>
            <a:round/>
            <a:headEnd/>
            <a:tailEnd/>
          </a:ln>
        </p:spPr>
      </p:cxnSp>
      <p:cxnSp>
        <p:nvCxnSpPr>
          <p:cNvPr id="19495" name="Straight Connector 111"/>
          <p:cNvCxnSpPr>
            <a:cxnSpLocks noChangeShapeType="1"/>
          </p:cNvCxnSpPr>
          <p:nvPr/>
        </p:nvCxnSpPr>
        <p:spPr bwMode="auto">
          <a:xfrm>
            <a:off x="323850" y="3248025"/>
            <a:ext cx="8350250" cy="1588"/>
          </a:xfrm>
          <a:prstGeom prst="line">
            <a:avLst/>
          </a:prstGeom>
          <a:noFill/>
          <a:ln w="9525" algn="ctr">
            <a:solidFill>
              <a:srgbClr val="B0AEAC"/>
            </a:solidFill>
            <a:round/>
            <a:headEnd/>
            <a:tailEnd/>
          </a:ln>
        </p:spPr>
      </p:cxnSp>
      <p:cxnSp>
        <p:nvCxnSpPr>
          <p:cNvPr id="19496" name="Straight Connector 112"/>
          <p:cNvCxnSpPr>
            <a:cxnSpLocks noChangeShapeType="1"/>
          </p:cNvCxnSpPr>
          <p:nvPr/>
        </p:nvCxnSpPr>
        <p:spPr bwMode="auto">
          <a:xfrm>
            <a:off x="323850" y="3898900"/>
            <a:ext cx="8350250" cy="1588"/>
          </a:xfrm>
          <a:prstGeom prst="line">
            <a:avLst/>
          </a:prstGeom>
          <a:noFill/>
          <a:ln w="9525" algn="ctr">
            <a:solidFill>
              <a:srgbClr val="B0AEAC"/>
            </a:solidFill>
            <a:round/>
            <a:headEnd/>
            <a:tailEnd/>
          </a:ln>
        </p:spPr>
      </p:cxnSp>
      <p:cxnSp>
        <p:nvCxnSpPr>
          <p:cNvPr id="19497" name="Straight Connector 113"/>
          <p:cNvCxnSpPr>
            <a:cxnSpLocks noChangeShapeType="1"/>
          </p:cNvCxnSpPr>
          <p:nvPr/>
        </p:nvCxnSpPr>
        <p:spPr bwMode="auto">
          <a:xfrm>
            <a:off x="323850" y="4441825"/>
            <a:ext cx="8350250" cy="1588"/>
          </a:xfrm>
          <a:prstGeom prst="line">
            <a:avLst/>
          </a:prstGeom>
          <a:noFill/>
          <a:ln w="9525" algn="ctr">
            <a:solidFill>
              <a:srgbClr val="B0AEAC"/>
            </a:solidFill>
            <a:round/>
            <a:headEnd/>
            <a:tailEnd/>
          </a:ln>
        </p:spPr>
      </p:cxnSp>
      <p:cxnSp>
        <p:nvCxnSpPr>
          <p:cNvPr id="19498" name="Straight Connector 114"/>
          <p:cNvCxnSpPr>
            <a:cxnSpLocks noChangeShapeType="1"/>
          </p:cNvCxnSpPr>
          <p:nvPr/>
        </p:nvCxnSpPr>
        <p:spPr bwMode="auto">
          <a:xfrm>
            <a:off x="323850" y="5010150"/>
            <a:ext cx="8350250" cy="1588"/>
          </a:xfrm>
          <a:prstGeom prst="line">
            <a:avLst/>
          </a:prstGeom>
          <a:noFill/>
          <a:ln w="9525" algn="ctr">
            <a:solidFill>
              <a:srgbClr val="B0AEAC"/>
            </a:solidFill>
            <a:round/>
            <a:headEnd/>
            <a:tailEnd/>
          </a:ln>
        </p:spPr>
      </p:cxnSp>
      <p:sp>
        <p:nvSpPr>
          <p:cNvPr id="19499" name="Rectangle 14"/>
          <p:cNvSpPr>
            <a:spLocks noChangeArrowheads="1"/>
          </p:cNvSpPr>
          <p:nvPr>
            <p:custDataLst>
              <p:tags r:id="rId30"/>
            </p:custDataLst>
          </p:nvPr>
        </p:nvSpPr>
        <p:spPr bwMode="gray">
          <a:xfrm>
            <a:off x="6716713" y="2333625"/>
            <a:ext cx="954087" cy="198438"/>
          </a:xfrm>
          <a:prstGeom prst="rect">
            <a:avLst/>
          </a:prstGeom>
          <a:noFill/>
          <a:ln w="3175" algn="ctr">
            <a:noFill/>
            <a:miter lim="800000"/>
            <a:headEnd/>
            <a:tailEnd/>
          </a:ln>
        </p:spPr>
        <p:txBody>
          <a:bodyPr lIns="0" tIns="0" rIns="0" bIns="0">
            <a:spAutoFit/>
          </a:bodyPr>
          <a:lstStyle/>
          <a:p>
            <a:pPr marL="0" lvl="1" indent="1588">
              <a:lnSpc>
                <a:spcPct val="93000"/>
              </a:lnSpc>
              <a:buClr>
                <a:srgbClr val="000000"/>
              </a:buClr>
              <a:tabLst>
                <a:tab pos="6904038" algn="l"/>
                <a:tab pos="8467725" algn="r"/>
              </a:tabLst>
            </a:pPr>
            <a:r>
              <a:rPr lang="en-US" sz="1400" b="1">
                <a:solidFill>
                  <a:srgbClr val="FF0000"/>
                </a:solidFill>
                <a:cs typeface="Arial" charset="0"/>
              </a:rPr>
              <a:t>Biomass</a:t>
            </a:r>
          </a:p>
        </p:txBody>
      </p:sp>
      <p:sp>
        <p:nvSpPr>
          <p:cNvPr id="19500" name="HarveyBase"/>
          <p:cNvSpPr>
            <a:spLocks noChangeArrowheads="1"/>
          </p:cNvSpPr>
          <p:nvPr/>
        </p:nvSpPr>
        <p:spPr bwMode="auto">
          <a:xfrm>
            <a:off x="6967538" y="3449638"/>
            <a:ext cx="393700" cy="392112"/>
          </a:xfrm>
          <a:prstGeom prst="ellipse">
            <a:avLst/>
          </a:prstGeom>
          <a:noFill/>
          <a:ln w="9525" algn="ctr">
            <a:solidFill>
              <a:srgbClr val="F21C0A"/>
            </a:solidFill>
            <a:round/>
            <a:headEnd/>
            <a:tailEnd/>
          </a:ln>
        </p:spPr>
        <p:txBody>
          <a:bodyPr lIns="0" tIns="0" rIns="0" bIns="0" anchor="ctr"/>
          <a:lstStyle/>
          <a:p>
            <a:pPr algn="ctr">
              <a:lnSpc>
                <a:spcPct val="93000"/>
              </a:lnSpc>
            </a:pPr>
            <a:endParaRPr lang="en-GB" sz="1600">
              <a:solidFill>
                <a:srgbClr val="000000"/>
              </a:solidFill>
              <a:cs typeface="Arial" charset="0"/>
            </a:endParaRPr>
          </a:p>
        </p:txBody>
      </p:sp>
      <p:sp>
        <p:nvSpPr>
          <p:cNvPr id="198" name="HarveyState"/>
          <p:cNvSpPr/>
          <p:nvPr>
            <p:custDataLst>
              <p:tags r:id="rId31"/>
            </p:custDataLst>
          </p:nvPr>
        </p:nvSpPr>
        <p:spPr bwMode="auto">
          <a:xfrm>
            <a:off x="6967538" y="3449638"/>
            <a:ext cx="393700" cy="392112"/>
          </a:xfrm>
          <a:prstGeom prst="arc">
            <a:avLst>
              <a:gd name="adj1" fmla="val 16200000"/>
              <a:gd name="adj2" fmla="val 10800000"/>
            </a:avLst>
          </a:prstGeom>
          <a:solidFill>
            <a:srgbClr val="F21C0A"/>
          </a:solidFill>
          <a:ln w="9525" cap="flat" cmpd="sng" algn="ctr">
            <a:solidFill>
              <a:srgbClr val="F21C0A"/>
            </a:solidFill>
            <a:prstDash val="solid"/>
            <a:round/>
            <a:headEnd type="none" w="med" len="med"/>
            <a:tailEnd type="none" w="med" len="med"/>
          </a:ln>
          <a:effectLst/>
        </p:spPr>
        <p:txBody>
          <a:bodyPr lIns="0" tIns="0" rIns="0" bIns="0" anchor="ctr"/>
          <a:lstStyle/>
          <a:p>
            <a:pPr algn="ctr">
              <a:lnSpc>
                <a:spcPct val="93000"/>
              </a:lnSpc>
              <a:defRPr/>
            </a:pPr>
            <a:endParaRPr lang="en-GB" sz="1600">
              <a:solidFill>
                <a:srgbClr val="000000"/>
              </a:solidFill>
            </a:endParaRPr>
          </a:p>
        </p:txBody>
      </p:sp>
      <p:sp>
        <p:nvSpPr>
          <p:cNvPr id="19502" name="Textframe 19"/>
          <p:cNvSpPr>
            <a:spLocks noChangeArrowheads="1"/>
          </p:cNvSpPr>
          <p:nvPr>
            <p:custDataLst>
              <p:tags r:id="rId32"/>
            </p:custDataLst>
          </p:nvPr>
        </p:nvSpPr>
        <p:spPr bwMode="auto">
          <a:xfrm>
            <a:off x="6691313" y="5094288"/>
            <a:ext cx="954087" cy="1019175"/>
          </a:xfrm>
          <a:prstGeom prst="rect">
            <a:avLst/>
          </a:prstGeom>
          <a:noFill/>
          <a:ln w="6350">
            <a:noFill/>
            <a:miter lim="800000"/>
            <a:headEnd/>
            <a:tailEnd/>
          </a:ln>
        </p:spPr>
        <p:txBody>
          <a:bodyPr lIns="0" tIns="0" rIns="0" bIns="0">
            <a:spAutoFit/>
          </a:bodyPr>
          <a:lstStyle/>
          <a:p>
            <a:pPr marL="123825" lvl="1" indent="-123825" defTabSz="330200">
              <a:lnSpc>
                <a:spcPct val="93000"/>
              </a:lnSpc>
              <a:buSzPct val="100000"/>
              <a:buFont typeface="Arial" charset="0"/>
              <a:buChar char="•"/>
            </a:pPr>
            <a:r>
              <a:rPr lang="en-US" altLang="de-DE" sz="1200">
                <a:solidFill>
                  <a:srgbClr val="000000"/>
                </a:solidFill>
                <a:cs typeface="Arial" charset="0"/>
              </a:rPr>
              <a:t>Location is key for economics</a:t>
            </a:r>
          </a:p>
          <a:p>
            <a:pPr marL="123825" lvl="1" indent="-123825" defTabSz="330200">
              <a:lnSpc>
                <a:spcPct val="93000"/>
              </a:lnSpc>
              <a:buSzPct val="100000"/>
              <a:buFont typeface="Arial" charset="0"/>
              <a:buChar char="•"/>
            </a:pPr>
            <a:r>
              <a:rPr lang="en-US" altLang="de-DE" sz="1200">
                <a:solidFill>
                  <a:srgbClr val="000000"/>
                </a:solidFill>
                <a:cs typeface="Arial" charset="0"/>
              </a:rPr>
              <a:t>Cost-wise close to grid parity</a:t>
            </a:r>
          </a:p>
        </p:txBody>
      </p:sp>
      <p:sp>
        <p:nvSpPr>
          <p:cNvPr id="19503" name="Rectangle 20"/>
          <p:cNvSpPr>
            <a:spLocks noChangeArrowheads="1"/>
          </p:cNvSpPr>
          <p:nvPr>
            <p:custDataLst>
              <p:tags r:id="rId33"/>
            </p:custDataLst>
          </p:nvPr>
        </p:nvSpPr>
        <p:spPr bwMode="gray">
          <a:xfrm>
            <a:off x="7766050" y="2122488"/>
            <a:ext cx="954088" cy="404812"/>
          </a:xfrm>
          <a:prstGeom prst="rect">
            <a:avLst/>
          </a:prstGeom>
          <a:noFill/>
          <a:ln w="3175" algn="ctr">
            <a:noFill/>
            <a:miter lim="800000"/>
            <a:headEnd/>
            <a:tailEnd/>
          </a:ln>
        </p:spPr>
        <p:txBody>
          <a:bodyPr lIns="0" tIns="0" rIns="0" bIns="0">
            <a:spAutoFit/>
          </a:bodyPr>
          <a:lstStyle/>
          <a:p>
            <a:pPr marL="0" lvl="1" indent="1588">
              <a:lnSpc>
                <a:spcPct val="93000"/>
              </a:lnSpc>
              <a:buClr>
                <a:srgbClr val="000000"/>
              </a:buClr>
              <a:tabLst>
                <a:tab pos="6904038" algn="l"/>
                <a:tab pos="8467725" algn="r"/>
              </a:tabLst>
            </a:pPr>
            <a:r>
              <a:rPr lang="de-DE" sz="1400" b="1">
                <a:solidFill>
                  <a:srgbClr val="FF0000"/>
                </a:solidFill>
                <a:cs typeface="Arial" charset="0"/>
              </a:rPr>
              <a:t>Geo- thermal</a:t>
            </a:r>
            <a:endParaRPr lang="en-US" sz="1400" b="1">
              <a:solidFill>
                <a:srgbClr val="FF0000"/>
              </a:solidFill>
              <a:cs typeface="Arial" charset="0"/>
            </a:endParaRPr>
          </a:p>
        </p:txBody>
      </p:sp>
      <p:sp>
        <p:nvSpPr>
          <p:cNvPr id="19504" name="HarveyBase"/>
          <p:cNvSpPr>
            <a:spLocks noChangeArrowheads="1"/>
          </p:cNvSpPr>
          <p:nvPr/>
        </p:nvSpPr>
        <p:spPr bwMode="auto">
          <a:xfrm>
            <a:off x="8015288" y="3449638"/>
            <a:ext cx="395287" cy="392112"/>
          </a:xfrm>
          <a:prstGeom prst="ellipse">
            <a:avLst/>
          </a:prstGeom>
          <a:noFill/>
          <a:ln w="9525" algn="ctr">
            <a:solidFill>
              <a:srgbClr val="F21C0A"/>
            </a:solidFill>
            <a:round/>
            <a:headEnd/>
            <a:tailEnd/>
          </a:ln>
        </p:spPr>
        <p:txBody>
          <a:bodyPr lIns="0" tIns="0" rIns="0" bIns="0" anchor="ctr"/>
          <a:lstStyle/>
          <a:p>
            <a:pPr algn="ctr">
              <a:lnSpc>
                <a:spcPct val="93000"/>
              </a:lnSpc>
            </a:pPr>
            <a:endParaRPr lang="en-GB" sz="1600">
              <a:solidFill>
                <a:srgbClr val="000000"/>
              </a:solidFill>
              <a:cs typeface="Arial" charset="0"/>
            </a:endParaRPr>
          </a:p>
        </p:txBody>
      </p:sp>
      <p:sp>
        <p:nvSpPr>
          <p:cNvPr id="202" name="HarveyState"/>
          <p:cNvSpPr/>
          <p:nvPr>
            <p:custDataLst>
              <p:tags r:id="rId34"/>
            </p:custDataLst>
          </p:nvPr>
        </p:nvSpPr>
        <p:spPr bwMode="auto">
          <a:xfrm>
            <a:off x="8015288" y="3449638"/>
            <a:ext cx="395287" cy="392112"/>
          </a:xfrm>
          <a:prstGeom prst="arc">
            <a:avLst>
              <a:gd name="adj1" fmla="val 16200000"/>
              <a:gd name="adj2" fmla="val 5400000"/>
            </a:avLst>
          </a:prstGeom>
          <a:solidFill>
            <a:srgbClr val="F21C0A"/>
          </a:solidFill>
          <a:ln w="9525" cap="flat" cmpd="sng" algn="ctr">
            <a:solidFill>
              <a:srgbClr val="F21C0A"/>
            </a:solidFill>
            <a:prstDash val="solid"/>
            <a:round/>
            <a:headEnd type="none" w="med" len="med"/>
            <a:tailEnd type="none" w="med" len="med"/>
          </a:ln>
          <a:effectLst/>
        </p:spPr>
        <p:txBody>
          <a:bodyPr lIns="0" tIns="0" rIns="0" bIns="0" anchor="ctr"/>
          <a:lstStyle/>
          <a:p>
            <a:pPr algn="ctr">
              <a:lnSpc>
                <a:spcPct val="93000"/>
              </a:lnSpc>
              <a:defRPr/>
            </a:pPr>
            <a:endParaRPr lang="en-GB" sz="1600">
              <a:solidFill>
                <a:srgbClr val="000000"/>
              </a:solidFill>
            </a:endParaRPr>
          </a:p>
        </p:txBody>
      </p:sp>
      <p:sp>
        <p:nvSpPr>
          <p:cNvPr id="19506" name="Textframe 19"/>
          <p:cNvSpPr>
            <a:spLocks noChangeArrowheads="1"/>
          </p:cNvSpPr>
          <p:nvPr>
            <p:custDataLst>
              <p:tags r:id="rId35"/>
            </p:custDataLst>
          </p:nvPr>
        </p:nvSpPr>
        <p:spPr bwMode="auto">
          <a:xfrm>
            <a:off x="7727950" y="5094288"/>
            <a:ext cx="954088" cy="1019175"/>
          </a:xfrm>
          <a:prstGeom prst="rect">
            <a:avLst/>
          </a:prstGeom>
          <a:noFill/>
          <a:ln w="6350">
            <a:noFill/>
            <a:miter lim="800000"/>
            <a:headEnd/>
            <a:tailEnd/>
          </a:ln>
        </p:spPr>
        <p:txBody>
          <a:bodyPr lIns="0" tIns="0" rIns="0" bIns="0">
            <a:spAutoFit/>
          </a:bodyPr>
          <a:lstStyle/>
          <a:p>
            <a:pPr marL="123825" lvl="1" indent="-123825" defTabSz="330200">
              <a:lnSpc>
                <a:spcPct val="93000"/>
              </a:lnSpc>
              <a:buSzPct val="100000"/>
              <a:buFont typeface="Arial" charset="0"/>
              <a:buChar char="•"/>
            </a:pPr>
            <a:r>
              <a:rPr lang="de-DE" altLang="de-DE" sz="1200">
                <a:solidFill>
                  <a:srgbClr val="000000"/>
                </a:solidFill>
                <a:cs typeface="Arial" charset="0"/>
              </a:rPr>
              <a:t>Drilling business</a:t>
            </a:r>
          </a:p>
          <a:p>
            <a:pPr marL="123825" lvl="1" indent="-123825" defTabSz="330200">
              <a:lnSpc>
                <a:spcPct val="93000"/>
              </a:lnSpc>
              <a:buSzPct val="100000"/>
              <a:buFont typeface="Arial" charset="0"/>
              <a:buChar char="•"/>
            </a:pPr>
            <a:r>
              <a:rPr lang="de-DE" altLang="de-DE" sz="1200">
                <a:solidFill>
                  <a:srgbClr val="000000"/>
                </a:solidFill>
                <a:cs typeface="Arial" charset="0"/>
              </a:rPr>
              <a:t>Heat pumps:   P</a:t>
            </a:r>
            <a:r>
              <a:rPr lang="en-US" altLang="de-DE" sz="1200">
                <a:solidFill>
                  <a:srgbClr val="000000"/>
                </a:solidFill>
                <a:cs typeface="Arial" charset="0"/>
              </a:rPr>
              <a:t>otential </a:t>
            </a:r>
            <a:br>
              <a:rPr lang="en-US" altLang="de-DE" sz="1200">
                <a:solidFill>
                  <a:srgbClr val="000000"/>
                </a:solidFill>
                <a:cs typeface="Arial" charset="0"/>
              </a:rPr>
            </a:br>
            <a:r>
              <a:rPr lang="en-US" altLang="de-DE" sz="1200">
                <a:solidFill>
                  <a:srgbClr val="000000"/>
                </a:solidFill>
                <a:cs typeface="Arial" charset="0"/>
              </a:rPr>
              <a:t>for domestic heating</a:t>
            </a:r>
          </a:p>
        </p:txBody>
      </p:sp>
      <p:sp>
        <p:nvSpPr>
          <p:cNvPr id="19507" name="Rectangle 7"/>
          <p:cNvSpPr>
            <a:spLocks noChangeArrowheads="1"/>
          </p:cNvSpPr>
          <p:nvPr>
            <p:custDataLst>
              <p:tags r:id="rId36"/>
            </p:custDataLst>
          </p:nvPr>
        </p:nvSpPr>
        <p:spPr bwMode="auto">
          <a:xfrm>
            <a:off x="6784975" y="4079875"/>
            <a:ext cx="755650" cy="227013"/>
          </a:xfrm>
          <a:prstGeom prst="rect">
            <a:avLst/>
          </a:prstGeom>
          <a:solidFill>
            <a:srgbClr val="FDDAD7"/>
          </a:solidFill>
          <a:ln w="3175" algn="ctr">
            <a:noFill/>
            <a:miter lim="800000"/>
            <a:headEnd/>
            <a:tailEnd/>
          </a:ln>
        </p:spPr>
        <p:txBody>
          <a:bodyPr lIns="0" tIns="0" rIns="0" bIns="0">
            <a:spAutoFit/>
          </a:bodyPr>
          <a:lstStyle/>
          <a:p>
            <a:pPr marL="0" lvl="1" indent="1588" algn="ctr">
              <a:lnSpc>
                <a:spcPct val="93000"/>
              </a:lnSpc>
              <a:buClr>
                <a:srgbClr val="000000"/>
              </a:buClr>
              <a:tabLst>
                <a:tab pos="6904038" algn="l"/>
                <a:tab pos="8467725" algn="r"/>
              </a:tabLst>
            </a:pPr>
            <a:r>
              <a:rPr lang="en-US" sz="1600" b="1">
                <a:solidFill>
                  <a:srgbClr val="000000"/>
                </a:solidFill>
                <a:cs typeface="Arial" charset="0"/>
              </a:rPr>
              <a:t>4.4%</a:t>
            </a:r>
          </a:p>
        </p:txBody>
      </p:sp>
      <p:sp>
        <p:nvSpPr>
          <p:cNvPr id="19508" name="Rectangle 7"/>
          <p:cNvSpPr>
            <a:spLocks noChangeArrowheads="1"/>
          </p:cNvSpPr>
          <p:nvPr>
            <p:custDataLst>
              <p:tags r:id="rId37"/>
            </p:custDataLst>
          </p:nvPr>
        </p:nvSpPr>
        <p:spPr bwMode="auto">
          <a:xfrm>
            <a:off x="7835900" y="4079875"/>
            <a:ext cx="755650" cy="227013"/>
          </a:xfrm>
          <a:prstGeom prst="rect">
            <a:avLst/>
          </a:prstGeom>
          <a:solidFill>
            <a:srgbClr val="FEDDDA"/>
          </a:solid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600" b="1">
                <a:solidFill>
                  <a:srgbClr val="000000"/>
                </a:solidFill>
                <a:cs typeface="Arial" charset="0"/>
              </a:rPr>
              <a:t>4.8%</a:t>
            </a:r>
          </a:p>
        </p:txBody>
      </p:sp>
      <p:sp>
        <p:nvSpPr>
          <p:cNvPr id="19509" name="Rectangle 7"/>
          <p:cNvSpPr>
            <a:spLocks noChangeArrowheads="1"/>
          </p:cNvSpPr>
          <p:nvPr/>
        </p:nvSpPr>
        <p:spPr bwMode="auto">
          <a:xfrm>
            <a:off x="6675438" y="2870200"/>
            <a:ext cx="434975" cy="204788"/>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400">
                <a:solidFill>
                  <a:srgbClr val="000000"/>
                </a:solidFill>
                <a:cs typeface="Arial" charset="0"/>
              </a:rPr>
              <a:t>52</a:t>
            </a:r>
          </a:p>
        </p:txBody>
      </p:sp>
      <p:sp>
        <p:nvSpPr>
          <p:cNvPr id="19510" name="Rectangle 7"/>
          <p:cNvSpPr>
            <a:spLocks noChangeArrowheads="1"/>
          </p:cNvSpPr>
          <p:nvPr/>
        </p:nvSpPr>
        <p:spPr bwMode="auto">
          <a:xfrm>
            <a:off x="7721600" y="2870200"/>
            <a:ext cx="457200" cy="204788"/>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400">
                <a:solidFill>
                  <a:srgbClr val="000000"/>
                </a:solidFill>
                <a:cs typeface="Arial" charset="0"/>
              </a:rPr>
              <a:t>11</a:t>
            </a:r>
          </a:p>
        </p:txBody>
      </p:sp>
      <p:sp>
        <p:nvSpPr>
          <p:cNvPr id="19511" name="Rectangle 7"/>
          <p:cNvSpPr>
            <a:spLocks noChangeArrowheads="1"/>
          </p:cNvSpPr>
          <p:nvPr>
            <p:custDataLst>
              <p:tags r:id="rId38"/>
            </p:custDataLst>
          </p:nvPr>
        </p:nvSpPr>
        <p:spPr bwMode="auto">
          <a:xfrm>
            <a:off x="6813550" y="4535488"/>
            <a:ext cx="698500" cy="454025"/>
          </a:xfrm>
          <a:prstGeom prst="rect">
            <a:avLst/>
          </a:prstGeom>
          <a:noFill/>
          <a:ln w="25400"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600">
                <a:solidFill>
                  <a:srgbClr val="000000"/>
                </a:solidFill>
                <a:cs typeface="Arial" charset="0"/>
              </a:rPr>
              <a:t>EUR bn </a:t>
            </a:r>
          </a:p>
          <a:p>
            <a:pPr marL="0" lvl="1" indent="1588" algn="ctr">
              <a:lnSpc>
                <a:spcPct val="93000"/>
              </a:lnSpc>
              <a:buClr>
                <a:srgbClr val="000000"/>
              </a:buClr>
              <a:buFont typeface="Wingdings" pitchFamily="2" charset="2"/>
              <a:buNone/>
              <a:tabLst>
                <a:tab pos="6904038" algn="l"/>
                <a:tab pos="8467725" algn="r"/>
              </a:tabLst>
            </a:pPr>
            <a:r>
              <a:rPr lang="en-US" sz="1600">
                <a:solidFill>
                  <a:srgbClr val="000000"/>
                </a:solidFill>
                <a:cs typeface="Arial" charset="0"/>
              </a:rPr>
              <a:t>7.5 - 10</a:t>
            </a:r>
          </a:p>
        </p:txBody>
      </p:sp>
      <p:sp>
        <p:nvSpPr>
          <p:cNvPr id="19512" name="Rectangle 7"/>
          <p:cNvSpPr>
            <a:spLocks noChangeArrowheads="1"/>
          </p:cNvSpPr>
          <p:nvPr>
            <p:custDataLst>
              <p:tags r:id="rId39"/>
            </p:custDataLst>
          </p:nvPr>
        </p:nvSpPr>
        <p:spPr bwMode="auto">
          <a:xfrm>
            <a:off x="7862888" y="4535488"/>
            <a:ext cx="698500" cy="454025"/>
          </a:xfrm>
          <a:prstGeom prst="rect">
            <a:avLst/>
          </a:prstGeom>
          <a:noFill/>
          <a:ln w="25400"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600">
                <a:solidFill>
                  <a:srgbClr val="000000"/>
                </a:solidFill>
                <a:cs typeface="Arial" charset="0"/>
              </a:rPr>
              <a:t>EUR bn </a:t>
            </a:r>
          </a:p>
          <a:p>
            <a:pPr marL="0" lvl="1" indent="1588" algn="ctr">
              <a:lnSpc>
                <a:spcPct val="93000"/>
              </a:lnSpc>
              <a:buClr>
                <a:srgbClr val="000000"/>
              </a:buClr>
              <a:buFont typeface="Wingdings" pitchFamily="2" charset="2"/>
              <a:buNone/>
              <a:tabLst>
                <a:tab pos="6904038" algn="l"/>
                <a:tab pos="8467725" algn="r"/>
              </a:tabLst>
            </a:pPr>
            <a:r>
              <a:rPr lang="en-US" sz="1600">
                <a:solidFill>
                  <a:srgbClr val="000000"/>
                </a:solidFill>
                <a:cs typeface="Arial" charset="0"/>
              </a:rPr>
              <a:t>0.5 - 1.5</a:t>
            </a:r>
          </a:p>
        </p:txBody>
      </p:sp>
      <p:sp>
        <p:nvSpPr>
          <p:cNvPr id="19513" name="Textfeld 255"/>
          <p:cNvSpPr txBox="1">
            <a:spLocks noChangeArrowheads="1"/>
          </p:cNvSpPr>
          <p:nvPr/>
        </p:nvSpPr>
        <p:spPr bwMode="auto">
          <a:xfrm>
            <a:off x="1597025" y="2584450"/>
            <a:ext cx="611188" cy="274638"/>
          </a:xfrm>
          <a:prstGeom prst="rect">
            <a:avLst/>
          </a:prstGeom>
          <a:noFill/>
          <a:ln w="9525">
            <a:noFill/>
            <a:miter lim="800000"/>
            <a:headEnd/>
            <a:tailEnd/>
          </a:ln>
        </p:spPr>
        <p:txBody>
          <a:bodyPr>
            <a:spAutoFit/>
          </a:bodyPr>
          <a:lstStyle/>
          <a:p>
            <a:r>
              <a:rPr lang="de-DE" sz="1200">
                <a:cs typeface="Arial" charset="0"/>
              </a:rPr>
              <a:t>2008</a:t>
            </a:r>
          </a:p>
        </p:txBody>
      </p:sp>
      <p:sp>
        <p:nvSpPr>
          <p:cNvPr id="19514" name="Textfeld 256"/>
          <p:cNvSpPr txBox="1">
            <a:spLocks noChangeArrowheads="1"/>
          </p:cNvSpPr>
          <p:nvPr/>
        </p:nvSpPr>
        <p:spPr bwMode="auto">
          <a:xfrm>
            <a:off x="2154238" y="2584450"/>
            <a:ext cx="611187" cy="274638"/>
          </a:xfrm>
          <a:prstGeom prst="rect">
            <a:avLst/>
          </a:prstGeom>
          <a:noFill/>
          <a:ln w="9525">
            <a:noFill/>
            <a:miter lim="800000"/>
            <a:headEnd/>
            <a:tailEnd/>
          </a:ln>
        </p:spPr>
        <p:txBody>
          <a:bodyPr>
            <a:spAutoFit/>
          </a:bodyPr>
          <a:lstStyle/>
          <a:p>
            <a:r>
              <a:rPr lang="de-DE" sz="1200">
                <a:cs typeface="Arial" charset="0"/>
              </a:rPr>
              <a:t>2020</a:t>
            </a:r>
          </a:p>
        </p:txBody>
      </p:sp>
      <p:sp>
        <p:nvSpPr>
          <p:cNvPr id="19515" name="Rectangle 7"/>
          <p:cNvSpPr>
            <a:spLocks noChangeArrowheads="1"/>
          </p:cNvSpPr>
          <p:nvPr>
            <p:custDataLst>
              <p:tags r:id="rId40"/>
            </p:custDataLst>
          </p:nvPr>
        </p:nvSpPr>
        <p:spPr bwMode="auto">
          <a:xfrm>
            <a:off x="2144713" y="2870200"/>
            <a:ext cx="434975" cy="198438"/>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400">
                <a:solidFill>
                  <a:srgbClr val="000000"/>
                </a:solidFill>
                <a:cs typeface="Arial" charset="0"/>
              </a:rPr>
              <a:t>600</a:t>
            </a:r>
          </a:p>
        </p:txBody>
      </p:sp>
      <p:sp>
        <p:nvSpPr>
          <p:cNvPr id="19516" name="Textfeld 258"/>
          <p:cNvSpPr txBox="1">
            <a:spLocks noChangeArrowheads="1"/>
          </p:cNvSpPr>
          <p:nvPr/>
        </p:nvSpPr>
        <p:spPr bwMode="auto">
          <a:xfrm>
            <a:off x="2714625" y="2589213"/>
            <a:ext cx="612775" cy="274637"/>
          </a:xfrm>
          <a:prstGeom prst="rect">
            <a:avLst/>
          </a:prstGeom>
          <a:noFill/>
          <a:ln w="9525">
            <a:noFill/>
            <a:miter lim="800000"/>
            <a:headEnd/>
            <a:tailEnd/>
          </a:ln>
        </p:spPr>
        <p:txBody>
          <a:bodyPr>
            <a:spAutoFit/>
          </a:bodyPr>
          <a:lstStyle/>
          <a:p>
            <a:r>
              <a:rPr lang="de-DE" sz="1200">
                <a:cs typeface="Arial" charset="0"/>
              </a:rPr>
              <a:t>2008</a:t>
            </a:r>
          </a:p>
        </p:txBody>
      </p:sp>
      <p:sp>
        <p:nvSpPr>
          <p:cNvPr id="19517" name="Textfeld 259"/>
          <p:cNvSpPr txBox="1">
            <a:spLocks noChangeArrowheads="1"/>
          </p:cNvSpPr>
          <p:nvPr/>
        </p:nvSpPr>
        <p:spPr bwMode="auto">
          <a:xfrm>
            <a:off x="3505200" y="2589213"/>
            <a:ext cx="612775" cy="274637"/>
          </a:xfrm>
          <a:prstGeom prst="rect">
            <a:avLst/>
          </a:prstGeom>
          <a:noFill/>
          <a:ln w="9525">
            <a:noFill/>
            <a:miter lim="800000"/>
            <a:headEnd/>
            <a:tailEnd/>
          </a:ln>
        </p:spPr>
        <p:txBody>
          <a:bodyPr>
            <a:spAutoFit/>
          </a:bodyPr>
          <a:lstStyle/>
          <a:p>
            <a:r>
              <a:rPr lang="de-DE" sz="1200">
                <a:cs typeface="Arial" charset="0"/>
              </a:rPr>
              <a:t>2020</a:t>
            </a:r>
          </a:p>
        </p:txBody>
      </p:sp>
      <p:sp>
        <p:nvSpPr>
          <p:cNvPr id="19518" name="Textfeld 260"/>
          <p:cNvSpPr txBox="1">
            <a:spLocks noChangeArrowheads="1"/>
          </p:cNvSpPr>
          <p:nvPr/>
        </p:nvSpPr>
        <p:spPr bwMode="auto">
          <a:xfrm>
            <a:off x="4224338" y="2586038"/>
            <a:ext cx="612775" cy="274637"/>
          </a:xfrm>
          <a:prstGeom prst="rect">
            <a:avLst/>
          </a:prstGeom>
          <a:noFill/>
          <a:ln w="9525">
            <a:noFill/>
            <a:miter lim="800000"/>
            <a:headEnd/>
            <a:tailEnd/>
          </a:ln>
        </p:spPr>
        <p:txBody>
          <a:bodyPr>
            <a:spAutoFit/>
          </a:bodyPr>
          <a:lstStyle/>
          <a:p>
            <a:r>
              <a:rPr lang="de-DE" sz="1200">
                <a:cs typeface="Arial" charset="0"/>
              </a:rPr>
              <a:t>2008</a:t>
            </a:r>
          </a:p>
        </p:txBody>
      </p:sp>
      <p:sp>
        <p:nvSpPr>
          <p:cNvPr id="19519" name="Textfeld 261"/>
          <p:cNvSpPr txBox="1">
            <a:spLocks noChangeArrowheads="1"/>
          </p:cNvSpPr>
          <p:nvPr/>
        </p:nvSpPr>
        <p:spPr bwMode="auto">
          <a:xfrm>
            <a:off x="4781550" y="2586038"/>
            <a:ext cx="615950" cy="274637"/>
          </a:xfrm>
          <a:prstGeom prst="rect">
            <a:avLst/>
          </a:prstGeom>
          <a:noFill/>
          <a:ln w="9525">
            <a:noFill/>
            <a:miter lim="800000"/>
            <a:headEnd/>
            <a:tailEnd/>
          </a:ln>
        </p:spPr>
        <p:txBody>
          <a:bodyPr>
            <a:spAutoFit/>
          </a:bodyPr>
          <a:lstStyle/>
          <a:p>
            <a:r>
              <a:rPr lang="de-DE" sz="1200">
                <a:cs typeface="Arial" charset="0"/>
              </a:rPr>
              <a:t>2020</a:t>
            </a:r>
          </a:p>
        </p:txBody>
      </p:sp>
      <p:sp>
        <p:nvSpPr>
          <p:cNvPr id="19520" name="Textfeld 262"/>
          <p:cNvSpPr txBox="1">
            <a:spLocks noChangeArrowheads="1"/>
          </p:cNvSpPr>
          <p:nvPr/>
        </p:nvSpPr>
        <p:spPr bwMode="auto">
          <a:xfrm>
            <a:off x="5468938" y="2584450"/>
            <a:ext cx="612775" cy="274638"/>
          </a:xfrm>
          <a:prstGeom prst="rect">
            <a:avLst/>
          </a:prstGeom>
          <a:noFill/>
          <a:ln w="9525">
            <a:noFill/>
            <a:miter lim="800000"/>
            <a:headEnd/>
            <a:tailEnd/>
          </a:ln>
        </p:spPr>
        <p:txBody>
          <a:bodyPr>
            <a:spAutoFit/>
          </a:bodyPr>
          <a:lstStyle/>
          <a:p>
            <a:r>
              <a:rPr lang="de-DE" sz="1200">
                <a:cs typeface="Arial" charset="0"/>
              </a:rPr>
              <a:t>2008</a:t>
            </a:r>
          </a:p>
        </p:txBody>
      </p:sp>
      <p:sp>
        <p:nvSpPr>
          <p:cNvPr id="19521" name="Textfeld 263"/>
          <p:cNvSpPr txBox="1">
            <a:spLocks noChangeArrowheads="1"/>
          </p:cNvSpPr>
          <p:nvPr/>
        </p:nvSpPr>
        <p:spPr bwMode="auto">
          <a:xfrm>
            <a:off x="6026150" y="2584450"/>
            <a:ext cx="612775" cy="274638"/>
          </a:xfrm>
          <a:prstGeom prst="rect">
            <a:avLst/>
          </a:prstGeom>
          <a:noFill/>
          <a:ln w="9525">
            <a:noFill/>
            <a:miter lim="800000"/>
            <a:headEnd/>
            <a:tailEnd/>
          </a:ln>
        </p:spPr>
        <p:txBody>
          <a:bodyPr>
            <a:spAutoFit/>
          </a:bodyPr>
          <a:lstStyle/>
          <a:p>
            <a:r>
              <a:rPr lang="de-DE" sz="1200">
                <a:cs typeface="Arial" charset="0"/>
              </a:rPr>
              <a:t>2020</a:t>
            </a:r>
          </a:p>
        </p:txBody>
      </p:sp>
      <p:sp>
        <p:nvSpPr>
          <p:cNvPr id="19522" name="Textfeld 264"/>
          <p:cNvSpPr txBox="1">
            <a:spLocks noChangeArrowheads="1"/>
          </p:cNvSpPr>
          <p:nvPr/>
        </p:nvSpPr>
        <p:spPr bwMode="auto">
          <a:xfrm>
            <a:off x="6723063" y="2563813"/>
            <a:ext cx="611187" cy="274637"/>
          </a:xfrm>
          <a:prstGeom prst="rect">
            <a:avLst/>
          </a:prstGeom>
          <a:noFill/>
          <a:ln w="9525">
            <a:noFill/>
            <a:miter lim="800000"/>
            <a:headEnd/>
            <a:tailEnd/>
          </a:ln>
        </p:spPr>
        <p:txBody>
          <a:bodyPr>
            <a:spAutoFit/>
          </a:bodyPr>
          <a:lstStyle/>
          <a:p>
            <a:r>
              <a:rPr lang="de-DE" sz="1200">
                <a:cs typeface="Arial" charset="0"/>
              </a:rPr>
              <a:t>2008</a:t>
            </a:r>
          </a:p>
        </p:txBody>
      </p:sp>
      <p:sp>
        <p:nvSpPr>
          <p:cNvPr id="19523" name="Textfeld 265"/>
          <p:cNvSpPr txBox="1">
            <a:spLocks noChangeArrowheads="1"/>
          </p:cNvSpPr>
          <p:nvPr/>
        </p:nvSpPr>
        <p:spPr bwMode="auto">
          <a:xfrm>
            <a:off x="7278688" y="2563813"/>
            <a:ext cx="612775" cy="274637"/>
          </a:xfrm>
          <a:prstGeom prst="rect">
            <a:avLst/>
          </a:prstGeom>
          <a:noFill/>
          <a:ln w="9525">
            <a:noFill/>
            <a:miter lim="800000"/>
            <a:headEnd/>
            <a:tailEnd/>
          </a:ln>
        </p:spPr>
        <p:txBody>
          <a:bodyPr>
            <a:spAutoFit/>
          </a:bodyPr>
          <a:lstStyle/>
          <a:p>
            <a:r>
              <a:rPr lang="de-DE" sz="1200">
                <a:cs typeface="Arial" charset="0"/>
              </a:rPr>
              <a:t>2020</a:t>
            </a:r>
          </a:p>
        </p:txBody>
      </p:sp>
      <p:sp>
        <p:nvSpPr>
          <p:cNvPr id="19524" name="Textfeld 266"/>
          <p:cNvSpPr txBox="1">
            <a:spLocks noChangeArrowheads="1"/>
          </p:cNvSpPr>
          <p:nvPr/>
        </p:nvSpPr>
        <p:spPr bwMode="auto">
          <a:xfrm>
            <a:off x="7761288" y="2560638"/>
            <a:ext cx="612775" cy="274637"/>
          </a:xfrm>
          <a:prstGeom prst="rect">
            <a:avLst/>
          </a:prstGeom>
          <a:noFill/>
          <a:ln w="9525">
            <a:noFill/>
            <a:miter lim="800000"/>
            <a:headEnd/>
            <a:tailEnd/>
          </a:ln>
        </p:spPr>
        <p:txBody>
          <a:bodyPr>
            <a:spAutoFit/>
          </a:bodyPr>
          <a:lstStyle/>
          <a:p>
            <a:r>
              <a:rPr lang="de-DE" sz="1200">
                <a:cs typeface="Arial" charset="0"/>
              </a:rPr>
              <a:t>2008</a:t>
            </a:r>
          </a:p>
        </p:txBody>
      </p:sp>
      <p:sp>
        <p:nvSpPr>
          <p:cNvPr id="19525" name="Rectangle 7"/>
          <p:cNvSpPr>
            <a:spLocks noChangeArrowheads="1"/>
          </p:cNvSpPr>
          <p:nvPr>
            <p:custDataLst>
              <p:tags r:id="rId41"/>
            </p:custDataLst>
          </p:nvPr>
        </p:nvSpPr>
        <p:spPr bwMode="auto">
          <a:xfrm>
            <a:off x="3479800" y="2870200"/>
            <a:ext cx="455613" cy="198438"/>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400">
                <a:solidFill>
                  <a:srgbClr val="000000"/>
                </a:solidFill>
                <a:cs typeface="Arial" charset="0"/>
              </a:rPr>
              <a:t>157</a:t>
            </a:r>
          </a:p>
        </p:txBody>
      </p:sp>
      <p:sp>
        <p:nvSpPr>
          <p:cNvPr id="19526" name="Rectangle 7"/>
          <p:cNvSpPr>
            <a:spLocks noChangeArrowheads="1"/>
          </p:cNvSpPr>
          <p:nvPr>
            <p:custDataLst>
              <p:tags r:id="rId42"/>
            </p:custDataLst>
          </p:nvPr>
        </p:nvSpPr>
        <p:spPr bwMode="auto">
          <a:xfrm>
            <a:off x="4752975" y="2870200"/>
            <a:ext cx="457200" cy="198438"/>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400">
                <a:solidFill>
                  <a:srgbClr val="000000"/>
                </a:solidFill>
                <a:cs typeface="Arial" charset="0"/>
              </a:rPr>
              <a:t>1.2</a:t>
            </a:r>
          </a:p>
        </p:txBody>
      </p:sp>
      <p:sp>
        <p:nvSpPr>
          <p:cNvPr id="19527" name="Rectangle 7"/>
          <p:cNvSpPr>
            <a:spLocks noChangeArrowheads="1"/>
          </p:cNvSpPr>
          <p:nvPr>
            <p:custDataLst>
              <p:tags r:id="rId43"/>
            </p:custDataLst>
          </p:nvPr>
        </p:nvSpPr>
        <p:spPr bwMode="auto">
          <a:xfrm>
            <a:off x="6029325" y="2870200"/>
            <a:ext cx="455613" cy="198438"/>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400">
                <a:solidFill>
                  <a:srgbClr val="000000"/>
                </a:solidFill>
                <a:cs typeface="Arial" charset="0"/>
              </a:rPr>
              <a:t>24</a:t>
            </a:r>
          </a:p>
        </p:txBody>
      </p:sp>
      <p:sp>
        <p:nvSpPr>
          <p:cNvPr id="19528" name="Rectangle 7"/>
          <p:cNvSpPr>
            <a:spLocks noChangeArrowheads="1"/>
          </p:cNvSpPr>
          <p:nvPr>
            <p:custDataLst>
              <p:tags r:id="rId44"/>
            </p:custDataLst>
          </p:nvPr>
        </p:nvSpPr>
        <p:spPr bwMode="auto">
          <a:xfrm>
            <a:off x="7289800" y="2870200"/>
            <a:ext cx="434975" cy="198438"/>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400">
                <a:solidFill>
                  <a:srgbClr val="000000"/>
                </a:solidFill>
                <a:cs typeface="Arial" charset="0"/>
              </a:rPr>
              <a:t>85</a:t>
            </a:r>
          </a:p>
        </p:txBody>
      </p:sp>
      <p:sp>
        <p:nvSpPr>
          <p:cNvPr id="19529" name="Rectangle 7"/>
          <p:cNvSpPr>
            <a:spLocks noChangeArrowheads="1"/>
          </p:cNvSpPr>
          <p:nvPr>
            <p:custDataLst>
              <p:tags r:id="rId45"/>
            </p:custDataLst>
          </p:nvPr>
        </p:nvSpPr>
        <p:spPr bwMode="auto">
          <a:xfrm>
            <a:off x="8291513" y="2870200"/>
            <a:ext cx="457200" cy="198438"/>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400">
                <a:solidFill>
                  <a:srgbClr val="000000"/>
                </a:solidFill>
                <a:cs typeface="Arial" charset="0"/>
              </a:rPr>
              <a:t>18</a:t>
            </a:r>
          </a:p>
        </p:txBody>
      </p:sp>
      <p:sp>
        <p:nvSpPr>
          <p:cNvPr id="19530" name="HarveyBase"/>
          <p:cNvSpPr>
            <a:spLocks noChangeArrowheads="1"/>
          </p:cNvSpPr>
          <p:nvPr/>
        </p:nvSpPr>
        <p:spPr bwMode="auto">
          <a:xfrm>
            <a:off x="2763838" y="3481388"/>
            <a:ext cx="368300" cy="349250"/>
          </a:xfrm>
          <a:prstGeom prst="ellipse">
            <a:avLst/>
          </a:prstGeom>
          <a:noFill/>
          <a:ln w="9525" algn="ctr">
            <a:solidFill>
              <a:srgbClr val="F21C0A"/>
            </a:solidFill>
            <a:round/>
            <a:headEnd/>
            <a:tailEnd/>
          </a:ln>
        </p:spPr>
        <p:txBody>
          <a:bodyPr lIns="0" tIns="0" rIns="0" bIns="0" anchor="ctr"/>
          <a:lstStyle/>
          <a:p>
            <a:pPr algn="ctr">
              <a:lnSpc>
                <a:spcPct val="93000"/>
              </a:lnSpc>
            </a:pPr>
            <a:endParaRPr lang="en-GB" sz="1600">
              <a:solidFill>
                <a:srgbClr val="000000"/>
              </a:solidFill>
              <a:cs typeface="Arial" charset="0"/>
            </a:endParaRPr>
          </a:p>
        </p:txBody>
      </p:sp>
      <p:sp>
        <p:nvSpPr>
          <p:cNvPr id="85" name="HarveyState"/>
          <p:cNvSpPr/>
          <p:nvPr>
            <p:custDataLst>
              <p:tags r:id="rId46"/>
            </p:custDataLst>
          </p:nvPr>
        </p:nvSpPr>
        <p:spPr bwMode="auto">
          <a:xfrm>
            <a:off x="2763838" y="3481388"/>
            <a:ext cx="368300" cy="349250"/>
          </a:xfrm>
          <a:prstGeom prst="arc">
            <a:avLst>
              <a:gd name="adj1" fmla="val 16200000"/>
              <a:gd name="adj2" fmla="val 5433702"/>
            </a:avLst>
          </a:prstGeom>
          <a:solidFill>
            <a:srgbClr val="F21C0A"/>
          </a:solidFill>
          <a:ln w="9525" cap="flat" cmpd="sng" algn="ctr">
            <a:solidFill>
              <a:srgbClr val="F21C0A"/>
            </a:solidFill>
            <a:prstDash val="solid"/>
            <a:round/>
            <a:headEnd type="none" w="med" len="med"/>
            <a:tailEnd type="none" w="med" len="med"/>
          </a:ln>
          <a:effectLst/>
        </p:spPr>
        <p:txBody>
          <a:bodyPr lIns="0" tIns="0" rIns="0" bIns="0" anchor="ctr"/>
          <a:lstStyle/>
          <a:p>
            <a:pPr algn="ctr">
              <a:lnSpc>
                <a:spcPct val="93000"/>
              </a:lnSpc>
              <a:defRPr/>
            </a:pPr>
            <a:endParaRPr lang="en-GB" sz="1600">
              <a:solidFill>
                <a:srgbClr val="000000"/>
              </a:solidFill>
            </a:endParaRPr>
          </a:p>
        </p:txBody>
      </p:sp>
      <p:sp>
        <p:nvSpPr>
          <p:cNvPr id="19532" name="HarveyBase"/>
          <p:cNvSpPr>
            <a:spLocks noChangeArrowheads="1"/>
          </p:cNvSpPr>
          <p:nvPr/>
        </p:nvSpPr>
        <p:spPr bwMode="auto">
          <a:xfrm>
            <a:off x="3563938" y="3481388"/>
            <a:ext cx="368300" cy="349250"/>
          </a:xfrm>
          <a:prstGeom prst="ellipse">
            <a:avLst/>
          </a:prstGeom>
          <a:noFill/>
          <a:ln w="9525" algn="ctr">
            <a:solidFill>
              <a:srgbClr val="F21C0A"/>
            </a:solidFill>
            <a:round/>
            <a:headEnd/>
            <a:tailEnd/>
          </a:ln>
        </p:spPr>
        <p:txBody>
          <a:bodyPr lIns="0" tIns="0" rIns="0" bIns="0" anchor="ctr"/>
          <a:lstStyle/>
          <a:p>
            <a:pPr algn="ctr">
              <a:lnSpc>
                <a:spcPct val="93000"/>
              </a:lnSpc>
            </a:pPr>
            <a:endParaRPr lang="en-GB" sz="1600">
              <a:solidFill>
                <a:srgbClr val="000000"/>
              </a:solidFill>
              <a:cs typeface="Arial" charset="0"/>
            </a:endParaRPr>
          </a:p>
        </p:txBody>
      </p:sp>
      <p:sp>
        <p:nvSpPr>
          <p:cNvPr id="88" name="HarveyState"/>
          <p:cNvSpPr/>
          <p:nvPr>
            <p:custDataLst>
              <p:tags r:id="rId47"/>
            </p:custDataLst>
          </p:nvPr>
        </p:nvSpPr>
        <p:spPr bwMode="auto">
          <a:xfrm>
            <a:off x="3563938" y="3481388"/>
            <a:ext cx="368300" cy="349250"/>
          </a:xfrm>
          <a:prstGeom prst="arc">
            <a:avLst>
              <a:gd name="adj1" fmla="val 16200000"/>
              <a:gd name="adj2" fmla="val 21570926"/>
            </a:avLst>
          </a:prstGeom>
          <a:solidFill>
            <a:srgbClr val="F21C0A"/>
          </a:solidFill>
          <a:ln w="9525" cap="flat" cmpd="sng" algn="ctr">
            <a:solidFill>
              <a:srgbClr val="F21C0A"/>
            </a:solidFill>
            <a:prstDash val="solid"/>
            <a:round/>
            <a:headEnd type="none" w="med" len="med"/>
            <a:tailEnd type="none" w="med" len="med"/>
          </a:ln>
          <a:effectLst/>
        </p:spPr>
        <p:txBody>
          <a:bodyPr lIns="0" tIns="0" rIns="0" bIns="0" anchor="ctr"/>
          <a:lstStyle/>
          <a:p>
            <a:pPr algn="ctr">
              <a:lnSpc>
                <a:spcPct val="93000"/>
              </a:lnSpc>
              <a:defRPr/>
            </a:pPr>
            <a:endParaRPr lang="en-GB" sz="1600">
              <a:solidFill>
                <a:srgbClr val="000000"/>
              </a:solidFill>
            </a:endParaRPr>
          </a:p>
        </p:txBody>
      </p:sp>
      <p:sp>
        <p:nvSpPr>
          <p:cNvPr id="19534" name="Textfeld 88"/>
          <p:cNvSpPr txBox="1">
            <a:spLocks noChangeArrowheads="1"/>
          </p:cNvSpPr>
          <p:nvPr/>
        </p:nvSpPr>
        <p:spPr bwMode="auto">
          <a:xfrm>
            <a:off x="2625725" y="3254375"/>
            <a:ext cx="722313" cy="276225"/>
          </a:xfrm>
          <a:prstGeom prst="rect">
            <a:avLst/>
          </a:prstGeom>
          <a:noFill/>
          <a:ln w="9525">
            <a:noFill/>
            <a:miter lim="800000"/>
            <a:headEnd/>
            <a:tailEnd/>
          </a:ln>
        </p:spPr>
        <p:txBody>
          <a:bodyPr>
            <a:spAutoFit/>
          </a:bodyPr>
          <a:lstStyle/>
          <a:p>
            <a:r>
              <a:rPr lang="de-DE" sz="1200">
                <a:cs typeface="Arial" charset="0"/>
              </a:rPr>
              <a:t>Solar PV</a:t>
            </a:r>
          </a:p>
        </p:txBody>
      </p:sp>
      <p:sp>
        <p:nvSpPr>
          <p:cNvPr id="19535" name="Textfeld 89"/>
          <p:cNvSpPr txBox="1">
            <a:spLocks noChangeArrowheads="1"/>
          </p:cNvSpPr>
          <p:nvPr/>
        </p:nvSpPr>
        <p:spPr bwMode="auto">
          <a:xfrm>
            <a:off x="3248025" y="3263900"/>
            <a:ext cx="1179513" cy="274638"/>
          </a:xfrm>
          <a:prstGeom prst="rect">
            <a:avLst/>
          </a:prstGeom>
          <a:noFill/>
          <a:ln w="9525">
            <a:noFill/>
            <a:miter lim="800000"/>
            <a:headEnd/>
            <a:tailEnd/>
          </a:ln>
        </p:spPr>
        <p:txBody>
          <a:bodyPr>
            <a:spAutoFit/>
          </a:bodyPr>
          <a:lstStyle/>
          <a:p>
            <a:r>
              <a:rPr lang="de-DE" sz="1200">
                <a:cs typeface="Arial" charset="0"/>
              </a:rPr>
              <a:t>Solar Thermal</a:t>
            </a:r>
          </a:p>
        </p:txBody>
      </p:sp>
      <p:sp>
        <p:nvSpPr>
          <p:cNvPr id="19536" name="Textfeld 265"/>
          <p:cNvSpPr txBox="1">
            <a:spLocks noChangeArrowheads="1"/>
          </p:cNvSpPr>
          <p:nvPr/>
        </p:nvSpPr>
        <p:spPr bwMode="auto">
          <a:xfrm>
            <a:off x="8280400" y="2565400"/>
            <a:ext cx="612775" cy="274638"/>
          </a:xfrm>
          <a:prstGeom prst="rect">
            <a:avLst/>
          </a:prstGeom>
          <a:noFill/>
          <a:ln w="9525">
            <a:noFill/>
            <a:miter lim="800000"/>
            <a:headEnd/>
            <a:tailEnd/>
          </a:ln>
        </p:spPr>
        <p:txBody>
          <a:bodyPr>
            <a:spAutoFit/>
          </a:bodyPr>
          <a:lstStyle/>
          <a:p>
            <a:r>
              <a:rPr lang="de-DE" sz="1200">
                <a:cs typeface="Arial" charset="0"/>
              </a:rPr>
              <a:t>2020</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Foliennummernplatzhalter 1"/>
          <p:cNvSpPr>
            <a:spLocks noGrp="1"/>
          </p:cNvSpPr>
          <p:nvPr>
            <p:ph type="sldNum" sz="quarter" idx="10"/>
          </p:nvPr>
        </p:nvSpPr>
        <p:spPr>
          <a:noFill/>
        </p:spPr>
        <p:txBody>
          <a:bodyPr/>
          <a:lstStyle/>
          <a:p>
            <a:fld id="{18E52293-060B-49AC-A5AB-F4311EF50010}" type="slidenum">
              <a:rPr smtClean="0"/>
              <a:pPr/>
              <a:t>45</a:t>
            </a:fld>
            <a:endParaRPr lang="de-DE" smtClean="0"/>
          </a:p>
        </p:txBody>
      </p:sp>
      <p:sp>
        <p:nvSpPr>
          <p:cNvPr id="20484" name="Fußzeilenplatzhalter 2"/>
          <p:cNvSpPr>
            <a:spLocks noGrp="1"/>
          </p:cNvSpPr>
          <p:nvPr>
            <p:ph type="ftr" sz="quarter" idx="11"/>
          </p:nvPr>
        </p:nvSpPr>
        <p:spPr>
          <a:noFill/>
        </p:spPr>
        <p:txBody>
          <a:bodyPr/>
          <a:lstStyle/>
          <a:p>
            <a:r>
              <a:rPr lang="de-DE" smtClean="0"/>
              <a:t>      </a:t>
            </a:r>
          </a:p>
        </p:txBody>
      </p:sp>
      <p:sp>
        <p:nvSpPr>
          <p:cNvPr id="20485" name="Rectangle 24"/>
          <p:cNvSpPr>
            <a:spLocks noChangeArrowheads="1"/>
          </p:cNvSpPr>
          <p:nvPr/>
        </p:nvSpPr>
        <p:spPr bwMode="auto">
          <a:xfrm>
            <a:off x="641350" y="2181225"/>
            <a:ext cx="7808913" cy="4200525"/>
          </a:xfrm>
          <a:prstGeom prst="rect">
            <a:avLst/>
          </a:prstGeom>
          <a:solidFill>
            <a:srgbClr val="E3E3E3"/>
          </a:solidFill>
          <a:ln w="9525" algn="ctr">
            <a:noFill/>
            <a:miter lim="800000"/>
            <a:headEnd/>
            <a:tailEnd/>
          </a:ln>
        </p:spPr>
        <p:txBody>
          <a:bodyPr wrap="none" anchor="ctr"/>
          <a:lstStyle/>
          <a:p>
            <a:endParaRPr lang="en-GB">
              <a:cs typeface="Arial" charset="0"/>
            </a:endParaRPr>
          </a:p>
        </p:txBody>
      </p:sp>
      <p:sp>
        <p:nvSpPr>
          <p:cNvPr id="20486" name="Rectangle 2"/>
          <p:cNvSpPr>
            <a:spLocks noGrp="1" noChangeArrowheads="1"/>
          </p:cNvSpPr>
          <p:nvPr>
            <p:ph type="title" idx="4294967295"/>
          </p:nvPr>
        </p:nvSpPr>
        <p:spPr/>
        <p:txBody>
          <a:bodyPr/>
          <a:lstStyle/>
          <a:p>
            <a:pPr eaLnBrk="1" hangingPunct="1"/>
            <a:r>
              <a:rPr lang="de-DE" smtClean="0"/>
              <a:t>Regional distribution of current asset base in different regulatory regimes</a:t>
            </a:r>
          </a:p>
        </p:txBody>
      </p:sp>
      <p:sp>
        <p:nvSpPr>
          <p:cNvPr id="20487" name="Rectangle 58"/>
          <p:cNvSpPr>
            <a:spLocks noChangeArrowheads="1"/>
          </p:cNvSpPr>
          <p:nvPr/>
        </p:nvSpPr>
        <p:spPr bwMode="auto">
          <a:xfrm>
            <a:off x="2493963" y="2994025"/>
            <a:ext cx="1374775" cy="323850"/>
          </a:xfrm>
          <a:prstGeom prst="rect">
            <a:avLst/>
          </a:prstGeom>
          <a:solidFill>
            <a:srgbClr val="EAEAEA"/>
          </a:solidFill>
          <a:ln w="9525">
            <a:solidFill>
              <a:schemeClr val="tx1"/>
            </a:solidFill>
            <a:miter lim="800000"/>
            <a:headEnd/>
            <a:tailEnd/>
          </a:ln>
        </p:spPr>
        <p:txBody>
          <a:bodyPr wrap="none" anchor="ctr"/>
          <a:lstStyle/>
          <a:p>
            <a:pPr algn="r"/>
            <a:r>
              <a:rPr lang="de-DE" sz="1600">
                <a:cs typeface="Arial" charset="0"/>
              </a:rPr>
              <a:t>286</a:t>
            </a:r>
          </a:p>
        </p:txBody>
      </p:sp>
      <p:sp>
        <p:nvSpPr>
          <p:cNvPr id="20488" name="Rectangle 77"/>
          <p:cNvSpPr>
            <a:spLocks noChangeArrowheads="1"/>
          </p:cNvSpPr>
          <p:nvPr/>
        </p:nvSpPr>
        <p:spPr bwMode="auto">
          <a:xfrm>
            <a:off x="2493963" y="2614613"/>
            <a:ext cx="1374775" cy="323850"/>
          </a:xfrm>
          <a:prstGeom prst="rect">
            <a:avLst/>
          </a:prstGeom>
          <a:solidFill>
            <a:srgbClr val="4D4D4D"/>
          </a:solidFill>
          <a:ln w="9525">
            <a:solidFill>
              <a:schemeClr val="tx1"/>
            </a:solidFill>
            <a:miter lim="800000"/>
            <a:headEnd/>
            <a:tailEnd/>
          </a:ln>
        </p:spPr>
        <p:txBody>
          <a:bodyPr wrap="none" anchor="ctr"/>
          <a:lstStyle/>
          <a:p>
            <a:pPr algn="ctr"/>
            <a:r>
              <a:rPr lang="de-DE" sz="1200" b="1">
                <a:solidFill>
                  <a:schemeClr val="bg1"/>
                </a:solidFill>
                <a:cs typeface="Arial" charset="0"/>
              </a:rPr>
              <a:t>EC&amp;R</a:t>
            </a:r>
            <a:r>
              <a:rPr lang="de-DE" sz="1200" b="1">
                <a:cs typeface="Arial" charset="0"/>
              </a:rPr>
              <a:t> </a:t>
            </a:r>
            <a:r>
              <a:rPr lang="de-DE" sz="1200" b="1">
                <a:solidFill>
                  <a:schemeClr val="bg1"/>
                </a:solidFill>
                <a:cs typeface="Arial" charset="0"/>
              </a:rPr>
              <a:t>Capacity (MW)</a:t>
            </a:r>
          </a:p>
        </p:txBody>
      </p:sp>
      <p:sp>
        <p:nvSpPr>
          <p:cNvPr id="20489" name="Rectangle 78"/>
          <p:cNvSpPr>
            <a:spLocks noChangeArrowheads="1"/>
          </p:cNvSpPr>
          <p:nvPr/>
        </p:nvSpPr>
        <p:spPr bwMode="auto">
          <a:xfrm>
            <a:off x="2493963" y="3752850"/>
            <a:ext cx="1374775" cy="323850"/>
          </a:xfrm>
          <a:prstGeom prst="rect">
            <a:avLst/>
          </a:prstGeom>
          <a:solidFill>
            <a:srgbClr val="EAEAEA"/>
          </a:solidFill>
          <a:ln w="9525">
            <a:solidFill>
              <a:schemeClr val="tx1"/>
            </a:solidFill>
            <a:miter lim="800000"/>
            <a:headEnd/>
            <a:tailEnd/>
          </a:ln>
        </p:spPr>
        <p:txBody>
          <a:bodyPr wrap="none" anchor="ctr"/>
          <a:lstStyle/>
          <a:p>
            <a:pPr algn="r"/>
            <a:r>
              <a:rPr lang="de-DE" sz="1600">
                <a:cs typeface="Arial" charset="0"/>
              </a:rPr>
              <a:t>250</a:t>
            </a:r>
          </a:p>
        </p:txBody>
      </p:sp>
      <p:sp>
        <p:nvSpPr>
          <p:cNvPr id="20490" name="Rectangle 79"/>
          <p:cNvSpPr>
            <a:spLocks noChangeArrowheads="1"/>
          </p:cNvSpPr>
          <p:nvPr/>
        </p:nvSpPr>
        <p:spPr bwMode="auto">
          <a:xfrm>
            <a:off x="2493963" y="3373438"/>
            <a:ext cx="1374775" cy="323850"/>
          </a:xfrm>
          <a:prstGeom prst="rect">
            <a:avLst/>
          </a:prstGeom>
          <a:solidFill>
            <a:srgbClr val="EAEAEA"/>
          </a:solidFill>
          <a:ln w="9525">
            <a:solidFill>
              <a:schemeClr val="tx1"/>
            </a:solidFill>
            <a:miter lim="800000"/>
            <a:headEnd/>
            <a:tailEnd/>
          </a:ln>
        </p:spPr>
        <p:txBody>
          <a:bodyPr wrap="none" anchor="ctr"/>
          <a:lstStyle/>
          <a:p>
            <a:pPr algn="r"/>
            <a:r>
              <a:rPr lang="de-DE" sz="1600">
                <a:cs typeface="Arial" charset="0"/>
              </a:rPr>
              <a:t>557</a:t>
            </a:r>
          </a:p>
        </p:txBody>
      </p:sp>
      <p:sp>
        <p:nvSpPr>
          <p:cNvPr id="20491" name="Rectangle 80"/>
          <p:cNvSpPr>
            <a:spLocks noChangeArrowheads="1"/>
          </p:cNvSpPr>
          <p:nvPr/>
        </p:nvSpPr>
        <p:spPr bwMode="auto">
          <a:xfrm>
            <a:off x="1041400" y="2990850"/>
            <a:ext cx="1374775" cy="323850"/>
          </a:xfrm>
          <a:prstGeom prst="rect">
            <a:avLst/>
          </a:prstGeom>
          <a:solidFill>
            <a:srgbClr val="EAEAEA"/>
          </a:solidFill>
          <a:ln w="9525">
            <a:solidFill>
              <a:schemeClr val="tx1"/>
            </a:solidFill>
            <a:miter lim="800000"/>
            <a:headEnd/>
            <a:tailEnd/>
          </a:ln>
        </p:spPr>
        <p:txBody>
          <a:bodyPr wrap="none" anchor="ctr"/>
          <a:lstStyle/>
          <a:p>
            <a:r>
              <a:rPr lang="de-DE" sz="1400">
                <a:cs typeface="Arial" charset="0"/>
              </a:rPr>
              <a:t>Feed-in tariffs</a:t>
            </a:r>
          </a:p>
        </p:txBody>
      </p:sp>
      <p:sp>
        <p:nvSpPr>
          <p:cNvPr id="20492" name="Rectangle 81"/>
          <p:cNvSpPr>
            <a:spLocks noChangeArrowheads="1"/>
          </p:cNvSpPr>
          <p:nvPr/>
        </p:nvSpPr>
        <p:spPr bwMode="auto">
          <a:xfrm>
            <a:off x="1041400" y="2611438"/>
            <a:ext cx="1374775" cy="323850"/>
          </a:xfrm>
          <a:prstGeom prst="rect">
            <a:avLst/>
          </a:prstGeom>
          <a:solidFill>
            <a:srgbClr val="4D4D4D"/>
          </a:solidFill>
          <a:ln w="9525">
            <a:solidFill>
              <a:schemeClr val="tx1"/>
            </a:solidFill>
            <a:miter lim="800000"/>
            <a:headEnd/>
            <a:tailEnd/>
          </a:ln>
        </p:spPr>
        <p:txBody>
          <a:bodyPr wrap="none" anchor="ctr"/>
          <a:lstStyle/>
          <a:p>
            <a:r>
              <a:rPr lang="de-DE" sz="1400" b="1">
                <a:solidFill>
                  <a:schemeClr val="bg1"/>
                </a:solidFill>
                <a:cs typeface="Arial" charset="0"/>
              </a:rPr>
              <a:t>Support Scheme</a:t>
            </a:r>
          </a:p>
        </p:txBody>
      </p:sp>
      <p:sp>
        <p:nvSpPr>
          <p:cNvPr id="20493" name="Rectangle 82"/>
          <p:cNvSpPr>
            <a:spLocks noChangeArrowheads="1"/>
          </p:cNvSpPr>
          <p:nvPr/>
        </p:nvSpPr>
        <p:spPr bwMode="auto">
          <a:xfrm>
            <a:off x="1041400" y="3749675"/>
            <a:ext cx="1374775" cy="323850"/>
          </a:xfrm>
          <a:prstGeom prst="rect">
            <a:avLst/>
          </a:prstGeom>
          <a:solidFill>
            <a:srgbClr val="EAEAEA"/>
          </a:solidFill>
          <a:ln w="9525">
            <a:solidFill>
              <a:schemeClr val="tx1"/>
            </a:solidFill>
            <a:miter lim="800000"/>
            <a:headEnd/>
            <a:tailEnd/>
          </a:ln>
        </p:spPr>
        <p:txBody>
          <a:bodyPr wrap="none" anchor="ctr"/>
          <a:lstStyle/>
          <a:p>
            <a:r>
              <a:rPr lang="de-DE" sz="1400">
                <a:cs typeface="Arial" charset="0"/>
              </a:rPr>
              <a:t>Premium</a:t>
            </a:r>
          </a:p>
        </p:txBody>
      </p:sp>
      <p:sp>
        <p:nvSpPr>
          <p:cNvPr id="20494" name="Rectangle 83"/>
          <p:cNvSpPr>
            <a:spLocks noChangeArrowheads="1"/>
          </p:cNvSpPr>
          <p:nvPr/>
        </p:nvSpPr>
        <p:spPr bwMode="auto">
          <a:xfrm>
            <a:off x="1041400" y="3370263"/>
            <a:ext cx="1374775" cy="323850"/>
          </a:xfrm>
          <a:prstGeom prst="rect">
            <a:avLst/>
          </a:prstGeom>
          <a:solidFill>
            <a:srgbClr val="EAEAEA"/>
          </a:solidFill>
          <a:ln w="9525">
            <a:solidFill>
              <a:schemeClr val="tx1"/>
            </a:solidFill>
            <a:miter lim="800000"/>
            <a:headEnd/>
            <a:tailEnd/>
          </a:ln>
        </p:spPr>
        <p:txBody>
          <a:bodyPr wrap="none" anchor="ctr"/>
          <a:lstStyle/>
          <a:p>
            <a:r>
              <a:rPr lang="de-DE" sz="1400">
                <a:cs typeface="Arial" charset="0"/>
              </a:rPr>
              <a:t>Green certificates</a:t>
            </a:r>
          </a:p>
        </p:txBody>
      </p:sp>
      <p:sp>
        <p:nvSpPr>
          <p:cNvPr id="20495" name="Rectangle 84"/>
          <p:cNvSpPr>
            <a:spLocks noChangeArrowheads="1"/>
          </p:cNvSpPr>
          <p:nvPr/>
        </p:nvSpPr>
        <p:spPr bwMode="auto">
          <a:xfrm>
            <a:off x="2490788" y="4511675"/>
            <a:ext cx="1374775" cy="323850"/>
          </a:xfrm>
          <a:prstGeom prst="rect">
            <a:avLst/>
          </a:prstGeom>
          <a:solidFill>
            <a:schemeClr val="bg1"/>
          </a:solidFill>
          <a:ln w="9525">
            <a:solidFill>
              <a:schemeClr val="tx1"/>
            </a:solidFill>
            <a:miter lim="800000"/>
            <a:headEnd/>
            <a:tailEnd/>
          </a:ln>
        </p:spPr>
        <p:txBody>
          <a:bodyPr wrap="none" anchor="ctr"/>
          <a:lstStyle/>
          <a:p>
            <a:pPr algn="r"/>
            <a:r>
              <a:rPr lang="de-DE" sz="1600">
                <a:cs typeface="Arial" charset="0"/>
              </a:rPr>
              <a:t>2232</a:t>
            </a:r>
          </a:p>
        </p:txBody>
      </p:sp>
      <p:sp>
        <p:nvSpPr>
          <p:cNvPr id="20496" name="Rectangle 85"/>
          <p:cNvSpPr>
            <a:spLocks noChangeArrowheads="1"/>
          </p:cNvSpPr>
          <p:nvPr/>
        </p:nvSpPr>
        <p:spPr bwMode="auto">
          <a:xfrm>
            <a:off x="2490788" y="4132263"/>
            <a:ext cx="1374775" cy="323850"/>
          </a:xfrm>
          <a:prstGeom prst="rect">
            <a:avLst/>
          </a:prstGeom>
          <a:solidFill>
            <a:srgbClr val="EAEAEA"/>
          </a:solidFill>
          <a:ln w="9525">
            <a:solidFill>
              <a:schemeClr val="tx1"/>
            </a:solidFill>
            <a:miter lim="800000"/>
            <a:headEnd/>
            <a:tailEnd/>
          </a:ln>
        </p:spPr>
        <p:txBody>
          <a:bodyPr wrap="none" anchor="ctr"/>
          <a:lstStyle/>
          <a:p>
            <a:pPr algn="r"/>
            <a:r>
              <a:rPr lang="de-DE" sz="1600">
                <a:cs typeface="Arial" charset="0"/>
              </a:rPr>
              <a:t>1137</a:t>
            </a:r>
          </a:p>
        </p:txBody>
      </p:sp>
      <p:sp>
        <p:nvSpPr>
          <p:cNvPr id="20497" name="Rectangle 86"/>
          <p:cNvSpPr>
            <a:spLocks noChangeArrowheads="1"/>
          </p:cNvSpPr>
          <p:nvPr/>
        </p:nvSpPr>
        <p:spPr bwMode="auto">
          <a:xfrm>
            <a:off x="1038225" y="4508500"/>
            <a:ext cx="1374775" cy="323850"/>
          </a:xfrm>
          <a:prstGeom prst="rect">
            <a:avLst/>
          </a:prstGeom>
          <a:solidFill>
            <a:schemeClr val="bg1"/>
          </a:solidFill>
          <a:ln w="9525">
            <a:solidFill>
              <a:schemeClr val="tx1"/>
            </a:solidFill>
            <a:miter lim="800000"/>
            <a:headEnd/>
            <a:tailEnd/>
          </a:ln>
        </p:spPr>
        <p:txBody>
          <a:bodyPr wrap="none" anchor="ctr"/>
          <a:lstStyle/>
          <a:p>
            <a:r>
              <a:rPr lang="de-DE" sz="1400">
                <a:cs typeface="Arial" charset="0"/>
              </a:rPr>
              <a:t>Total</a:t>
            </a:r>
          </a:p>
        </p:txBody>
      </p:sp>
      <p:sp>
        <p:nvSpPr>
          <p:cNvPr id="20498" name="Rectangle 87"/>
          <p:cNvSpPr>
            <a:spLocks noChangeArrowheads="1"/>
          </p:cNvSpPr>
          <p:nvPr/>
        </p:nvSpPr>
        <p:spPr bwMode="auto">
          <a:xfrm>
            <a:off x="1038225" y="4129088"/>
            <a:ext cx="1374775" cy="323850"/>
          </a:xfrm>
          <a:prstGeom prst="rect">
            <a:avLst/>
          </a:prstGeom>
          <a:solidFill>
            <a:srgbClr val="EAEAEA"/>
          </a:solidFill>
          <a:ln w="9525">
            <a:solidFill>
              <a:schemeClr val="tx1"/>
            </a:solidFill>
            <a:miter lim="800000"/>
            <a:headEnd/>
            <a:tailEnd/>
          </a:ln>
        </p:spPr>
        <p:txBody>
          <a:bodyPr wrap="none" anchor="ctr"/>
          <a:lstStyle/>
          <a:p>
            <a:r>
              <a:rPr lang="de-DE" sz="1400">
                <a:cs typeface="Arial" charset="0"/>
              </a:rPr>
              <a:t>Tax credits</a:t>
            </a:r>
          </a:p>
        </p:txBody>
      </p:sp>
      <p:sp>
        <p:nvSpPr>
          <p:cNvPr id="20499" name="Rectangle 48"/>
          <p:cNvSpPr>
            <a:spLocks noChangeArrowheads="1"/>
          </p:cNvSpPr>
          <p:nvPr/>
        </p:nvSpPr>
        <p:spPr bwMode="auto">
          <a:xfrm>
            <a:off x="566738" y="2181225"/>
            <a:ext cx="66675" cy="4200525"/>
          </a:xfrm>
          <a:prstGeom prst="rect">
            <a:avLst/>
          </a:prstGeom>
          <a:solidFill>
            <a:schemeClr val="hlink"/>
          </a:solidFill>
          <a:ln w="9525">
            <a:noFill/>
            <a:miter lim="800000"/>
            <a:headEnd/>
            <a:tailEnd/>
          </a:ln>
        </p:spPr>
        <p:txBody>
          <a:bodyPr wrap="none" anchor="ctr"/>
          <a:lstStyle/>
          <a:p>
            <a:endParaRPr lang="en-GB">
              <a:cs typeface="Arial" charset="0"/>
            </a:endParaRPr>
          </a:p>
        </p:txBody>
      </p:sp>
      <p:graphicFrame>
        <p:nvGraphicFramePr>
          <p:cNvPr id="20482" name="Object 2"/>
          <p:cNvGraphicFramePr>
            <a:graphicFrameLocks noChangeAspect="1"/>
          </p:cNvGraphicFramePr>
          <p:nvPr/>
        </p:nvGraphicFramePr>
        <p:xfrm>
          <a:off x="5857875" y="2862263"/>
          <a:ext cx="2574925" cy="2286000"/>
        </p:xfrm>
        <a:graphic>
          <a:graphicData uri="http://schemas.openxmlformats.org/presentationml/2006/ole">
            <p:oleObj spid="_x0000_s20482" name="Chart" r:id="rId6" imgW="6600943" imgH="4400468" progId="MSGraph.Chart.8">
              <p:embed followColorScheme="full"/>
            </p:oleObj>
          </a:graphicData>
        </a:graphic>
      </p:graphicFrame>
      <p:grpSp>
        <p:nvGrpSpPr>
          <p:cNvPr id="20500" name="Legend"/>
          <p:cNvGrpSpPr>
            <a:grpSpLocks/>
          </p:cNvGrpSpPr>
          <p:nvPr>
            <p:custDataLst>
              <p:tags r:id="rId2"/>
            </p:custDataLst>
          </p:nvPr>
        </p:nvGrpSpPr>
        <p:grpSpPr bwMode="auto">
          <a:xfrm>
            <a:off x="1125538" y="5740400"/>
            <a:ext cx="1301750" cy="182563"/>
            <a:chOff x="461962" y="5989556"/>
            <a:chExt cx="1134008" cy="383710"/>
          </a:xfrm>
        </p:grpSpPr>
        <p:sp>
          <p:nvSpPr>
            <p:cNvPr id="20515" name="LegendIcon"/>
            <p:cNvSpPr>
              <a:spLocks noChangeArrowheads="1"/>
            </p:cNvSpPr>
            <p:nvPr/>
          </p:nvSpPr>
          <p:spPr bwMode="auto">
            <a:xfrm>
              <a:off x="461962" y="6159723"/>
              <a:ext cx="214745" cy="145101"/>
            </a:xfrm>
            <a:prstGeom prst="rect">
              <a:avLst/>
            </a:prstGeom>
            <a:solidFill>
              <a:srgbClr val="777777"/>
            </a:solidFill>
            <a:ln w="9525" algn="ctr">
              <a:solidFill>
                <a:schemeClr val="tx1"/>
              </a:solidFill>
              <a:round/>
              <a:headEnd/>
              <a:tailEnd/>
            </a:ln>
          </p:spPr>
          <p:txBody>
            <a:bodyPr lIns="0" tIns="0" rIns="0" bIns="0" anchor="ctr"/>
            <a:lstStyle/>
            <a:p>
              <a:pPr algn="ctr"/>
              <a:endParaRPr lang="en-US" sz="1200">
                <a:solidFill>
                  <a:srgbClr val="000000"/>
                </a:solidFill>
                <a:cs typeface="Arial" charset="0"/>
              </a:endParaRPr>
            </a:p>
          </p:txBody>
        </p:sp>
        <p:sp>
          <p:nvSpPr>
            <p:cNvPr id="20516" name="LegendText"/>
            <p:cNvSpPr txBox="1">
              <a:spLocks noChangeArrowheads="1"/>
            </p:cNvSpPr>
            <p:nvPr/>
          </p:nvSpPr>
          <p:spPr bwMode="auto">
            <a:xfrm>
              <a:off x="698214" y="5989556"/>
              <a:ext cx="897756" cy="383710"/>
            </a:xfrm>
            <a:prstGeom prst="rect">
              <a:avLst/>
            </a:prstGeom>
            <a:noFill/>
            <a:ln w="9525">
              <a:noFill/>
              <a:miter lim="800000"/>
              <a:headEnd/>
              <a:tailEnd/>
            </a:ln>
          </p:spPr>
          <p:txBody>
            <a:bodyPr wrap="none" lIns="0" tIns="0" rIns="0" bIns="0" anchor="b">
              <a:spAutoFit/>
            </a:bodyPr>
            <a:lstStyle/>
            <a:p>
              <a:r>
                <a:rPr lang="de-DE" sz="1200">
                  <a:solidFill>
                    <a:srgbClr val="000000"/>
                  </a:solidFill>
                  <a:cs typeface="Arial" charset="0"/>
                </a:rPr>
                <a:t>Green Certificates</a:t>
              </a:r>
            </a:p>
          </p:txBody>
        </p:sp>
      </p:grpSp>
      <p:sp>
        <p:nvSpPr>
          <p:cNvPr id="20501" name="LegendIcon"/>
          <p:cNvSpPr>
            <a:spLocks noChangeArrowheads="1"/>
          </p:cNvSpPr>
          <p:nvPr/>
        </p:nvSpPr>
        <p:spPr bwMode="auto">
          <a:xfrm>
            <a:off x="2584450" y="5627688"/>
            <a:ext cx="246063" cy="69850"/>
          </a:xfrm>
          <a:prstGeom prst="rect">
            <a:avLst/>
          </a:prstGeom>
          <a:solidFill>
            <a:schemeClr val="hlink"/>
          </a:solidFill>
          <a:ln w="9525" algn="ctr">
            <a:solidFill>
              <a:schemeClr val="tx1"/>
            </a:solidFill>
            <a:round/>
            <a:headEnd/>
            <a:tailEnd/>
          </a:ln>
        </p:spPr>
        <p:txBody>
          <a:bodyPr lIns="0" tIns="0" rIns="0" bIns="0" anchor="ctr"/>
          <a:lstStyle/>
          <a:p>
            <a:pPr algn="ctr"/>
            <a:endParaRPr lang="en-US" sz="1200">
              <a:solidFill>
                <a:srgbClr val="000000"/>
              </a:solidFill>
              <a:cs typeface="Arial" charset="0"/>
            </a:endParaRPr>
          </a:p>
        </p:txBody>
      </p:sp>
      <p:sp>
        <p:nvSpPr>
          <p:cNvPr id="20502" name="LegendText"/>
          <p:cNvSpPr txBox="1">
            <a:spLocks noChangeArrowheads="1"/>
          </p:cNvSpPr>
          <p:nvPr/>
        </p:nvSpPr>
        <p:spPr bwMode="auto">
          <a:xfrm>
            <a:off x="2867025" y="5545138"/>
            <a:ext cx="809625" cy="182562"/>
          </a:xfrm>
          <a:prstGeom prst="rect">
            <a:avLst/>
          </a:prstGeom>
          <a:noFill/>
          <a:ln w="9525">
            <a:noFill/>
            <a:miter lim="800000"/>
            <a:headEnd/>
            <a:tailEnd/>
          </a:ln>
        </p:spPr>
        <p:txBody>
          <a:bodyPr wrap="none" lIns="0" tIns="0" rIns="0" bIns="0" anchor="b">
            <a:spAutoFit/>
          </a:bodyPr>
          <a:lstStyle/>
          <a:p>
            <a:r>
              <a:rPr lang="de-DE" sz="1200">
                <a:solidFill>
                  <a:srgbClr val="000000"/>
                </a:solidFill>
                <a:cs typeface="Arial" charset="0"/>
              </a:rPr>
              <a:t>Feed-in </a:t>
            </a:r>
            <a:r>
              <a:rPr lang="en-US" sz="1200">
                <a:solidFill>
                  <a:srgbClr val="000000"/>
                </a:solidFill>
                <a:cs typeface="Arial" charset="0"/>
              </a:rPr>
              <a:t>Tariffs</a:t>
            </a:r>
          </a:p>
        </p:txBody>
      </p:sp>
      <p:grpSp>
        <p:nvGrpSpPr>
          <p:cNvPr id="20503" name="Legend"/>
          <p:cNvGrpSpPr>
            <a:grpSpLocks/>
          </p:cNvGrpSpPr>
          <p:nvPr>
            <p:custDataLst>
              <p:tags r:id="rId3"/>
            </p:custDataLst>
          </p:nvPr>
        </p:nvGrpSpPr>
        <p:grpSpPr bwMode="auto">
          <a:xfrm>
            <a:off x="1130300" y="5549900"/>
            <a:ext cx="911225" cy="182563"/>
            <a:chOff x="508974" y="5985330"/>
            <a:chExt cx="800236" cy="385184"/>
          </a:xfrm>
        </p:grpSpPr>
        <p:sp>
          <p:nvSpPr>
            <p:cNvPr id="20513" name="LegendIcon"/>
            <p:cNvSpPr>
              <a:spLocks noChangeArrowheads="1"/>
            </p:cNvSpPr>
            <p:nvPr/>
          </p:nvSpPr>
          <p:spPr bwMode="auto">
            <a:xfrm>
              <a:off x="508974" y="6159500"/>
              <a:ext cx="215901" cy="144462"/>
            </a:xfrm>
            <a:prstGeom prst="rect">
              <a:avLst/>
            </a:prstGeom>
            <a:solidFill>
              <a:srgbClr val="4D4D4D"/>
            </a:solidFill>
            <a:ln w="9525" algn="ctr">
              <a:solidFill>
                <a:schemeClr val="tx1"/>
              </a:solidFill>
              <a:round/>
              <a:headEnd/>
              <a:tailEnd/>
            </a:ln>
          </p:spPr>
          <p:txBody>
            <a:bodyPr lIns="0" tIns="0" rIns="0" bIns="0" anchor="ctr"/>
            <a:lstStyle/>
            <a:p>
              <a:pPr algn="ctr"/>
              <a:endParaRPr lang="en-US" sz="1200">
                <a:solidFill>
                  <a:srgbClr val="000000"/>
                </a:solidFill>
                <a:cs typeface="Arial" charset="0"/>
              </a:endParaRPr>
            </a:p>
          </p:txBody>
        </p:sp>
        <p:sp>
          <p:nvSpPr>
            <p:cNvPr id="20514" name="LegendText"/>
            <p:cNvSpPr txBox="1">
              <a:spLocks noChangeArrowheads="1"/>
            </p:cNvSpPr>
            <p:nvPr/>
          </p:nvSpPr>
          <p:spPr bwMode="auto">
            <a:xfrm>
              <a:off x="755992" y="5985330"/>
              <a:ext cx="553218" cy="385184"/>
            </a:xfrm>
            <a:prstGeom prst="rect">
              <a:avLst/>
            </a:prstGeom>
            <a:noFill/>
            <a:ln w="9525">
              <a:noFill/>
              <a:miter lim="800000"/>
              <a:headEnd/>
              <a:tailEnd/>
            </a:ln>
          </p:spPr>
          <p:txBody>
            <a:bodyPr wrap="none" lIns="0" tIns="0" rIns="0" bIns="0" anchor="b">
              <a:spAutoFit/>
            </a:bodyPr>
            <a:lstStyle/>
            <a:p>
              <a:r>
                <a:rPr lang="de-DE" sz="1200">
                  <a:solidFill>
                    <a:srgbClr val="000000"/>
                  </a:solidFill>
                  <a:cs typeface="Arial" charset="0"/>
                </a:rPr>
                <a:t>Tax </a:t>
              </a:r>
              <a:r>
                <a:rPr lang="en-US" sz="1200">
                  <a:solidFill>
                    <a:srgbClr val="000000"/>
                  </a:solidFill>
                  <a:cs typeface="Arial" charset="0"/>
                </a:rPr>
                <a:t>Credits</a:t>
              </a:r>
            </a:p>
          </p:txBody>
        </p:sp>
      </p:grpSp>
      <p:grpSp>
        <p:nvGrpSpPr>
          <p:cNvPr id="20504" name="Legend"/>
          <p:cNvGrpSpPr>
            <a:grpSpLocks/>
          </p:cNvGrpSpPr>
          <p:nvPr>
            <p:custDataLst>
              <p:tags r:id="rId4"/>
            </p:custDataLst>
          </p:nvPr>
        </p:nvGrpSpPr>
        <p:grpSpPr bwMode="auto">
          <a:xfrm>
            <a:off x="2584450" y="5753100"/>
            <a:ext cx="803275" cy="182563"/>
            <a:chOff x="508974" y="5985330"/>
            <a:chExt cx="703670" cy="385184"/>
          </a:xfrm>
        </p:grpSpPr>
        <p:sp>
          <p:nvSpPr>
            <p:cNvPr id="20511" name="LegendIcon"/>
            <p:cNvSpPr>
              <a:spLocks noChangeArrowheads="1"/>
            </p:cNvSpPr>
            <p:nvPr/>
          </p:nvSpPr>
          <p:spPr bwMode="auto">
            <a:xfrm>
              <a:off x="508974" y="6159500"/>
              <a:ext cx="215901" cy="144462"/>
            </a:xfrm>
            <a:prstGeom prst="rect">
              <a:avLst/>
            </a:prstGeom>
            <a:solidFill>
              <a:srgbClr val="FFCC99"/>
            </a:solidFill>
            <a:ln w="9525" algn="ctr">
              <a:solidFill>
                <a:schemeClr val="tx1"/>
              </a:solidFill>
              <a:round/>
              <a:headEnd/>
              <a:tailEnd/>
            </a:ln>
          </p:spPr>
          <p:txBody>
            <a:bodyPr lIns="0" tIns="0" rIns="0" bIns="0" anchor="ctr"/>
            <a:lstStyle/>
            <a:p>
              <a:pPr algn="ctr"/>
              <a:endParaRPr lang="en-US" sz="1200">
                <a:solidFill>
                  <a:srgbClr val="000000"/>
                </a:solidFill>
                <a:cs typeface="Arial" charset="0"/>
              </a:endParaRPr>
            </a:p>
          </p:txBody>
        </p:sp>
        <p:sp>
          <p:nvSpPr>
            <p:cNvPr id="20512" name="LegendText"/>
            <p:cNvSpPr txBox="1">
              <a:spLocks noChangeArrowheads="1"/>
            </p:cNvSpPr>
            <p:nvPr/>
          </p:nvSpPr>
          <p:spPr bwMode="auto">
            <a:xfrm>
              <a:off x="755515" y="5985330"/>
              <a:ext cx="457129" cy="385184"/>
            </a:xfrm>
            <a:prstGeom prst="rect">
              <a:avLst/>
            </a:prstGeom>
            <a:noFill/>
            <a:ln w="9525">
              <a:noFill/>
              <a:miter lim="800000"/>
              <a:headEnd/>
              <a:tailEnd/>
            </a:ln>
          </p:spPr>
          <p:txBody>
            <a:bodyPr wrap="none" lIns="0" tIns="0" rIns="0" bIns="0" anchor="b">
              <a:spAutoFit/>
            </a:bodyPr>
            <a:lstStyle/>
            <a:p>
              <a:r>
                <a:rPr lang="de-DE" sz="1200">
                  <a:solidFill>
                    <a:srgbClr val="000000"/>
                  </a:solidFill>
                  <a:cs typeface="Arial" charset="0"/>
                </a:rPr>
                <a:t>Premium</a:t>
              </a:r>
            </a:p>
          </p:txBody>
        </p:sp>
      </p:grpSp>
      <p:sp>
        <p:nvSpPr>
          <p:cNvPr id="20505" name="Textfeld 31"/>
          <p:cNvSpPr txBox="1">
            <a:spLocks noChangeArrowheads="1"/>
          </p:cNvSpPr>
          <p:nvPr/>
        </p:nvSpPr>
        <p:spPr bwMode="auto">
          <a:xfrm>
            <a:off x="642938" y="6153150"/>
            <a:ext cx="2071687" cy="276225"/>
          </a:xfrm>
          <a:prstGeom prst="rect">
            <a:avLst/>
          </a:prstGeom>
          <a:noFill/>
          <a:ln w="9525">
            <a:noFill/>
            <a:miter lim="800000"/>
            <a:headEnd/>
            <a:tailEnd/>
          </a:ln>
        </p:spPr>
        <p:txBody>
          <a:bodyPr>
            <a:spAutoFit/>
          </a:bodyPr>
          <a:lstStyle/>
          <a:p>
            <a:r>
              <a:rPr lang="de-DE" sz="1200"/>
              <a:t>As of March 2009</a:t>
            </a:r>
          </a:p>
        </p:txBody>
      </p:sp>
      <p:sp>
        <p:nvSpPr>
          <p:cNvPr id="20506" name="Rectangle 58"/>
          <p:cNvSpPr>
            <a:spLocks noChangeArrowheads="1"/>
          </p:cNvSpPr>
          <p:nvPr/>
        </p:nvSpPr>
        <p:spPr bwMode="auto">
          <a:xfrm>
            <a:off x="3932238" y="2989263"/>
            <a:ext cx="1374775" cy="323850"/>
          </a:xfrm>
          <a:prstGeom prst="rect">
            <a:avLst/>
          </a:prstGeom>
          <a:solidFill>
            <a:srgbClr val="EAEAEA"/>
          </a:solidFill>
          <a:ln w="9525">
            <a:solidFill>
              <a:schemeClr val="tx1"/>
            </a:solidFill>
            <a:miter lim="800000"/>
            <a:headEnd/>
            <a:tailEnd/>
          </a:ln>
        </p:spPr>
        <p:txBody>
          <a:bodyPr wrap="none" anchor="ctr"/>
          <a:lstStyle/>
          <a:p>
            <a:pPr algn="r"/>
            <a:r>
              <a:rPr lang="de-DE" sz="1600">
                <a:cs typeface="Arial" charset="0"/>
              </a:rPr>
              <a:t>D, F, P, DK</a:t>
            </a:r>
          </a:p>
        </p:txBody>
      </p:sp>
      <p:sp>
        <p:nvSpPr>
          <p:cNvPr id="20507" name="Rectangle 77"/>
          <p:cNvSpPr>
            <a:spLocks noChangeArrowheads="1"/>
          </p:cNvSpPr>
          <p:nvPr/>
        </p:nvSpPr>
        <p:spPr bwMode="auto">
          <a:xfrm>
            <a:off x="3932238" y="2609850"/>
            <a:ext cx="1374775" cy="323850"/>
          </a:xfrm>
          <a:prstGeom prst="rect">
            <a:avLst/>
          </a:prstGeom>
          <a:solidFill>
            <a:srgbClr val="4D4D4D"/>
          </a:solidFill>
          <a:ln w="9525">
            <a:solidFill>
              <a:schemeClr val="tx1"/>
            </a:solidFill>
            <a:miter lim="800000"/>
            <a:headEnd/>
            <a:tailEnd/>
          </a:ln>
        </p:spPr>
        <p:txBody>
          <a:bodyPr wrap="none" anchor="ctr"/>
          <a:lstStyle/>
          <a:p>
            <a:pPr algn="ctr"/>
            <a:r>
              <a:rPr lang="de-DE" sz="1200" b="1">
                <a:solidFill>
                  <a:schemeClr val="bg1"/>
                </a:solidFill>
                <a:cs typeface="Arial" charset="0"/>
              </a:rPr>
              <a:t>Countries</a:t>
            </a:r>
          </a:p>
        </p:txBody>
      </p:sp>
      <p:sp>
        <p:nvSpPr>
          <p:cNvPr id="20508" name="Rectangle 78"/>
          <p:cNvSpPr>
            <a:spLocks noChangeArrowheads="1"/>
          </p:cNvSpPr>
          <p:nvPr/>
        </p:nvSpPr>
        <p:spPr bwMode="auto">
          <a:xfrm>
            <a:off x="3932238" y="3748088"/>
            <a:ext cx="1374775" cy="323850"/>
          </a:xfrm>
          <a:prstGeom prst="rect">
            <a:avLst/>
          </a:prstGeom>
          <a:solidFill>
            <a:srgbClr val="EAEAEA"/>
          </a:solidFill>
          <a:ln w="9525">
            <a:solidFill>
              <a:schemeClr val="tx1"/>
            </a:solidFill>
            <a:miter lim="800000"/>
            <a:headEnd/>
            <a:tailEnd/>
          </a:ln>
        </p:spPr>
        <p:txBody>
          <a:bodyPr wrap="none" anchor="ctr"/>
          <a:lstStyle/>
          <a:p>
            <a:pPr algn="r"/>
            <a:r>
              <a:rPr lang="de-DE" sz="1600">
                <a:cs typeface="Arial" charset="0"/>
              </a:rPr>
              <a:t>E</a:t>
            </a:r>
          </a:p>
        </p:txBody>
      </p:sp>
      <p:sp>
        <p:nvSpPr>
          <p:cNvPr id="20509" name="Rectangle 79"/>
          <p:cNvSpPr>
            <a:spLocks noChangeArrowheads="1"/>
          </p:cNvSpPr>
          <p:nvPr/>
        </p:nvSpPr>
        <p:spPr bwMode="auto">
          <a:xfrm>
            <a:off x="3932238" y="3368675"/>
            <a:ext cx="1374775" cy="323850"/>
          </a:xfrm>
          <a:prstGeom prst="rect">
            <a:avLst/>
          </a:prstGeom>
          <a:solidFill>
            <a:srgbClr val="EAEAEA"/>
          </a:solidFill>
          <a:ln w="9525">
            <a:solidFill>
              <a:schemeClr val="tx1"/>
            </a:solidFill>
            <a:miter lim="800000"/>
            <a:headEnd/>
            <a:tailEnd/>
          </a:ln>
        </p:spPr>
        <p:txBody>
          <a:bodyPr wrap="none" anchor="ctr"/>
          <a:lstStyle/>
          <a:p>
            <a:pPr algn="r"/>
            <a:r>
              <a:rPr lang="de-DE" sz="1600">
                <a:cs typeface="Arial" charset="0"/>
              </a:rPr>
              <a:t>PL, I, SW, GB</a:t>
            </a:r>
          </a:p>
        </p:txBody>
      </p:sp>
      <p:sp>
        <p:nvSpPr>
          <p:cNvPr id="20510" name="Rectangle 85"/>
          <p:cNvSpPr>
            <a:spLocks noChangeArrowheads="1"/>
          </p:cNvSpPr>
          <p:nvPr/>
        </p:nvSpPr>
        <p:spPr bwMode="auto">
          <a:xfrm>
            <a:off x="3929063" y="4127500"/>
            <a:ext cx="1374775" cy="323850"/>
          </a:xfrm>
          <a:prstGeom prst="rect">
            <a:avLst/>
          </a:prstGeom>
          <a:solidFill>
            <a:srgbClr val="EAEAEA"/>
          </a:solidFill>
          <a:ln w="9525">
            <a:solidFill>
              <a:schemeClr val="tx1"/>
            </a:solidFill>
            <a:miter lim="800000"/>
            <a:headEnd/>
            <a:tailEnd/>
          </a:ln>
        </p:spPr>
        <p:txBody>
          <a:bodyPr wrap="none" anchor="ctr"/>
          <a:lstStyle/>
          <a:p>
            <a:pPr algn="r"/>
            <a:r>
              <a:rPr lang="de-DE" sz="1600">
                <a:cs typeface="Arial" charset="0"/>
              </a:rPr>
              <a:t>US</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5" name="Foliennummernplatzhalter 1"/>
          <p:cNvSpPr>
            <a:spLocks noGrp="1"/>
          </p:cNvSpPr>
          <p:nvPr>
            <p:ph type="sldNum" sz="quarter" idx="10"/>
          </p:nvPr>
        </p:nvSpPr>
        <p:spPr>
          <a:noFill/>
        </p:spPr>
        <p:txBody>
          <a:bodyPr/>
          <a:lstStyle/>
          <a:p>
            <a:fld id="{E342C3FE-48F9-4D8F-9771-828475F2EE3F}" type="slidenum">
              <a:rPr smtClean="0"/>
              <a:pPr/>
              <a:t>46</a:t>
            </a:fld>
            <a:endParaRPr lang="de-DE" smtClean="0"/>
          </a:p>
        </p:txBody>
      </p:sp>
      <p:sp>
        <p:nvSpPr>
          <p:cNvPr id="277506" name="Fußzeilenplatzhalter 2"/>
          <p:cNvSpPr>
            <a:spLocks noGrp="1"/>
          </p:cNvSpPr>
          <p:nvPr>
            <p:ph type="ftr" sz="quarter" idx="11"/>
          </p:nvPr>
        </p:nvSpPr>
        <p:spPr>
          <a:noFill/>
        </p:spPr>
        <p:txBody>
          <a:bodyPr/>
          <a:lstStyle/>
          <a:p>
            <a:r>
              <a:rPr lang="de-DE" smtClean="0"/>
              <a:t>      </a:t>
            </a:r>
          </a:p>
        </p:txBody>
      </p:sp>
      <p:sp>
        <p:nvSpPr>
          <p:cNvPr id="277507" name="Text Box 2"/>
          <p:cNvSpPr txBox="1">
            <a:spLocks noChangeArrowheads="1"/>
          </p:cNvSpPr>
          <p:nvPr/>
        </p:nvSpPr>
        <p:spPr bwMode="auto">
          <a:xfrm>
            <a:off x="501650" y="1881188"/>
            <a:ext cx="8267700" cy="2147887"/>
          </a:xfrm>
          <a:prstGeom prst="rect">
            <a:avLst/>
          </a:prstGeom>
          <a:noFill/>
          <a:ln w="9525">
            <a:noFill/>
            <a:miter lim="800000"/>
            <a:headEnd/>
            <a:tailEnd/>
          </a:ln>
        </p:spPr>
        <p:txBody>
          <a:bodyPr>
            <a:spAutoFit/>
          </a:bodyPr>
          <a:lstStyle/>
          <a:p>
            <a:pPr algn="just">
              <a:lnSpc>
                <a:spcPct val="120000"/>
              </a:lnSpc>
            </a:pPr>
            <a:r>
              <a:rPr lang="en-GB" sz="1600">
                <a:cs typeface="Arial" charset="0"/>
              </a:rPr>
              <a:t>This presentation may contain forward-looking statements based on current assumptions and forecasts made by E.ON Group management and other information currently available to E.ON. Various known and unknown risks, uncertainties and other factors could lead to material differences between the actual future results, financial situation, development or performance of the company and the estimates given here. E.ON AG does not intend, and does not assume any liability whatsoever, to update these forward-looking statements or to conform them to future events or developments.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Foliennummernplatzhalter 1"/>
          <p:cNvSpPr>
            <a:spLocks noGrp="1"/>
          </p:cNvSpPr>
          <p:nvPr>
            <p:ph type="sldNum" sz="quarter" idx="10"/>
          </p:nvPr>
        </p:nvSpPr>
        <p:spPr>
          <a:noFill/>
        </p:spPr>
        <p:txBody>
          <a:bodyPr/>
          <a:lstStyle/>
          <a:p>
            <a:fld id="{51871982-D31A-40C0-B508-5A7577F07B84}" type="slidenum">
              <a:rPr smtClean="0"/>
              <a:pPr/>
              <a:t>5</a:t>
            </a:fld>
            <a:endParaRPr lang="de-DE" smtClean="0"/>
          </a:p>
        </p:txBody>
      </p:sp>
      <p:sp>
        <p:nvSpPr>
          <p:cNvPr id="1028" name="Fußzeilenplatzhalter 2"/>
          <p:cNvSpPr>
            <a:spLocks noGrp="1"/>
          </p:cNvSpPr>
          <p:nvPr>
            <p:ph type="ftr" sz="quarter" idx="11"/>
          </p:nvPr>
        </p:nvSpPr>
        <p:spPr>
          <a:noFill/>
        </p:spPr>
        <p:txBody>
          <a:bodyPr/>
          <a:lstStyle/>
          <a:p>
            <a:r>
              <a:rPr lang="de-DE" smtClean="0"/>
              <a:t>      </a:t>
            </a:r>
          </a:p>
        </p:txBody>
      </p:sp>
      <p:pic>
        <p:nvPicPr>
          <p:cNvPr id="1029" name="Picture 4" descr="Unbenannt-1"/>
          <p:cNvPicPr>
            <a:picLocks noChangeAspect="1" noChangeArrowheads="1"/>
          </p:cNvPicPr>
          <p:nvPr>
            <p:custDataLst>
              <p:tags r:id="rId2"/>
            </p:custDataLst>
          </p:nvPr>
        </p:nvPicPr>
        <p:blipFill>
          <a:blip r:embed="rId12">
            <a:lum bright="10000"/>
            <a:grayscl/>
          </a:blip>
          <a:srcRect t="3842" b="10648"/>
          <a:stretch>
            <a:fillRect/>
          </a:stretch>
        </p:blipFill>
        <p:spPr bwMode="auto">
          <a:xfrm>
            <a:off x="0" y="990600"/>
            <a:ext cx="9144000" cy="5867400"/>
          </a:xfrm>
          <a:prstGeom prst="rect">
            <a:avLst/>
          </a:prstGeom>
          <a:noFill/>
          <a:ln w="9525">
            <a:noFill/>
            <a:miter lim="800000"/>
            <a:headEnd/>
            <a:tailEnd/>
          </a:ln>
        </p:spPr>
      </p:pic>
      <p:sp>
        <p:nvSpPr>
          <p:cNvPr id="1030" name="Rectangle 9"/>
          <p:cNvSpPr>
            <a:spLocks noChangeArrowheads="1"/>
          </p:cNvSpPr>
          <p:nvPr>
            <p:custDataLst>
              <p:tags r:id="rId3"/>
            </p:custDataLst>
          </p:nvPr>
        </p:nvSpPr>
        <p:spPr bwMode="auto">
          <a:xfrm>
            <a:off x="2263775" y="2395538"/>
            <a:ext cx="6599238" cy="463550"/>
          </a:xfrm>
          <a:prstGeom prst="rect">
            <a:avLst/>
          </a:prstGeom>
          <a:solidFill>
            <a:schemeClr val="hlink"/>
          </a:solidFill>
          <a:ln w="3175" algn="ctr">
            <a:noFill/>
            <a:miter lim="800000"/>
            <a:headEnd/>
            <a:tailEnd/>
          </a:ln>
        </p:spPr>
        <p:txBody>
          <a:bodyPr wrap="none" lIns="0" tIns="0" rIns="0" bIns="0" anchor="ctr"/>
          <a:lstStyle/>
          <a:p>
            <a:pPr algn="ctr"/>
            <a:endParaRPr lang="en-GB" sz="1600" b="1">
              <a:cs typeface="Arial" charset="0"/>
            </a:endParaRPr>
          </a:p>
        </p:txBody>
      </p:sp>
      <p:sp>
        <p:nvSpPr>
          <p:cNvPr id="1031" name="Rectangle 11"/>
          <p:cNvSpPr>
            <a:spLocks noChangeArrowheads="1"/>
          </p:cNvSpPr>
          <p:nvPr>
            <p:custDataLst>
              <p:tags r:id="rId4"/>
            </p:custDataLst>
          </p:nvPr>
        </p:nvSpPr>
        <p:spPr bwMode="gray">
          <a:xfrm>
            <a:off x="2389188" y="2490788"/>
            <a:ext cx="4856162" cy="244475"/>
          </a:xfrm>
          <a:prstGeom prst="rect">
            <a:avLst/>
          </a:prstGeom>
          <a:noFill/>
          <a:ln w="9525">
            <a:noFill/>
            <a:miter lim="800000"/>
            <a:headEnd/>
            <a:tailEnd/>
          </a:ln>
        </p:spPr>
        <p:txBody>
          <a:bodyPr lIns="0" tIns="0" rIns="0" bIns="0">
            <a:spAutoFit/>
          </a:bodyPr>
          <a:lstStyle/>
          <a:p>
            <a:pPr marL="322263" lvl="1" indent="-320675">
              <a:spcBef>
                <a:spcPct val="100000"/>
              </a:spcBef>
              <a:buClr>
                <a:srgbClr val="000000"/>
              </a:buClr>
              <a:buFont typeface="Wingdings" pitchFamily="2" charset="2"/>
              <a:buNone/>
              <a:tabLst>
                <a:tab pos="6904038" algn="l"/>
                <a:tab pos="8467725" algn="r"/>
              </a:tabLst>
            </a:pPr>
            <a:r>
              <a:rPr lang="en-US" sz="1600" b="1">
                <a:solidFill>
                  <a:schemeClr val="bg1"/>
                </a:solidFill>
                <a:cs typeface="Arial" charset="0"/>
              </a:rPr>
              <a:t>The renewables business – our core beliefs</a:t>
            </a:r>
          </a:p>
        </p:txBody>
      </p:sp>
      <p:sp>
        <p:nvSpPr>
          <p:cNvPr id="1032" name="Rectangle 23"/>
          <p:cNvSpPr>
            <a:spLocks noChangeArrowheads="1"/>
          </p:cNvSpPr>
          <p:nvPr>
            <p:custDataLst>
              <p:tags r:id="rId5"/>
            </p:custDataLst>
          </p:nvPr>
        </p:nvSpPr>
        <p:spPr bwMode="auto">
          <a:xfrm>
            <a:off x="2263775" y="3114675"/>
            <a:ext cx="6599238" cy="1533525"/>
          </a:xfrm>
          <a:prstGeom prst="rect">
            <a:avLst/>
          </a:prstGeom>
          <a:solidFill>
            <a:srgbClr val="DDDDDD"/>
          </a:solidFill>
          <a:ln w="3175" algn="ctr">
            <a:noFill/>
            <a:miter lim="800000"/>
            <a:headEnd/>
            <a:tailEnd/>
          </a:ln>
        </p:spPr>
        <p:txBody>
          <a:bodyPr wrap="none" lIns="0" tIns="0" rIns="0" bIns="0" anchor="ctr"/>
          <a:lstStyle/>
          <a:p>
            <a:pPr algn="ctr"/>
            <a:endParaRPr lang="en-GB" sz="1600" b="1">
              <a:cs typeface="Arial" charset="0"/>
            </a:endParaRPr>
          </a:p>
        </p:txBody>
      </p:sp>
      <p:sp>
        <p:nvSpPr>
          <p:cNvPr id="1033" name="Rectangle 25"/>
          <p:cNvSpPr>
            <a:spLocks noChangeArrowheads="1"/>
          </p:cNvSpPr>
          <p:nvPr>
            <p:custDataLst>
              <p:tags r:id="rId6"/>
            </p:custDataLst>
          </p:nvPr>
        </p:nvSpPr>
        <p:spPr bwMode="gray">
          <a:xfrm>
            <a:off x="2389188" y="3209925"/>
            <a:ext cx="6402387" cy="1206500"/>
          </a:xfrm>
          <a:prstGeom prst="rect">
            <a:avLst/>
          </a:prstGeom>
          <a:noFill/>
          <a:ln w="9525">
            <a:noFill/>
            <a:miter lim="800000"/>
            <a:headEnd/>
            <a:tailEnd/>
          </a:ln>
        </p:spPr>
        <p:txBody>
          <a:bodyPr lIns="0" tIns="0" rIns="0" bIns="0">
            <a:spAutoFit/>
          </a:bodyPr>
          <a:lstStyle/>
          <a:p>
            <a:pPr marL="322263" lvl="1" indent="-320675">
              <a:spcBef>
                <a:spcPts val="600"/>
              </a:spcBef>
              <a:buClr>
                <a:srgbClr val="000000"/>
              </a:buClr>
              <a:tabLst>
                <a:tab pos="6904038" algn="l"/>
                <a:tab pos="8467725" algn="r"/>
              </a:tabLst>
            </a:pPr>
            <a:r>
              <a:rPr lang="en-US" sz="1600" b="1">
                <a:cs typeface="Arial" charset="0"/>
              </a:rPr>
              <a:t>E.ON Climate &amp; Renewables – our strategic principles and aspiration</a:t>
            </a:r>
          </a:p>
          <a:p>
            <a:pPr marL="322263" lvl="1" indent="-320675">
              <a:spcBef>
                <a:spcPts val="600"/>
              </a:spcBef>
              <a:buClr>
                <a:srgbClr val="000000"/>
              </a:buClr>
              <a:buFontTx/>
              <a:buChar char="-"/>
              <a:tabLst>
                <a:tab pos="6904038" algn="l"/>
                <a:tab pos="8467725" algn="r"/>
              </a:tabLst>
            </a:pPr>
            <a:r>
              <a:rPr lang="en-US" sz="1600" b="1">
                <a:cs typeface="Arial" charset="0"/>
              </a:rPr>
              <a:t>Where we play</a:t>
            </a:r>
          </a:p>
          <a:p>
            <a:pPr marL="322263" lvl="1" indent="-320675">
              <a:spcBef>
                <a:spcPts val="600"/>
              </a:spcBef>
              <a:buClr>
                <a:srgbClr val="000000"/>
              </a:buClr>
              <a:buFontTx/>
              <a:buChar char="-"/>
              <a:tabLst>
                <a:tab pos="6904038" algn="l"/>
                <a:tab pos="8467725" algn="r"/>
              </a:tabLst>
            </a:pPr>
            <a:r>
              <a:rPr lang="en-US" sz="1600" b="1">
                <a:cs typeface="Arial" charset="0"/>
              </a:rPr>
              <a:t>How we compete</a:t>
            </a:r>
          </a:p>
          <a:p>
            <a:pPr marL="322263" lvl="1" indent="-320675">
              <a:spcBef>
                <a:spcPts val="600"/>
              </a:spcBef>
              <a:buClr>
                <a:srgbClr val="000000"/>
              </a:buClr>
              <a:buFontTx/>
              <a:buChar char="-"/>
              <a:tabLst>
                <a:tab pos="6904038" algn="l"/>
                <a:tab pos="8467725" algn="r"/>
              </a:tabLst>
            </a:pPr>
            <a:r>
              <a:rPr lang="en-US" sz="1600" b="1">
                <a:cs typeface="Arial" charset="0"/>
              </a:rPr>
              <a:t>How we are organized</a:t>
            </a:r>
          </a:p>
        </p:txBody>
      </p:sp>
      <p:sp>
        <p:nvSpPr>
          <p:cNvPr id="1034" name="Rectangle 27"/>
          <p:cNvSpPr>
            <a:spLocks noChangeArrowheads="1"/>
          </p:cNvSpPr>
          <p:nvPr>
            <p:custDataLst>
              <p:tags r:id="rId7"/>
            </p:custDataLst>
          </p:nvPr>
        </p:nvSpPr>
        <p:spPr bwMode="auto">
          <a:xfrm>
            <a:off x="2263775" y="4876800"/>
            <a:ext cx="6599238" cy="463550"/>
          </a:xfrm>
          <a:prstGeom prst="rect">
            <a:avLst/>
          </a:prstGeom>
          <a:solidFill>
            <a:srgbClr val="DDDDDD"/>
          </a:solidFill>
          <a:ln w="3175" algn="ctr">
            <a:noFill/>
            <a:miter lim="800000"/>
            <a:headEnd/>
            <a:tailEnd/>
          </a:ln>
        </p:spPr>
        <p:txBody>
          <a:bodyPr wrap="none" lIns="0" tIns="0" rIns="0" bIns="0" anchor="ctr"/>
          <a:lstStyle/>
          <a:p>
            <a:pPr algn="ctr"/>
            <a:endParaRPr lang="en-GB" sz="1600" b="1">
              <a:cs typeface="Arial" charset="0"/>
            </a:endParaRPr>
          </a:p>
        </p:txBody>
      </p:sp>
      <p:sp>
        <p:nvSpPr>
          <p:cNvPr id="1035" name="Rectangle 29"/>
          <p:cNvSpPr>
            <a:spLocks noChangeArrowheads="1"/>
          </p:cNvSpPr>
          <p:nvPr>
            <p:custDataLst>
              <p:tags r:id="rId8"/>
            </p:custDataLst>
          </p:nvPr>
        </p:nvSpPr>
        <p:spPr bwMode="gray">
          <a:xfrm>
            <a:off x="2389188" y="4959350"/>
            <a:ext cx="4333875" cy="244475"/>
          </a:xfrm>
          <a:prstGeom prst="rect">
            <a:avLst/>
          </a:prstGeom>
          <a:noFill/>
          <a:ln w="9525">
            <a:noFill/>
            <a:miter lim="800000"/>
            <a:headEnd/>
            <a:tailEnd/>
          </a:ln>
        </p:spPr>
        <p:txBody>
          <a:bodyPr lIns="0" tIns="0" rIns="0" bIns="0">
            <a:spAutoFit/>
          </a:bodyPr>
          <a:lstStyle/>
          <a:p>
            <a:pPr marL="322263" lvl="1" indent="-320675">
              <a:spcBef>
                <a:spcPct val="100000"/>
              </a:spcBef>
              <a:buClr>
                <a:srgbClr val="000000"/>
              </a:buClr>
              <a:buFont typeface="Wingdings" pitchFamily="2" charset="2"/>
              <a:buNone/>
              <a:tabLst>
                <a:tab pos="6904038" algn="l"/>
                <a:tab pos="8467725" algn="r"/>
              </a:tabLst>
            </a:pPr>
            <a:r>
              <a:rPr lang="en-US" sz="1600" b="1">
                <a:cs typeface="Arial" charset="0"/>
              </a:rPr>
              <a:t>Summary</a:t>
            </a:r>
          </a:p>
        </p:txBody>
      </p:sp>
      <p:graphicFrame>
        <p:nvGraphicFramePr>
          <p:cNvPr id="1026" name="Rectangle 2" hidden="1"/>
          <p:cNvGraphicFramePr>
            <a:graphicFrameLocks/>
          </p:cNvGraphicFramePr>
          <p:nvPr>
            <p:custDataLst>
              <p:tags r:id="rId9"/>
            </p:custDataLst>
          </p:nvPr>
        </p:nvGraphicFramePr>
        <p:xfrm>
          <a:off x="0" y="0"/>
          <a:ext cx="146050" cy="158750"/>
        </p:xfrm>
        <a:graphic>
          <a:graphicData uri="http://schemas.openxmlformats.org/presentationml/2006/ole">
            <p:oleObj spid="_x0000_s1026" r:id="rId13" imgW="0" imgH="0" progId="">
              <p:embed/>
            </p:oleObj>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Foliennummernplatzhalter 1"/>
          <p:cNvSpPr>
            <a:spLocks noGrp="1"/>
          </p:cNvSpPr>
          <p:nvPr>
            <p:ph type="sldNum" sz="quarter" idx="10"/>
          </p:nvPr>
        </p:nvSpPr>
        <p:spPr>
          <a:noFill/>
        </p:spPr>
        <p:txBody>
          <a:bodyPr/>
          <a:lstStyle/>
          <a:p>
            <a:fld id="{C231A6C1-63D0-4F13-B579-0EF8BB9B9424}" type="slidenum">
              <a:rPr smtClean="0"/>
              <a:pPr/>
              <a:t>6</a:t>
            </a:fld>
            <a:endParaRPr lang="de-DE" smtClean="0"/>
          </a:p>
        </p:txBody>
      </p:sp>
      <p:sp>
        <p:nvSpPr>
          <p:cNvPr id="2052" name="Fußzeilenplatzhalter 2"/>
          <p:cNvSpPr>
            <a:spLocks noGrp="1"/>
          </p:cNvSpPr>
          <p:nvPr>
            <p:ph type="ftr" sz="quarter" idx="11"/>
          </p:nvPr>
        </p:nvSpPr>
        <p:spPr>
          <a:noFill/>
        </p:spPr>
        <p:txBody>
          <a:bodyPr/>
          <a:lstStyle/>
          <a:p>
            <a:r>
              <a:rPr lang="de-DE" smtClean="0"/>
              <a:t>      </a:t>
            </a:r>
          </a:p>
        </p:txBody>
      </p:sp>
      <p:sp>
        <p:nvSpPr>
          <p:cNvPr id="2053" name="Rectangle 26"/>
          <p:cNvSpPr>
            <a:spLocks noGrp="1" noChangeArrowheads="1"/>
          </p:cNvSpPr>
          <p:nvPr>
            <p:ph type="title" idx="4294967295"/>
          </p:nvPr>
        </p:nvSpPr>
        <p:spPr>
          <a:xfrm>
            <a:off x="563563" y="1143000"/>
            <a:ext cx="8113712" cy="533400"/>
          </a:xfrm>
        </p:spPr>
        <p:txBody>
          <a:bodyPr/>
          <a:lstStyle/>
          <a:p>
            <a:pPr eaLnBrk="1" hangingPunct="1"/>
            <a:r>
              <a:rPr lang="en-US" smtClean="0"/>
              <a:t>Renewables: ‘all signs on green’ for sustainable material growth of the sector</a:t>
            </a:r>
          </a:p>
        </p:txBody>
      </p:sp>
      <p:graphicFrame>
        <p:nvGraphicFramePr>
          <p:cNvPr id="2050" name="Rectangle 3" hidden="1"/>
          <p:cNvGraphicFramePr>
            <a:graphicFrameLocks/>
          </p:cNvGraphicFramePr>
          <p:nvPr>
            <p:custDataLst>
              <p:tags r:id="rId2"/>
            </p:custDataLst>
          </p:nvPr>
        </p:nvGraphicFramePr>
        <p:xfrm>
          <a:off x="0" y="0"/>
          <a:ext cx="146050" cy="158750"/>
        </p:xfrm>
        <a:graphic>
          <a:graphicData uri="http://schemas.openxmlformats.org/presentationml/2006/ole">
            <p:oleObj spid="_x0000_s2050" r:id="rId9" imgW="0" imgH="0" progId="">
              <p:embed/>
            </p:oleObj>
          </a:graphicData>
        </a:graphic>
      </p:graphicFrame>
      <p:sp>
        <p:nvSpPr>
          <p:cNvPr id="2054" name="AutoShape 28"/>
          <p:cNvSpPr>
            <a:spLocks noChangeArrowheads="1"/>
          </p:cNvSpPr>
          <p:nvPr/>
        </p:nvSpPr>
        <p:spPr bwMode="auto">
          <a:xfrm>
            <a:off x="2144713" y="4275138"/>
            <a:ext cx="2257425" cy="1978025"/>
          </a:xfrm>
          <a:prstGeom prst="triangle">
            <a:avLst>
              <a:gd name="adj" fmla="val 50000"/>
            </a:avLst>
          </a:prstGeom>
          <a:solidFill>
            <a:srgbClr val="FF8F6E"/>
          </a:solidFill>
          <a:ln w="6350" algn="ctr">
            <a:noFill/>
            <a:miter lim="800000"/>
            <a:headEnd/>
            <a:tailEnd/>
          </a:ln>
        </p:spPr>
        <p:txBody>
          <a:bodyPr wrap="none" lIns="72000" tIns="0" rIns="0" bIns="0" anchor="ctr"/>
          <a:lstStyle/>
          <a:p>
            <a:endParaRPr lang="en-US">
              <a:cs typeface="Arial" charset="0"/>
            </a:endParaRPr>
          </a:p>
        </p:txBody>
      </p:sp>
      <p:sp>
        <p:nvSpPr>
          <p:cNvPr id="2055" name="AutoShape 29"/>
          <p:cNvSpPr>
            <a:spLocks noChangeArrowheads="1"/>
          </p:cNvSpPr>
          <p:nvPr/>
        </p:nvSpPr>
        <p:spPr bwMode="auto">
          <a:xfrm>
            <a:off x="4741863" y="4275138"/>
            <a:ext cx="2257425" cy="1978025"/>
          </a:xfrm>
          <a:prstGeom prst="triangle">
            <a:avLst>
              <a:gd name="adj" fmla="val 50000"/>
            </a:avLst>
          </a:prstGeom>
          <a:solidFill>
            <a:srgbClr val="FF8F6E"/>
          </a:solidFill>
          <a:ln w="6350" algn="ctr">
            <a:noFill/>
            <a:miter lim="800000"/>
            <a:headEnd/>
            <a:tailEnd/>
          </a:ln>
        </p:spPr>
        <p:txBody>
          <a:bodyPr wrap="none" lIns="72000" tIns="0" rIns="0" bIns="0" anchor="ctr"/>
          <a:lstStyle/>
          <a:p>
            <a:endParaRPr lang="en-US">
              <a:cs typeface="Arial" charset="0"/>
            </a:endParaRPr>
          </a:p>
        </p:txBody>
      </p:sp>
      <p:sp>
        <p:nvSpPr>
          <p:cNvPr id="2056" name="AutoShape 30"/>
          <p:cNvSpPr>
            <a:spLocks noChangeArrowheads="1"/>
          </p:cNvSpPr>
          <p:nvPr/>
        </p:nvSpPr>
        <p:spPr bwMode="auto">
          <a:xfrm>
            <a:off x="3433763" y="2055813"/>
            <a:ext cx="2259012" cy="1978025"/>
          </a:xfrm>
          <a:prstGeom prst="triangle">
            <a:avLst>
              <a:gd name="adj" fmla="val 50000"/>
            </a:avLst>
          </a:prstGeom>
          <a:solidFill>
            <a:srgbClr val="FF8F6E"/>
          </a:solidFill>
          <a:ln w="6350" algn="ctr">
            <a:noFill/>
            <a:miter lim="800000"/>
            <a:headEnd/>
            <a:tailEnd/>
          </a:ln>
        </p:spPr>
        <p:txBody>
          <a:bodyPr wrap="none" lIns="72000" tIns="0" rIns="0" bIns="0" anchor="ctr"/>
          <a:lstStyle/>
          <a:p>
            <a:endParaRPr lang="en-US">
              <a:cs typeface="Arial" charset="0"/>
            </a:endParaRPr>
          </a:p>
        </p:txBody>
      </p:sp>
      <p:sp>
        <p:nvSpPr>
          <p:cNvPr id="2057" name="AutoShape 31"/>
          <p:cNvSpPr>
            <a:spLocks noChangeArrowheads="1"/>
          </p:cNvSpPr>
          <p:nvPr/>
        </p:nvSpPr>
        <p:spPr bwMode="auto">
          <a:xfrm flipV="1">
            <a:off x="3433763" y="4219575"/>
            <a:ext cx="2259012" cy="1978025"/>
          </a:xfrm>
          <a:prstGeom prst="triangle">
            <a:avLst>
              <a:gd name="adj" fmla="val 50000"/>
            </a:avLst>
          </a:prstGeom>
          <a:solidFill>
            <a:schemeClr val="accent1"/>
          </a:solidFill>
          <a:ln w="6350">
            <a:noFill/>
            <a:miter lim="800000"/>
            <a:headEnd/>
            <a:tailEnd/>
          </a:ln>
        </p:spPr>
        <p:txBody>
          <a:bodyPr rot="10800000" wrap="none" lIns="72000" tIns="0" rIns="0" bIns="0" anchor="ctr"/>
          <a:lstStyle/>
          <a:p>
            <a:endParaRPr lang="en-US">
              <a:cs typeface="Arial" charset="0"/>
            </a:endParaRPr>
          </a:p>
        </p:txBody>
      </p:sp>
      <p:sp>
        <p:nvSpPr>
          <p:cNvPr id="2058" name="Text12"/>
          <p:cNvSpPr>
            <a:spLocks noChangeArrowheads="1"/>
          </p:cNvSpPr>
          <p:nvPr>
            <p:custDataLst>
              <p:tags r:id="rId3"/>
            </p:custDataLst>
          </p:nvPr>
        </p:nvSpPr>
        <p:spPr bwMode="auto">
          <a:xfrm>
            <a:off x="3821113" y="3644900"/>
            <a:ext cx="1484312" cy="274638"/>
          </a:xfrm>
          <a:prstGeom prst="rect">
            <a:avLst/>
          </a:prstGeom>
          <a:noFill/>
          <a:ln w="6350">
            <a:noFill/>
            <a:miter lim="800000"/>
            <a:headEnd/>
            <a:tailEnd/>
          </a:ln>
        </p:spPr>
        <p:txBody>
          <a:bodyPr wrap="none" lIns="0" tIns="0" rIns="0" bIns="0" anchor="b">
            <a:spAutoFit/>
          </a:bodyPr>
          <a:lstStyle/>
          <a:p>
            <a:pPr algn="ctr" defTabSz="328613"/>
            <a:r>
              <a:rPr lang="en-US" altLang="de-DE" sz="1800" b="1">
                <a:cs typeface="Arial" charset="0"/>
              </a:rPr>
              <a:t>Climate concerns</a:t>
            </a:r>
          </a:p>
        </p:txBody>
      </p:sp>
      <p:sp>
        <p:nvSpPr>
          <p:cNvPr id="2059" name="Text12"/>
          <p:cNvSpPr>
            <a:spLocks noChangeArrowheads="1"/>
          </p:cNvSpPr>
          <p:nvPr>
            <p:custDataLst>
              <p:tags r:id="rId4"/>
            </p:custDataLst>
          </p:nvPr>
        </p:nvSpPr>
        <p:spPr bwMode="auto">
          <a:xfrm>
            <a:off x="5318125" y="5589588"/>
            <a:ext cx="1108075" cy="549275"/>
          </a:xfrm>
          <a:prstGeom prst="rect">
            <a:avLst/>
          </a:prstGeom>
          <a:noFill/>
          <a:ln w="6350">
            <a:noFill/>
            <a:miter lim="800000"/>
            <a:headEnd/>
            <a:tailEnd/>
          </a:ln>
        </p:spPr>
        <p:txBody>
          <a:bodyPr wrap="none" lIns="0" tIns="0" rIns="0" bIns="0" anchor="b">
            <a:spAutoFit/>
          </a:bodyPr>
          <a:lstStyle/>
          <a:p>
            <a:pPr algn="ctr" defTabSz="328613"/>
            <a:r>
              <a:rPr lang="en-US" altLang="de-DE" sz="1800" b="1">
                <a:cs typeface="Arial" charset="0"/>
              </a:rPr>
              <a:t>Affordability</a:t>
            </a:r>
            <a:r>
              <a:rPr lang="de-DE" altLang="de-DE" sz="1800" b="1">
                <a:cs typeface="Arial" charset="0"/>
              </a:rPr>
              <a:t/>
            </a:r>
            <a:br>
              <a:rPr lang="de-DE" altLang="de-DE" sz="1800" b="1">
                <a:cs typeface="Arial" charset="0"/>
              </a:rPr>
            </a:br>
            <a:r>
              <a:rPr lang="en-US" altLang="de-DE" sz="1800" b="1">
                <a:cs typeface="Arial" charset="0"/>
              </a:rPr>
              <a:t>of energy</a:t>
            </a:r>
          </a:p>
        </p:txBody>
      </p:sp>
      <p:sp>
        <p:nvSpPr>
          <p:cNvPr id="2060" name="Text12"/>
          <p:cNvSpPr>
            <a:spLocks noChangeArrowheads="1"/>
          </p:cNvSpPr>
          <p:nvPr>
            <p:custDataLst>
              <p:tags r:id="rId5"/>
            </p:custDataLst>
          </p:nvPr>
        </p:nvSpPr>
        <p:spPr bwMode="auto">
          <a:xfrm>
            <a:off x="2603500" y="5864225"/>
            <a:ext cx="1341438" cy="274638"/>
          </a:xfrm>
          <a:prstGeom prst="rect">
            <a:avLst/>
          </a:prstGeom>
          <a:noFill/>
          <a:ln w="6350">
            <a:noFill/>
            <a:miter lim="800000"/>
            <a:headEnd/>
            <a:tailEnd/>
          </a:ln>
        </p:spPr>
        <p:txBody>
          <a:bodyPr wrap="none" lIns="0" tIns="0" rIns="0" bIns="0" anchor="b">
            <a:spAutoFit/>
          </a:bodyPr>
          <a:lstStyle/>
          <a:p>
            <a:pPr algn="ctr" defTabSz="328613"/>
            <a:r>
              <a:rPr lang="en-US" altLang="de-DE" sz="1800" b="1">
                <a:cs typeface="Arial" charset="0"/>
              </a:rPr>
              <a:t>Energy security</a:t>
            </a:r>
          </a:p>
        </p:txBody>
      </p:sp>
      <p:sp>
        <p:nvSpPr>
          <p:cNvPr id="2061" name="Textframe 20459,0414175,0611"/>
          <p:cNvSpPr>
            <a:spLocks noChangeArrowheads="1"/>
          </p:cNvSpPr>
          <p:nvPr>
            <p:custDataLst>
              <p:tags r:id="rId6"/>
            </p:custDataLst>
          </p:nvPr>
        </p:nvSpPr>
        <p:spPr bwMode="auto">
          <a:xfrm>
            <a:off x="4003675" y="4589463"/>
            <a:ext cx="1171575" cy="304800"/>
          </a:xfrm>
          <a:prstGeom prst="rect">
            <a:avLst/>
          </a:prstGeom>
          <a:noFill/>
          <a:ln w="6350">
            <a:noFill/>
            <a:miter lim="800000"/>
            <a:headEnd/>
            <a:tailEnd/>
          </a:ln>
        </p:spPr>
        <p:txBody>
          <a:bodyPr wrap="none" lIns="0" tIns="0" rIns="0" bIns="0" anchor="ctr">
            <a:spAutoFit/>
          </a:bodyPr>
          <a:lstStyle/>
          <a:p>
            <a:pPr algn="ctr" defTabSz="328613">
              <a:buSzPct val="100000"/>
              <a:buFont typeface="Arial" charset="0"/>
              <a:buNone/>
            </a:pPr>
            <a:r>
              <a:rPr lang="en-US" altLang="de-DE" b="1">
                <a:solidFill>
                  <a:schemeClr val="bg1"/>
                </a:solidFill>
                <a:cs typeface="Arial" charset="0"/>
              </a:rPr>
              <a:t>Renewables</a:t>
            </a:r>
            <a:endParaRPr lang="en-US" altLang="de-DE">
              <a:solidFill>
                <a:schemeClr val="bg1"/>
              </a:solidFill>
              <a:cs typeface="Arial" charset="0"/>
            </a:endParaRPr>
          </a:p>
        </p:txBody>
      </p:sp>
      <p:pic>
        <p:nvPicPr>
          <p:cNvPr id="2062" name="Picture 45"/>
          <p:cNvPicPr>
            <a:picLocks noChangeAspect="1" noChangeArrowheads="1"/>
          </p:cNvPicPr>
          <p:nvPr/>
        </p:nvPicPr>
        <p:blipFill>
          <a:blip r:embed="rId10"/>
          <a:srcRect/>
          <a:stretch>
            <a:fillRect/>
          </a:stretch>
        </p:blipFill>
        <p:spPr bwMode="auto">
          <a:xfrm>
            <a:off x="5494338" y="5124450"/>
            <a:ext cx="752475" cy="403225"/>
          </a:xfrm>
          <a:prstGeom prst="rect">
            <a:avLst/>
          </a:prstGeom>
          <a:noFill/>
          <a:ln w="9525">
            <a:noFill/>
            <a:miter lim="800000"/>
            <a:headEnd/>
            <a:tailEnd/>
          </a:ln>
        </p:spPr>
      </p:pic>
      <p:pic>
        <p:nvPicPr>
          <p:cNvPr id="2063" name="Picture 46"/>
          <p:cNvPicPr>
            <a:picLocks noChangeAspect="1" noChangeArrowheads="1"/>
          </p:cNvPicPr>
          <p:nvPr/>
        </p:nvPicPr>
        <p:blipFill>
          <a:blip r:embed="rId11"/>
          <a:srcRect/>
          <a:stretch>
            <a:fillRect/>
          </a:stretch>
        </p:blipFill>
        <p:spPr bwMode="auto">
          <a:xfrm>
            <a:off x="2897188" y="5124450"/>
            <a:ext cx="752475" cy="487363"/>
          </a:xfrm>
          <a:prstGeom prst="rect">
            <a:avLst/>
          </a:prstGeom>
          <a:noFill/>
          <a:ln w="9525">
            <a:noFill/>
            <a:miter lim="800000"/>
            <a:headEnd/>
            <a:tailEnd/>
          </a:ln>
        </p:spPr>
      </p:pic>
      <p:pic>
        <p:nvPicPr>
          <p:cNvPr id="2064" name="Picture 47"/>
          <p:cNvPicPr>
            <a:picLocks noChangeAspect="1" noChangeArrowheads="1"/>
          </p:cNvPicPr>
          <p:nvPr/>
        </p:nvPicPr>
        <p:blipFill>
          <a:blip r:embed="rId12"/>
          <a:srcRect/>
          <a:stretch>
            <a:fillRect/>
          </a:stretch>
        </p:blipFill>
        <p:spPr bwMode="auto">
          <a:xfrm>
            <a:off x="4186238" y="2976563"/>
            <a:ext cx="754062" cy="587375"/>
          </a:xfrm>
          <a:prstGeom prst="rect">
            <a:avLst/>
          </a:prstGeom>
          <a:noFill/>
          <a:ln w="9525">
            <a:noFill/>
            <a:miter lim="800000"/>
            <a:headEnd/>
            <a:tailEnd/>
          </a:ln>
        </p:spPr>
      </p:pic>
      <p:sp>
        <p:nvSpPr>
          <p:cNvPr id="2065" name="Freeform 49"/>
          <p:cNvSpPr>
            <a:spLocks/>
          </p:cNvSpPr>
          <p:nvPr/>
        </p:nvSpPr>
        <p:spPr bwMode="auto">
          <a:xfrm>
            <a:off x="4775200" y="2057400"/>
            <a:ext cx="3763963" cy="1973263"/>
          </a:xfrm>
          <a:custGeom>
            <a:avLst/>
            <a:gdLst>
              <a:gd name="T0" fmla="*/ 0 w 2568"/>
              <a:gd name="T1" fmla="*/ 0 h 1267"/>
              <a:gd name="T2" fmla="*/ 2147483647 w 2568"/>
              <a:gd name="T3" fmla="*/ 0 h 1267"/>
              <a:gd name="T4" fmla="*/ 2147483647 w 2568"/>
              <a:gd name="T5" fmla="*/ 2147483647 h 1267"/>
              <a:gd name="T6" fmla="*/ 2147483647 w 2568"/>
              <a:gd name="T7" fmla="*/ 2147483647 h 1267"/>
              <a:gd name="T8" fmla="*/ 0 w 2568"/>
              <a:gd name="T9" fmla="*/ 0 h 1267"/>
              <a:gd name="T10" fmla="*/ 0 60000 65536"/>
              <a:gd name="T11" fmla="*/ 0 60000 65536"/>
              <a:gd name="T12" fmla="*/ 0 60000 65536"/>
              <a:gd name="T13" fmla="*/ 0 60000 65536"/>
              <a:gd name="T14" fmla="*/ 0 60000 65536"/>
              <a:gd name="T15" fmla="*/ 0 w 2568"/>
              <a:gd name="T16" fmla="*/ 0 h 1267"/>
              <a:gd name="T17" fmla="*/ 2568 w 2568"/>
              <a:gd name="T18" fmla="*/ 1267 h 1267"/>
            </a:gdLst>
            <a:ahLst/>
            <a:cxnLst>
              <a:cxn ang="T10">
                <a:pos x="T0" y="T1"/>
              </a:cxn>
              <a:cxn ang="T11">
                <a:pos x="T2" y="T3"/>
              </a:cxn>
              <a:cxn ang="T12">
                <a:pos x="T4" y="T5"/>
              </a:cxn>
              <a:cxn ang="T13">
                <a:pos x="T6" y="T7"/>
              </a:cxn>
              <a:cxn ang="T14">
                <a:pos x="T8" y="T9"/>
              </a:cxn>
            </a:cxnLst>
            <a:rect l="T15" t="T16" r="T17" b="T18"/>
            <a:pathLst>
              <a:path w="2568" h="1267">
                <a:moveTo>
                  <a:pt x="0" y="0"/>
                </a:moveTo>
                <a:lnTo>
                  <a:pt x="2568" y="0"/>
                </a:lnTo>
                <a:lnTo>
                  <a:pt x="2568" y="1267"/>
                </a:lnTo>
                <a:lnTo>
                  <a:pt x="778" y="1267"/>
                </a:lnTo>
                <a:lnTo>
                  <a:pt x="0" y="0"/>
                </a:lnTo>
                <a:close/>
              </a:path>
            </a:pathLst>
          </a:custGeom>
          <a:gradFill rotWithShape="1">
            <a:gsLst>
              <a:gs pos="0">
                <a:srgbClr val="E3E3E3"/>
              </a:gs>
              <a:gs pos="100000">
                <a:schemeClr val="bg1"/>
              </a:gs>
            </a:gsLst>
            <a:lin ang="0" scaled="1"/>
          </a:gradFill>
          <a:ln w="9525">
            <a:noFill/>
            <a:round/>
            <a:headEnd/>
            <a:tailEnd/>
          </a:ln>
        </p:spPr>
        <p:txBody>
          <a:bodyPr/>
          <a:lstStyle/>
          <a:p>
            <a:endParaRPr lang="en-US">
              <a:cs typeface="Arial" charset="0"/>
            </a:endParaRPr>
          </a:p>
        </p:txBody>
      </p:sp>
      <p:sp>
        <p:nvSpPr>
          <p:cNvPr id="2066" name="Freeform 50"/>
          <p:cNvSpPr>
            <a:spLocks/>
          </p:cNvSpPr>
          <p:nvPr/>
        </p:nvSpPr>
        <p:spPr bwMode="auto">
          <a:xfrm>
            <a:off x="6070600" y="4267200"/>
            <a:ext cx="2462213" cy="1981200"/>
          </a:xfrm>
          <a:custGeom>
            <a:avLst/>
            <a:gdLst>
              <a:gd name="T0" fmla="*/ 0 w 1680"/>
              <a:gd name="T1" fmla="*/ 0 h 1248"/>
              <a:gd name="T2" fmla="*/ 2147483647 w 1680"/>
              <a:gd name="T3" fmla="*/ 0 h 1248"/>
              <a:gd name="T4" fmla="*/ 2147483647 w 1680"/>
              <a:gd name="T5" fmla="*/ 2147483647 h 1248"/>
              <a:gd name="T6" fmla="*/ 2147483647 w 1680"/>
              <a:gd name="T7" fmla="*/ 2147483647 h 1248"/>
              <a:gd name="T8" fmla="*/ 0 w 1680"/>
              <a:gd name="T9" fmla="*/ 0 h 1248"/>
              <a:gd name="T10" fmla="*/ 0 60000 65536"/>
              <a:gd name="T11" fmla="*/ 0 60000 65536"/>
              <a:gd name="T12" fmla="*/ 0 60000 65536"/>
              <a:gd name="T13" fmla="*/ 0 60000 65536"/>
              <a:gd name="T14" fmla="*/ 0 60000 65536"/>
              <a:gd name="T15" fmla="*/ 0 w 1680"/>
              <a:gd name="T16" fmla="*/ 0 h 1248"/>
              <a:gd name="T17" fmla="*/ 1680 w 1680"/>
              <a:gd name="T18" fmla="*/ 1248 h 1248"/>
            </a:gdLst>
            <a:ahLst/>
            <a:cxnLst>
              <a:cxn ang="T10">
                <a:pos x="T0" y="T1"/>
              </a:cxn>
              <a:cxn ang="T11">
                <a:pos x="T2" y="T3"/>
              </a:cxn>
              <a:cxn ang="T12">
                <a:pos x="T4" y="T5"/>
              </a:cxn>
              <a:cxn ang="T13">
                <a:pos x="T6" y="T7"/>
              </a:cxn>
              <a:cxn ang="T14">
                <a:pos x="T8" y="T9"/>
              </a:cxn>
            </a:cxnLst>
            <a:rect l="T15" t="T16" r="T17" b="T18"/>
            <a:pathLst>
              <a:path w="1680" h="1248">
                <a:moveTo>
                  <a:pt x="0" y="0"/>
                </a:moveTo>
                <a:lnTo>
                  <a:pt x="1680" y="0"/>
                </a:lnTo>
                <a:lnTo>
                  <a:pt x="1680" y="1248"/>
                </a:lnTo>
                <a:lnTo>
                  <a:pt x="773" y="1248"/>
                </a:lnTo>
                <a:lnTo>
                  <a:pt x="0" y="0"/>
                </a:lnTo>
                <a:close/>
              </a:path>
            </a:pathLst>
          </a:custGeom>
          <a:gradFill rotWithShape="1">
            <a:gsLst>
              <a:gs pos="0">
                <a:srgbClr val="E3E3E3"/>
              </a:gs>
              <a:gs pos="100000">
                <a:schemeClr val="bg1"/>
              </a:gs>
            </a:gsLst>
            <a:lin ang="0" scaled="1"/>
          </a:gradFill>
          <a:ln w="9525">
            <a:noFill/>
            <a:round/>
            <a:headEnd/>
            <a:tailEnd/>
          </a:ln>
        </p:spPr>
        <p:txBody>
          <a:bodyPr/>
          <a:lstStyle/>
          <a:p>
            <a:endParaRPr lang="en-US">
              <a:cs typeface="Arial" charset="0"/>
            </a:endParaRPr>
          </a:p>
        </p:txBody>
      </p:sp>
      <p:sp>
        <p:nvSpPr>
          <p:cNvPr id="2067" name="Freeform 51"/>
          <p:cNvSpPr>
            <a:spLocks/>
          </p:cNvSpPr>
          <p:nvPr/>
        </p:nvSpPr>
        <p:spPr bwMode="auto">
          <a:xfrm flipH="1">
            <a:off x="604838" y="4267200"/>
            <a:ext cx="2462212" cy="1981200"/>
          </a:xfrm>
          <a:custGeom>
            <a:avLst/>
            <a:gdLst>
              <a:gd name="T0" fmla="*/ 0 w 1680"/>
              <a:gd name="T1" fmla="*/ 0 h 1248"/>
              <a:gd name="T2" fmla="*/ 2147483647 w 1680"/>
              <a:gd name="T3" fmla="*/ 0 h 1248"/>
              <a:gd name="T4" fmla="*/ 2147483647 w 1680"/>
              <a:gd name="T5" fmla="*/ 2147483647 h 1248"/>
              <a:gd name="T6" fmla="*/ 2147483647 w 1680"/>
              <a:gd name="T7" fmla="*/ 2147483647 h 1248"/>
              <a:gd name="T8" fmla="*/ 0 w 1680"/>
              <a:gd name="T9" fmla="*/ 0 h 1248"/>
              <a:gd name="T10" fmla="*/ 0 60000 65536"/>
              <a:gd name="T11" fmla="*/ 0 60000 65536"/>
              <a:gd name="T12" fmla="*/ 0 60000 65536"/>
              <a:gd name="T13" fmla="*/ 0 60000 65536"/>
              <a:gd name="T14" fmla="*/ 0 60000 65536"/>
              <a:gd name="T15" fmla="*/ 0 w 1680"/>
              <a:gd name="T16" fmla="*/ 0 h 1248"/>
              <a:gd name="T17" fmla="*/ 1680 w 1680"/>
              <a:gd name="T18" fmla="*/ 1248 h 1248"/>
            </a:gdLst>
            <a:ahLst/>
            <a:cxnLst>
              <a:cxn ang="T10">
                <a:pos x="T0" y="T1"/>
              </a:cxn>
              <a:cxn ang="T11">
                <a:pos x="T2" y="T3"/>
              </a:cxn>
              <a:cxn ang="T12">
                <a:pos x="T4" y="T5"/>
              </a:cxn>
              <a:cxn ang="T13">
                <a:pos x="T6" y="T7"/>
              </a:cxn>
              <a:cxn ang="T14">
                <a:pos x="T8" y="T9"/>
              </a:cxn>
            </a:cxnLst>
            <a:rect l="T15" t="T16" r="T17" b="T18"/>
            <a:pathLst>
              <a:path w="1680" h="1248">
                <a:moveTo>
                  <a:pt x="0" y="0"/>
                </a:moveTo>
                <a:lnTo>
                  <a:pt x="1680" y="0"/>
                </a:lnTo>
                <a:lnTo>
                  <a:pt x="1680" y="1248"/>
                </a:lnTo>
                <a:lnTo>
                  <a:pt x="773" y="1248"/>
                </a:lnTo>
                <a:lnTo>
                  <a:pt x="0" y="0"/>
                </a:lnTo>
                <a:close/>
              </a:path>
            </a:pathLst>
          </a:custGeom>
          <a:gradFill rotWithShape="1">
            <a:gsLst>
              <a:gs pos="0">
                <a:srgbClr val="E3E3E3"/>
              </a:gs>
              <a:gs pos="100000">
                <a:schemeClr val="bg1"/>
              </a:gs>
            </a:gsLst>
            <a:lin ang="0" scaled="1"/>
          </a:gradFill>
          <a:ln w="9525">
            <a:noFill/>
            <a:round/>
            <a:headEnd/>
            <a:tailEnd/>
          </a:ln>
        </p:spPr>
        <p:txBody>
          <a:bodyPr/>
          <a:lstStyle/>
          <a:p>
            <a:endParaRPr lang="en-US">
              <a:cs typeface="Arial" charset="0"/>
            </a:endParaRPr>
          </a:p>
        </p:txBody>
      </p:sp>
      <p:sp>
        <p:nvSpPr>
          <p:cNvPr id="2068" name="Rectangle 14"/>
          <p:cNvSpPr>
            <a:spLocks noChangeArrowheads="1"/>
          </p:cNvSpPr>
          <p:nvPr/>
        </p:nvSpPr>
        <p:spPr bwMode="auto">
          <a:xfrm>
            <a:off x="5726113" y="2813050"/>
            <a:ext cx="2489200" cy="460375"/>
          </a:xfrm>
          <a:prstGeom prst="rect">
            <a:avLst/>
          </a:prstGeom>
          <a:noFill/>
          <a:ln w="9525" algn="ctr">
            <a:noFill/>
            <a:miter lim="800000"/>
            <a:headEnd/>
            <a:tailEnd type="none" w="med" len="lg"/>
          </a:ln>
        </p:spPr>
        <p:txBody>
          <a:bodyPr lIns="0" tIns="0" rIns="0" bIns="0" anchor="ctr">
            <a:spAutoFit/>
          </a:bodyPr>
          <a:lstStyle/>
          <a:p>
            <a:pPr marL="182563" lvl="1" indent="-180975" defTabSz="1752600">
              <a:lnSpc>
                <a:spcPct val="94000"/>
              </a:lnSpc>
              <a:buClr>
                <a:srgbClr val="F21C0A"/>
              </a:buClr>
              <a:buSzPct val="100000"/>
              <a:buFont typeface="Wingdings" pitchFamily="2" charset="2"/>
              <a:buChar char=""/>
            </a:pPr>
            <a:r>
              <a:rPr lang="en-US" sz="1600">
                <a:cs typeface="Arial" charset="0"/>
              </a:rPr>
              <a:t>From rising awareness to global consensus </a:t>
            </a:r>
          </a:p>
        </p:txBody>
      </p:sp>
      <p:sp>
        <p:nvSpPr>
          <p:cNvPr id="2069" name="Rectangle 14"/>
          <p:cNvSpPr>
            <a:spLocks noChangeArrowheads="1"/>
          </p:cNvSpPr>
          <p:nvPr/>
        </p:nvSpPr>
        <p:spPr bwMode="auto">
          <a:xfrm>
            <a:off x="774700" y="5030788"/>
            <a:ext cx="1601788" cy="690562"/>
          </a:xfrm>
          <a:prstGeom prst="rect">
            <a:avLst/>
          </a:prstGeom>
          <a:noFill/>
          <a:ln w="9525" algn="ctr">
            <a:noFill/>
            <a:miter lim="800000"/>
            <a:headEnd/>
            <a:tailEnd type="none" w="med" len="lg"/>
          </a:ln>
        </p:spPr>
        <p:txBody>
          <a:bodyPr lIns="0" tIns="0" rIns="0" bIns="0" anchor="ctr">
            <a:spAutoFit/>
          </a:bodyPr>
          <a:lstStyle/>
          <a:p>
            <a:pPr marL="182563" lvl="1" indent="-180975" defTabSz="1752600">
              <a:lnSpc>
                <a:spcPct val="94000"/>
              </a:lnSpc>
              <a:buClr>
                <a:srgbClr val="F21C0A"/>
              </a:buClr>
              <a:buSzPct val="100000"/>
              <a:buFont typeface="Wingdings" pitchFamily="2" charset="2"/>
              <a:buChar char=""/>
            </a:pPr>
            <a:r>
              <a:rPr lang="en-US" sz="1600">
                <a:cs typeface="Arial" charset="0"/>
              </a:rPr>
              <a:t>A cornerstone of energy policy making</a:t>
            </a:r>
          </a:p>
        </p:txBody>
      </p:sp>
      <p:sp>
        <p:nvSpPr>
          <p:cNvPr id="2070" name="Oval 30"/>
          <p:cNvSpPr>
            <a:spLocks noChangeArrowheads="1"/>
          </p:cNvSpPr>
          <p:nvPr/>
        </p:nvSpPr>
        <p:spPr bwMode="gray">
          <a:xfrm>
            <a:off x="555625" y="2209800"/>
            <a:ext cx="3516313" cy="554038"/>
          </a:xfrm>
          <a:prstGeom prst="rect">
            <a:avLst/>
          </a:prstGeom>
          <a:noFill/>
          <a:ln w="12700">
            <a:noFill/>
            <a:miter lim="800000"/>
            <a:headEnd/>
            <a:tailEnd type="none" w="med" len="lg"/>
          </a:ln>
        </p:spPr>
        <p:txBody>
          <a:bodyPr lIns="0" tIns="0" rIns="0" bIns="0">
            <a:spAutoFit/>
          </a:bodyPr>
          <a:lstStyle/>
          <a:p>
            <a:pPr defTabSz="912813"/>
            <a:r>
              <a:rPr lang="de-DE" sz="1800" b="1">
                <a:solidFill>
                  <a:schemeClr val="bg2"/>
                </a:solidFill>
                <a:cs typeface="Arial" charset="0"/>
              </a:rPr>
              <a:t>In 2008, ~43% of European power capacity added was Renewables</a:t>
            </a:r>
          </a:p>
        </p:txBody>
      </p:sp>
      <p:sp>
        <p:nvSpPr>
          <p:cNvPr id="2071" name="Oval 30"/>
          <p:cNvSpPr>
            <a:spLocks noChangeArrowheads="1"/>
          </p:cNvSpPr>
          <p:nvPr/>
        </p:nvSpPr>
        <p:spPr bwMode="gray">
          <a:xfrm>
            <a:off x="555625" y="2965450"/>
            <a:ext cx="3305175" cy="830263"/>
          </a:xfrm>
          <a:prstGeom prst="rect">
            <a:avLst/>
          </a:prstGeom>
          <a:noFill/>
          <a:ln w="12700">
            <a:noFill/>
            <a:miter lim="800000"/>
            <a:headEnd/>
            <a:tailEnd type="none" w="med" len="lg"/>
          </a:ln>
        </p:spPr>
        <p:txBody>
          <a:bodyPr lIns="0" tIns="0" rIns="0" bIns="0">
            <a:spAutoFit/>
          </a:bodyPr>
          <a:lstStyle/>
          <a:p>
            <a:pPr defTabSz="912813"/>
            <a:r>
              <a:rPr lang="de-DE" sz="1800" b="1">
                <a:solidFill>
                  <a:schemeClr val="bg2"/>
                </a:solidFill>
                <a:cs typeface="Arial" charset="0"/>
              </a:rPr>
              <a:t>By 2020, global Renewables installed capacity will have multiplied</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Foliennummernplatzhalter 1"/>
          <p:cNvSpPr>
            <a:spLocks noGrp="1"/>
          </p:cNvSpPr>
          <p:nvPr>
            <p:ph type="sldNum" sz="quarter" idx="10"/>
          </p:nvPr>
        </p:nvSpPr>
        <p:spPr>
          <a:noFill/>
        </p:spPr>
        <p:txBody>
          <a:bodyPr/>
          <a:lstStyle/>
          <a:p>
            <a:fld id="{CAC91691-9077-405A-AD73-2BFD2834438F}" type="slidenum">
              <a:rPr smtClean="0"/>
              <a:pPr/>
              <a:t>7</a:t>
            </a:fld>
            <a:endParaRPr lang="de-DE" smtClean="0"/>
          </a:p>
        </p:txBody>
      </p:sp>
      <p:sp>
        <p:nvSpPr>
          <p:cNvPr id="3078" name="Fußzeilenplatzhalter 2"/>
          <p:cNvSpPr>
            <a:spLocks noGrp="1"/>
          </p:cNvSpPr>
          <p:nvPr>
            <p:ph type="ftr" sz="quarter" idx="11"/>
          </p:nvPr>
        </p:nvSpPr>
        <p:spPr>
          <a:noFill/>
        </p:spPr>
        <p:txBody>
          <a:bodyPr/>
          <a:lstStyle/>
          <a:p>
            <a:r>
              <a:rPr lang="de-DE" smtClean="0"/>
              <a:t>      </a:t>
            </a:r>
          </a:p>
        </p:txBody>
      </p:sp>
      <p:sp>
        <p:nvSpPr>
          <p:cNvPr id="3079" name="Rectangle 2"/>
          <p:cNvSpPr>
            <a:spLocks noGrp="1" noChangeArrowheads="1"/>
          </p:cNvSpPr>
          <p:nvPr>
            <p:ph type="title" idx="4294967295"/>
            <p:custDataLst>
              <p:tags r:id="rId2"/>
            </p:custDataLst>
          </p:nvPr>
        </p:nvSpPr>
        <p:spPr>
          <a:xfrm>
            <a:off x="563563" y="1143000"/>
            <a:ext cx="8189912" cy="533400"/>
          </a:xfrm>
        </p:spPr>
        <p:txBody>
          <a:bodyPr/>
          <a:lstStyle/>
          <a:p>
            <a:pPr eaLnBrk="1" hangingPunct="1"/>
            <a:r>
              <a:rPr lang="en-US" smtClean="0"/>
              <a:t>Horses for courses: need to understand technology evolution for optimum portfolio management</a:t>
            </a:r>
          </a:p>
        </p:txBody>
      </p:sp>
      <p:sp>
        <p:nvSpPr>
          <p:cNvPr id="106" name="HarveyState" hidden="1"/>
          <p:cNvSpPr/>
          <p:nvPr>
            <p:custDataLst>
              <p:tags r:id="rId3"/>
            </p:custDataLst>
          </p:nvPr>
        </p:nvSpPr>
        <p:spPr bwMode="auto">
          <a:xfrm>
            <a:off x="7167563" y="3459163"/>
            <a:ext cx="392112" cy="425450"/>
          </a:xfrm>
          <a:prstGeom prst="arc">
            <a:avLst>
              <a:gd name="adj1" fmla="val 16200000"/>
              <a:gd name="adj2" fmla="val 18900000"/>
            </a:avLst>
          </a:prstGeom>
          <a:solidFill>
            <a:schemeClr val="accent3"/>
          </a:solidFill>
          <a:ln w="9525" cap="flat" cmpd="sng" algn="ctr">
            <a:solidFill>
              <a:schemeClr val="accent3"/>
            </a:solidFill>
            <a:prstDash val="solid"/>
            <a:round/>
            <a:headEnd type="none" w="med" len="med"/>
            <a:tailEnd type="none" w="med" len="med"/>
          </a:ln>
          <a:effectLst/>
        </p:spPr>
        <p:txBody>
          <a:bodyPr lIns="0" tIns="0" rIns="0" bIns="0" anchor="ctr"/>
          <a:lstStyle/>
          <a:p>
            <a:pPr algn="ctr">
              <a:defRPr/>
            </a:pPr>
            <a:endParaRPr lang="en-GB" sz="1600"/>
          </a:p>
        </p:txBody>
      </p:sp>
      <p:graphicFrame>
        <p:nvGraphicFramePr>
          <p:cNvPr id="3074" name="Rectangle 54" hidden="1"/>
          <p:cNvGraphicFramePr>
            <a:graphicFrameLocks/>
          </p:cNvGraphicFramePr>
          <p:nvPr>
            <p:custDataLst>
              <p:tags r:id="rId4"/>
            </p:custDataLst>
          </p:nvPr>
        </p:nvGraphicFramePr>
        <p:xfrm>
          <a:off x="0" y="0"/>
          <a:ext cx="146050" cy="158750"/>
        </p:xfrm>
        <a:graphic>
          <a:graphicData uri="http://schemas.openxmlformats.org/presentationml/2006/ole">
            <p:oleObj spid="_x0000_s3074" r:id="rId30" imgW="0" imgH="0" progId="">
              <p:embed/>
            </p:oleObj>
          </a:graphicData>
        </a:graphic>
      </p:graphicFrame>
      <p:sp>
        <p:nvSpPr>
          <p:cNvPr id="3081" name="TextBox 108"/>
          <p:cNvSpPr txBox="1">
            <a:spLocks noChangeArrowheads="1"/>
          </p:cNvSpPr>
          <p:nvPr/>
        </p:nvSpPr>
        <p:spPr bwMode="auto">
          <a:xfrm>
            <a:off x="2898775" y="6538913"/>
            <a:ext cx="5619750" cy="304800"/>
          </a:xfrm>
          <a:prstGeom prst="rect">
            <a:avLst/>
          </a:prstGeom>
          <a:noFill/>
          <a:ln w="9525">
            <a:noFill/>
            <a:miter lim="800000"/>
            <a:headEnd/>
            <a:tailEnd/>
          </a:ln>
        </p:spPr>
        <p:txBody>
          <a:bodyPr lIns="0" tIns="0" rIns="0" bIns="0" anchor="b"/>
          <a:lstStyle/>
          <a:p>
            <a:pPr marL="419100" indent="-419100"/>
            <a:r>
              <a:rPr lang="en-US" sz="1000">
                <a:cs typeface="Arial" charset="0"/>
              </a:rPr>
              <a:t>Source: E.ON; IEA; BTM; California Institute of Technology; World Energy Council; </a:t>
            </a:r>
            <a:br>
              <a:rPr lang="en-US" sz="1000">
                <a:cs typeface="Arial" charset="0"/>
              </a:rPr>
            </a:br>
            <a:r>
              <a:rPr lang="en-US" sz="1000">
                <a:cs typeface="Arial" charset="0"/>
              </a:rPr>
              <a:t>World Energy Assessment; Roland Berger Strategy Consultants</a:t>
            </a:r>
          </a:p>
        </p:txBody>
      </p:sp>
      <p:sp>
        <p:nvSpPr>
          <p:cNvPr id="5130" name="Rectangle 23"/>
          <p:cNvSpPr>
            <a:spLocks noChangeArrowheads="1"/>
          </p:cNvSpPr>
          <p:nvPr>
            <p:custDataLst>
              <p:tags r:id="rId5"/>
            </p:custDataLst>
          </p:nvPr>
        </p:nvSpPr>
        <p:spPr bwMode="gray">
          <a:xfrm>
            <a:off x="7596188" y="2620963"/>
            <a:ext cx="1227137" cy="168275"/>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tabLst>
                <a:tab pos="6904038" algn="l"/>
                <a:tab pos="8467725" algn="r"/>
              </a:tabLst>
              <a:defRPr/>
            </a:pPr>
            <a:r>
              <a:rPr lang="en-US" sz="1200">
                <a:effectLst>
                  <a:outerShdw blurRad="38100" dist="38100" dir="2700000" algn="tl">
                    <a:srgbClr val="C0C0C0"/>
                  </a:outerShdw>
                </a:effectLst>
              </a:rPr>
              <a:t>Marine</a:t>
            </a:r>
            <a:r>
              <a:rPr lang="en-US" sz="1200"/>
              <a:t> </a:t>
            </a:r>
            <a:r>
              <a:rPr lang="en-US" sz="1200">
                <a:effectLst>
                  <a:outerShdw blurRad="38100" dist="38100" dir="2700000" algn="tl">
                    <a:srgbClr val="C0C0C0"/>
                  </a:outerShdw>
                </a:effectLst>
              </a:rPr>
              <a:t>energy</a:t>
            </a:r>
            <a:r>
              <a:rPr lang="en-US" sz="1200"/>
              <a:t> </a:t>
            </a:r>
          </a:p>
        </p:txBody>
      </p:sp>
      <p:sp>
        <p:nvSpPr>
          <p:cNvPr id="5131" name="Rectangle 7"/>
          <p:cNvSpPr>
            <a:spLocks noChangeArrowheads="1"/>
          </p:cNvSpPr>
          <p:nvPr/>
        </p:nvSpPr>
        <p:spPr bwMode="auto">
          <a:xfrm>
            <a:off x="4267200" y="2620963"/>
            <a:ext cx="1323975" cy="168275"/>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defRPr/>
            </a:pPr>
            <a:r>
              <a:rPr lang="en-US" sz="1200">
                <a:effectLst>
                  <a:outerShdw blurRad="38100" dist="38100" dir="2700000" algn="tl">
                    <a:srgbClr val="000000">
                      <a:alpha val="43137"/>
                    </a:srgbClr>
                  </a:outerShdw>
                </a:effectLst>
              </a:rPr>
              <a:t>   Wind   </a:t>
            </a:r>
          </a:p>
        </p:txBody>
      </p:sp>
      <p:sp>
        <p:nvSpPr>
          <p:cNvPr id="5132" name="Rectangle 11"/>
          <p:cNvSpPr>
            <a:spLocks noChangeArrowheads="1"/>
          </p:cNvSpPr>
          <p:nvPr/>
        </p:nvSpPr>
        <p:spPr bwMode="gray">
          <a:xfrm>
            <a:off x="5895975" y="5438775"/>
            <a:ext cx="685800" cy="169863"/>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tabLst>
                <a:tab pos="6904038" algn="l"/>
                <a:tab pos="8467725" algn="r"/>
              </a:tabLst>
              <a:defRPr/>
            </a:pPr>
            <a:r>
              <a:rPr lang="en-US" sz="1200">
                <a:effectLst>
                  <a:outerShdw blurRad="38100" dist="38100" dir="2700000" algn="tl">
                    <a:srgbClr val="000000">
                      <a:alpha val="43137"/>
                    </a:srgbClr>
                  </a:outerShdw>
                </a:effectLst>
              </a:rPr>
              <a:t>  Solar  PV</a:t>
            </a:r>
          </a:p>
        </p:txBody>
      </p:sp>
      <p:sp>
        <p:nvSpPr>
          <p:cNvPr id="3085" name="Rectangle 7"/>
          <p:cNvSpPr>
            <a:spLocks noChangeArrowheads="1"/>
          </p:cNvSpPr>
          <p:nvPr>
            <p:custDataLst>
              <p:tags r:id="rId6"/>
            </p:custDataLst>
          </p:nvPr>
        </p:nvSpPr>
        <p:spPr bwMode="auto">
          <a:xfrm>
            <a:off x="2994025" y="3278188"/>
            <a:ext cx="1143000" cy="339725"/>
          </a:xfrm>
          <a:prstGeom prst="rect">
            <a:avLst/>
          </a:prstGeom>
          <a:noFill/>
          <a:ln w="3175" algn="ctr">
            <a:noFill/>
            <a:miter lim="800000"/>
            <a:headEnd/>
            <a:tailEnd/>
          </a:ln>
        </p:spPr>
        <p:txBody>
          <a:bodyPr lIns="0" tIns="0" rIns="0" bIns="0">
            <a:spAutoFit/>
          </a:bodyPr>
          <a:lstStyle/>
          <a:p>
            <a:pPr marL="0" lvl="1" indent="1588">
              <a:lnSpc>
                <a:spcPct val="93000"/>
              </a:lnSpc>
              <a:buClr>
                <a:srgbClr val="000000"/>
              </a:buClr>
              <a:buFont typeface="Wingdings" pitchFamily="2" charset="2"/>
              <a:buNone/>
              <a:tabLst>
                <a:tab pos="6904038" algn="l"/>
                <a:tab pos="8467725" algn="r"/>
              </a:tabLst>
            </a:pPr>
            <a:r>
              <a:rPr lang="en-US" sz="1200">
                <a:cs typeface="Arial" charset="0"/>
              </a:rPr>
              <a:t>Global capacity [GW]</a:t>
            </a:r>
          </a:p>
        </p:txBody>
      </p:sp>
      <p:sp>
        <p:nvSpPr>
          <p:cNvPr id="695309" name="Oval 77"/>
          <p:cNvSpPr>
            <a:spLocks noChangeArrowheads="1"/>
          </p:cNvSpPr>
          <p:nvPr>
            <p:custDataLst>
              <p:tags r:id="rId7"/>
            </p:custDataLst>
          </p:nvPr>
        </p:nvSpPr>
        <p:spPr bwMode="auto">
          <a:xfrm>
            <a:off x="8520113" y="3454400"/>
            <a:ext cx="63500" cy="66675"/>
          </a:xfrm>
          <a:prstGeom prst="ellipse">
            <a:avLst/>
          </a:prstGeom>
          <a:solidFill>
            <a:schemeClr val="accent2">
              <a:lumMod val="60000"/>
              <a:lumOff val="40000"/>
            </a:schemeClr>
          </a:solidFill>
          <a:ln w="9525" algn="ctr">
            <a:noFill/>
            <a:round/>
            <a:headEnd/>
            <a:tailEnd/>
          </a:ln>
        </p:spPr>
        <p:txBody>
          <a:bodyPr lIns="0" tIns="0" rIns="0" bIns="0" anchor="ctr"/>
          <a:lstStyle/>
          <a:p>
            <a:pPr algn="ctr">
              <a:lnSpc>
                <a:spcPct val="93000"/>
              </a:lnSpc>
              <a:defRPr/>
            </a:pPr>
            <a:endParaRPr lang="en-GB" sz="1000">
              <a:solidFill>
                <a:schemeClr val="bg1"/>
              </a:solidFill>
            </a:endParaRPr>
          </a:p>
        </p:txBody>
      </p:sp>
      <p:sp>
        <p:nvSpPr>
          <p:cNvPr id="695310" name="Oval 74"/>
          <p:cNvSpPr>
            <a:spLocks noChangeArrowheads="1"/>
          </p:cNvSpPr>
          <p:nvPr/>
        </p:nvSpPr>
        <p:spPr bwMode="auto">
          <a:xfrm>
            <a:off x="4567238" y="3319463"/>
            <a:ext cx="290512" cy="180975"/>
          </a:xfrm>
          <a:prstGeom prst="ellipse">
            <a:avLst/>
          </a:prstGeom>
          <a:solidFill>
            <a:schemeClr val="accent2">
              <a:lumMod val="60000"/>
              <a:lumOff val="40000"/>
            </a:schemeClr>
          </a:solidFill>
          <a:ln w="9525" algn="ctr">
            <a:noFill/>
            <a:round/>
            <a:headEnd/>
            <a:tailEnd/>
          </a:ln>
        </p:spPr>
        <p:txBody>
          <a:bodyPr lIns="0" tIns="0" rIns="0" bIns="0" anchor="ctr"/>
          <a:lstStyle/>
          <a:p>
            <a:pPr algn="ctr">
              <a:lnSpc>
                <a:spcPct val="93000"/>
              </a:lnSpc>
              <a:defRPr/>
            </a:pPr>
            <a:r>
              <a:rPr lang="en-GB" sz="1000" dirty="0"/>
              <a:t>120</a:t>
            </a:r>
            <a:endParaRPr lang="en-GB" sz="1000" dirty="0"/>
          </a:p>
        </p:txBody>
      </p:sp>
      <p:sp>
        <p:nvSpPr>
          <p:cNvPr id="695311" name="Oval 75"/>
          <p:cNvSpPr>
            <a:spLocks noChangeArrowheads="1"/>
          </p:cNvSpPr>
          <p:nvPr>
            <p:custDataLst>
              <p:tags r:id="rId8"/>
            </p:custDataLst>
          </p:nvPr>
        </p:nvSpPr>
        <p:spPr bwMode="auto">
          <a:xfrm>
            <a:off x="6251575" y="3451225"/>
            <a:ext cx="69850" cy="69850"/>
          </a:xfrm>
          <a:prstGeom prst="ellipse">
            <a:avLst/>
          </a:prstGeom>
          <a:solidFill>
            <a:schemeClr val="accent2">
              <a:lumMod val="60000"/>
              <a:lumOff val="40000"/>
            </a:schemeClr>
          </a:solidFill>
          <a:ln w="9525" algn="ctr">
            <a:noFill/>
            <a:round/>
            <a:headEnd/>
            <a:tailEnd/>
          </a:ln>
        </p:spPr>
        <p:txBody>
          <a:bodyPr lIns="0" tIns="0" rIns="0" bIns="0" anchor="ctr"/>
          <a:lstStyle/>
          <a:p>
            <a:pPr algn="ctr">
              <a:lnSpc>
                <a:spcPct val="93000"/>
              </a:lnSpc>
              <a:defRPr/>
            </a:pPr>
            <a:endParaRPr lang="en-GB" sz="1000"/>
          </a:p>
        </p:txBody>
      </p:sp>
      <p:sp>
        <p:nvSpPr>
          <p:cNvPr id="3089" name="Rectangle 7"/>
          <p:cNvSpPr>
            <a:spLocks noChangeArrowheads="1"/>
          </p:cNvSpPr>
          <p:nvPr>
            <p:custDataLst>
              <p:tags r:id="rId9"/>
            </p:custDataLst>
          </p:nvPr>
        </p:nvSpPr>
        <p:spPr bwMode="auto">
          <a:xfrm>
            <a:off x="6038850" y="3322638"/>
            <a:ext cx="425450" cy="144462"/>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000">
                <a:cs typeface="Arial" charset="0"/>
              </a:rPr>
              <a:t>  13.2</a:t>
            </a:r>
          </a:p>
        </p:txBody>
      </p:sp>
      <p:sp>
        <p:nvSpPr>
          <p:cNvPr id="695313" name="Oval 79"/>
          <p:cNvSpPr>
            <a:spLocks noChangeArrowheads="1"/>
          </p:cNvSpPr>
          <p:nvPr>
            <p:custDataLst>
              <p:tags r:id="rId10"/>
            </p:custDataLst>
          </p:nvPr>
        </p:nvSpPr>
        <p:spPr bwMode="auto">
          <a:xfrm>
            <a:off x="7934325" y="3482975"/>
            <a:ext cx="38100" cy="38100"/>
          </a:xfrm>
          <a:prstGeom prst="ellipse">
            <a:avLst/>
          </a:prstGeom>
          <a:solidFill>
            <a:schemeClr val="accent2">
              <a:lumMod val="60000"/>
              <a:lumOff val="40000"/>
            </a:schemeClr>
          </a:solidFill>
          <a:ln w="9525" algn="ctr">
            <a:noFill/>
            <a:round/>
            <a:headEnd/>
            <a:tailEnd/>
          </a:ln>
        </p:spPr>
        <p:txBody>
          <a:bodyPr lIns="0" tIns="0" rIns="0" bIns="0" anchor="ctr"/>
          <a:lstStyle/>
          <a:p>
            <a:pPr algn="ctr">
              <a:lnSpc>
                <a:spcPct val="93000"/>
              </a:lnSpc>
              <a:defRPr/>
            </a:pPr>
            <a:endParaRPr lang="en-GB" sz="1000"/>
          </a:p>
        </p:txBody>
      </p:sp>
      <p:sp>
        <p:nvSpPr>
          <p:cNvPr id="3091" name="Rectangle 7"/>
          <p:cNvSpPr>
            <a:spLocks noChangeArrowheads="1"/>
          </p:cNvSpPr>
          <p:nvPr>
            <p:custDataLst>
              <p:tags r:id="rId11"/>
            </p:custDataLst>
          </p:nvPr>
        </p:nvSpPr>
        <p:spPr bwMode="auto">
          <a:xfrm>
            <a:off x="7740650" y="3322638"/>
            <a:ext cx="422275" cy="141287"/>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000">
                <a:cs typeface="Arial" charset="0"/>
              </a:rPr>
              <a:t>0.3</a:t>
            </a:r>
          </a:p>
        </p:txBody>
      </p:sp>
      <p:sp>
        <p:nvSpPr>
          <p:cNvPr id="695315" name="Oval 74"/>
          <p:cNvSpPr>
            <a:spLocks noChangeArrowheads="1"/>
          </p:cNvSpPr>
          <p:nvPr/>
        </p:nvSpPr>
        <p:spPr bwMode="auto">
          <a:xfrm>
            <a:off x="5108575" y="3181350"/>
            <a:ext cx="368300" cy="339725"/>
          </a:xfrm>
          <a:prstGeom prst="ellipse">
            <a:avLst/>
          </a:prstGeom>
          <a:solidFill>
            <a:schemeClr val="accent2">
              <a:lumMod val="60000"/>
              <a:lumOff val="40000"/>
            </a:schemeClr>
          </a:solidFill>
          <a:ln w="9525" algn="ctr">
            <a:noFill/>
            <a:round/>
            <a:headEnd/>
            <a:tailEnd/>
          </a:ln>
        </p:spPr>
        <p:txBody>
          <a:bodyPr lIns="0" tIns="0" rIns="0" bIns="0" anchor="ctr"/>
          <a:lstStyle/>
          <a:p>
            <a:pPr algn="ctr">
              <a:lnSpc>
                <a:spcPct val="93000"/>
              </a:lnSpc>
              <a:defRPr/>
            </a:pPr>
            <a:r>
              <a:rPr lang="en-GB" sz="1000" dirty="0">
                <a:solidFill>
                  <a:srgbClr val="000000"/>
                </a:solidFill>
              </a:rPr>
              <a:t>900</a:t>
            </a:r>
          </a:p>
        </p:txBody>
      </p:sp>
      <p:sp>
        <p:nvSpPr>
          <p:cNvPr id="695316" name="Oval 74"/>
          <p:cNvSpPr>
            <a:spLocks noChangeArrowheads="1"/>
          </p:cNvSpPr>
          <p:nvPr>
            <p:custDataLst>
              <p:tags r:id="rId12"/>
            </p:custDataLst>
          </p:nvPr>
        </p:nvSpPr>
        <p:spPr bwMode="auto">
          <a:xfrm>
            <a:off x="6884988" y="3290888"/>
            <a:ext cx="263525" cy="231775"/>
          </a:xfrm>
          <a:prstGeom prst="ellipse">
            <a:avLst/>
          </a:prstGeom>
          <a:solidFill>
            <a:schemeClr val="accent2">
              <a:lumMod val="60000"/>
              <a:lumOff val="40000"/>
            </a:schemeClr>
          </a:solidFill>
          <a:ln w="9525" algn="ctr">
            <a:noFill/>
            <a:round/>
            <a:headEnd/>
            <a:tailEnd/>
          </a:ln>
        </p:spPr>
        <p:txBody>
          <a:bodyPr lIns="0" tIns="0" rIns="0" bIns="0" anchor="ctr"/>
          <a:lstStyle/>
          <a:p>
            <a:pPr algn="ctr">
              <a:lnSpc>
                <a:spcPct val="93000"/>
              </a:lnSpc>
              <a:defRPr/>
            </a:pPr>
            <a:r>
              <a:rPr lang="en-GB" sz="1000" dirty="0"/>
              <a:t>157</a:t>
            </a:r>
          </a:p>
        </p:txBody>
      </p:sp>
      <p:sp>
        <p:nvSpPr>
          <p:cNvPr id="3094" name="Rectangle 7"/>
          <p:cNvSpPr>
            <a:spLocks noChangeArrowheads="1"/>
          </p:cNvSpPr>
          <p:nvPr>
            <p:custDataLst>
              <p:tags r:id="rId13"/>
            </p:custDataLst>
          </p:nvPr>
        </p:nvSpPr>
        <p:spPr bwMode="auto">
          <a:xfrm>
            <a:off x="8324850" y="3322638"/>
            <a:ext cx="406400" cy="141287"/>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pPr>
            <a:r>
              <a:rPr lang="en-US" sz="1000">
                <a:cs typeface="Arial" charset="0"/>
              </a:rPr>
              <a:t> 1.2</a:t>
            </a:r>
          </a:p>
        </p:txBody>
      </p:sp>
      <p:sp>
        <p:nvSpPr>
          <p:cNvPr id="3095" name="Rectangle 7"/>
          <p:cNvSpPr>
            <a:spLocks noChangeArrowheads="1"/>
          </p:cNvSpPr>
          <p:nvPr/>
        </p:nvSpPr>
        <p:spPr bwMode="auto">
          <a:xfrm>
            <a:off x="2994025" y="4021138"/>
            <a:ext cx="1208088" cy="679450"/>
          </a:xfrm>
          <a:prstGeom prst="rect">
            <a:avLst/>
          </a:prstGeom>
          <a:noFill/>
          <a:ln w="3175" algn="ctr">
            <a:noFill/>
            <a:miter lim="800000"/>
            <a:headEnd/>
            <a:tailEnd/>
          </a:ln>
        </p:spPr>
        <p:txBody>
          <a:bodyPr lIns="0" tIns="0" rIns="0" bIns="0">
            <a:spAutoFit/>
          </a:bodyPr>
          <a:lstStyle/>
          <a:p>
            <a:pPr marL="0" lvl="1" indent="1588">
              <a:lnSpc>
                <a:spcPct val="93000"/>
              </a:lnSpc>
              <a:buClr>
                <a:srgbClr val="000000"/>
              </a:buClr>
              <a:buFont typeface="Wingdings" pitchFamily="2" charset="2"/>
              <a:buNone/>
              <a:tabLst>
                <a:tab pos="6904038" algn="l"/>
                <a:tab pos="8467725" algn="r"/>
              </a:tabLst>
            </a:pPr>
            <a:r>
              <a:rPr lang="en-US" sz="1200">
                <a:cs typeface="Arial" charset="0"/>
              </a:rPr>
              <a:t>Long-term feasible potential worldwide</a:t>
            </a:r>
            <a:br>
              <a:rPr lang="en-US" sz="1200">
                <a:cs typeface="Arial" charset="0"/>
              </a:rPr>
            </a:br>
            <a:r>
              <a:rPr lang="en-US" sz="1200">
                <a:cs typeface="Arial" charset="0"/>
              </a:rPr>
              <a:t>[GW]</a:t>
            </a:r>
          </a:p>
        </p:txBody>
      </p:sp>
      <p:sp>
        <p:nvSpPr>
          <p:cNvPr id="3096" name="Rectangle 91"/>
          <p:cNvSpPr>
            <a:spLocks noChangeArrowheads="1"/>
          </p:cNvSpPr>
          <p:nvPr/>
        </p:nvSpPr>
        <p:spPr bwMode="gray">
          <a:xfrm>
            <a:off x="2916238" y="2516188"/>
            <a:ext cx="5949950" cy="3937000"/>
          </a:xfrm>
          <a:prstGeom prst="rect">
            <a:avLst/>
          </a:prstGeom>
          <a:noFill/>
          <a:ln w="19050">
            <a:solidFill>
              <a:schemeClr val="tx2"/>
            </a:solidFill>
            <a:miter lim="800000"/>
            <a:headEnd/>
            <a:tailEnd type="none" w="med" len="lg"/>
          </a:ln>
        </p:spPr>
        <p:txBody>
          <a:bodyPr wrap="none" lIns="0" tIns="0" rIns="0" bIns="0" anchor="ctr"/>
          <a:lstStyle/>
          <a:p>
            <a:pPr algn="ctr"/>
            <a:endParaRPr lang="en-GB" sz="1600">
              <a:cs typeface="Arial" charset="0"/>
            </a:endParaRPr>
          </a:p>
        </p:txBody>
      </p:sp>
      <p:sp>
        <p:nvSpPr>
          <p:cNvPr id="3097" name="Text Box 90"/>
          <p:cNvSpPr txBox="1">
            <a:spLocks noChangeArrowheads="1"/>
          </p:cNvSpPr>
          <p:nvPr/>
        </p:nvSpPr>
        <p:spPr bwMode="gray">
          <a:xfrm>
            <a:off x="3081338" y="2413000"/>
            <a:ext cx="825500" cy="212725"/>
          </a:xfrm>
          <a:prstGeom prst="rect">
            <a:avLst/>
          </a:prstGeom>
          <a:solidFill>
            <a:schemeClr val="bg1"/>
          </a:solidFill>
          <a:ln w="12700">
            <a:noFill/>
            <a:miter lim="800000"/>
            <a:headEnd/>
            <a:tailEnd type="none" w="med" len="lg"/>
          </a:ln>
        </p:spPr>
        <p:txBody>
          <a:bodyPr lIns="0" tIns="0" rIns="0" bIns="0">
            <a:spAutoFit/>
          </a:bodyPr>
          <a:lstStyle/>
          <a:p>
            <a:pPr>
              <a:spcBef>
                <a:spcPct val="50000"/>
              </a:spcBef>
            </a:pPr>
            <a:r>
              <a:rPr lang="en-US" sz="1400" b="1">
                <a:solidFill>
                  <a:schemeClr val="tx2"/>
                </a:solidFill>
                <a:cs typeface="Arial" charset="0"/>
              </a:rPr>
              <a:t>  Examples</a:t>
            </a:r>
          </a:p>
        </p:txBody>
      </p:sp>
      <p:sp>
        <p:nvSpPr>
          <p:cNvPr id="3098" name="Rectangle 7"/>
          <p:cNvSpPr>
            <a:spLocks noChangeArrowheads="1"/>
          </p:cNvSpPr>
          <p:nvPr/>
        </p:nvSpPr>
        <p:spPr bwMode="auto">
          <a:xfrm>
            <a:off x="2994025" y="5549900"/>
            <a:ext cx="1208088" cy="339725"/>
          </a:xfrm>
          <a:prstGeom prst="rect">
            <a:avLst/>
          </a:prstGeom>
          <a:noFill/>
          <a:ln w="3175" algn="ctr">
            <a:noFill/>
            <a:miter lim="800000"/>
            <a:headEnd/>
            <a:tailEnd/>
          </a:ln>
        </p:spPr>
        <p:txBody>
          <a:bodyPr lIns="0" tIns="0" rIns="0" bIns="0">
            <a:spAutoFit/>
          </a:bodyPr>
          <a:lstStyle/>
          <a:p>
            <a:pPr marL="0" lvl="1" indent="1588">
              <a:lnSpc>
                <a:spcPct val="93000"/>
              </a:lnSpc>
              <a:buClr>
                <a:srgbClr val="000000"/>
              </a:buClr>
              <a:buFont typeface="Wingdings" pitchFamily="2" charset="2"/>
              <a:buNone/>
              <a:tabLst>
                <a:tab pos="6904038" algn="l"/>
                <a:tab pos="8467725" algn="r"/>
              </a:tabLst>
            </a:pPr>
            <a:r>
              <a:rPr lang="en-US" sz="1200">
                <a:cs typeface="Arial" charset="0"/>
              </a:rPr>
              <a:t>Current technology maturity</a:t>
            </a:r>
          </a:p>
        </p:txBody>
      </p:sp>
      <p:grpSp>
        <p:nvGrpSpPr>
          <p:cNvPr id="3099" name="Group 111"/>
          <p:cNvGrpSpPr>
            <a:grpSpLocks/>
          </p:cNvGrpSpPr>
          <p:nvPr/>
        </p:nvGrpSpPr>
        <p:grpSpPr bwMode="auto">
          <a:xfrm>
            <a:off x="4819650" y="5622925"/>
            <a:ext cx="368300" cy="347663"/>
            <a:chOff x="3254" y="3488"/>
            <a:chExt cx="250" cy="240"/>
          </a:xfrm>
        </p:grpSpPr>
        <p:sp>
          <p:nvSpPr>
            <p:cNvPr id="3175" name="HarveyBase"/>
            <p:cNvSpPr>
              <a:spLocks noChangeArrowheads="1"/>
            </p:cNvSpPr>
            <p:nvPr>
              <p:custDataLst>
                <p:tags r:id="rId26"/>
              </p:custDataLst>
            </p:nvPr>
          </p:nvSpPr>
          <p:spPr bwMode="auto">
            <a:xfrm>
              <a:off x="3254" y="3488"/>
              <a:ext cx="250" cy="237"/>
            </a:xfrm>
            <a:prstGeom prst="ellipse">
              <a:avLst/>
            </a:prstGeom>
            <a:noFill/>
            <a:ln w="9525" algn="ctr">
              <a:solidFill>
                <a:srgbClr val="F21C0A"/>
              </a:solidFill>
              <a:round/>
              <a:headEnd/>
              <a:tailEnd/>
            </a:ln>
          </p:spPr>
          <p:txBody>
            <a:bodyPr lIns="0" tIns="0" rIns="0" bIns="0" anchor="ctr"/>
            <a:lstStyle/>
            <a:p>
              <a:pPr algn="ctr">
                <a:lnSpc>
                  <a:spcPct val="93000"/>
                </a:lnSpc>
              </a:pPr>
              <a:endParaRPr lang="en-GB" sz="1600">
                <a:solidFill>
                  <a:srgbClr val="000000"/>
                </a:solidFill>
                <a:cs typeface="Arial" charset="0"/>
              </a:endParaRPr>
            </a:p>
          </p:txBody>
        </p:sp>
        <p:sp>
          <p:nvSpPr>
            <p:cNvPr id="83" name="HarveyState"/>
            <p:cNvSpPr/>
            <p:nvPr>
              <p:custDataLst>
                <p:tags r:id="rId27"/>
              </p:custDataLst>
            </p:nvPr>
          </p:nvSpPr>
          <p:spPr bwMode="auto">
            <a:xfrm>
              <a:off x="3259" y="3493"/>
              <a:ext cx="250" cy="240"/>
            </a:xfrm>
            <a:prstGeom prst="arc">
              <a:avLst>
                <a:gd name="adj1" fmla="val 16200000"/>
                <a:gd name="adj2" fmla="val 10800000"/>
              </a:avLst>
            </a:prstGeom>
            <a:solidFill>
              <a:srgbClr val="F21C0A"/>
            </a:solidFill>
            <a:ln w="9525" cap="flat" cmpd="sng" algn="ctr">
              <a:solidFill>
                <a:srgbClr val="F21C0A"/>
              </a:solidFill>
              <a:prstDash val="solid"/>
              <a:round/>
              <a:headEnd type="none" w="med" len="med"/>
              <a:tailEnd type="none" w="med" len="med"/>
            </a:ln>
            <a:effectLst/>
          </p:spPr>
          <p:txBody>
            <a:bodyPr lIns="0" tIns="0" rIns="0" bIns="0" anchor="ctr"/>
            <a:lstStyle/>
            <a:p>
              <a:pPr algn="ctr">
                <a:lnSpc>
                  <a:spcPct val="93000"/>
                </a:lnSpc>
                <a:defRPr/>
              </a:pPr>
              <a:endParaRPr lang="en-GB" sz="1600">
                <a:solidFill>
                  <a:srgbClr val="000000"/>
                </a:solidFill>
              </a:endParaRPr>
            </a:p>
          </p:txBody>
        </p:sp>
      </p:grpSp>
      <p:grpSp>
        <p:nvGrpSpPr>
          <p:cNvPr id="3100" name="Group 185"/>
          <p:cNvGrpSpPr>
            <a:grpSpLocks/>
          </p:cNvGrpSpPr>
          <p:nvPr/>
        </p:nvGrpSpPr>
        <p:grpSpPr bwMode="auto">
          <a:xfrm>
            <a:off x="6015038" y="5626100"/>
            <a:ext cx="368300" cy="344488"/>
            <a:chOff x="7543625" y="3824562"/>
            <a:chExt cx="425457" cy="425450"/>
          </a:xfrm>
        </p:grpSpPr>
        <p:sp>
          <p:nvSpPr>
            <p:cNvPr id="3173" name="HarveyBase"/>
            <p:cNvSpPr>
              <a:spLocks noChangeArrowheads="1"/>
            </p:cNvSpPr>
            <p:nvPr/>
          </p:nvSpPr>
          <p:spPr bwMode="auto">
            <a:xfrm>
              <a:off x="7543631" y="3824562"/>
              <a:ext cx="425451" cy="425447"/>
            </a:xfrm>
            <a:prstGeom prst="ellipse">
              <a:avLst/>
            </a:prstGeom>
            <a:noFill/>
            <a:ln w="9525" algn="ctr">
              <a:solidFill>
                <a:srgbClr val="F21C0A"/>
              </a:solidFill>
              <a:round/>
              <a:headEnd/>
              <a:tailEnd/>
            </a:ln>
          </p:spPr>
          <p:txBody>
            <a:bodyPr lIns="0" tIns="0" rIns="0" bIns="0" anchor="ctr"/>
            <a:lstStyle/>
            <a:p>
              <a:pPr algn="ctr">
                <a:lnSpc>
                  <a:spcPct val="93000"/>
                </a:lnSpc>
              </a:pPr>
              <a:endParaRPr lang="en-GB" sz="1600">
                <a:solidFill>
                  <a:srgbClr val="000000"/>
                </a:solidFill>
                <a:cs typeface="Arial" charset="0"/>
              </a:endParaRPr>
            </a:p>
          </p:txBody>
        </p:sp>
        <p:sp>
          <p:nvSpPr>
            <p:cNvPr id="71" name="HarveyState"/>
            <p:cNvSpPr/>
            <p:nvPr>
              <p:custDataLst>
                <p:tags r:id="rId25"/>
              </p:custDataLst>
            </p:nvPr>
          </p:nvSpPr>
          <p:spPr bwMode="auto">
            <a:xfrm>
              <a:off x="7543625" y="3824562"/>
              <a:ext cx="425457" cy="425450"/>
            </a:xfrm>
            <a:prstGeom prst="arc">
              <a:avLst>
                <a:gd name="adj1" fmla="val 16200000"/>
                <a:gd name="adj2" fmla="val 5433702"/>
              </a:avLst>
            </a:prstGeom>
            <a:solidFill>
              <a:srgbClr val="F21C0A"/>
            </a:solidFill>
            <a:ln w="9525" cap="flat" cmpd="sng" algn="ctr">
              <a:solidFill>
                <a:srgbClr val="F21C0A"/>
              </a:solidFill>
              <a:prstDash val="solid"/>
              <a:round/>
              <a:headEnd type="none" w="med" len="med"/>
              <a:tailEnd type="none" w="med" len="med"/>
            </a:ln>
            <a:effectLst/>
          </p:spPr>
          <p:txBody>
            <a:bodyPr lIns="0" tIns="0" rIns="0" bIns="0" anchor="ctr"/>
            <a:lstStyle/>
            <a:p>
              <a:pPr algn="ctr">
                <a:lnSpc>
                  <a:spcPct val="93000"/>
                </a:lnSpc>
                <a:defRPr/>
              </a:pPr>
              <a:endParaRPr lang="en-GB" sz="1600">
                <a:solidFill>
                  <a:srgbClr val="000000"/>
                </a:solidFill>
              </a:endParaRPr>
            </a:p>
          </p:txBody>
        </p:sp>
      </p:grpSp>
      <p:sp>
        <p:nvSpPr>
          <p:cNvPr id="3101" name="HarveyBase"/>
          <p:cNvSpPr>
            <a:spLocks noChangeArrowheads="1"/>
          </p:cNvSpPr>
          <p:nvPr>
            <p:custDataLst>
              <p:tags r:id="rId14"/>
            </p:custDataLst>
          </p:nvPr>
        </p:nvSpPr>
        <p:spPr bwMode="auto">
          <a:xfrm>
            <a:off x="8023225" y="5626100"/>
            <a:ext cx="366713" cy="344488"/>
          </a:xfrm>
          <a:prstGeom prst="ellipse">
            <a:avLst/>
          </a:prstGeom>
          <a:noFill/>
          <a:ln w="9525" algn="ctr">
            <a:solidFill>
              <a:srgbClr val="F21C0A"/>
            </a:solidFill>
            <a:round/>
            <a:headEnd/>
            <a:tailEnd/>
          </a:ln>
        </p:spPr>
        <p:txBody>
          <a:bodyPr lIns="0" tIns="0" rIns="0" bIns="0" anchor="ctr"/>
          <a:lstStyle/>
          <a:p>
            <a:pPr algn="ctr">
              <a:lnSpc>
                <a:spcPct val="93000"/>
              </a:lnSpc>
            </a:pPr>
            <a:endParaRPr lang="en-GB" sz="1600">
              <a:solidFill>
                <a:srgbClr val="000000"/>
              </a:solidFill>
              <a:cs typeface="Arial" charset="0"/>
            </a:endParaRPr>
          </a:p>
        </p:txBody>
      </p:sp>
      <p:sp>
        <p:nvSpPr>
          <p:cNvPr id="3102" name="Textfeld 74"/>
          <p:cNvSpPr txBox="1">
            <a:spLocks noChangeArrowheads="1"/>
          </p:cNvSpPr>
          <p:nvPr/>
        </p:nvSpPr>
        <p:spPr bwMode="auto">
          <a:xfrm>
            <a:off x="5073650" y="2971800"/>
            <a:ext cx="681038" cy="244475"/>
          </a:xfrm>
          <a:prstGeom prst="rect">
            <a:avLst/>
          </a:prstGeom>
          <a:noFill/>
          <a:ln w="9525">
            <a:noFill/>
            <a:miter lim="800000"/>
            <a:headEnd/>
            <a:tailEnd/>
          </a:ln>
        </p:spPr>
        <p:txBody>
          <a:bodyPr>
            <a:spAutoFit/>
          </a:bodyPr>
          <a:lstStyle/>
          <a:p>
            <a:r>
              <a:rPr lang="de-DE" sz="1000">
                <a:cs typeface="Arial" charset="0"/>
              </a:rPr>
              <a:t>2020</a:t>
            </a:r>
          </a:p>
        </p:txBody>
      </p:sp>
      <p:sp>
        <p:nvSpPr>
          <p:cNvPr id="3103" name="Textfeld 75"/>
          <p:cNvSpPr txBox="1">
            <a:spLocks noChangeArrowheads="1"/>
          </p:cNvSpPr>
          <p:nvPr/>
        </p:nvSpPr>
        <p:spPr bwMode="auto">
          <a:xfrm>
            <a:off x="6110288" y="2971800"/>
            <a:ext cx="544512" cy="244475"/>
          </a:xfrm>
          <a:prstGeom prst="rect">
            <a:avLst/>
          </a:prstGeom>
          <a:noFill/>
          <a:ln w="9525">
            <a:noFill/>
            <a:miter lim="800000"/>
            <a:headEnd/>
            <a:tailEnd/>
          </a:ln>
        </p:spPr>
        <p:txBody>
          <a:bodyPr>
            <a:spAutoFit/>
          </a:bodyPr>
          <a:lstStyle/>
          <a:p>
            <a:r>
              <a:rPr lang="de-DE" sz="1000">
                <a:cs typeface="Arial" charset="0"/>
              </a:rPr>
              <a:t>2008</a:t>
            </a:r>
          </a:p>
        </p:txBody>
      </p:sp>
      <p:sp>
        <p:nvSpPr>
          <p:cNvPr id="3104" name="Textfeld 77"/>
          <p:cNvSpPr txBox="1">
            <a:spLocks noChangeArrowheads="1"/>
          </p:cNvSpPr>
          <p:nvPr/>
        </p:nvSpPr>
        <p:spPr bwMode="auto">
          <a:xfrm>
            <a:off x="7740650" y="2971800"/>
            <a:ext cx="542925" cy="244475"/>
          </a:xfrm>
          <a:prstGeom prst="rect">
            <a:avLst/>
          </a:prstGeom>
          <a:noFill/>
          <a:ln w="9525">
            <a:noFill/>
            <a:miter lim="800000"/>
            <a:headEnd/>
            <a:tailEnd/>
          </a:ln>
        </p:spPr>
        <p:txBody>
          <a:bodyPr>
            <a:spAutoFit/>
          </a:bodyPr>
          <a:lstStyle/>
          <a:p>
            <a:r>
              <a:rPr lang="de-DE" sz="1000">
                <a:cs typeface="Arial" charset="0"/>
              </a:rPr>
              <a:t>2008</a:t>
            </a:r>
          </a:p>
        </p:txBody>
      </p:sp>
      <p:sp>
        <p:nvSpPr>
          <p:cNvPr id="3105" name="Textfeld 106"/>
          <p:cNvSpPr txBox="1">
            <a:spLocks noChangeArrowheads="1"/>
          </p:cNvSpPr>
          <p:nvPr/>
        </p:nvSpPr>
        <p:spPr bwMode="auto">
          <a:xfrm>
            <a:off x="6818313" y="2971800"/>
            <a:ext cx="681037" cy="244475"/>
          </a:xfrm>
          <a:prstGeom prst="rect">
            <a:avLst/>
          </a:prstGeom>
          <a:noFill/>
          <a:ln w="9525">
            <a:noFill/>
            <a:miter lim="800000"/>
            <a:headEnd/>
            <a:tailEnd/>
          </a:ln>
        </p:spPr>
        <p:txBody>
          <a:bodyPr>
            <a:spAutoFit/>
          </a:bodyPr>
          <a:lstStyle/>
          <a:p>
            <a:r>
              <a:rPr lang="de-DE" sz="1000">
                <a:cs typeface="Arial" charset="0"/>
              </a:rPr>
              <a:t>2020</a:t>
            </a:r>
          </a:p>
        </p:txBody>
      </p:sp>
      <p:cxnSp>
        <p:nvCxnSpPr>
          <p:cNvPr id="3106" name="Straight Connector 136"/>
          <p:cNvCxnSpPr>
            <a:cxnSpLocks noChangeShapeType="1"/>
          </p:cNvCxnSpPr>
          <p:nvPr/>
        </p:nvCxnSpPr>
        <p:spPr bwMode="auto">
          <a:xfrm>
            <a:off x="4402138" y="2901950"/>
            <a:ext cx="1273175" cy="1588"/>
          </a:xfrm>
          <a:prstGeom prst="line">
            <a:avLst/>
          </a:prstGeom>
          <a:noFill/>
          <a:ln w="12700" algn="ctr">
            <a:solidFill>
              <a:schemeClr val="accent1"/>
            </a:solidFill>
            <a:round/>
            <a:headEnd/>
            <a:tailEnd type="none" w="med" len="lg"/>
          </a:ln>
        </p:spPr>
      </p:cxnSp>
      <p:cxnSp>
        <p:nvCxnSpPr>
          <p:cNvPr id="3107" name="Straight Connector 145"/>
          <p:cNvCxnSpPr>
            <a:cxnSpLocks noChangeShapeType="1"/>
          </p:cNvCxnSpPr>
          <p:nvPr/>
        </p:nvCxnSpPr>
        <p:spPr bwMode="auto">
          <a:xfrm>
            <a:off x="4402138" y="3806825"/>
            <a:ext cx="1273175" cy="1588"/>
          </a:xfrm>
          <a:prstGeom prst="line">
            <a:avLst/>
          </a:prstGeom>
          <a:noFill/>
          <a:ln w="12700" algn="ctr">
            <a:solidFill>
              <a:schemeClr val="accent1"/>
            </a:solidFill>
            <a:round/>
            <a:headEnd/>
            <a:tailEnd type="none" w="med" len="lg"/>
          </a:ln>
        </p:spPr>
      </p:cxnSp>
      <p:cxnSp>
        <p:nvCxnSpPr>
          <p:cNvPr id="3108" name="Straight Connector 150"/>
          <p:cNvCxnSpPr>
            <a:cxnSpLocks noChangeShapeType="1"/>
          </p:cNvCxnSpPr>
          <p:nvPr/>
        </p:nvCxnSpPr>
        <p:spPr bwMode="auto">
          <a:xfrm>
            <a:off x="4402138" y="4783138"/>
            <a:ext cx="1273175" cy="1587"/>
          </a:xfrm>
          <a:prstGeom prst="line">
            <a:avLst/>
          </a:prstGeom>
          <a:noFill/>
          <a:ln w="12700" algn="ctr">
            <a:solidFill>
              <a:schemeClr val="accent1"/>
            </a:solidFill>
            <a:round/>
            <a:headEnd/>
            <a:tailEnd type="none" w="med" len="lg"/>
          </a:ln>
        </p:spPr>
      </p:cxnSp>
      <p:cxnSp>
        <p:nvCxnSpPr>
          <p:cNvPr id="3109" name="Straight Connector 157"/>
          <p:cNvCxnSpPr>
            <a:cxnSpLocks noChangeShapeType="1"/>
          </p:cNvCxnSpPr>
          <p:nvPr/>
        </p:nvCxnSpPr>
        <p:spPr bwMode="auto">
          <a:xfrm>
            <a:off x="4402138" y="6030913"/>
            <a:ext cx="1273175" cy="1587"/>
          </a:xfrm>
          <a:prstGeom prst="line">
            <a:avLst/>
          </a:prstGeom>
          <a:noFill/>
          <a:ln w="12700" algn="ctr">
            <a:solidFill>
              <a:schemeClr val="accent1"/>
            </a:solidFill>
            <a:round/>
            <a:headEnd/>
            <a:tailEnd type="none" w="med" len="lg"/>
          </a:ln>
        </p:spPr>
      </p:cxnSp>
      <p:cxnSp>
        <p:nvCxnSpPr>
          <p:cNvPr id="3110" name="Straight Connector 161"/>
          <p:cNvCxnSpPr>
            <a:cxnSpLocks noChangeShapeType="1"/>
          </p:cNvCxnSpPr>
          <p:nvPr/>
        </p:nvCxnSpPr>
        <p:spPr bwMode="auto">
          <a:xfrm>
            <a:off x="2987675" y="2900363"/>
            <a:ext cx="1273175" cy="1587"/>
          </a:xfrm>
          <a:prstGeom prst="line">
            <a:avLst/>
          </a:prstGeom>
          <a:noFill/>
          <a:ln w="12700" algn="ctr">
            <a:solidFill>
              <a:schemeClr val="accent1"/>
            </a:solidFill>
            <a:round/>
            <a:headEnd/>
            <a:tailEnd type="none" w="med" len="lg"/>
          </a:ln>
        </p:spPr>
      </p:cxnSp>
      <p:cxnSp>
        <p:nvCxnSpPr>
          <p:cNvPr id="3111" name="Straight Connector 162"/>
          <p:cNvCxnSpPr>
            <a:cxnSpLocks noChangeShapeType="1"/>
          </p:cNvCxnSpPr>
          <p:nvPr/>
        </p:nvCxnSpPr>
        <p:spPr bwMode="auto">
          <a:xfrm>
            <a:off x="2987675" y="3806825"/>
            <a:ext cx="1273175" cy="1588"/>
          </a:xfrm>
          <a:prstGeom prst="line">
            <a:avLst/>
          </a:prstGeom>
          <a:noFill/>
          <a:ln w="12700" algn="ctr">
            <a:solidFill>
              <a:schemeClr val="accent1"/>
            </a:solidFill>
            <a:round/>
            <a:headEnd/>
            <a:tailEnd type="none" w="med" len="lg"/>
          </a:ln>
        </p:spPr>
      </p:cxnSp>
      <p:cxnSp>
        <p:nvCxnSpPr>
          <p:cNvPr id="3112" name="Straight Connector 163"/>
          <p:cNvCxnSpPr>
            <a:cxnSpLocks noChangeShapeType="1"/>
          </p:cNvCxnSpPr>
          <p:nvPr/>
        </p:nvCxnSpPr>
        <p:spPr bwMode="auto">
          <a:xfrm>
            <a:off x="2987675" y="4783138"/>
            <a:ext cx="1273175" cy="1587"/>
          </a:xfrm>
          <a:prstGeom prst="line">
            <a:avLst/>
          </a:prstGeom>
          <a:noFill/>
          <a:ln w="12700" algn="ctr">
            <a:solidFill>
              <a:schemeClr val="accent1"/>
            </a:solidFill>
            <a:round/>
            <a:headEnd/>
            <a:tailEnd type="none" w="med" len="lg"/>
          </a:ln>
        </p:spPr>
      </p:cxnSp>
      <p:cxnSp>
        <p:nvCxnSpPr>
          <p:cNvPr id="3113" name="Straight Connector 166"/>
          <p:cNvCxnSpPr>
            <a:cxnSpLocks noChangeShapeType="1"/>
          </p:cNvCxnSpPr>
          <p:nvPr/>
        </p:nvCxnSpPr>
        <p:spPr bwMode="auto">
          <a:xfrm>
            <a:off x="2987675" y="6030913"/>
            <a:ext cx="1273175" cy="1587"/>
          </a:xfrm>
          <a:prstGeom prst="line">
            <a:avLst/>
          </a:prstGeom>
          <a:noFill/>
          <a:ln w="12700" algn="ctr">
            <a:solidFill>
              <a:schemeClr val="accent1"/>
            </a:solidFill>
            <a:round/>
            <a:headEnd/>
            <a:tailEnd type="none" w="med" len="lg"/>
          </a:ln>
        </p:spPr>
      </p:cxnSp>
      <p:cxnSp>
        <p:nvCxnSpPr>
          <p:cNvPr id="3114" name="Straight Connector 173"/>
          <p:cNvCxnSpPr>
            <a:cxnSpLocks noChangeShapeType="1"/>
          </p:cNvCxnSpPr>
          <p:nvPr/>
        </p:nvCxnSpPr>
        <p:spPr bwMode="auto">
          <a:xfrm rot="16200000" flipH="1">
            <a:off x="2453481" y="4498182"/>
            <a:ext cx="3762375" cy="7938"/>
          </a:xfrm>
          <a:prstGeom prst="line">
            <a:avLst/>
          </a:prstGeom>
          <a:noFill/>
          <a:ln w="12700" algn="ctr">
            <a:solidFill>
              <a:schemeClr val="tx2"/>
            </a:solidFill>
            <a:prstDash val="sysDot"/>
            <a:round/>
            <a:headEnd/>
            <a:tailEnd type="none" w="med" len="lg"/>
          </a:ln>
        </p:spPr>
      </p:cxnSp>
      <p:cxnSp>
        <p:nvCxnSpPr>
          <p:cNvPr id="3115" name="Straight Connector 175"/>
          <p:cNvCxnSpPr>
            <a:cxnSpLocks noChangeShapeType="1"/>
          </p:cNvCxnSpPr>
          <p:nvPr/>
        </p:nvCxnSpPr>
        <p:spPr bwMode="auto">
          <a:xfrm rot="16200000" flipH="1">
            <a:off x="3868737" y="4500563"/>
            <a:ext cx="3762375" cy="6350"/>
          </a:xfrm>
          <a:prstGeom prst="line">
            <a:avLst/>
          </a:prstGeom>
          <a:noFill/>
          <a:ln w="12700" algn="ctr">
            <a:solidFill>
              <a:schemeClr val="tx2"/>
            </a:solidFill>
            <a:prstDash val="sysDot"/>
            <a:round/>
            <a:headEnd/>
            <a:tailEnd type="none" w="med" len="lg"/>
          </a:ln>
        </p:spPr>
      </p:cxnSp>
      <p:sp>
        <p:nvSpPr>
          <p:cNvPr id="3116" name="Rectangle 7"/>
          <p:cNvSpPr>
            <a:spLocks noChangeArrowheads="1"/>
          </p:cNvSpPr>
          <p:nvPr>
            <p:custDataLst>
              <p:tags r:id="rId15"/>
            </p:custDataLst>
          </p:nvPr>
        </p:nvSpPr>
        <p:spPr bwMode="auto">
          <a:xfrm>
            <a:off x="2994025" y="6107113"/>
            <a:ext cx="1455738" cy="339725"/>
          </a:xfrm>
          <a:prstGeom prst="rect">
            <a:avLst/>
          </a:prstGeom>
          <a:noFill/>
          <a:ln w="3175" algn="ctr">
            <a:noFill/>
            <a:miter lim="800000"/>
            <a:headEnd/>
            <a:tailEnd/>
          </a:ln>
        </p:spPr>
        <p:txBody>
          <a:bodyPr lIns="0" tIns="0" rIns="0" bIns="0">
            <a:spAutoFit/>
          </a:bodyPr>
          <a:lstStyle/>
          <a:p>
            <a:pPr marL="0" lvl="1" indent="1588">
              <a:lnSpc>
                <a:spcPct val="93000"/>
              </a:lnSpc>
              <a:buClr>
                <a:srgbClr val="000000"/>
              </a:buClr>
              <a:buFont typeface="Wingdings" pitchFamily="2" charset="2"/>
              <a:buNone/>
              <a:tabLst>
                <a:tab pos="6904038" algn="l"/>
                <a:tab pos="8467725" algn="r"/>
              </a:tabLst>
            </a:pPr>
            <a:r>
              <a:rPr lang="en-US" sz="1200">
                <a:cs typeface="Arial" charset="0"/>
              </a:rPr>
              <a:t>Current costs </a:t>
            </a:r>
          </a:p>
          <a:p>
            <a:pPr marL="0" lvl="1" indent="1588">
              <a:lnSpc>
                <a:spcPct val="93000"/>
              </a:lnSpc>
              <a:buClr>
                <a:srgbClr val="000000"/>
              </a:buClr>
              <a:buFont typeface="Wingdings" pitchFamily="2" charset="2"/>
              <a:buNone/>
              <a:tabLst>
                <a:tab pos="6904038" algn="l"/>
                <a:tab pos="8467725" algn="r"/>
              </a:tabLst>
            </a:pPr>
            <a:r>
              <a:rPr lang="en-US" sz="1200">
                <a:cs typeface="Arial" charset="0"/>
              </a:rPr>
              <a:t>per MWh </a:t>
            </a:r>
          </a:p>
        </p:txBody>
      </p:sp>
      <p:sp>
        <p:nvSpPr>
          <p:cNvPr id="3117" name="Textfeld 83"/>
          <p:cNvSpPr txBox="1">
            <a:spLocks noChangeArrowheads="1"/>
          </p:cNvSpPr>
          <p:nvPr/>
        </p:nvSpPr>
        <p:spPr bwMode="auto">
          <a:xfrm>
            <a:off x="4418013" y="6096000"/>
            <a:ext cx="1265237" cy="274638"/>
          </a:xfrm>
          <a:prstGeom prst="rect">
            <a:avLst/>
          </a:prstGeom>
          <a:noFill/>
          <a:ln w="9525">
            <a:noFill/>
            <a:miter lim="800000"/>
            <a:headEnd/>
            <a:tailEnd/>
          </a:ln>
        </p:spPr>
        <p:txBody>
          <a:bodyPr>
            <a:spAutoFit/>
          </a:bodyPr>
          <a:lstStyle/>
          <a:p>
            <a:pPr algn="ctr"/>
            <a:r>
              <a:rPr lang="de-DE" sz="1200">
                <a:cs typeface="Arial" charset="0"/>
              </a:rPr>
              <a:t>€ 60-90</a:t>
            </a:r>
          </a:p>
        </p:txBody>
      </p:sp>
      <p:sp>
        <p:nvSpPr>
          <p:cNvPr id="3118" name="Textfeld 85"/>
          <p:cNvSpPr txBox="1">
            <a:spLocks noChangeArrowheads="1"/>
          </p:cNvSpPr>
          <p:nvPr/>
        </p:nvSpPr>
        <p:spPr bwMode="auto">
          <a:xfrm>
            <a:off x="7578725" y="6096000"/>
            <a:ext cx="1365250" cy="274638"/>
          </a:xfrm>
          <a:prstGeom prst="rect">
            <a:avLst/>
          </a:prstGeom>
          <a:noFill/>
          <a:ln w="9525">
            <a:noFill/>
            <a:miter lim="800000"/>
            <a:headEnd/>
            <a:tailEnd/>
          </a:ln>
        </p:spPr>
        <p:txBody>
          <a:bodyPr>
            <a:spAutoFit/>
          </a:bodyPr>
          <a:lstStyle/>
          <a:p>
            <a:pPr algn="ctr"/>
            <a:r>
              <a:rPr lang="de-DE" sz="1200">
                <a:cs typeface="Arial" charset="0"/>
              </a:rPr>
              <a:t>€ 550-650</a:t>
            </a:r>
          </a:p>
        </p:txBody>
      </p:sp>
      <p:cxnSp>
        <p:nvCxnSpPr>
          <p:cNvPr id="3119" name="Straight Connector 157"/>
          <p:cNvCxnSpPr>
            <a:cxnSpLocks noChangeShapeType="1"/>
          </p:cNvCxnSpPr>
          <p:nvPr/>
        </p:nvCxnSpPr>
        <p:spPr bwMode="auto">
          <a:xfrm>
            <a:off x="4408488" y="5391150"/>
            <a:ext cx="1274762" cy="1588"/>
          </a:xfrm>
          <a:prstGeom prst="line">
            <a:avLst/>
          </a:prstGeom>
          <a:noFill/>
          <a:ln w="12700" algn="ctr">
            <a:solidFill>
              <a:schemeClr val="accent1"/>
            </a:solidFill>
            <a:round/>
            <a:headEnd/>
            <a:tailEnd type="none" w="med" len="lg"/>
          </a:ln>
        </p:spPr>
      </p:cxnSp>
      <p:cxnSp>
        <p:nvCxnSpPr>
          <p:cNvPr id="3120" name="Straight Connector 166"/>
          <p:cNvCxnSpPr>
            <a:cxnSpLocks noChangeShapeType="1"/>
          </p:cNvCxnSpPr>
          <p:nvPr/>
        </p:nvCxnSpPr>
        <p:spPr bwMode="auto">
          <a:xfrm>
            <a:off x="2994025" y="5391150"/>
            <a:ext cx="1273175" cy="1588"/>
          </a:xfrm>
          <a:prstGeom prst="line">
            <a:avLst/>
          </a:prstGeom>
          <a:noFill/>
          <a:ln w="12700" algn="ctr">
            <a:solidFill>
              <a:schemeClr val="accent1"/>
            </a:solidFill>
            <a:round/>
            <a:headEnd/>
            <a:tailEnd type="none" w="med" len="lg"/>
          </a:ln>
        </p:spPr>
      </p:cxnSp>
      <p:sp>
        <p:nvSpPr>
          <p:cNvPr id="3121" name="Oval 126"/>
          <p:cNvSpPr>
            <a:spLocks noChangeArrowheads="1"/>
          </p:cNvSpPr>
          <p:nvPr/>
        </p:nvSpPr>
        <p:spPr bwMode="auto">
          <a:xfrm>
            <a:off x="4762500" y="4089400"/>
            <a:ext cx="495300" cy="485775"/>
          </a:xfrm>
          <a:prstGeom prst="ellipse">
            <a:avLst/>
          </a:prstGeom>
          <a:solidFill>
            <a:schemeClr val="accent2"/>
          </a:solidFill>
          <a:ln w="12700" algn="ctr">
            <a:noFill/>
            <a:round/>
            <a:headEnd/>
            <a:tailEnd type="none" w="med" len="lg"/>
          </a:ln>
        </p:spPr>
        <p:txBody>
          <a:bodyPr wrap="none" lIns="0" tIns="0" rIns="0" bIns="0" anchor="ctr"/>
          <a:lstStyle/>
          <a:p>
            <a:pPr algn="ctr"/>
            <a:endParaRPr lang="en-GB" sz="1100">
              <a:cs typeface="Arial" charset="0"/>
            </a:endParaRPr>
          </a:p>
        </p:txBody>
      </p:sp>
      <p:sp>
        <p:nvSpPr>
          <p:cNvPr id="440357" name="Rectangle 7"/>
          <p:cNvSpPr>
            <a:spLocks noChangeAspect="1" noChangeArrowheads="1"/>
          </p:cNvSpPr>
          <p:nvPr/>
        </p:nvSpPr>
        <p:spPr bwMode="auto">
          <a:xfrm>
            <a:off x="4692650" y="4157663"/>
            <a:ext cx="511175" cy="317500"/>
          </a:xfrm>
          <a:prstGeom prst="rect">
            <a:avLst/>
          </a:prstGeom>
          <a:noFill/>
          <a:ln w="3175" algn="ctr">
            <a:noFill/>
            <a:miter lim="800000"/>
            <a:headEnd/>
            <a:tailEnd/>
          </a:ln>
        </p:spPr>
        <p:txBody>
          <a:bodyPr lIns="0" tIns="0" rIns="0" bIns="0">
            <a:spAutoFit/>
          </a:bodyPr>
          <a:lstStyle/>
          <a:p>
            <a:pPr marL="179388" lvl="1" indent="1588" algn="ctr">
              <a:lnSpc>
                <a:spcPct val="93000"/>
              </a:lnSpc>
              <a:buClr>
                <a:srgbClr val="000000"/>
              </a:buClr>
              <a:buFont typeface="Wingdings" pitchFamily="2" charset="2"/>
              <a:buNone/>
              <a:tabLst>
                <a:tab pos="6904038" algn="l"/>
                <a:tab pos="8467725" algn="r"/>
              </a:tabLst>
              <a:defRPr/>
            </a:pPr>
            <a:r>
              <a:rPr lang="en-US" sz="1100">
                <a:solidFill>
                  <a:schemeClr val="accent3"/>
                </a:solidFill>
              </a:rPr>
              <a:t>2,000-</a:t>
            </a:r>
          </a:p>
          <a:p>
            <a:pPr marL="179388" lvl="1" indent="1588" algn="ctr">
              <a:lnSpc>
                <a:spcPct val="93000"/>
              </a:lnSpc>
              <a:buClr>
                <a:srgbClr val="000000"/>
              </a:buClr>
              <a:buFont typeface="Wingdings" pitchFamily="2" charset="2"/>
              <a:buNone/>
              <a:tabLst>
                <a:tab pos="6904038" algn="l"/>
                <a:tab pos="8467725" algn="r"/>
              </a:tabLst>
              <a:defRPr/>
            </a:pPr>
            <a:r>
              <a:rPr lang="en-US" sz="1100">
                <a:solidFill>
                  <a:schemeClr val="accent3"/>
                </a:solidFill>
              </a:rPr>
              <a:t>6,000 </a:t>
            </a:r>
          </a:p>
        </p:txBody>
      </p:sp>
      <p:sp>
        <p:nvSpPr>
          <p:cNvPr id="3123" name="Oval 127"/>
          <p:cNvSpPr>
            <a:spLocks noChangeArrowheads="1"/>
          </p:cNvSpPr>
          <p:nvPr/>
        </p:nvSpPr>
        <p:spPr bwMode="auto">
          <a:xfrm>
            <a:off x="6321425" y="3949700"/>
            <a:ext cx="708025" cy="695325"/>
          </a:xfrm>
          <a:prstGeom prst="ellipse">
            <a:avLst/>
          </a:prstGeom>
          <a:solidFill>
            <a:schemeClr val="accent2"/>
          </a:solidFill>
          <a:ln w="12700" algn="ctr">
            <a:noFill/>
            <a:round/>
            <a:headEnd/>
            <a:tailEnd type="none" w="med" len="lg"/>
          </a:ln>
        </p:spPr>
        <p:txBody>
          <a:bodyPr wrap="none" lIns="0" tIns="0" rIns="0" bIns="0" anchor="ctr"/>
          <a:lstStyle/>
          <a:p>
            <a:pPr algn="ctr"/>
            <a:endParaRPr lang="en-GB" sz="1100">
              <a:cs typeface="Arial" charset="0"/>
            </a:endParaRPr>
          </a:p>
        </p:txBody>
      </p:sp>
      <p:sp>
        <p:nvSpPr>
          <p:cNvPr id="440359" name="Rectangle 7"/>
          <p:cNvSpPr>
            <a:spLocks noChangeAspect="1" noChangeArrowheads="1"/>
          </p:cNvSpPr>
          <p:nvPr/>
        </p:nvSpPr>
        <p:spPr bwMode="auto">
          <a:xfrm>
            <a:off x="6316663" y="4149725"/>
            <a:ext cx="573087" cy="471488"/>
          </a:xfrm>
          <a:prstGeom prst="rect">
            <a:avLst/>
          </a:prstGeom>
          <a:noFill/>
          <a:ln w="3175" algn="ctr">
            <a:noFill/>
            <a:miter lim="800000"/>
            <a:headEnd/>
            <a:tailEnd/>
          </a:ln>
        </p:spPr>
        <p:txBody>
          <a:bodyPr lIns="0" tIns="0" rIns="0" bIns="0">
            <a:spAutoFit/>
          </a:bodyPr>
          <a:lstStyle/>
          <a:p>
            <a:pPr marL="179388" lvl="1" indent="1588" algn="ctr">
              <a:lnSpc>
                <a:spcPct val="93000"/>
              </a:lnSpc>
              <a:buClr>
                <a:srgbClr val="000000"/>
              </a:buClr>
              <a:buFont typeface="Wingdings" pitchFamily="2" charset="2"/>
              <a:buNone/>
              <a:tabLst>
                <a:tab pos="6904038" algn="l"/>
                <a:tab pos="8467725" algn="r"/>
              </a:tabLst>
              <a:defRPr/>
            </a:pPr>
            <a:r>
              <a:rPr lang="en-US" sz="1100">
                <a:solidFill>
                  <a:schemeClr val="accent3"/>
                </a:solidFill>
              </a:rPr>
              <a:t>50,000-</a:t>
            </a:r>
          </a:p>
          <a:p>
            <a:pPr marL="179388" lvl="1" indent="1588" algn="ctr">
              <a:lnSpc>
                <a:spcPct val="93000"/>
              </a:lnSpc>
              <a:buClr>
                <a:srgbClr val="000000"/>
              </a:buClr>
              <a:buFont typeface="Wingdings" pitchFamily="2" charset="2"/>
              <a:buNone/>
              <a:tabLst>
                <a:tab pos="6904038" algn="l"/>
                <a:tab pos="8467725" algn="r"/>
              </a:tabLst>
              <a:defRPr/>
            </a:pPr>
            <a:r>
              <a:rPr lang="en-US" sz="1100">
                <a:solidFill>
                  <a:schemeClr val="accent3"/>
                </a:solidFill>
              </a:rPr>
              <a:t>80,000 </a:t>
            </a:r>
          </a:p>
        </p:txBody>
      </p:sp>
      <p:sp>
        <p:nvSpPr>
          <p:cNvPr id="3125" name="Oval 128"/>
          <p:cNvSpPr>
            <a:spLocks noChangeArrowheads="1"/>
          </p:cNvSpPr>
          <p:nvPr/>
        </p:nvSpPr>
        <p:spPr bwMode="auto">
          <a:xfrm>
            <a:off x="8023225" y="4089400"/>
            <a:ext cx="495300" cy="485775"/>
          </a:xfrm>
          <a:prstGeom prst="ellipse">
            <a:avLst/>
          </a:prstGeom>
          <a:solidFill>
            <a:schemeClr val="accent2"/>
          </a:solidFill>
          <a:ln w="12700" algn="ctr">
            <a:noFill/>
            <a:round/>
            <a:headEnd/>
            <a:tailEnd type="none" w="med" len="lg"/>
          </a:ln>
        </p:spPr>
        <p:txBody>
          <a:bodyPr wrap="none" lIns="0" tIns="0" rIns="0" bIns="0" anchor="ctr"/>
          <a:lstStyle/>
          <a:p>
            <a:pPr algn="ctr"/>
            <a:endParaRPr lang="en-GB" sz="1100">
              <a:cs typeface="Arial" charset="0"/>
            </a:endParaRPr>
          </a:p>
        </p:txBody>
      </p:sp>
      <p:sp>
        <p:nvSpPr>
          <p:cNvPr id="3126" name="Rectangle 7"/>
          <p:cNvSpPr>
            <a:spLocks noChangeAspect="1" noChangeArrowheads="1"/>
          </p:cNvSpPr>
          <p:nvPr>
            <p:custDataLst>
              <p:tags r:id="rId16"/>
            </p:custDataLst>
          </p:nvPr>
        </p:nvSpPr>
        <p:spPr bwMode="auto">
          <a:xfrm>
            <a:off x="7937500" y="4157663"/>
            <a:ext cx="509588" cy="314325"/>
          </a:xfrm>
          <a:prstGeom prst="rect">
            <a:avLst/>
          </a:prstGeom>
          <a:noFill/>
          <a:ln w="3175" algn="ctr">
            <a:noFill/>
            <a:miter lim="800000"/>
            <a:headEnd/>
            <a:tailEnd/>
          </a:ln>
        </p:spPr>
        <p:txBody>
          <a:bodyPr lIns="0" tIns="0" rIns="0" bIns="0">
            <a:spAutoFit/>
          </a:bodyPr>
          <a:lstStyle/>
          <a:p>
            <a:pPr marL="179388" lvl="1" indent="1588" algn="ctr">
              <a:lnSpc>
                <a:spcPct val="93000"/>
              </a:lnSpc>
              <a:buClr>
                <a:srgbClr val="000000"/>
              </a:buClr>
              <a:buFont typeface="Wingdings" pitchFamily="2" charset="2"/>
              <a:buNone/>
              <a:tabLst>
                <a:tab pos="6904038" algn="l"/>
                <a:tab pos="8467725" algn="r"/>
              </a:tabLst>
            </a:pPr>
            <a:r>
              <a:rPr lang="en-US" sz="1100">
                <a:solidFill>
                  <a:schemeClr val="bg1"/>
                </a:solidFill>
                <a:cs typeface="Arial" charset="0"/>
              </a:rPr>
              <a:t>3,000-</a:t>
            </a:r>
          </a:p>
          <a:p>
            <a:pPr marL="179388" lvl="1" indent="1588" algn="ctr">
              <a:lnSpc>
                <a:spcPct val="93000"/>
              </a:lnSpc>
              <a:buClr>
                <a:srgbClr val="000000"/>
              </a:buClr>
              <a:buFont typeface="Wingdings" pitchFamily="2" charset="2"/>
              <a:buNone/>
              <a:tabLst>
                <a:tab pos="6904038" algn="l"/>
                <a:tab pos="8467725" algn="r"/>
              </a:tabLst>
            </a:pPr>
            <a:r>
              <a:rPr lang="en-US" sz="1100">
                <a:solidFill>
                  <a:schemeClr val="bg1"/>
                </a:solidFill>
                <a:cs typeface="Arial" charset="0"/>
              </a:rPr>
              <a:t>6,000 </a:t>
            </a:r>
          </a:p>
        </p:txBody>
      </p:sp>
      <p:sp>
        <p:nvSpPr>
          <p:cNvPr id="133" name="Rectangle 11"/>
          <p:cNvSpPr>
            <a:spLocks noChangeArrowheads="1"/>
          </p:cNvSpPr>
          <p:nvPr>
            <p:custDataLst>
              <p:tags r:id="rId17"/>
            </p:custDataLst>
          </p:nvPr>
        </p:nvSpPr>
        <p:spPr bwMode="gray">
          <a:xfrm>
            <a:off x="6672263" y="5438775"/>
            <a:ext cx="931862" cy="338138"/>
          </a:xfrm>
          <a:prstGeom prst="rect">
            <a:avLst/>
          </a:prstGeom>
          <a:noFill/>
          <a:ln w="3175" algn="ctr">
            <a:noFill/>
            <a:miter lim="800000"/>
            <a:headEnd/>
            <a:tailEnd/>
          </a:ln>
        </p:spPr>
        <p:txBody>
          <a:bodyPr lIns="0" tIns="0" rIns="0" bIns="0">
            <a:spAutoFit/>
          </a:bodyPr>
          <a:lstStyle/>
          <a:p>
            <a:pPr marL="0" lvl="1" indent="1588" algn="r">
              <a:lnSpc>
                <a:spcPct val="93000"/>
              </a:lnSpc>
              <a:buClr>
                <a:srgbClr val="000000"/>
              </a:buClr>
              <a:tabLst>
                <a:tab pos="6904038" algn="l"/>
                <a:tab pos="8467725" algn="r"/>
              </a:tabLst>
              <a:defRPr/>
            </a:pPr>
            <a:r>
              <a:rPr lang="en-US" sz="1200">
                <a:effectLst>
                  <a:outerShdw blurRad="38100" dist="38100" dir="2700000" algn="tl">
                    <a:srgbClr val="C0C0C0"/>
                  </a:outerShdw>
                </a:effectLst>
              </a:rPr>
              <a:t>  Solar thermal</a:t>
            </a:r>
            <a:br>
              <a:rPr lang="en-US" sz="1200">
                <a:effectLst>
                  <a:outerShdw blurRad="38100" dist="38100" dir="2700000" algn="tl">
                    <a:srgbClr val="C0C0C0"/>
                  </a:outerShdw>
                </a:effectLst>
              </a:rPr>
            </a:br>
            <a:r>
              <a:rPr lang="en-US" sz="1200">
                <a:effectLst>
                  <a:outerShdw blurRad="38100" dist="38100" dir="2700000" algn="tl">
                    <a:srgbClr val="C0C0C0"/>
                  </a:outerShdw>
                </a:effectLst>
              </a:rPr>
              <a:t>(CSP)</a:t>
            </a:r>
          </a:p>
        </p:txBody>
      </p:sp>
      <p:grpSp>
        <p:nvGrpSpPr>
          <p:cNvPr id="3128" name="Group 185"/>
          <p:cNvGrpSpPr>
            <a:grpSpLocks/>
          </p:cNvGrpSpPr>
          <p:nvPr>
            <p:custDataLst>
              <p:tags r:id="rId18"/>
            </p:custDataLst>
          </p:nvPr>
        </p:nvGrpSpPr>
        <p:grpSpPr bwMode="auto">
          <a:xfrm>
            <a:off x="6945313" y="5626100"/>
            <a:ext cx="368300" cy="344488"/>
            <a:chOff x="7543625" y="3824562"/>
            <a:chExt cx="425457" cy="425450"/>
          </a:xfrm>
        </p:grpSpPr>
        <p:sp>
          <p:nvSpPr>
            <p:cNvPr id="3171" name="HarveyBase"/>
            <p:cNvSpPr>
              <a:spLocks noChangeArrowheads="1"/>
            </p:cNvSpPr>
            <p:nvPr/>
          </p:nvSpPr>
          <p:spPr bwMode="auto">
            <a:xfrm>
              <a:off x="7543631" y="3824562"/>
              <a:ext cx="425451" cy="425447"/>
            </a:xfrm>
            <a:prstGeom prst="ellipse">
              <a:avLst/>
            </a:prstGeom>
            <a:noFill/>
            <a:ln w="9525" algn="ctr">
              <a:solidFill>
                <a:srgbClr val="F21C0A"/>
              </a:solidFill>
              <a:round/>
              <a:headEnd/>
              <a:tailEnd/>
            </a:ln>
          </p:spPr>
          <p:txBody>
            <a:bodyPr lIns="0" tIns="0" rIns="0" bIns="0" anchor="ctr"/>
            <a:lstStyle/>
            <a:p>
              <a:pPr algn="ctr">
                <a:lnSpc>
                  <a:spcPct val="93000"/>
                </a:lnSpc>
              </a:pPr>
              <a:endParaRPr lang="en-GB" sz="1600">
                <a:solidFill>
                  <a:srgbClr val="000000"/>
                </a:solidFill>
                <a:cs typeface="Arial" charset="0"/>
              </a:endParaRPr>
            </a:p>
          </p:txBody>
        </p:sp>
        <p:sp>
          <p:nvSpPr>
            <p:cNvPr id="141" name="HarveyState"/>
            <p:cNvSpPr/>
            <p:nvPr>
              <p:custDataLst>
                <p:tags r:id="rId24"/>
              </p:custDataLst>
            </p:nvPr>
          </p:nvSpPr>
          <p:spPr bwMode="auto">
            <a:xfrm>
              <a:off x="7543625" y="3824562"/>
              <a:ext cx="425457" cy="425450"/>
            </a:xfrm>
            <a:prstGeom prst="arc">
              <a:avLst>
                <a:gd name="adj1" fmla="val 16200000"/>
                <a:gd name="adj2" fmla="val 21570926"/>
              </a:avLst>
            </a:prstGeom>
            <a:solidFill>
              <a:srgbClr val="F21C0A"/>
            </a:solidFill>
            <a:ln w="9525" cap="flat" cmpd="sng" algn="ctr">
              <a:solidFill>
                <a:srgbClr val="F21C0A"/>
              </a:solidFill>
              <a:prstDash val="solid"/>
              <a:round/>
              <a:headEnd type="none" w="med" len="med"/>
              <a:tailEnd type="none" w="med" len="med"/>
            </a:ln>
            <a:effectLst/>
          </p:spPr>
          <p:txBody>
            <a:bodyPr lIns="0" tIns="0" rIns="0" bIns="0" anchor="ctr"/>
            <a:lstStyle/>
            <a:p>
              <a:pPr algn="ctr">
                <a:lnSpc>
                  <a:spcPct val="93000"/>
                </a:lnSpc>
                <a:defRPr/>
              </a:pPr>
              <a:endParaRPr lang="en-GB" sz="1600">
                <a:solidFill>
                  <a:srgbClr val="000000"/>
                </a:solidFill>
              </a:endParaRPr>
            </a:p>
          </p:txBody>
        </p:sp>
      </p:grpSp>
      <p:sp>
        <p:nvSpPr>
          <p:cNvPr id="3129" name="Rectangle 7"/>
          <p:cNvSpPr>
            <a:spLocks noChangeArrowheads="1"/>
          </p:cNvSpPr>
          <p:nvPr>
            <p:custDataLst>
              <p:tags r:id="rId19"/>
            </p:custDataLst>
          </p:nvPr>
        </p:nvSpPr>
        <p:spPr bwMode="auto">
          <a:xfrm>
            <a:off x="2994025" y="4889500"/>
            <a:ext cx="1265238" cy="339725"/>
          </a:xfrm>
          <a:prstGeom prst="rect">
            <a:avLst/>
          </a:prstGeom>
          <a:noFill/>
          <a:ln w="3175" algn="ctr">
            <a:noFill/>
            <a:miter lim="800000"/>
            <a:headEnd/>
            <a:tailEnd/>
          </a:ln>
        </p:spPr>
        <p:txBody>
          <a:bodyPr lIns="0" tIns="0" rIns="0" bIns="0">
            <a:spAutoFit/>
          </a:bodyPr>
          <a:lstStyle/>
          <a:p>
            <a:pPr marL="0" lvl="1" indent="1588">
              <a:lnSpc>
                <a:spcPct val="93000"/>
              </a:lnSpc>
              <a:buClr>
                <a:srgbClr val="000000"/>
              </a:buClr>
              <a:buFont typeface="Wingdings" pitchFamily="2" charset="2"/>
              <a:buNone/>
              <a:tabLst>
                <a:tab pos="6904038" algn="l"/>
                <a:tab pos="8467725" algn="r"/>
              </a:tabLst>
            </a:pPr>
            <a:r>
              <a:rPr lang="en-US" sz="1200">
                <a:cs typeface="Arial" charset="0"/>
              </a:rPr>
              <a:t>Revenue potential</a:t>
            </a:r>
            <a:br>
              <a:rPr lang="en-US" sz="1200">
                <a:cs typeface="Arial" charset="0"/>
              </a:rPr>
            </a:br>
            <a:r>
              <a:rPr lang="en-US" sz="1200">
                <a:cs typeface="Arial" charset="0"/>
              </a:rPr>
              <a:t>(in 2020) </a:t>
            </a:r>
          </a:p>
        </p:txBody>
      </p:sp>
      <p:sp>
        <p:nvSpPr>
          <p:cNvPr id="118" name="Rectangle 7"/>
          <p:cNvSpPr>
            <a:spLocks noChangeArrowheads="1"/>
          </p:cNvSpPr>
          <p:nvPr>
            <p:custDataLst>
              <p:tags r:id="rId20"/>
            </p:custDataLst>
          </p:nvPr>
        </p:nvSpPr>
        <p:spPr bwMode="auto">
          <a:xfrm>
            <a:off x="4551363" y="4992688"/>
            <a:ext cx="844550" cy="169862"/>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lIns="0" tIns="0" rIns="0" bIns="0">
            <a:spAutoFit/>
          </a:bodyPr>
          <a:lstStyle/>
          <a:p>
            <a:pPr marL="0" lvl="1" indent="1588" algn="ctr">
              <a:lnSpc>
                <a:spcPct val="93000"/>
              </a:lnSpc>
              <a:buClr>
                <a:srgbClr val="000000"/>
              </a:buClr>
              <a:tabLst>
                <a:tab pos="6904038" algn="l"/>
                <a:tab pos="8467725" algn="r"/>
              </a:tabLst>
              <a:defRPr/>
            </a:pPr>
            <a:r>
              <a:rPr lang="en-US" sz="1200">
                <a:solidFill>
                  <a:schemeClr val="tx1"/>
                </a:solidFill>
              </a:rPr>
              <a:t>€ 90 – 110 bn</a:t>
            </a:r>
          </a:p>
        </p:txBody>
      </p:sp>
      <p:sp>
        <p:nvSpPr>
          <p:cNvPr id="119" name="Rectangle 7"/>
          <p:cNvSpPr>
            <a:spLocks noChangeArrowheads="1"/>
          </p:cNvSpPr>
          <p:nvPr>
            <p:custDataLst>
              <p:tags r:id="rId21"/>
            </p:custDataLst>
          </p:nvPr>
        </p:nvSpPr>
        <p:spPr bwMode="auto">
          <a:xfrm>
            <a:off x="6251575" y="4992688"/>
            <a:ext cx="1133475" cy="169862"/>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defRPr/>
            </a:pPr>
            <a:r>
              <a:rPr lang="en-US" sz="1200">
                <a:solidFill>
                  <a:schemeClr val="tx1"/>
                </a:solidFill>
              </a:rPr>
              <a:t>€ 50 – 80 bn</a:t>
            </a:r>
          </a:p>
        </p:txBody>
      </p:sp>
      <p:sp>
        <p:nvSpPr>
          <p:cNvPr id="120" name="Rectangle 7"/>
          <p:cNvSpPr>
            <a:spLocks noChangeArrowheads="1"/>
          </p:cNvSpPr>
          <p:nvPr>
            <p:custDataLst>
              <p:tags r:id="rId22"/>
            </p:custDataLst>
          </p:nvPr>
        </p:nvSpPr>
        <p:spPr bwMode="auto">
          <a:xfrm>
            <a:off x="7810500" y="4992688"/>
            <a:ext cx="920750" cy="169862"/>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defRPr/>
            </a:pPr>
            <a:r>
              <a:rPr lang="en-US" sz="1200">
                <a:solidFill>
                  <a:schemeClr val="tx1"/>
                </a:solidFill>
              </a:rPr>
              <a:t>€ 0.5 - 2.0 bn</a:t>
            </a:r>
          </a:p>
        </p:txBody>
      </p:sp>
      <p:sp>
        <p:nvSpPr>
          <p:cNvPr id="2" name="Rectangle 7"/>
          <p:cNvSpPr>
            <a:spLocks noChangeArrowheads="1"/>
          </p:cNvSpPr>
          <p:nvPr>
            <p:custDataLst>
              <p:tags r:id="rId23"/>
            </p:custDataLst>
          </p:nvPr>
        </p:nvSpPr>
        <p:spPr bwMode="auto">
          <a:xfrm>
            <a:off x="5919788" y="2624138"/>
            <a:ext cx="1323975" cy="169862"/>
          </a:xfrm>
          <a:prstGeom prst="rect">
            <a:avLst/>
          </a:prstGeom>
          <a:noFill/>
          <a:ln w="3175" algn="ctr">
            <a:noFill/>
            <a:miter lim="800000"/>
            <a:headEnd/>
            <a:tailEnd/>
          </a:ln>
        </p:spPr>
        <p:txBody>
          <a:bodyPr lIns="0" tIns="0" rIns="0" bIns="0">
            <a:spAutoFit/>
          </a:bodyPr>
          <a:lstStyle/>
          <a:p>
            <a:pPr marL="0" lvl="1" indent="1588" algn="ctr">
              <a:lnSpc>
                <a:spcPct val="93000"/>
              </a:lnSpc>
              <a:buClr>
                <a:srgbClr val="000000"/>
              </a:buClr>
              <a:buFont typeface="Wingdings" pitchFamily="2" charset="2"/>
              <a:buNone/>
              <a:tabLst>
                <a:tab pos="6904038" algn="l"/>
                <a:tab pos="8467725" algn="r"/>
              </a:tabLst>
              <a:defRPr/>
            </a:pPr>
            <a:r>
              <a:rPr lang="en-US" sz="1200">
                <a:effectLst>
                  <a:outerShdw blurRad="38100" dist="38100" dir="2700000" algn="tl">
                    <a:srgbClr val="C0C0C0"/>
                  </a:outerShdw>
                </a:effectLst>
              </a:rPr>
              <a:t>   Solar   </a:t>
            </a:r>
          </a:p>
        </p:txBody>
      </p:sp>
      <p:cxnSp>
        <p:nvCxnSpPr>
          <p:cNvPr id="3134" name="Straight Connector 175"/>
          <p:cNvCxnSpPr>
            <a:cxnSpLocks noChangeShapeType="1"/>
          </p:cNvCxnSpPr>
          <p:nvPr/>
        </p:nvCxnSpPr>
        <p:spPr bwMode="auto">
          <a:xfrm rot="16200000" flipH="1">
            <a:off x="5785644" y="4504532"/>
            <a:ext cx="3760787" cy="6350"/>
          </a:xfrm>
          <a:prstGeom prst="line">
            <a:avLst/>
          </a:prstGeom>
          <a:noFill/>
          <a:ln w="12700" algn="ctr">
            <a:solidFill>
              <a:schemeClr val="tx2"/>
            </a:solidFill>
            <a:prstDash val="sysDot"/>
            <a:round/>
            <a:headEnd/>
            <a:tailEnd type="none" w="med" len="lg"/>
          </a:ln>
        </p:spPr>
      </p:cxnSp>
      <p:cxnSp>
        <p:nvCxnSpPr>
          <p:cNvPr id="3135" name="Straight Connector 160"/>
          <p:cNvCxnSpPr>
            <a:cxnSpLocks noChangeShapeType="1"/>
          </p:cNvCxnSpPr>
          <p:nvPr/>
        </p:nvCxnSpPr>
        <p:spPr bwMode="auto">
          <a:xfrm>
            <a:off x="6805613" y="6035675"/>
            <a:ext cx="787400" cy="1588"/>
          </a:xfrm>
          <a:prstGeom prst="line">
            <a:avLst/>
          </a:prstGeom>
          <a:noFill/>
          <a:ln w="12700" algn="ctr">
            <a:solidFill>
              <a:schemeClr val="accent1"/>
            </a:solidFill>
            <a:round/>
            <a:headEnd/>
            <a:tailEnd type="none" w="med" len="lg"/>
          </a:ln>
        </p:spPr>
      </p:cxnSp>
      <p:sp>
        <p:nvSpPr>
          <p:cNvPr id="3136" name="Line 110"/>
          <p:cNvSpPr>
            <a:spLocks noChangeShapeType="1"/>
          </p:cNvSpPr>
          <p:nvPr/>
        </p:nvSpPr>
        <p:spPr bwMode="auto">
          <a:xfrm>
            <a:off x="6746875" y="5481638"/>
            <a:ext cx="0" cy="906462"/>
          </a:xfrm>
          <a:prstGeom prst="line">
            <a:avLst/>
          </a:prstGeom>
          <a:noFill/>
          <a:ln w="12700">
            <a:solidFill>
              <a:schemeClr val="bg2"/>
            </a:solidFill>
            <a:prstDash val="sysDot"/>
            <a:round/>
            <a:headEnd/>
            <a:tailEnd/>
          </a:ln>
        </p:spPr>
        <p:txBody>
          <a:bodyPr/>
          <a:lstStyle/>
          <a:p>
            <a:endParaRPr lang="de-DE"/>
          </a:p>
        </p:txBody>
      </p:sp>
      <p:sp>
        <p:nvSpPr>
          <p:cNvPr id="3137" name="Textfeld 74"/>
          <p:cNvSpPr txBox="1">
            <a:spLocks noChangeArrowheads="1"/>
          </p:cNvSpPr>
          <p:nvPr/>
        </p:nvSpPr>
        <p:spPr bwMode="auto">
          <a:xfrm>
            <a:off x="4479925" y="2971800"/>
            <a:ext cx="681038" cy="244475"/>
          </a:xfrm>
          <a:prstGeom prst="rect">
            <a:avLst/>
          </a:prstGeom>
          <a:noFill/>
          <a:ln w="9525">
            <a:noFill/>
            <a:miter lim="800000"/>
            <a:headEnd/>
            <a:tailEnd/>
          </a:ln>
        </p:spPr>
        <p:txBody>
          <a:bodyPr>
            <a:spAutoFit/>
          </a:bodyPr>
          <a:lstStyle/>
          <a:p>
            <a:r>
              <a:rPr lang="de-DE" sz="1000">
                <a:cs typeface="Arial" charset="0"/>
              </a:rPr>
              <a:t>2008</a:t>
            </a:r>
          </a:p>
        </p:txBody>
      </p:sp>
      <p:cxnSp>
        <p:nvCxnSpPr>
          <p:cNvPr id="3138" name="Straight Connector 144"/>
          <p:cNvCxnSpPr>
            <a:cxnSpLocks noChangeShapeType="1"/>
          </p:cNvCxnSpPr>
          <p:nvPr/>
        </p:nvCxnSpPr>
        <p:spPr bwMode="auto">
          <a:xfrm>
            <a:off x="7740650" y="2905125"/>
            <a:ext cx="998538" cy="0"/>
          </a:xfrm>
          <a:prstGeom prst="line">
            <a:avLst/>
          </a:prstGeom>
          <a:noFill/>
          <a:ln w="12700" algn="ctr">
            <a:solidFill>
              <a:schemeClr val="accent1"/>
            </a:solidFill>
            <a:round/>
            <a:headEnd/>
            <a:tailEnd type="none" w="med" len="lg"/>
          </a:ln>
        </p:spPr>
      </p:cxnSp>
      <p:cxnSp>
        <p:nvCxnSpPr>
          <p:cNvPr id="3139" name="Straight Connector 160"/>
          <p:cNvCxnSpPr>
            <a:cxnSpLocks noChangeShapeType="1"/>
          </p:cNvCxnSpPr>
          <p:nvPr/>
        </p:nvCxnSpPr>
        <p:spPr bwMode="auto">
          <a:xfrm>
            <a:off x="7748588" y="5399088"/>
            <a:ext cx="998537" cy="1587"/>
          </a:xfrm>
          <a:prstGeom prst="line">
            <a:avLst/>
          </a:prstGeom>
          <a:noFill/>
          <a:ln w="12700" algn="ctr">
            <a:solidFill>
              <a:schemeClr val="accent1"/>
            </a:solidFill>
            <a:round/>
            <a:headEnd/>
            <a:tailEnd type="none" w="med" len="lg"/>
          </a:ln>
        </p:spPr>
      </p:cxnSp>
      <p:cxnSp>
        <p:nvCxnSpPr>
          <p:cNvPr id="3140" name="Straight Connector 148"/>
          <p:cNvCxnSpPr>
            <a:cxnSpLocks noChangeShapeType="1"/>
          </p:cNvCxnSpPr>
          <p:nvPr/>
        </p:nvCxnSpPr>
        <p:spPr bwMode="auto">
          <a:xfrm>
            <a:off x="5848350" y="3803650"/>
            <a:ext cx="1706563" cy="3175"/>
          </a:xfrm>
          <a:prstGeom prst="line">
            <a:avLst/>
          </a:prstGeom>
          <a:noFill/>
          <a:ln w="12700" algn="ctr">
            <a:solidFill>
              <a:schemeClr val="accent1"/>
            </a:solidFill>
            <a:round/>
            <a:headEnd/>
            <a:tailEnd type="none" w="med" len="lg"/>
          </a:ln>
        </p:spPr>
      </p:cxnSp>
      <p:cxnSp>
        <p:nvCxnSpPr>
          <p:cNvPr id="3141" name="Straight Connector 148"/>
          <p:cNvCxnSpPr>
            <a:cxnSpLocks noChangeShapeType="1"/>
          </p:cNvCxnSpPr>
          <p:nvPr/>
        </p:nvCxnSpPr>
        <p:spPr bwMode="auto">
          <a:xfrm>
            <a:off x="5891213" y="4783138"/>
            <a:ext cx="1704975" cy="4762"/>
          </a:xfrm>
          <a:prstGeom prst="line">
            <a:avLst/>
          </a:prstGeom>
          <a:noFill/>
          <a:ln w="12700" algn="ctr">
            <a:solidFill>
              <a:schemeClr val="accent1"/>
            </a:solidFill>
            <a:round/>
            <a:headEnd/>
            <a:tailEnd type="none" w="med" len="lg"/>
          </a:ln>
        </p:spPr>
      </p:cxnSp>
      <p:cxnSp>
        <p:nvCxnSpPr>
          <p:cNvPr id="3142" name="Straight Connector 148"/>
          <p:cNvCxnSpPr>
            <a:cxnSpLocks noChangeShapeType="1"/>
          </p:cNvCxnSpPr>
          <p:nvPr/>
        </p:nvCxnSpPr>
        <p:spPr bwMode="auto">
          <a:xfrm>
            <a:off x="5848350" y="2905125"/>
            <a:ext cx="1706563" cy="3175"/>
          </a:xfrm>
          <a:prstGeom prst="line">
            <a:avLst/>
          </a:prstGeom>
          <a:noFill/>
          <a:ln w="12700" algn="ctr">
            <a:solidFill>
              <a:schemeClr val="accent1"/>
            </a:solidFill>
            <a:round/>
            <a:headEnd/>
            <a:tailEnd type="none" w="med" len="lg"/>
          </a:ln>
        </p:spPr>
      </p:cxnSp>
      <p:cxnSp>
        <p:nvCxnSpPr>
          <p:cNvPr id="3143" name="Straight Connector 148"/>
          <p:cNvCxnSpPr>
            <a:cxnSpLocks noChangeShapeType="1"/>
          </p:cNvCxnSpPr>
          <p:nvPr/>
        </p:nvCxnSpPr>
        <p:spPr bwMode="auto">
          <a:xfrm>
            <a:off x="5891213" y="5391150"/>
            <a:ext cx="1704975" cy="3175"/>
          </a:xfrm>
          <a:prstGeom prst="line">
            <a:avLst/>
          </a:prstGeom>
          <a:noFill/>
          <a:ln w="12700" algn="ctr">
            <a:solidFill>
              <a:schemeClr val="accent1"/>
            </a:solidFill>
            <a:round/>
            <a:headEnd/>
            <a:tailEnd type="none" w="med" len="lg"/>
          </a:ln>
        </p:spPr>
      </p:cxnSp>
      <p:cxnSp>
        <p:nvCxnSpPr>
          <p:cNvPr id="3144" name="Straight Connector 160"/>
          <p:cNvCxnSpPr>
            <a:cxnSpLocks noChangeShapeType="1"/>
          </p:cNvCxnSpPr>
          <p:nvPr/>
        </p:nvCxnSpPr>
        <p:spPr bwMode="auto">
          <a:xfrm>
            <a:off x="7734300" y="4783138"/>
            <a:ext cx="996950" cy="1587"/>
          </a:xfrm>
          <a:prstGeom prst="line">
            <a:avLst/>
          </a:prstGeom>
          <a:noFill/>
          <a:ln w="12700" algn="ctr">
            <a:solidFill>
              <a:schemeClr val="accent1"/>
            </a:solidFill>
            <a:round/>
            <a:headEnd/>
            <a:tailEnd type="none" w="med" len="lg"/>
          </a:ln>
        </p:spPr>
      </p:cxnSp>
      <p:cxnSp>
        <p:nvCxnSpPr>
          <p:cNvPr id="3145" name="Straight Connector 160"/>
          <p:cNvCxnSpPr>
            <a:cxnSpLocks noChangeShapeType="1"/>
          </p:cNvCxnSpPr>
          <p:nvPr/>
        </p:nvCxnSpPr>
        <p:spPr bwMode="auto">
          <a:xfrm>
            <a:off x="7734300" y="3806825"/>
            <a:ext cx="996950" cy="1588"/>
          </a:xfrm>
          <a:prstGeom prst="line">
            <a:avLst/>
          </a:prstGeom>
          <a:noFill/>
          <a:ln w="12700" algn="ctr">
            <a:solidFill>
              <a:schemeClr val="accent1"/>
            </a:solidFill>
            <a:round/>
            <a:headEnd/>
            <a:tailEnd type="none" w="med" len="lg"/>
          </a:ln>
        </p:spPr>
      </p:cxnSp>
      <p:cxnSp>
        <p:nvCxnSpPr>
          <p:cNvPr id="3146" name="Straight Connector 160"/>
          <p:cNvCxnSpPr>
            <a:cxnSpLocks noChangeShapeType="1"/>
          </p:cNvCxnSpPr>
          <p:nvPr/>
        </p:nvCxnSpPr>
        <p:spPr bwMode="auto">
          <a:xfrm>
            <a:off x="5886450" y="6035675"/>
            <a:ext cx="785813" cy="1588"/>
          </a:xfrm>
          <a:prstGeom prst="line">
            <a:avLst/>
          </a:prstGeom>
          <a:noFill/>
          <a:ln w="12700" algn="ctr">
            <a:solidFill>
              <a:schemeClr val="accent1"/>
            </a:solidFill>
            <a:round/>
            <a:headEnd/>
            <a:tailEnd type="none" w="med" len="lg"/>
          </a:ln>
        </p:spPr>
      </p:cxnSp>
      <p:cxnSp>
        <p:nvCxnSpPr>
          <p:cNvPr id="3147" name="Straight Connector 160"/>
          <p:cNvCxnSpPr>
            <a:cxnSpLocks noChangeShapeType="1"/>
          </p:cNvCxnSpPr>
          <p:nvPr/>
        </p:nvCxnSpPr>
        <p:spPr bwMode="auto">
          <a:xfrm>
            <a:off x="7734300" y="6034088"/>
            <a:ext cx="996950" cy="1587"/>
          </a:xfrm>
          <a:prstGeom prst="line">
            <a:avLst/>
          </a:prstGeom>
          <a:noFill/>
          <a:ln w="12700" algn="ctr">
            <a:solidFill>
              <a:schemeClr val="accent1"/>
            </a:solidFill>
            <a:round/>
            <a:headEnd/>
            <a:tailEnd type="none" w="med" len="lg"/>
          </a:ln>
        </p:spPr>
      </p:cxnSp>
      <p:sp>
        <p:nvSpPr>
          <p:cNvPr id="3148" name="Textfeld 85"/>
          <p:cNvSpPr txBox="1">
            <a:spLocks noChangeArrowheads="1"/>
          </p:cNvSpPr>
          <p:nvPr/>
        </p:nvSpPr>
        <p:spPr bwMode="auto">
          <a:xfrm>
            <a:off x="5538788" y="6096000"/>
            <a:ext cx="1363662" cy="274638"/>
          </a:xfrm>
          <a:prstGeom prst="rect">
            <a:avLst/>
          </a:prstGeom>
          <a:noFill/>
          <a:ln w="9525">
            <a:noFill/>
            <a:miter lim="800000"/>
            <a:headEnd/>
            <a:tailEnd/>
          </a:ln>
        </p:spPr>
        <p:txBody>
          <a:bodyPr>
            <a:spAutoFit/>
          </a:bodyPr>
          <a:lstStyle/>
          <a:p>
            <a:pPr algn="ctr"/>
            <a:r>
              <a:rPr lang="de-DE" sz="1200">
                <a:cs typeface="Arial" charset="0"/>
              </a:rPr>
              <a:t>€ 320-400</a:t>
            </a:r>
          </a:p>
        </p:txBody>
      </p:sp>
      <p:sp>
        <p:nvSpPr>
          <p:cNvPr id="3149" name="Textfeld 85"/>
          <p:cNvSpPr txBox="1">
            <a:spLocks noChangeArrowheads="1"/>
          </p:cNvSpPr>
          <p:nvPr/>
        </p:nvSpPr>
        <p:spPr bwMode="auto">
          <a:xfrm>
            <a:off x="6467475" y="6096000"/>
            <a:ext cx="1365250" cy="274638"/>
          </a:xfrm>
          <a:prstGeom prst="rect">
            <a:avLst/>
          </a:prstGeom>
          <a:noFill/>
          <a:ln w="9525">
            <a:noFill/>
            <a:miter lim="800000"/>
            <a:headEnd/>
            <a:tailEnd/>
          </a:ln>
        </p:spPr>
        <p:txBody>
          <a:bodyPr>
            <a:spAutoFit/>
          </a:bodyPr>
          <a:lstStyle/>
          <a:p>
            <a:pPr algn="ctr"/>
            <a:r>
              <a:rPr lang="de-DE" sz="1200">
                <a:cs typeface="Arial" charset="0"/>
              </a:rPr>
              <a:t>€ 270-350</a:t>
            </a:r>
          </a:p>
        </p:txBody>
      </p:sp>
      <p:grpSp>
        <p:nvGrpSpPr>
          <p:cNvPr id="3150" name="Group 204"/>
          <p:cNvGrpSpPr>
            <a:grpSpLocks/>
          </p:cNvGrpSpPr>
          <p:nvPr/>
        </p:nvGrpSpPr>
        <p:grpSpPr bwMode="auto">
          <a:xfrm>
            <a:off x="450850" y="2132013"/>
            <a:ext cx="2465388" cy="4587875"/>
            <a:chOff x="381" y="1343"/>
            <a:chExt cx="1553" cy="2890"/>
          </a:xfrm>
        </p:grpSpPr>
        <p:graphicFrame>
          <p:nvGraphicFramePr>
            <p:cNvPr id="3075" name="Object 205"/>
            <p:cNvGraphicFramePr>
              <a:graphicFrameLocks noChangeAspect="1"/>
            </p:cNvGraphicFramePr>
            <p:nvPr/>
          </p:nvGraphicFramePr>
          <p:xfrm>
            <a:off x="734" y="1621"/>
            <a:ext cx="892" cy="1002"/>
          </p:xfrm>
          <a:graphic>
            <a:graphicData uri="http://schemas.openxmlformats.org/presentationml/2006/ole">
              <p:oleObj spid="_x0000_s3075" name="Diagramm" r:id="rId31" imgW="1419149" imgH="1590751" progId="MSGraph.Chart.8">
                <p:embed followColorScheme="full"/>
              </p:oleObj>
            </a:graphicData>
          </a:graphic>
        </p:graphicFrame>
        <p:graphicFrame>
          <p:nvGraphicFramePr>
            <p:cNvPr id="3076" name="Object 206"/>
            <p:cNvGraphicFramePr>
              <a:graphicFrameLocks noChangeAspect="1"/>
            </p:cNvGraphicFramePr>
            <p:nvPr/>
          </p:nvGraphicFramePr>
          <p:xfrm>
            <a:off x="640" y="2776"/>
            <a:ext cx="1081" cy="1207"/>
          </p:xfrm>
          <a:graphic>
            <a:graphicData uri="http://schemas.openxmlformats.org/presentationml/2006/ole">
              <p:oleObj spid="_x0000_s3076" name="Diagramm" r:id="rId32" imgW="1714500" imgH="1914449" progId="MSGraph.Chart.8">
                <p:embed followColorScheme="full"/>
              </p:oleObj>
            </a:graphicData>
          </a:graphic>
        </p:graphicFrame>
        <p:sp>
          <p:nvSpPr>
            <p:cNvPr id="3152" name="Textfeld 108"/>
            <p:cNvSpPr txBox="1">
              <a:spLocks noChangeArrowheads="1"/>
            </p:cNvSpPr>
            <p:nvPr/>
          </p:nvSpPr>
          <p:spPr bwMode="auto">
            <a:xfrm>
              <a:off x="1074" y="1565"/>
              <a:ext cx="212" cy="134"/>
            </a:xfrm>
            <a:prstGeom prst="rect">
              <a:avLst/>
            </a:prstGeom>
            <a:noFill/>
            <a:ln w="9525">
              <a:noFill/>
              <a:miter lim="800000"/>
              <a:headEnd/>
              <a:tailEnd/>
            </a:ln>
          </p:spPr>
          <p:txBody>
            <a:bodyPr wrap="none" lIns="0" tIns="0" rIns="0" bIns="0">
              <a:spAutoFit/>
            </a:bodyPr>
            <a:lstStyle/>
            <a:p>
              <a:pPr algn="ctr"/>
              <a:r>
                <a:rPr lang="de-DE" sz="1400" b="1">
                  <a:cs typeface="Arial" charset="0"/>
                </a:rPr>
                <a:t>2007</a:t>
              </a:r>
            </a:p>
          </p:txBody>
        </p:sp>
        <p:sp>
          <p:nvSpPr>
            <p:cNvPr id="3153" name="Rechteck 113"/>
            <p:cNvSpPr>
              <a:spLocks noChangeArrowheads="1"/>
            </p:cNvSpPr>
            <p:nvPr/>
          </p:nvSpPr>
          <p:spPr bwMode="auto">
            <a:xfrm>
              <a:off x="1074" y="2717"/>
              <a:ext cx="212" cy="134"/>
            </a:xfrm>
            <a:prstGeom prst="rect">
              <a:avLst/>
            </a:prstGeom>
            <a:noFill/>
            <a:ln w="9525">
              <a:noFill/>
              <a:miter lim="800000"/>
              <a:headEnd/>
              <a:tailEnd/>
            </a:ln>
          </p:spPr>
          <p:txBody>
            <a:bodyPr wrap="none" lIns="0" tIns="0" rIns="0" bIns="0">
              <a:spAutoFit/>
            </a:bodyPr>
            <a:lstStyle/>
            <a:p>
              <a:pPr algn="ctr" defTabSz="330200">
                <a:spcBef>
                  <a:spcPct val="50000"/>
                </a:spcBef>
              </a:pPr>
              <a:r>
                <a:rPr lang="en-US" altLang="zh-HK" sz="1400" b="1">
                  <a:solidFill>
                    <a:srgbClr val="000000"/>
                  </a:solidFill>
                  <a:ea typeface="新細明體"/>
                  <a:cs typeface="Arial" charset="0"/>
                </a:rPr>
                <a:t>2020</a:t>
              </a:r>
            </a:p>
          </p:txBody>
        </p:sp>
        <p:sp>
          <p:nvSpPr>
            <p:cNvPr id="3154" name="Rechteck 129"/>
            <p:cNvSpPr>
              <a:spLocks noChangeArrowheads="1"/>
            </p:cNvSpPr>
            <p:nvPr/>
          </p:nvSpPr>
          <p:spPr bwMode="auto">
            <a:xfrm>
              <a:off x="381" y="1723"/>
              <a:ext cx="445" cy="115"/>
            </a:xfrm>
            <a:prstGeom prst="rect">
              <a:avLst/>
            </a:prstGeom>
            <a:noFill/>
            <a:ln w="9525">
              <a:noFill/>
              <a:miter lim="800000"/>
              <a:headEnd/>
              <a:tailEnd/>
            </a:ln>
          </p:spPr>
          <p:txBody>
            <a:bodyPr wrap="none" lIns="0" tIns="0" rIns="0" bIns="0">
              <a:spAutoFit/>
            </a:bodyPr>
            <a:lstStyle/>
            <a:p>
              <a:pPr marL="322263" lvl="1" indent="-320675" algn="ctr">
                <a:spcBef>
                  <a:spcPct val="100000"/>
                </a:spcBef>
                <a:buClr>
                  <a:srgbClr val="000000"/>
                </a:buClr>
                <a:buFont typeface="Wingdings" pitchFamily="2" charset="2"/>
                <a:buNone/>
                <a:tabLst>
                  <a:tab pos="6904038" algn="l"/>
                  <a:tab pos="8467725" algn="r"/>
                </a:tabLst>
              </a:pPr>
              <a:r>
                <a:rPr lang="en-US" sz="1200">
                  <a:solidFill>
                    <a:srgbClr val="000000"/>
                  </a:solidFill>
                  <a:cs typeface="Arial" charset="0"/>
                </a:rPr>
                <a:t>∑ 4,100 GW</a:t>
              </a:r>
            </a:p>
          </p:txBody>
        </p:sp>
        <p:sp>
          <p:nvSpPr>
            <p:cNvPr id="3155" name="Rechteck 130"/>
            <p:cNvSpPr>
              <a:spLocks noChangeArrowheads="1"/>
            </p:cNvSpPr>
            <p:nvPr/>
          </p:nvSpPr>
          <p:spPr bwMode="auto">
            <a:xfrm>
              <a:off x="381" y="2839"/>
              <a:ext cx="452" cy="115"/>
            </a:xfrm>
            <a:prstGeom prst="rect">
              <a:avLst/>
            </a:prstGeom>
            <a:noFill/>
            <a:ln w="9525">
              <a:noFill/>
              <a:miter lim="800000"/>
              <a:headEnd/>
              <a:tailEnd/>
            </a:ln>
          </p:spPr>
          <p:txBody>
            <a:bodyPr wrap="none" lIns="0" tIns="0" rIns="0" bIns="0">
              <a:spAutoFit/>
            </a:bodyPr>
            <a:lstStyle/>
            <a:p>
              <a:pPr marL="322263" lvl="1" indent="-320675" algn="ctr">
                <a:spcBef>
                  <a:spcPct val="100000"/>
                </a:spcBef>
                <a:buClr>
                  <a:srgbClr val="000000"/>
                </a:buClr>
                <a:buFont typeface="Wingdings" pitchFamily="2" charset="2"/>
                <a:buNone/>
                <a:tabLst>
                  <a:tab pos="6904038" algn="l"/>
                  <a:tab pos="8467725" algn="r"/>
                </a:tabLst>
              </a:pPr>
              <a:r>
                <a:rPr lang="en-US" sz="1200">
                  <a:solidFill>
                    <a:srgbClr val="000000"/>
                  </a:solidFill>
                  <a:cs typeface="Arial" charset="0"/>
                </a:rPr>
                <a:t>∑ 6,500 GW</a:t>
              </a:r>
            </a:p>
          </p:txBody>
        </p:sp>
        <p:sp>
          <p:nvSpPr>
            <p:cNvPr id="3156" name="Textfeld 168"/>
            <p:cNvSpPr txBox="1">
              <a:spLocks noChangeArrowheads="1"/>
            </p:cNvSpPr>
            <p:nvPr/>
          </p:nvSpPr>
          <p:spPr bwMode="auto">
            <a:xfrm>
              <a:off x="385" y="1343"/>
              <a:ext cx="1470" cy="134"/>
            </a:xfrm>
            <a:prstGeom prst="rect">
              <a:avLst/>
            </a:prstGeom>
            <a:noFill/>
            <a:ln w="9525">
              <a:noFill/>
              <a:miter lim="800000"/>
              <a:headEnd/>
              <a:tailEnd/>
            </a:ln>
          </p:spPr>
          <p:txBody>
            <a:bodyPr wrap="none" lIns="0" tIns="0" rIns="0" bIns="0">
              <a:spAutoFit/>
            </a:bodyPr>
            <a:lstStyle/>
            <a:p>
              <a:pPr algn="ctr"/>
              <a:r>
                <a:rPr lang="de-DE" sz="1400">
                  <a:cs typeface="Arial" charset="0"/>
                </a:rPr>
                <a:t>Global generation capacity (GW)</a:t>
              </a:r>
            </a:p>
          </p:txBody>
        </p:sp>
        <p:sp>
          <p:nvSpPr>
            <p:cNvPr id="3157" name="LegendIcon"/>
            <p:cNvSpPr>
              <a:spLocks noChangeArrowheads="1"/>
            </p:cNvSpPr>
            <p:nvPr/>
          </p:nvSpPr>
          <p:spPr bwMode="auto">
            <a:xfrm>
              <a:off x="385" y="3982"/>
              <a:ext cx="142" cy="88"/>
            </a:xfrm>
            <a:prstGeom prst="rect">
              <a:avLst/>
            </a:prstGeom>
            <a:solidFill>
              <a:schemeClr val="accent1"/>
            </a:solidFill>
            <a:ln w="9525" algn="ctr">
              <a:solidFill>
                <a:schemeClr val="tx1"/>
              </a:solidFill>
              <a:round/>
              <a:headEnd/>
              <a:tailEnd/>
            </a:ln>
          </p:spPr>
          <p:txBody>
            <a:bodyPr lIns="0" tIns="0" rIns="0" bIns="0" anchor="ctr"/>
            <a:lstStyle/>
            <a:p>
              <a:pPr algn="ctr"/>
              <a:endParaRPr lang="en-US" sz="1200">
                <a:solidFill>
                  <a:srgbClr val="000000"/>
                </a:solidFill>
                <a:cs typeface="Arial" charset="0"/>
              </a:endParaRPr>
            </a:p>
          </p:txBody>
        </p:sp>
        <p:sp>
          <p:nvSpPr>
            <p:cNvPr id="3158" name="LegendText"/>
            <p:cNvSpPr txBox="1">
              <a:spLocks noChangeArrowheads="1"/>
            </p:cNvSpPr>
            <p:nvPr/>
          </p:nvSpPr>
          <p:spPr bwMode="auto">
            <a:xfrm>
              <a:off x="546" y="3969"/>
              <a:ext cx="474" cy="115"/>
            </a:xfrm>
            <a:prstGeom prst="rect">
              <a:avLst/>
            </a:prstGeom>
            <a:noFill/>
            <a:ln w="9525">
              <a:noFill/>
              <a:miter lim="800000"/>
              <a:headEnd/>
              <a:tailEnd/>
            </a:ln>
          </p:spPr>
          <p:txBody>
            <a:bodyPr wrap="none" lIns="0" tIns="0" rIns="0" bIns="0" anchor="b">
              <a:spAutoFit/>
            </a:bodyPr>
            <a:lstStyle/>
            <a:p>
              <a:pPr algn="ctr"/>
              <a:r>
                <a:rPr lang="de-DE" sz="1200">
                  <a:solidFill>
                    <a:srgbClr val="000000"/>
                  </a:solidFill>
                  <a:cs typeface="Arial" charset="0"/>
                </a:rPr>
                <a:t>Renewables</a:t>
              </a:r>
            </a:p>
          </p:txBody>
        </p:sp>
        <p:sp>
          <p:nvSpPr>
            <p:cNvPr id="3159" name="LegendIcon"/>
            <p:cNvSpPr>
              <a:spLocks noChangeArrowheads="1"/>
            </p:cNvSpPr>
            <p:nvPr/>
          </p:nvSpPr>
          <p:spPr bwMode="auto">
            <a:xfrm>
              <a:off x="1069" y="3983"/>
              <a:ext cx="142" cy="88"/>
            </a:xfrm>
            <a:prstGeom prst="rect">
              <a:avLst/>
            </a:prstGeom>
            <a:solidFill>
              <a:schemeClr val="bg1"/>
            </a:solidFill>
            <a:ln w="9525" algn="ctr">
              <a:solidFill>
                <a:schemeClr val="tx1"/>
              </a:solidFill>
              <a:round/>
              <a:headEnd/>
              <a:tailEnd/>
            </a:ln>
          </p:spPr>
          <p:txBody>
            <a:bodyPr lIns="0" tIns="0" rIns="0" bIns="0" anchor="ctr"/>
            <a:lstStyle/>
            <a:p>
              <a:pPr algn="ctr"/>
              <a:endParaRPr lang="en-US" sz="1200">
                <a:solidFill>
                  <a:srgbClr val="000000"/>
                </a:solidFill>
                <a:cs typeface="Arial" charset="0"/>
              </a:endParaRPr>
            </a:p>
          </p:txBody>
        </p:sp>
        <p:sp>
          <p:nvSpPr>
            <p:cNvPr id="3160" name="LegendText"/>
            <p:cNvSpPr txBox="1">
              <a:spLocks noChangeArrowheads="1"/>
            </p:cNvSpPr>
            <p:nvPr/>
          </p:nvSpPr>
          <p:spPr bwMode="auto">
            <a:xfrm>
              <a:off x="1232" y="3969"/>
              <a:ext cx="146" cy="115"/>
            </a:xfrm>
            <a:prstGeom prst="rect">
              <a:avLst/>
            </a:prstGeom>
            <a:noFill/>
            <a:ln w="9525">
              <a:noFill/>
              <a:miter lim="800000"/>
              <a:headEnd/>
              <a:tailEnd/>
            </a:ln>
          </p:spPr>
          <p:txBody>
            <a:bodyPr wrap="none" lIns="0" tIns="0" rIns="0" bIns="0" anchor="b">
              <a:spAutoFit/>
            </a:bodyPr>
            <a:lstStyle/>
            <a:p>
              <a:pPr algn="ctr"/>
              <a:r>
                <a:rPr lang="de-DE" sz="1200">
                  <a:solidFill>
                    <a:srgbClr val="000000"/>
                  </a:solidFill>
                  <a:cs typeface="Arial" charset="0"/>
                </a:rPr>
                <a:t>Gas</a:t>
              </a:r>
            </a:p>
          </p:txBody>
        </p:sp>
        <p:sp>
          <p:nvSpPr>
            <p:cNvPr id="3161" name="LegendIcon"/>
            <p:cNvSpPr>
              <a:spLocks noChangeArrowheads="1"/>
            </p:cNvSpPr>
            <p:nvPr/>
          </p:nvSpPr>
          <p:spPr bwMode="auto">
            <a:xfrm>
              <a:off x="1071" y="4132"/>
              <a:ext cx="142" cy="88"/>
            </a:xfrm>
            <a:prstGeom prst="rect">
              <a:avLst/>
            </a:prstGeom>
            <a:solidFill>
              <a:srgbClr val="4D4D4D"/>
            </a:solidFill>
            <a:ln w="9525" algn="ctr">
              <a:solidFill>
                <a:schemeClr val="tx1"/>
              </a:solidFill>
              <a:round/>
              <a:headEnd/>
              <a:tailEnd/>
            </a:ln>
          </p:spPr>
          <p:txBody>
            <a:bodyPr lIns="0" tIns="0" rIns="0" bIns="0" anchor="ctr"/>
            <a:lstStyle/>
            <a:p>
              <a:pPr algn="ctr"/>
              <a:endParaRPr lang="en-US" sz="1200">
                <a:solidFill>
                  <a:srgbClr val="000000"/>
                </a:solidFill>
                <a:cs typeface="Arial" charset="0"/>
              </a:endParaRPr>
            </a:p>
          </p:txBody>
        </p:sp>
        <p:sp>
          <p:nvSpPr>
            <p:cNvPr id="3162" name="LegendText"/>
            <p:cNvSpPr txBox="1">
              <a:spLocks noChangeArrowheads="1"/>
            </p:cNvSpPr>
            <p:nvPr/>
          </p:nvSpPr>
          <p:spPr bwMode="auto">
            <a:xfrm>
              <a:off x="1232" y="4118"/>
              <a:ext cx="170" cy="115"/>
            </a:xfrm>
            <a:prstGeom prst="rect">
              <a:avLst/>
            </a:prstGeom>
            <a:noFill/>
            <a:ln w="9525">
              <a:noFill/>
              <a:miter lim="800000"/>
              <a:headEnd/>
              <a:tailEnd/>
            </a:ln>
          </p:spPr>
          <p:txBody>
            <a:bodyPr wrap="none" lIns="0" tIns="0" rIns="0" bIns="0" anchor="b">
              <a:spAutoFit/>
            </a:bodyPr>
            <a:lstStyle/>
            <a:p>
              <a:pPr algn="ctr"/>
              <a:r>
                <a:rPr lang="de-DE" sz="1200">
                  <a:solidFill>
                    <a:srgbClr val="000000"/>
                  </a:solidFill>
                  <a:cs typeface="Arial" charset="0"/>
                </a:rPr>
                <a:t>Coal</a:t>
              </a:r>
            </a:p>
          </p:txBody>
        </p:sp>
        <p:sp>
          <p:nvSpPr>
            <p:cNvPr id="3163" name="LegendIcon"/>
            <p:cNvSpPr>
              <a:spLocks noChangeArrowheads="1"/>
            </p:cNvSpPr>
            <p:nvPr/>
          </p:nvSpPr>
          <p:spPr bwMode="auto">
            <a:xfrm>
              <a:off x="385" y="4132"/>
              <a:ext cx="142" cy="88"/>
            </a:xfrm>
            <a:prstGeom prst="rect">
              <a:avLst/>
            </a:prstGeom>
            <a:solidFill>
              <a:srgbClr val="969696"/>
            </a:solidFill>
            <a:ln w="9525" algn="ctr">
              <a:solidFill>
                <a:schemeClr val="tx1"/>
              </a:solidFill>
              <a:round/>
              <a:headEnd/>
              <a:tailEnd/>
            </a:ln>
          </p:spPr>
          <p:txBody>
            <a:bodyPr lIns="0" tIns="0" rIns="0" bIns="0" anchor="ctr"/>
            <a:lstStyle/>
            <a:p>
              <a:pPr algn="ctr"/>
              <a:endParaRPr lang="en-US" sz="1200">
                <a:solidFill>
                  <a:srgbClr val="000000"/>
                </a:solidFill>
                <a:cs typeface="Arial" charset="0"/>
              </a:endParaRPr>
            </a:p>
          </p:txBody>
        </p:sp>
        <p:sp>
          <p:nvSpPr>
            <p:cNvPr id="3164" name="LegendText"/>
            <p:cNvSpPr txBox="1">
              <a:spLocks noChangeArrowheads="1"/>
            </p:cNvSpPr>
            <p:nvPr/>
          </p:nvSpPr>
          <p:spPr bwMode="auto">
            <a:xfrm>
              <a:off x="1606" y="4118"/>
              <a:ext cx="298" cy="115"/>
            </a:xfrm>
            <a:prstGeom prst="rect">
              <a:avLst/>
            </a:prstGeom>
            <a:noFill/>
            <a:ln w="9525">
              <a:noFill/>
              <a:miter lim="800000"/>
              <a:headEnd/>
              <a:tailEnd/>
            </a:ln>
          </p:spPr>
          <p:txBody>
            <a:bodyPr wrap="none" lIns="0" tIns="0" rIns="0" bIns="0" anchor="b">
              <a:spAutoFit/>
            </a:bodyPr>
            <a:lstStyle/>
            <a:p>
              <a:pPr algn="ctr"/>
              <a:r>
                <a:rPr lang="de-DE" sz="1200">
                  <a:solidFill>
                    <a:srgbClr val="000000"/>
                  </a:solidFill>
                  <a:cs typeface="Arial" charset="0"/>
                </a:rPr>
                <a:t>Nuclear</a:t>
              </a:r>
            </a:p>
          </p:txBody>
        </p:sp>
        <p:sp>
          <p:nvSpPr>
            <p:cNvPr id="3165" name="LegendIcon"/>
            <p:cNvSpPr>
              <a:spLocks noChangeArrowheads="1"/>
            </p:cNvSpPr>
            <p:nvPr/>
          </p:nvSpPr>
          <p:spPr bwMode="auto">
            <a:xfrm>
              <a:off x="1446" y="4132"/>
              <a:ext cx="141" cy="88"/>
            </a:xfrm>
            <a:prstGeom prst="rect">
              <a:avLst/>
            </a:prstGeom>
            <a:solidFill>
              <a:srgbClr val="EAEAEA"/>
            </a:solidFill>
            <a:ln w="9525" algn="ctr">
              <a:solidFill>
                <a:schemeClr val="tx1"/>
              </a:solidFill>
              <a:round/>
              <a:headEnd/>
              <a:tailEnd/>
            </a:ln>
          </p:spPr>
          <p:txBody>
            <a:bodyPr lIns="0" tIns="0" rIns="0" bIns="0" anchor="ctr"/>
            <a:lstStyle/>
            <a:p>
              <a:pPr algn="ctr"/>
              <a:endParaRPr lang="en-US" sz="1200">
                <a:solidFill>
                  <a:srgbClr val="000000"/>
                </a:solidFill>
                <a:cs typeface="Arial" charset="0"/>
              </a:endParaRPr>
            </a:p>
          </p:txBody>
        </p:sp>
        <p:sp>
          <p:nvSpPr>
            <p:cNvPr id="3166" name="LegendText"/>
            <p:cNvSpPr txBox="1">
              <a:spLocks noChangeArrowheads="1"/>
            </p:cNvSpPr>
            <p:nvPr/>
          </p:nvSpPr>
          <p:spPr bwMode="auto">
            <a:xfrm>
              <a:off x="551" y="4118"/>
              <a:ext cx="477" cy="115"/>
            </a:xfrm>
            <a:prstGeom prst="rect">
              <a:avLst/>
            </a:prstGeom>
            <a:noFill/>
            <a:ln w="9525">
              <a:noFill/>
              <a:miter lim="800000"/>
              <a:headEnd/>
              <a:tailEnd/>
            </a:ln>
          </p:spPr>
          <p:txBody>
            <a:bodyPr wrap="none" lIns="0" tIns="0" rIns="0" bIns="0" anchor="b">
              <a:spAutoFit/>
            </a:bodyPr>
            <a:lstStyle/>
            <a:p>
              <a:pPr algn="ctr"/>
              <a:r>
                <a:rPr lang="de-DE" sz="1200">
                  <a:solidFill>
                    <a:srgbClr val="000000"/>
                  </a:solidFill>
                  <a:cs typeface="Arial" charset="0"/>
                </a:rPr>
                <a:t>Large Hydro</a:t>
              </a:r>
            </a:p>
          </p:txBody>
        </p:sp>
        <p:sp>
          <p:nvSpPr>
            <p:cNvPr id="3167" name="Arc 92"/>
            <p:cNvSpPr>
              <a:spLocks/>
            </p:cNvSpPr>
            <p:nvPr/>
          </p:nvSpPr>
          <p:spPr bwMode="auto">
            <a:xfrm rot="5888845">
              <a:off x="855" y="1755"/>
              <a:ext cx="1068" cy="914"/>
            </a:xfrm>
            <a:custGeom>
              <a:avLst/>
              <a:gdLst>
                <a:gd name="T0" fmla="*/ 0 w 25781"/>
                <a:gd name="T1" fmla="*/ 291 h 21600"/>
                <a:gd name="T2" fmla="*/ 262 w 25781"/>
                <a:gd name="T3" fmla="*/ 291 h 21600"/>
                <a:gd name="T4" fmla="*/ 262 w 25781"/>
                <a:gd name="T5" fmla="*/ 291 h 21600"/>
                <a:gd name="T6" fmla="*/ 0 60000 65536"/>
                <a:gd name="T7" fmla="*/ 0 60000 65536"/>
                <a:gd name="T8" fmla="*/ 0 60000 65536"/>
                <a:gd name="T9" fmla="*/ 0 w 25781"/>
                <a:gd name="T10" fmla="*/ 0 h 21600"/>
                <a:gd name="T11" fmla="*/ 25781 w 25781"/>
                <a:gd name="T12" fmla="*/ 21600 h 21600"/>
              </a:gdLst>
              <a:ahLst/>
              <a:cxnLst>
                <a:cxn ang="T6">
                  <a:pos x="T0" y="T1"/>
                </a:cxn>
                <a:cxn ang="T7">
                  <a:pos x="T2" y="T3"/>
                </a:cxn>
                <a:cxn ang="T8">
                  <a:pos x="T4" y="T5"/>
                </a:cxn>
              </a:cxnLst>
              <a:rect l="T9" t="T10" r="T11" b="T12"/>
              <a:pathLst>
                <a:path w="25781" h="21600" fill="none" extrusionOk="0">
                  <a:moveTo>
                    <a:pt x="-1" y="6747"/>
                  </a:moveTo>
                  <a:cubicBezTo>
                    <a:pt x="4078" y="2440"/>
                    <a:pt x="9750" y="-1"/>
                    <a:pt x="15683" y="0"/>
                  </a:cubicBezTo>
                  <a:cubicBezTo>
                    <a:pt x="19202" y="0"/>
                    <a:pt x="22669" y="860"/>
                    <a:pt x="25781" y="2505"/>
                  </a:cubicBezTo>
                </a:path>
                <a:path w="25781" h="21600" stroke="0" extrusionOk="0">
                  <a:moveTo>
                    <a:pt x="-1" y="6747"/>
                  </a:moveTo>
                  <a:cubicBezTo>
                    <a:pt x="4078" y="2440"/>
                    <a:pt x="9750" y="-1"/>
                    <a:pt x="15683" y="0"/>
                  </a:cubicBezTo>
                  <a:cubicBezTo>
                    <a:pt x="19202" y="0"/>
                    <a:pt x="22669" y="860"/>
                    <a:pt x="25781" y="2505"/>
                  </a:cubicBezTo>
                  <a:lnTo>
                    <a:pt x="15683" y="21600"/>
                  </a:lnTo>
                  <a:close/>
                </a:path>
              </a:pathLst>
            </a:custGeom>
            <a:noFill/>
            <a:ln w="28575">
              <a:solidFill>
                <a:schemeClr val="bg2"/>
              </a:solidFill>
              <a:round/>
              <a:headEnd/>
              <a:tailEnd type="triangle" w="med" len="med"/>
            </a:ln>
          </p:spPr>
          <p:txBody>
            <a:bodyPr rot="10800000" vert="eaVert" wrap="none" anchor="ctr"/>
            <a:lstStyle/>
            <a:p>
              <a:pPr algn="ctr"/>
              <a:endParaRPr lang="en-GB">
                <a:cs typeface="Arial" charset="0"/>
              </a:endParaRPr>
            </a:p>
          </p:txBody>
        </p:sp>
        <p:sp>
          <p:nvSpPr>
            <p:cNvPr id="3168" name="Oval 93"/>
            <p:cNvSpPr>
              <a:spLocks noChangeArrowheads="1"/>
            </p:cNvSpPr>
            <p:nvPr/>
          </p:nvSpPr>
          <p:spPr bwMode="auto">
            <a:xfrm>
              <a:off x="1584" y="2394"/>
              <a:ext cx="350" cy="198"/>
            </a:xfrm>
            <a:prstGeom prst="ellipse">
              <a:avLst/>
            </a:prstGeom>
            <a:solidFill>
              <a:schemeClr val="accent1"/>
            </a:solidFill>
            <a:ln w="9525">
              <a:noFill/>
              <a:round/>
              <a:headEnd/>
              <a:tailEnd/>
            </a:ln>
          </p:spPr>
          <p:txBody>
            <a:bodyPr wrap="none" anchor="ctr"/>
            <a:lstStyle/>
            <a:p>
              <a:pPr algn="ctr"/>
              <a:r>
                <a:rPr lang="de-DE" sz="1600" b="1">
                  <a:solidFill>
                    <a:schemeClr val="bg1"/>
                  </a:solidFill>
                  <a:cs typeface="Arial" charset="0"/>
                </a:rPr>
                <a:t>x&gt;4</a:t>
              </a:r>
              <a:endParaRPr lang="en-US" sz="1600" b="1">
                <a:solidFill>
                  <a:schemeClr val="bg1"/>
                </a:solidFill>
                <a:cs typeface="Arial" charset="0"/>
              </a:endParaRPr>
            </a:p>
          </p:txBody>
        </p:sp>
        <p:sp>
          <p:nvSpPr>
            <p:cNvPr id="3169" name="Freeform 106"/>
            <p:cNvSpPr>
              <a:spLocks/>
            </p:cNvSpPr>
            <p:nvPr/>
          </p:nvSpPr>
          <p:spPr bwMode="auto">
            <a:xfrm>
              <a:off x="551" y="1887"/>
              <a:ext cx="3" cy="925"/>
            </a:xfrm>
            <a:custGeom>
              <a:avLst/>
              <a:gdLst>
                <a:gd name="T0" fmla="*/ 0 w 2"/>
                <a:gd name="T1" fmla="*/ 0 h 925"/>
                <a:gd name="T2" fmla="*/ 2147483647 w 2"/>
                <a:gd name="T3" fmla="*/ 2147478473 h 925"/>
                <a:gd name="T4" fmla="*/ 0 60000 65536"/>
                <a:gd name="T5" fmla="*/ 0 60000 65536"/>
                <a:gd name="T6" fmla="*/ 0 w 2"/>
                <a:gd name="T7" fmla="*/ 0 h 925"/>
                <a:gd name="T8" fmla="*/ 2 w 2"/>
                <a:gd name="T9" fmla="*/ 925 h 925"/>
              </a:gdLst>
              <a:ahLst/>
              <a:cxnLst>
                <a:cxn ang="T4">
                  <a:pos x="T0" y="T1"/>
                </a:cxn>
                <a:cxn ang="T5">
                  <a:pos x="T2" y="T3"/>
                </a:cxn>
              </a:cxnLst>
              <a:rect l="T6" t="T7" r="T8" b="T9"/>
              <a:pathLst>
                <a:path w="2" h="925">
                  <a:moveTo>
                    <a:pt x="0" y="0"/>
                  </a:moveTo>
                  <a:lnTo>
                    <a:pt x="2" y="925"/>
                  </a:lnTo>
                </a:path>
              </a:pathLst>
            </a:custGeom>
            <a:noFill/>
            <a:ln w="28575">
              <a:solidFill>
                <a:schemeClr val="tx2"/>
              </a:solidFill>
              <a:round/>
              <a:headEnd/>
              <a:tailEnd type="triangle" w="med" len="med"/>
            </a:ln>
          </p:spPr>
          <p:txBody>
            <a:bodyPr/>
            <a:lstStyle/>
            <a:p>
              <a:pPr algn="ctr"/>
              <a:endParaRPr lang="en-US">
                <a:cs typeface="Arial" charset="0"/>
              </a:endParaRPr>
            </a:p>
          </p:txBody>
        </p:sp>
        <p:sp>
          <p:nvSpPr>
            <p:cNvPr id="3170" name="Oval 93"/>
            <p:cNvSpPr>
              <a:spLocks noChangeArrowheads="1"/>
            </p:cNvSpPr>
            <p:nvPr/>
          </p:nvSpPr>
          <p:spPr bwMode="auto">
            <a:xfrm>
              <a:off x="406" y="2250"/>
              <a:ext cx="350" cy="198"/>
            </a:xfrm>
            <a:prstGeom prst="ellipse">
              <a:avLst/>
            </a:prstGeom>
            <a:solidFill>
              <a:schemeClr val="accent1"/>
            </a:solidFill>
            <a:ln w="9525">
              <a:noFill/>
              <a:round/>
              <a:headEnd/>
              <a:tailEnd/>
            </a:ln>
          </p:spPr>
          <p:txBody>
            <a:bodyPr wrap="none" anchor="ctr"/>
            <a:lstStyle/>
            <a:p>
              <a:pPr algn="ctr"/>
              <a:r>
                <a:rPr lang="de-DE" sz="1600" b="1">
                  <a:solidFill>
                    <a:schemeClr val="bg1"/>
                  </a:solidFill>
                  <a:cs typeface="Arial" charset="0"/>
                </a:rPr>
                <a:t>+60%</a:t>
              </a:r>
              <a:endParaRPr lang="en-US" sz="1600" b="1">
                <a:solidFill>
                  <a:schemeClr val="bg1"/>
                </a:solidFill>
                <a:cs typeface="Arial" charset="0"/>
              </a:endParaRPr>
            </a:p>
          </p:txBody>
        </p:sp>
      </p:grpSp>
      <p:sp>
        <p:nvSpPr>
          <p:cNvPr id="3151" name="Textfeld 106"/>
          <p:cNvSpPr txBox="1">
            <a:spLocks noChangeArrowheads="1"/>
          </p:cNvSpPr>
          <p:nvPr/>
        </p:nvSpPr>
        <p:spPr bwMode="auto">
          <a:xfrm>
            <a:off x="8335963" y="2970213"/>
            <a:ext cx="679450" cy="244475"/>
          </a:xfrm>
          <a:prstGeom prst="rect">
            <a:avLst/>
          </a:prstGeom>
          <a:noFill/>
          <a:ln w="9525">
            <a:noFill/>
            <a:miter lim="800000"/>
            <a:headEnd/>
            <a:tailEnd/>
          </a:ln>
        </p:spPr>
        <p:txBody>
          <a:bodyPr>
            <a:spAutoFit/>
          </a:bodyPr>
          <a:lstStyle/>
          <a:p>
            <a:r>
              <a:rPr lang="de-DE" sz="1000">
                <a:cs typeface="Arial" charset="0"/>
              </a:rPr>
              <a:t>2020</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Foliennummernplatzhalter 1"/>
          <p:cNvSpPr>
            <a:spLocks noGrp="1"/>
          </p:cNvSpPr>
          <p:nvPr>
            <p:ph type="sldNum" sz="quarter" idx="10"/>
          </p:nvPr>
        </p:nvSpPr>
        <p:spPr>
          <a:noFill/>
        </p:spPr>
        <p:txBody>
          <a:bodyPr/>
          <a:lstStyle/>
          <a:p>
            <a:fld id="{020DDDE3-BEBB-43B2-9B84-A996AC6BC9A1}" type="slidenum">
              <a:rPr smtClean="0"/>
              <a:pPr/>
              <a:t>8</a:t>
            </a:fld>
            <a:endParaRPr lang="de-DE" smtClean="0"/>
          </a:p>
        </p:txBody>
      </p:sp>
      <p:sp>
        <p:nvSpPr>
          <p:cNvPr id="28674" name="Fußzeilenplatzhalter 2"/>
          <p:cNvSpPr>
            <a:spLocks noGrp="1"/>
          </p:cNvSpPr>
          <p:nvPr>
            <p:ph type="ftr" sz="quarter" idx="11"/>
          </p:nvPr>
        </p:nvSpPr>
        <p:spPr>
          <a:noFill/>
        </p:spPr>
        <p:txBody>
          <a:bodyPr/>
          <a:lstStyle/>
          <a:p>
            <a:r>
              <a:rPr lang="de-DE" smtClean="0"/>
              <a:t>      </a:t>
            </a:r>
          </a:p>
        </p:txBody>
      </p:sp>
      <p:sp>
        <p:nvSpPr>
          <p:cNvPr id="28675" name="Rectangle 22"/>
          <p:cNvSpPr>
            <a:spLocks noChangeArrowheads="1"/>
          </p:cNvSpPr>
          <p:nvPr/>
        </p:nvSpPr>
        <p:spPr bwMode="auto">
          <a:xfrm>
            <a:off x="622300" y="2055813"/>
            <a:ext cx="2524125" cy="4197350"/>
          </a:xfrm>
          <a:prstGeom prst="rect">
            <a:avLst/>
          </a:prstGeom>
          <a:solidFill>
            <a:srgbClr val="E3E3E3"/>
          </a:solidFill>
          <a:ln w="9525" algn="ctr">
            <a:noFill/>
            <a:miter lim="800000"/>
            <a:headEnd/>
            <a:tailEnd/>
          </a:ln>
        </p:spPr>
        <p:txBody>
          <a:bodyPr wrap="none" anchor="ctr"/>
          <a:lstStyle/>
          <a:p>
            <a:endParaRPr lang="en-GB">
              <a:cs typeface="Arial" charset="0"/>
            </a:endParaRPr>
          </a:p>
        </p:txBody>
      </p:sp>
      <p:sp>
        <p:nvSpPr>
          <p:cNvPr id="28676" name="Rectangle 20"/>
          <p:cNvSpPr>
            <a:spLocks noGrp="1" noChangeArrowheads="1"/>
          </p:cNvSpPr>
          <p:nvPr>
            <p:ph type="title" idx="4294967295"/>
          </p:nvPr>
        </p:nvSpPr>
        <p:spPr>
          <a:xfrm>
            <a:off x="573088" y="1143000"/>
            <a:ext cx="7967662" cy="533400"/>
          </a:xfrm>
        </p:spPr>
        <p:txBody>
          <a:bodyPr/>
          <a:lstStyle/>
          <a:p>
            <a:pPr eaLnBrk="1" hangingPunct="1"/>
            <a:r>
              <a:rPr lang="en-US" smtClean="0"/>
              <a:t>This growth is shifting shape and size of the renewables industry</a:t>
            </a:r>
          </a:p>
        </p:txBody>
      </p:sp>
      <p:sp>
        <p:nvSpPr>
          <p:cNvPr id="28677" name="Rectangle 23"/>
          <p:cNvSpPr>
            <a:spLocks noChangeArrowheads="1"/>
          </p:cNvSpPr>
          <p:nvPr/>
        </p:nvSpPr>
        <p:spPr bwMode="auto">
          <a:xfrm>
            <a:off x="3352800" y="2055813"/>
            <a:ext cx="2470150" cy="4197350"/>
          </a:xfrm>
          <a:prstGeom prst="rect">
            <a:avLst/>
          </a:prstGeom>
          <a:solidFill>
            <a:srgbClr val="E3E3E3"/>
          </a:solidFill>
          <a:ln w="9525" algn="ctr">
            <a:noFill/>
            <a:miter lim="800000"/>
            <a:headEnd/>
            <a:tailEnd/>
          </a:ln>
        </p:spPr>
        <p:txBody>
          <a:bodyPr wrap="none" anchor="ctr"/>
          <a:lstStyle/>
          <a:p>
            <a:endParaRPr lang="en-GB" sz="1300">
              <a:cs typeface="Arial" charset="0"/>
            </a:endParaRPr>
          </a:p>
        </p:txBody>
      </p:sp>
      <p:sp>
        <p:nvSpPr>
          <p:cNvPr id="28678" name="Rectangle 24"/>
          <p:cNvSpPr>
            <a:spLocks noChangeArrowheads="1"/>
          </p:cNvSpPr>
          <p:nvPr/>
        </p:nvSpPr>
        <p:spPr bwMode="auto">
          <a:xfrm>
            <a:off x="6010275" y="2055813"/>
            <a:ext cx="2470150" cy="4197350"/>
          </a:xfrm>
          <a:prstGeom prst="rect">
            <a:avLst/>
          </a:prstGeom>
          <a:solidFill>
            <a:srgbClr val="E3E3E3"/>
          </a:solidFill>
          <a:ln w="9525" algn="ctr">
            <a:noFill/>
            <a:miter lim="800000"/>
            <a:headEnd/>
            <a:tailEnd/>
          </a:ln>
        </p:spPr>
        <p:txBody>
          <a:bodyPr wrap="none" anchor="ctr"/>
          <a:lstStyle/>
          <a:p>
            <a:endParaRPr lang="en-GB" sz="1300">
              <a:cs typeface="Arial" charset="0"/>
            </a:endParaRPr>
          </a:p>
        </p:txBody>
      </p:sp>
      <p:sp>
        <p:nvSpPr>
          <p:cNvPr id="28679" name="Text Box 35"/>
          <p:cNvSpPr txBox="1">
            <a:spLocks noChangeArrowheads="1"/>
          </p:cNvSpPr>
          <p:nvPr/>
        </p:nvSpPr>
        <p:spPr bwMode="gray">
          <a:xfrm>
            <a:off x="869950" y="2135188"/>
            <a:ext cx="1973263" cy="244475"/>
          </a:xfrm>
          <a:prstGeom prst="rect">
            <a:avLst/>
          </a:prstGeom>
          <a:noFill/>
          <a:ln w="12700">
            <a:noFill/>
            <a:miter lim="800000"/>
            <a:headEnd/>
            <a:tailEnd type="none" w="med" len="lg"/>
          </a:ln>
        </p:spPr>
        <p:txBody>
          <a:bodyPr wrap="none" lIns="0" tIns="0" rIns="0" bIns="0">
            <a:spAutoFit/>
          </a:bodyPr>
          <a:lstStyle/>
          <a:p>
            <a:pPr algn="ctr"/>
            <a:r>
              <a:rPr lang="en-GB" sz="1600" b="1">
                <a:cs typeface="Arial" charset="0"/>
              </a:rPr>
              <a:t>Utilities now set the pace</a:t>
            </a:r>
          </a:p>
        </p:txBody>
      </p:sp>
      <p:sp>
        <p:nvSpPr>
          <p:cNvPr id="28680" name="Rectangle 48"/>
          <p:cNvSpPr>
            <a:spLocks noChangeArrowheads="1"/>
          </p:cNvSpPr>
          <p:nvPr/>
        </p:nvSpPr>
        <p:spPr bwMode="auto">
          <a:xfrm>
            <a:off x="5943600" y="2055813"/>
            <a:ext cx="66675" cy="4186237"/>
          </a:xfrm>
          <a:prstGeom prst="rect">
            <a:avLst/>
          </a:prstGeom>
          <a:solidFill>
            <a:schemeClr val="accent1"/>
          </a:solidFill>
          <a:ln w="9525">
            <a:noFill/>
            <a:miter lim="800000"/>
            <a:headEnd/>
            <a:tailEnd/>
          </a:ln>
        </p:spPr>
        <p:txBody>
          <a:bodyPr wrap="none" anchor="ctr"/>
          <a:lstStyle/>
          <a:p>
            <a:endParaRPr lang="en-GB" sz="1300">
              <a:cs typeface="Arial" charset="0"/>
            </a:endParaRPr>
          </a:p>
        </p:txBody>
      </p:sp>
      <p:sp>
        <p:nvSpPr>
          <p:cNvPr id="28681" name="Rectangle 49"/>
          <p:cNvSpPr>
            <a:spLocks noChangeArrowheads="1"/>
          </p:cNvSpPr>
          <p:nvPr/>
        </p:nvSpPr>
        <p:spPr bwMode="auto">
          <a:xfrm>
            <a:off x="3286125" y="2055813"/>
            <a:ext cx="66675" cy="4186237"/>
          </a:xfrm>
          <a:prstGeom prst="rect">
            <a:avLst/>
          </a:prstGeom>
          <a:solidFill>
            <a:schemeClr val="accent1"/>
          </a:solidFill>
          <a:ln w="9525">
            <a:noFill/>
            <a:miter lim="800000"/>
            <a:headEnd/>
            <a:tailEnd/>
          </a:ln>
        </p:spPr>
        <p:txBody>
          <a:bodyPr wrap="none" anchor="ctr"/>
          <a:lstStyle/>
          <a:p>
            <a:endParaRPr lang="en-GB" sz="1300">
              <a:cs typeface="Arial" charset="0"/>
            </a:endParaRPr>
          </a:p>
        </p:txBody>
      </p:sp>
      <p:sp>
        <p:nvSpPr>
          <p:cNvPr id="28682" name="Rectangle 50"/>
          <p:cNvSpPr>
            <a:spLocks noChangeArrowheads="1"/>
          </p:cNvSpPr>
          <p:nvPr/>
        </p:nvSpPr>
        <p:spPr bwMode="auto">
          <a:xfrm>
            <a:off x="555625" y="2055813"/>
            <a:ext cx="66675" cy="4186237"/>
          </a:xfrm>
          <a:prstGeom prst="rect">
            <a:avLst/>
          </a:prstGeom>
          <a:solidFill>
            <a:schemeClr val="accent1"/>
          </a:solidFill>
          <a:ln w="9525">
            <a:noFill/>
            <a:miter lim="800000"/>
            <a:headEnd/>
            <a:tailEnd/>
          </a:ln>
        </p:spPr>
        <p:txBody>
          <a:bodyPr wrap="none" anchor="ctr"/>
          <a:lstStyle/>
          <a:p>
            <a:endParaRPr lang="en-GB">
              <a:cs typeface="Arial" charset="0"/>
            </a:endParaRPr>
          </a:p>
        </p:txBody>
      </p:sp>
      <p:sp>
        <p:nvSpPr>
          <p:cNvPr id="28683" name="Text Box 35"/>
          <p:cNvSpPr txBox="1">
            <a:spLocks noChangeArrowheads="1"/>
          </p:cNvSpPr>
          <p:nvPr/>
        </p:nvSpPr>
        <p:spPr bwMode="gray">
          <a:xfrm>
            <a:off x="3602038" y="2135188"/>
            <a:ext cx="1987550" cy="396875"/>
          </a:xfrm>
          <a:prstGeom prst="rect">
            <a:avLst/>
          </a:prstGeom>
          <a:noFill/>
          <a:ln w="12700">
            <a:noFill/>
            <a:miter lim="800000"/>
            <a:headEnd/>
            <a:tailEnd type="none" w="med" len="lg"/>
          </a:ln>
        </p:spPr>
        <p:txBody>
          <a:bodyPr lIns="0" tIns="0" rIns="0" bIns="0">
            <a:spAutoFit/>
          </a:bodyPr>
          <a:lstStyle/>
          <a:p>
            <a:pPr algn="ctr"/>
            <a:r>
              <a:rPr lang="en-GB" sz="1300" b="1">
                <a:cs typeface="Arial" charset="0"/>
              </a:rPr>
              <a:t>Consolidation drives intense M&amp;A activities </a:t>
            </a:r>
          </a:p>
        </p:txBody>
      </p:sp>
      <p:sp>
        <p:nvSpPr>
          <p:cNvPr id="28684" name="Text Box 35"/>
          <p:cNvSpPr txBox="1">
            <a:spLocks noChangeArrowheads="1"/>
          </p:cNvSpPr>
          <p:nvPr/>
        </p:nvSpPr>
        <p:spPr bwMode="gray">
          <a:xfrm>
            <a:off x="6065838" y="2135188"/>
            <a:ext cx="2360612" cy="396875"/>
          </a:xfrm>
          <a:prstGeom prst="rect">
            <a:avLst/>
          </a:prstGeom>
          <a:noFill/>
          <a:ln w="12700">
            <a:noFill/>
            <a:miter lim="800000"/>
            <a:headEnd/>
            <a:tailEnd type="none" w="med" len="lg"/>
          </a:ln>
        </p:spPr>
        <p:txBody>
          <a:bodyPr lIns="0" tIns="0" rIns="0" bIns="0">
            <a:spAutoFit/>
          </a:bodyPr>
          <a:lstStyle/>
          <a:p>
            <a:pPr algn="ctr"/>
            <a:r>
              <a:rPr lang="en-GB" sz="1300" b="1">
                <a:cs typeface="Arial" charset="0"/>
              </a:rPr>
              <a:t>Larger and more</a:t>
            </a:r>
          </a:p>
          <a:p>
            <a:pPr algn="ctr"/>
            <a:r>
              <a:rPr lang="en-GB" sz="1300" b="1">
                <a:cs typeface="Arial" charset="0"/>
              </a:rPr>
              <a:t>sophisticated projects</a:t>
            </a:r>
          </a:p>
        </p:txBody>
      </p:sp>
      <p:sp>
        <p:nvSpPr>
          <p:cNvPr id="28685" name="Text Box 32"/>
          <p:cNvSpPr>
            <a:spLocks noChangeArrowheads="1"/>
          </p:cNvSpPr>
          <p:nvPr/>
        </p:nvSpPr>
        <p:spPr bwMode="gray">
          <a:xfrm>
            <a:off x="3498850" y="4005263"/>
            <a:ext cx="2219325" cy="549275"/>
          </a:xfrm>
          <a:prstGeom prst="roundRect">
            <a:avLst>
              <a:gd name="adj" fmla="val 0"/>
            </a:avLst>
          </a:prstGeom>
          <a:solidFill>
            <a:schemeClr val="bg1"/>
          </a:solidFill>
          <a:ln w="9525">
            <a:solidFill>
              <a:srgbClr val="B2B2B2"/>
            </a:solidFill>
            <a:round/>
            <a:headEnd/>
            <a:tailEnd type="none" w="med" len="lg"/>
          </a:ln>
        </p:spPr>
        <p:txBody>
          <a:bodyPr lIns="108000" tIns="72000" rIns="108000" bIns="72000" anchor="ctr">
            <a:spAutoFit/>
          </a:bodyPr>
          <a:lstStyle/>
          <a:p>
            <a:pPr defTabSz="912813">
              <a:buFont typeface="Wingdings" pitchFamily="2" charset="2"/>
              <a:buNone/>
            </a:pPr>
            <a:r>
              <a:rPr lang="en-US" sz="1300">
                <a:cs typeface="Arial" charset="0"/>
              </a:rPr>
              <a:t>Single deals hitting $ 2 bn record mark in 2007/2008</a:t>
            </a:r>
          </a:p>
        </p:txBody>
      </p:sp>
      <p:sp>
        <p:nvSpPr>
          <p:cNvPr id="28686" name="Text Box 32"/>
          <p:cNvSpPr>
            <a:spLocks noChangeArrowheads="1"/>
          </p:cNvSpPr>
          <p:nvPr/>
        </p:nvSpPr>
        <p:spPr bwMode="gray">
          <a:xfrm>
            <a:off x="6205538" y="2781300"/>
            <a:ext cx="2151062" cy="1006475"/>
          </a:xfrm>
          <a:prstGeom prst="roundRect">
            <a:avLst>
              <a:gd name="adj" fmla="val 0"/>
            </a:avLst>
          </a:prstGeom>
          <a:solidFill>
            <a:schemeClr val="bg1"/>
          </a:solidFill>
          <a:ln w="9525">
            <a:solidFill>
              <a:srgbClr val="B2B2B2"/>
            </a:solidFill>
            <a:round/>
            <a:headEnd/>
            <a:tailEnd type="none" w="med" len="lg"/>
          </a:ln>
        </p:spPr>
        <p:txBody>
          <a:bodyPr lIns="108000" tIns="72000" rIns="108000" bIns="72000" anchor="ctr">
            <a:spAutoFit/>
          </a:bodyPr>
          <a:lstStyle/>
          <a:p>
            <a:pPr defTabSz="912813">
              <a:buFont typeface="Wingdings" pitchFamily="2" charset="2"/>
              <a:buNone/>
            </a:pPr>
            <a:r>
              <a:rPr lang="en-GB" sz="1300">
                <a:cs typeface="Arial" charset="0"/>
              </a:rPr>
              <a:t>Average wind farm size:  </a:t>
            </a:r>
          </a:p>
          <a:p>
            <a:pPr defTabSz="912813">
              <a:buFont typeface="Wingdings" pitchFamily="2" charset="2"/>
              <a:buNone/>
            </a:pPr>
            <a:r>
              <a:rPr lang="en-GB" sz="1300">
                <a:cs typeface="Arial" charset="0"/>
              </a:rPr>
              <a:t>+ 20% in the last four years</a:t>
            </a:r>
          </a:p>
          <a:p>
            <a:pPr defTabSz="912813">
              <a:spcBef>
                <a:spcPct val="30000"/>
              </a:spcBef>
            </a:pPr>
            <a:r>
              <a:rPr lang="en-GB" sz="1300">
                <a:cs typeface="Arial" charset="0"/>
              </a:rPr>
              <a:t>E.ON wind farm size:  </a:t>
            </a:r>
          </a:p>
          <a:p>
            <a:pPr defTabSz="912813"/>
            <a:r>
              <a:rPr lang="en-GB" sz="1300">
                <a:cs typeface="Arial" charset="0"/>
              </a:rPr>
              <a:t>+ 50% in the last four years</a:t>
            </a:r>
          </a:p>
        </p:txBody>
      </p:sp>
      <p:sp>
        <p:nvSpPr>
          <p:cNvPr id="28687" name="Rectangle 54"/>
          <p:cNvSpPr>
            <a:spLocks noChangeArrowheads="1"/>
          </p:cNvSpPr>
          <p:nvPr/>
        </p:nvSpPr>
        <p:spPr bwMode="gray">
          <a:xfrm>
            <a:off x="3498850" y="2781300"/>
            <a:ext cx="2214563" cy="1019175"/>
          </a:xfrm>
          <a:prstGeom prst="rect">
            <a:avLst/>
          </a:prstGeom>
          <a:solidFill>
            <a:schemeClr val="bg1"/>
          </a:solidFill>
          <a:ln w="9525">
            <a:solidFill>
              <a:srgbClr val="B2B2B2"/>
            </a:solidFill>
            <a:miter lim="800000"/>
            <a:headEnd/>
            <a:tailEnd/>
          </a:ln>
        </p:spPr>
        <p:txBody>
          <a:bodyPr lIns="108000" tIns="108000" rIns="108000" bIns="108000">
            <a:spAutoFit/>
          </a:bodyPr>
          <a:lstStyle/>
          <a:p>
            <a:pPr marL="0" lvl="1" eaLnBrk="0" hangingPunct="0">
              <a:spcBef>
                <a:spcPct val="100000"/>
              </a:spcBef>
              <a:buClr>
                <a:srgbClr val="F21C0A"/>
              </a:buClr>
              <a:buFont typeface="Wingdings" pitchFamily="2" charset="2"/>
              <a:buNone/>
            </a:pPr>
            <a:r>
              <a:rPr lang="en-GB" sz="1300">
                <a:cs typeface="Arial" charset="0"/>
              </a:rPr>
              <a:t>90% of utilities purchased at least one renewables  company in the last three years</a:t>
            </a:r>
          </a:p>
        </p:txBody>
      </p:sp>
      <p:sp>
        <p:nvSpPr>
          <p:cNvPr id="28688" name="Text Box 32"/>
          <p:cNvSpPr>
            <a:spLocks noChangeArrowheads="1"/>
          </p:cNvSpPr>
          <p:nvPr/>
        </p:nvSpPr>
        <p:spPr bwMode="gray">
          <a:xfrm>
            <a:off x="6208713" y="4011613"/>
            <a:ext cx="2154237" cy="1938337"/>
          </a:xfrm>
          <a:prstGeom prst="roundRect">
            <a:avLst>
              <a:gd name="adj" fmla="val 0"/>
            </a:avLst>
          </a:prstGeom>
          <a:solidFill>
            <a:schemeClr val="bg1"/>
          </a:solidFill>
          <a:ln w="9525">
            <a:solidFill>
              <a:srgbClr val="B2B2B2"/>
            </a:solidFill>
            <a:round/>
            <a:headEnd/>
            <a:tailEnd type="none" w="med" len="lg"/>
          </a:ln>
        </p:spPr>
        <p:txBody>
          <a:bodyPr lIns="108000" tIns="72000" rIns="108000" bIns="72000" anchor="ctr">
            <a:spAutoFit/>
          </a:bodyPr>
          <a:lstStyle/>
          <a:p>
            <a:pPr defTabSz="912813">
              <a:buFont typeface="Wingdings" pitchFamily="2" charset="2"/>
              <a:buNone/>
            </a:pPr>
            <a:r>
              <a:rPr lang="en-GB" sz="1300">
                <a:cs typeface="Arial" charset="0"/>
              </a:rPr>
              <a:t>More sophisticated projects in development </a:t>
            </a:r>
          </a:p>
          <a:p>
            <a:pPr defTabSz="912813">
              <a:buFont typeface="Wingdings" pitchFamily="2" charset="2"/>
              <a:buNone/>
            </a:pPr>
            <a:endParaRPr lang="en-GB" sz="1300">
              <a:cs typeface="Arial" charset="0"/>
            </a:endParaRPr>
          </a:p>
          <a:p>
            <a:pPr defTabSz="912813">
              <a:buFont typeface="Wingdings" pitchFamily="2" charset="2"/>
              <a:buNone/>
            </a:pPr>
            <a:r>
              <a:rPr lang="en-GB" sz="1300">
                <a:cs typeface="Arial" charset="0"/>
              </a:rPr>
              <a:t>E.ON Alpha Ventus offshore wind farm</a:t>
            </a:r>
          </a:p>
          <a:p>
            <a:pPr defTabSz="912813">
              <a:buFont typeface="Wingdings" pitchFamily="2" charset="2"/>
              <a:buNone/>
            </a:pPr>
            <a:endParaRPr lang="en-GB" sz="1300">
              <a:cs typeface="Arial" charset="0"/>
            </a:endParaRPr>
          </a:p>
          <a:p>
            <a:pPr defTabSz="912813">
              <a:buFont typeface="Wingdings" pitchFamily="2" charset="2"/>
              <a:buNone/>
            </a:pPr>
            <a:endParaRPr lang="en-GB" sz="1300">
              <a:cs typeface="Arial" charset="0"/>
            </a:endParaRPr>
          </a:p>
          <a:p>
            <a:pPr defTabSz="912813">
              <a:buFont typeface="Wingdings" pitchFamily="2" charset="2"/>
              <a:buNone/>
            </a:pPr>
            <a:endParaRPr lang="en-GB" sz="1300">
              <a:cs typeface="Arial" charset="0"/>
            </a:endParaRPr>
          </a:p>
          <a:p>
            <a:pPr defTabSz="912813">
              <a:buFont typeface="Wingdings" pitchFamily="2" charset="2"/>
              <a:buNone/>
            </a:pPr>
            <a:endParaRPr lang="en-GB" sz="1300">
              <a:cs typeface="Arial" charset="0"/>
            </a:endParaRPr>
          </a:p>
        </p:txBody>
      </p:sp>
      <p:pic>
        <p:nvPicPr>
          <p:cNvPr id="28689" name="Picture 6"/>
          <p:cNvPicPr>
            <a:picLocks noChangeAspect="1" noChangeArrowheads="1"/>
          </p:cNvPicPr>
          <p:nvPr/>
        </p:nvPicPr>
        <p:blipFill>
          <a:blip r:embed="rId3"/>
          <a:srcRect/>
          <a:stretch>
            <a:fillRect/>
          </a:stretch>
        </p:blipFill>
        <p:spPr bwMode="auto">
          <a:xfrm>
            <a:off x="6315075" y="5181600"/>
            <a:ext cx="1685925" cy="838200"/>
          </a:xfrm>
          <a:prstGeom prst="rect">
            <a:avLst/>
          </a:prstGeom>
          <a:noFill/>
          <a:ln w="9525">
            <a:noFill/>
            <a:miter lim="800000"/>
            <a:headEnd/>
            <a:tailEnd/>
          </a:ln>
        </p:spPr>
      </p:pic>
      <p:sp>
        <p:nvSpPr>
          <p:cNvPr id="28690" name="Text Box 8"/>
          <p:cNvSpPr txBox="1">
            <a:spLocks noChangeArrowheads="1"/>
          </p:cNvSpPr>
          <p:nvPr/>
        </p:nvSpPr>
        <p:spPr bwMode="gray">
          <a:xfrm>
            <a:off x="3500438" y="4718050"/>
            <a:ext cx="2212975" cy="1317625"/>
          </a:xfrm>
          <a:prstGeom prst="rect">
            <a:avLst/>
          </a:prstGeom>
          <a:solidFill>
            <a:schemeClr val="bg1"/>
          </a:solidFill>
          <a:ln w="9525">
            <a:solidFill>
              <a:srgbClr val="B2B2B2"/>
            </a:solidFill>
            <a:round/>
            <a:headEnd/>
            <a:tailEnd type="none" w="med" len="lg"/>
          </a:ln>
        </p:spPr>
        <p:txBody>
          <a:bodyPr lIns="108000" tIns="72000" rIns="108000" bIns="0" anchor="ctr">
            <a:spAutoFit/>
          </a:bodyPr>
          <a:lstStyle/>
          <a:p>
            <a:pPr defTabSz="912813"/>
            <a:r>
              <a:rPr lang="en-US" sz="1300">
                <a:cs typeface="Arial" charset="0"/>
              </a:rPr>
              <a:t>The corporate M&amp;A within the renewables power sector has increased more than ten-fold since 2001</a:t>
            </a:r>
          </a:p>
          <a:p>
            <a:pPr defTabSz="912813"/>
            <a:endParaRPr lang="en-US" sz="1300">
              <a:cs typeface="Arial" charset="0"/>
            </a:endParaRPr>
          </a:p>
          <a:p>
            <a:pPr defTabSz="912813"/>
            <a:endParaRPr lang="en-US" sz="800">
              <a:cs typeface="Arial" charset="0"/>
            </a:endParaRPr>
          </a:p>
          <a:p>
            <a:pPr defTabSz="912813"/>
            <a:r>
              <a:rPr lang="en-US" sz="800">
                <a:cs typeface="Arial" charset="0"/>
              </a:rPr>
              <a:t>Source: UNEP, SEFI and NEF</a:t>
            </a:r>
          </a:p>
        </p:txBody>
      </p:sp>
      <p:grpSp>
        <p:nvGrpSpPr>
          <p:cNvPr id="28691" name="Gruppieren 27"/>
          <p:cNvGrpSpPr>
            <a:grpSpLocks/>
          </p:cNvGrpSpPr>
          <p:nvPr/>
        </p:nvGrpSpPr>
        <p:grpSpPr bwMode="auto">
          <a:xfrm>
            <a:off x="701675" y="2781300"/>
            <a:ext cx="2393950" cy="3284538"/>
            <a:chOff x="819150" y="2811463"/>
            <a:chExt cx="2592790" cy="3384621"/>
          </a:xfrm>
        </p:grpSpPr>
        <p:sp>
          <p:nvSpPr>
            <p:cNvPr id="28712" name="Text Box 5"/>
            <p:cNvSpPr txBox="1">
              <a:spLocks noChangeArrowheads="1"/>
            </p:cNvSpPr>
            <p:nvPr/>
          </p:nvSpPr>
          <p:spPr bwMode="gray">
            <a:xfrm>
              <a:off x="831185" y="2827821"/>
              <a:ext cx="2580755" cy="3360083"/>
            </a:xfrm>
            <a:prstGeom prst="rect">
              <a:avLst/>
            </a:prstGeom>
            <a:solidFill>
              <a:schemeClr val="bg1"/>
            </a:solidFill>
            <a:ln w="12700">
              <a:solidFill>
                <a:schemeClr val="bg1"/>
              </a:solidFill>
              <a:miter lim="800000"/>
              <a:headEnd/>
              <a:tailEnd type="none" w="med" len="lg"/>
            </a:ln>
          </p:spPr>
          <p:txBody>
            <a:bodyPr lIns="36000" tIns="36000" rIns="36000" bIns="36000"/>
            <a:lstStyle/>
            <a:p>
              <a:pPr defTabSz="912813"/>
              <a:r>
                <a:rPr lang="en-US" sz="1400">
                  <a:cs typeface="Arial" charset="0"/>
                </a:rPr>
                <a:t>Europe Top 10</a:t>
              </a:r>
              <a:r>
                <a:rPr lang="en-US" sz="1400" baseline="30000">
                  <a:cs typeface="Arial" charset="0"/>
                </a:rPr>
                <a:t> </a:t>
              </a:r>
              <a:r>
                <a:rPr lang="en-US" sz="1400">
                  <a:cs typeface="Arial" charset="0"/>
                </a:rPr>
                <a:t>–</a:t>
              </a:r>
              <a:r>
                <a:rPr lang="en-US" sz="1400" baseline="30000">
                  <a:cs typeface="Arial" charset="0"/>
                </a:rPr>
                <a:t/>
              </a:r>
              <a:br>
                <a:rPr lang="en-US" sz="1400" baseline="30000">
                  <a:cs typeface="Arial" charset="0"/>
                </a:rPr>
              </a:br>
              <a:r>
                <a:rPr lang="en-US" sz="1300">
                  <a:cs typeface="Arial" charset="0"/>
                </a:rPr>
                <a:t>Installed wind capacity 2008[MW]</a:t>
              </a:r>
            </a:p>
          </p:txBody>
        </p:sp>
        <p:sp>
          <p:nvSpPr>
            <p:cNvPr id="28713" name="Rectangle 32"/>
            <p:cNvSpPr>
              <a:spLocks noChangeArrowheads="1"/>
            </p:cNvSpPr>
            <p:nvPr/>
          </p:nvSpPr>
          <p:spPr bwMode="auto">
            <a:xfrm>
              <a:off x="835025" y="5883275"/>
              <a:ext cx="2452688" cy="293688"/>
            </a:xfrm>
            <a:prstGeom prst="rect">
              <a:avLst/>
            </a:prstGeom>
            <a:solidFill>
              <a:srgbClr val="FFFFFF"/>
            </a:solidFill>
            <a:ln w="9525">
              <a:solidFill>
                <a:schemeClr val="bg1"/>
              </a:solidFill>
              <a:miter lim="800000"/>
              <a:headEnd/>
              <a:tailEnd/>
            </a:ln>
          </p:spPr>
          <p:txBody>
            <a:bodyPr wrap="none" anchor="ctr"/>
            <a:lstStyle/>
            <a:p>
              <a:endParaRPr lang="en-US">
                <a:cs typeface="Arial" charset="0"/>
              </a:endParaRPr>
            </a:p>
          </p:txBody>
        </p:sp>
        <p:sp>
          <p:nvSpPr>
            <p:cNvPr id="28714" name="Rectangle 33"/>
            <p:cNvSpPr>
              <a:spLocks noChangeArrowheads="1"/>
            </p:cNvSpPr>
            <p:nvPr/>
          </p:nvSpPr>
          <p:spPr bwMode="auto">
            <a:xfrm>
              <a:off x="830263" y="2817813"/>
              <a:ext cx="2517775" cy="3359150"/>
            </a:xfrm>
            <a:prstGeom prst="rect">
              <a:avLst/>
            </a:prstGeom>
            <a:noFill/>
            <a:ln w="9525">
              <a:noFill/>
              <a:miter lim="800000"/>
              <a:headEnd/>
              <a:tailEnd/>
            </a:ln>
          </p:spPr>
          <p:txBody>
            <a:bodyPr wrap="none" anchor="ctr"/>
            <a:lstStyle/>
            <a:p>
              <a:endParaRPr lang="en-US">
                <a:cs typeface="Arial" charset="0"/>
              </a:endParaRPr>
            </a:p>
          </p:txBody>
        </p:sp>
        <p:sp>
          <p:nvSpPr>
            <p:cNvPr id="28715" name="Text Box 7"/>
            <p:cNvSpPr txBox="1">
              <a:spLocks noChangeArrowheads="1"/>
            </p:cNvSpPr>
            <p:nvPr/>
          </p:nvSpPr>
          <p:spPr bwMode="gray">
            <a:xfrm>
              <a:off x="908064" y="6016138"/>
              <a:ext cx="2476884" cy="157044"/>
            </a:xfrm>
            <a:prstGeom prst="rect">
              <a:avLst/>
            </a:prstGeom>
            <a:solidFill>
              <a:schemeClr val="bg1"/>
            </a:solidFill>
            <a:ln w="12700">
              <a:noFill/>
              <a:miter lim="800000"/>
              <a:headEnd/>
              <a:tailEnd type="none" w="med" len="lg"/>
            </a:ln>
          </p:spPr>
          <p:txBody>
            <a:bodyPr lIns="0" tIns="0" rIns="0" bIns="0">
              <a:spAutoFit/>
            </a:bodyPr>
            <a:lstStyle/>
            <a:p>
              <a:pPr>
                <a:spcBef>
                  <a:spcPct val="50000"/>
                </a:spcBef>
              </a:pPr>
              <a:r>
                <a:rPr lang="en-US" sz="1000">
                  <a:cs typeface="Arial" charset="0"/>
                </a:rPr>
                <a:t>Source: Emerging Energy Research</a:t>
              </a:r>
            </a:p>
          </p:txBody>
        </p:sp>
        <p:sp>
          <p:nvSpPr>
            <p:cNvPr id="28716" name="Rectangle 34"/>
            <p:cNvSpPr>
              <a:spLocks noChangeArrowheads="1"/>
            </p:cNvSpPr>
            <p:nvPr/>
          </p:nvSpPr>
          <p:spPr bwMode="auto">
            <a:xfrm>
              <a:off x="3276600" y="5875338"/>
              <a:ext cx="135340" cy="320746"/>
            </a:xfrm>
            <a:prstGeom prst="rect">
              <a:avLst/>
            </a:prstGeom>
            <a:solidFill>
              <a:schemeClr val="bg1"/>
            </a:solidFill>
            <a:ln w="9525">
              <a:noFill/>
              <a:miter lim="800000"/>
              <a:headEnd/>
              <a:tailEnd/>
            </a:ln>
          </p:spPr>
          <p:txBody>
            <a:bodyPr wrap="none" anchor="ctr"/>
            <a:lstStyle/>
            <a:p>
              <a:endParaRPr lang="en-US">
                <a:cs typeface="Arial" charset="0"/>
              </a:endParaRPr>
            </a:p>
          </p:txBody>
        </p:sp>
        <p:sp>
          <p:nvSpPr>
            <p:cNvPr id="28717" name="Rectangle 35"/>
            <p:cNvSpPr>
              <a:spLocks noChangeArrowheads="1"/>
            </p:cNvSpPr>
            <p:nvPr/>
          </p:nvSpPr>
          <p:spPr bwMode="auto">
            <a:xfrm>
              <a:off x="819150" y="2811463"/>
              <a:ext cx="2592790" cy="3373437"/>
            </a:xfrm>
            <a:prstGeom prst="rect">
              <a:avLst/>
            </a:prstGeom>
            <a:noFill/>
            <a:ln w="9525">
              <a:solidFill>
                <a:srgbClr val="B2B2B2"/>
              </a:solidFill>
              <a:miter lim="800000"/>
              <a:headEnd/>
              <a:tailEnd/>
            </a:ln>
          </p:spPr>
          <p:txBody>
            <a:bodyPr wrap="none" anchor="ctr"/>
            <a:lstStyle/>
            <a:p>
              <a:endParaRPr lang="en-US">
                <a:cs typeface="Arial" charset="0"/>
              </a:endParaRPr>
            </a:p>
          </p:txBody>
        </p:sp>
      </p:grpSp>
      <p:sp>
        <p:nvSpPr>
          <p:cNvPr id="28692" name="Rectangle 29"/>
          <p:cNvSpPr>
            <a:spLocks noChangeArrowheads="1"/>
          </p:cNvSpPr>
          <p:nvPr/>
        </p:nvSpPr>
        <p:spPr bwMode="auto">
          <a:xfrm>
            <a:off x="723900" y="3276600"/>
            <a:ext cx="561975" cy="2212975"/>
          </a:xfrm>
          <a:prstGeom prst="rect">
            <a:avLst/>
          </a:prstGeom>
          <a:solidFill>
            <a:schemeClr val="bg1"/>
          </a:solidFill>
          <a:ln w="9525">
            <a:noFill/>
            <a:miter lim="800000"/>
            <a:headEnd/>
            <a:tailEnd/>
          </a:ln>
        </p:spPr>
        <p:txBody>
          <a:bodyPr wrap="none" anchor="ctr"/>
          <a:lstStyle/>
          <a:p>
            <a:endParaRPr lang="en-US">
              <a:cs typeface="Arial" charset="0"/>
            </a:endParaRPr>
          </a:p>
        </p:txBody>
      </p:sp>
      <p:sp>
        <p:nvSpPr>
          <p:cNvPr id="28693" name="Text Box 30"/>
          <p:cNvSpPr txBox="1">
            <a:spLocks noChangeArrowheads="1"/>
          </p:cNvSpPr>
          <p:nvPr/>
        </p:nvSpPr>
        <p:spPr bwMode="auto">
          <a:xfrm>
            <a:off x="714375" y="3314700"/>
            <a:ext cx="1055688" cy="244475"/>
          </a:xfrm>
          <a:prstGeom prst="rect">
            <a:avLst/>
          </a:prstGeom>
          <a:noFill/>
          <a:ln w="9525">
            <a:noFill/>
            <a:miter lim="800000"/>
            <a:headEnd/>
            <a:tailEnd/>
          </a:ln>
        </p:spPr>
        <p:txBody>
          <a:bodyPr>
            <a:spAutoFit/>
          </a:bodyPr>
          <a:lstStyle/>
          <a:p>
            <a:pPr>
              <a:spcBef>
                <a:spcPct val="50000"/>
              </a:spcBef>
            </a:pPr>
            <a:r>
              <a:rPr lang="de-DE" sz="1000">
                <a:cs typeface="Arial" charset="0"/>
              </a:rPr>
              <a:t>Iberdrola</a:t>
            </a:r>
          </a:p>
        </p:txBody>
      </p:sp>
      <p:sp>
        <p:nvSpPr>
          <p:cNvPr id="28694" name="Text Box 31"/>
          <p:cNvSpPr txBox="1">
            <a:spLocks noChangeArrowheads="1"/>
          </p:cNvSpPr>
          <p:nvPr/>
        </p:nvSpPr>
        <p:spPr bwMode="auto">
          <a:xfrm>
            <a:off x="714375" y="3533775"/>
            <a:ext cx="1055688" cy="244475"/>
          </a:xfrm>
          <a:prstGeom prst="rect">
            <a:avLst/>
          </a:prstGeom>
          <a:noFill/>
          <a:ln w="9525">
            <a:noFill/>
            <a:miter lim="800000"/>
            <a:headEnd/>
            <a:tailEnd/>
          </a:ln>
        </p:spPr>
        <p:txBody>
          <a:bodyPr>
            <a:spAutoFit/>
          </a:bodyPr>
          <a:lstStyle/>
          <a:p>
            <a:pPr>
              <a:spcBef>
                <a:spcPct val="50000"/>
              </a:spcBef>
            </a:pPr>
            <a:r>
              <a:rPr lang="de-DE" sz="1000">
                <a:cs typeface="Arial" charset="0"/>
              </a:rPr>
              <a:t>Acciona</a:t>
            </a:r>
          </a:p>
        </p:txBody>
      </p:sp>
      <p:sp>
        <p:nvSpPr>
          <p:cNvPr id="28695" name="Text Box 32"/>
          <p:cNvSpPr txBox="1">
            <a:spLocks noChangeArrowheads="1"/>
          </p:cNvSpPr>
          <p:nvPr/>
        </p:nvSpPr>
        <p:spPr bwMode="auto">
          <a:xfrm>
            <a:off x="712788" y="3748088"/>
            <a:ext cx="704850" cy="244475"/>
          </a:xfrm>
          <a:prstGeom prst="rect">
            <a:avLst/>
          </a:prstGeom>
          <a:noFill/>
          <a:ln w="9525">
            <a:noFill/>
            <a:miter lim="800000"/>
            <a:headEnd/>
            <a:tailEnd/>
          </a:ln>
        </p:spPr>
        <p:txBody>
          <a:bodyPr>
            <a:spAutoFit/>
          </a:bodyPr>
          <a:lstStyle/>
          <a:p>
            <a:pPr>
              <a:spcBef>
                <a:spcPct val="50000"/>
              </a:spcBef>
            </a:pPr>
            <a:r>
              <a:rPr lang="de-DE" sz="1000">
                <a:cs typeface="Arial" charset="0"/>
              </a:rPr>
              <a:t>EDP</a:t>
            </a:r>
          </a:p>
        </p:txBody>
      </p:sp>
      <p:sp>
        <p:nvSpPr>
          <p:cNvPr id="28696" name="Text Box 33"/>
          <p:cNvSpPr txBox="1">
            <a:spLocks noChangeArrowheads="1"/>
          </p:cNvSpPr>
          <p:nvPr/>
        </p:nvSpPr>
        <p:spPr bwMode="auto">
          <a:xfrm>
            <a:off x="714375" y="3957638"/>
            <a:ext cx="704850" cy="246062"/>
          </a:xfrm>
          <a:prstGeom prst="rect">
            <a:avLst/>
          </a:prstGeom>
          <a:noFill/>
          <a:ln w="9525">
            <a:noFill/>
            <a:miter lim="800000"/>
            <a:headEnd/>
            <a:tailEnd/>
          </a:ln>
        </p:spPr>
        <p:txBody>
          <a:bodyPr>
            <a:spAutoFit/>
          </a:bodyPr>
          <a:lstStyle/>
          <a:p>
            <a:pPr>
              <a:spcBef>
                <a:spcPct val="50000"/>
              </a:spcBef>
            </a:pPr>
            <a:r>
              <a:rPr lang="de-DE" sz="1000">
                <a:cs typeface="Arial" charset="0"/>
              </a:rPr>
              <a:t>Endesa</a:t>
            </a:r>
          </a:p>
        </p:txBody>
      </p:sp>
      <p:sp>
        <p:nvSpPr>
          <p:cNvPr id="28697" name="Text Box 34"/>
          <p:cNvSpPr txBox="1">
            <a:spLocks noChangeArrowheads="1"/>
          </p:cNvSpPr>
          <p:nvPr/>
        </p:nvSpPr>
        <p:spPr bwMode="auto">
          <a:xfrm>
            <a:off x="712788" y="4176713"/>
            <a:ext cx="858837" cy="246062"/>
          </a:xfrm>
          <a:prstGeom prst="rect">
            <a:avLst/>
          </a:prstGeom>
          <a:noFill/>
          <a:ln w="9525">
            <a:noFill/>
            <a:miter lim="800000"/>
            <a:headEnd/>
            <a:tailEnd/>
          </a:ln>
        </p:spPr>
        <p:txBody>
          <a:bodyPr>
            <a:spAutoFit/>
          </a:bodyPr>
          <a:lstStyle/>
          <a:p>
            <a:pPr>
              <a:spcBef>
                <a:spcPct val="50000"/>
              </a:spcBef>
            </a:pPr>
            <a:r>
              <a:rPr lang="de-DE" sz="1000">
                <a:cs typeface="Arial" charset="0"/>
              </a:rPr>
              <a:t>Int. Power</a:t>
            </a:r>
          </a:p>
        </p:txBody>
      </p:sp>
      <p:sp>
        <p:nvSpPr>
          <p:cNvPr id="28698" name="Text Box 35"/>
          <p:cNvSpPr txBox="1">
            <a:spLocks noChangeArrowheads="1"/>
          </p:cNvSpPr>
          <p:nvPr/>
        </p:nvSpPr>
        <p:spPr bwMode="auto">
          <a:xfrm>
            <a:off x="714375" y="4395788"/>
            <a:ext cx="704850" cy="244475"/>
          </a:xfrm>
          <a:prstGeom prst="rect">
            <a:avLst/>
          </a:prstGeom>
          <a:noFill/>
          <a:ln w="9525">
            <a:noFill/>
            <a:miter lim="800000"/>
            <a:headEnd/>
            <a:tailEnd/>
          </a:ln>
        </p:spPr>
        <p:txBody>
          <a:bodyPr>
            <a:spAutoFit/>
          </a:bodyPr>
          <a:lstStyle/>
          <a:p>
            <a:pPr>
              <a:spcBef>
                <a:spcPct val="50000"/>
              </a:spcBef>
            </a:pPr>
            <a:r>
              <a:rPr lang="de-DE" sz="1000" b="1">
                <a:cs typeface="Arial" charset="0"/>
              </a:rPr>
              <a:t>E.ON</a:t>
            </a:r>
          </a:p>
        </p:txBody>
      </p:sp>
      <p:sp>
        <p:nvSpPr>
          <p:cNvPr id="28699" name="Text Box 36"/>
          <p:cNvSpPr txBox="1">
            <a:spLocks noChangeArrowheads="1"/>
          </p:cNvSpPr>
          <p:nvPr/>
        </p:nvSpPr>
        <p:spPr bwMode="auto">
          <a:xfrm>
            <a:off x="712788" y="4611688"/>
            <a:ext cx="704850" cy="244475"/>
          </a:xfrm>
          <a:prstGeom prst="rect">
            <a:avLst/>
          </a:prstGeom>
          <a:noFill/>
          <a:ln w="9525">
            <a:noFill/>
            <a:miter lim="800000"/>
            <a:headEnd/>
            <a:tailEnd/>
          </a:ln>
        </p:spPr>
        <p:txBody>
          <a:bodyPr>
            <a:spAutoFit/>
          </a:bodyPr>
          <a:lstStyle/>
          <a:p>
            <a:pPr>
              <a:spcBef>
                <a:spcPct val="50000"/>
              </a:spcBef>
            </a:pPr>
            <a:r>
              <a:rPr lang="de-DE" sz="1000">
                <a:cs typeface="Arial" charset="0"/>
              </a:rPr>
              <a:t>EDF</a:t>
            </a:r>
          </a:p>
        </p:txBody>
      </p:sp>
      <p:sp>
        <p:nvSpPr>
          <p:cNvPr id="28700" name="Text Box 37"/>
          <p:cNvSpPr txBox="1">
            <a:spLocks noChangeArrowheads="1"/>
          </p:cNvSpPr>
          <p:nvPr/>
        </p:nvSpPr>
        <p:spPr bwMode="auto">
          <a:xfrm>
            <a:off x="712788" y="4826000"/>
            <a:ext cx="704850" cy="244475"/>
          </a:xfrm>
          <a:prstGeom prst="rect">
            <a:avLst/>
          </a:prstGeom>
          <a:noFill/>
          <a:ln w="9525">
            <a:noFill/>
            <a:miter lim="800000"/>
            <a:headEnd/>
            <a:tailEnd/>
          </a:ln>
        </p:spPr>
        <p:txBody>
          <a:bodyPr>
            <a:spAutoFit/>
          </a:bodyPr>
          <a:lstStyle/>
          <a:p>
            <a:pPr>
              <a:spcBef>
                <a:spcPct val="50000"/>
              </a:spcBef>
            </a:pPr>
            <a:r>
              <a:rPr lang="de-DE" sz="1000">
                <a:cs typeface="Arial" charset="0"/>
              </a:rPr>
              <a:t>ENEL</a:t>
            </a:r>
          </a:p>
        </p:txBody>
      </p:sp>
      <p:sp>
        <p:nvSpPr>
          <p:cNvPr id="28701" name="Text Box 38"/>
          <p:cNvSpPr txBox="1">
            <a:spLocks noChangeArrowheads="1"/>
          </p:cNvSpPr>
          <p:nvPr/>
        </p:nvSpPr>
        <p:spPr bwMode="auto">
          <a:xfrm>
            <a:off x="712788" y="5045075"/>
            <a:ext cx="704850" cy="244475"/>
          </a:xfrm>
          <a:prstGeom prst="rect">
            <a:avLst/>
          </a:prstGeom>
          <a:noFill/>
          <a:ln w="9525">
            <a:noFill/>
            <a:miter lim="800000"/>
            <a:headEnd/>
            <a:tailEnd/>
          </a:ln>
        </p:spPr>
        <p:txBody>
          <a:bodyPr>
            <a:spAutoFit/>
          </a:bodyPr>
          <a:lstStyle/>
          <a:p>
            <a:pPr>
              <a:spcBef>
                <a:spcPct val="50000"/>
              </a:spcBef>
            </a:pPr>
            <a:r>
              <a:rPr lang="de-DE" sz="1000">
                <a:cs typeface="Arial" charset="0"/>
              </a:rPr>
              <a:t>GDF Suez</a:t>
            </a:r>
          </a:p>
        </p:txBody>
      </p:sp>
      <p:sp>
        <p:nvSpPr>
          <p:cNvPr id="28702" name="Text Box 39"/>
          <p:cNvSpPr txBox="1">
            <a:spLocks noChangeArrowheads="1"/>
          </p:cNvSpPr>
          <p:nvPr/>
        </p:nvSpPr>
        <p:spPr bwMode="auto">
          <a:xfrm>
            <a:off x="712788" y="5273675"/>
            <a:ext cx="787400" cy="184150"/>
          </a:xfrm>
          <a:prstGeom prst="rect">
            <a:avLst/>
          </a:prstGeom>
          <a:noFill/>
          <a:ln w="9525">
            <a:noFill/>
            <a:miter lim="800000"/>
            <a:headEnd/>
            <a:tailEnd/>
          </a:ln>
        </p:spPr>
        <p:txBody>
          <a:bodyPr/>
          <a:lstStyle/>
          <a:p>
            <a:r>
              <a:rPr lang="de-DE" sz="900">
                <a:cs typeface="Arial" charset="0"/>
              </a:rPr>
              <a:t>S&amp;S Energy</a:t>
            </a:r>
          </a:p>
        </p:txBody>
      </p:sp>
      <p:sp>
        <p:nvSpPr>
          <p:cNvPr id="28703" name="Rectangle 40"/>
          <p:cNvSpPr>
            <a:spLocks noChangeArrowheads="1"/>
          </p:cNvSpPr>
          <p:nvPr/>
        </p:nvSpPr>
        <p:spPr bwMode="auto">
          <a:xfrm>
            <a:off x="1206500" y="5565775"/>
            <a:ext cx="1831975" cy="152400"/>
          </a:xfrm>
          <a:prstGeom prst="rect">
            <a:avLst/>
          </a:prstGeom>
          <a:solidFill>
            <a:schemeClr val="bg1"/>
          </a:solidFill>
          <a:ln w="9525">
            <a:noFill/>
            <a:miter lim="800000"/>
            <a:headEnd/>
            <a:tailEnd/>
          </a:ln>
        </p:spPr>
        <p:txBody>
          <a:bodyPr wrap="none" anchor="ctr"/>
          <a:lstStyle/>
          <a:p>
            <a:endParaRPr lang="en-US">
              <a:cs typeface="Arial" charset="0"/>
            </a:endParaRPr>
          </a:p>
        </p:txBody>
      </p:sp>
      <p:sp>
        <p:nvSpPr>
          <p:cNvPr id="28704" name="Text Box 41"/>
          <p:cNvSpPr txBox="1">
            <a:spLocks noChangeArrowheads="1"/>
          </p:cNvSpPr>
          <p:nvPr/>
        </p:nvSpPr>
        <p:spPr bwMode="auto">
          <a:xfrm>
            <a:off x="1260475" y="5489575"/>
            <a:ext cx="211138" cy="214313"/>
          </a:xfrm>
          <a:prstGeom prst="rect">
            <a:avLst/>
          </a:prstGeom>
          <a:noFill/>
          <a:ln w="9525">
            <a:noFill/>
            <a:miter lim="800000"/>
            <a:headEnd/>
            <a:tailEnd/>
          </a:ln>
        </p:spPr>
        <p:txBody>
          <a:bodyPr>
            <a:spAutoFit/>
          </a:bodyPr>
          <a:lstStyle/>
          <a:p>
            <a:pPr>
              <a:spcBef>
                <a:spcPct val="50000"/>
              </a:spcBef>
            </a:pPr>
            <a:r>
              <a:rPr lang="de-DE" sz="800">
                <a:cs typeface="Arial" charset="0"/>
              </a:rPr>
              <a:t>0</a:t>
            </a:r>
          </a:p>
        </p:txBody>
      </p:sp>
      <p:sp>
        <p:nvSpPr>
          <p:cNvPr id="28705" name="Text Box 42"/>
          <p:cNvSpPr txBox="1">
            <a:spLocks noChangeArrowheads="1"/>
          </p:cNvSpPr>
          <p:nvPr/>
        </p:nvSpPr>
        <p:spPr bwMode="auto">
          <a:xfrm>
            <a:off x="1435100" y="5489575"/>
            <a:ext cx="422275" cy="214313"/>
          </a:xfrm>
          <a:prstGeom prst="rect">
            <a:avLst/>
          </a:prstGeom>
          <a:noFill/>
          <a:ln w="9525">
            <a:noFill/>
            <a:miter lim="800000"/>
            <a:headEnd/>
            <a:tailEnd/>
          </a:ln>
        </p:spPr>
        <p:txBody>
          <a:bodyPr>
            <a:spAutoFit/>
          </a:bodyPr>
          <a:lstStyle/>
          <a:p>
            <a:pPr>
              <a:spcBef>
                <a:spcPct val="50000"/>
              </a:spcBef>
            </a:pPr>
            <a:r>
              <a:rPr lang="de-DE" sz="800">
                <a:cs typeface="Arial" charset="0"/>
              </a:rPr>
              <a:t>1000</a:t>
            </a:r>
          </a:p>
        </p:txBody>
      </p:sp>
      <p:sp>
        <p:nvSpPr>
          <p:cNvPr id="28706" name="Text Box 43"/>
          <p:cNvSpPr txBox="1">
            <a:spLocks noChangeArrowheads="1"/>
          </p:cNvSpPr>
          <p:nvPr/>
        </p:nvSpPr>
        <p:spPr bwMode="auto">
          <a:xfrm>
            <a:off x="1682750" y="5489575"/>
            <a:ext cx="422275" cy="214313"/>
          </a:xfrm>
          <a:prstGeom prst="rect">
            <a:avLst/>
          </a:prstGeom>
          <a:noFill/>
          <a:ln w="9525">
            <a:noFill/>
            <a:miter lim="800000"/>
            <a:headEnd/>
            <a:tailEnd/>
          </a:ln>
        </p:spPr>
        <p:txBody>
          <a:bodyPr>
            <a:spAutoFit/>
          </a:bodyPr>
          <a:lstStyle/>
          <a:p>
            <a:pPr>
              <a:spcBef>
                <a:spcPct val="50000"/>
              </a:spcBef>
            </a:pPr>
            <a:r>
              <a:rPr lang="de-DE" sz="800">
                <a:cs typeface="Arial" charset="0"/>
              </a:rPr>
              <a:t>2000</a:t>
            </a:r>
          </a:p>
        </p:txBody>
      </p:sp>
      <p:sp>
        <p:nvSpPr>
          <p:cNvPr id="28707" name="Text Box 44"/>
          <p:cNvSpPr txBox="1">
            <a:spLocks noChangeArrowheads="1"/>
          </p:cNvSpPr>
          <p:nvPr/>
        </p:nvSpPr>
        <p:spPr bwMode="auto">
          <a:xfrm>
            <a:off x="1936750" y="5489575"/>
            <a:ext cx="420688" cy="214313"/>
          </a:xfrm>
          <a:prstGeom prst="rect">
            <a:avLst/>
          </a:prstGeom>
          <a:noFill/>
          <a:ln w="9525">
            <a:noFill/>
            <a:miter lim="800000"/>
            <a:headEnd/>
            <a:tailEnd/>
          </a:ln>
        </p:spPr>
        <p:txBody>
          <a:bodyPr>
            <a:spAutoFit/>
          </a:bodyPr>
          <a:lstStyle/>
          <a:p>
            <a:pPr>
              <a:spcBef>
                <a:spcPct val="50000"/>
              </a:spcBef>
            </a:pPr>
            <a:r>
              <a:rPr lang="de-DE" sz="800">
                <a:cs typeface="Arial" charset="0"/>
              </a:rPr>
              <a:t>3000</a:t>
            </a:r>
          </a:p>
        </p:txBody>
      </p:sp>
      <p:sp>
        <p:nvSpPr>
          <p:cNvPr id="28708" name="Text Box 45"/>
          <p:cNvSpPr txBox="1">
            <a:spLocks noChangeArrowheads="1"/>
          </p:cNvSpPr>
          <p:nvPr/>
        </p:nvSpPr>
        <p:spPr bwMode="auto">
          <a:xfrm>
            <a:off x="2193925" y="5489575"/>
            <a:ext cx="422275" cy="214313"/>
          </a:xfrm>
          <a:prstGeom prst="rect">
            <a:avLst/>
          </a:prstGeom>
          <a:noFill/>
          <a:ln w="9525">
            <a:noFill/>
            <a:miter lim="800000"/>
            <a:headEnd/>
            <a:tailEnd/>
          </a:ln>
        </p:spPr>
        <p:txBody>
          <a:bodyPr>
            <a:spAutoFit/>
          </a:bodyPr>
          <a:lstStyle/>
          <a:p>
            <a:pPr>
              <a:spcBef>
                <a:spcPct val="50000"/>
              </a:spcBef>
            </a:pPr>
            <a:r>
              <a:rPr lang="de-DE" sz="800">
                <a:cs typeface="Arial" charset="0"/>
              </a:rPr>
              <a:t>4000</a:t>
            </a:r>
          </a:p>
        </p:txBody>
      </p:sp>
      <p:sp>
        <p:nvSpPr>
          <p:cNvPr id="28709" name="Text Box 46"/>
          <p:cNvSpPr txBox="1">
            <a:spLocks noChangeArrowheads="1"/>
          </p:cNvSpPr>
          <p:nvPr/>
        </p:nvSpPr>
        <p:spPr bwMode="auto">
          <a:xfrm>
            <a:off x="2468563" y="5489575"/>
            <a:ext cx="422275" cy="214313"/>
          </a:xfrm>
          <a:prstGeom prst="rect">
            <a:avLst/>
          </a:prstGeom>
          <a:noFill/>
          <a:ln w="9525">
            <a:noFill/>
            <a:miter lim="800000"/>
            <a:headEnd/>
            <a:tailEnd/>
          </a:ln>
        </p:spPr>
        <p:txBody>
          <a:bodyPr>
            <a:spAutoFit/>
          </a:bodyPr>
          <a:lstStyle/>
          <a:p>
            <a:pPr>
              <a:spcBef>
                <a:spcPct val="50000"/>
              </a:spcBef>
            </a:pPr>
            <a:r>
              <a:rPr lang="de-DE" sz="800">
                <a:cs typeface="Arial" charset="0"/>
              </a:rPr>
              <a:t>5000</a:t>
            </a:r>
          </a:p>
        </p:txBody>
      </p:sp>
      <p:sp>
        <p:nvSpPr>
          <p:cNvPr id="28710" name="Text Box 47"/>
          <p:cNvSpPr txBox="1">
            <a:spLocks noChangeArrowheads="1"/>
          </p:cNvSpPr>
          <p:nvPr/>
        </p:nvSpPr>
        <p:spPr bwMode="auto">
          <a:xfrm>
            <a:off x="2714625" y="5489575"/>
            <a:ext cx="422275" cy="214313"/>
          </a:xfrm>
          <a:prstGeom prst="rect">
            <a:avLst/>
          </a:prstGeom>
          <a:noFill/>
          <a:ln w="9525">
            <a:noFill/>
            <a:miter lim="800000"/>
            <a:headEnd/>
            <a:tailEnd/>
          </a:ln>
        </p:spPr>
        <p:txBody>
          <a:bodyPr>
            <a:spAutoFit/>
          </a:bodyPr>
          <a:lstStyle/>
          <a:p>
            <a:pPr>
              <a:spcBef>
                <a:spcPct val="50000"/>
              </a:spcBef>
            </a:pPr>
            <a:r>
              <a:rPr lang="de-DE" sz="800">
                <a:cs typeface="Arial" charset="0"/>
              </a:rPr>
              <a:t>6000</a:t>
            </a:r>
          </a:p>
        </p:txBody>
      </p:sp>
      <p:pic>
        <p:nvPicPr>
          <p:cNvPr id="28711" name="Object 2"/>
          <p:cNvPicPr>
            <a:picLocks noChangeArrowheads="1"/>
          </p:cNvPicPr>
          <p:nvPr/>
        </p:nvPicPr>
        <p:blipFill>
          <a:blip r:embed="rId4"/>
          <a:srcRect l="26971" r="12592" b="11111"/>
          <a:stretch>
            <a:fillRect/>
          </a:stretch>
        </p:blipFill>
        <p:spPr bwMode="auto">
          <a:xfrm>
            <a:off x="1357313" y="3267075"/>
            <a:ext cx="1643062" cy="228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Foliennummernplatzhalter 1"/>
          <p:cNvSpPr>
            <a:spLocks noGrp="1"/>
          </p:cNvSpPr>
          <p:nvPr>
            <p:ph type="sldNum" sz="quarter" idx="10"/>
          </p:nvPr>
        </p:nvSpPr>
        <p:spPr>
          <a:noFill/>
        </p:spPr>
        <p:txBody>
          <a:bodyPr/>
          <a:lstStyle/>
          <a:p>
            <a:fld id="{36EAA121-AE2A-4719-B7B6-7F05C03EA9D2}" type="slidenum">
              <a:rPr smtClean="0"/>
              <a:pPr/>
              <a:t>9</a:t>
            </a:fld>
            <a:endParaRPr lang="de-DE" smtClean="0"/>
          </a:p>
        </p:txBody>
      </p:sp>
      <p:sp>
        <p:nvSpPr>
          <p:cNvPr id="30722" name="Fußzeilenplatzhalter 2"/>
          <p:cNvSpPr>
            <a:spLocks noGrp="1"/>
          </p:cNvSpPr>
          <p:nvPr>
            <p:ph type="ftr" sz="quarter" idx="11"/>
          </p:nvPr>
        </p:nvSpPr>
        <p:spPr>
          <a:noFill/>
        </p:spPr>
        <p:txBody>
          <a:bodyPr/>
          <a:lstStyle/>
          <a:p>
            <a:r>
              <a:rPr lang="de-DE" smtClean="0"/>
              <a:t>      </a:t>
            </a:r>
          </a:p>
        </p:txBody>
      </p:sp>
      <p:sp>
        <p:nvSpPr>
          <p:cNvPr id="30723" name="Rectangle 2"/>
          <p:cNvSpPr>
            <a:spLocks noGrp="1" noChangeArrowheads="1"/>
          </p:cNvSpPr>
          <p:nvPr>
            <p:ph type="title" idx="4294967295"/>
          </p:nvPr>
        </p:nvSpPr>
        <p:spPr>
          <a:xfrm>
            <a:off x="609600" y="1143000"/>
            <a:ext cx="8534400" cy="533400"/>
          </a:xfrm>
        </p:spPr>
        <p:txBody>
          <a:bodyPr/>
          <a:lstStyle/>
          <a:p>
            <a:pPr eaLnBrk="1" hangingPunct="1"/>
            <a:r>
              <a:rPr lang="en-US" smtClean="0"/>
              <a:t>Still a lot of headroom in industrializing the renewables value chain</a:t>
            </a:r>
          </a:p>
        </p:txBody>
      </p:sp>
      <p:sp>
        <p:nvSpPr>
          <p:cNvPr id="30724" name="TextBox 288"/>
          <p:cNvSpPr txBox="1">
            <a:spLocks noChangeArrowheads="1"/>
          </p:cNvSpPr>
          <p:nvPr>
            <p:custDataLst>
              <p:tags r:id="rId1"/>
            </p:custDataLst>
          </p:nvPr>
        </p:nvSpPr>
        <p:spPr bwMode="auto">
          <a:xfrm>
            <a:off x="571500" y="6630988"/>
            <a:ext cx="1277938" cy="152400"/>
          </a:xfrm>
          <a:prstGeom prst="rect">
            <a:avLst/>
          </a:prstGeom>
          <a:noFill/>
          <a:ln w="9525">
            <a:noFill/>
            <a:miter lim="800000"/>
            <a:headEnd/>
            <a:tailEnd/>
          </a:ln>
        </p:spPr>
        <p:txBody>
          <a:bodyPr wrap="none" lIns="0" tIns="0" rIns="0" bIns="0" anchor="b">
            <a:spAutoFit/>
          </a:bodyPr>
          <a:lstStyle/>
          <a:p>
            <a:pPr marL="180975" indent="-180975" defTabSz="912813"/>
            <a:r>
              <a:rPr lang="en-US" sz="1000">
                <a:solidFill>
                  <a:srgbClr val="000000"/>
                </a:solidFill>
                <a:cs typeface="Arial" charset="0"/>
              </a:rPr>
              <a:t>1.  Wind Turbine Generator</a:t>
            </a:r>
          </a:p>
        </p:txBody>
      </p:sp>
      <p:sp>
        <p:nvSpPr>
          <p:cNvPr id="30725" name="Rectangle 25"/>
          <p:cNvSpPr>
            <a:spLocks noChangeArrowheads="1"/>
          </p:cNvSpPr>
          <p:nvPr/>
        </p:nvSpPr>
        <p:spPr bwMode="gray">
          <a:xfrm>
            <a:off x="5316538" y="2206625"/>
            <a:ext cx="349250" cy="393700"/>
          </a:xfrm>
          <a:prstGeom prst="rect">
            <a:avLst/>
          </a:prstGeom>
          <a:solidFill>
            <a:schemeClr val="bg1"/>
          </a:solidFill>
          <a:ln w="12700">
            <a:noFill/>
            <a:miter lim="800000"/>
            <a:headEnd/>
            <a:tailEnd type="none" w="med" len="lg"/>
          </a:ln>
        </p:spPr>
        <p:txBody>
          <a:bodyPr wrap="none" lIns="0" tIns="0" rIns="0" bIns="0" anchor="ctr"/>
          <a:lstStyle/>
          <a:p>
            <a:pPr algn="ctr"/>
            <a:endParaRPr lang="en-US" sz="1500">
              <a:cs typeface="Arial" charset="0"/>
            </a:endParaRPr>
          </a:p>
        </p:txBody>
      </p:sp>
      <p:pic>
        <p:nvPicPr>
          <p:cNvPr id="30726" name="Picture 4"/>
          <p:cNvPicPr>
            <a:picLocks noChangeAspect="1" noChangeArrowheads="1"/>
          </p:cNvPicPr>
          <p:nvPr/>
        </p:nvPicPr>
        <p:blipFill>
          <a:blip r:embed="rId4">
            <a:lum bright="70000" contrast="-64000"/>
            <a:grayscl/>
          </a:blip>
          <a:srcRect/>
          <a:stretch>
            <a:fillRect/>
          </a:stretch>
        </p:blipFill>
        <p:spPr bwMode="auto">
          <a:xfrm>
            <a:off x="107950" y="4948238"/>
            <a:ext cx="990600" cy="1433512"/>
          </a:xfrm>
          <a:prstGeom prst="rect">
            <a:avLst/>
          </a:prstGeom>
          <a:noFill/>
          <a:ln w="9525">
            <a:noFill/>
            <a:miter lim="800000"/>
            <a:headEnd/>
            <a:tailEnd/>
          </a:ln>
        </p:spPr>
      </p:pic>
      <p:pic>
        <p:nvPicPr>
          <p:cNvPr id="30727" name="Picture 7" descr="Gas_Turbine29_0009_300dpi"/>
          <p:cNvPicPr>
            <a:picLocks noChangeAspect="1" noChangeArrowheads="1"/>
          </p:cNvPicPr>
          <p:nvPr/>
        </p:nvPicPr>
        <p:blipFill>
          <a:blip r:embed="rId5">
            <a:lum bright="70000" contrast="-76000"/>
            <a:grayscl/>
          </a:blip>
          <a:srcRect/>
          <a:stretch>
            <a:fillRect/>
          </a:stretch>
        </p:blipFill>
        <p:spPr bwMode="auto">
          <a:xfrm>
            <a:off x="107950" y="3498850"/>
            <a:ext cx="990600" cy="1009650"/>
          </a:xfrm>
          <a:prstGeom prst="rect">
            <a:avLst/>
          </a:prstGeom>
          <a:noFill/>
          <a:ln w="9525">
            <a:noFill/>
            <a:miter lim="800000"/>
            <a:headEnd/>
            <a:tailEnd/>
          </a:ln>
        </p:spPr>
      </p:pic>
      <p:sp>
        <p:nvSpPr>
          <p:cNvPr id="30728" name="Text Box 21"/>
          <p:cNvSpPr txBox="1">
            <a:spLocks noChangeArrowheads="1"/>
          </p:cNvSpPr>
          <p:nvPr/>
        </p:nvSpPr>
        <p:spPr bwMode="gray">
          <a:xfrm>
            <a:off x="176213" y="5988050"/>
            <a:ext cx="762000" cy="457200"/>
          </a:xfrm>
          <a:prstGeom prst="rect">
            <a:avLst/>
          </a:prstGeom>
          <a:noFill/>
          <a:ln w="12700">
            <a:noFill/>
            <a:miter lim="800000"/>
            <a:headEnd/>
            <a:tailEnd type="none" w="med" len="lg"/>
          </a:ln>
        </p:spPr>
        <p:txBody>
          <a:bodyPr lIns="0" tIns="0" rIns="0" bIns="0">
            <a:spAutoFit/>
          </a:bodyPr>
          <a:lstStyle/>
          <a:p>
            <a:r>
              <a:rPr lang="en-US" sz="1500" b="1">
                <a:cs typeface="Arial" charset="0"/>
              </a:rPr>
              <a:t>Wind turbine</a:t>
            </a:r>
          </a:p>
        </p:txBody>
      </p:sp>
      <p:sp>
        <p:nvSpPr>
          <p:cNvPr id="30729" name="Text Box 23"/>
          <p:cNvSpPr txBox="1">
            <a:spLocks noChangeArrowheads="1"/>
          </p:cNvSpPr>
          <p:nvPr/>
        </p:nvSpPr>
        <p:spPr bwMode="gray">
          <a:xfrm>
            <a:off x="184150" y="4079875"/>
            <a:ext cx="685800" cy="457200"/>
          </a:xfrm>
          <a:prstGeom prst="rect">
            <a:avLst/>
          </a:prstGeom>
          <a:noFill/>
          <a:ln w="12700">
            <a:noFill/>
            <a:miter lim="800000"/>
            <a:headEnd/>
            <a:tailEnd type="none" w="med" len="lg"/>
          </a:ln>
        </p:spPr>
        <p:txBody>
          <a:bodyPr lIns="0" tIns="0" rIns="0" bIns="0">
            <a:spAutoFit/>
          </a:bodyPr>
          <a:lstStyle/>
          <a:p>
            <a:r>
              <a:rPr lang="en-US" sz="1500" b="1">
                <a:cs typeface="Arial" charset="0"/>
              </a:rPr>
              <a:t>Gas turbine</a:t>
            </a:r>
          </a:p>
        </p:txBody>
      </p:sp>
      <p:sp>
        <p:nvSpPr>
          <p:cNvPr id="30730" name="AutoShape 5"/>
          <p:cNvSpPr>
            <a:spLocks noChangeArrowheads="1"/>
          </p:cNvSpPr>
          <p:nvPr/>
        </p:nvSpPr>
        <p:spPr bwMode="gray">
          <a:xfrm>
            <a:off x="1169988" y="2052638"/>
            <a:ext cx="2976562" cy="609600"/>
          </a:xfrm>
          <a:prstGeom prst="homePlate">
            <a:avLst>
              <a:gd name="adj" fmla="val 97769"/>
            </a:avLst>
          </a:prstGeom>
          <a:solidFill>
            <a:srgbClr val="FF8F6E"/>
          </a:solidFill>
          <a:ln w="12700">
            <a:noFill/>
            <a:miter lim="800000"/>
            <a:headEnd/>
            <a:tailEnd type="none" w="med" len="lg"/>
          </a:ln>
        </p:spPr>
        <p:txBody>
          <a:bodyPr wrap="none" lIns="0" tIns="0" rIns="0" bIns="0" anchor="ctr"/>
          <a:lstStyle/>
          <a:p>
            <a:pPr algn="ctr"/>
            <a:endParaRPr lang="en-US" sz="1500">
              <a:cs typeface="Arial" charset="0"/>
            </a:endParaRPr>
          </a:p>
        </p:txBody>
      </p:sp>
      <p:sp>
        <p:nvSpPr>
          <p:cNvPr id="30731" name="Text Box 6"/>
          <p:cNvSpPr txBox="1">
            <a:spLocks noChangeArrowheads="1"/>
          </p:cNvSpPr>
          <p:nvPr/>
        </p:nvSpPr>
        <p:spPr bwMode="gray">
          <a:xfrm>
            <a:off x="1347788" y="2128838"/>
            <a:ext cx="2189162" cy="457200"/>
          </a:xfrm>
          <a:prstGeom prst="rect">
            <a:avLst/>
          </a:prstGeom>
          <a:solidFill>
            <a:srgbClr val="FF8F6E"/>
          </a:solidFill>
          <a:ln w="12700">
            <a:noFill/>
            <a:miter lim="800000"/>
            <a:headEnd/>
            <a:tailEnd type="none" w="med" len="lg"/>
          </a:ln>
        </p:spPr>
        <p:txBody>
          <a:bodyPr lIns="0" tIns="0" rIns="0" bIns="0">
            <a:spAutoFit/>
          </a:bodyPr>
          <a:lstStyle/>
          <a:p>
            <a:pPr>
              <a:spcBef>
                <a:spcPct val="50000"/>
              </a:spcBef>
            </a:pPr>
            <a:r>
              <a:rPr lang="en-US" sz="1500">
                <a:cs typeface="Arial" charset="0"/>
              </a:rPr>
              <a:t>Origination, development &amp; procurement</a:t>
            </a:r>
          </a:p>
        </p:txBody>
      </p:sp>
      <p:sp>
        <p:nvSpPr>
          <p:cNvPr id="30732" name="AutoShape 7"/>
          <p:cNvSpPr>
            <a:spLocks noChangeArrowheads="1"/>
          </p:cNvSpPr>
          <p:nvPr/>
        </p:nvSpPr>
        <p:spPr bwMode="gray">
          <a:xfrm>
            <a:off x="3689350" y="2052638"/>
            <a:ext cx="3200400" cy="609600"/>
          </a:xfrm>
          <a:prstGeom prst="chevron">
            <a:avLst>
              <a:gd name="adj" fmla="val 104174"/>
            </a:avLst>
          </a:prstGeom>
          <a:solidFill>
            <a:srgbClr val="FF8F6E"/>
          </a:solidFill>
          <a:ln w="12700">
            <a:noFill/>
            <a:miter lim="800000"/>
            <a:headEnd/>
            <a:tailEnd type="none" w="med" len="lg"/>
          </a:ln>
        </p:spPr>
        <p:txBody>
          <a:bodyPr wrap="none" lIns="0" tIns="0" rIns="0" bIns="0" anchor="ctr"/>
          <a:lstStyle/>
          <a:p>
            <a:pPr algn="ctr"/>
            <a:endParaRPr lang="en-US" sz="1500">
              <a:cs typeface="Arial" charset="0"/>
            </a:endParaRPr>
          </a:p>
        </p:txBody>
      </p:sp>
      <p:sp>
        <p:nvSpPr>
          <p:cNvPr id="30733" name="Text Box 8"/>
          <p:cNvSpPr txBox="1">
            <a:spLocks noChangeArrowheads="1"/>
          </p:cNvSpPr>
          <p:nvPr/>
        </p:nvSpPr>
        <p:spPr bwMode="gray">
          <a:xfrm>
            <a:off x="4595813" y="2128838"/>
            <a:ext cx="1227137" cy="228600"/>
          </a:xfrm>
          <a:prstGeom prst="rect">
            <a:avLst/>
          </a:prstGeom>
          <a:solidFill>
            <a:srgbClr val="FF8F6E"/>
          </a:solidFill>
          <a:ln w="12700">
            <a:noFill/>
            <a:miter lim="800000"/>
            <a:headEnd/>
            <a:tailEnd type="none" w="med" len="lg"/>
          </a:ln>
        </p:spPr>
        <p:txBody>
          <a:bodyPr lIns="0" tIns="0" rIns="0" bIns="0">
            <a:spAutoFit/>
          </a:bodyPr>
          <a:lstStyle/>
          <a:p>
            <a:pPr>
              <a:spcBef>
                <a:spcPct val="50000"/>
              </a:spcBef>
            </a:pPr>
            <a:r>
              <a:rPr lang="en-US" sz="1500">
                <a:cs typeface="Arial" charset="0"/>
              </a:rPr>
              <a:t>Construction</a:t>
            </a:r>
          </a:p>
        </p:txBody>
      </p:sp>
      <p:sp>
        <p:nvSpPr>
          <p:cNvPr id="30734" name="AutoShape 9"/>
          <p:cNvSpPr>
            <a:spLocks noChangeArrowheads="1"/>
          </p:cNvSpPr>
          <p:nvPr/>
        </p:nvSpPr>
        <p:spPr bwMode="gray">
          <a:xfrm>
            <a:off x="6432550" y="2052638"/>
            <a:ext cx="2667000" cy="609600"/>
          </a:xfrm>
          <a:prstGeom prst="chevron">
            <a:avLst>
              <a:gd name="adj" fmla="val 107815"/>
            </a:avLst>
          </a:prstGeom>
          <a:solidFill>
            <a:srgbClr val="FF8F6E"/>
          </a:solidFill>
          <a:ln w="12700">
            <a:noFill/>
            <a:miter lim="800000"/>
            <a:headEnd/>
            <a:tailEnd type="none" w="med" len="lg"/>
          </a:ln>
        </p:spPr>
        <p:txBody>
          <a:bodyPr wrap="none" lIns="0" tIns="0" rIns="0" bIns="0" anchor="ctr"/>
          <a:lstStyle/>
          <a:p>
            <a:pPr algn="ctr"/>
            <a:endParaRPr lang="en-US" sz="1500">
              <a:cs typeface="Arial" charset="0"/>
            </a:endParaRPr>
          </a:p>
        </p:txBody>
      </p:sp>
      <p:sp>
        <p:nvSpPr>
          <p:cNvPr id="30735" name="Text Box 10"/>
          <p:cNvSpPr txBox="1">
            <a:spLocks noChangeArrowheads="1"/>
          </p:cNvSpPr>
          <p:nvPr/>
        </p:nvSpPr>
        <p:spPr bwMode="gray">
          <a:xfrm>
            <a:off x="7194550" y="2128838"/>
            <a:ext cx="1092200" cy="457200"/>
          </a:xfrm>
          <a:prstGeom prst="rect">
            <a:avLst/>
          </a:prstGeom>
          <a:solidFill>
            <a:srgbClr val="FF8F6E"/>
          </a:solidFill>
          <a:ln w="12700">
            <a:noFill/>
            <a:miter lim="800000"/>
            <a:headEnd/>
            <a:tailEnd type="none" w="med" len="lg"/>
          </a:ln>
        </p:spPr>
        <p:txBody>
          <a:bodyPr lIns="0" tIns="0" rIns="0" bIns="0">
            <a:spAutoFit/>
          </a:bodyPr>
          <a:lstStyle/>
          <a:p>
            <a:pPr>
              <a:spcBef>
                <a:spcPct val="50000"/>
              </a:spcBef>
            </a:pPr>
            <a:r>
              <a:rPr lang="en-US" sz="1500">
                <a:cs typeface="Arial" charset="0"/>
              </a:rPr>
              <a:t>Operations &amp; maintenance</a:t>
            </a:r>
          </a:p>
        </p:txBody>
      </p:sp>
      <p:sp>
        <p:nvSpPr>
          <p:cNvPr id="30736" name="TextBox 44"/>
          <p:cNvSpPr txBox="1">
            <a:spLocks noChangeArrowheads="1"/>
          </p:cNvSpPr>
          <p:nvPr/>
        </p:nvSpPr>
        <p:spPr bwMode="auto">
          <a:xfrm>
            <a:off x="6356350" y="4948238"/>
            <a:ext cx="2714625" cy="1463675"/>
          </a:xfrm>
          <a:prstGeom prst="rect">
            <a:avLst/>
          </a:prstGeom>
          <a:solidFill>
            <a:srgbClr val="EAEAEA"/>
          </a:solidFill>
          <a:ln w="9525">
            <a:noFill/>
            <a:miter lim="800000"/>
            <a:headEnd/>
            <a:tailEnd/>
          </a:ln>
        </p:spPr>
        <p:txBody>
          <a:bodyPr>
            <a:spAutoFit/>
          </a:bodyPr>
          <a:lstStyle/>
          <a:p>
            <a:pPr marL="203200" indent="-203200">
              <a:buClr>
                <a:srgbClr val="F21C0A"/>
              </a:buClr>
              <a:buSzPct val="100000"/>
              <a:buFont typeface="Wingdings" pitchFamily="2" charset="2"/>
              <a:buChar char=""/>
            </a:pPr>
            <a:r>
              <a:rPr lang="en-US" sz="1500">
                <a:cs typeface="Arial" charset="0"/>
              </a:rPr>
              <a:t>Random monitoring</a:t>
            </a:r>
          </a:p>
          <a:p>
            <a:pPr marL="203200" indent="-203200">
              <a:buClr>
                <a:srgbClr val="F21C0A"/>
              </a:buClr>
              <a:buSzPct val="100000"/>
              <a:buFont typeface="Wingdings" pitchFamily="2" charset="2"/>
              <a:buChar char=""/>
            </a:pPr>
            <a:r>
              <a:rPr lang="en-US" sz="1500">
                <a:cs typeface="Arial" charset="0"/>
              </a:rPr>
              <a:t>Reactive maintenance</a:t>
            </a:r>
          </a:p>
          <a:p>
            <a:pPr marL="203200" indent="-203200">
              <a:buClr>
                <a:srgbClr val="F21C0A"/>
              </a:buClr>
              <a:buSzPct val="100000"/>
              <a:buFont typeface="Wingdings" pitchFamily="2" charset="2"/>
              <a:buChar char=""/>
            </a:pPr>
            <a:r>
              <a:rPr lang="en-US" sz="1500">
                <a:cs typeface="Arial" charset="0"/>
              </a:rPr>
              <a:t>Heavy delays in data transmission and intervention</a:t>
            </a:r>
          </a:p>
          <a:p>
            <a:pPr marL="203200" indent="-203200">
              <a:buClr>
                <a:srgbClr val="F21C0A"/>
              </a:buClr>
              <a:buSzPct val="100000"/>
            </a:pPr>
            <a:endParaRPr lang="en-US" sz="1500">
              <a:cs typeface="Arial" charset="0"/>
            </a:endParaRPr>
          </a:p>
        </p:txBody>
      </p:sp>
      <p:sp>
        <p:nvSpPr>
          <p:cNvPr id="447504" name="TextBox 44"/>
          <p:cNvSpPr txBox="1">
            <a:spLocks noChangeArrowheads="1"/>
          </p:cNvSpPr>
          <p:nvPr/>
        </p:nvSpPr>
        <p:spPr bwMode="auto">
          <a:xfrm>
            <a:off x="6357938" y="2814638"/>
            <a:ext cx="2709862" cy="549275"/>
          </a:xfrm>
          <a:prstGeom prst="rect">
            <a:avLst/>
          </a:prstGeom>
          <a:solidFill>
            <a:schemeClr val="accent3">
              <a:lumMod val="50000"/>
            </a:schemeClr>
          </a:solidFill>
          <a:ln w="9525">
            <a:noFill/>
            <a:miter lim="800000"/>
            <a:headEnd/>
            <a:tailEnd/>
          </a:ln>
        </p:spPr>
        <p:txBody>
          <a:bodyPr>
            <a:spAutoFit/>
          </a:bodyPr>
          <a:lstStyle/>
          <a:p>
            <a:pPr>
              <a:defRPr/>
            </a:pPr>
            <a:r>
              <a:rPr lang="en-US" sz="1500">
                <a:solidFill>
                  <a:srgbClr val="FFFFFF"/>
                </a:solidFill>
                <a:cs typeface="Arial" pitchFamily="34" charset="0"/>
              </a:rPr>
              <a:t>e. g. </a:t>
            </a:r>
            <a:br>
              <a:rPr lang="en-US" sz="1500">
                <a:solidFill>
                  <a:srgbClr val="FFFFFF"/>
                </a:solidFill>
                <a:cs typeface="Arial" pitchFamily="34" charset="0"/>
              </a:rPr>
            </a:br>
            <a:r>
              <a:rPr lang="en-US" sz="1500">
                <a:solidFill>
                  <a:srgbClr val="FFFFFF"/>
                </a:solidFill>
                <a:cs typeface="Arial" pitchFamily="34" charset="0"/>
              </a:rPr>
              <a:t>Monitoring</a:t>
            </a:r>
          </a:p>
        </p:txBody>
      </p:sp>
      <p:sp>
        <p:nvSpPr>
          <p:cNvPr id="30738" name="TextBox 44"/>
          <p:cNvSpPr txBox="1">
            <a:spLocks noChangeArrowheads="1"/>
          </p:cNvSpPr>
          <p:nvPr/>
        </p:nvSpPr>
        <p:spPr bwMode="auto">
          <a:xfrm>
            <a:off x="6356350" y="3498850"/>
            <a:ext cx="2714625" cy="1006475"/>
          </a:xfrm>
          <a:prstGeom prst="rect">
            <a:avLst/>
          </a:prstGeom>
          <a:solidFill>
            <a:srgbClr val="EAEAEA"/>
          </a:solidFill>
          <a:ln w="9525">
            <a:noFill/>
            <a:miter lim="800000"/>
            <a:headEnd/>
            <a:tailEnd/>
          </a:ln>
        </p:spPr>
        <p:txBody>
          <a:bodyPr>
            <a:spAutoFit/>
          </a:bodyPr>
          <a:lstStyle/>
          <a:p>
            <a:pPr marL="203200" indent="-203200">
              <a:buClr>
                <a:srgbClr val="F21C0A"/>
              </a:buClr>
              <a:buSzPct val="100000"/>
              <a:buFont typeface="Wingdings" pitchFamily="2" charset="2"/>
              <a:buChar char=""/>
            </a:pPr>
            <a:r>
              <a:rPr lang="en-US" sz="1500">
                <a:cs typeface="Arial" charset="0"/>
              </a:rPr>
              <a:t>Full monitoring and control</a:t>
            </a:r>
          </a:p>
          <a:p>
            <a:pPr marL="203200" indent="-203200">
              <a:buClr>
                <a:srgbClr val="F21C0A"/>
              </a:buClr>
              <a:buSzPct val="100000"/>
              <a:buFont typeface="Wingdings" pitchFamily="2" charset="2"/>
              <a:buChar char=""/>
            </a:pPr>
            <a:r>
              <a:rPr lang="en-US" sz="1500">
                <a:cs typeface="Arial" charset="0"/>
              </a:rPr>
              <a:t>Preventive maintenance</a:t>
            </a:r>
          </a:p>
          <a:p>
            <a:pPr marL="203200" indent="-203200">
              <a:buClr>
                <a:srgbClr val="F21C0A"/>
              </a:buClr>
              <a:buSzPct val="100000"/>
            </a:pPr>
            <a:endParaRPr lang="en-US" sz="1500">
              <a:cs typeface="Arial" charset="0"/>
            </a:endParaRPr>
          </a:p>
          <a:p>
            <a:pPr marL="203200" indent="-203200">
              <a:buClr>
                <a:srgbClr val="F21C0A"/>
              </a:buClr>
              <a:buSzPct val="100000"/>
            </a:pPr>
            <a:endParaRPr lang="en-US" sz="1500">
              <a:cs typeface="Arial" charset="0"/>
            </a:endParaRPr>
          </a:p>
        </p:txBody>
      </p:sp>
      <p:sp>
        <p:nvSpPr>
          <p:cNvPr id="30739" name="TextBox 44"/>
          <p:cNvSpPr txBox="1">
            <a:spLocks noChangeArrowheads="1"/>
          </p:cNvSpPr>
          <p:nvPr/>
        </p:nvSpPr>
        <p:spPr bwMode="auto">
          <a:xfrm>
            <a:off x="1190625" y="4948238"/>
            <a:ext cx="2362200" cy="1463675"/>
          </a:xfrm>
          <a:prstGeom prst="rect">
            <a:avLst/>
          </a:prstGeom>
          <a:solidFill>
            <a:srgbClr val="EAEAEA"/>
          </a:solidFill>
          <a:ln w="9525">
            <a:noFill/>
            <a:miter lim="800000"/>
            <a:headEnd/>
            <a:tailEnd/>
          </a:ln>
        </p:spPr>
        <p:txBody>
          <a:bodyPr>
            <a:spAutoFit/>
          </a:bodyPr>
          <a:lstStyle/>
          <a:p>
            <a:pPr marL="203200" indent="-203200">
              <a:buClr>
                <a:srgbClr val="F21C0A"/>
              </a:buClr>
              <a:buSzPct val="100000"/>
              <a:buFont typeface="Wingdings" pitchFamily="2" charset="2"/>
              <a:buChar char=""/>
            </a:pPr>
            <a:r>
              <a:rPr lang="en-US" sz="1500">
                <a:cs typeface="Arial" charset="0"/>
              </a:rPr>
              <a:t>Suppliers provide low guarantee level</a:t>
            </a:r>
          </a:p>
          <a:p>
            <a:pPr marL="203200" indent="-203200">
              <a:buClr>
                <a:srgbClr val="F21C0A"/>
              </a:buClr>
              <a:buSzPct val="100000"/>
              <a:buFont typeface="Wingdings" pitchFamily="2" charset="2"/>
              <a:buChar char=""/>
            </a:pPr>
            <a:r>
              <a:rPr lang="en-US" sz="1500">
                <a:cs typeface="Arial" charset="0"/>
              </a:rPr>
              <a:t>Asymmetric contracts</a:t>
            </a:r>
          </a:p>
          <a:p>
            <a:pPr marL="203200" indent="-203200">
              <a:buClr>
                <a:srgbClr val="F21C0A"/>
              </a:buClr>
              <a:buSzPct val="100000"/>
            </a:pPr>
            <a:r>
              <a:rPr lang="en-US" sz="1500">
                <a:cs typeface="Arial" charset="0"/>
              </a:rPr>
              <a:t>	(e.g. 50% paid back if total WTG</a:t>
            </a:r>
            <a:r>
              <a:rPr lang="en-US" sz="1500" baseline="30000">
                <a:cs typeface="Arial" charset="0"/>
              </a:rPr>
              <a:t>1</a:t>
            </a:r>
            <a:r>
              <a:rPr lang="en-US" sz="1500">
                <a:cs typeface="Arial" charset="0"/>
              </a:rPr>
              <a:t> failure)</a:t>
            </a:r>
          </a:p>
          <a:p>
            <a:pPr marL="203200" indent="-203200">
              <a:buClr>
                <a:srgbClr val="F21C0A"/>
              </a:buClr>
              <a:buSzPct val="100000"/>
            </a:pPr>
            <a:endParaRPr lang="en-US" sz="1500">
              <a:cs typeface="Arial" charset="0"/>
            </a:endParaRPr>
          </a:p>
        </p:txBody>
      </p:sp>
      <p:sp>
        <p:nvSpPr>
          <p:cNvPr id="447520" name="TextBox 44"/>
          <p:cNvSpPr txBox="1">
            <a:spLocks noChangeArrowheads="1"/>
          </p:cNvSpPr>
          <p:nvPr/>
        </p:nvSpPr>
        <p:spPr bwMode="auto">
          <a:xfrm>
            <a:off x="1195388" y="2814638"/>
            <a:ext cx="2362200" cy="549275"/>
          </a:xfrm>
          <a:prstGeom prst="rect">
            <a:avLst/>
          </a:prstGeom>
          <a:solidFill>
            <a:schemeClr val="accent3">
              <a:lumMod val="50000"/>
            </a:schemeClr>
          </a:solidFill>
          <a:ln w="9525">
            <a:noFill/>
            <a:miter lim="800000"/>
            <a:headEnd/>
            <a:tailEnd/>
          </a:ln>
        </p:spPr>
        <p:txBody>
          <a:bodyPr>
            <a:spAutoFit/>
          </a:bodyPr>
          <a:lstStyle/>
          <a:p>
            <a:pPr>
              <a:defRPr/>
            </a:pPr>
            <a:r>
              <a:rPr lang="en-US" sz="1500">
                <a:solidFill>
                  <a:srgbClr val="FFFFFF"/>
                </a:solidFill>
                <a:cs typeface="Arial" pitchFamily="34" charset="0"/>
              </a:rPr>
              <a:t>e.g. </a:t>
            </a:r>
          </a:p>
          <a:p>
            <a:pPr>
              <a:defRPr/>
            </a:pPr>
            <a:r>
              <a:rPr lang="en-US" sz="1500">
                <a:solidFill>
                  <a:srgbClr val="FFFFFF"/>
                </a:solidFill>
                <a:cs typeface="Arial" pitchFamily="34" charset="0"/>
              </a:rPr>
              <a:t>Contractual risk allocation</a:t>
            </a:r>
          </a:p>
        </p:txBody>
      </p:sp>
      <p:sp>
        <p:nvSpPr>
          <p:cNvPr id="30741" name="TextBox 44"/>
          <p:cNvSpPr txBox="1">
            <a:spLocks noChangeArrowheads="1"/>
          </p:cNvSpPr>
          <p:nvPr/>
        </p:nvSpPr>
        <p:spPr bwMode="auto">
          <a:xfrm>
            <a:off x="1190625" y="3498850"/>
            <a:ext cx="2362200" cy="1006475"/>
          </a:xfrm>
          <a:prstGeom prst="rect">
            <a:avLst/>
          </a:prstGeom>
          <a:solidFill>
            <a:srgbClr val="EAEAEA"/>
          </a:solidFill>
          <a:ln w="9525">
            <a:noFill/>
            <a:miter lim="800000"/>
            <a:headEnd/>
            <a:tailEnd/>
          </a:ln>
        </p:spPr>
        <p:txBody>
          <a:bodyPr>
            <a:spAutoFit/>
          </a:bodyPr>
          <a:lstStyle/>
          <a:p>
            <a:pPr marL="203200" indent="-203200">
              <a:buClr>
                <a:srgbClr val="F21C0A"/>
              </a:buClr>
              <a:buSzPct val="100000"/>
              <a:buFont typeface="Wingdings" pitchFamily="2" charset="2"/>
              <a:buChar char=""/>
            </a:pPr>
            <a:r>
              <a:rPr lang="en-US" sz="1500">
                <a:cs typeface="Arial" charset="0"/>
              </a:rPr>
              <a:t>Suppliers provide full guarantee</a:t>
            </a:r>
          </a:p>
          <a:p>
            <a:pPr marL="203200" indent="-203200">
              <a:buClr>
                <a:srgbClr val="F21C0A"/>
              </a:buClr>
              <a:buSzPct val="100000"/>
            </a:pPr>
            <a:r>
              <a:rPr lang="en-US" sz="1500">
                <a:cs typeface="Arial" charset="0"/>
              </a:rPr>
              <a:t>	(e.g. 100% paid back if total turbine failure)</a:t>
            </a:r>
          </a:p>
        </p:txBody>
      </p:sp>
      <p:sp>
        <p:nvSpPr>
          <p:cNvPr id="30742" name="TextBox 44"/>
          <p:cNvSpPr txBox="1">
            <a:spLocks noChangeArrowheads="1"/>
          </p:cNvSpPr>
          <p:nvPr/>
        </p:nvSpPr>
        <p:spPr bwMode="auto">
          <a:xfrm>
            <a:off x="3636963" y="4948238"/>
            <a:ext cx="2643187" cy="1463675"/>
          </a:xfrm>
          <a:prstGeom prst="rect">
            <a:avLst/>
          </a:prstGeom>
          <a:solidFill>
            <a:srgbClr val="EAEAEA"/>
          </a:solidFill>
          <a:ln w="9525">
            <a:noFill/>
            <a:miter lim="800000"/>
            <a:headEnd/>
            <a:tailEnd/>
          </a:ln>
        </p:spPr>
        <p:txBody>
          <a:bodyPr>
            <a:spAutoFit/>
          </a:bodyPr>
          <a:lstStyle/>
          <a:p>
            <a:pPr marL="203200" indent="-203200">
              <a:buClr>
                <a:srgbClr val="F21C0A"/>
              </a:buClr>
              <a:buSzPct val="100000"/>
              <a:buFont typeface="Wingdings" pitchFamily="2" charset="2"/>
              <a:buChar char=""/>
            </a:pPr>
            <a:r>
              <a:rPr lang="en-US" sz="1500">
                <a:cs typeface="Arial" charset="0"/>
              </a:rPr>
              <a:t>Suppliers consider grid requirements `out of scope´</a:t>
            </a:r>
          </a:p>
          <a:p>
            <a:pPr marL="203200" indent="-203200">
              <a:buClr>
                <a:srgbClr val="F21C0A"/>
              </a:buClr>
              <a:buSzPct val="100000"/>
              <a:buFont typeface="Wingdings" pitchFamily="2" charset="2"/>
              <a:buChar char=""/>
            </a:pPr>
            <a:r>
              <a:rPr lang="en-US" sz="1500">
                <a:cs typeface="Arial" charset="0"/>
              </a:rPr>
              <a:t>Some key offshore construction steps still not tested</a:t>
            </a:r>
          </a:p>
          <a:p>
            <a:pPr marL="203200" indent="-203200">
              <a:buClr>
                <a:srgbClr val="F21C0A"/>
              </a:buClr>
              <a:buSzPct val="100000"/>
              <a:buFont typeface="Wingdings" pitchFamily="2" charset="2"/>
              <a:buChar char=""/>
            </a:pPr>
            <a:endParaRPr lang="en-US" sz="1500">
              <a:cs typeface="Arial" charset="0"/>
            </a:endParaRPr>
          </a:p>
        </p:txBody>
      </p:sp>
      <p:sp>
        <p:nvSpPr>
          <p:cNvPr id="2" name="TextBox 44"/>
          <p:cNvSpPr txBox="1">
            <a:spLocks noChangeArrowheads="1"/>
          </p:cNvSpPr>
          <p:nvPr/>
        </p:nvSpPr>
        <p:spPr bwMode="auto">
          <a:xfrm>
            <a:off x="3640138" y="2814638"/>
            <a:ext cx="2638425" cy="549275"/>
          </a:xfrm>
          <a:prstGeom prst="rect">
            <a:avLst/>
          </a:prstGeom>
          <a:solidFill>
            <a:schemeClr val="accent3">
              <a:lumMod val="50000"/>
            </a:schemeClr>
          </a:solidFill>
          <a:ln w="9525">
            <a:noFill/>
            <a:miter lim="800000"/>
            <a:headEnd/>
            <a:tailEnd/>
          </a:ln>
        </p:spPr>
        <p:txBody>
          <a:bodyPr>
            <a:spAutoFit/>
          </a:bodyPr>
          <a:lstStyle/>
          <a:p>
            <a:pPr>
              <a:defRPr/>
            </a:pPr>
            <a:r>
              <a:rPr lang="en-US" sz="1500">
                <a:solidFill>
                  <a:srgbClr val="FFFFFF"/>
                </a:solidFill>
                <a:cs typeface="Arial" pitchFamily="34" charset="0"/>
              </a:rPr>
              <a:t>e.g. </a:t>
            </a:r>
          </a:p>
          <a:p>
            <a:pPr>
              <a:defRPr/>
            </a:pPr>
            <a:r>
              <a:rPr lang="en-US" sz="1500">
                <a:solidFill>
                  <a:srgbClr val="FFFFFF"/>
                </a:solidFill>
                <a:cs typeface="Arial" pitchFamily="34" charset="0"/>
              </a:rPr>
              <a:t>Process integration</a:t>
            </a:r>
          </a:p>
        </p:txBody>
      </p:sp>
      <p:sp>
        <p:nvSpPr>
          <p:cNvPr id="30744" name="TextBox 44"/>
          <p:cNvSpPr txBox="1">
            <a:spLocks noChangeArrowheads="1"/>
          </p:cNvSpPr>
          <p:nvPr/>
        </p:nvSpPr>
        <p:spPr bwMode="auto">
          <a:xfrm>
            <a:off x="3636963" y="3498850"/>
            <a:ext cx="2643187" cy="1006475"/>
          </a:xfrm>
          <a:prstGeom prst="rect">
            <a:avLst/>
          </a:prstGeom>
          <a:solidFill>
            <a:srgbClr val="EAEAEA"/>
          </a:solidFill>
          <a:ln w="9525">
            <a:noFill/>
            <a:miter lim="800000"/>
            <a:headEnd/>
            <a:tailEnd/>
          </a:ln>
        </p:spPr>
        <p:txBody>
          <a:bodyPr>
            <a:spAutoFit/>
          </a:bodyPr>
          <a:lstStyle/>
          <a:p>
            <a:pPr marL="203200" indent="-203200">
              <a:buClr>
                <a:srgbClr val="F21C0A"/>
              </a:buClr>
              <a:buSzPct val="100000"/>
              <a:buFont typeface="Wingdings" pitchFamily="2" charset="2"/>
              <a:buChar char=""/>
            </a:pPr>
            <a:r>
              <a:rPr lang="en-US" sz="1500">
                <a:cs typeface="Arial" charset="0"/>
              </a:rPr>
              <a:t>Suppliers meet all grid requirements</a:t>
            </a:r>
          </a:p>
          <a:p>
            <a:pPr marL="203200" indent="-203200">
              <a:buClr>
                <a:srgbClr val="F21C0A"/>
              </a:buClr>
              <a:buSzPct val="100000"/>
              <a:buFont typeface="Wingdings" pitchFamily="2" charset="2"/>
              <a:buChar char=""/>
            </a:pPr>
            <a:r>
              <a:rPr lang="en-US" sz="1500">
                <a:cs typeface="Arial" charset="0"/>
              </a:rPr>
              <a:t>Proven construction/ installation technology</a:t>
            </a:r>
          </a:p>
        </p:txBody>
      </p:sp>
      <p:sp>
        <p:nvSpPr>
          <p:cNvPr id="30745" name="Text Box 23"/>
          <p:cNvSpPr txBox="1">
            <a:spLocks noChangeArrowheads="1"/>
          </p:cNvSpPr>
          <p:nvPr/>
        </p:nvSpPr>
        <p:spPr bwMode="gray">
          <a:xfrm>
            <a:off x="4614863" y="4643438"/>
            <a:ext cx="685800" cy="228600"/>
          </a:xfrm>
          <a:prstGeom prst="rect">
            <a:avLst/>
          </a:prstGeom>
          <a:noFill/>
          <a:ln w="12700">
            <a:noFill/>
            <a:miter lim="800000"/>
            <a:headEnd/>
            <a:tailEnd type="none" w="med" len="lg"/>
          </a:ln>
        </p:spPr>
        <p:txBody>
          <a:bodyPr lIns="0" tIns="0" rIns="0" bIns="0">
            <a:spAutoFit/>
          </a:bodyPr>
          <a:lstStyle/>
          <a:p>
            <a:pPr algn="ctr"/>
            <a:r>
              <a:rPr lang="en-US" sz="1500" b="1">
                <a:solidFill>
                  <a:srgbClr val="FF0000"/>
                </a:solidFill>
                <a:cs typeface="Arial" charset="0"/>
              </a:rPr>
              <a:t>vs.</a:t>
            </a:r>
          </a:p>
        </p:txBody>
      </p:sp>
      <p:sp>
        <p:nvSpPr>
          <p:cNvPr id="30746" name="Text Box 23"/>
          <p:cNvSpPr txBox="1">
            <a:spLocks noChangeArrowheads="1"/>
          </p:cNvSpPr>
          <p:nvPr/>
        </p:nvSpPr>
        <p:spPr bwMode="gray">
          <a:xfrm>
            <a:off x="7370763" y="4643438"/>
            <a:ext cx="685800" cy="228600"/>
          </a:xfrm>
          <a:prstGeom prst="rect">
            <a:avLst/>
          </a:prstGeom>
          <a:noFill/>
          <a:ln w="12700">
            <a:noFill/>
            <a:miter lim="800000"/>
            <a:headEnd/>
            <a:tailEnd type="none" w="med" len="lg"/>
          </a:ln>
        </p:spPr>
        <p:txBody>
          <a:bodyPr lIns="0" tIns="0" rIns="0" bIns="0">
            <a:spAutoFit/>
          </a:bodyPr>
          <a:lstStyle/>
          <a:p>
            <a:pPr algn="ctr"/>
            <a:r>
              <a:rPr lang="en-US" sz="1500" b="1">
                <a:solidFill>
                  <a:srgbClr val="FF0000"/>
                </a:solidFill>
                <a:cs typeface="Arial" charset="0"/>
              </a:rPr>
              <a:t>vs.</a:t>
            </a:r>
          </a:p>
        </p:txBody>
      </p:sp>
      <p:sp>
        <p:nvSpPr>
          <p:cNvPr id="30747" name="Text Box 23"/>
          <p:cNvSpPr txBox="1">
            <a:spLocks noChangeArrowheads="1"/>
          </p:cNvSpPr>
          <p:nvPr/>
        </p:nvSpPr>
        <p:spPr bwMode="gray">
          <a:xfrm>
            <a:off x="2012950" y="4660900"/>
            <a:ext cx="685800" cy="228600"/>
          </a:xfrm>
          <a:prstGeom prst="rect">
            <a:avLst/>
          </a:prstGeom>
          <a:noFill/>
          <a:ln w="12700">
            <a:noFill/>
            <a:miter lim="800000"/>
            <a:headEnd/>
            <a:tailEnd type="none" w="med" len="lg"/>
          </a:ln>
        </p:spPr>
        <p:txBody>
          <a:bodyPr lIns="0" tIns="0" rIns="0" bIns="0">
            <a:spAutoFit/>
          </a:bodyPr>
          <a:lstStyle/>
          <a:p>
            <a:pPr algn="ctr"/>
            <a:r>
              <a:rPr lang="en-US" sz="1500" b="1">
                <a:solidFill>
                  <a:srgbClr val="FF0000"/>
                </a:solidFill>
                <a:cs typeface="Arial" charset="0"/>
              </a:rPr>
              <a:t>vs.</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VERSION" val="4.0"/>
  <p:tag name="BASIS" val="EONVorlage"/>
  <p:tag name="BU" val="EON_CR_W"/>
  <p:tag name="THINKCELLUNDODONOTDELETE" val="13"/>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kEos2TXRuU6BgFlYj_6pwg"/>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qL6yBRhaPEqpILZ_8Gltr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ewi0XuRSA0CAb4j1fM48Pw"/>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SHKLcy522USnfUCqykwh9g"/>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SHKLcy522USnfUCqykwh9g"/>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SHKLcy522USnfUCqykwh9g"/>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SHKLcy522USnfUCqykwh9g"/>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SHKLcy522USnfUCqykwh9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ZZMA2tNyCEyXv9UcZ2PmJw"/>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SHKLcy522USnfUCqykwh9g"/>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l4qF.XvvfkK27mH1F63HZw"/>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ZNdHLfD52kqMBm_WCLpmqg"/>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uxXi6qH7x0esO5R.60tfzg"/>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oWjVycv2QkWDYRBYgqnYYQ"/>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ttCBpteebU2vhj3ybgU7QA"/>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N3pMazC.9EyoJ6Ol_CYplQ"/>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B70KXhMtx0CmSIWWVf46A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UFoFZfwLj0K3kU2zso7i5Q"/>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N2KuUDvci0S2.fLOLWvsw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e4QDpeXzwEGirwCEpwl40g"/>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p5K_vzMikEy.Mf8rOg2p_g"/>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RJ.e1LMY90upyfcKhE2DbQ"/>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SbK3Hy9Ve0KsoKcOPioUBw"/>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jenbh4l3SUuS4nu1nGYAcg"/>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ZDJEaaGpuk.sPs04xmdDfQ"/>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I_0Vdv1UUUyQSLvynLnD0w"/>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5L.TIxge0kW_gyg9xT6ECA"/>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RLGmjyVDw0OMdJqyiGpuaQ"/>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WVmYiNnCEkm3AilaghTWwg"/>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lCVDlwA0s0KHKDMvM2vZG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CMJzBLGMYE6c2NCE40HTf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8rqPdgyMTUuoE8_8mncF0g"/>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pzQLUgEQEKk30KWqpMMnw"/>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JkCv.ZUhZ0686DYGgGf_pQ"/>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N3pMazC.9EyoJ6Ol_CYplQ"/>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B70KXhMtx0CmSIWWVf46Ag"/>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UFoFZfwLj0K3kU2zso7i5Q"/>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A89sJkuK6EmiWCr.1Xnt7g"/>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HvlPWVhSMUeaBPB.qTOGKQ"/>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9PhrdhIM0EuL6wa8gS6pig"/>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SbK3Hy9Ve0KsoKcOPioUB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wjQ8WwW_2keeY4Vf_kV9uA"/>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jenbh4l3SUuS4nu1nGYAcg"/>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ZDJEaaGpuk.sPs04xmdDfQ"/>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4DQ4wGVOIUm0VKse2Lpg_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cyJwMbFOCEuAxKgj9Q.ckw"/>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5L.TIxge0kW_gyg9xT6ECA"/>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RLGmjyVDw0OMdJqyiGpuaQ"/>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5ftdecRs1k.Dvpv1mfUb9w"/>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ZNdHLfD52kqMBm_WCLpmqg"/>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uxXi6qH7x0esO5R.60tfzg"/>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oWjVycv2QkWDYRBYgqnYY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lS0Rvalng0yBEgM3arraoA"/>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ttCBpteebU2vhj3ybgU7Q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N2KuUDvci0S2.fLOLWvswA"/>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p5K_vzMikEy.Mf8rOg2p_g"/>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RJ.e1LMY90upyfcKhE2DbQ"/>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I_0Vdv1UUUyQSLvynLnD0w"/>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4DQ4wGVOIUm0VKse2Lpg_w"/>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pzQLUgEQEKk30KWqpMMnw"/>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PoWao5eu9Em6uPq4KpsT9w"/>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4DQ4wGVOIUm0VKse2Lpg_w"/>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PoWao5eu9Em6uPq4KpsT9w"/>
</p:tagLst>
</file>

<file path=ppt/tags/tag16.xml><?xml version="1.0" encoding="utf-8"?>
<p:tagLst xmlns:a="http://schemas.openxmlformats.org/drawingml/2006/main" xmlns:r="http://schemas.openxmlformats.org/officeDocument/2006/relationships" xmlns:p="http://schemas.openxmlformats.org/presentationml/2006/main">
  <p:tag name="NULLSTATE" val="1"/>
  <p:tag name="THINKCELLSHAPEDONOTDELETE" val="p2FYNNsBNmUG_xL6IzBctsw"/>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4DQ4wGVOIUm0VKse2Lpg_w"/>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PoWao5eu9Em6uPq4KpsT9w"/>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Yr9NOpBoJECohntGJvZQfg"/>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9PFCVHFj2EWvR96QSvgODQ"/>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HpmRvmh2WEeOb0QWdviNGQ"/>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XSNnWqD_mk6imT_Qo7Sz9w"/>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6Eqn6RrGmUOdjRE032QZ4w"/>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fjrnd1b1lkyzbv76WDNtrA"/>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_NNeqAzRFEih3tP8zcWHlA"/>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cl_ckvF3NUaFyE5Zk.1fe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JIPhV3XFyEKMdSgujy1tsw"/>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xqgnVBbIpEKre7BXr0oOig"/>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Bd2DUx6duE6i6ROGisAv4Q"/>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364co063l0SYUYIWK9OhbA"/>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tTyvEIspwkKVo8iEW4eUgg"/>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qD4.rnSDpEWbWNhIuBB7LQ"/>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9LlA1WEXEmRMQuI57SPDA"/>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neX0AjmSykezTgcrNpgvRA"/>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UMuic7Qv7EmOdaMM6DCBP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qfamWoUEM0KEaHsWff4GMQ"/>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vhBa6IWLgUGjg6pCegShfg"/>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ElcoXP1PaE2357EkhFCdmw"/>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adinK9N1pEGLlxXqKF.PhA"/>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TGbkO._wwUmtoCPmoItrhQ"/>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6MbNUhyeh0SA3UvxAJe_iA"/>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Hzpxipuv1kCj0ztWS5mPvw"/>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lhV878LMHUqMHiqHh2.rEQ"/>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h06d3eiN.EecGSfac3Rfxg"/>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mXaZP.w9CEyoPpzIBJwAHg"/>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nz7tK9_csE.SX5w2_Hafw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0lG8EdSAYUK7HL7LurwV5A"/>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ylybfzjf7UyCcpO2peOP_w"/>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_7sEKgzFpkWW_JUkFtDS.Q"/>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W23YA5rQ9UG27.z2hTcAcg"/>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xE34vm2HFE239zqPwbc9cA"/>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OpSznw2BX0eNqkmXQvL4dA"/>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NnypPhcqkOXw48iCrXZEg"/>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4PfLTsyO6E69RPsyDJ6cKQ"/>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MBfqiSgePUqLYnWJoV94XQ"/>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sIcxUiwoVEy9n_sSEhvMg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143gIwzZ50WRiMICt8HeJw"/>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I96fYqwZk6H2KEWIHnfeQ"/>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gG35qZfyVkCVyYUS7DHNkA"/>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O7SOGkgRmEukF0ad01wE7Q"/>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Yr9NOpBoJECohntGJvZQfg"/>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9PFCVHFj2EWvR96QSvgODQ"/>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HpmRvmh2WEeOb0QWdviNGQ"/>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XSNnWqD_mk6imT_Qo7Sz9w"/>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6Eqn6RrGmUOdjRE032QZ4w"/>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qD4.rnSDpEWbWNhIuBB7LQ"/>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sIcxUiwoVEy9n_sSEhvMgw"/>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UMuic7Qv7EmOdaMM6DCBP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BgEC5BIgHEGFWwGAyOyXyA"/>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vhBa6IWLgUGjg6pCegShfg"/>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ElcoXP1PaE2357EkhFCdmw"/>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TGbkO._wwUmtoCPmoItrhQ"/>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h06d3eiN.EecGSfac3Rfxg"/>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nz7tK9_csE.SX5w2_Hafww"/>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NnypPhcqkOXw48iCrXZEg"/>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9LlA1WEXEmRMQuI57SPDA"/>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MBfqiSgePUqLYnWJoV94XQ"/>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OpSznw2BX0eNqkmXQvL4d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zkLVdesDDUW1_ydwrIpAyg"/>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Yr9NOpBoJECohntGJvZQfg"/>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9PFCVHFj2EWvR96QSvgODQ"/>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HpmRvmh2WEeOb0QWdviNGQ"/>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XSNnWqD_mk6imT_Qo7Sz9w"/>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6Eqn6RrGmUOdjRE032QZ4w"/>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04ppLddADEWIr0Bp43yOEw"/>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0Zta1z6ls0Sg2ACCCOSnBA"/>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0Zta1z6ls0Sg2ACCCOSnBA"/>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0Zta1z6ls0Sg2ACCCOSnBA"/>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0Zta1z6ls0Sg2ACCCOSnB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FFbF2SoRHUCDpwMtdBMMGQ"/>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0Zta1z6ls0Sg2ACCCOSnBA"/>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0Zta1z6ls0Sg2ACCCOSnBA"/>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0Zta1z6ls0Sg2ACCCOSnBA"/>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Yr9NOpBoJECohntGJvZQfg"/>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9PFCVHFj2EWvR96QSvgODQ"/>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HpmRvmh2WEeOb0QWdviNGQ"/>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XSNnWqD_mk6imT_Qo7Sz9w"/>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6Eqn6RrGmUOdjRE032QZ4w"/>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EvX0OTuj5UK7eqQKRuTF4g"/>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AjfU5brfTEOl40fp7Bkhn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zy3y5_wdakK1YZz1h_dMRQ"/>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k7mWbgYr602FE9aM93Lm7Q"/>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B2xne72FLU2QLNKRfS3fXg"/>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04ppLddADEWIr0Bp43yOEw"/>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Yr9NOpBoJECohntGJvZQfg"/>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9PFCVHFj2EWvR96QSvgODQ"/>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HpmRvmh2WEeOb0QWdviNGQ"/>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XSNnWqD_mk6imT_Qo7Sz9w"/>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p6Eqn6RrGmUOdjRE032QZ4w"/>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QiIrAuFMqkqRL0I1kim8.g"/>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pZYYBbro_U6sUnO9CFlBI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a3hNFXWN20eJMEdN1bSDVQ"/>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ppXZRjRKAUEWzP_LdQD5tEA"/>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p.2PSp8xvlkOb.36tcjQG_Q"/>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pZPvnM23w_0a4iXHmIQwNbA"/>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pzDFSY9uOwkeBfUmPMezpww"/>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ptgdnpHI5_Uid.scwCcNvJA"/>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pjSGQgffX4EihMwiBcmadRQ"/>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RWjdQZyaCEyktHg0UCPZSw"/>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3RD2lJ_UjUasdBwaNU1fWQ"/>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pUQjuk_nDeEe4Hljj6LVqeA"/>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pvqKdKeI3ckSxQrWckKRXX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Y8b2HQFyN0W_mxODi9iWOQ"/>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pLYbFxsJLDEyJWO00QFRX_Q"/>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p0BtLA6_iKEyJH4cVqKYQXg"/>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pISX1U_klSUuisjE9HfbOqQ"/>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pwLkP2ZsUoE2Rk8O6XrQUBw"/>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pSjurBbHl1EWUVOivsfCeSA"/>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NbmGXjz4skKgqE3rHKLx4A"/>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ppF38DEtEqEuMf575Z.mR8g"/>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zDFSY9uOwkeBfUmPMezpww"/>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pzDFSY9uOwkeBfUmPMezpww"/>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pzDFSY9uOwkeBfUmPMezpw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NVsVL4dP7kyztuCe9VwJxQ"/>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pzDFSY9uOwkeBfUmPMezpww"/>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pzDFSY9uOwkeBfUmPMezpww"/>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pEVX6Uboj00SHUw7c98YE0w"/>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prOGzy8Feak.vOn53h0MGVQ"/>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p8oVTmR8c0kKaAVQYQH9HKw"/>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p04js9ap9FkSoV5BMMkBC4A"/>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pk0hwIkJSW0ylY7YrGqPhZw"/>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pSRcYXBklV0a5WmoYJ3sb8w"/>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pDK33o06P2UmYw7fGbLZOgw"/>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pLFtY5Mov2EyhY1AcKFGfR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TyRXPMXBxUePBRU7FpbRKw"/>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phUqtJ8sGnUCXKudQWKd6CA"/>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pjJTAFSOTqkCaCYaXymxFkQ"/>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pELahtQKEj0C8wSqpt.ZZ8Q"/>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p_l3ZjoOxekmpwGafVN0M8A"/>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phSlyARW3C0esPmtSolCVlA"/>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pLUkGCRIW9k22tuKP3ddzag"/>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phSlyARW3C0esPmtSolCVlA"/>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phSlyARW3C0esPmtSolCVlA"/>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phSlyARW3C0esPmtSolCVlA"/>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phSlyARW3C0esPmtSolCVl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sUPJ6H4amEyyE3TrMWAU3A"/>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phSlyARW3C0esPmtSolCVlA"/>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po6KD.54AwEKxzo8uw_uyHQ"/>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pzNFl.dn2ukieLMcsbeyO5w"/>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pc4nwu6zOF0GswY2UhixZnw"/>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ppfAUR_oA6k.KApCflNNBiA"/>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pGkNMWGtSokChKbYZs4CnpQ"/>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pdERhsdh4qUaxyLc5NdIh2A"/>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pw5VujwHbU06sM0FHNyIv0w"/>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p4StCcH9ZKEmUU.yOwiCODQ"/>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pybbMdQuoVUGi2QL7Gw109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O443WYOl002DQzYeDMR39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kggsHPuBMEGJ2dc4jlxaYQ"/>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pwTybRyY98UWhA6kBuSe8yw"/>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pQxoHoxFALUme1pk4yF2WvQ"/>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pV4Xvs5KWDk.yHi72jqsETw"/>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p7HwEwvO0j06AUkGvZ1_eLQ"/>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p1OqMF0lzekiyoYjgcjYOYw"/>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pyECIWvRkEkuiFULlj_m_pg"/>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ptNyNNPyeakuLz65DyxP4uA"/>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pbqqWlPcyHkGgIqfzDoVfcg"/>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pf3KpLVFHKUKPmtJB7j.lOg"/>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pmDrdegHZlUKXbsWv2EAkk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_xOYYkCwaEu8ATxqKegaPw"/>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pEVX6Uboj00SHUw7c98YE0w"/>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prOGzy8Feak.vOn53h0MGVQ"/>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p8oVTmR8c0kKaAVQYQH9HKw"/>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p04js9ap9FkSoV5BMMkBC4A"/>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pk0hwIkJSW0ylY7YrGqPhZw"/>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pSRcYXBklV0a5WmoYJ3sb8w"/>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pDK33o06P2UmYw7fGbLZOgw"/>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pLFtY5Mov2EyhY1AcKFGfRA"/>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phUqtJ8sGnUCXKudQWKd6CA"/>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pjJTAFSOTqkCaCYaXymxFk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Rvfv.L8Vc0ylUnLVD6uDVg"/>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pELahtQKEj0C8wSqpt.ZZ8Q"/>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p_l3ZjoOxekmpwGafVN0M8A"/>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phSlyARW3C0esPmtSolCVlA"/>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pLUkGCRIW9k22tuKP3ddzag"/>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phSlyARW3C0esPmtSolCVlA"/>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phSlyARW3C0esPmtSolCVlA"/>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phSlyARW3C0esPmtSolCVlA"/>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phSlyARW3C0esPmtSolCVlA"/>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phSlyARW3C0esPmtSolCVlA"/>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pYr9NOpBoJECohntGJvZQf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NIg3nEmUvkKvgJC_3amShQ"/>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p9PFCVHFj2EWvR96QSvgODQ"/>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pHpmRvmh2WEeOb0QWdviNGQ"/>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pXSNnWqD_mk6imT_Qo7Sz9w"/>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p6Eqn6RrGmUOdjRE032QZ4w"/>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poRwrZt9Sn0SBAEiXG.8C1Q"/>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pIrK5Xol5oU2gK0kc2qDECg"/>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p5SnyJFV9ukK_Nv_otp_XGw"/>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pv.5ds1mzqUCx7b4g95jTMg"/>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pGxXghffipUmAgxCeyvTdkQ"/>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ptgSJw2magkutOnmPo8uAx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x6zNptyX60GlOsEtTaV4Eg"/>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pTwX_VYdRE0W0pQyoNrQJWg"/>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pxqQwK1ofGk.e9mV.0V3GYw"/>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pzGIov0mKKk.4i_VPweTl_w"/>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p2FfDxYQmh0.zk3zyH3Mq3w"/>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pIqrtAVeibUes_SErKtx8Dw"/>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pYr9NOpBoJECohntGJvZQfg"/>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p9PFCVHFj2EWvR96QSvgODQ"/>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pHpmRvmh2WEeOb0QWdviNGQ"/>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pXSNnWqD_mk6imT_Qo7Sz9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zJiBjO4rEW9qkugvjBa5Q"/>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p6Eqn6RrGmUOdjRE032QZ4w"/>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pmxp0T_rcKkab0J2rMPMAew"/>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p0GBDa6mi_E._cHpZpg581A"/>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p5SnyJFV9ukK_Nv_otp_XGw"/>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p2FfDxYQmh0.zk3zyH3Mq3w"/>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pd.fJ0qY2B06S1.38XWiXAQ"/>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p5XtrgSQcJkOCDZ4PCzwLQg"/>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pxqQwK1ofGk.e9mV.0V3GYw"/>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peStQYIa2JEeYiExRT3cqcw"/>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pJG8O5h77jEOiljCQAPruI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d6eL3J8XI0aePkTyOQy5OA"/>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pv.5ds1mzqUCx7b4g95jTMg"/>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pgfZigpBvA0O0anKtblzCxw"/>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pIqrtAVeibUes_SErKtx8Dw"/>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pYr9NOpBoJECohntGJvZQfg"/>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p9PFCVHFj2EWvR96QSvgODQ"/>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pHpmRvmh2WEeOb0QWdviNGQ"/>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pXSNnWqD_mk6imT_Qo7Sz9w"/>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p6Eqn6RrGmUOdjRE032QZ4w"/>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pq57XaEet50yxija_cOCgLA"/>
</p:tagLst>
</file>

<file path=ppt/tags/tag37.xml><?xml version="1.0" encoding="utf-8"?>
<p:tagLst xmlns:a="http://schemas.openxmlformats.org/drawingml/2006/main" xmlns:r="http://schemas.openxmlformats.org/officeDocument/2006/relationships" xmlns:p="http://schemas.openxmlformats.org/presentationml/2006/main">
  <p:tag name="NULLSTATE" val="0"/>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pq57XaEet50yxija_cOCgLA"/>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pq57XaEet50yxija_cOCgLA"/>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pNRcTtLsNRUO.7ecFAmkvew"/>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pYr9NOpBoJECohntGJvZQfg"/>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p9PFCVHFj2EWvR96QSvgODQ"/>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pHpmRvmh2WEeOb0QWdviNGQ"/>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pXSNnWqD_mk6imT_Qo7Sz9w"/>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p6Eqn6RrGmUOdjRE032QZ4w"/>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pYr9NOpBoJECohntGJvZQfg"/>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p9PFCVHFj2EWvR96QSvgODQ"/>
</p:tagLst>
</file>

<file path=ppt/tags/tag38.xml><?xml version="1.0" encoding="utf-8"?>
<p:tagLst xmlns:a="http://schemas.openxmlformats.org/drawingml/2006/main" xmlns:r="http://schemas.openxmlformats.org/officeDocument/2006/relationships" xmlns:p="http://schemas.openxmlformats.org/presentationml/2006/main">
  <p:tag name="NULLSTATE" val="0"/>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pHpmRvmh2WEeOb0QWdviNGQ"/>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pXSNnWqD_mk6imT_Qo7Sz9w"/>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p6Eqn6RrGmUOdjRE032QZ4w"/>
</p:tagLst>
</file>

<file path=ppt/tags/tag383.xml><?xml version="1.0" encoding="utf-8"?>
<p:tagLst xmlns:a="http://schemas.openxmlformats.org/drawingml/2006/main" xmlns:r="http://schemas.openxmlformats.org/officeDocument/2006/relationships" xmlns:p="http://schemas.openxmlformats.org/presentationml/2006/main">
  <p:tag name="THINKCELLSHAPEDONOTDELETE" val="pHZ5QLFqSIkuWkDQeUejQLw"/>
</p:tagLst>
</file>

<file path=ppt/tags/tag384.xml><?xml version="1.0" encoding="utf-8"?>
<p:tagLst xmlns:a="http://schemas.openxmlformats.org/drawingml/2006/main" xmlns:r="http://schemas.openxmlformats.org/officeDocument/2006/relationships" xmlns:p="http://schemas.openxmlformats.org/presentationml/2006/main">
  <p:tag name="THINKCELLSHAPEDONOTDELETE" val="pNRcTtLsNRUO.7ecFAmkvew"/>
</p:tagLst>
</file>

<file path=ppt/tags/tag385.xml><?xml version="1.0" encoding="utf-8"?>
<p:tagLst xmlns:a="http://schemas.openxmlformats.org/drawingml/2006/main" xmlns:r="http://schemas.openxmlformats.org/officeDocument/2006/relationships" xmlns:p="http://schemas.openxmlformats.org/presentationml/2006/main">
  <p:tag name="THINKCELLSHAPEDONOTDELETE" val="pYr9NOpBoJECohntGJvZQfg"/>
</p:tagLst>
</file>

<file path=ppt/tags/tag386.xml><?xml version="1.0" encoding="utf-8"?>
<p:tagLst xmlns:a="http://schemas.openxmlformats.org/drawingml/2006/main" xmlns:r="http://schemas.openxmlformats.org/officeDocument/2006/relationships" xmlns:p="http://schemas.openxmlformats.org/presentationml/2006/main">
  <p:tag name="THINKCELLSHAPEDONOTDELETE" val="p9PFCVHFj2EWvR96QSvgODQ"/>
</p:tagLst>
</file>

<file path=ppt/tags/tag387.xml><?xml version="1.0" encoding="utf-8"?>
<p:tagLst xmlns:a="http://schemas.openxmlformats.org/drawingml/2006/main" xmlns:r="http://schemas.openxmlformats.org/officeDocument/2006/relationships" xmlns:p="http://schemas.openxmlformats.org/presentationml/2006/main">
  <p:tag name="THINKCELLSHAPEDONOTDELETE" val="pHpmRvmh2WEeOb0QWdviNGQ"/>
</p:tagLst>
</file>

<file path=ppt/tags/tag388.xml><?xml version="1.0" encoding="utf-8"?>
<p:tagLst xmlns:a="http://schemas.openxmlformats.org/drawingml/2006/main" xmlns:r="http://schemas.openxmlformats.org/officeDocument/2006/relationships" xmlns:p="http://schemas.openxmlformats.org/presentationml/2006/main">
  <p:tag name="THINKCELLSHAPEDONOTDELETE" val="pXSNnWqD_mk6imT_Qo7Sz9w"/>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p6Eqn6RrGmUOdjRE032QZ4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f8kr4_ylVUu4yJj4MkJm5Q"/>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pYr9NOpBoJECohntGJvZQfg"/>
</p:tagLst>
</file>

<file path=ppt/tags/tag391.xml><?xml version="1.0" encoding="utf-8"?>
<p:tagLst xmlns:a="http://schemas.openxmlformats.org/drawingml/2006/main" xmlns:r="http://schemas.openxmlformats.org/officeDocument/2006/relationships" xmlns:p="http://schemas.openxmlformats.org/presentationml/2006/main">
  <p:tag name="THINKCELLSHAPEDONOTDELETE" val="p9PFCVHFj2EWvR96QSvgODQ"/>
</p:tagLst>
</file>

<file path=ppt/tags/tag392.xml><?xml version="1.0" encoding="utf-8"?>
<p:tagLst xmlns:a="http://schemas.openxmlformats.org/drawingml/2006/main" xmlns:r="http://schemas.openxmlformats.org/officeDocument/2006/relationships" xmlns:p="http://schemas.openxmlformats.org/presentationml/2006/main">
  <p:tag name="THINKCELLSHAPEDONOTDELETE" val="pHpmRvmh2WEeOb0QWdviNGQ"/>
</p:tagLst>
</file>

<file path=ppt/tags/tag393.xml><?xml version="1.0" encoding="utf-8"?>
<p:tagLst xmlns:a="http://schemas.openxmlformats.org/drawingml/2006/main" xmlns:r="http://schemas.openxmlformats.org/officeDocument/2006/relationships" xmlns:p="http://schemas.openxmlformats.org/presentationml/2006/main">
  <p:tag name="THINKCELLSHAPEDONOTDELETE" val="pXSNnWqD_mk6imT_Qo7Sz9w"/>
</p:tagLst>
</file>

<file path=ppt/tags/tag394.xml><?xml version="1.0" encoding="utf-8"?>
<p:tagLst xmlns:a="http://schemas.openxmlformats.org/drawingml/2006/main" xmlns:r="http://schemas.openxmlformats.org/officeDocument/2006/relationships" xmlns:p="http://schemas.openxmlformats.org/presentationml/2006/main">
  <p:tag name="THINKCELLSHAPEDONOTDELETE" val="p6Eqn6RrGmUOdjRE032QZ4w"/>
</p:tagLst>
</file>

<file path=ppt/tags/tag395.xml><?xml version="1.0" encoding="utf-8"?>
<p:tagLst xmlns:a="http://schemas.openxmlformats.org/drawingml/2006/main" xmlns:r="http://schemas.openxmlformats.org/officeDocument/2006/relationships" xmlns:p="http://schemas.openxmlformats.org/presentationml/2006/main">
  <p:tag name="THINKCELLSHAPEDONOTDELETE" val="pYr9NOpBoJECohntGJvZQfg"/>
</p:tagLst>
</file>

<file path=ppt/tags/tag396.xml><?xml version="1.0" encoding="utf-8"?>
<p:tagLst xmlns:a="http://schemas.openxmlformats.org/drawingml/2006/main" xmlns:r="http://schemas.openxmlformats.org/officeDocument/2006/relationships" xmlns:p="http://schemas.openxmlformats.org/presentationml/2006/main">
  <p:tag name="THINKCELLSHAPEDONOTDELETE" val="p9PFCVHFj2EWvR96QSvgODQ"/>
</p:tagLst>
</file>

<file path=ppt/tags/tag397.xml><?xml version="1.0" encoding="utf-8"?>
<p:tagLst xmlns:a="http://schemas.openxmlformats.org/drawingml/2006/main" xmlns:r="http://schemas.openxmlformats.org/officeDocument/2006/relationships" xmlns:p="http://schemas.openxmlformats.org/presentationml/2006/main">
  <p:tag name="THINKCELLSHAPEDONOTDELETE" val="pHpmRvmh2WEeOb0QWdviNGQ"/>
</p:tagLst>
</file>

<file path=ppt/tags/tag398.xml><?xml version="1.0" encoding="utf-8"?>
<p:tagLst xmlns:a="http://schemas.openxmlformats.org/drawingml/2006/main" xmlns:r="http://schemas.openxmlformats.org/officeDocument/2006/relationships" xmlns:p="http://schemas.openxmlformats.org/presentationml/2006/main">
  <p:tag name="THINKCELLSHAPEDONOTDELETE" val="pXSNnWqD_mk6imT_Qo7Sz9w"/>
</p:tagLst>
</file>

<file path=ppt/tags/tag399.xml><?xml version="1.0" encoding="utf-8"?>
<p:tagLst xmlns:a="http://schemas.openxmlformats.org/drawingml/2006/main" xmlns:r="http://schemas.openxmlformats.org/officeDocument/2006/relationships" xmlns:p="http://schemas.openxmlformats.org/presentationml/2006/main">
  <p:tag name="THINKCELLSHAPEDONOTDELETE" val="p6Eqn6RrGmUOdjRE032QZ4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I_lhQ3VQ1kKsgdjKt9Oj4w"/>
</p:tagLst>
</file>

<file path=ppt/tags/tag40.xml><?xml version="1.0" encoding="utf-8"?>
<p:tagLst xmlns:a="http://schemas.openxmlformats.org/drawingml/2006/main" xmlns:r="http://schemas.openxmlformats.org/officeDocument/2006/relationships" xmlns:p="http://schemas.openxmlformats.org/presentationml/2006/main">
  <p:tag name="NULLSTATE" val="0"/>
  <p:tag name="THINKCELLSHAPEDONOTDELETE" val="p_kJC8sE0JEKvZDIOTemEEg"/>
</p:tagLst>
</file>

<file path=ppt/tags/tag400.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01.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04.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05.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06.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07.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08.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09.xml><?xml version="1.0" encoding="utf-8"?>
<p:tagLst xmlns:a="http://schemas.openxmlformats.org/drawingml/2006/main" xmlns:r="http://schemas.openxmlformats.org/officeDocument/2006/relationships" xmlns:p="http://schemas.openxmlformats.org/presentationml/2006/main">
  <p:tag name="THINKCELLSHAPEDONOTDELETE" val="pJmoAiAIjqUmYnfJET0Swag"/>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HZ5QLFqSIkuWkDQeUejQLw"/>
</p:tagLst>
</file>

<file path=ppt/tags/tag410.xml><?xml version="1.0" encoding="utf-8"?>
<p:tagLst xmlns:a="http://schemas.openxmlformats.org/drawingml/2006/main" xmlns:r="http://schemas.openxmlformats.org/officeDocument/2006/relationships" xmlns:p="http://schemas.openxmlformats.org/presentationml/2006/main">
  <p:tag name="THINKCELLSHAPEDONOTDELETE" val="pXcyIyBv5WEeNMR8tIj_Q1Q"/>
</p:tagLst>
</file>

<file path=ppt/tags/tag411.xml><?xml version="1.0" encoding="utf-8"?>
<p:tagLst xmlns:a="http://schemas.openxmlformats.org/drawingml/2006/main" xmlns:r="http://schemas.openxmlformats.org/officeDocument/2006/relationships" xmlns:p="http://schemas.openxmlformats.org/presentationml/2006/main">
  <p:tag name="THINKCELLSHAPEDONOTDELETE" val="ps2QOPFNUJ0uYT8HcqDOJ0g"/>
</p:tagLst>
</file>

<file path=ppt/tags/tag412.xml><?xml version="1.0" encoding="utf-8"?>
<p:tagLst xmlns:a="http://schemas.openxmlformats.org/drawingml/2006/main" xmlns:r="http://schemas.openxmlformats.org/officeDocument/2006/relationships" xmlns:p="http://schemas.openxmlformats.org/presentationml/2006/main">
  <p:tag name="THINKCELLSHAPEDONOTDELETE" val="tPonEylHNf06Sn4wCuRt9Dg"/>
</p:tagLst>
</file>

<file path=ppt/tags/tag413.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14.xml><?xml version="1.0" encoding="utf-8"?>
<p:tagLst xmlns:a="http://schemas.openxmlformats.org/drawingml/2006/main" xmlns:r="http://schemas.openxmlformats.org/officeDocument/2006/relationships" xmlns:p="http://schemas.openxmlformats.org/presentationml/2006/main">
  <p:tag name="THINKCELLSHAPEDONOTDELETE" val="pKEuDKjnmmEqbE.2rblSmHA"/>
</p:tagLst>
</file>

<file path=ppt/tags/tag415.xml><?xml version="1.0" encoding="utf-8"?>
<p:tagLst xmlns:a="http://schemas.openxmlformats.org/drawingml/2006/main" xmlns:r="http://schemas.openxmlformats.org/officeDocument/2006/relationships" xmlns:p="http://schemas.openxmlformats.org/presentationml/2006/main">
  <p:tag name="THINKCELLSHAPEDONOTDELETE" val="pHZ5QLFqSIkuWkDQeUejQLw"/>
</p:tagLst>
</file>

<file path=ppt/tags/tag416.xml><?xml version="1.0" encoding="utf-8"?>
<p:tagLst xmlns:a="http://schemas.openxmlformats.org/drawingml/2006/main" xmlns:r="http://schemas.openxmlformats.org/officeDocument/2006/relationships" xmlns:p="http://schemas.openxmlformats.org/presentationml/2006/main">
  <p:tag name="THINKCELLSHAPEDONOTDELETE" val="pYr9NOpBoJECohntGJvZQfg"/>
</p:tagLst>
</file>

<file path=ppt/tags/tag417.xml><?xml version="1.0" encoding="utf-8"?>
<p:tagLst xmlns:a="http://schemas.openxmlformats.org/drawingml/2006/main" xmlns:r="http://schemas.openxmlformats.org/officeDocument/2006/relationships" xmlns:p="http://schemas.openxmlformats.org/presentationml/2006/main">
  <p:tag name="THINKCELLSHAPEDONOTDELETE" val="p9PFCVHFj2EWvR96QSvgODQ"/>
</p:tagLst>
</file>

<file path=ppt/tags/tag418.xml><?xml version="1.0" encoding="utf-8"?>
<p:tagLst xmlns:a="http://schemas.openxmlformats.org/drawingml/2006/main" xmlns:r="http://schemas.openxmlformats.org/officeDocument/2006/relationships" xmlns:p="http://schemas.openxmlformats.org/presentationml/2006/main">
  <p:tag name="THINKCELLSHAPEDONOTDELETE" val="pHpmRvmh2WEeOb0QWdviNGQ"/>
</p:tagLst>
</file>

<file path=ppt/tags/tag419.xml><?xml version="1.0" encoding="utf-8"?>
<p:tagLst xmlns:a="http://schemas.openxmlformats.org/drawingml/2006/main" xmlns:r="http://schemas.openxmlformats.org/officeDocument/2006/relationships" xmlns:p="http://schemas.openxmlformats.org/presentationml/2006/main">
  <p:tag name="THINKCELLSHAPEDONOTDELETE" val="pXSNnWqD_mk6imT_Qo7Sz9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q57XaEet50yxija_cOCgLA"/>
</p:tagLst>
</file>

<file path=ppt/tags/tag420.xml><?xml version="1.0" encoding="utf-8"?>
<p:tagLst xmlns:a="http://schemas.openxmlformats.org/drawingml/2006/main" xmlns:r="http://schemas.openxmlformats.org/officeDocument/2006/relationships" xmlns:p="http://schemas.openxmlformats.org/presentationml/2006/main">
  <p:tag name="THINKCELLSHAPEDONOTDELETE" val="p6Eqn6RrGmUOdjRE032QZ4w"/>
</p:tagLst>
</file>

<file path=ppt/tags/tag4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2.xml><?xml version="1.0" encoding="utf-8"?>
<p:tagLst xmlns:a="http://schemas.openxmlformats.org/drawingml/2006/main" xmlns:r="http://schemas.openxmlformats.org/officeDocument/2006/relationships" xmlns:p="http://schemas.openxmlformats.org/presentationml/2006/main">
  <p:tag name="THINKCELLSHAPEDONOTDELETE" val="t.NnypPhcqkOXw48iCrXZEg"/>
</p:tagLst>
</file>

<file path=ppt/tags/tag423.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24.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25.xml><?xml version="1.0" encoding="utf-8"?>
<p:tagLst xmlns:a="http://schemas.openxmlformats.org/drawingml/2006/main" xmlns:r="http://schemas.openxmlformats.org/officeDocument/2006/relationships" xmlns:p="http://schemas.openxmlformats.org/presentationml/2006/main">
  <p:tag name="THINKCELLSHAPEDONOTDELETE" val="pqD4.rnSDpEWbWNhIuBB7LQ"/>
</p:tagLst>
</file>

<file path=ppt/tags/tag426.xml><?xml version="1.0" encoding="utf-8"?>
<p:tagLst xmlns:a="http://schemas.openxmlformats.org/drawingml/2006/main" xmlns:r="http://schemas.openxmlformats.org/officeDocument/2006/relationships" xmlns:p="http://schemas.openxmlformats.org/presentationml/2006/main">
  <p:tag name="THINKCELLSHAPEDONOTDELETE" val="pSGpOMRF1f02o7V8GARxA0g"/>
</p:tagLst>
</file>

<file path=ppt/tags/tag427.xml><?xml version="1.0" encoding="utf-8"?>
<p:tagLst xmlns:a="http://schemas.openxmlformats.org/drawingml/2006/main" xmlns:r="http://schemas.openxmlformats.org/officeDocument/2006/relationships" xmlns:p="http://schemas.openxmlformats.org/presentationml/2006/main">
  <p:tag name="THINKCELLSHAPEDONOTDELETE" val="pMB3MnPLsLUumLIK6X469wA"/>
</p:tagLst>
</file>

<file path=ppt/tags/tag428.xml><?xml version="1.0" encoding="utf-8"?>
<p:tagLst xmlns:a="http://schemas.openxmlformats.org/drawingml/2006/main" xmlns:r="http://schemas.openxmlformats.org/officeDocument/2006/relationships" xmlns:p="http://schemas.openxmlformats.org/presentationml/2006/main">
  <p:tag name="THINKCELLSHAPEDONOTDELETE" val="prC4lByaqa0SzT3yDjSrw.Q"/>
</p:tagLst>
</file>

<file path=ppt/tags/tag429.xml><?xml version="1.0" encoding="utf-8"?>
<p:tagLst xmlns:a="http://schemas.openxmlformats.org/drawingml/2006/main" xmlns:r="http://schemas.openxmlformats.org/officeDocument/2006/relationships" xmlns:p="http://schemas.openxmlformats.org/presentationml/2006/main">
  <p:tag name="THINKCELLSHAPEDONOTDELETE" val="pXg9vDLDRtkqWe0qHduaR4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q57XaEet50yxija_cOCgLA"/>
</p:tagLst>
</file>

<file path=ppt/tags/tag430.xml><?xml version="1.0" encoding="utf-8"?>
<p:tagLst xmlns:a="http://schemas.openxmlformats.org/drawingml/2006/main" xmlns:r="http://schemas.openxmlformats.org/officeDocument/2006/relationships" xmlns:p="http://schemas.openxmlformats.org/presentationml/2006/main">
  <p:tag name="THINKCELLSHAPEDONOTDELETE" val="pyf6RqpDrOUq1krrYYSuAng"/>
</p:tagLst>
</file>

<file path=ppt/tags/tag431.xml><?xml version="1.0" encoding="utf-8"?>
<p:tagLst xmlns:a="http://schemas.openxmlformats.org/drawingml/2006/main" xmlns:r="http://schemas.openxmlformats.org/officeDocument/2006/relationships" xmlns:p="http://schemas.openxmlformats.org/presentationml/2006/main">
  <p:tag name="THINKCELLSHAPEDONOTDELETE" val="p2T91_uk1_E6i2QBezy504Q"/>
</p:tagLst>
</file>

<file path=ppt/tags/tag432.xml><?xml version="1.0" encoding="utf-8"?>
<p:tagLst xmlns:a="http://schemas.openxmlformats.org/drawingml/2006/main" xmlns:r="http://schemas.openxmlformats.org/officeDocument/2006/relationships" xmlns:p="http://schemas.openxmlformats.org/presentationml/2006/main">
  <p:tag name="THINKCELLSHAPEDONOTDELETE" val="psOLwTzFY6kKWPrqElBeOLw"/>
</p:tagLst>
</file>

<file path=ppt/tags/tag433.xml><?xml version="1.0" encoding="utf-8"?>
<p:tagLst xmlns:a="http://schemas.openxmlformats.org/drawingml/2006/main" xmlns:r="http://schemas.openxmlformats.org/officeDocument/2006/relationships" xmlns:p="http://schemas.openxmlformats.org/presentationml/2006/main">
  <p:tag name="THINKCELLSHAPEDONOTDELETE" val="pmpumWriyj0uyPvpiTOj9Sw"/>
</p:tagLst>
</file>

<file path=ppt/tags/tag434.xml><?xml version="1.0" encoding="utf-8"?>
<p:tagLst xmlns:a="http://schemas.openxmlformats.org/drawingml/2006/main" xmlns:r="http://schemas.openxmlformats.org/officeDocument/2006/relationships" xmlns:p="http://schemas.openxmlformats.org/presentationml/2006/main">
  <p:tag name="THINKCELLSHAPEDONOTDELETE" val="pmpumWriyj0uyPvpiTOj9Sw"/>
</p:tagLst>
</file>

<file path=ppt/tags/tag435.xml><?xml version="1.0" encoding="utf-8"?>
<p:tagLst xmlns:a="http://schemas.openxmlformats.org/drawingml/2006/main" xmlns:r="http://schemas.openxmlformats.org/officeDocument/2006/relationships" xmlns:p="http://schemas.openxmlformats.org/presentationml/2006/main">
  <p:tag name="THINKCELLSHAPEDONOTDELETE" val="pmpumWriyj0uyPvpiTOj9Sw"/>
</p:tagLst>
</file>

<file path=ppt/tags/tag436.xml><?xml version="1.0" encoding="utf-8"?>
<p:tagLst xmlns:a="http://schemas.openxmlformats.org/drawingml/2006/main" xmlns:r="http://schemas.openxmlformats.org/officeDocument/2006/relationships" xmlns:p="http://schemas.openxmlformats.org/presentationml/2006/main">
  <p:tag name="THINKCELLSHAPEDONOTDELETE" val="pmpumWriyj0uyPvpiTOj9Sw"/>
</p:tagLst>
</file>

<file path=ppt/tags/tag437.xml><?xml version="1.0" encoding="utf-8"?>
<p:tagLst xmlns:a="http://schemas.openxmlformats.org/drawingml/2006/main" xmlns:r="http://schemas.openxmlformats.org/officeDocument/2006/relationships" xmlns:p="http://schemas.openxmlformats.org/presentationml/2006/main">
  <p:tag name="THINKCELLSHAPEDONOTDELETE" val="pmpumWriyj0uyPvpiTOj9Sw"/>
</p:tagLst>
</file>

<file path=ppt/tags/tag438.xml><?xml version="1.0" encoding="utf-8"?>
<p:tagLst xmlns:a="http://schemas.openxmlformats.org/drawingml/2006/main" xmlns:r="http://schemas.openxmlformats.org/officeDocument/2006/relationships" xmlns:p="http://schemas.openxmlformats.org/presentationml/2006/main">
  <p:tag name="THINKCELLSHAPEDONOTDELETE" val="pmpumWriyj0uyPvpiTOj9Sw"/>
</p:tagLst>
</file>

<file path=ppt/tags/tag439.xml><?xml version="1.0" encoding="utf-8"?>
<p:tagLst xmlns:a="http://schemas.openxmlformats.org/drawingml/2006/main" xmlns:r="http://schemas.openxmlformats.org/officeDocument/2006/relationships" xmlns:p="http://schemas.openxmlformats.org/presentationml/2006/main">
  <p:tag name="THINKCELLSHAPEDONOTDELETE" val="pmpumWriyj0uyPvpiTOj9S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q57XaEet50yxija_cOCgLA"/>
</p:tagLst>
</file>

<file path=ppt/tags/tag440.xml><?xml version="1.0" encoding="utf-8"?>
<p:tagLst xmlns:a="http://schemas.openxmlformats.org/drawingml/2006/main" xmlns:r="http://schemas.openxmlformats.org/officeDocument/2006/relationships" xmlns:p="http://schemas.openxmlformats.org/presentationml/2006/main">
  <p:tag name="THINKCELLSHAPEDONOTDELETE" val="pX3d_7S00M0ioeKN0z5wDfg"/>
</p:tagLst>
</file>

<file path=ppt/tags/tag441.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42.xml><?xml version="1.0" encoding="utf-8"?>
<p:tagLst xmlns:a="http://schemas.openxmlformats.org/drawingml/2006/main" xmlns:r="http://schemas.openxmlformats.org/officeDocument/2006/relationships" xmlns:p="http://schemas.openxmlformats.org/presentationml/2006/main">
  <p:tag name="THINKCELLSHAPEDONOTDELETE" val="pmpumWriyj0uyPvpiTOj9Sw"/>
</p:tagLst>
</file>

<file path=ppt/tags/tag443.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44.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45.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46.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47.xml><?xml version="1.0" encoding="utf-8"?>
<p:tagLst xmlns:a="http://schemas.openxmlformats.org/drawingml/2006/main" xmlns:r="http://schemas.openxmlformats.org/officeDocument/2006/relationships" xmlns:p="http://schemas.openxmlformats.org/presentationml/2006/main">
  <p:tag name="THINKCELLSHAPEDONOTDELETE" val="p9EiAXB8vwkygO3SyHmou.g"/>
</p:tagLst>
</file>

<file path=ppt/tags/tag448.xml><?xml version="1.0" encoding="utf-8"?>
<p:tagLst xmlns:a="http://schemas.openxmlformats.org/drawingml/2006/main" xmlns:r="http://schemas.openxmlformats.org/officeDocument/2006/relationships" xmlns:p="http://schemas.openxmlformats.org/presentationml/2006/main">
  <p:tag name="THINKCELLSHAPEDONOTDELETE" val="p9EiAXB8vwkygO3SyHmou.g"/>
</p:tagLst>
</file>

<file path=ppt/tags/tag449.xml><?xml version="1.0" encoding="utf-8"?>
<p:tagLst xmlns:a="http://schemas.openxmlformats.org/drawingml/2006/main" xmlns:r="http://schemas.openxmlformats.org/officeDocument/2006/relationships" xmlns:p="http://schemas.openxmlformats.org/presentationml/2006/main">
  <p:tag name="THINKCELLSHAPEDONOTDELETE" val="p9EiAXB8vwkygO3SyHmou.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HFGv._3yckandVMlsEUPTA"/>
</p:tagLst>
</file>

<file path=ppt/tags/tag450.xml><?xml version="1.0" encoding="utf-8"?>
<p:tagLst xmlns:a="http://schemas.openxmlformats.org/drawingml/2006/main" xmlns:r="http://schemas.openxmlformats.org/officeDocument/2006/relationships" xmlns:p="http://schemas.openxmlformats.org/presentationml/2006/main">
  <p:tag name="THINKCELLSHAPEDONOTDELETE" val="p9EiAXB8vwkygO3SyHmou.g"/>
</p:tagLst>
</file>

<file path=ppt/tags/tag451.xml><?xml version="1.0" encoding="utf-8"?>
<p:tagLst xmlns:a="http://schemas.openxmlformats.org/drawingml/2006/main" xmlns:r="http://schemas.openxmlformats.org/officeDocument/2006/relationships" xmlns:p="http://schemas.openxmlformats.org/presentationml/2006/main">
  <p:tag name="THINKCELLSHAPEDONOTDELETE" val="pISSnXEc9Dk60S6YsnrqqEA"/>
</p:tagLst>
</file>

<file path=ppt/tags/tag452.xml><?xml version="1.0" encoding="utf-8"?>
<p:tagLst xmlns:a="http://schemas.openxmlformats.org/drawingml/2006/main" xmlns:r="http://schemas.openxmlformats.org/officeDocument/2006/relationships" xmlns:p="http://schemas.openxmlformats.org/presentationml/2006/main">
  <p:tag name="THINKCELLSHAPEDONOTDELETE" val="pISSnXEc9Dk60S6YsnrqqEA"/>
</p:tagLst>
</file>

<file path=ppt/tags/tag453.xml><?xml version="1.0" encoding="utf-8"?>
<p:tagLst xmlns:a="http://schemas.openxmlformats.org/drawingml/2006/main" xmlns:r="http://schemas.openxmlformats.org/officeDocument/2006/relationships" xmlns:p="http://schemas.openxmlformats.org/presentationml/2006/main">
  <p:tag name="THINKCELLSHAPEDONOTDELETE" val="pISSnXEc9Dk60S6YsnrqqEA"/>
</p:tagLst>
</file>

<file path=ppt/tags/tag454.xml><?xml version="1.0" encoding="utf-8"?>
<p:tagLst xmlns:a="http://schemas.openxmlformats.org/drawingml/2006/main" xmlns:r="http://schemas.openxmlformats.org/officeDocument/2006/relationships" xmlns:p="http://schemas.openxmlformats.org/presentationml/2006/main">
  <p:tag name="THINKCELLSHAPEDONOTDELETE" val="pISSnXEc9Dk60S6YsnrqqEA"/>
</p:tagLst>
</file>

<file path=ppt/tags/tag455.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56.xml><?xml version="1.0" encoding="utf-8"?>
<p:tagLst xmlns:a="http://schemas.openxmlformats.org/drawingml/2006/main" xmlns:r="http://schemas.openxmlformats.org/officeDocument/2006/relationships" xmlns:p="http://schemas.openxmlformats.org/presentationml/2006/main">
  <p:tag name="THINKCELLSHAPEDONOTDELETE" val="pAHYQ2WQI3Uy40x3Sq5mRew"/>
</p:tagLst>
</file>

<file path=ppt/tags/tag457.xml><?xml version="1.0" encoding="utf-8"?>
<p:tagLst xmlns:a="http://schemas.openxmlformats.org/drawingml/2006/main" xmlns:r="http://schemas.openxmlformats.org/officeDocument/2006/relationships" xmlns:p="http://schemas.openxmlformats.org/presentationml/2006/main">
  <p:tag name="THINKCELLSHAPEDONOTDELETE" val="pYr9NOpBoJECohntGJvZQfg"/>
</p:tagLst>
</file>

<file path=ppt/tags/tag458.xml><?xml version="1.0" encoding="utf-8"?>
<p:tagLst xmlns:a="http://schemas.openxmlformats.org/drawingml/2006/main" xmlns:r="http://schemas.openxmlformats.org/officeDocument/2006/relationships" xmlns:p="http://schemas.openxmlformats.org/presentationml/2006/main">
  <p:tag name="THINKCELLSHAPEDONOTDELETE" val="p9PFCVHFj2EWvR96QSvgODQ"/>
</p:tagLst>
</file>

<file path=ppt/tags/tag459.xml><?xml version="1.0" encoding="utf-8"?>
<p:tagLst xmlns:a="http://schemas.openxmlformats.org/drawingml/2006/main" xmlns:r="http://schemas.openxmlformats.org/officeDocument/2006/relationships" xmlns:p="http://schemas.openxmlformats.org/presentationml/2006/main">
  <p:tag name="THINKCELLSHAPEDONOTDELETE" val="pHpmRvmh2WEeOb0QWdviNG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g2Pcsk6bbkCXGSge711h.w"/>
</p:tagLst>
</file>

<file path=ppt/tags/tag460.xml><?xml version="1.0" encoding="utf-8"?>
<p:tagLst xmlns:a="http://schemas.openxmlformats.org/drawingml/2006/main" xmlns:r="http://schemas.openxmlformats.org/officeDocument/2006/relationships" xmlns:p="http://schemas.openxmlformats.org/presentationml/2006/main">
  <p:tag name="THINKCELLSHAPEDONOTDELETE" val="pXSNnWqD_mk6imT_Qo7Sz9w"/>
</p:tagLst>
</file>

<file path=ppt/tags/tag461.xml><?xml version="1.0" encoding="utf-8"?>
<p:tagLst xmlns:a="http://schemas.openxmlformats.org/drawingml/2006/main" xmlns:r="http://schemas.openxmlformats.org/officeDocument/2006/relationships" xmlns:p="http://schemas.openxmlformats.org/presentationml/2006/main">
  <p:tag name="THINKCELLSHAPEDONOTDELETE" val="p6Eqn6RrGmUOdjRE032QZ4w"/>
</p:tagLst>
</file>

<file path=ppt/tags/tag462.xml><?xml version="1.0" encoding="utf-8"?>
<p:tagLst xmlns:a="http://schemas.openxmlformats.org/drawingml/2006/main" xmlns:r="http://schemas.openxmlformats.org/officeDocument/2006/relationships" xmlns:p="http://schemas.openxmlformats.org/presentationml/2006/main">
  <p:tag name="THINKCELLSHAPEDONOTDELETE" val="pISSnXEc9Dk60S6YsnrqqEA"/>
</p:tagLst>
</file>

<file path=ppt/tags/tag463.xml><?xml version="1.0" encoding="utf-8"?>
<p:tagLst xmlns:a="http://schemas.openxmlformats.org/drawingml/2006/main" xmlns:r="http://schemas.openxmlformats.org/officeDocument/2006/relationships" xmlns:p="http://schemas.openxmlformats.org/presentationml/2006/main">
  <p:tag name="THINKCELLSHAPEDONOTDELETE" val="pq57XaEet50yxija_cOCgLA"/>
</p:tagLst>
</file>

<file path=ppt/tags/tag464.xml><?xml version="1.0" encoding="utf-8"?>
<p:tagLst xmlns:a="http://schemas.openxmlformats.org/drawingml/2006/main" xmlns:r="http://schemas.openxmlformats.org/officeDocument/2006/relationships" xmlns:p="http://schemas.openxmlformats.org/presentationml/2006/main">
  <p:tag name="THINKCELLSHAPEDONOTDELETE" val="pq57XaEet50yxija_cOCgLA"/>
</p:tagLst>
</file>

<file path=ppt/tags/tag465.xml><?xml version="1.0" encoding="utf-8"?>
<p:tagLst xmlns:a="http://schemas.openxmlformats.org/drawingml/2006/main" xmlns:r="http://schemas.openxmlformats.org/officeDocument/2006/relationships" xmlns:p="http://schemas.openxmlformats.org/presentationml/2006/main">
  <p:tag name="THINKCELLSHAPEDONOTDELETE" val="pq57XaEet50yxija_cOCgLA"/>
</p:tagLst>
</file>

<file path=ppt/tags/tag466.xml><?xml version="1.0" encoding="utf-8"?>
<p:tagLst xmlns:a="http://schemas.openxmlformats.org/drawingml/2006/main" xmlns:r="http://schemas.openxmlformats.org/officeDocument/2006/relationships" xmlns:p="http://schemas.openxmlformats.org/presentationml/2006/main">
  <p:tag name="THINKCELLSHAPEDONOTDELETE" val="pISSnXEc9Dk60S6YsnrqqEA"/>
</p:tagLst>
</file>

<file path=ppt/tags/tag467.xml><?xml version="1.0" encoding="utf-8"?>
<p:tagLst xmlns:a="http://schemas.openxmlformats.org/drawingml/2006/main" xmlns:r="http://schemas.openxmlformats.org/officeDocument/2006/relationships" xmlns:p="http://schemas.openxmlformats.org/presentationml/2006/main">
  <p:tag name="THINKCELLSHAPEDONOTDELETE" val="pISSnXEc9Dk60S6YsnrqqEA"/>
</p:tagLst>
</file>

<file path=ppt/tags/tag468.xml><?xml version="1.0" encoding="utf-8"?>
<p:tagLst xmlns:a="http://schemas.openxmlformats.org/drawingml/2006/main" xmlns:r="http://schemas.openxmlformats.org/officeDocument/2006/relationships" xmlns:p="http://schemas.openxmlformats.org/presentationml/2006/main">
  <p:tag name="THINKCELLSHAPEDONOTDELETE" val="pISSnXEc9Dk60S6YsnrqqEA"/>
</p:tagLst>
</file>

<file path=ppt/tags/tag469.xml><?xml version="1.0" encoding="utf-8"?>
<p:tagLst xmlns:a="http://schemas.openxmlformats.org/drawingml/2006/main" xmlns:r="http://schemas.openxmlformats.org/officeDocument/2006/relationships" xmlns:p="http://schemas.openxmlformats.org/presentationml/2006/main">
  <p:tag name="THINKCELLSHAPEDONOTDELETE" val="pISSnXEc9Dk60S6YsnrqqE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tweaq2Vns0i4sRm9nMVWZA"/>
</p:tagLst>
</file>

<file path=ppt/tags/tag470.xml><?xml version="1.0" encoding="utf-8"?>
<p:tagLst xmlns:a="http://schemas.openxmlformats.org/drawingml/2006/main" xmlns:r="http://schemas.openxmlformats.org/officeDocument/2006/relationships" xmlns:p="http://schemas.openxmlformats.org/presentationml/2006/main">
  <p:tag name="THINKCELLSHAPEDONOTDELETE" val="pj2epRjd.jUO_wvk3qhpNnA"/>
</p:tagLst>
</file>

<file path=ppt/tags/tag471.xml><?xml version="1.0" encoding="utf-8"?>
<p:tagLst xmlns:a="http://schemas.openxmlformats.org/drawingml/2006/main" xmlns:r="http://schemas.openxmlformats.org/officeDocument/2006/relationships" xmlns:p="http://schemas.openxmlformats.org/presentationml/2006/main">
  <p:tag name="THINKCELLSHAPEDONOTDELETE" val="pQwwv8SnICkmu06BWz9D29A"/>
</p:tagLst>
</file>

<file path=ppt/tags/tag472.xml><?xml version="1.0" encoding="utf-8"?>
<p:tagLst xmlns:a="http://schemas.openxmlformats.org/drawingml/2006/main" xmlns:r="http://schemas.openxmlformats.org/officeDocument/2006/relationships" xmlns:p="http://schemas.openxmlformats.org/presentationml/2006/main">
  <p:tag name="THINKCELLSHAPEDONOTDELETE" val="pSyINdSPZOUGVg1oBbVbw0Q"/>
</p:tagLst>
</file>

<file path=ppt/tags/tag473.xml><?xml version="1.0" encoding="utf-8"?>
<p:tagLst xmlns:a="http://schemas.openxmlformats.org/drawingml/2006/main" xmlns:r="http://schemas.openxmlformats.org/officeDocument/2006/relationships" xmlns:p="http://schemas.openxmlformats.org/presentationml/2006/main">
  <p:tag name="THINKCELLSHAPEDONOTDELETE" val="p0E5zprYJ7US0O.ws.qEzrQ"/>
</p:tagLst>
</file>

<file path=ppt/tags/tag474.xml><?xml version="1.0" encoding="utf-8"?>
<p:tagLst xmlns:a="http://schemas.openxmlformats.org/drawingml/2006/main" xmlns:r="http://schemas.openxmlformats.org/officeDocument/2006/relationships" xmlns:p="http://schemas.openxmlformats.org/presentationml/2006/main">
  <p:tag name="THINKCELLSHAPEDONOTDELETE" val="pz8dr.VpLEkKEhazFMj_4kg"/>
</p:tagLst>
</file>

<file path=ppt/tags/tag475.xml><?xml version="1.0" encoding="utf-8"?>
<p:tagLst xmlns:a="http://schemas.openxmlformats.org/drawingml/2006/main" xmlns:r="http://schemas.openxmlformats.org/officeDocument/2006/relationships" xmlns:p="http://schemas.openxmlformats.org/presentationml/2006/main">
  <p:tag name="THINKCELLSHAPEDONOTDELETE" val="pR3OYT8ZGLkm9c8GNJzzx1g"/>
</p:tagLst>
</file>

<file path=ppt/tags/tag4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7.xml><?xml version="1.0" encoding="utf-8"?>
<p:tagLst xmlns:a="http://schemas.openxmlformats.org/drawingml/2006/main" xmlns:r="http://schemas.openxmlformats.org/officeDocument/2006/relationships" xmlns:p="http://schemas.openxmlformats.org/presentationml/2006/main">
  <p:tag name="THINKCELLSHAPEDONOTDELETE" val="pHLblxTKWnkSvf55d3K73AA"/>
</p:tagLst>
</file>

<file path=ppt/tags/tag478.xml><?xml version="1.0" encoding="utf-8"?>
<p:tagLst xmlns:a="http://schemas.openxmlformats.org/drawingml/2006/main" xmlns:r="http://schemas.openxmlformats.org/officeDocument/2006/relationships" xmlns:p="http://schemas.openxmlformats.org/presentationml/2006/main">
  <p:tag name="THINKCELLSHAPEDONOTDELETE" val="plS0Rvalng0yBEgM3arraoA"/>
</p:tagLst>
</file>

<file path=ppt/tags/tag479.xml><?xml version="1.0" encoding="utf-8"?>
<p:tagLst xmlns:a="http://schemas.openxmlformats.org/drawingml/2006/main" xmlns:r="http://schemas.openxmlformats.org/officeDocument/2006/relationships" xmlns:p="http://schemas.openxmlformats.org/presentationml/2006/main">
  <p:tag name="NULLSTATE" val="1"/>
  <p:tag name="THINKCELLSHAPEDONOTDELETE" val="p2FYNNsBNmUG_xL6IzBcts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edX70L.7YEyG2RV7iJyHzQ"/>
</p:tagLst>
</file>

<file path=ppt/tags/tag4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1.xml><?xml version="1.0" encoding="utf-8"?>
<p:tagLst xmlns:a="http://schemas.openxmlformats.org/drawingml/2006/main" xmlns:r="http://schemas.openxmlformats.org/officeDocument/2006/relationships" xmlns:p="http://schemas.openxmlformats.org/presentationml/2006/main">
  <p:tag name="THINKCELLSHAPEDONOTDELETE" val="pqfamWoUEM0KEaHsWff4GMQ"/>
</p:tagLst>
</file>

<file path=ppt/tags/tag482.xml><?xml version="1.0" encoding="utf-8"?>
<p:tagLst xmlns:a="http://schemas.openxmlformats.org/drawingml/2006/main" xmlns:r="http://schemas.openxmlformats.org/officeDocument/2006/relationships" xmlns:p="http://schemas.openxmlformats.org/presentationml/2006/main">
  <p:tag name="THINKCELLSHAPEDONOTDELETE" val="pngjTM_MiT0GDW18qdFdT4Q"/>
</p:tagLst>
</file>

<file path=ppt/tags/tag483.xml><?xml version="1.0" encoding="utf-8"?>
<p:tagLst xmlns:a="http://schemas.openxmlformats.org/drawingml/2006/main" xmlns:r="http://schemas.openxmlformats.org/officeDocument/2006/relationships" xmlns:p="http://schemas.openxmlformats.org/presentationml/2006/main">
  <p:tag name="THINKCELLSHAPEDONOTDELETE" val="pZtC7mLLdFkqEVkpblBgbvA"/>
</p:tagLst>
</file>

<file path=ppt/tags/tag484.xml><?xml version="1.0" encoding="utf-8"?>
<p:tagLst xmlns:a="http://schemas.openxmlformats.org/drawingml/2006/main" xmlns:r="http://schemas.openxmlformats.org/officeDocument/2006/relationships" xmlns:p="http://schemas.openxmlformats.org/presentationml/2006/main">
  <p:tag name="NULLSTATE" val="0"/>
</p:tagLst>
</file>

<file path=ppt/tags/tag485.xml><?xml version="1.0" encoding="utf-8"?>
<p:tagLst xmlns:a="http://schemas.openxmlformats.org/drawingml/2006/main" xmlns:r="http://schemas.openxmlformats.org/officeDocument/2006/relationships" xmlns:p="http://schemas.openxmlformats.org/presentationml/2006/main">
  <p:tag name="THINKCELLSHAPEDONOTDELETE" val="pUsK9Tc8m2EG3elnBHP2LLA"/>
</p:tagLst>
</file>

<file path=ppt/tags/tag486.xml><?xml version="1.0" encoding="utf-8"?>
<p:tagLst xmlns:a="http://schemas.openxmlformats.org/drawingml/2006/main" xmlns:r="http://schemas.openxmlformats.org/officeDocument/2006/relationships" xmlns:p="http://schemas.openxmlformats.org/presentationml/2006/main">
  <p:tag name="THINKCELLSHAPEDONOTDELETE" val="pd6eL3J8XI0aePkTyOQy5OA"/>
</p:tagLst>
</file>

<file path=ppt/tags/tag487.xml><?xml version="1.0" encoding="utf-8"?>
<p:tagLst xmlns:a="http://schemas.openxmlformats.org/drawingml/2006/main" xmlns:r="http://schemas.openxmlformats.org/officeDocument/2006/relationships" xmlns:p="http://schemas.openxmlformats.org/presentationml/2006/main">
  <p:tag name="THINKCELLSHAPEDONOTDELETE" val="pf8kr4_ylVUu4yJj4MkJm5Q"/>
</p:tagLst>
</file>

<file path=ppt/tags/tag488.xml><?xml version="1.0" encoding="utf-8"?>
<p:tagLst xmlns:a="http://schemas.openxmlformats.org/drawingml/2006/main" xmlns:r="http://schemas.openxmlformats.org/officeDocument/2006/relationships" xmlns:p="http://schemas.openxmlformats.org/presentationml/2006/main">
  <p:tag name="NULLSTATE" val="0"/>
  <p:tag name="THINKCELLSHAPEDONOTDELETE" val="p_kJC8sE0JEKvZDIOTemEEg"/>
</p:tagLst>
</file>

<file path=ppt/tags/tag489.xml><?xml version="1.0" encoding="utf-8"?>
<p:tagLst xmlns:a="http://schemas.openxmlformats.org/drawingml/2006/main" xmlns:r="http://schemas.openxmlformats.org/officeDocument/2006/relationships" xmlns:p="http://schemas.openxmlformats.org/presentationml/2006/main">
  <p:tag name="THINKCELLSHAPEDONOTDELETE" val="p4ZAhKc.wYESqw4r1ZeRaHQ"/>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88pah3eB0kmI2pJpRFwEGw"/>
</p:tagLst>
</file>

<file path=ppt/tags/tag490.xml><?xml version="1.0" encoding="utf-8"?>
<p:tagLst xmlns:a="http://schemas.openxmlformats.org/drawingml/2006/main" xmlns:r="http://schemas.openxmlformats.org/officeDocument/2006/relationships" xmlns:p="http://schemas.openxmlformats.org/presentationml/2006/main">
  <p:tag name="THINKCELLSHAPEDONOTDELETE" val="pkggsHPuBMEGJ2dc4jlxaYQ"/>
</p:tagLst>
</file>

<file path=ppt/tags/tag491.xml><?xml version="1.0" encoding="utf-8"?>
<p:tagLst xmlns:a="http://schemas.openxmlformats.org/drawingml/2006/main" xmlns:r="http://schemas.openxmlformats.org/officeDocument/2006/relationships" xmlns:p="http://schemas.openxmlformats.org/presentationml/2006/main">
  <p:tag name="THINKCELLSHAPEDONOTDELETE" val="pDYnHQ6Iv3EemxeDefGRIcw"/>
</p:tagLst>
</file>

<file path=ppt/tags/tag492.xml><?xml version="1.0" encoding="utf-8"?>
<p:tagLst xmlns:a="http://schemas.openxmlformats.org/drawingml/2006/main" xmlns:r="http://schemas.openxmlformats.org/officeDocument/2006/relationships" xmlns:p="http://schemas.openxmlformats.org/presentationml/2006/main">
  <p:tag name="THINKCELLSHAPEDONOTDELETE" val="pNVsVL4dP7kyztuCe9VwJxQ"/>
</p:tagLst>
</file>

<file path=ppt/tags/tag493.xml><?xml version="1.0" encoding="utf-8"?>
<p:tagLst xmlns:a="http://schemas.openxmlformats.org/drawingml/2006/main" xmlns:r="http://schemas.openxmlformats.org/officeDocument/2006/relationships" xmlns:p="http://schemas.openxmlformats.org/presentationml/2006/main">
  <p:tag name="THINKCELLSHAPEDONOTDELETE" val="pJHWtzscMpkKMXwE7lCQo7g"/>
</p:tagLst>
</file>

<file path=ppt/tags/tag494.xml><?xml version="1.0" encoding="utf-8"?>
<p:tagLst xmlns:a="http://schemas.openxmlformats.org/drawingml/2006/main" xmlns:r="http://schemas.openxmlformats.org/officeDocument/2006/relationships" xmlns:p="http://schemas.openxmlformats.org/presentationml/2006/main">
  <p:tag name="THINKCELLSHAPEDONOTDELETE" val="pTyRXPMXBxUePBRU7FpbRKw"/>
</p:tagLst>
</file>

<file path=ppt/tags/tag495.xml><?xml version="1.0" encoding="utf-8"?>
<p:tagLst xmlns:a="http://schemas.openxmlformats.org/drawingml/2006/main" xmlns:r="http://schemas.openxmlformats.org/officeDocument/2006/relationships" xmlns:p="http://schemas.openxmlformats.org/presentationml/2006/main">
  <p:tag name="THINKCELLSHAPEDONOTDELETE" val="pSpNJHvbi9kSODCCFKDdYcA"/>
</p:tagLst>
</file>

<file path=ppt/tags/tag496.xml><?xml version="1.0" encoding="utf-8"?>
<p:tagLst xmlns:a="http://schemas.openxmlformats.org/drawingml/2006/main" xmlns:r="http://schemas.openxmlformats.org/officeDocument/2006/relationships" xmlns:p="http://schemas.openxmlformats.org/presentationml/2006/main">
  <p:tag name="THINKCELLSHAPEDONOTDELETE" val="p9szDxBvrrUWss5EKo2OWdA"/>
</p:tagLst>
</file>

<file path=ppt/tags/tag497.xml><?xml version="1.0" encoding="utf-8"?>
<p:tagLst xmlns:a="http://schemas.openxmlformats.org/drawingml/2006/main" xmlns:r="http://schemas.openxmlformats.org/officeDocument/2006/relationships" xmlns:p="http://schemas.openxmlformats.org/presentationml/2006/main">
  <p:tag name="THINKCELLSHAPEDONOTDELETE" val="py3.UMhLMOkS6IVSiElsW7g"/>
</p:tagLst>
</file>

<file path=ppt/tags/tag498.xml><?xml version="1.0" encoding="utf-8"?>
<p:tagLst xmlns:a="http://schemas.openxmlformats.org/drawingml/2006/main" xmlns:r="http://schemas.openxmlformats.org/officeDocument/2006/relationships" xmlns:p="http://schemas.openxmlformats.org/presentationml/2006/main">
  <p:tag name="THINKCELLSHAPEDONOTDELETE" val="pmlkbTZh6dEOp9UKEJPnUKw"/>
</p:tagLst>
</file>

<file path=ppt/tags/tag499.xml><?xml version="1.0" encoding="utf-8"?>
<p:tagLst xmlns:a="http://schemas.openxmlformats.org/drawingml/2006/main" xmlns:r="http://schemas.openxmlformats.org/officeDocument/2006/relationships" xmlns:p="http://schemas.openxmlformats.org/presentationml/2006/main">
  <p:tag name="THINKCELLSHAPEDONOTDELETE" val="p0lG8EdSAYUK7HL7LurwV5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1XzNi8T87E.Z5g9kMnacWw"/>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UjGV0cY8ZEeWIyarZx.yew"/>
</p:tagLst>
</file>

<file path=ppt/tags/tag500.xml><?xml version="1.0" encoding="utf-8"?>
<p:tagLst xmlns:a="http://schemas.openxmlformats.org/drawingml/2006/main" xmlns:r="http://schemas.openxmlformats.org/officeDocument/2006/relationships" xmlns:p="http://schemas.openxmlformats.org/presentationml/2006/main">
  <p:tag name="THINKCELLSHAPEDONOTDELETE" val="pRvfv.L8Vc0ylUnLVD6uDVg"/>
</p:tagLst>
</file>

<file path=ppt/tags/tag501.xml><?xml version="1.0" encoding="utf-8"?>
<p:tagLst xmlns:a="http://schemas.openxmlformats.org/drawingml/2006/main" xmlns:r="http://schemas.openxmlformats.org/officeDocument/2006/relationships" xmlns:p="http://schemas.openxmlformats.org/presentationml/2006/main">
  <p:tag name="THINKCELLSHAPEDONOTDELETE" val="pUIeOfOwZwkO4aMZ2QNxMcQ"/>
</p:tagLst>
</file>

<file path=ppt/tags/tag502.xml><?xml version="1.0" encoding="utf-8"?>
<p:tagLst xmlns:a="http://schemas.openxmlformats.org/drawingml/2006/main" xmlns:r="http://schemas.openxmlformats.org/officeDocument/2006/relationships" xmlns:p="http://schemas.openxmlformats.org/presentationml/2006/main">
  <p:tag name="THINKCELLSHAPEDONOTDELETE" val="pNIg3nEmUvkKvgJC_3amShQ"/>
</p:tagLst>
</file>

<file path=ppt/tags/tag503.xml><?xml version="1.0" encoding="utf-8"?>
<p:tagLst xmlns:a="http://schemas.openxmlformats.org/drawingml/2006/main" xmlns:r="http://schemas.openxmlformats.org/officeDocument/2006/relationships" xmlns:p="http://schemas.openxmlformats.org/presentationml/2006/main">
  <p:tag name="THINKCELLSHAPEDONOTDELETE" val="px6zNptyX60GlOsEtTaV4Eg"/>
</p:tagLst>
</file>

<file path=ppt/tags/tag504.xml><?xml version="1.0" encoding="utf-8"?>
<p:tagLst xmlns:a="http://schemas.openxmlformats.org/drawingml/2006/main" xmlns:r="http://schemas.openxmlformats.org/officeDocument/2006/relationships" xmlns:p="http://schemas.openxmlformats.org/presentationml/2006/main">
  <p:tag name="THINKCELLSHAPEDONOTDELETE" val="p.zJiBjO4rEW9qkugvjBa5Q"/>
</p:tagLst>
</file>

<file path=ppt/tags/tag505.xml><?xml version="1.0" encoding="utf-8"?>
<p:tagLst xmlns:a="http://schemas.openxmlformats.org/drawingml/2006/main" xmlns:r="http://schemas.openxmlformats.org/officeDocument/2006/relationships" xmlns:p="http://schemas.openxmlformats.org/presentationml/2006/main">
  <p:tag name="THINKCELLSHAPEDONOTDELETE" val="pdAZWoPa2QUy6HEPuzOJRQQ"/>
</p:tagLst>
</file>

<file path=ppt/tags/tag506.xml><?xml version="1.0" encoding="utf-8"?>
<p:tagLst xmlns:a="http://schemas.openxmlformats.org/drawingml/2006/main" xmlns:r="http://schemas.openxmlformats.org/officeDocument/2006/relationships" xmlns:p="http://schemas.openxmlformats.org/presentationml/2006/main">
  <p:tag name="THINKCELLSHAPEDONOTDELETE" val="pREPvMkH.eEuore2NygJAWw"/>
</p:tagLst>
</file>

<file path=ppt/tags/tag507.xml><?xml version="1.0" encoding="utf-8"?>
<p:tagLst xmlns:a="http://schemas.openxmlformats.org/drawingml/2006/main" xmlns:r="http://schemas.openxmlformats.org/officeDocument/2006/relationships" xmlns:p="http://schemas.openxmlformats.org/presentationml/2006/main">
  <p:tag name="NULLSTATE" val="0"/>
</p:tagLst>
</file>

<file path=ppt/tags/tag508.xml><?xml version="1.0" encoding="utf-8"?>
<p:tagLst xmlns:a="http://schemas.openxmlformats.org/drawingml/2006/main" xmlns:r="http://schemas.openxmlformats.org/officeDocument/2006/relationships" xmlns:p="http://schemas.openxmlformats.org/presentationml/2006/main">
  <p:tag name="THINKCELLSHAPEDONOTDELETE" val="pNWaroPL5yUSk_khbgVSYhw"/>
</p:tagLst>
</file>

<file path=ppt/tags/tag509.xml><?xml version="1.0" encoding="utf-8"?>
<p:tagLst xmlns:a="http://schemas.openxmlformats.org/drawingml/2006/main" xmlns:r="http://schemas.openxmlformats.org/officeDocument/2006/relationships" xmlns:p="http://schemas.openxmlformats.org/presentationml/2006/main">
  <p:tag name="THINKCELLSHAPEDONOTDELETE" val="ppyEb6CW0xkS4lLmU6RaGd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AuK71hcY2EeR2WVHUjCuaQ"/>
</p:tagLst>
</file>

<file path=ppt/tags/tag510.xml><?xml version="1.0" encoding="utf-8"?>
<p:tagLst xmlns:a="http://schemas.openxmlformats.org/drawingml/2006/main" xmlns:r="http://schemas.openxmlformats.org/officeDocument/2006/relationships" xmlns:p="http://schemas.openxmlformats.org/presentationml/2006/main">
  <p:tag name="NULLSTATE" val="0"/>
</p:tagLst>
</file>

<file path=ppt/tags/tag511.xml><?xml version="1.0" encoding="utf-8"?>
<p:tagLst xmlns:a="http://schemas.openxmlformats.org/drawingml/2006/main" xmlns:r="http://schemas.openxmlformats.org/officeDocument/2006/relationships" xmlns:p="http://schemas.openxmlformats.org/presentationml/2006/main">
  <p:tag name="THINKCELLSHAPEDONOTDELETE" val="pE36BDUIhg0mLYN2d_R9I3Q"/>
</p:tagLst>
</file>

<file path=ppt/tags/tag512.xml><?xml version="1.0" encoding="utf-8"?>
<p:tagLst xmlns:a="http://schemas.openxmlformats.org/drawingml/2006/main" xmlns:r="http://schemas.openxmlformats.org/officeDocument/2006/relationships" xmlns:p="http://schemas.openxmlformats.org/presentationml/2006/main">
  <p:tag name="THINKCELLSHAPEDONOTDELETE" val="phpYMUhoMzE2DPmUmW2TdyA"/>
</p:tagLst>
</file>

<file path=ppt/tags/tag513.xml><?xml version="1.0" encoding="utf-8"?>
<p:tagLst xmlns:a="http://schemas.openxmlformats.org/drawingml/2006/main" xmlns:r="http://schemas.openxmlformats.org/officeDocument/2006/relationships" xmlns:p="http://schemas.openxmlformats.org/presentationml/2006/main">
  <p:tag name="THINKCELLSHAPEDONOTDELETE" val="pgOlvbJC6qkqAZzg0eMDvgg"/>
</p:tagLst>
</file>

<file path=ppt/tags/tag514.xml><?xml version="1.0" encoding="utf-8"?>
<p:tagLst xmlns:a="http://schemas.openxmlformats.org/drawingml/2006/main" xmlns:r="http://schemas.openxmlformats.org/officeDocument/2006/relationships" xmlns:p="http://schemas.openxmlformats.org/presentationml/2006/main">
  <p:tag name="THINKCELLSHAPEDONOTDELETE" val="pEPaI5jKK4kWG3TWIO76ZQg"/>
</p:tagLst>
</file>

<file path=ppt/tags/tag515.xml><?xml version="1.0" encoding="utf-8"?>
<p:tagLst xmlns:a="http://schemas.openxmlformats.org/drawingml/2006/main" xmlns:r="http://schemas.openxmlformats.org/officeDocument/2006/relationships" xmlns:p="http://schemas.openxmlformats.org/presentationml/2006/main">
  <p:tag name="THINKCELLSHAPEDONOTDELETE" val="pmfTzhsJRgEmZKqnI4yc_3A"/>
</p:tagLst>
</file>

<file path=ppt/tags/tag516.xml><?xml version="1.0" encoding="utf-8"?>
<p:tagLst xmlns:a="http://schemas.openxmlformats.org/drawingml/2006/main" xmlns:r="http://schemas.openxmlformats.org/officeDocument/2006/relationships" xmlns:p="http://schemas.openxmlformats.org/presentationml/2006/main">
  <p:tag name="THINKCELLSHAPEDONOTDELETE" val="psUPJ6H4amEyyE3TrMWAU3A"/>
</p:tagLst>
</file>

<file path=ppt/tags/tag517.xml><?xml version="1.0" encoding="utf-8"?>
<p:tagLst xmlns:a="http://schemas.openxmlformats.org/drawingml/2006/main" xmlns:r="http://schemas.openxmlformats.org/officeDocument/2006/relationships" xmlns:p="http://schemas.openxmlformats.org/presentationml/2006/main">
  <p:tag name="THINKCELLSHAPEDONOTDELETE" val="pzkLVdesDDUW1_ydwrIpAyg"/>
</p:tagLst>
</file>

<file path=ppt/tags/tag518.xml><?xml version="1.0" encoding="utf-8"?>
<p:tagLst xmlns:a="http://schemas.openxmlformats.org/drawingml/2006/main" xmlns:r="http://schemas.openxmlformats.org/officeDocument/2006/relationships" xmlns:p="http://schemas.openxmlformats.org/presentationml/2006/main">
  <p:tag name="THINKCELLSHAPEDONOTDELETE" val="pzy3y5_wdakK1YZz1h_dMRQ"/>
</p:tagLst>
</file>

<file path=ppt/tags/tag519.xml><?xml version="1.0" encoding="utf-8"?>
<p:tagLst xmlns:a="http://schemas.openxmlformats.org/drawingml/2006/main" xmlns:r="http://schemas.openxmlformats.org/officeDocument/2006/relationships" xmlns:p="http://schemas.openxmlformats.org/presentationml/2006/main">
  <p:tag name="THINKCELLSHAPEDONOTDELETE" val="pJpnf8R0pF0OMtgKu3uHc0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6kH_OY.gJEmsQ7aBacwnbA"/>
</p:tagLst>
</file>

<file path=ppt/tags/tag520.xml><?xml version="1.0" encoding="utf-8"?>
<p:tagLst xmlns:a="http://schemas.openxmlformats.org/drawingml/2006/main" xmlns:r="http://schemas.openxmlformats.org/officeDocument/2006/relationships" xmlns:p="http://schemas.openxmlformats.org/presentationml/2006/main">
  <p:tag name="THINKCELLSHAPEDONOTDELETE" val="pY8b2HQFyN0W_mxODi9iWOQ"/>
</p:tagLst>
</file>

<file path=ppt/tags/tag521.xml><?xml version="1.0" encoding="utf-8"?>
<p:tagLst xmlns:a="http://schemas.openxmlformats.org/drawingml/2006/main" xmlns:r="http://schemas.openxmlformats.org/officeDocument/2006/relationships" xmlns:p="http://schemas.openxmlformats.org/presentationml/2006/main">
  <p:tag name="THINKCELLSHAPEDONOTDELETE" val="pNFnLyjVQ8UOZIGvetpHp9w"/>
</p:tagLst>
</file>

<file path=ppt/tags/tag522.xml><?xml version="1.0" encoding="utf-8"?>
<p:tagLst xmlns:a="http://schemas.openxmlformats.org/drawingml/2006/main" xmlns:r="http://schemas.openxmlformats.org/officeDocument/2006/relationships" xmlns:p="http://schemas.openxmlformats.org/presentationml/2006/main">
  <p:tag name="NULLSTATE" val="0"/>
</p:tagLst>
</file>

<file path=ppt/tags/tag523.xml><?xml version="1.0" encoding="utf-8"?>
<p:tagLst xmlns:a="http://schemas.openxmlformats.org/drawingml/2006/main" xmlns:r="http://schemas.openxmlformats.org/officeDocument/2006/relationships" xmlns:p="http://schemas.openxmlformats.org/presentationml/2006/main">
  <p:tag name="NULLSTATE" val="0"/>
</p:tagLst>
</file>

<file path=ppt/tags/tag524.xml><?xml version="1.0" encoding="utf-8"?>
<p:tagLst xmlns:a="http://schemas.openxmlformats.org/drawingml/2006/main" xmlns:r="http://schemas.openxmlformats.org/officeDocument/2006/relationships" xmlns:p="http://schemas.openxmlformats.org/presentationml/2006/main">
  <p:tag name="THINKCELLSHAPEDONOTDELETE" val="phv7mPaAyxEyPn1yrNcVYxQ"/>
</p:tagLst>
</file>

<file path=ppt/tags/tag525.xml><?xml version="1.0" encoding="utf-8"?>
<p:tagLst xmlns:a="http://schemas.openxmlformats.org/drawingml/2006/main" xmlns:r="http://schemas.openxmlformats.org/officeDocument/2006/relationships" xmlns:p="http://schemas.openxmlformats.org/presentationml/2006/main">
  <p:tag name="THINKCELLSHAPEDONOTDELETE" val="psRP9DFGldkSoC3CLORWvsw"/>
</p:tagLst>
</file>

<file path=ppt/tags/tag526.xml><?xml version="1.0" encoding="utf-8"?>
<p:tagLst xmlns:a="http://schemas.openxmlformats.org/drawingml/2006/main" xmlns:r="http://schemas.openxmlformats.org/officeDocument/2006/relationships" xmlns:p="http://schemas.openxmlformats.org/presentationml/2006/main">
  <p:tag name="THINKCELLSHAPEDONOTDELETE" val="psRP9DFGldkSoC3CLORWvs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GH.I3JVbDEe819ftOp7YF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SQioErslAkW8WHMWMvB1Ww"/>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y8wln4RNQEiJNPAIFurRe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YyjtsrNiYE6Hp_fMQGgf9w"/>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q.9XAFrn0Eqf0lDiSmQPc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IqD0glX02Uuwkq2CeH_gS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xQrlBTkGnke1NvLe2o3Fr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9OOcULVKWUaR3YSEBqM9gQ"/>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jq.ipkddwUay2fAw2usBGg"/>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W5OLq2fmEEeV7UGNCVn00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mkP4F8HtBUerU6oaF.f.6w"/>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LVC5fA7EkuPu0j5C9_Kp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5o.dLmctskWSOdZxDJCBD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1fJu1uwwN0O7Wg_cS.tcx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F_IqI5SMykmq8.JiHpWIw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foGQ6OC350O5Qnhn0ZkcZ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s4zyTmVTJEOQBfnfyp2jzg"/>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CcQhYRtRmEOQd8ojXwTOs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kEos2TXRuU6BgFlYj_6pwg"/>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q.LoN.4g20mswfxV7gy2Z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GK2K2yX7gkKIBHUiGjOXg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jUUAhG0u1ECXeS.CO5QuF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98Tw1R2weEykFCmb8p8BG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vKjEVtI_dEaSrEUgdh7cq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9PHuyAfrakKzszHgdJ2sZ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88AepzYLTU.AaOBOMkrkNw"/>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ZepfyfzfzEmT8T4MrsZ1CA"/>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ec2VmOuSZUON00kkuk_mYQ"/>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4BVxzetE60eTLAhA5O4UN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qL6yBRhaPEqpILZ_8Gltrg"/>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29EVjiXaUEavR.d8od.SE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BK0aHMU8W0WAvPUv8.htMg"/>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NNgAwIcrBUGDcX4Q4a172A"/>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8rK7FjUaNE23LnboPPKiU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4FJfY4ZPgky8_8uSS8WfSQ"/>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v3aJJaxBOEaDi.y.wqOmGA"/>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dMtHVZuIS06PvC4JUEMRUg"/>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FKMTnPokZkirfh2oppZ3c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Y6aXNhrL_EmVySFnJ18ZrQ"/>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XWySQHlnAECAZ4sJYZ0gM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e_uKimHQz0SeLtHSrHhJDg"/>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erS4Pqyi2Eiiah3P0CbB7g"/>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DPZMQSR1vEOflVOg5.QLwg"/>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1RSNMaPcx0OmHEyLDgwCJ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143gIwzZ50WRiMICt8HeJ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O443WYOl002DQzYeDMR39g"/>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I_lhQ3VQ1kKsgdjKt9Oj4w"/>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1XzNi8T87E.Z5g9kMnacW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9OOcULVKWUaR3YSEBqM9gQ"/>
</p:tagLst>
</file>

<file path=ppt/theme/theme1.xml><?xml version="1.0" encoding="utf-8"?>
<a:theme xmlns:a="http://schemas.openxmlformats.org/drawingml/2006/main" name="EON_Climate_Renewables">
  <a:themeElements>
    <a:clrScheme name="EON_Climate_Renewables 4">
      <a:dk1>
        <a:srgbClr val="000000"/>
      </a:dk1>
      <a:lt1>
        <a:srgbClr val="FFFFFF"/>
      </a:lt1>
      <a:dk2>
        <a:srgbClr val="F21C0A"/>
      </a:dk2>
      <a:lt2>
        <a:srgbClr val="F21C0A"/>
      </a:lt2>
      <a:accent1>
        <a:srgbClr val="F21C0A"/>
      </a:accent1>
      <a:accent2>
        <a:srgbClr val="F21C0A"/>
      </a:accent2>
      <a:accent3>
        <a:srgbClr val="FFFFFF"/>
      </a:accent3>
      <a:accent4>
        <a:srgbClr val="000000"/>
      </a:accent4>
      <a:accent5>
        <a:srgbClr val="F7ABAA"/>
      </a:accent5>
      <a:accent6>
        <a:srgbClr val="DB1808"/>
      </a:accent6>
      <a:hlink>
        <a:srgbClr val="F21C0A"/>
      </a:hlink>
      <a:folHlink>
        <a:srgbClr val="F21C0A"/>
      </a:folHlink>
    </a:clrScheme>
    <a:fontScheme name="EON_Climate_Renewables">
      <a:majorFont>
        <a:latin typeface="Polo"/>
        <a:ea typeface=""/>
        <a:cs typeface=""/>
      </a:majorFont>
      <a:minorFont>
        <a:latin typeface="Polo"/>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B4B4B4"/>
        </a:solidFill>
        <a:ln w="12700" cap="flat" cmpd="sng" algn="ctr">
          <a:solidFill>
            <a:srgbClr val="B4B4B4"/>
          </a:solidFill>
          <a:prstDash val="solid"/>
          <a:round/>
          <a:headEnd type="none" w="med" len="med"/>
          <a:tailEnd type="none" w="med" len="lg"/>
        </a:ln>
        <a:effectLst/>
      </a:spPr>
      <a:bodyPr vert="horz" wrap="none" lIns="0" tIns="0" rIns="0" bIns="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Polo" pitchFamily="2" charset="0"/>
          </a:defRPr>
        </a:defPPr>
      </a:lstStyle>
    </a:spDef>
    <a:lnDef>
      <a:spPr bwMode="auto">
        <a:xfrm>
          <a:off x="0" y="0"/>
          <a:ext cx="1" cy="1"/>
        </a:xfrm>
        <a:custGeom>
          <a:avLst/>
          <a:gdLst/>
          <a:ahLst/>
          <a:cxnLst/>
          <a:rect l="0" t="0" r="0" b="0"/>
          <a:pathLst/>
        </a:custGeom>
        <a:solidFill>
          <a:srgbClr val="B4B4B4"/>
        </a:solidFill>
        <a:ln w="12700" cap="flat" cmpd="sng" algn="ctr">
          <a:solidFill>
            <a:srgbClr val="B4B4B4"/>
          </a:solidFill>
          <a:prstDash val="solid"/>
          <a:round/>
          <a:headEnd type="none" w="med" len="med"/>
          <a:tailEnd type="none" w="med" len="lg"/>
        </a:ln>
        <a:effectLst/>
      </a:spPr>
      <a:bodyPr vert="horz" wrap="none" lIns="0" tIns="0" rIns="0" bIns="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Polo" pitchFamily="2" charset="0"/>
          </a:defRPr>
        </a:defPPr>
      </a:lstStyle>
    </a:lnDef>
  </a:objectDefaults>
  <a:extraClrSchemeLst>
    <a:extraClrScheme>
      <a:clrScheme name="EON_Climate_Renewables 1">
        <a:dk1>
          <a:srgbClr val="000000"/>
        </a:dk1>
        <a:lt1>
          <a:srgbClr val="FFFFFF"/>
        </a:lt1>
        <a:dk2>
          <a:srgbClr val="F5493B"/>
        </a:dk2>
        <a:lt2>
          <a:srgbClr val="D20026"/>
        </a:lt2>
        <a:accent1>
          <a:srgbClr val="7F0026"/>
        </a:accent1>
        <a:accent2>
          <a:srgbClr val="FF8F6E"/>
        </a:accent2>
        <a:accent3>
          <a:srgbClr val="FFFFFF"/>
        </a:accent3>
        <a:accent4>
          <a:srgbClr val="000000"/>
        </a:accent4>
        <a:accent5>
          <a:srgbClr val="C0AAAC"/>
        </a:accent5>
        <a:accent6>
          <a:srgbClr val="E78163"/>
        </a:accent6>
        <a:hlink>
          <a:srgbClr val="AD0026"/>
        </a:hlink>
        <a:folHlink>
          <a:srgbClr val="F76B60"/>
        </a:folHlink>
      </a:clrScheme>
      <a:clrMap bg1="lt1" tx1="dk1" bg2="lt2" tx2="dk2" accent1="accent1" accent2="accent2" accent3="accent3" accent4="accent4" accent5="accent5" accent6="accent6" hlink="hlink" folHlink="folHlink"/>
    </a:extraClrScheme>
    <a:extraClrScheme>
      <a:clrScheme name="EON_Climate_Renewables 2">
        <a:dk1>
          <a:srgbClr val="000000"/>
        </a:dk1>
        <a:lt1>
          <a:srgbClr val="FFFFFF"/>
        </a:lt1>
        <a:dk2>
          <a:srgbClr val="969696"/>
        </a:dk2>
        <a:lt2>
          <a:srgbClr val="787878"/>
        </a:lt2>
        <a:accent1>
          <a:srgbClr val="464646"/>
        </a:accent1>
        <a:accent2>
          <a:srgbClr val="D2D2D2"/>
        </a:accent2>
        <a:accent3>
          <a:srgbClr val="FFFFFF"/>
        </a:accent3>
        <a:accent4>
          <a:srgbClr val="000000"/>
        </a:accent4>
        <a:accent5>
          <a:srgbClr val="B0B0B0"/>
        </a:accent5>
        <a:accent6>
          <a:srgbClr val="BEBEBE"/>
        </a:accent6>
        <a:hlink>
          <a:srgbClr val="5A5A5A"/>
        </a:hlink>
        <a:folHlink>
          <a:srgbClr val="B4B4B4"/>
        </a:folHlink>
      </a:clrScheme>
      <a:clrMap bg1="lt1" tx1="dk1" bg2="lt2" tx2="dk2" accent1="accent1" accent2="accent2" accent3="accent3" accent4="accent4" accent5="accent5" accent6="accent6" hlink="hlink" folHlink="folHlink"/>
    </a:extraClrScheme>
    <a:extraClrScheme>
      <a:clrScheme name="EON_Climate_Renewables 3">
        <a:dk1>
          <a:srgbClr val="000000"/>
        </a:dk1>
        <a:lt1>
          <a:srgbClr val="FFFFFF"/>
        </a:lt1>
        <a:dk2>
          <a:srgbClr val="464646"/>
        </a:dk2>
        <a:lt2>
          <a:srgbClr val="F5493B"/>
        </a:lt2>
        <a:accent1>
          <a:srgbClr val="7F0026"/>
        </a:accent1>
        <a:accent2>
          <a:srgbClr val="B4B4B4"/>
        </a:accent2>
        <a:accent3>
          <a:srgbClr val="FFFFFF"/>
        </a:accent3>
        <a:accent4>
          <a:srgbClr val="000000"/>
        </a:accent4>
        <a:accent5>
          <a:srgbClr val="C0AAAC"/>
        </a:accent5>
        <a:accent6>
          <a:srgbClr val="A3A3A3"/>
        </a:accent6>
        <a:hlink>
          <a:srgbClr val="D20026"/>
        </a:hlink>
        <a:folHlink>
          <a:srgbClr val="787878"/>
        </a:folHlink>
      </a:clrScheme>
      <a:clrMap bg1="lt1" tx1="dk1" bg2="lt2" tx2="dk2" accent1="accent1" accent2="accent2" accent3="accent3" accent4="accent4" accent5="accent5" accent6="accent6" hlink="hlink" folHlink="folHlink"/>
    </a:extraClrScheme>
    <a:extraClrScheme>
      <a:clrScheme name="EON_Climate_Renewables 4">
        <a:dk1>
          <a:srgbClr val="000000"/>
        </a:dk1>
        <a:lt1>
          <a:srgbClr val="FFFFFF"/>
        </a:lt1>
        <a:dk2>
          <a:srgbClr val="F21C0A"/>
        </a:dk2>
        <a:lt2>
          <a:srgbClr val="F21C0A"/>
        </a:lt2>
        <a:accent1>
          <a:srgbClr val="F21C0A"/>
        </a:accent1>
        <a:accent2>
          <a:srgbClr val="F21C0A"/>
        </a:accent2>
        <a:accent3>
          <a:srgbClr val="FFFFFF"/>
        </a:accent3>
        <a:accent4>
          <a:srgbClr val="000000"/>
        </a:accent4>
        <a:accent5>
          <a:srgbClr val="F7ABAA"/>
        </a:accent5>
        <a:accent6>
          <a:srgbClr val="DB1808"/>
        </a:accent6>
        <a:hlink>
          <a:srgbClr val="F21C0A"/>
        </a:hlink>
        <a:folHlink>
          <a:srgbClr val="F21C0A"/>
        </a:folHlink>
      </a:clrScheme>
      <a:clrMap bg1="lt1" tx1="dk1" bg2="lt2" tx2="dk2" accent1="accent1" accent2="accent2" accent3="accent3" accent4="accent4" accent5="accent5" accent6="accent6" hlink="hlink" folHlink="folHlink"/>
    </a:extraClrScheme>
    <a:extraClrScheme>
      <a:clrScheme name="EON_Climate_Renewables 5">
        <a:dk1>
          <a:srgbClr val="000000"/>
        </a:dk1>
        <a:lt1>
          <a:srgbClr val="FFFFFF"/>
        </a:lt1>
        <a:dk2>
          <a:srgbClr val="969696"/>
        </a:dk2>
        <a:lt2>
          <a:srgbClr val="969696"/>
        </a:lt2>
        <a:accent1>
          <a:srgbClr val="969696"/>
        </a:accent1>
        <a:accent2>
          <a:srgbClr val="969696"/>
        </a:accent2>
        <a:accent3>
          <a:srgbClr val="FFFFFF"/>
        </a:accent3>
        <a:accent4>
          <a:srgbClr val="000000"/>
        </a:accent4>
        <a:accent5>
          <a:srgbClr val="C9C9C9"/>
        </a:accent5>
        <a:accent6>
          <a:srgbClr val="878787"/>
        </a:accent6>
        <a:hlink>
          <a:srgbClr val="969696"/>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EON_Climate_Renewables</Template>
  <TotalTime>0</TotalTime>
  <Words>5498</Words>
  <Application>Microsoft PowerPoint</Application>
  <PresentationFormat>Bildschirmpräsentation (4:3)</PresentationFormat>
  <Paragraphs>1835</Paragraphs>
  <Slides>46</Slides>
  <Notes>26</Notes>
  <HiddenSlides>0</HiddenSlides>
  <MMClips>0</MMClips>
  <ScaleCrop>false</ScaleCrop>
  <HeadingPairs>
    <vt:vector size="8" baseType="variant">
      <vt:variant>
        <vt:lpstr>Verwendete Schriftarten</vt:lpstr>
      </vt:variant>
      <vt:variant>
        <vt:i4>8</vt:i4>
      </vt:variant>
      <vt:variant>
        <vt:lpstr>Entwurfsvorlage</vt:lpstr>
      </vt:variant>
      <vt:variant>
        <vt:i4>12</vt:i4>
      </vt:variant>
      <vt:variant>
        <vt:lpstr>Eingebettete OLE-Server</vt:lpstr>
      </vt:variant>
      <vt:variant>
        <vt:i4>4</vt:i4>
      </vt:variant>
      <vt:variant>
        <vt:lpstr>Folientitel</vt:lpstr>
      </vt:variant>
      <vt:variant>
        <vt:i4>46</vt:i4>
      </vt:variant>
    </vt:vector>
  </HeadingPairs>
  <TitlesOfParts>
    <vt:vector size="70" baseType="lpstr">
      <vt:lpstr>Polo</vt:lpstr>
      <vt:lpstr>Arial</vt:lpstr>
      <vt:lpstr>Wingdings</vt:lpstr>
      <vt:lpstr>MS PGothic</vt:lpstr>
      <vt:lpstr>新細明體</vt:lpstr>
      <vt:lpstr>Calibri</vt:lpstr>
      <vt:lpstr>Times New Roman</vt:lpstr>
      <vt:lpstr>Polo11K-Leicht</vt:lpstr>
      <vt:lpstr>EON_Climate_Renewables</vt:lpstr>
      <vt:lpstr>EON_Climate_Renewables</vt:lpstr>
      <vt:lpstr>EON_Climate_Renewables</vt:lpstr>
      <vt:lpstr>EON_Climate_Renewables</vt:lpstr>
      <vt:lpstr>EON_Climate_Renewables</vt:lpstr>
      <vt:lpstr>EON_Climate_Renewables</vt:lpstr>
      <vt:lpstr>EON_Climate_Renewables</vt:lpstr>
      <vt:lpstr>EON_Climate_Renewables</vt:lpstr>
      <vt:lpstr>EON_Climate_Renewables</vt:lpstr>
      <vt:lpstr>EON_Climate_Renewables</vt:lpstr>
      <vt:lpstr>EON_Climate_Renewables</vt:lpstr>
      <vt:lpstr>EON_Climate_Renewables</vt:lpstr>
      <vt:lpstr>Diagramm</vt:lpstr>
      <vt:lpstr>Microsoft Excel-Arbeitsblatt</vt:lpstr>
      <vt:lpstr>Chart</vt:lpstr>
      <vt:lpstr>Worksheet</vt:lpstr>
      <vt:lpstr>E.ON AG An introduction</vt:lpstr>
      <vt:lpstr>E.ON Group structure</vt:lpstr>
      <vt:lpstr>E.ON – Key figures for the year 20081</vt:lpstr>
      <vt:lpstr>E.ON Climate &amp; Renewables An overview of our business activities</vt:lpstr>
      <vt:lpstr>Folie 5</vt:lpstr>
      <vt:lpstr>Renewables: ‘all signs on green’ for sustainable material growth of the sector</vt:lpstr>
      <vt:lpstr>Horses for courses: need to understand technology evolution for optimum portfolio management</vt:lpstr>
      <vt:lpstr>This growth is shifting shape and size of the renewables industry</vt:lpstr>
      <vt:lpstr>Still a lot of headroom in industrializing the renewables value chain</vt:lpstr>
      <vt:lpstr>Financial crisis: Renewables sector is affected in different ways… </vt:lpstr>
      <vt:lpstr>…but E.ON’s fundamental market beliefs about the Renewables business remain robust </vt:lpstr>
      <vt:lpstr>...and has set up E.ON Climate &amp; Renewables (EC&amp;R) to achieve its ambitious Renewables targets</vt:lpstr>
      <vt:lpstr>Folie 13</vt:lpstr>
      <vt:lpstr>Folie 14</vt:lpstr>
      <vt:lpstr>Strategic principles and aspiration</vt:lpstr>
      <vt:lpstr>Focus on the most attractive markets: current footprint</vt:lpstr>
      <vt:lpstr>Focus on the most attractive markets: project pipeline</vt:lpstr>
      <vt:lpstr>Folie 18</vt:lpstr>
      <vt:lpstr>Portfolio management: focus on the most attractive markets </vt:lpstr>
      <vt:lpstr>A view on the offshore wind business: mastering high waters</vt:lpstr>
      <vt:lpstr>Cutting edge technology in solar - early engagement in marine energy </vt:lpstr>
      <vt:lpstr>Selective engagement in biomass and biogas/-methane</vt:lpstr>
      <vt:lpstr>JI/CDM: dedicated unit to capture carbon market potential</vt:lpstr>
      <vt:lpstr>Folie 24</vt:lpstr>
      <vt:lpstr>Value chain management: procurement and operations and maintenance (O&amp;M) are the most significant value levers</vt:lpstr>
      <vt:lpstr>‘From Boutique to Industrial’:  move procurement to new levels</vt:lpstr>
      <vt:lpstr>Concept of collaborative partnerships</vt:lpstr>
      <vt:lpstr>Folie 28</vt:lpstr>
      <vt:lpstr>Folie 29</vt:lpstr>
      <vt:lpstr>Folie 30</vt:lpstr>
      <vt:lpstr>Summary</vt:lpstr>
      <vt:lpstr>Folie 32</vt:lpstr>
      <vt:lpstr>Assets in operation: Germany (Wind)</vt:lpstr>
      <vt:lpstr>Assets in operation: Germany (Biogas)</vt:lpstr>
      <vt:lpstr>Assets in operation: France</vt:lpstr>
      <vt:lpstr>Folie 36</vt:lpstr>
      <vt:lpstr>Folie 37</vt:lpstr>
      <vt:lpstr>Assets in operation: Italy</vt:lpstr>
      <vt:lpstr>Assets in operation: Nordic</vt:lpstr>
      <vt:lpstr>Assets in operation: North America</vt:lpstr>
      <vt:lpstr>Assets in operation: Poland</vt:lpstr>
      <vt:lpstr>Assets in operation: UK (Part 1)</vt:lpstr>
      <vt:lpstr>Assets in operation: UK (Part 2)</vt:lpstr>
      <vt:lpstr>A snapshot of the renewables landscape:  Some similarities, many differences</vt:lpstr>
      <vt:lpstr>Regional distribution of current asset base in different regulatory regimes</vt:lpstr>
      <vt:lpstr>Folie 46</vt:lpstr>
    </vt:vector>
  </TitlesOfParts>
  <Company>E.ON AG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overview of our business</dc:title>
  <dc:creator>w7721</dc:creator>
  <dc:description>Version 4.1 ; 27.03.2008</dc:description>
  <cp:lastModifiedBy>K4638</cp:lastModifiedBy>
  <cp:revision>71</cp:revision>
  <dcterms:created xsi:type="dcterms:W3CDTF">2008-10-21T14:53:55Z</dcterms:created>
  <dcterms:modified xsi:type="dcterms:W3CDTF">2009-05-15T08:37:53Z</dcterms:modified>
</cp:coreProperties>
</file>