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tags/tag78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tags/tag85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81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tags/tag70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Default Extension="emf" ContentType="image/x-emf"/>
  <Override PartName="/ppt/tags/tag59.xml" ContentType="application/vnd.openxmlformats-officedocument.presentationml.tags+xml"/>
  <Override PartName="/ppt/tags/tag68.xml" ContentType="application/vnd.openxmlformats-officedocument.presentationml.tags+xml"/>
  <Override PartName="/ppt/tags/tag77.xml" ContentType="application/vnd.openxmlformats-officedocument.presentationml.tags+xml"/>
  <Override PartName="/ppt/tags/tag86.xml" ContentType="application/vnd.openxmlformats-officedocument.presentationml.tags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57.xml" ContentType="application/vnd.openxmlformats-officedocument.presentationml.tags+xml"/>
  <Override PartName="/ppt/tags/tag66.xml" ContentType="application/vnd.openxmlformats-officedocument.presentationml.tags+xml"/>
  <Override PartName="/ppt/tags/tag75.xml" ContentType="application/vnd.openxmlformats-officedocument.presentationml.tags+xml"/>
  <Override PartName="/ppt/tags/tag84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tags/tag64.xml" ContentType="application/vnd.openxmlformats-officedocument.presentationml.tags+xml"/>
  <Override PartName="/ppt/tags/tag73.xml" ContentType="application/vnd.openxmlformats-officedocument.presentationml.tags+xml"/>
  <Override PartName="/ppt/tags/tag82.xml" ContentType="application/vnd.openxmlformats-officedocument.presentationml.tag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62.xml" ContentType="application/vnd.openxmlformats-officedocument.presentationml.tags+xml"/>
  <Override PartName="/ppt/tags/tag71.xml" ContentType="application/vnd.openxmlformats-officedocument.presentationml.tags+xml"/>
  <Override PartName="/ppt/tags/tag80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ags/tag60.xml" ContentType="application/vnd.openxmlformats-officedocument.presentationml.tag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Default Extension="wmf" ContentType="image/x-wmf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tags/tag76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83.xml" ContentType="application/vnd.openxmlformats-officedocument.presentationml.tags+xml"/>
  <Override PartName="/ppt/commentAuthors.xml" ContentType="application/vnd.openxmlformats-officedocument.presentationml.commentAuthor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30"/>
  </p:notesMasterIdLst>
  <p:handoutMasterIdLst>
    <p:handoutMasterId r:id="rId31"/>
  </p:handoutMasterIdLst>
  <p:sldIdLst>
    <p:sldId id="256" r:id="rId2"/>
    <p:sldId id="704" r:id="rId3"/>
    <p:sldId id="721" r:id="rId4"/>
    <p:sldId id="709" r:id="rId5"/>
    <p:sldId id="718" r:id="rId6"/>
    <p:sldId id="700" r:id="rId7"/>
    <p:sldId id="696" r:id="rId8"/>
    <p:sldId id="705" r:id="rId9"/>
    <p:sldId id="706" r:id="rId10"/>
    <p:sldId id="707" r:id="rId11"/>
    <p:sldId id="720" r:id="rId12"/>
    <p:sldId id="710" r:id="rId13"/>
    <p:sldId id="711" r:id="rId14"/>
    <p:sldId id="712" r:id="rId15"/>
    <p:sldId id="714" r:id="rId16"/>
    <p:sldId id="716" r:id="rId17"/>
    <p:sldId id="722" r:id="rId18"/>
    <p:sldId id="626" r:id="rId19"/>
    <p:sldId id="595" r:id="rId20"/>
    <p:sldId id="695" r:id="rId21"/>
    <p:sldId id="670" r:id="rId22"/>
    <p:sldId id="684" r:id="rId23"/>
    <p:sldId id="628" r:id="rId24"/>
    <p:sldId id="635" r:id="rId25"/>
    <p:sldId id="604" r:id="rId26"/>
    <p:sldId id="629" r:id="rId27"/>
    <p:sldId id="621" r:id="rId28"/>
    <p:sldId id="622" r:id="rId29"/>
  </p:sldIdLst>
  <p:sldSz cx="9144000" cy="6858000" type="screen4x3"/>
  <p:notesSz cx="6797675" cy="9926638"/>
  <p:custDataLst>
    <p:tags r:id="rId32"/>
  </p:custDataLst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16746" initials="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FFFFFF"/>
    <a:srgbClr val="FCDFAA"/>
    <a:srgbClr val="F3CCB3"/>
    <a:srgbClr val="C0C0C0"/>
    <a:srgbClr val="777777"/>
    <a:srgbClr val="0000FF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395" autoAdjust="0"/>
    <p:restoredTop sz="94681" autoAdjust="0"/>
  </p:normalViewPr>
  <p:slideViewPr>
    <p:cSldViewPr snapToObjects="1">
      <p:cViewPr varScale="1">
        <p:scale>
          <a:sx n="74" d="100"/>
          <a:sy n="74" d="100"/>
        </p:scale>
        <p:origin x="-444" y="-84"/>
      </p:cViewPr>
      <p:guideLst>
        <p:guide orient="horz" pos="3521"/>
        <p:guide orient="horz" pos="1480"/>
        <p:guide orient="horz" pos="2704"/>
        <p:guide orient="horz" pos="2251"/>
        <p:guide orient="horz" pos="1298"/>
        <p:guide pos="567"/>
        <p:guide pos="2608"/>
        <p:guide pos="5103"/>
        <p:guide pos="3107"/>
        <p:guide pos="385"/>
        <p:guide pos="53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viewProps" Target="viewProps.xml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image" Target="../media/image9.emf"/><Relationship Id="rId1" Type="http://schemas.openxmlformats.org/officeDocument/2006/relationships/image" Target="../media/image8.emf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9E9E42-7E04-4D57-904B-318F8133DB8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40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7C57AEC-3D51-4AA5-948A-9C15CB30906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91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95350" y="769938"/>
            <a:ext cx="5005388" cy="3752850"/>
          </a:xfrm>
          <a:ln/>
        </p:spPr>
      </p:sp>
      <p:sp>
        <p:nvSpPr>
          <p:cNvPr id="678914" name="Notes Placeholder 2"/>
          <p:cNvSpPr>
            <a:spLocks noGrp="1"/>
          </p:cNvSpPr>
          <p:nvPr>
            <p:ph type="body" idx="1"/>
          </p:nvPr>
        </p:nvSpPr>
        <p:spPr>
          <a:xfrm>
            <a:off x="908050" y="4743450"/>
            <a:ext cx="4981575" cy="4413250"/>
          </a:xfrm>
          <a:noFill/>
          <a:ln/>
        </p:spPr>
        <p:txBody>
          <a:bodyPr lIns="93134" tIns="46565" rIns="93134" bIns="46565"/>
          <a:lstStyle/>
          <a:p>
            <a:endParaRPr lang="en-US" smtClean="0"/>
          </a:p>
        </p:txBody>
      </p:sp>
      <p:sp>
        <p:nvSpPr>
          <p:cNvPr id="678915" name="Slide Number Placeholder 3"/>
          <p:cNvSpPr txBox="1">
            <a:spLocks noGrp="1"/>
          </p:cNvSpPr>
          <p:nvPr/>
        </p:nvSpPr>
        <p:spPr bwMode="auto">
          <a:xfrm>
            <a:off x="3851275" y="9377363"/>
            <a:ext cx="2946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34" tIns="46565" rIns="93134" bIns="46565" anchor="b"/>
          <a:lstStyle/>
          <a:p>
            <a:pPr algn="r" defTabSz="927100"/>
            <a:fld id="{EB322BC1-0E6A-466B-9261-0D5FDF235A41}" type="slidenum">
              <a:rPr lang="en-US" sz="1200">
                <a:latin typeface="Times New Roman" pitchFamily="18" charset="0"/>
              </a:rPr>
              <a:pPr algn="r" defTabSz="927100"/>
              <a:t>5</a:t>
            </a:fld>
            <a:endParaRPr lang="en-US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105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A20BAF6-BFFE-4070-B18C-463EC70A7505}" type="slidenum">
              <a:rPr lang="de-DE" sz="1200">
                <a:latin typeface="Arial" charset="0"/>
              </a:rPr>
              <a:pPr algn="r"/>
              <a:t>12</a:t>
            </a:fld>
            <a:endParaRPr lang="de-DE" sz="1200">
              <a:latin typeface="Arial" charset="0"/>
            </a:endParaRPr>
          </a:p>
        </p:txBody>
      </p:sp>
      <p:sp>
        <p:nvSpPr>
          <p:cNvPr id="687106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9" tIns="45708" rIns="91419" bIns="45708" anchor="b"/>
          <a:lstStyle/>
          <a:p>
            <a:pPr algn="r" defTabSz="927100"/>
            <a:fld id="{B1FE378A-90B2-4B42-A85D-59760F96A3A1}" type="slidenum">
              <a:rPr lang="de-DE" sz="1200">
                <a:latin typeface="Arial" charset="0"/>
                <a:cs typeface="Arial" charset="0"/>
              </a:rPr>
              <a:pPr algn="r" defTabSz="927100"/>
              <a:t>12</a:t>
            </a:fld>
            <a:endParaRPr lang="de-DE" sz="1200">
              <a:latin typeface="Arial" charset="0"/>
              <a:cs typeface="Arial" charset="0"/>
            </a:endParaRPr>
          </a:p>
        </p:txBody>
      </p:sp>
      <p:sp>
        <p:nvSpPr>
          <p:cNvPr id="68710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98525" y="769938"/>
            <a:ext cx="5003800" cy="3752850"/>
          </a:xfrm>
          <a:ln/>
        </p:spPr>
      </p:sp>
      <p:sp>
        <p:nvSpPr>
          <p:cNvPr id="687108" name="Notes Placeholder 2"/>
          <p:cNvSpPr>
            <a:spLocks noGrp="1"/>
          </p:cNvSpPr>
          <p:nvPr>
            <p:ph type="body" idx="1"/>
          </p:nvPr>
        </p:nvSpPr>
        <p:spPr>
          <a:xfrm>
            <a:off x="908050" y="4743450"/>
            <a:ext cx="4981575" cy="4413250"/>
          </a:xfrm>
          <a:noFill/>
          <a:ln/>
        </p:spPr>
        <p:txBody>
          <a:bodyPr lIns="91883" tIns="45941" rIns="91883" bIns="45941"/>
          <a:lstStyle/>
          <a:p>
            <a:pPr marL="192088" indent="-192088" eaLnBrk="1" hangingPunct="1"/>
            <a:endParaRPr lang="en-GB" smtClean="0"/>
          </a:p>
        </p:txBody>
      </p:sp>
      <p:sp>
        <p:nvSpPr>
          <p:cNvPr id="687109" name="Slide Number Placeholder 3"/>
          <p:cNvSpPr txBox="1">
            <a:spLocks noGrp="1"/>
          </p:cNvSpPr>
          <p:nvPr/>
        </p:nvSpPr>
        <p:spPr bwMode="auto">
          <a:xfrm>
            <a:off x="3851275" y="9377363"/>
            <a:ext cx="2946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883" tIns="45941" rIns="91883" bIns="45941" anchor="b"/>
          <a:lstStyle/>
          <a:p>
            <a:pPr algn="r" defTabSz="927100"/>
            <a:fld id="{9C8E9DF9-55FB-48D8-8DA2-FEEE367C216F}" type="slidenum">
              <a:rPr lang="en-US" sz="1200">
                <a:latin typeface="Times New Roman" pitchFamily="18" charset="0"/>
                <a:cs typeface="Arial" charset="0"/>
              </a:rPr>
              <a:pPr algn="r" defTabSz="927100"/>
              <a:t>12</a:t>
            </a:fld>
            <a:endParaRPr lang="en-US" sz="1200">
              <a:latin typeface="Times New Roman" pitchFamily="18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891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201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7FD79BF-1414-48BD-8421-09A227C2BE1D}" type="slidenum">
              <a:rPr lang="de-DE" sz="1200">
                <a:latin typeface="Arial" charset="0"/>
              </a:rPr>
              <a:pPr algn="r"/>
              <a:t>14</a:t>
            </a:fld>
            <a:endParaRPr lang="de-DE" sz="1200">
              <a:latin typeface="Arial" charset="0"/>
            </a:endParaRPr>
          </a:p>
        </p:txBody>
      </p:sp>
      <p:sp>
        <p:nvSpPr>
          <p:cNvPr id="691202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2" tIns="45704" rIns="91412" bIns="45704" anchor="b"/>
          <a:lstStyle/>
          <a:p>
            <a:pPr algn="r" defTabSz="927100"/>
            <a:fld id="{726854E9-D7F5-43A8-8173-7EB2CD9BF4C6}" type="slidenum">
              <a:rPr lang="de-DE" sz="1200">
                <a:latin typeface="Arial" charset="0"/>
                <a:cs typeface="Arial" charset="0"/>
              </a:rPr>
              <a:pPr algn="r" defTabSz="927100"/>
              <a:t>14</a:t>
            </a:fld>
            <a:endParaRPr lang="de-DE" sz="1200">
              <a:latin typeface="Arial" charset="0"/>
              <a:cs typeface="Arial" charset="0"/>
            </a:endParaRPr>
          </a:p>
        </p:txBody>
      </p:sp>
      <p:sp>
        <p:nvSpPr>
          <p:cNvPr id="69120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0113" y="771525"/>
            <a:ext cx="5002212" cy="3751263"/>
          </a:xfrm>
          <a:ln/>
        </p:spPr>
      </p:sp>
      <p:sp>
        <p:nvSpPr>
          <p:cNvPr id="691204" name="Notes Placeholder 2"/>
          <p:cNvSpPr>
            <a:spLocks noGrp="1"/>
          </p:cNvSpPr>
          <p:nvPr>
            <p:ph type="body" idx="1"/>
          </p:nvPr>
        </p:nvSpPr>
        <p:spPr>
          <a:xfrm>
            <a:off x="908050" y="4743450"/>
            <a:ext cx="4981575" cy="4411663"/>
          </a:xfrm>
          <a:noFill/>
          <a:ln/>
        </p:spPr>
        <p:txBody>
          <a:bodyPr lIns="91876" tIns="45937" rIns="91876" bIns="45937"/>
          <a:lstStyle/>
          <a:p>
            <a:pPr eaLnBrk="1" hangingPunct="1"/>
            <a:endParaRPr lang="en-GB" smtClean="0"/>
          </a:p>
        </p:txBody>
      </p:sp>
      <p:sp>
        <p:nvSpPr>
          <p:cNvPr id="691205" name="Slide Number Placeholder 3"/>
          <p:cNvSpPr txBox="1">
            <a:spLocks noGrp="1"/>
          </p:cNvSpPr>
          <p:nvPr/>
        </p:nvSpPr>
        <p:spPr bwMode="auto">
          <a:xfrm>
            <a:off x="3851275" y="9377363"/>
            <a:ext cx="2946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876" tIns="45937" rIns="91876" bIns="45937" anchor="b"/>
          <a:lstStyle/>
          <a:p>
            <a:pPr algn="r" defTabSz="927100"/>
            <a:fld id="{90D8B583-7D06-4EC0-B2D2-838241076BFB}" type="slidenum">
              <a:rPr lang="en-US" sz="1200">
                <a:solidFill>
                  <a:srgbClr val="000000"/>
                </a:solidFill>
                <a:cs typeface="Arial" charset="0"/>
              </a:rPr>
              <a:pPr algn="r" defTabSz="927100"/>
              <a:t>14</a:t>
            </a:fld>
            <a:endParaRPr lang="en-US" sz="120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249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7A30F14-C6A0-47B9-BACC-F871E1CA193F}" type="slidenum">
              <a:rPr lang="de-DE" sz="1200">
                <a:latin typeface="Arial" charset="0"/>
              </a:rPr>
              <a:pPr algn="r"/>
              <a:t>15</a:t>
            </a:fld>
            <a:endParaRPr lang="de-DE" sz="1200">
              <a:latin typeface="Arial" charset="0"/>
            </a:endParaRPr>
          </a:p>
        </p:txBody>
      </p:sp>
      <p:sp>
        <p:nvSpPr>
          <p:cNvPr id="693250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9" tIns="45708" rIns="91419" bIns="45708" anchor="b"/>
          <a:lstStyle/>
          <a:p>
            <a:pPr algn="r" defTabSz="927100"/>
            <a:fld id="{F506679A-B7B5-4F2D-9301-D864988A29D8}" type="slidenum">
              <a:rPr lang="de-DE" sz="1200">
                <a:latin typeface="Arial" charset="0"/>
                <a:cs typeface="Arial" charset="0"/>
              </a:rPr>
              <a:pPr algn="r" defTabSz="927100"/>
              <a:t>15</a:t>
            </a:fld>
            <a:endParaRPr lang="de-DE" sz="1200">
              <a:latin typeface="Arial" charset="0"/>
              <a:cs typeface="Arial" charset="0"/>
            </a:endParaRPr>
          </a:p>
        </p:txBody>
      </p:sp>
      <p:sp>
        <p:nvSpPr>
          <p:cNvPr id="69325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98525" y="771525"/>
            <a:ext cx="5002213" cy="3751263"/>
          </a:xfrm>
          <a:ln/>
        </p:spPr>
      </p:sp>
      <p:sp>
        <p:nvSpPr>
          <p:cNvPr id="693252" name="Notes Placeholder 2"/>
          <p:cNvSpPr>
            <a:spLocks noGrp="1"/>
          </p:cNvSpPr>
          <p:nvPr>
            <p:ph type="body" idx="1"/>
          </p:nvPr>
        </p:nvSpPr>
        <p:spPr>
          <a:xfrm>
            <a:off x="908050" y="4743450"/>
            <a:ext cx="4981575" cy="4411663"/>
          </a:xfrm>
          <a:noFill/>
          <a:ln/>
        </p:spPr>
        <p:txBody>
          <a:bodyPr lIns="93141" tIns="46569" rIns="93141" bIns="46569"/>
          <a:lstStyle/>
          <a:p>
            <a:pPr eaLnBrk="1" hangingPunct="1"/>
            <a:endParaRPr lang="en-US" smtClean="0"/>
          </a:p>
        </p:txBody>
      </p:sp>
      <p:sp>
        <p:nvSpPr>
          <p:cNvPr id="693253" name="Slide Number Placeholder 3"/>
          <p:cNvSpPr txBox="1">
            <a:spLocks noGrp="1"/>
          </p:cNvSpPr>
          <p:nvPr/>
        </p:nvSpPr>
        <p:spPr bwMode="auto">
          <a:xfrm>
            <a:off x="3851275" y="9375775"/>
            <a:ext cx="29464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41" tIns="46569" rIns="93141" bIns="46569" anchor="b"/>
          <a:lstStyle/>
          <a:p>
            <a:pPr algn="r" defTabSz="927100"/>
            <a:fld id="{147F4E17-F367-4ACD-AF86-737BAFEA1C13}" type="slidenum">
              <a:rPr lang="en-US" sz="1200">
                <a:latin typeface="Times New Roman" pitchFamily="18" charset="0"/>
                <a:cs typeface="Arial" charset="0"/>
              </a:rPr>
              <a:pPr algn="r" defTabSz="927100"/>
              <a:t>15</a:t>
            </a:fld>
            <a:endParaRPr lang="en-US" sz="1200">
              <a:latin typeface="Times New Roman" pitchFamily="18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297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2C19DBF-27AA-4D22-AD6A-57174B728FDB}" type="slidenum">
              <a:rPr lang="de-DE" sz="1200">
                <a:latin typeface="Arial" charset="0"/>
              </a:rPr>
              <a:pPr algn="r"/>
              <a:t>16</a:t>
            </a:fld>
            <a:endParaRPr lang="de-DE" sz="1200">
              <a:latin typeface="Arial" charset="0"/>
            </a:endParaRPr>
          </a:p>
        </p:txBody>
      </p:sp>
      <p:sp>
        <p:nvSpPr>
          <p:cNvPr id="69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ln/>
        </p:spPr>
      </p:sp>
      <p:sp>
        <p:nvSpPr>
          <p:cNvPr id="69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1426" tIns="45712" rIns="91426" bIns="45712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 bwMode="gray">
      <p:bgPr>
        <a:solidFill>
          <a:srgbClr val="F21C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gray">
          <a:xfrm>
            <a:off x="3203575" y="836613"/>
            <a:ext cx="4765675" cy="1230312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 type="none" w="med" len="lg"/>
          </a:ln>
          <a:effectLst/>
        </p:spPr>
        <p:txBody>
          <a:bodyPr wrap="none" lIns="0" tIns="0" rIns="0" bIns="0" anchor="ctr"/>
          <a:lstStyle/>
          <a:p>
            <a:pPr algn="ctr">
              <a:defRPr/>
            </a:pPr>
            <a:endParaRPr lang="de-DE"/>
          </a:p>
        </p:txBody>
      </p:sp>
      <p:pic>
        <p:nvPicPr>
          <p:cNvPr id="5" name="eon_logo1" descr="EON_CR_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608013" y="903288"/>
            <a:ext cx="5094287" cy="10017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6413" y="4267200"/>
            <a:ext cx="5106987" cy="989013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Klicken Sie, um das Titelformat zu bearbeiten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046413" y="5508625"/>
            <a:ext cx="5106987" cy="741363"/>
          </a:xfrm>
        </p:spPr>
        <p:txBody>
          <a:bodyPr/>
          <a:lstStyle>
            <a:lvl1pPr>
              <a:lnSpc>
                <a:spcPts val="2000"/>
              </a:lnSpc>
              <a:defRPr sz="1600">
                <a:solidFill>
                  <a:schemeClr val="bg1"/>
                </a:solidFill>
              </a:defRPr>
            </a:lvl1pPr>
          </a:lstStyle>
          <a:p>
            <a:r>
              <a:rPr lang="de-DE"/>
              <a:t>Klicken Sie, um das Format des Untertitelmasters zu bearbeiten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50B60EBB-CF86-4DBF-A866-10E43025EB0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A6B6FB6E-584F-4F72-B10E-0CFC1ABCD88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905000"/>
            <a:ext cx="38862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8862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438DC6F3-C006-4AB6-8F5A-B891D158CF8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8984E031-6DBC-4706-8D18-60C520AF09D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2DD86282-F358-4819-AD4B-E1B072BF10E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D433A102-68B6-4656-8FD8-2A04B92AD4E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78D14485-5A79-4ECD-8312-0587CBADFD4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1DCC53FE-D119-4554-BA2D-551CDCE58AB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19754D01-38BD-46F0-9B99-BCDAD641E16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1143000"/>
            <a:ext cx="1981200" cy="5105400"/>
          </a:xfrm>
        </p:spPr>
        <p:txBody>
          <a:bodyPr vert="eaVert"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5791200" cy="5105400"/>
          </a:xfrm>
        </p:spPr>
        <p:txBody>
          <a:bodyPr vert="eaVert"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D6C7D28A-801B-40D2-AE69-EE4F5E7544A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el und vier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sz="quarter"/>
          </p:nvPr>
        </p:nvSpPr>
        <p:spPr>
          <a:xfrm>
            <a:off x="609600" y="1143000"/>
            <a:ext cx="7924800" cy="533400"/>
          </a:xfrm>
        </p:spPr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9600" y="1905000"/>
            <a:ext cx="3886200" cy="2095500"/>
          </a:xfrm>
        </p:spPr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3886200" cy="2095500"/>
          </a:xfrm>
        </p:spPr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609600" y="4152900"/>
            <a:ext cx="3886200" cy="2095500"/>
          </a:xfrm>
        </p:spPr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8200" y="4152900"/>
            <a:ext cx="3886200" cy="2095500"/>
          </a:xfrm>
        </p:spPr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Seite </a:t>
            </a:r>
            <a:fld id="{05245243-DC4F-4842-9F83-FA25B8C9671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gray">
          <a:xfrm>
            <a:off x="0" y="0"/>
            <a:ext cx="9144000" cy="990600"/>
          </a:xfrm>
          <a:prstGeom prst="rect">
            <a:avLst/>
          </a:prstGeom>
          <a:solidFill>
            <a:srgbClr val="F21C0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gray">
          <a:xfrm>
            <a:off x="609600" y="1143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028" name="Objektbereich"/>
          <p:cNvSpPr>
            <a:spLocks noGrp="1" noChangeArrowheads="1"/>
          </p:cNvSpPr>
          <p:nvPr>
            <p:ph type="body" idx="1"/>
          </p:nvPr>
        </p:nvSpPr>
        <p:spPr bwMode="gray">
          <a:xfrm>
            <a:off x="609600" y="1905000"/>
            <a:ext cx="79248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01000" y="6553200"/>
            <a:ext cx="533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ts val="900"/>
              </a:lnSpc>
              <a:defRPr sz="700"/>
            </a:lvl1pPr>
          </a:lstStyle>
          <a:p>
            <a:pPr>
              <a:defRPr/>
            </a:pPr>
            <a:r>
              <a:rPr lang="de-DE"/>
              <a:t>Seite </a:t>
            </a:r>
            <a:fld id="{3E8F7939-2DAB-4150-BFB3-17F601F2A08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0" y="6553200"/>
            <a:ext cx="5105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ts val="900"/>
              </a:lnSpc>
              <a:defRPr sz="700"/>
            </a:lvl1pPr>
          </a:lstStyle>
          <a:p>
            <a:pPr>
              <a:defRPr/>
            </a:pPr>
            <a:r>
              <a:rPr lang="de-DE"/>
              <a:t>ECR-CE Strategy review 2008        19th May 2008</a:t>
            </a:r>
          </a:p>
        </p:txBody>
      </p:sp>
      <p:pic>
        <p:nvPicPr>
          <p:cNvPr id="1031" name="eon_logo2" descr="EON_CR_W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>
            <a:off x="190500" y="355600"/>
            <a:ext cx="2471738" cy="4857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Polo" pitchFamily="2" charset="0"/>
        </a:defRPr>
      </a:lvl2pPr>
      <a:lvl3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Polo" pitchFamily="2" charset="0"/>
        </a:defRPr>
      </a:lvl3pPr>
      <a:lvl4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Polo" pitchFamily="2" charset="0"/>
        </a:defRPr>
      </a:lvl4pPr>
      <a:lvl5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Polo" pitchFamily="2" charset="0"/>
        </a:defRPr>
      </a:lvl5pPr>
      <a:lvl6pPr marL="457200" algn="l" rtl="0" fontAlgn="base">
        <a:lnSpc>
          <a:spcPts val="3400"/>
        </a:lnSpc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Polo" pitchFamily="2" charset="0"/>
        </a:defRPr>
      </a:lvl6pPr>
      <a:lvl7pPr marL="914400" algn="l" rtl="0" fontAlgn="base">
        <a:lnSpc>
          <a:spcPts val="3400"/>
        </a:lnSpc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Polo" pitchFamily="2" charset="0"/>
        </a:defRPr>
      </a:lvl7pPr>
      <a:lvl8pPr marL="1371600" algn="l" rtl="0" fontAlgn="base">
        <a:lnSpc>
          <a:spcPts val="3400"/>
        </a:lnSpc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Polo" pitchFamily="2" charset="0"/>
        </a:defRPr>
      </a:lvl8pPr>
      <a:lvl9pPr marL="1828800" algn="l" rtl="0" fontAlgn="base">
        <a:lnSpc>
          <a:spcPts val="3400"/>
        </a:lnSpc>
        <a:spcBef>
          <a:spcPct val="0"/>
        </a:spcBef>
        <a:spcAft>
          <a:spcPct val="0"/>
        </a:spcAft>
        <a:defRPr sz="2600">
          <a:solidFill>
            <a:schemeClr val="tx1"/>
          </a:solidFill>
          <a:latin typeface="Polo" pitchFamily="2" charset="0"/>
        </a:defRPr>
      </a:lvl9pPr>
    </p:titleStyle>
    <p:bodyStyle>
      <a:lvl1pPr marL="342900" indent="-342900"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07963" indent="-206375"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buClr>
          <a:srgbClr val="F21C0A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2pPr>
      <a:lvl3pPr marL="209550" indent="704850"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buClr>
          <a:srgbClr val="F21C0A"/>
        </a:buClr>
        <a:buFont typeface="Wingdings" pitchFamily="2" charset="2"/>
        <a:defRPr sz="2000">
          <a:solidFill>
            <a:schemeClr val="tx1"/>
          </a:solidFill>
          <a:latin typeface="+mn-lt"/>
        </a:defRPr>
      </a:lvl3pPr>
      <a:lvl4pPr marL="412750" indent="-201613"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buClr>
          <a:srgbClr val="F31C0A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4pPr>
      <a:lvl5pPr marL="414338" indent="1414463"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buClr>
          <a:srgbClr val="F21C0A"/>
        </a:buClr>
        <a:buFont typeface="Wingdings" pitchFamily="2" charset="2"/>
        <a:defRPr sz="2000">
          <a:solidFill>
            <a:schemeClr val="tx1"/>
          </a:solidFill>
          <a:latin typeface="+mn-lt"/>
        </a:defRPr>
      </a:lvl5pPr>
      <a:lvl6pPr marL="871538" algn="l" rtl="0" fontAlgn="base">
        <a:lnSpc>
          <a:spcPts val="2600"/>
        </a:lnSpc>
        <a:spcBef>
          <a:spcPct val="0"/>
        </a:spcBef>
        <a:spcAft>
          <a:spcPct val="0"/>
        </a:spcAft>
        <a:buClr>
          <a:srgbClr val="F21C0A"/>
        </a:buClr>
        <a:buFont typeface="Wingdings" pitchFamily="2" charset="2"/>
        <a:defRPr sz="2000">
          <a:solidFill>
            <a:schemeClr val="tx1"/>
          </a:solidFill>
          <a:latin typeface="+mn-lt"/>
        </a:defRPr>
      </a:lvl6pPr>
      <a:lvl7pPr marL="1328738" algn="l" rtl="0" fontAlgn="base">
        <a:lnSpc>
          <a:spcPts val="2600"/>
        </a:lnSpc>
        <a:spcBef>
          <a:spcPct val="0"/>
        </a:spcBef>
        <a:spcAft>
          <a:spcPct val="0"/>
        </a:spcAft>
        <a:buClr>
          <a:srgbClr val="F21C0A"/>
        </a:buClr>
        <a:buFont typeface="Wingdings" pitchFamily="2" charset="2"/>
        <a:defRPr sz="2000">
          <a:solidFill>
            <a:schemeClr val="tx1"/>
          </a:solidFill>
          <a:latin typeface="+mn-lt"/>
        </a:defRPr>
      </a:lvl7pPr>
      <a:lvl8pPr marL="1785938" algn="l" rtl="0" fontAlgn="base">
        <a:lnSpc>
          <a:spcPts val="2600"/>
        </a:lnSpc>
        <a:spcBef>
          <a:spcPct val="0"/>
        </a:spcBef>
        <a:spcAft>
          <a:spcPct val="0"/>
        </a:spcAft>
        <a:buClr>
          <a:srgbClr val="F21C0A"/>
        </a:buClr>
        <a:buFont typeface="Wingdings" pitchFamily="2" charset="2"/>
        <a:defRPr sz="2000">
          <a:solidFill>
            <a:schemeClr val="tx1"/>
          </a:solidFill>
          <a:latin typeface="+mn-lt"/>
        </a:defRPr>
      </a:lvl8pPr>
      <a:lvl9pPr marL="2243138" algn="l" rtl="0" fontAlgn="base">
        <a:lnSpc>
          <a:spcPts val="2600"/>
        </a:lnSpc>
        <a:spcBef>
          <a:spcPct val="0"/>
        </a:spcBef>
        <a:spcAft>
          <a:spcPct val="0"/>
        </a:spcAft>
        <a:buClr>
          <a:srgbClr val="F21C0A"/>
        </a:buClr>
        <a:buFont typeface="Wingdings" pitchFamily="2" charset="2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../../../../../../K4638/Lokale%20Einstellungen/Temporary%20Internet%20Files/OLKCC/3422.htm" TargetMode="External"/><Relationship Id="rId13" Type="http://schemas.openxmlformats.org/officeDocument/2006/relationships/hyperlink" Target="../../../../../../K4638/Lokale%20Einstellungen/Temporary%20Internet%20Files/OLKCC/14377.htm" TargetMode="External"/><Relationship Id="rId3" Type="http://schemas.openxmlformats.org/officeDocument/2006/relationships/hyperlink" Target="../../../../../../K4638/Lokale%20Einstellungen/Temporary%20Internet%20Files/OLKCC/3419.htm" TargetMode="External"/><Relationship Id="rId7" Type="http://schemas.openxmlformats.org/officeDocument/2006/relationships/hyperlink" Target="../../../../../../K4638/Lokale%20Einstellungen/Temporary%20Internet%20Files/OLKCC/14300.htm" TargetMode="External"/><Relationship Id="rId12" Type="http://schemas.openxmlformats.org/officeDocument/2006/relationships/hyperlink" Target="../../../../../../K4638/Lokale%20Einstellungen/Temporary%20Internet%20Files/OLKCC/14297.ht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../../../../../../K4638/Lokale%20Einstellungen/Temporary%20Internet%20Files/OLKCC/3421.htm" TargetMode="External"/><Relationship Id="rId11" Type="http://schemas.openxmlformats.org/officeDocument/2006/relationships/hyperlink" Target="../../../../../../K4638/Lokale%20Einstellungen/Temporary%20Internet%20Files/OLKCC/14298.htm" TargetMode="External"/><Relationship Id="rId5" Type="http://schemas.openxmlformats.org/officeDocument/2006/relationships/hyperlink" Target="../../../../../../K4638/Lokale%20Einstellungen/Temporary%20Internet%20Files/OLKCC/14301.htm" TargetMode="External"/><Relationship Id="rId10" Type="http://schemas.openxmlformats.org/officeDocument/2006/relationships/hyperlink" Target="../../../../../../K4638/Lokale%20Einstellungen/Temporary%20Internet%20Files/OLKCC/3423.htm" TargetMode="External"/><Relationship Id="rId4" Type="http://schemas.openxmlformats.org/officeDocument/2006/relationships/hyperlink" Target="../../../../../../K4638/Lokale%20Einstellungen/Temporary%20Internet%20Files/OLKCC/3420.htm" TargetMode="External"/><Relationship Id="rId9" Type="http://schemas.openxmlformats.org/officeDocument/2006/relationships/hyperlink" Target="../../../../../../K4638/Lokale%20Einstellungen/Temporary%20Internet%20Files/OLKCC/14299.htm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tags" Target="../tags/tag26.xml"/><Relationship Id="rId39" Type="http://schemas.openxmlformats.org/officeDocument/2006/relationships/tags" Target="../tags/tag39.xml"/><Relationship Id="rId3" Type="http://schemas.openxmlformats.org/officeDocument/2006/relationships/tags" Target="../tags/tag3.xml"/><Relationship Id="rId21" Type="http://schemas.openxmlformats.org/officeDocument/2006/relationships/tags" Target="../tags/tag21.xml"/><Relationship Id="rId34" Type="http://schemas.openxmlformats.org/officeDocument/2006/relationships/tags" Target="../tags/tag34.xml"/><Relationship Id="rId42" Type="http://schemas.openxmlformats.org/officeDocument/2006/relationships/tags" Target="../tags/tag42.xml"/><Relationship Id="rId47" Type="http://schemas.openxmlformats.org/officeDocument/2006/relationships/tags" Target="../tags/tag47.xml"/><Relationship Id="rId50" Type="http://schemas.openxmlformats.org/officeDocument/2006/relationships/oleObject" Target="../embeddings/oleObject1.bin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tags" Target="../tags/tag25.xml"/><Relationship Id="rId33" Type="http://schemas.openxmlformats.org/officeDocument/2006/relationships/tags" Target="../tags/tag33.xml"/><Relationship Id="rId38" Type="http://schemas.openxmlformats.org/officeDocument/2006/relationships/tags" Target="../tags/tag38.xml"/><Relationship Id="rId46" Type="http://schemas.openxmlformats.org/officeDocument/2006/relationships/tags" Target="../tags/tag46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29" Type="http://schemas.openxmlformats.org/officeDocument/2006/relationships/tags" Target="../tags/tag29.xml"/><Relationship Id="rId41" Type="http://schemas.openxmlformats.org/officeDocument/2006/relationships/tags" Target="../tags/tag41.xml"/><Relationship Id="rId1" Type="http://schemas.openxmlformats.org/officeDocument/2006/relationships/vmlDrawing" Target="../drawings/vmlDrawing1.v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tags" Target="../tags/tag24.xml"/><Relationship Id="rId32" Type="http://schemas.openxmlformats.org/officeDocument/2006/relationships/tags" Target="../tags/tag32.xml"/><Relationship Id="rId37" Type="http://schemas.openxmlformats.org/officeDocument/2006/relationships/tags" Target="../tags/tag37.xml"/><Relationship Id="rId40" Type="http://schemas.openxmlformats.org/officeDocument/2006/relationships/tags" Target="../tags/tag40.xml"/><Relationship Id="rId45" Type="http://schemas.openxmlformats.org/officeDocument/2006/relationships/tags" Target="../tags/tag45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tags" Target="../tags/tag28.xml"/><Relationship Id="rId36" Type="http://schemas.openxmlformats.org/officeDocument/2006/relationships/tags" Target="../tags/tag36.xml"/><Relationship Id="rId49" Type="http://schemas.openxmlformats.org/officeDocument/2006/relationships/notesSlide" Target="../notesSlides/notesSlide1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31" Type="http://schemas.openxmlformats.org/officeDocument/2006/relationships/tags" Target="../tags/tag31.xml"/><Relationship Id="rId44" Type="http://schemas.openxmlformats.org/officeDocument/2006/relationships/tags" Target="../tags/tag44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Relationship Id="rId27" Type="http://schemas.openxmlformats.org/officeDocument/2006/relationships/tags" Target="../tags/tag27.xml"/><Relationship Id="rId30" Type="http://schemas.openxmlformats.org/officeDocument/2006/relationships/tags" Target="../tags/tag30.xml"/><Relationship Id="rId35" Type="http://schemas.openxmlformats.org/officeDocument/2006/relationships/tags" Target="../tags/tag35.xml"/><Relationship Id="rId43" Type="http://schemas.openxmlformats.org/officeDocument/2006/relationships/tags" Target="../tags/tag43.xml"/><Relationship Id="rId48" Type="http://schemas.openxmlformats.org/officeDocument/2006/relationships/slideLayout" Target="../slideLayouts/slideLayout7.xml"/><Relationship Id="rId8" Type="http://schemas.openxmlformats.org/officeDocument/2006/relationships/tags" Target="../tags/tag8.xml"/><Relationship Id="rId5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9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7.png"/><Relationship Id="rId2" Type="http://schemas.openxmlformats.org/officeDocument/2006/relationships/tags" Target="../tags/tag48.xml"/><Relationship Id="rId1" Type="http://schemas.openxmlformats.org/officeDocument/2006/relationships/vmlDrawing" Target="../drawings/vmlDrawing2.vml"/><Relationship Id="rId6" Type="http://schemas.openxmlformats.org/officeDocument/2006/relationships/tags" Target="../tags/tag52.xml"/><Relationship Id="rId11" Type="http://schemas.openxmlformats.org/officeDocument/2006/relationships/image" Target="../media/image6.png"/><Relationship Id="rId5" Type="http://schemas.openxmlformats.org/officeDocument/2006/relationships/tags" Target="../tags/tag51.xml"/><Relationship Id="rId10" Type="http://schemas.openxmlformats.org/officeDocument/2006/relationships/image" Target="../media/image5.png"/><Relationship Id="rId4" Type="http://schemas.openxmlformats.org/officeDocument/2006/relationships/tags" Target="../tags/tag50.xml"/><Relationship Id="rId9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4" Type="http://schemas.openxmlformats.org/officeDocument/2006/relationships/notesSlide" Target="../notesSlides/notes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7" Type="http://schemas.openxmlformats.org/officeDocument/2006/relationships/oleObject" Target="../embeddings/oleObject3.bin"/><Relationship Id="rId2" Type="http://schemas.openxmlformats.org/officeDocument/2006/relationships/tags" Target="../tags/tag55.xml"/><Relationship Id="rId1" Type="http://schemas.openxmlformats.org/officeDocument/2006/relationships/vmlDrawing" Target="../drawings/vmlDrawing3.vml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64.xml"/><Relationship Id="rId13" Type="http://schemas.openxmlformats.org/officeDocument/2006/relationships/tags" Target="../tags/tag69.xml"/><Relationship Id="rId18" Type="http://schemas.openxmlformats.org/officeDocument/2006/relationships/tags" Target="../tags/tag74.xml"/><Relationship Id="rId26" Type="http://schemas.openxmlformats.org/officeDocument/2006/relationships/oleObject" Target="../embeddings/oleObject7.bin"/><Relationship Id="rId3" Type="http://schemas.openxmlformats.org/officeDocument/2006/relationships/tags" Target="../tags/tag59.xml"/><Relationship Id="rId21" Type="http://schemas.openxmlformats.org/officeDocument/2006/relationships/notesSlide" Target="../notesSlides/notesSlide5.xml"/><Relationship Id="rId7" Type="http://schemas.openxmlformats.org/officeDocument/2006/relationships/tags" Target="../tags/tag63.xml"/><Relationship Id="rId12" Type="http://schemas.openxmlformats.org/officeDocument/2006/relationships/tags" Target="../tags/tag68.xml"/><Relationship Id="rId17" Type="http://schemas.openxmlformats.org/officeDocument/2006/relationships/tags" Target="../tags/tag73.xml"/><Relationship Id="rId25" Type="http://schemas.openxmlformats.org/officeDocument/2006/relationships/oleObject" Target="../embeddings/oleObject6.bin"/><Relationship Id="rId2" Type="http://schemas.openxmlformats.org/officeDocument/2006/relationships/tags" Target="../tags/tag58.xml"/><Relationship Id="rId16" Type="http://schemas.openxmlformats.org/officeDocument/2006/relationships/tags" Target="../tags/tag72.xml"/><Relationship Id="rId20" Type="http://schemas.openxmlformats.org/officeDocument/2006/relationships/slideLayout" Target="../slideLayouts/slideLayout7.xml"/><Relationship Id="rId29" Type="http://schemas.openxmlformats.org/officeDocument/2006/relationships/oleObject" Target="../embeddings/oleObject10.bin"/><Relationship Id="rId1" Type="http://schemas.openxmlformats.org/officeDocument/2006/relationships/vmlDrawing" Target="../drawings/vmlDrawing4.vml"/><Relationship Id="rId6" Type="http://schemas.openxmlformats.org/officeDocument/2006/relationships/tags" Target="../tags/tag62.xml"/><Relationship Id="rId11" Type="http://schemas.openxmlformats.org/officeDocument/2006/relationships/tags" Target="../tags/tag67.xml"/><Relationship Id="rId24" Type="http://schemas.openxmlformats.org/officeDocument/2006/relationships/oleObject" Target="../embeddings/oleObject5.bin"/><Relationship Id="rId5" Type="http://schemas.openxmlformats.org/officeDocument/2006/relationships/tags" Target="../tags/tag61.xml"/><Relationship Id="rId15" Type="http://schemas.openxmlformats.org/officeDocument/2006/relationships/tags" Target="../tags/tag71.xml"/><Relationship Id="rId23" Type="http://schemas.openxmlformats.org/officeDocument/2006/relationships/oleObject" Target="../embeddings/oleObject4.bin"/><Relationship Id="rId28" Type="http://schemas.openxmlformats.org/officeDocument/2006/relationships/oleObject" Target="../embeddings/oleObject9.bin"/><Relationship Id="rId10" Type="http://schemas.openxmlformats.org/officeDocument/2006/relationships/tags" Target="../tags/tag66.xml"/><Relationship Id="rId19" Type="http://schemas.openxmlformats.org/officeDocument/2006/relationships/tags" Target="../tags/tag75.xml"/><Relationship Id="rId31" Type="http://schemas.openxmlformats.org/officeDocument/2006/relationships/oleObject" Target="../embeddings/oleObject12.bin"/><Relationship Id="rId4" Type="http://schemas.openxmlformats.org/officeDocument/2006/relationships/tags" Target="../tags/tag60.xml"/><Relationship Id="rId9" Type="http://schemas.openxmlformats.org/officeDocument/2006/relationships/tags" Target="../tags/tag65.xml"/><Relationship Id="rId14" Type="http://schemas.openxmlformats.org/officeDocument/2006/relationships/tags" Target="../tags/tag70.xml"/><Relationship Id="rId22" Type="http://schemas.openxmlformats.org/officeDocument/2006/relationships/image" Target="../media/image3.png"/><Relationship Id="rId27" Type="http://schemas.openxmlformats.org/officeDocument/2006/relationships/oleObject" Target="../embeddings/oleObject8.bin"/><Relationship Id="rId30" Type="http://schemas.openxmlformats.org/officeDocument/2006/relationships/oleObject" Target="../embeddings/oleObject11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83.xml"/><Relationship Id="rId13" Type="http://schemas.openxmlformats.org/officeDocument/2006/relationships/notesSlide" Target="../notesSlides/notesSlide6.xml"/><Relationship Id="rId18" Type="http://schemas.openxmlformats.org/officeDocument/2006/relationships/image" Target="../media/image20.jpeg"/><Relationship Id="rId3" Type="http://schemas.openxmlformats.org/officeDocument/2006/relationships/tags" Target="../tags/tag78.xml"/><Relationship Id="rId7" Type="http://schemas.openxmlformats.org/officeDocument/2006/relationships/tags" Target="../tags/tag82.xml"/><Relationship Id="rId12" Type="http://schemas.openxmlformats.org/officeDocument/2006/relationships/slideLayout" Target="../slideLayouts/slideLayout7.xml"/><Relationship Id="rId17" Type="http://schemas.openxmlformats.org/officeDocument/2006/relationships/image" Target="../media/image19.jpeg"/><Relationship Id="rId2" Type="http://schemas.openxmlformats.org/officeDocument/2006/relationships/tags" Target="../tags/tag77.xml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1" Type="http://schemas.openxmlformats.org/officeDocument/2006/relationships/tags" Target="../tags/tag76.xml"/><Relationship Id="rId6" Type="http://schemas.openxmlformats.org/officeDocument/2006/relationships/tags" Target="../tags/tag81.xml"/><Relationship Id="rId11" Type="http://schemas.openxmlformats.org/officeDocument/2006/relationships/tags" Target="../tags/tag86.xml"/><Relationship Id="rId5" Type="http://schemas.openxmlformats.org/officeDocument/2006/relationships/tags" Target="../tags/tag80.xml"/><Relationship Id="rId15" Type="http://schemas.openxmlformats.org/officeDocument/2006/relationships/image" Target="../media/image17.jpeg"/><Relationship Id="rId10" Type="http://schemas.openxmlformats.org/officeDocument/2006/relationships/tags" Target="../tags/tag85.xml"/><Relationship Id="rId19" Type="http://schemas.openxmlformats.org/officeDocument/2006/relationships/image" Target="../media/image21.jpeg"/><Relationship Id="rId4" Type="http://schemas.openxmlformats.org/officeDocument/2006/relationships/tags" Target="../tags/tag79.xml"/><Relationship Id="rId9" Type="http://schemas.openxmlformats.org/officeDocument/2006/relationships/tags" Target="../tags/tag84.xml"/><Relationship Id="rId1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6413" y="4005263"/>
            <a:ext cx="5846762" cy="989012"/>
          </a:xfrm>
        </p:spPr>
        <p:txBody>
          <a:bodyPr/>
          <a:lstStyle/>
          <a:p>
            <a:pPr eaLnBrk="1" hangingPunct="1"/>
            <a:r>
              <a:rPr lang="de-DE" smtClean="0"/>
              <a:t>E.ON Climate &amp; Renewables Central Europe</a:t>
            </a:r>
            <a:br>
              <a:rPr lang="de-DE" smtClean="0"/>
            </a:br>
            <a:r>
              <a:rPr lang="de-DE" smtClean="0"/>
              <a:t>Visit of SNET and E.ON Produzione Staff</a:t>
            </a:r>
            <a:endParaRPr lang="de-DE" sz="2000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6413" y="5246688"/>
            <a:ext cx="5106987" cy="741362"/>
          </a:xfrm>
        </p:spPr>
        <p:txBody>
          <a:bodyPr/>
          <a:lstStyle/>
          <a:p>
            <a:pPr marL="0" indent="0" eaLnBrk="1" hangingPunct="1"/>
            <a:r>
              <a:rPr lang="de-DE" smtClean="0"/>
              <a:t>Munich, 30 September/1 October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5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3CA4AE6F-D79E-4007-82B7-0E9EF8B327E7}" type="slidenum">
              <a:rPr lang="de-DE" smtClean="0"/>
              <a:pPr/>
              <a:t>2</a:t>
            </a:fld>
            <a:endParaRPr lang="de-DE" smtClean="0"/>
          </a:p>
        </p:txBody>
      </p:sp>
      <p:sp>
        <p:nvSpPr>
          <p:cNvPr id="17410" name="Rectangle 6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196975"/>
            <a:ext cx="7634288" cy="311150"/>
          </a:xfrm>
        </p:spPr>
        <p:txBody>
          <a:bodyPr/>
          <a:lstStyle/>
          <a:p>
            <a:r>
              <a:rPr lang="de-DE" smtClean="0"/>
              <a:t>Agenda</a:t>
            </a:r>
          </a:p>
        </p:txBody>
      </p:sp>
      <p:sp>
        <p:nvSpPr>
          <p:cNvPr id="17412" name="Rectangle 3"/>
          <p:cNvSpPr>
            <a:spLocks noChangeArrowheads="1"/>
          </p:cNvSpPr>
          <p:nvPr/>
        </p:nvSpPr>
        <p:spPr bwMode="gray">
          <a:xfrm>
            <a:off x="374650" y="1976438"/>
            <a:ext cx="7778750" cy="438150"/>
          </a:xfrm>
          <a:prstGeom prst="rect">
            <a:avLst/>
          </a:prstGeom>
          <a:solidFill>
            <a:srgbClr val="B4B4B4"/>
          </a:solidFill>
          <a:ln w="1270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17413" name="Text Box 4"/>
          <p:cNvSpPr txBox="1">
            <a:spLocks noChangeArrowheads="1"/>
          </p:cNvSpPr>
          <p:nvPr/>
        </p:nvSpPr>
        <p:spPr bwMode="gray">
          <a:xfrm>
            <a:off x="609600" y="2078038"/>
            <a:ext cx="7778750" cy="6873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marL="203200" indent="-203200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de-DE" sz="1800"/>
              <a:t>E.ON Climate&amp;Renewables overview</a:t>
            </a:r>
          </a:p>
          <a:p>
            <a:pPr marL="203200" indent="-203200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de-DE" sz="1800"/>
              <a:t>Our Strategy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5"/>
          <p:cNvSpPr txBox="1">
            <a:spLocks noGrp="1" noChangeArrowheads="1"/>
          </p:cNvSpPr>
          <p:nvPr/>
        </p:nvSpPr>
        <p:spPr bwMode="auto">
          <a:xfrm>
            <a:off x="8001000" y="6553200"/>
            <a:ext cx="533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r>
              <a:rPr lang="de-DE" sz="700"/>
              <a:t>Seite </a:t>
            </a:r>
            <a:fld id="{65211C61-BA14-4633-8A2B-9F6C2B4FB203}" type="slidenum">
              <a:rPr lang="de-DE" sz="700"/>
              <a:pPr algn="r" eaLnBrk="0" hangingPunct="0">
                <a:lnSpc>
                  <a:spcPts val="900"/>
                </a:lnSpc>
              </a:pPr>
              <a:t>3</a:t>
            </a:fld>
            <a:endParaRPr lang="de-DE" sz="700"/>
          </a:p>
        </p:txBody>
      </p:sp>
      <p:sp>
        <p:nvSpPr>
          <p:cNvPr id="18434" name="Rectangle 6"/>
          <p:cNvSpPr txBox="1">
            <a:spLocks noGrp="1" noChangeArrowheads="1"/>
          </p:cNvSpPr>
          <p:nvPr/>
        </p:nvSpPr>
        <p:spPr bwMode="auto">
          <a:xfrm>
            <a:off x="3048000" y="6553200"/>
            <a:ext cx="5105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r>
              <a:rPr lang="de-DE" sz="700"/>
              <a:t>ECR-CE Strategy review 2008        19th May 2008</a:t>
            </a: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1196975"/>
            <a:ext cx="7634288" cy="311150"/>
          </a:xfrm>
        </p:spPr>
        <p:txBody>
          <a:bodyPr/>
          <a:lstStyle/>
          <a:p>
            <a:r>
              <a:rPr lang="de-DE" smtClean="0"/>
              <a:t>E.ON Group Structure</a:t>
            </a:r>
          </a:p>
        </p:txBody>
      </p:sp>
      <p:graphicFrame>
        <p:nvGraphicFramePr>
          <p:cNvPr id="761873" name="Group 17"/>
          <p:cNvGraphicFramePr>
            <a:graphicFrameLocks noGrp="1"/>
          </p:cNvGraphicFramePr>
          <p:nvPr/>
        </p:nvGraphicFramePr>
        <p:xfrm>
          <a:off x="1633538" y="1208088"/>
          <a:ext cx="207962" cy="42227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603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2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lo" pitchFamily="2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8438" name="Group 7"/>
          <p:cNvGrpSpPr>
            <a:grpSpLocks/>
          </p:cNvGrpSpPr>
          <p:nvPr/>
        </p:nvGrpSpPr>
        <p:grpSpPr bwMode="auto">
          <a:xfrm>
            <a:off x="1643063" y="1466850"/>
            <a:ext cx="5748337" cy="4410075"/>
            <a:chOff x="6" y="6"/>
            <a:chExt cx="3621" cy="2778"/>
          </a:xfrm>
        </p:grpSpPr>
        <p:pic>
          <p:nvPicPr>
            <p:cNvPr id="18440" name="Picture 30" descr="Picture: Group Structure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" y="294"/>
              <a:ext cx="3552" cy="2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1" name="Rectangle 28">
              <a:hlinkClick r:id="rId3" action="ppaction://hlinkfile" tooltip="Link: MU Central Europe"/>
            </p:cNvPr>
            <p:cNvSpPr>
              <a:spLocks noChangeArrowheads="1"/>
            </p:cNvSpPr>
            <p:nvPr/>
          </p:nvSpPr>
          <p:spPr bwMode="auto">
            <a:xfrm>
              <a:off x="360" y="6"/>
              <a:ext cx="1326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8442" name="Rectangle 27">
              <a:hlinkClick r:id="rId4" action="ppaction://hlinkfile" tooltip="Link: MU Pan European Gaz"/>
            </p:cNvPr>
            <p:cNvSpPr>
              <a:spLocks noChangeArrowheads="1"/>
            </p:cNvSpPr>
            <p:nvPr/>
          </p:nvSpPr>
          <p:spPr bwMode="auto">
            <a:xfrm>
              <a:off x="1878" y="6"/>
              <a:ext cx="1326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8443" name="Rectangle 26">
              <a:hlinkClick r:id="rId5" action="ppaction://hlinkfile" tooltip="Link: MU Russia"/>
            </p:cNvPr>
            <p:cNvSpPr>
              <a:spLocks noChangeArrowheads="1"/>
            </p:cNvSpPr>
            <p:nvPr/>
          </p:nvSpPr>
          <p:spPr bwMode="auto">
            <a:xfrm>
              <a:off x="168" y="540"/>
              <a:ext cx="1326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8444" name="Rectangle 25">
              <a:hlinkClick r:id="rId6" action="ppaction://hlinkfile" tooltip="Link: MU UK"/>
            </p:cNvPr>
            <p:cNvSpPr>
              <a:spLocks noChangeArrowheads="1"/>
            </p:cNvSpPr>
            <p:nvPr/>
          </p:nvSpPr>
          <p:spPr bwMode="auto">
            <a:xfrm>
              <a:off x="2046" y="540"/>
              <a:ext cx="1326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8445" name="Rectangle 24">
              <a:hlinkClick r:id="rId7" action="ppaction://hlinkfile" tooltip="Link: MU Italy"/>
            </p:cNvPr>
            <p:cNvSpPr>
              <a:spLocks noChangeArrowheads="1"/>
            </p:cNvSpPr>
            <p:nvPr/>
          </p:nvSpPr>
          <p:spPr bwMode="auto">
            <a:xfrm>
              <a:off x="6" y="1074"/>
              <a:ext cx="1326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8446" name="Rectangle 23">
              <a:hlinkClick r:id="rId8" action="ppaction://hlinkfile" tooltip="Link: MU Nordic"/>
            </p:cNvPr>
            <p:cNvSpPr>
              <a:spLocks noChangeArrowheads="1"/>
            </p:cNvSpPr>
            <p:nvPr/>
          </p:nvSpPr>
          <p:spPr bwMode="auto">
            <a:xfrm>
              <a:off x="2220" y="1074"/>
              <a:ext cx="1326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8447" name="Rectangle 22">
              <a:hlinkClick r:id="rId9" action="ppaction://hlinkfile" tooltip="Link: MU Spain"/>
            </p:cNvPr>
            <p:cNvSpPr>
              <a:spLocks noChangeArrowheads="1"/>
            </p:cNvSpPr>
            <p:nvPr/>
          </p:nvSpPr>
          <p:spPr bwMode="auto">
            <a:xfrm>
              <a:off x="168" y="1608"/>
              <a:ext cx="1326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8448" name="Rectangle 21">
              <a:hlinkClick r:id="rId10" action="ppaction://hlinkfile" tooltip="Link: MU US-Midwest"/>
            </p:cNvPr>
            <p:cNvSpPr>
              <a:spLocks noChangeArrowheads="1"/>
            </p:cNvSpPr>
            <p:nvPr/>
          </p:nvSpPr>
          <p:spPr bwMode="auto">
            <a:xfrm>
              <a:off x="2046" y="1608"/>
              <a:ext cx="1326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8449" name="Rectangle 20">
              <a:hlinkClick r:id="rId11" action="ppaction://hlinkfile" tooltip="Link: MU Climate &amp; Renewables"/>
            </p:cNvPr>
            <p:cNvSpPr>
              <a:spLocks noChangeArrowheads="1"/>
            </p:cNvSpPr>
            <p:nvPr/>
          </p:nvSpPr>
          <p:spPr bwMode="auto">
            <a:xfrm>
              <a:off x="360" y="2142"/>
              <a:ext cx="1326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8450" name="Rectangle 19">
              <a:hlinkClick r:id="rId12" action="ppaction://hlinkfile" tooltip="Link: MU Energy Trading"/>
            </p:cNvPr>
            <p:cNvSpPr>
              <a:spLocks noChangeArrowheads="1"/>
            </p:cNvSpPr>
            <p:nvPr/>
          </p:nvSpPr>
          <p:spPr bwMode="auto">
            <a:xfrm>
              <a:off x="1878" y="2142"/>
              <a:ext cx="1326" cy="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8451" name="Oval 18">
              <a:hlinkClick r:id="rId13" action="ppaction://hlinkfile" tooltip="Link: "/>
            </p:cNvPr>
            <p:cNvSpPr>
              <a:spLocks noChangeAspect="1" noChangeArrowheads="1"/>
            </p:cNvSpPr>
            <p:nvPr/>
          </p:nvSpPr>
          <p:spPr bwMode="auto">
            <a:xfrm>
              <a:off x="1398" y="870"/>
              <a:ext cx="756" cy="756"/>
            </a:xfrm>
            <a:prstGeom prst="ellips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18439" name="Oval 39"/>
          <p:cNvSpPr>
            <a:spLocks noChangeArrowheads="1"/>
          </p:cNvSpPr>
          <p:nvPr/>
        </p:nvSpPr>
        <p:spPr bwMode="auto">
          <a:xfrm>
            <a:off x="1979613" y="5157788"/>
            <a:ext cx="2798762" cy="8636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196975"/>
            <a:ext cx="7634288" cy="311150"/>
          </a:xfrm>
        </p:spPr>
        <p:txBody>
          <a:bodyPr/>
          <a:lstStyle/>
          <a:p>
            <a:r>
              <a:rPr lang="de-DE" smtClean="0"/>
              <a:t>Role of E.ON Climate &amp; Renewables</a:t>
            </a:r>
          </a:p>
        </p:txBody>
      </p:sp>
      <p:sp>
        <p:nvSpPr>
          <p:cNvPr id="19458" name="Text Box 3"/>
          <p:cNvSpPr txBox="1">
            <a:spLocks noChangeArrowheads="1"/>
          </p:cNvSpPr>
          <p:nvPr/>
        </p:nvSpPr>
        <p:spPr bwMode="gray">
          <a:xfrm>
            <a:off x="609600" y="2060575"/>
            <a:ext cx="8066088" cy="10112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/>
          <a:lstStyle/>
          <a:p>
            <a:pPr marL="203200" indent="-203200">
              <a:spcBef>
                <a:spcPct val="3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/>
              <a:t>Operational and P&amp;L accountability for all </a:t>
            </a:r>
            <a:r>
              <a:rPr lang="en-US" u="sng"/>
              <a:t>current</a:t>
            </a:r>
            <a:r>
              <a:rPr lang="en-US"/>
              <a:t> Renewables and Climate Protection activities (see scope) in the E.ON corporation</a:t>
            </a:r>
          </a:p>
          <a:p>
            <a:pPr marL="203200" indent="-203200">
              <a:spcBef>
                <a:spcPct val="3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/>
              <a:t>Accountable for development and delivery of the </a:t>
            </a:r>
            <a:r>
              <a:rPr lang="en-US" u="sng"/>
              <a:t>future</a:t>
            </a:r>
            <a:r>
              <a:rPr lang="en-US"/>
              <a:t> growth objectives</a:t>
            </a:r>
          </a:p>
          <a:p>
            <a:pPr marL="609600" lvl="2" indent="-203200">
              <a:spcBef>
                <a:spcPct val="3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/>
              <a:t>steering and coordination of all respective</a:t>
            </a:r>
            <a:r>
              <a:rPr lang="en-US"/>
              <a:t> activities</a:t>
            </a:r>
            <a:endParaRPr lang="de-DE"/>
          </a:p>
          <a:p>
            <a:pPr marL="609600" lvl="2" indent="-203200">
              <a:spcBef>
                <a:spcPct val="3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/>
              <a:t>Strategy development and investment decisions </a:t>
            </a:r>
          </a:p>
          <a:p>
            <a:pPr marL="609600" lvl="2" indent="-203200">
              <a:spcBef>
                <a:spcPct val="3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/>
              <a:t>…irrespective of whether E.ON C&amp;R is legal owner of assets or businesses</a:t>
            </a:r>
          </a:p>
          <a:p>
            <a:pPr marL="203200" indent="-203200">
              <a:spcBef>
                <a:spcPct val="3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/>
              <a:t>Supporting the public positioning of EON in this sector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789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46050" cy="158750"/>
        </p:xfrm>
        <a:graphic>
          <a:graphicData uri="http://schemas.openxmlformats.org/presentationml/2006/ole">
            <p:oleObj spid="_x0000_s677890" r:id="rId50" imgW="0" imgH="0" progId="">
              <p:embed/>
            </p:oleObj>
          </a:graphicData>
        </a:graphic>
      </p:graphicFrame>
      <p:sp>
        <p:nvSpPr>
          <p:cNvPr id="677891" name="Rectangle 371" hidden="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0"/>
            <a:ext cx="146050" cy="15875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400">
                <a:sym typeface="Polo" pitchFamily="2" charset="0"/>
              </a:rPr>
              <a:t>226</a:t>
            </a:r>
          </a:p>
        </p:txBody>
      </p:sp>
      <p:sp>
        <p:nvSpPr>
          <p:cNvPr id="677892" name="Rectangle 34"/>
          <p:cNvSpPr>
            <a:spLocks noChangeArrowheads="1"/>
          </p:cNvSpPr>
          <p:nvPr/>
        </p:nvSpPr>
        <p:spPr bwMode="gray">
          <a:xfrm>
            <a:off x="571500" y="1143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lnSpc>
                <a:spcPts val="3400"/>
              </a:lnSpc>
            </a:pPr>
            <a:r>
              <a:rPr lang="en-US" sz="2600"/>
              <a:t>Our organizational set up &amp; principles…</a:t>
            </a:r>
          </a:p>
        </p:txBody>
      </p:sp>
      <p:sp>
        <p:nvSpPr>
          <p:cNvPr id="677893" name="Rectangle 21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291013" y="4743450"/>
            <a:ext cx="5635625" cy="2159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en-US" sz="1400"/>
              <a:t>Construction</a:t>
            </a:r>
          </a:p>
        </p:txBody>
      </p:sp>
      <p:sp>
        <p:nvSpPr>
          <p:cNvPr id="677894" name="Rectangle 21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5768975" y="4743450"/>
            <a:ext cx="5635625" cy="2159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en-US" sz="1400"/>
              <a:t>Asset Strategy and Technical Excellence</a:t>
            </a:r>
          </a:p>
        </p:txBody>
      </p:sp>
      <p:grpSp>
        <p:nvGrpSpPr>
          <p:cNvPr id="677895" name="Group 33"/>
          <p:cNvGrpSpPr>
            <a:grpSpLocks/>
          </p:cNvGrpSpPr>
          <p:nvPr/>
        </p:nvGrpSpPr>
        <p:grpSpPr bwMode="auto">
          <a:xfrm>
            <a:off x="8305800" y="1139825"/>
            <a:ext cx="703263" cy="457200"/>
            <a:chOff x="76200" y="1066801"/>
            <a:chExt cx="762000" cy="457199"/>
          </a:xfrm>
        </p:grpSpPr>
        <p:sp>
          <p:nvSpPr>
            <p:cNvPr id="60" name="Rectangle 26"/>
            <p:cNvSpPr>
              <a:spLocks/>
            </p:cNvSpPr>
            <p:nvPr>
              <p:custDataLst>
                <p:tags r:id="rId43"/>
              </p:custDataLst>
            </p:nvPr>
          </p:nvSpPr>
          <p:spPr bwMode="auto">
            <a:xfrm>
              <a:off x="77921" y="1176339"/>
              <a:ext cx="247693" cy="339724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endParaRPr lang="en-US" sz="1400"/>
            </a:p>
          </p:txBody>
        </p:sp>
        <p:sp>
          <p:nvSpPr>
            <p:cNvPr id="677958" name="Rectangle 27"/>
            <p:cNvSpPr>
              <a:spLocks/>
            </p:cNvSpPr>
            <p:nvPr>
              <p:custDataLst>
                <p:tags r:id="rId44"/>
              </p:custDataLst>
            </p:nvPr>
          </p:nvSpPr>
          <p:spPr bwMode="auto">
            <a:xfrm>
              <a:off x="334963" y="1176339"/>
              <a:ext cx="244475" cy="339724"/>
            </a:xfrm>
            <a:prstGeom prst="rect">
              <a:avLst/>
            </a:prstGeom>
            <a:solidFill>
              <a:srgbClr val="C0C0C0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400"/>
            </a:p>
          </p:txBody>
        </p:sp>
        <p:sp>
          <p:nvSpPr>
            <p:cNvPr id="677959" name="Rectangle 28"/>
            <p:cNvSpPr>
              <a:spLocks/>
            </p:cNvSpPr>
            <p:nvPr>
              <p:custDataLst>
                <p:tags r:id="rId45"/>
              </p:custDataLst>
            </p:nvPr>
          </p:nvSpPr>
          <p:spPr bwMode="auto">
            <a:xfrm>
              <a:off x="591190" y="1176549"/>
              <a:ext cx="247010" cy="339498"/>
            </a:xfrm>
            <a:prstGeom prst="rect">
              <a:avLst/>
            </a:prstGeom>
            <a:solidFill>
              <a:srgbClr val="969696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r>
                <a:rPr lang="en-US" sz="1400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677960" name="AutoShape 7"/>
            <p:cNvSpPr>
              <a:spLocks noChangeArrowheads="1"/>
            </p:cNvSpPr>
            <p:nvPr>
              <p:custDataLst>
                <p:tags r:id="rId46"/>
              </p:custDataLst>
            </p:nvPr>
          </p:nvSpPr>
          <p:spPr bwMode="auto">
            <a:xfrm rot="-5400000">
              <a:off x="429860" y="713276"/>
              <a:ext cx="53726" cy="760775"/>
            </a:xfrm>
            <a:prstGeom prst="chevron">
              <a:avLst>
                <a:gd name="adj" fmla="val 100000"/>
              </a:avLst>
            </a:prstGeom>
            <a:solidFill>
              <a:srgbClr val="F21C0A"/>
            </a:solidFill>
            <a:ln w="22225">
              <a:solidFill>
                <a:schemeClr val="hlink"/>
              </a:solidFill>
              <a:miter lim="800000"/>
              <a:headEnd/>
              <a:tailEnd/>
            </a:ln>
          </p:spPr>
          <p:txBody>
            <a:bodyPr vert="eaVert" wrap="none" lIns="0" tIns="0" rIns="0" bIns="0" anchor="ctr"/>
            <a:lstStyle/>
            <a:p>
              <a:pPr algn="ctr"/>
              <a:endParaRPr lang="en-US"/>
            </a:p>
          </p:txBody>
        </p:sp>
        <p:sp>
          <p:nvSpPr>
            <p:cNvPr id="677961" name="Line 8"/>
            <p:cNvSpPr>
              <a:spLocks noChangeShapeType="1"/>
            </p:cNvSpPr>
            <p:nvPr>
              <p:custDataLst>
                <p:tags r:id="rId47"/>
              </p:custDataLst>
            </p:nvPr>
          </p:nvSpPr>
          <p:spPr bwMode="auto">
            <a:xfrm>
              <a:off x="76200" y="1165592"/>
              <a:ext cx="761864" cy="177"/>
            </a:xfrm>
            <a:custGeom>
              <a:avLst/>
              <a:gdLst>
                <a:gd name="T0" fmla="*/ 0 w 5595"/>
                <a:gd name="T1" fmla="*/ 0 h 1"/>
                <a:gd name="T2" fmla="*/ 2147483647 w 5595"/>
                <a:gd name="T3" fmla="*/ 0 h 1"/>
                <a:gd name="T4" fmla="*/ 0 60000 65536"/>
                <a:gd name="T5" fmla="*/ 0 60000 65536"/>
                <a:gd name="T6" fmla="*/ 0 w 5595"/>
                <a:gd name="T7" fmla="*/ 0 h 1"/>
                <a:gd name="T8" fmla="*/ 5595 w 5595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595" h="1">
                  <a:moveTo>
                    <a:pt x="0" y="0"/>
                  </a:moveTo>
                  <a:lnTo>
                    <a:pt x="5595" y="0"/>
                  </a:lnTo>
                </a:path>
              </a:pathLst>
            </a:custGeom>
            <a:noFill/>
            <a:ln w="22225">
              <a:solidFill>
                <a:schemeClr val="hlink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endParaRPr lang="en-GB"/>
            </a:p>
          </p:txBody>
        </p:sp>
        <p:sp>
          <p:nvSpPr>
            <p:cNvPr id="677962" name="Line 17"/>
            <p:cNvSpPr>
              <a:spLocks noChangeShapeType="1"/>
            </p:cNvSpPr>
            <p:nvPr/>
          </p:nvSpPr>
          <p:spPr bwMode="auto">
            <a:xfrm>
              <a:off x="76200" y="1524000"/>
              <a:ext cx="761183" cy="0"/>
            </a:xfrm>
            <a:prstGeom prst="line">
              <a:avLst/>
            </a:prstGeom>
            <a:noFill/>
            <a:ln w="254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</p:grpSp>
      <p:pic>
        <p:nvPicPr>
          <p:cNvPr id="677896" name="Group 359"/>
          <p:cNvPicPr>
            <a:picLocks noChangeArrowheads="1"/>
          </p:cNvPicPr>
          <p:nvPr>
            <p:custDataLst>
              <p:tags r:id="rId6"/>
            </p:custDataLst>
          </p:nvPr>
        </p:nvPicPr>
        <p:blipFill>
          <a:blip r:embed="rId51"/>
          <a:srcRect r="1839"/>
          <a:stretch>
            <a:fillRect/>
          </a:stretch>
        </p:blipFill>
        <p:spPr bwMode="auto">
          <a:xfrm>
            <a:off x="1754188" y="2032000"/>
            <a:ext cx="7389812" cy="42211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cxnSp>
        <p:nvCxnSpPr>
          <p:cNvPr id="677897" name="Straight Connector 461"/>
          <p:cNvCxnSpPr>
            <a:cxnSpLocks noChangeShapeType="1"/>
          </p:cNvCxnSpPr>
          <p:nvPr>
            <p:custDataLst>
              <p:tags r:id="rId7"/>
            </p:custDataLst>
          </p:nvPr>
        </p:nvCxnSpPr>
        <p:spPr bwMode="auto">
          <a:xfrm flipH="1">
            <a:off x="3567113" y="2970213"/>
            <a:ext cx="295275" cy="120650"/>
          </a:xfrm>
          <a:prstGeom prst="line">
            <a:avLst/>
          </a:prstGeom>
          <a:noFill/>
          <a:ln w="9525" algn="ctr">
            <a:solidFill>
              <a:schemeClr val="hlink"/>
            </a:solidFill>
            <a:round/>
            <a:headEnd/>
            <a:tailEnd/>
          </a:ln>
        </p:spPr>
      </p:cxnSp>
      <p:sp>
        <p:nvSpPr>
          <p:cNvPr id="677898" name="Rectangle 356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881313" y="3538538"/>
            <a:ext cx="61912" cy="85725"/>
          </a:xfrm>
          <a:prstGeom prst="rect">
            <a:avLst/>
          </a:prstGeom>
          <a:solidFill>
            <a:schemeClr val="hlink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lnSpc>
                <a:spcPct val="90000"/>
              </a:lnSpc>
            </a:pPr>
            <a:endParaRPr lang="en-US" sz="1000"/>
          </a:p>
        </p:txBody>
      </p:sp>
      <p:sp>
        <p:nvSpPr>
          <p:cNvPr id="677899" name="Rectangle 357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508375" y="3059113"/>
            <a:ext cx="63500" cy="84137"/>
          </a:xfrm>
          <a:prstGeom prst="rect">
            <a:avLst/>
          </a:prstGeom>
          <a:solidFill>
            <a:schemeClr val="hlink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lnSpc>
                <a:spcPct val="90000"/>
              </a:lnSpc>
            </a:pPr>
            <a:endParaRPr lang="en-US" sz="1000"/>
          </a:p>
        </p:txBody>
      </p:sp>
      <p:sp>
        <p:nvSpPr>
          <p:cNvPr id="427" name="Rectangle 358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541963" y="2867025"/>
            <a:ext cx="61912" cy="85725"/>
          </a:xfrm>
          <a:prstGeom prst="rect">
            <a:avLst/>
          </a:prstGeom>
          <a:solidFill>
            <a:schemeClr val="hlink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lnSpc>
                <a:spcPct val="90000"/>
              </a:lnSpc>
              <a:defRPr/>
            </a:pPr>
            <a:endParaRPr lang="en-US" sz="1200">
              <a:latin typeface="+mn-lt"/>
            </a:endParaRPr>
          </a:p>
        </p:txBody>
      </p:sp>
      <p:sp>
        <p:nvSpPr>
          <p:cNvPr id="677901" name="Rectangle 431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289300" y="3173413"/>
            <a:ext cx="65088" cy="85725"/>
          </a:xfrm>
          <a:prstGeom prst="rect">
            <a:avLst/>
          </a:prstGeom>
          <a:solidFill>
            <a:schemeClr val="hlink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lnSpc>
                <a:spcPct val="90000"/>
              </a:lnSpc>
            </a:pPr>
            <a:endParaRPr lang="en-US" sz="1000"/>
          </a:p>
        </p:txBody>
      </p:sp>
      <p:sp>
        <p:nvSpPr>
          <p:cNvPr id="430" name="Rectangle 358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5588000" y="2919413"/>
            <a:ext cx="60325" cy="87312"/>
          </a:xfrm>
          <a:prstGeom prst="rect">
            <a:avLst/>
          </a:prstGeom>
          <a:solidFill>
            <a:schemeClr val="hlink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lnSpc>
                <a:spcPct val="90000"/>
              </a:lnSpc>
              <a:defRPr/>
            </a:pPr>
            <a:endParaRPr lang="en-US" sz="1200">
              <a:latin typeface="+mn-lt"/>
            </a:endParaRPr>
          </a:p>
        </p:txBody>
      </p:sp>
      <p:sp>
        <p:nvSpPr>
          <p:cNvPr id="432" name="Rectangle 358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5546725" y="2833688"/>
            <a:ext cx="63500" cy="85725"/>
          </a:xfrm>
          <a:prstGeom prst="rect">
            <a:avLst/>
          </a:prstGeom>
          <a:solidFill>
            <a:schemeClr val="hlink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lnSpc>
                <a:spcPct val="90000"/>
              </a:lnSpc>
              <a:defRPr/>
            </a:pPr>
            <a:endParaRPr lang="en-US" sz="1200">
              <a:latin typeface="+mn-lt"/>
            </a:endParaRPr>
          </a:p>
        </p:txBody>
      </p:sp>
      <p:sp>
        <p:nvSpPr>
          <p:cNvPr id="433" name="Rectangle 358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5262563" y="3209925"/>
            <a:ext cx="65087" cy="87313"/>
          </a:xfrm>
          <a:prstGeom prst="rect">
            <a:avLst/>
          </a:prstGeom>
          <a:solidFill>
            <a:schemeClr val="hlink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lnSpc>
                <a:spcPct val="90000"/>
              </a:lnSpc>
              <a:defRPr/>
            </a:pPr>
            <a:endParaRPr lang="en-US" sz="1200">
              <a:latin typeface="+mn-lt"/>
            </a:endParaRPr>
          </a:p>
        </p:txBody>
      </p:sp>
      <p:sp>
        <p:nvSpPr>
          <p:cNvPr id="434" name="Rectangle 358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5337175" y="2797175"/>
            <a:ext cx="65088" cy="87313"/>
          </a:xfrm>
          <a:prstGeom prst="rect">
            <a:avLst/>
          </a:prstGeom>
          <a:solidFill>
            <a:schemeClr val="hlink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lnSpc>
                <a:spcPct val="90000"/>
              </a:lnSpc>
              <a:defRPr/>
            </a:pPr>
            <a:endParaRPr lang="en-US" sz="1200">
              <a:latin typeface="+mn-lt"/>
            </a:endParaRPr>
          </a:p>
        </p:txBody>
      </p:sp>
      <p:sp>
        <p:nvSpPr>
          <p:cNvPr id="435" name="Rectangle 358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673725" y="2678113"/>
            <a:ext cx="60325" cy="85725"/>
          </a:xfrm>
          <a:prstGeom prst="rect">
            <a:avLst/>
          </a:prstGeom>
          <a:solidFill>
            <a:schemeClr val="hlink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lnSpc>
                <a:spcPct val="90000"/>
              </a:lnSpc>
              <a:defRPr/>
            </a:pPr>
            <a:endParaRPr lang="en-US" sz="1200">
              <a:latin typeface="+mn-lt"/>
            </a:endParaRPr>
          </a:p>
        </p:txBody>
      </p:sp>
      <p:cxnSp>
        <p:nvCxnSpPr>
          <p:cNvPr id="677907" name="Straight Connector 461"/>
          <p:cNvCxnSpPr>
            <a:cxnSpLocks noChangeShapeType="1"/>
          </p:cNvCxnSpPr>
          <p:nvPr>
            <p:custDataLst>
              <p:tags r:id="rId17"/>
            </p:custDataLst>
          </p:nvPr>
        </p:nvCxnSpPr>
        <p:spPr bwMode="auto">
          <a:xfrm flipH="1" flipV="1">
            <a:off x="3038475" y="2894013"/>
            <a:ext cx="247650" cy="325437"/>
          </a:xfrm>
          <a:prstGeom prst="line">
            <a:avLst/>
          </a:prstGeom>
          <a:noFill/>
          <a:ln w="9525" algn="ctr">
            <a:solidFill>
              <a:schemeClr val="hlink"/>
            </a:solidFill>
            <a:round/>
            <a:headEnd/>
            <a:tailEnd/>
          </a:ln>
        </p:spPr>
      </p:cxnSp>
      <p:cxnSp>
        <p:nvCxnSpPr>
          <p:cNvPr id="677908" name="Straight Connector 461"/>
          <p:cNvCxnSpPr>
            <a:cxnSpLocks noChangeShapeType="1"/>
          </p:cNvCxnSpPr>
          <p:nvPr>
            <p:custDataLst>
              <p:tags r:id="rId18"/>
            </p:custDataLst>
          </p:nvPr>
        </p:nvCxnSpPr>
        <p:spPr bwMode="auto">
          <a:xfrm flipH="1" flipV="1">
            <a:off x="2941638" y="3624263"/>
            <a:ext cx="249237" cy="325437"/>
          </a:xfrm>
          <a:prstGeom prst="line">
            <a:avLst/>
          </a:prstGeom>
          <a:noFill/>
          <a:ln w="9525" algn="ctr">
            <a:solidFill>
              <a:schemeClr val="hlink"/>
            </a:solidFill>
            <a:round/>
            <a:headEnd/>
            <a:tailEnd/>
          </a:ln>
        </p:spPr>
      </p:cxnSp>
      <p:cxnSp>
        <p:nvCxnSpPr>
          <p:cNvPr id="677909" name="Straight Connector 461"/>
          <p:cNvCxnSpPr>
            <a:cxnSpLocks noChangeShapeType="1"/>
          </p:cNvCxnSpPr>
          <p:nvPr>
            <p:custDataLst>
              <p:tags r:id="rId19"/>
            </p:custDataLst>
          </p:nvPr>
        </p:nvCxnSpPr>
        <p:spPr bwMode="auto">
          <a:xfrm rot="5400000">
            <a:off x="4972050" y="3344863"/>
            <a:ext cx="382587" cy="242888"/>
          </a:xfrm>
          <a:prstGeom prst="line">
            <a:avLst/>
          </a:prstGeom>
          <a:noFill/>
          <a:ln w="9525" algn="ctr">
            <a:solidFill>
              <a:schemeClr val="hlink"/>
            </a:solidFill>
            <a:round/>
            <a:headEnd/>
            <a:tailEnd/>
          </a:ln>
        </p:spPr>
      </p:cxnSp>
      <p:cxnSp>
        <p:nvCxnSpPr>
          <p:cNvPr id="677910" name="Straight Connector 461"/>
          <p:cNvCxnSpPr>
            <a:cxnSpLocks noChangeShapeType="1"/>
          </p:cNvCxnSpPr>
          <p:nvPr>
            <p:custDataLst>
              <p:tags r:id="rId20"/>
            </p:custDataLst>
          </p:nvPr>
        </p:nvCxnSpPr>
        <p:spPr bwMode="auto">
          <a:xfrm flipH="1" flipV="1">
            <a:off x="5162550" y="2665413"/>
            <a:ext cx="417513" cy="168275"/>
          </a:xfrm>
          <a:prstGeom prst="line">
            <a:avLst/>
          </a:prstGeom>
          <a:noFill/>
          <a:ln w="9525" algn="ctr">
            <a:solidFill>
              <a:schemeClr val="hlink"/>
            </a:solidFill>
            <a:round/>
            <a:headEnd/>
            <a:tailEnd/>
          </a:ln>
        </p:spPr>
      </p:cxnSp>
      <p:cxnSp>
        <p:nvCxnSpPr>
          <p:cNvPr id="677911" name="Straight Connector 461"/>
          <p:cNvCxnSpPr>
            <a:cxnSpLocks noChangeShapeType="1"/>
          </p:cNvCxnSpPr>
          <p:nvPr>
            <p:custDataLst>
              <p:tags r:id="rId21"/>
            </p:custDataLst>
          </p:nvPr>
        </p:nvCxnSpPr>
        <p:spPr bwMode="auto">
          <a:xfrm flipV="1">
            <a:off x="5691188" y="2663825"/>
            <a:ext cx="319087" cy="57150"/>
          </a:xfrm>
          <a:prstGeom prst="line">
            <a:avLst/>
          </a:prstGeom>
          <a:noFill/>
          <a:ln w="9525" algn="ctr">
            <a:solidFill>
              <a:schemeClr val="hlink"/>
            </a:solidFill>
            <a:round/>
            <a:headEnd/>
            <a:tailEnd/>
          </a:ln>
        </p:spPr>
      </p:cxnSp>
      <p:cxnSp>
        <p:nvCxnSpPr>
          <p:cNvPr id="677912" name="Straight Connector 461"/>
          <p:cNvCxnSpPr>
            <a:cxnSpLocks noChangeShapeType="1"/>
            <a:endCxn id="432" idx="2"/>
          </p:cNvCxnSpPr>
          <p:nvPr>
            <p:custDataLst>
              <p:tags r:id="rId22"/>
            </p:custDataLst>
          </p:nvPr>
        </p:nvCxnSpPr>
        <p:spPr bwMode="auto">
          <a:xfrm rot="10800000">
            <a:off x="5578475" y="2919413"/>
            <a:ext cx="400050" cy="357187"/>
          </a:xfrm>
          <a:prstGeom prst="line">
            <a:avLst/>
          </a:prstGeom>
          <a:noFill/>
          <a:ln w="9525" algn="ctr">
            <a:solidFill>
              <a:schemeClr val="hlink"/>
            </a:solidFill>
            <a:round/>
            <a:headEnd/>
            <a:tailEnd/>
          </a:ln>
        </p:spPr>
      </p:cxnSp>
      <p:sp>
        <p:nvSpPr>
          <p:cNvPr id="677913" name="TextBox 476"/>
          <p:cNvSpPr txBox="1">
            <a:spLocks noChangeArrowheads="1"/>
          </p:cNvSpPr>
          <p:nvPr/>
        </p:nvSpPr>
        <p:spPr bwMode="auto">
          <a:xfrm>
            <a:off x="2765425" y="2622550"/>
            <a:ext cx="7350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000"/>
              <a:t>Chicago</a:t>
            </a:r>
            <a:endParaRPr lang="en-US" sz="1000"/>
          </a:p>
        </p:txBody>
      </p:sp>
      <p:sp>
        <p:nvSpPr>
          <p:cNvPr id="677914" name="TextBox 477"/>
          <p:cNvSpPr txBox="1">
            <a:spLocks noChangeArrowheads="1"/>
          </p:cNvSpPr>
          <p:nvPr/>
        </p:nvSpPr>
        <p:spPr bwMode="auto">
          <a:xfrm>
            <a:off x="3733800" y="2678113"/>
            <a:ext cx="69532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000"/>
              <a:t>Toronto</a:t>
            </a:r>
            <a:endParaRPr lang="en-US" sz="1000"/>
          </a:p>
        </p:txBody>
      </p:sp>
      <p:sp>
        <p:nvSpPr>
          <p:cNvPr id="677915" name="TextBox 478"/>
          <p:cNvSpPr txBox="1">
            <a:spLocks noChangeArrowheads="1"/>
          </p:cNvSpPr>
          <p:nvPr/>
        </p:nvSpPr>
        <p:spPr bwMode="auto">
          <a:xfrm>
            <a:off x="3132138" y="3878263"/>
            <a:ext cx="5746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000"/>
              <a:t>Austin</a:t>
            </a:r>
            <a:endParaRPr lang="en-US" sz="1000"/>
          </a:p>
        </p:txBody>
      </p:sp>
      <p:sp>
        <p:nvSpPr>
          <p:cNvPr id="677916" name="TextBox 483"/>
          <p:cNvSpPr txBox="1">
            <a:spLocks noChangeArrowheads="1"/>
          </p:cNvSpPr>
          <p:nvPr/>
        </p:nvSpPr>
        <p:spPr bwMode="auto">
          <a:xfrm>
            <a:off x="4616450" y="3017838"/>
            <a:ext cx="971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100"/>
              <a:t>UK</a:t>
            </a:r>
            <a:r>
              <a:rPr lang="de-DE" sz="1200"/>
              <a:t>  </a:t>
            </a:r>
          </a:p>
          <a:p>
            <a:r>
              <a:rPr lang="de-DE" sz="1000"/>
              <a:t>Coventry</a:t>
            </a:r>
          </a:p>
          <a:p>
            <a:endParaRPr lang="en-US" sz="1000"/>
          </a:p>
        </p:txBody>
      </p:sp>
      <p:sp>
        <p:nvSpPr>
          <p:cNvPr id="677917" name="TextBox 485"/>
          <p:cNvSpPr txBox="1">
            <a:spLocks noChangeArrowheads="1"/>
          </p:cNvSpPr>
          <p:nvPr/>
        </p:nvSpPr>
        <p:spPr bwMode="auto">
          <a:xfrm>
            <a:off x="6010275" y="2497138"/>
            <a:ext cx="5746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100"/>
              <a:t>Nordic</a:t>
            </a:r>
            <a:r>
              <a:rPr lang="de-DE" sz="1200"/>
              <a:t>  </a:t>
            </a:r>
          </a:p>
          <a:p>
            <a:r>
              <a:rPr lang="de-DE" sz="1000"/>
              <a:t>Malmö</a:t>
            </a:r>
            <a:endParaRPr lang="en-US" sz="1000"/>
          </a:p>
        </p:txBody>
      </p:sp>
      <p:sp>
        <p:nvSpPr>
          <p:cNvPr id="677918" name="TextBox 488"/>
          <p:cNvSpPr txBox="1">
            <a:spLocks noChangeArrowheads="1"/>
          </p:cNvSpPr>
          <p:nvPr/>
        </p:nvSpPr>
        <p:spPr bwMode="auto">
          <a:xfrm>
            <a:off x="5942013" y="3092450"/>
            <a:ext cx="10922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100"/>
              <a:t>Biomethane</a:t>
            </a:r>
            <a:br>
              <a:rPr lang="de-DE" sz="1100"/>
            </a:br>
            <a:r>
              <a:rPr lang="de-DE" sz="1000"/>
              <a:t>Essen</a:t>
            </a:r>
            <a:endParaRPr lang="en-US" sz="1000"/>
          </a:p>
        </p:txBody>
      </p:sp>
      <p:sp>
        <p:nvSpPr>
          <p:cNvPr id="677919" name="TextBox 489"/>
          <p:cNvSpPr txBox="1">
            <a:spLocks noChangeArrowheads="1"/>
          </p:cNvSpPr>
          <p:nvPr/>
        </p:nvSpPr>
        <p:spPr bwMode="auto">
          <a:xfrm>
            <a:off x="4619625" y="3581400"/>
            <a:ext cx="9715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100"/>
              <a:t>Iberia</a:t>
            </a:r>
            <a:r>
              <a:rPr lang="de-DE" sz="1200"/>
              <a:t> </a:t>
            </a:r>
          </a:p>
          <a:p>
            <a:r>
              <a:rPr lang="de-DE" sz="1000"/>
              <a:t>Madrid,</a:t>
            </a:r>
            <a:br>
              <a:rPr lang="de-DE" sz="1000"/>
            </a:br>
            <a:r>
              <a:rPr lang="de-DE" sz="1000"/>
              <a:t>Lisbon</a:t>
            </a:r>
            <a:endParaRPr lang="en-US" sz="1000"/>
          </a:p>
        </p:txBody>
      </p:sp>
      <p:sp>
        <p:nvSpPr>
          <p:cNvPr id="677920" name="TextBox 495"/>
          <p:cNvSpPr txBox="1">
            <a:spLocks noChangeArrowheads="1"/>
          </p:cNvSpPr>
          <p:nvPr/>
        </p:nvSpPr>
        <p:spPr bwMode="auto">
          <a:xfrm>
            <a:off x="5219700" y="3544888"/>
            <a:ext cx="1638300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100"/>
              <a:t>Central Europe</a:t>
            </a:r>
            <a:br>
              <a:rPr lang="de-DE" sz="1100"/>
            </a:br>
            <a:r>
              <a:rPr lang="de-DE" sz="1000"/>
              <a:t>Munich,  Potsdam, Milan,</a:t>
            </a:r>
            <a:br>
              <a:rPr lang="de-DE" sz="1000"/>
            </a:br>
            <a:r>
              <a:rPr lang="de-DE" sz="1000"/>
              <a:t>Paris, Szczecin</a:t>
            </a:r>
            <a:endParaRPr lang="en-US" sz="1000"/>
          </a:p>
        </p:txBody>
      </p:sp>
      <p:sp>
        <p:nvSpPr>
          <p:cNvPr id="677921" name="TextBox 506"/>
          <p:cNvSpPr txBox="1">
            <a:spLocks noChangeArrowheads="1"/>
          </p:cNvSpPr>
          <p:nvPr/>
        </p:nvSpPr>
        <p:spPr bwMode="auto">
          <a:xfrm>
            <a:off x="4557713" y="2513013"/>
            <a:ext cx="7461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100"/>
              <a:t>HQ</a:t>
            </a:r>
            <a:r>
              <a:rPr lang="de-DE" sz="1200"/>
              <a:t> </a:t>
            </a:r>
            <a:r>
              <a:rPr lang="de-DE" sz="1000"/>
              <a:t>Düsseldorf</a:t>
            </a:r>
            <a:endParaRPr lang="en-US" sz="1000"/>
          </a:p>
        </p:txBody>
      </p:sp>
      <p:cxnSp>
        <p:nvCxnSpPr>
          <p:cNvPr id="677922" name="Straight Connector 461"/>
          <p:cNvCxnSpPr>
            <a:cxnSpLocks noChangeShapeType="1"/>
          </p:cNvCxnSpPr>
          <p:nvPr>
            <p:custDataLst>
              <p:tags r:id="rId23"/>
            </p:custDataLst>
          </p:nvPr>
        </p:nvCxnSpPr>
        <p:spPr bwMode="auto">
          <a:xfrm flipH="1">
            <a:off x="4921250" y="2817813"/>
            <a:ext cx="423863" cy="306387"/>
          </a:xfrm>
          <a:prstGeom prst="line">
            <a:avLst/>
          </a:prstGeom>
          <a:noFill/>
          <a:ln w="9525" algn="ctr">
            <a:solidFill>
              <a:schemeClr val="hlink"/>
            </a:solidFill>
            <a:round/>
            <a:headEnd/>
            <a:tailEnd/>
          </a:ln>
        </p:spPr>
      </p:cxnSp>
      <p:sp>
        <p:nvSpPr>
          <p:cNvPr id="677923" name="Rectangle 358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7877175" y="4492625"/>
            <a:ext cx="63500" cy="88900"/>
          </a:xfrm>
          <a:prstGeom prst="rect">
            <a:avLst/>
          </a:prstGeom>
          <a:solidFill>
            <a:schemeClr val="hlink"/>
          </a:soli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lnSpc>
                <a:spcPct val="90000"/>
              </a:lnSpc>
            </a:pPr>
            <a:endParaRPr lang="en-US" sz="1400"/>
          </a:p>
        </p:txBody>
      </p:sp>
      <p:sp>
        <p:nvSpPr>
          <p:cNvPr id="677924" name="TextBox 513"/>
          <p:cNvSpPr txBox="1">
            <a:spLocks noChangeArrowheads="1"/>
          </p:cNvSpPr>
          <p:nvPr/>
        </p:nvSpPr>
        <p:spPr bwMode="auto">
          <a:xfrm>
            <a:off x="8151813" y="3870325"/>
            <a:ext cx="706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000"/>
              <a:t>Kuala Lumpur</a:t>
            </a:r>
            <a:endParaRPr lang="en-US" sz="1000"/>
          </a:p>
        </p:txBody>
      </p:sp>
      <p:sp>
        <p:nvSpPr>
          <p:cNvPr id="677925" name="Rectangle 43"/>
          <p:cNvSpPr>
            <a:spLocks noChangeArrowheads="1"/>
          </p:cNvSpPr>
          <p:nvPr/>
        </p:nvSpPr>
        <p:spPr bwMode="auto">
          <a:xfrm>
            <a:off x="4430713" y="2513013"/>
            <a:ext cx="2332037" cy="1757362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77926" name="Text Box 46"/>
          <p:cNvSpPr txBox="1">
            <a:spLocks noChangeArrowheads="1"/>
          </p:cNvSpPr>
          <p:nvPr/>
        </p:nvSpPr>
        <p:spPr bwMode="auto">
          <a:xfrm>
            <a:off x="2228850" y="2208213"/>
            <a:ext cx="2355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200"/>
              <a:t>Business Unit North America </a:t>
            </a:r>
          </a:p>
        </p:txBody>
      </p:sp>
      <p:sp>
        <p:nvSpPr>
          <p:cNvPr id="677927" name="Text Box 48"/>
          <p:cNvSpPr txBox="1">
            <a:spLocks noChangeArrowheads="1"/>
          </p:cNvSpPr>
          <p:nvPr/>
        </p:nvSpPr>
        <p:spPr bwMode="auto">
          <a:xfrm>
            <a:off x="4348163" y="2208213"/>
            <a:ext cx="2119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200"/>
              <a:t>Business Units in Europe </a:t>
            </a:r>
          </a:p>
        </p:txBody>
      </p:sp>
      <p:sp>
        <p:nvSpPr>
          <p:cNvPr id="677928" name="Rectangle 55"/>
          <p:cNvSpPr>
            <a:spLocks noChangeArrowheads="1"/>
          </p:cNvSpPr>
          <p:nvPr/>
        </p:nvSpPr>
        <p:spPr bwMode="auto">
          <a:xfrm>
            <a:off x="6823075" y="2513013"/>
            <a:ext cx="1951038" cy="1757362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77929" name="Rectangle 21"/>
          <p:cNvSpPr>
            <a:spLocks/>
          </p:cNvSpPr>
          <p:nvPr>
            <p:custDataLst>
              <p:tags r:id="rId25"/>
            </p:custDataLst>
          </p:nvPr>
        </p:nvSpPr>
        <p:spPr bwMode="auto">
          <a:xfrm>
            <a:off x="6884988" y="2665413"/>
            <a:ext cx="1697037" cy="950912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en-US" sz="1200"/>
              <a:t>New Technologies and Emerging Markets</a:t>
            </a:r>
          </a:p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endParaRPr lang="en-US" sz="1200"/>
          </a:p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en-US" sz="1200"/>
              <a:t>JI/CDM,  Carbon sourcing </a:t>
            </a:r>
          </a:p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endParaRPr lang="en-US" sz="1200"/>
          </a:p>
        </p:txBody>
      </p:sp>
      <p:sp>
        <p:nvSpPr>
          <p:cNvPr id="677930" name="Text Box 48"/>
          <p:cNvSpPr txBox="1">
            <a:spLocks noChangeArrowheads="1"/>
          </p:cNvSpPr>
          <p:nvPr/>
        </p:nvSpPr>
        <p:spPr bwMode="auto">
          <a:xfrm>
            <a:off x="6738938" y="2208213"/>
            <a:ext cx="21209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200"/>
              <a:t>Business Units New Markets </a:t>
            </a:r>
          </a:p>
        </p:txBody>
      </p:sp>
      <p:cxnSp>
        <p:nvCxnSpPr>
          <p:cNvPr id="677931" name="Straight Connector 461"/>
          <p:cNvCxnSpPr>
            <a:cxnSpLocks noChangeShapeType="1"/>
            <a:endCxn id="430" idx="1"/>
          </p:cNvCxnSpPr>
          <p:nvPr>
            <p:custDataLst>
              <p:tags r:id="rId26"/>
            </p:custDataLst>
          </p:nvPr>
        </p:nvCxnSpPr>
        <p:spPr bwMode="auto">
          <a:xfrm rot="5400000" flipH="1" flipV="1">
            <a:off x="5248275" y="3241676"/>
            <a:ext cx="617537" cy="61912"/>
          </a:xfrm>
          <a:prstGeom prst="line">
            <a:avLst/>
          </a:prstGeom>
          <a:noFill/>
          <a:ln w="9525" algn="ctr">
            <a:solidFill>
              <a:schemeClr val="hlink"/>
            </a:solidFill>
            <a:round/>
            <a:headEnd/>
            <a:tailEnd/>
          </a:ln>
        </p:spPr>
      </p:cxnSp>
      <p:sp>
        <p:nvSpPr>
          <p:cNvPr id="677932" name="Rectangle 43"/>
          <p:cNvSpPr>
            <a:spLocks noChangeArrowheads="1"/>
          </p:cNvSpPr>
          <p:nvPr/>
        </p:nvSpPr>
        <p:spPr bwMode="auto">
          <a:xfrm>
            <a:off x="2320925" y="2513013"/>
            <a:ext cx="2039938" cy="1757362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sz="1000"/>
          </a:p>
        </p:txBody>
      </p:sp>
      <p:sp>
        <p:nvSpPr>
          <p:cNvPr id="677933" name="Rectangle 21"/>
          <p:cNvSpPr>
            <a:spLocks/>
          </p:cNvSpPr>
          <p:nvPr>
            <p:custDataLst>
              <p:tags r:id="rId27"/>
            </p:custDataLst>
          </p:nvPr>
        </p:nvSpPr>
        <p:spPr bwMode="auto">
          <a:xfrm>
            <a:off x="5797550" y="5327650"/>
            <a:ext cx="1263650" cy="3968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en-US" sz="1300"/>
              <a:t>Finance and </a:t>
            </a:r>
            <a:br>
              <a:rPr lang="en-US" sz="1300"/>
            </a:br>
            <a:r>
              <a:rPr lang="en-US" sz="1300"/>
              <a:t>business control</a:t>
            </a:r>
          </a:p>
        </p:txBody>
      </p:sp>
      <p:sp>
        <p:nvSpPr>
          <p:cNvPr id="677934" name="Text Box 56"/>
          <p:cNvSpPr txBox="1">
            <a:spLocks noChangeArrowheads="1"/>
          </p:cNvSpPr>
          <p:nvPr/>
        </p:nvSpPr>
        <p:spPr bwMode="auto">
          <a:xfrm>
            <a:off x="3700463" y="4344988"/>
            <a:ext cx="18176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/>
              <a:t>Operational functions</a:t>
            </a:r>
          </a:p>
        </p:txBody>
      </p:sp>
      <p:sp>
        <p:nvSpPr>
          <p:cNvPr id="677935" name="Rectangle 21"/>
          <p:cNvSpPr>
            <a:spLocks/>
          </p:cNvSpPr>
          <p:nvPr>
            <p:custDataLst>
              <p:tags r:id="rId28"/>
            </p:custDataLst>
          </p:nvPr>
        </p:nvSpPr>
        <p:spPr bwMode="auto">
          <a:xfrm>
            <a:off x="3836988" y="4879975"/>
            <a:ext cx="1550987" cy="19843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en-US" altLang="de-DE" sz="1300"/>
              <a:t>Procurement</a:t>
            </a:r>
            <a:endParaRPr lang="de-DE" altLang="de-DE" sz="1300"/>
          </a:p>
        </p:txBody>
      </p:sp>
      <p:sp>
        <p:nvSpPr>
          <p:cNvPr id="677936" name="Rectangle 55"/>
          <p:cNvSpPr>
            <a:spLocks noChangeArrowheads="1"/>
          </p:cNvSpPr>
          <p:nvPr/>
        </p:nvSpPr>
        <p:spPr bwMode="auto">
          <a:xfrm>
            <a:off x="3771900" y="4648200"/>
            <a:ext cx="1828800" cy="1757363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77937" name="Rectangle 21"/>
          <p:cNvSpPr>
            <a:spLocks/>
          </p:cNvSpPr>
          <p:nvPr>
            <p:custDataLst>
              <p:tags r:id="rId29"/>
            </p:custDataLst>
          </p:nvPr>
        </p:nvSpPr>
        <p:spPr bwMode="auto">
          <a:xfrm>
            <a:off x="3840163" y="5260975"/>
            <a:ext cx="2111375" cy="4064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en-US" sz="1300"/>
              <a:t>Construction</a:t>
            </a:r>
          </a:p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None/>
            </a:pPr>
            <a:endParaRPr lang="en-US" sz="1300"/>
          </a:p>
        </p:txBody>
      </p:sp>
      <p:sp>
        <p:nvSpPr>
          <p:cNvPr id="677938" name="Rectangle 21"/>
          <p:cNvSpPr>
            <a:spLocks/>
          </p:cNvSpPr>
          <p:nvPr>
            <p:custDataLst>
              <p:tags r:id="rId30"/>
            </p:custDataLst>
          </p:nvPr>
        </p:nvSpPr>
        <p:spPr bwMode="auto">
          <a:xfrm>
            <a:off x="3829050" y="5638800"/>
            <a:ext cx="1981200" cy="3968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de-DE" altLang="de-DE" sz="1300"/>
              <a:t>Asset strategy and</a:t>
            </a:r>
            <a:br>
              <a:rPr lang="de-DE" altLang="de-DE" sz="1300"/>
            </a:br>
            <a:r>
              <a:rPr lang="de-DE" altLang="de-DE" sz="1300"/>
              <a:t>technical excellence</a:t>
            </a:r>
            <a:endParaRPr lang="en-US" sz="1300"/>
          </a:p>
        </p:txBody>
      </p:sp>
      <p:grpSp>
        <p:nvGrpSpPr>
          <p:cNvPr id="677939" name="Group 83"/>
          <p:cNvGrpSpPr>
            <a:grpSpLocks/>
          </p:cNvGrpSpPr>
          <p:nvPr/>
        </p:nvGrpSpPr>
        <p:grpSpPr bwMode="auto">
          <a:xfrm>
            <a:off x="571500" y="2513013"/>
            <a:ext cx="1617663" cy="3887787"/>
            <a:chOff x="91" y="1294"/>
            <a:chExt cx="1010" cy="2813"/>
          </a:xfrm>
        </p:grpSpPr>
        <p:sp>
          <p:nvSpPr>
            <p:cNvPr id="677953" name="Rectangle 43"/>
            <p:cNvSpPr>
              <a:spLocks noChangeArrowheads="1"/>
            </p:cNvSpPr>
            <p:nvPr>
              <p:custDataLst>
                <p:tags r:id="rId39"/>
              </p:custDataLst>
            </p:nvPr>
          </p:nvSpPr>
          <p:spPr bwMode="auto">
            <a:xfrm>
              <a:off x="91" y="3390"/>
              <a:ext cx="1010" cy="717"/>
            </a:xfrm>
            <a:prstGeom prst="rect">
              <a:avLst/>
            </a:prstGeom>
            <a:solidFill>
              <a:srgbClr val="DDDDDD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300"/>
            </a:p>
          </p:txBody>
        </p:sp>
        <p:sp>
          <p:nvSpPr>
            <p:cNvPr id="677954" name="Rectangle 43"/>
            <p:cNvSpPr>
              <a:spLocks noChangeArrowheads="1"/>
            </p:cNvSpPr>
            <p:nvPr>
              <p:custDataLst>
                <p:tags r:id="rId40"/>
              </p:custDataLst>
            </p:nvPr>
          </p:nvSpPr>
          <p:spPr bwMode="auto">
            <a:xfrm>
              <a:off x="91" y="2618"/>
              <a:ext cx="1010" cy="717"/>
            </a:xfrm>
            <a:prstGeom prst="rect">
              <a:avLst/>
            </a:prstGeom>
            <a:solidFill>
              <a:srgbClr val="DDDDDD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300"/>
            </a:p>
          </p:txBody>
        </p:sp>
        <p:sp>
          <p:nvSpPr>
            <p:cNvPr id="677955" name="Rectangle 43"/>
            <p:cNvSpPr>
              <a:spLocks noChangeArrowheads="1"/>
            </p:cNvSpPr>
            <p:nvPr>
              <p:custDataLst>
                <p:tags r:id="rId41"/>
              </p:custDataLst>
            </p:nvPr>
          </p:nvSpPr>
          <p:spPr bwMode="auto">
            <a:xfrm>
              <a:off x="91" y="2012"/>
              <a:ext cx="1010" cy="551"/>
            </a:xfrm>
            <a:prstGeom prst="rect">
              <a:avLst/>
            </a:prstGeom>
            <a:solidFill>
              <a:srgbClr val="DDDDDD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300"/>
            </a:p>
          </p:txBody>
        </p:sp>
        <p:sp>
          <p:nvSpPr>
            <p:cNvPr id="677956" name="Rectangle 43"/>
            <p:cNvSpPr>
              <a:spLocks noChangeArrowheads="1"/>
            </p:cNvSpPr>
            <p:nvPr>
              <p:custDataLst>
                <p:tags r:id="rId42"/>
              </p:custDataLst>
            </p:nvPr>
          </p:nvSpPr>
          <p:spPr bwMode="auto">
            <a:xfrm>
              <a:off x="91" y="1294"/>
              <a:ext cx="1010" cy="674"/>
            </a:xfrm>
            <a:prstGeom prst="rect">
              <a:avLst/>
            </a:prstGeom>
            <a:solidFill>
              <a:srgbClr val="DDDDDD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300"/>
            </a:p>
          </p:txBody>
        </p:sp>
      </p:grpSp>
      <p:sp>
        <p:nvSpPr>
          <p:cNvPr id="677940" name="Textframe 9"/>
          <p:cNvSpPr>
            <a:spLocks noChangeArrowheads="1"/>
          </p:cNvSpPr>
          <p:nvPr>
            <p:custDataLst>
              <p:tags r:id="rId31"/>
            </p:custDataLst>
          </p:nvPr>
        </p:nvSpPr>
        <p:spPr bwMode="auto">
          <a:xfrm>
            <a:off x="646113" y="2589213"/>
            <a:ext cx="1409700" cy="744537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80975" indent="-180975" defTabSz="330200">
              <a:lnSpc>
                <a:spcPct val="93000"/>
              </a:lnSpc>
              <a:buClr>
                <a:schemeClr val="bg2"/>
              </a:buClr>
              <a:buSzPct val="100000"/>
              <a:buFontTx/>
              <a:buChar char="•"/>
            </a:pPr>
            <a:r>
              <a:rPr lang="en-US" altLang="de-DE" sz="1300">
                <a:solidFill>
                  <a:srgbClr val="000000"/>
                </a:solidFill>
              </a:rPr>
              <a:t>Single point of accountability replaces complex forma</a:t>
            </a:r>
            <a:r>
              <a:rPr lang="de-DE" altLang="de-DE" sz="1300">
                <a:solidFill>
                  <a:srgbClr val="000000"/>
                </a:solidFill>
              </a:rPr>
              <a:t>l</a:t>
            </a:r>
            <a:r>
              <a:rPr lang="en-US" altLang="de-DE" sz="1300">
                <a:solidFill>
                  <a:srgbClr val="000000"/>
                </a:solidFill>
              </a:rPr>
              <a:t> structures</a:t>
            </a:r>
          </a:p>
        </p:txBody>
      </p:sp>
      <p:sp>
        <p:nvSpPr>
          <p:cNvPr id="677941" name="Textframe 9"/>
          <p:cNvSpPr>
            <a:spLocks noChangeArrowheads="1"/>
          </p:cNvSpPr>
          <p:nvPr>
            <p:custDataLst>
              <p:tags r:id="rId32"/>
            </p:custDataLst>
          </p:nvPr>
        </p:nvSpPr>
        <p:spPr bwMode="auto">
          <a:xfrm>
            <a:off x="646113" y="3581400"/>
            <a:ext cx="1409700" cy="5588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80975" indent="-180975" defTabSz="330200">
              <a:lnSpc>
                <a:spcPct val="93000"/>
              </a:lnSpc>
              <a:buClr>
                <a:schemeClr val="bg2"/>
              </a:buClr>
              <a:buSzPct val="100000"/>
              <a:buFontTx/>
              <a:buChar char="•"/>
            </a:pPr>
            <a:r>
              <a:rPr lang="en-US" altLang="de-DE" sz="1300">
                <a:solidFill>
                  <a:srgbClr val="000000"/>
                </a:solidFill>
              </a:rPr>
              <a:t>Rigorous performance management</a:t>
            </a:r>
          </a:p>
        </p:txBody>
      </p:sp>
      <p:sp>
        <p:nvSpPr>
          <p:cNvPr id="677942" name="Textframe 9"/>
          <p:cNvSpPr>
            <a:spLocks noChangeArrowheads="1"/>
          </p:cNvSpPr>
          <p:nvPr>
            <p:custDataLst>
              <p:tags r:id="rId33"/>
            </p:custDataLst>
          </p:nvPr>
        </p:nvSpPr>
        <p:spPr bwMode="auto">
          <a:xfrm>
            <a:off x="646113" y="4421188"/>
            <a:ext cx="1479550" cy="930275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80975" indent="-180975" defTabSz="330200">
              <a:lnSpc>
                <a:spcPct val="93000"/>
              </a:lnSpc>
              <a:buClr>
                <a:schemeClr val="bg2"/>
              </a:buClr>
              <a:buSzPct val="100000"/>
              <a:buFontTx/>
              <a:buChar char="•"/>
            </a:pPr>
            <a:r>
              <a:rPr lang="en-US" altLang="de-DE" sz="1300">
                <a:solidFill>
                  <a:srgbClr val="000000"/>
                </a:solidFill>
              </a:rPr>
              <a:t>Centralized key functions support  highly</a:t>
            </a:r>
            <a:r>
              <a:rPr lang="de-DE" altLang="de-DE" sz="1300">
                <a:solidFill>
                  <a:srgbClr val="000000"/>
                </a:solidFill>
              </a:rPr>
              <a:t> </a:t>
            </a:r>
            <a:r>
              <a:rPr lang="en-US" altLang="de-DE" sz="1300">
                <a:solidFill>
                  <a:srgbClr val="000000"/>
                </a:solidFill>
              </a:rPr>
              <a:t>decentralized organization</a:t>
            </a:r>
          </a:p>
        </p:txBody>
      </p:sp>
      <p:sp>
        <p:nvSpPr>
          <p:cNvPr id="677943" name="Textframe 9"/>
          <p:cNvSpPr>
            <a:spLocks noChangeArrowheads="1"/>
          </p:cNvSpPr>
          <p:nvPr>
            <p:custDataLst>
              <p:tags r:id="rId34"/>
            </p:custDataLst>
          </p:nvPr>
        </p:nvSpPr>
        <p:spPr bwMode="auto">
          <a:xfrm>
            <a:off x="646113" y="5489575"/>
            <a:ext cx="1409700" cy="74453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80975" indent="-180975" defTabSz="330200">
              <a:lnSpc>
                <a:spcPct val="93000"/>
              </a:lnSpc>
              <a:buClr>
                <a:schemeClr val="bg2"/>
              </a:buClr>
              <a:buSzPct val="100000"/>
              <a:buFontTx/>
              <a:buChar char="•"/>
            </a:pPr>
            <a:r>
              <a:rPr lang="en-US" altLang="de-DE" sz="1300">
                <a:solidFill>
                  <a:srgbClr val="000000"/>
                </a:solidFill>
              </a:rPr>
              <a:t>A supportive company culture: highly diverse and informal style</a:t>
            </a:r>
          </a:p>
        </p:txBody>
      </p:sp>
      <p:sp>
        <p:nvSpPr>
          <p:cNvPr id="677944" name="Text Box 56"/>
          <p:cNvSpPr txBox="1">
            <a:spLocks noChangeArrowheads="1"/>
          </p:cNvSpPr>
          <p:nvPr/>
        </p:nvSpPr>
        <p:spPr bwMode="auto">
          <a:xfrm>
            <a:off x="5602288" y="4343400"/>
            <a:ext cx="19700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/>
              <a:t>Corporate functions  e.g.</a:t>
            </a:r>
          </a:p>
        </p:txBody>
      </p:sp>
      <p:sp>
        <p:nvSpPr>
          <p:cNvPr id="677945" name="Rectangle 21"/>
          <p:cNvSpPr>
            <a:spLocks/>
          </p:cNvSpPr>
          <p:nvPr>
            <p:custDataLst>
              <p:tags r:id="rId35"/>
            </p:custDataLst>
          </p:nvPr>
        </p:nvSpPr>
        <p:spPr bwMode="auto">
          <a:xfrm>
            <a:off x="5797550" y="4714875"/>
            <a:ext cx="1550988" cy="19843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en-US" altLang="de-DE" sz="1300"/>
              <a:t>Strategy</a:t>
            </a:r>
            <a:endParaRPr lang="de-DE" altLang="de-DE" sz="1300"/>
          </a:p>
        </p:txBody>
      </p:sp>
      <p:sp>
        <p:nvSpPr>
          <p:cNvPr id="677946" name="Rectangle 21"/>
          <p:cNvSpPr>
            <a:spLocks/>
          </p:cNvSpPr>
          <p:nvPr>
            <p:custDataLst>
              <p:tags r:id="rId36"/>
            </p:custDataLst>
          </p:nvPr>
        </p:nvSpPr>
        <p:spPr bwMode="auto">
          <a:xfrm>
            <a:off x="5797550" y="5021263"/>
            <a:ext cx="1422400" cy="19843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de-DE" altLang="de-DE" sz="1300"/>
              <a:t>HSSE</a:t>
            </a:r>
            <a:endParaRPr lang="en-US" sz="1300"/>
          </a:p>
        </p:txBody>
      </p:sp>
      <p:sp>
        <p:nvSpPr>
          <p:cNvPr id="677947" name="Rectangle 55"/>
          <p:cNvSpPr>
            <a:spLocks noChangeArrowheads="1"/>
          </p:cNvSpPr>
          <p:nvPr/>
        </p:nvSpPr>
        <p:spPr bwMode="auto">
          <a:xfrm>
            <a:off x="5670550" y="4648200"/>
            <a:ext cx="1831975" cy="1757363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77948" name="Text Box 46"/>
          <p:cNvSpPr txBox="1">
            <a:spLocks noChangeArrowheads="1"/>
          </p:cNvSpPr>
          <p:nvPr/>
        </p:nvSpPr>
        <p:spPr bwMode="auto">
          <a:xfrm>
            <a:off x="571500" y="2238375"/>
            <a:ext cx="12096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/>
              <a:t>Ways of working</a:t>
            </a:r>
          </a:p>
        </p:txBody>
      </p:sp>
      <p:sp>
        <p:nvSpPr>
          <p:cNvPr id="677949" name="Foliennummernplatzhalter 86"/>
          <p:cNvSpPr txBox="1">
            <a:spLocks noGrp="1"/>
          </p:cNvSpPr>
          <p:nvPr/>
        </p:nvSpPr>
        <p:spPr bwMode="auto">
          <a:xfrm>
            <a:off x="8001000" y="6553200"/>
            <a:ext cx="533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fld id="{74DEF562-7748-48E4-8931-95041707FC30}" type="slidenum">
              <a:rPr sz="700" noProof="1"/>
              <a:pPr algn="r" eaLnBrk="0" hangingPunct="0">
                <a:lnSpc>
                  <a:spcPts val="900"/>
                </a:lnSpc>
              </a:pPr>
              <a:t>5</a:t>
            </a:fld>
            <a:endParaRPr lang="de-DE" sz="700" noProof="1"/>
          </a:p>
        </p:txBody>
      </p:sp>
      <p:sp>
        <p:nvSpPr>
          <p:cNvPr id="677950" name="Line 89"/>
          <p:cNvSpPr>
            <a:spLocks noChangeShapeType="1"/>
          </p:cNvSpPr>
          <p:nvPr/>
        </p:nvSpPr>
        <p:spPr bwMode="auto">
          <a:xfrm flipV="1">
            <a:off x="7953375" y="4040188"/>
            <a:ext cx="211138" cy="4572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677951" name="Rectangle 21"/>
          <p:cNvSpPr>
            <a:spLocks/>
          </p:cNvSpPr>
          <p:nvPr>
            <p:custDataLst>
              <p:tags r:id="rId37"/>
            </p:custDataLst>
          </p:nvPr>
        </p:nvSpPr>
        <p:spPr bwMode="auto">
          <a:xfrm>
            <a:off x="5797550" y="5832475"/>
            <a:ext cx="1422400" cy="19843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de-DE" altLang="de-DE" sz="1300"/>
              <a:t>Communication</a:t>
            </a:r>
            <a:endParaRPr lang="en-US" sz="1300"/>
          </a:p>
        </p:txBody>
      </p:sp>
      <p:sp>
        <p:nvSpPr>
          <p:cNvPr id="677952" name="Rectangle 21"/>
          <p:cNvSpPr>
            <a:spLocks/>
          </p:cNvSpPr>
          <p:nvPr>
            <p:custDataLst>
              <p:tags r:id="rId38"/>
            </p:custDataLst>
          </p:nvPr>
        </p:nvSpPr>
        <p:spPr bwMode="auto">
          <a:xfrm>
            <a:off x="5797550" y="6138863"/>
            <a:ext cx="1422400" cy="19843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36525" lvl="1" indent="-134938" defTabSz="1752600">
              <a:spcBef>
                <a:spcPct val="5000"/>
              </a:spcBef>
              <a:buClr>
                <a:srgbClr val="F21C0A"/>
              </a:buClr>
              <a:buFont typeface="Wingdings" pitchFamily="2" charset="2"/>
              <a:buChar char=""/>
            </a:pPr>
            <a:r>
              <a:rPr lang="de-DE" sz="1300"/>
              <a:t>Business Services</a:t>
            </a:r>
            <a:endParaRPr lang="en-US" sz="13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937" name="Rectangle 5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B3943A0C-8070-47BB-B6AC-544C5553868F}" type="slidenum">
              <a:rPr lang="de-DE" smtClean="0"/>
              <a:pPr/>
              <a:t>6</a:t>
            </a:fld>
            <a:endParaRPr lang="de-DE" smtClean="0"/>
          </a:p>
        </p:txBody>
      </p:sp>
      <p:sp>
        <p:nvSpPr>
          <p:cNvPr id="679938" name="Rectangle 6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pic>
        <p:nvPicPr>
          <p:cNvPr id="6799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611188" y="1125538"/>
            <a:ext cx="7704137" cy="55848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</p:pic>
      <p:sp>
        <p:nvSpPr>
          <p:cNvPr id="679940" name="Rectangle 3"/>
          <p:cNvSpPr>
            <a:spLocks noChangeArrowheads="1"/>
          </p:cNvSpPr>
          <p:nvPr/>
        </p:nvSpPr>
        <p:spPr bwMode="gray">
          <a:xfrm>
            <a:off x="5508625" y="4130675"/>
            <a:ext cx="1223963" cy="2522538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79941" name="AutoShape 4"/>
          <p:cNvSpPr>
            <a:spLocks noChangeArrowheads="1"/>
          </p:cNvSpPr>
          <p:nvPr/>
        </p:nvSpPr>
        <p:spPr bwMode="gray">
          <a:xfrm>
            <a:off x="3059113" y="5373688"/>
            <a:ext cx="2160587" cy="935037"/>
          </a:xfrm>
          <a:prstGeom prst="wedgeRoundRectCallout">
            <a:avLst>
              <a:gd name="adj1" fmla="val 66093"/>
              <a:gd name="adj2" fmla="val -97708"/>
              <a:gd name="adj3" fmla="val 16667"/>
            </a:avLst>
          </a:prstGeom>
          <a:solidFill>
            <a:srgbClr val="B4B4B4"/>
          </a:solidFill>
          <a:ln w="1270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lIns="0" tIns="0" rIns="0" bIns="0" anchor="ctr"/>
          <a:lstStyle/>
          <a:p>
            <a:pPr algn="ctr"/>
            <a:r>
              <a:rPr lang="de-DE" sz="1400"/>
              <a:t>Regional Business Units, responsible for operative business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961" name="Rectangle 5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2786E20E-A35F-40DC-B585-C7A152D4FC00}" type="slidenum">
              <a:rPr lang="de-DE" smtClean="0"/>
              <a:pPr/>
              <a:t>7</a:t>
            </a:fld>
            <a:endParaRPr lang="de-DE" smtClean="0"/>
          </a:p>
        </p:txBody>
      </p:sp>
      <p:sp>
        <p:nvSpPr>
          <p:cNvPr id="680962" name="Rectangle 6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680963" name="Rectangle 2"/>
          <p:cNvSpPr>
            <a:spLocks noChangeArrowheads="1"/>
          </p:cNvSpPr>
          <p:nvPr/>
        </p:nvSpPr>
        <p:spPr bwMode="gray">
          <a:xfrm>
            <a:off x="3476625" y="1714500"/>
            <a:ext cx="2038350" cy="312738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Regional Director</a:t>
            </a:r>
          </a:p>
          <a:p>
            <a:pPr algn="ctr"/>
            <a:r>
              <a:rPr lang="de-DE" sz="1000">
                <a:solidFill>
                  <a:schemeClr val="bg1"/>
                </a:solidFill>
              </a:rPr>
              <a:t>Geschäftsführer</a:t>
            </a:r>
          </a:p>
        </p:txBody>
      </p:sp>
      <p:sp>
        <p:nvSpPr>
          <p:cNvPr id="680964" name="Rectangle 3"/>
          <p:cNvSpPr>
            <a:spLocks noChangeArrowheads="1"/>
          </p:cNvSpPr>
          <p:nvPr/>
        </p:nvSpPr>
        <p:spPr bwMode="gray">
          <a:xfrm>
            <a:off x="3476625" y="2027238"/>
            <a:ext cx="2038350" cy="25876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Sven Utermöhlen</a:t>
            </a:r>
          </a:p>
        </p:txBody>
      </p:sp>
      <p:sp>
        <p:nvSpPr>
          <p:cNvPr id="680965" name="Rectangle 4"/>
          <p:cNvSpPr>
            <a:spLocks noChangeArrowheads="1"/>
          </p:cNvSpPr>
          <p:nvPr/>
        </p:nvSpPr>
        <p:spPr bwMode="gray">
          <a:xfrm>
            <a:off x="2744788" y="3352800"/>
            <a:ext cx="1073150" cy="6350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Development</a:t>
            </a:r>
          </a:p>
        </p:txBody>
      </p:sp>
      <p:sp>
        <p:nvSpPr>
          <p:cNvPr id="680966" name="Rectangle 5"/>
          <p:cNvSpPr>
            <a:spLocks noChangeArrowheads="1"/>
          </p:cNvSpPr>
          <p:nvPr/>
        </p:nvSpPr>
        <p:spPr bwMode="gray">
          <a:xfrm>
            <a:off x="2744788" y="3987800"/>
            <a:ext cx="1073150" cy="265113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Rüdiger Rittner</a:t>
            </a:r>
          </a:p>
        </p:txBody>
      </p:sp>
      <p:sp>
        <p:nvSpPr>
          <p:cNvPr id="680967" name="Rectangle 6"/>
          <p:cNvSpPr>
            <a:spLocks noChangeArrowheads="1"/>
          </p:cNvSpPr>
          <p:nvPr/>
        </p:nvSpPr>
        <p:spPr bwMode="gray">
          <a:xfrm>
            <a:off x="4127500" y="3352800"/>
            <a:ext cx="1073150" cy="6350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Technical Implementation &amp; Engineering</a:t>
            </a:r>
          </a:p>
        </p:txBody>
      </p:sp>
      <p:sp>
        <p:nvSpPr>
          <p:cNvPr id="680968" name="Rectangle 7"/>
          <p:cNvSpPr>
            <a:spLocks noChangeArrowheads="1"/>
          </p:cNvSpPr>
          <p:nvPr/>
        </p:nvSpPr>
        <p:spPr bwMode="gray">
          <a:xfrm>
            <a:off x="4127500" y="3987800"/>
            <a:ext cx="1073150" cy="265113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Ralf Lamsbach</a:t>
            </a:r>
            <a:endParaRPr lang="de-DE" sz="1000" i="1"/>
          </a:p>
        </p:txBody>
      </p:sp>
      <p:sp>
        <p:nvSpPr>
          <p:cNvPr id="680969" name="Rectangle 8"/>
          <p:cNvSpPr>
            <a:spLocks noChangeArrowheads="1"/>
          </p:cNvSpPr>
          <p:nvPr/>
        </p:nvSpPr>
        <p:spPr bwMode="gray">
          <a:xfrm>
            <a:off x="5408613" y="3352800"/>
            <a:ext cx="1073150" cy="6350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Commercial Implementation &amp; Asset Management</a:t>
            </a:r>
          </a:p>
        </p:txBody>
      </p:sp>
      <p:sp>
        <p:nvSpPr>
          <p:cNvPr id="680970" name="Rectangle 9"/>
          <p:cNvSpPr>
            <a:spLocks noChangeArrowheads="1"/>
          </p:cNvSpPr>
          <p:nvPr/>
        </p:nvSpPr>
        <p:spPr bwMode="gray">
          <a:xfrm>
            <a:off x="5408613" y="3987800"/>
            <a:ext cx="1073150" cy="265113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Rudolf Schlamp</a:t>
            </a:r>
          </a:p>
        </p:txBody>
      </p:sp>
      <p:sp>
        <p:nvSpPr>
          <p:cNvPr id="680971" name="Rectangle 10"/>
          <p:cNvSpPr>
            <a:spLocks noChangeArrowheads="1"/>
          </p:cNvSpPr>
          <p:nvPr/>
        </p:nvSpPr>
        <p:spPr bwMode="gray">
          <a:xfrm>
            <a:off x="6564313" y="2757488"/>
            <a:ext cx="1465262" cy="325437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CFO</a:t>
            </a:r>
          </a:p>
        </p:txBody>
      </p:sp>
      <p:sp>
        <p:nvSpPr>
          <p:cNvPr id="680972" name="Rectangle 11"/>
          <p:cNvSpPr>
            <a:spLocks noChangeArrowheads="1"/>
          </p:cNvSpPr>
          <p:nvPr/>
        </p:nvSpPr>
        <p:spPr bwMode="gray">
          <a:xfrm>
            <a:off x="6564313" y="3082925"/>
            <a:ext cx="1465262" cy="258763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Ralph Drüppel</a:t>
            </a:r>
          </a:p>
        </p:txBody>
      </p:sp>
      <p:sp>
        <p:nvSpPr>
          <p:cNvPr id="680973" name="Rectangle 12"/>
          <p:cNvSpPr>
            <a:spLocks noChangeArrowheads="1"/>
          </p:cNvSpPr>
          <p:nvPr/>
        </p:nvSpPr>
        <p:spPr bwMode="gray">
          <a:xfrm>
            <a:off x="7159625" y="3611563"/>
            <a:ext cx="1562100" cy="219075"/>
          </a:xfrm>
          <a:prstGeom prst="rect">
            <a:avLst/>
          </a:prstGeom>
          <a:solidFill>
            <a:srgbClr val="FF8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Commercial Development </a:t>
            </a:r>
          </a:p>
        </p:txBody>
      </p:sp>
      <p:sp>
        <p:nvSpPr>
          <p:cNvPr id="680974" name="Rectangle 13"/>
          <p:cNvSpPr>
            <a:spLocks noChangeArrowheads="1"/>
          </p:cNvSpPr>
          <p:nvPr/>
        </p:nvSpPr>
        <p:spPr bwMode="gray">
          <a:xfrm>
            <a:off x="7150100" y="4194175"/>
            <a:ext cx="1581150" cy="242888"/>
          </a:xfrm>
          <a:prstGeom prst="rect">
            <a:avLst/>
          </a:prstGeom>
          <a:solidFill>
            <a:srgbClr val="FF8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Controlling</a:t>
            </a:r>
          </a:p>
        </p:txBody>
      </p:sp>
      <p:sp>
        <p:nvSpPr>
          <p:cNvPr id="680975" name="Rectangle 14"/>
          <p:cNvSpPr>
            <a:spLocks noChangeArrowheads="1"/>
          </p:cNvSpPr>
          <p:nvPr/>
        </p:nvSpPr>
        <p:spPr bwMode="gray">
          <a:xfrm>
            <a:off x="3476625" y="2282825"/>
            <a:ext cx="2038350" cy="187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Katharina Selinger*</a:t>
            </a:r>
          </a:p>
        </p:txBody>
      </p:sp>
      <p:cxnSp>
        <p:nvCxnSpPr>
          <p:cNvPr id="680976" name="AutoShape 15"/>
          <p:cNvCxnSpPr>
            <a:cxnSpLocks noChangeShapeType="1"/>
          </p:cNvCxnSpPr>
          <p:nvPr/>
        </p:nvCxnSpPr>
        <p:spPr bwMode="gray">
          <a:xfrm rot="16200000" flipH="1">
            <a:off x="6246019" y="4031457"/>
            <a:ext cx="1612900" cy="214312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med" len="lg"/>
          </a:ln>
        </p:spPr>
      </p:cxnSp>
      <p:cxnSp>
        <p:nvCxnSpPr>
          <p:cNvPr id="680977" name="AutoShape 16"/>
          <p:cNvCxnSpPr>
            <a:cxnSpLocks noChangeShapeType="1"/>
            <a:stCxn id="680975" idx="2"/>
          </p:cNvCxnSpPr>
          <p:nvPr/>
        </p:nvCxnSpPr>
        <p:spPr bwMode="gray">
          <a:xfrm rot="16200000" flipH="1">
            <a:off x="5321300" y="1644650"/>
            <a:ext cx="417513" cy="2068513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none" w="med" len="lg"/>
          </a:ln>
        </p:spPr>
      </p:cxnSp>
      <p:cxnSp>
        <p:nvCxnSpPr>
          <p:cNvPr id="680978" name="AutoShape 17"/>
          <p:cNvCxnSpPr>
            <a:cxnSpLocks noChangeShapeType="1"/>
            <a:stCxn id="680964" idx="1"/>
            <a:endCxn id="680980" idx="3"/>
          </p:cNvCxnSpPr>
          <p:nvPr/>
        </p:nvCxnSpPr>
        <p:spPr bwMode="gray">
          <a:xfrm rot="10800000" flipV="1">
            <a:off x="2051050" y="2157413"/>
            <a:ext cx="1425575" cy="207962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none" w="med" len="lg"/>
          </a:ln>
        </p:spPr>
      </p:cxnSp>
      <p:sp>
        <p:nvSpPr>
          <p:cNvPr id="680979" name="Rectangle 18"/>
          <p:cNvSpPr>
            <a:spLocks noChangeArrowheads="1"/>
          </p:cNvSpPr>
          <p:nvPr/>
        </p:nvSpPr>
        <p:spPr bwMode="gray">
          <a:xfrm>
            <a:off x="615950" y="2452688"/>
            <a:ext cx="1435100" cy="187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Dr. Walter Sucrow</a:t>
            </a:r>
          </a:p>
        </p:txBody>
      </p:sp>
      <p:sp>
        <p:nvSpPr>
          <p:cNvPr id="680980" name="Rectangle 19"/>
          <p:cNvSpPr>
            <a:spLocks noChangeArrowheads="1"/>
          </p:cNvSpPr>
          <p:nvPr/>
        </p:nvSpPr>
        <p:spPr bwMode="gray">
          <a:xfrm>
            <a:off x="615950" y="2276475"/>
            <a:ext cx="1435100" cy="176213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HSSE</a:t>
            </a:r>
          </a:p>
        </p:txBody>
      </p:sp>
      <p:sp>
        <p:nvSpPr>
          <p:cNvPr id="680981" name="Rectangle 20"/>
          <p:cNvSpPr>
            <a:spLocks noGrp="1" noChangeArrowheads="1"/>
          </p:cNvSpPr>
          <p:nvPr>
            <p:ph type="title"/>
          </p:nvPr>
        </p:nvSpPr>
        <p:spPr>
          <a:xfrm>
            <a:off x="609600" y="981075"/>
            <a:ext cx="7923213" cy="431800"/>
          </a:xfrm>
        </p:spPr>
        <p:txBody>
          <a:bodyPr/>
          <a:lstStyle/>
          <a:p>
            <a:r>
              <a:rPr lang="de-DE" smtClean="0"/>
              <a:t>EC&amp;R-CE Organisational Chart</a:t>
            </a:r>
            <a:endParaRPr lang="de-DE" sz="1800" b="1" i="1" smtClean="0"/>
          </a:p>
        </p:txBody>
      </p:sp>
      <p:sp>
        <p:nvSpPr>
          <p:cNvPr id="680982" name="Rectangle 21"/>
          <p:cNvSpPr>
            <a:spLocks noChangeArrowheads="1"/>
          </p:cNvSpPr>
          <p:nvPr/>
        </p:nvSpPr>
        <p:spPr bwMode="gray">
          <a:xfrm>
            <a:off x="7669213" y="5764213"/>
            <a:ext cx="250825" cy="219075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0983" name="Rectangle 22"/>
          <p:cNvSpPr>
            <a:spLocks noChangeArrowheads="1"/>
          </p:cNvSpPr>
          <p:nvPr/>
        </p:nvSpPr>
        <p:spPr bwMode="gray">
          <a:xfrm>
            <a:off x="7669213" y="6089650"/>
            <a:ext cx="250825" cy="219075"/>
          </a:xfrm>
          <a:prstGeom prst="rect">
            <a:avLst/>
          </a:prstGeom>
          <a:solidFill>
            <a:srgbClr val="FF8F8F"/>
          </a:solidFill>
          <a:ln w="12700">
            <a:solidFill>
              <a:schemeClr val="tx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0984" name="Rectangle 23"/>
          <p:cNvSpPr>
            <a:spLocks noChangeArrowheads="1"/>
          </p:cNvSpPr>
          <p:nvPr/>
        </p:nvSpPr>
        <p:spPr bwMode="gray">
          <a:xfrm>
            <a:off x="7931150" y="5718175"/>
            <a:ext cx="647700" cy="21907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 sz="900"/>
          </a:p>
          <a:p>
            <a:r>
              <a:rPr lang="de-DE" sz="900"/>
              <a:t>Division</a:t>
            </a:r>
          </a:p>
        </p:txBody>
      </p:sp>
      <p:sp>
        <p:nvSpPr>
          <p:cNvPr id="680985" name="Rectangle 24"/>
          <p:cNvSpPr>
            <a:spLocks noChangeArrowheads="1"/>
          </p:cNvSpPr>
          <p:nvPr/>
        </p:nvSpPr>
        <p:spPr bwMode="gray">
          <a:xfrm>
            <a:off x="7956550" y="6089650"/>
            <a:ext cx="647700" cy="21907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r>
              <a:rPr lang="de-DE" sz="900"/>
              <a:t>Department</a:t>
            </a:r>
          </a:p>
        </p:txBody>
      </p:sp>
      <p:sp>
        <p:nvSpPr>
          <p:cNvPr id="680986" name="Rectangle 25"/>
          <p:cNvSpPr>
            <a:spLocks noChangeArrowheads="1"/>
          </p:cNvSpPr>
          <p:nvPr/>
        </p:nvSpPr>
        <p:spPr bwMode="gray">
          <a:xfrm>
            <a:off x="7150100" y="4427538"/>
            <a:ext cx="1581150" cy="192087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>
              <a:lnSpc>
                <a:spcPct val="85000"/>
              </a:lnSpc>
            </a:pPr>
            <a:r>
              <a:rPr lang="de-DE" sz="900"/>
              <a:t>Sonja Mannß</a:t>
            </a:r>
          </a:p>
        </p:txBody>
      </p:sp>
      <p:sp>
        <p:nvSpPr>
          <p:cNvPr id="680987" name="Rectangle 26"/>
          <p:cNvSpPr>
            <a:spLocks noChangeArrowheads="1"/>
          </p:cNvSpPr>
          <p:nvPr/>
        </p:nvSpPr>
        <p:spPr bwMode="gray">
          <a:xfrm>
            <a:off x="7159625" y="3827463"/>
            <a:ext cx="1562100" cy="2159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>
              <a:lnSpc>
                <a:spcPct val="85000"/>
              </a:lnSpc>
            </a:pPr>
            <a:r>
              <a:rPr lang="de-DE" sz="900"/>
              <a:t>Clemens Carnap</a:t>
            </a:r>
          </a:p>
        </p:txBody>
      </p:sp>
      <p:sp>
        <p:nvSpPr>
          <p:cNvPr id="680988" name="Rectangle 27"/>
          <p:cNvSpPr>
            <a:spLocks noChangeArrowheads="1"/>
          </p:cNvSpPr>
          <p:nvPr/>
        </p:nvSpPr>
        <p:spPr bwMode="gray">
          <a:xfrm>
            <a:off x="2711450" y="3357563"/>
            <a:ext cx="204788" cy="192087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E</a:t>
            </a:r>
          </a:p>
        </p:txBody>
      </p:sp>
      <p:sp>
        <p:nvSpPr>
          <p:cNvPr id="680989" name="Rectangle 28"/>
          <p:cNvSpPr>
            <a:spLocks noChangeArrowheads="1"/>
          </p:cNvSpPr>
          <p:nvPr/>
        </p:nvSpPr>
        <p:spPr bwMode="gray">
          <a:xfrm>
            <a:off x="4105275" y="3236913"/>
            <a:ext cx="204788" cy="192087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680990" name="Rectangle 29"/>
          <p:cNvSpPr>
            <a:spLocks noChangeArrowheads="1"/>
          </p:cNvSpPr>
          <p:nvPr/>
        </p:nvSpPr>
        <p:spPr bwMode="gray">
          <a:xfrm>
            <a:off x="5394325" y="3236913"/>
            <a:ext cx="204788" cy="192087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K</a:t>
            </a:r>
          </a:p>
        </p:txBody>
      </p:sp>
      <p:sp>
        <p:nvSpPr>
          <p:cNvPr id="680991" name="Rectangle 30"/>
          <p:cNvSpPr>
            <a:spLocks noChangeArrowheads="1"/>
          </p:cNvSpPr>
          <p:nvPr/>
        </p:nvSpPr>
        <p:spPr bwMode="gray">
          <a:xfrm>
            <a:off x="6461125" y="2636838"/>
            <a:ext cx="204788" cy="192087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680992" name="Rectangle 31"/>
          <p:cNvSpPr>
            <a:spLocks noChangeArrowheads="1"/>
          </p:cNvSpPr>
          <p:nvPr/>
        </p:nvSpPr>
        <p:spPr bwMode="gray">
          <a:xfrm>
            <a:off x="3373438" y="1628775"/>
            <a:ext cx="204787" cy="19208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>
                <a:solidFill>
                  <a:schemeClr val="bg1"/>
                </a:solidFill>
              </a:rPr>
              <a:t>G</a:t>
            </a:r>
          </a:p>
        </p:txBody>
      </p:sp>
      <p:cxnSp>
        <p:nvCxnSpPr>
          <p:cNvPr id="680993" name="AutoShape 32"/>
          <p:cNvCxnSpPr>
            <a:cxnSpLocks noChangeShapeType="1"/>
            <a:stCxn id="680964" idx="1"/>
            <a:endCxn id="680995" idx="3"/>
          </p:cNvCxnSpPr>
          <p:nvPr/>
        </p:nvCxnSpPr>
        <p:spPr bwMode="gray">
          <a:xfrm rot="10800000" flipV="1">
            <a:off x="2051050" y="2157413"/>
            <a:ext cx="1425575" cy="636587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none" w="med" len="lg"/>
          </a:ln>
        </p:spPr>
      </p:cxnSp>
      <p:sp>
        <p:nvSpPr>
          <p:cNvPr id="680994" name="Rectangle 33"/>
          <p:cNvSpPr>
            <a:spLocks noChangeArrowheads="1"/>
          </p:cNvSpPr>
          <p:nvPr/>
        </p:nvSpPr>
        <p:spPr bwMode="gray">
          <a:xfrm>
            <a:off x="615950" y="2881313"/>
            <a:ext cx="1435100" cy="187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Andreas Filleböck</a:t>
            </a:r>
          </a:p>
        </p:txBody>
      </p:sp>
      <p:sp>
        <p:nvSpPr>
          <p:cNvPr id="680995" name="Rectangle 34"/>
          <p:cNvSpPr>
            <a:spLocks noChangeArrowheads="1"/>
          </p:cNvSpPr>
          <p:nvPr/>
        </p:nvSpPr>
        <p:spPr bwMode="gray">
          <a:xfrm>
            <a:off x="615950" y="2705100"/>
            <a:ext cx="1435100" cy="176213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Emerging Technologies</a:t>
            </a:r>
          </a:p>
        </p:txBody>
      </p:sp>
      <p:cxnSp>
        <p:nvCxnSpPr>
          <p:cNvPr id="680996" name="AutoShape 35"/>
          <p:cNvCxnSpPr>
            <a:cxnSpLocks noChangeShapeType="1"/>
            <a:stCxn id="680964" idx="1"/>
            <a:endCxn id="680998" idx="3"/>
          </p:cNvCxnSpPr>
          <p:nvPr/>
        </p:nvCxnSpPr>
        <p:spPr bwMode="gray">
          <a:xfrm rot="10800000" flipV="1">
            <a:off x="2051050" y="2157413"/>
            <a:ext cx="1425575" cy="1087437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/>
            <a:tailEnd type="none" w="med" len="lg"/>
          </a:ln>
        </p:spPr>
      </p:cxnSp>
      <p:sp>
        <p:nvSpPr>
          <p:cNvPr id="680997" name="Rectangle 36"/>
          <p:cNvSpPr>
            <a:spLocks noChangeArrowheads="1"/>
          </p:cNvSpPr>
          <p:nvPr/>
        </p:nvSpPr>
        <p:spPr bwMode="gray">
          <a:xfrm>
            <a:off x="615950" y="3332163"/>
            <a:ext cx="1435100" cy="187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Daniela Egger</a:t>
            </a:r>
          </a:p>
        </p:txBody>
      </p:sp>
      <p:sp>
        <p:nvSpPr>
          <p:cNvPr id="680998" name="Rectangle 37"/>
          <p:cNvSpPr>
            <a:spLocks noChangeArrowheads="1"/>
          </p:cNvSpPr>
          <p:nvPr/>
        </p:nvSpPr>
        <p:spPr bwMode="gray">
          <a:xfrm>
            <a:off x="615950" y="3155950"/>
            <a:ext cx="1435100" cy="176213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Strategy, Special Projects</a:t>
            </a:r>
          </a:p>
        </p:txBody>
      </p:sp>
      <p:sp>
        <p:nvSpPr>
          <p:cNvPr id="680999" name="Rectangle 38"/>
          <p:cNvSpPr>
            <a:spLocks noChangeArrowheads="1"/>
          </p:cNvSpPr>
          <p:nvPr/>
        </p:nvSpPr>
        <p:spPr bwMode="gray">
          <a:xfrm>
            <a:off x="2128838" y="4625975"/>
            <a:ext cx="930275" cy="331788"/>
          </a:xfrm>
          <a:prstGeom prst="rect">
            <a:avLst/>
          </a:prstGeom>
          <a:solidFill>
            <a:srgbClr val="FF8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Poland</a:t>
            </a:r>
          </a:p>
        </p:txBody>
      </p:sp>
      <p:sp>
        <p:nvSpPr>
          <p:cNvPr id="681000" name="Rectangle 39"/>
          <p:cNvSpPr>
            <a:spLocks noChangeArrowheads="1"/>
          </p:cNvSpPr>
          <p:nvPr/>
        </p:nvSpPr>
        <p:spPr bwMode="gray">
          <a:xfrm>
            <a:off x="2128838" y="4954588"/>
            <a:ext cx="930275" cy="2159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>
              <a:lnSpc>
                <a:spcPct val="85000"/>
              </a:lnSpc>
            </a:pPr>
            <a:r>
              <a:rPr lang="de-DE" sz="900"/>
              <a:t>Sonja Voigt</a:t>
            </a:r>
          </a:p>
        </p:txBody>
      </p:sp>
      <p:sp>
        <p:nvSpPr>
          <p:cNvPr id="681001" name="Rectangle 40"/>
          <p:cNvSpPr>
            <a:spLocks noChangeArrowheads="1"/>
          </p:cNvSpPr>
          <p:nvPr/>
        </p:nvSpPr>
        <p:spPr bwMode="gray">
          <a:xfrm>
            <a:off x="2128838" y="5292725"/>
            <a:ext cx="941387" cy="331788"/>
          </a:xfrm>
          <a:prstGeom prst="rect">
            <a:avLst/>
          </a:prstGeom>
          <a:solidFill>
            <a:srgbClr val="FF8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France,</a:t>
            </a:r>
          </a:p>
          <a:p>
            <a:pPr algn="ctr"/>
            <a:r>
              <a:rPr lang="de-DE" sz="1000">
                <a:solidFill>
                  <a:schemeClr val="bg1"/>
                </a:solidFill>
              </a:rPr>
              <a:t>Be, NL</a:t>
            </a:r>
          </a:p>
        </p:txBody>
      </p:sp>
      <p:sp>
        <p:nvSpPr>
          <p:cNvPr id="681002" name="Rectangle 41"/>
          <p:cNvSpPr>
            <a:spLocks noChangeArrowheads="1"/>
          </p:cNvSpPr>
          <p:nvPr/>
        </p:nvSpPr>
        <p:spPr bwMode="gray">
          <a:xfrm>
            <a:off x="7159625" y="4787900"/>
            <a:ext cx="1581150" cy="219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HR</a:t>
            </a:r>
          </a:p>
        </p:txBody>
      </p:sp>
      <p:sp>
        <p:nvSpPr>
          <p:cNvPr id="681003" name="Rectangle 42"/>
          <p:cNvSpPr>
            <a:spLocks noChangeArrowheads="1"/>
          </p:cNvSpPr>
          <p:nvPr/>
        </p:nvSpPr>
        <p:spPr bwMode="gray">
          <a:xfrm>
            <a:off x="7159625" y="5006975"/>
            <a:ext cx="1581150" cy="1730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>
              <a:lnSpc>
                <a:spcPct val="85000"/>
              </a:lnSpc>
            </a:pPr>
            <a:r>
              <a:rPr lang="de-DE" sz="900"/>
              <a:t>Susanne Dainat</a:t>
            </a:r>
          </a:p>
        </p:txBody>
      </p:sp>
      <p:sp>
        <p:nvSpPr>
          <p:cNvPr id="681004" name="Rectangle 43"/>
          <p:cNvSpPr>
            <a:spLocks noChangeArrowheads="1"/>
          </p:cNvSpPr>
          <p:nvPr/>
        </p:nvSpPr>
        <p:spPr bwMode="gray">
          <a:xfrm>
            <a:off x="2128838" y="5630863"/>
            <a:ext cx="946150" cy="2159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>
              <a:lnSpc>
                <a:spcPct val="85000"/>
              </a:lnSpc>
            </a:pPr>
            <a:r>
              <a:rPr lang="de-DE" sz="900"/>
              <a:t>Rod Poublon</a:t>
            </a:r>
          </a:p>
        </p:txBody>
      </p:sp>
      <p:sp>
        <p:nvSpPr>
          <p:cNvPr id="681005" name="Rectangle 44"/>
          <p:cNvSpPr>
            <a:spLocks noChangeArrowheads="1"/>
          </p:cNvSpPr>
          <p:nvPr/>
        </p:nvSpPr>
        <p:spPr bwMode="gray">
          <a:xfrm>
            <a:off x="4121150" y="4457700"/>
            <a:ext cx="1133475" cy="309563"/>
          </a:xfrm>
          <a:prstGeom prst="rect">
            <a:avLst/>
          </a:prstGeom>
          <a:solidFill>
            <a:srgbClr val="FF8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r>
              <a:rPr lang="de-DE" sz="1000">
                <a:solidFill>
                  <a:schemeClr val="bg1"/>
                </a:solidFill>
              </a:rPr>
              <a:t>Implementation Offshore</a:t>
            </a:r>
          </a:p>
        </p:txBody>
      </p:sp>
      <p:sp>
        <p:nvSpPr>
          <p:cNvPr id="681006" name="Rectangle 45"/>
          <p:cNvSpPr>
            <a:spLocks noChangeArrowheads="1"/>
          </p:cNvSpPr>
          <p:nvPr/>
        </p:nvSpPr>
        <p:spPr bwMode="gray">
          <a:xfrm>
            <a:off x="4121150" y="4773613"/>
            <a:ext cx="1133475" cy="24447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>
              <a:lnSpc>
                <a:spcPct val="85000"/>
              </a:lnSpc>
            </a:pPr>
            <a:r>
              <a:rPr lang="de-DE" sz="900"/>
              <a:t>Dominik Schwegmann</a:t>
            </a:r>
          </a:p>
        </p:txBody>
      </p:sp>
      <p:sp>
        <p:nvSpPr>
          <p:cNvPr id="681007" name="Rectangle 46"/>
          <p:cNvSpPr>
            <a:spLocks noChangeArrowheads="1"/>
          </p:cNvSpPr>
          <p:nvPr/>
        </p:nvSpPr>
        <p:spPr bwMode="gray">
          <a:xfrm>
            <a:off x="3255963" y="5165725"/>
            <a:ext cx="663575" cy="3317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Germany</a:t>
            </a:r>
          </a:p>
        </p:txBody>
      </p:sp>
      <p:sp>
        <p:nvSpPr>
          <p:cNvPr id="681008" name="Line 47"/>
          <p:cNvSpPr>
            <a:spLocks noChangeShapeType="1"/>
          </p:cNvSpPr>
          <p:nvPr/>
        </p:nvSpPr>
        <p:spPr bwMode="gray">
          <a:xfrm>
            <a:off x="6943725" y="3829050"/>
            <a:ext cx="2000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09" name="Line 48"/>
          <p:cNvSpPr>
            <a:spLocks noChangeShapeType="1"/>
          </p:cNvSpPr>
          <p:nvPr/>
        </p:nvSpPr>
        <p:spPr bwMode="gray">
          <a:xfrm>
            <a:off x="6953250" y="4400550"/>
            <a:ext cx="209550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10" name="Rectangle 49"/>
          <p:cNvSpPr>
            <a:spLocks noChangeArrowheads="1"/>
          </p:cNvSpPr>
          <p:nvPr/>
        </p:nvSpPr>
        <p:spPr bwMode="gray">
          <a:xfrm>
            <a:off x="2128838" y="5956300"/>
            <a:ext cx="944562" cy="331788"/>
          </a:xfrm>
          <a:prstGeom prst="rect">
            <a:avLst/>
          </a:prstGeom>
          <a:solidFill>
            <a:srgbClr val="FF8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New Markets</a:t>
            </a:r>
          </a:p>
        </p:txBody>
      </p:sp>
      <p:sp>
        <p:nvSpPr>
          <p:cNvPr id="681011" name="Rectangle 50"/>
          <p:cNvSpPr>
            <a:spLocks noChangeArrowheads="1"/>
          </p:cNvSpPr>
          <p:nvPr/>
        </p:nvSpPr>
        <p:spPr bwMode="gray">
          <a:xfrm>
            <a:off x="2128838" y="6297613"/>
            <a:ext cx="939800" cy="2159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>
              <a:lnSpc>
                <a:spcPct val="85000"/>
              </a:lnSpc>
            </a:pPr>
            <a:r>
              <a:rPr lang="de-DE" sz="900"/>
              <a:t>Sebastian Mertens</a:t>
            </a:r>
          </a:p>
        </p:txBody>
      </p:sp>
      <p:sp>
        <p:nvSpPr>
          <p:cNvPr id="681012" name="Rectangle 51"/>
          <p:cNvSpPr>
            <a:spLocks noChangeArrowheads="1"/>
          </p:cNvSpPr>
          <p:nvPr/>
        </p:nvSpPr>
        <p:spPr bwMode="gray">
          <a:xfrm>
            <a:off x="3249613" y="4641850"/>
            <a:ext cx="663575" cy="3317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pPr algn="ctr"/>
            <a:r>
              <a:rPr lang="de-DE" sz="1000"/>
              <a:t>Italy</a:t>
            </a:r>
          </a:p>
        </p:txBody>
      </p:sp>
      <p:sp>
        <p:nvSpPr>
          <p:cNvPr id="681013" name="Rectangle 52"/>
          <p:cNvSpPr>
            <a:spLocks noChangeArrowheads="1"/>
          </p:cNvSpPr>
          <p:nvPr/>
        </p:nvSpPr>
        <p:spPr bwMode="gray">
          <a:xfrm>
            <a:off x="5413375" y="4473575"/>
            <a:ext cx="1133475" cy="309563"/>
          </a:xfrm>
          <a:prstGeom prst="rect">
            <a:avLst/>
          </a:prstGeom>
          <a:solidFill>
            <a:srgbClr val="FF8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/>
          <a:p>
            <a:r>
              <a:rPr lang="de-DE" sz="1000">
                <a:solidFill>
                  <a:schemeClr val="bg1"/>
                </a:solidFill>
              </a:rPr>
              <a:t>Asset Management</a:t>
            </a:r>
          </a:p>
        </p:txBody>
      </p:sp>
      <p:sp>
        <p:nvSpPr>
          <p:cNvPr id="681014" name="Rectangle 53"/>
          <p:cNvSpPr>
            <a:spLocks noChangeArrowheads="1"/>
          </p:cNvSpPr>
          <p:nvPr/>
        </p:nvSpPr>
        <p:spPr bwMode="gray">
          <a:xfrm>
            <a:off x="5413375" y="4789488"/>
            <a:ext cx="1133475" cy="24447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>
              <a:lnSpc>
                <a:spcPct val="85000"/>
              </a:lnSpc>
            </a:pPr>
            <a:r>
              <a:rPr lang="de-DE" sz="900"/>
              <a:t>Georg Persigehl</a:t>
            </a:r>
          </a:p>
        </p:txBody>
      </p:sp>
      <p:sp>
        <p:nvSpPr>
          <p:cNvPr id="681015" name="Line 54"/>
          <p:cNvSpPr>
            <a:spLocks noChangeShapeType="1"/>
          </p:cNvSpPr>
          <p:nvPr/>
        </p:nvSpPr>
        <p:spPr bwMode="gray">
          <a:xfrm>
            <a:off x="4657725" y="4248150"/>
            <a:ext cx="0" cy="209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16" name="Line 55"/>
          <p:cNvSpPr>
            <a:spLocks noChangeShapeType="1"/>
          </p:cNvSpPr>
          <p:nvPr/>
        </p:nvSpPr>
        <p:spPr bwMode="gray">
          <a:xfrm>
            <a:off x="5943600" y="4257675"/>
            <a:ext cx="0" cy="209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17" name="Line 56"/>
          <p:cNvSpPr>
            <a:spLocks noChangeShapeType="1"/>
          </p:cNvSpPr>
          <p:nvPr/>
        </p:nvSpPr>
        <p:spPr bwMode="gray">
          <a:xfrm>
            <a:off x="3152775" y="4248150"/>
            <a:ext cx="0" cy="2057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18" name="Line 57"/>
          <p:cNvSpPr>
            <a:spLocks noChangeShapeType="1"/>
          </p:cNvSpPr>
          <p:nvPr/>
        </p:nvSpPr>
        <p:spPr bwMode="gray">
          <a:xfrm>
            <a:off x="3067050" y="4838700"/>
            <a:ext cx="85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19" name="Line 58"/>
          <p:cNvSpPr>
            <a:spLocks noChangeShapeType="1"/>
          </p:cNvSpPr>
          <p:nvPr/>
        </p:nvSpPr>
        <p:spPr bwMode="gray">
          <a:xfrm>
            <a:off x="3073400" y="5635625"/>
            <a:ext cx="85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20" name="Line 59"/>
          <p:cNvSpPr>
            <a:spLocks noChangeShapeType="1"/>
          </p:cNvSpPr>
          <p:nvPr/>
        </p:nvSpPr>
        <p:spPr bwMode="gray">
          <a:xfrm>
            <a:off x="3070225" y="6318250"/>
            <a:ext cx="85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21" name="Line 60"/>
          <p:cNvSpPr>
            <a:spLocks noChangeShapeType="1"/>
          </p:cNvSpPr>
          <p:nvPr/>
        </p:nvSpPr>
        <p:spPr bwMode="gray">
          <a:xfrm>
            <a:off x="3168650" y="4845050"/>
            <a:ext cx="85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22" name="Line 61"/>
          <p:cNvSpPr>
            <a:spLocks noChangeShapeType="1"/>
          </p:cNvSpPr>
          <p:nvPr/>
        </p:nvSpPr>
        <p:spPr bwMode="gray">
          <a:xfrm>
            <a:off x="3165475" y="5346700"/>
            <a:ext cx="85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23" name="Line 62"/>
          <p:cNvSpPr>
            <a:spLocks noChangeShapeType="1"/>
          </p:cNvSpPr>
          <p:nvPr/>
        </p:nvSpPr>
        <p:spPr bwMode="gray">
          <a:xfrm flipH="1" flipV="1">
            <a:off x="3198813" y="2873375"/>
            <a:ext cx="1296987" cy="206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24" name="Line 63"/>
          <p:cNvSpPr>
            <a:spLocks noChangeShapeType="1"/>
          </p:cNvSpPr>
          <p:nvPr/>
        </p:nvSpPr>
        <p:spPr bwMode="gray">
          <a:xfrm>
            <a:off x="3198813" y="2894013"/>
            <a:ext cx="0" cy="4587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25" name="Line 64"/>
          <p:cNvSpPr>
            <a:spLocks noChangeShapeType="1"/>
          </p:cNvSpPr>
          <p:nvPr/>
        </p:nvSpPr>
        <p:spPr bwMode="gray">
          <a:xfrm>
            <a:off x="4495800" y="2894013"/>
            <a:ext cx="0" cy="4587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26" name="Line 65"/>
          <p:cNvSpPr>
            <a:spLocks noChangeShapeType="1"/>
          </p:cNvSpPr>
          <p:nvPr/>
        </p:nvSpPr>
        <p:spPr bwMode="gray">
          <a:xfrm>
            <a:off x="5945188" y="2894013"/>
            <a:ext cx="0" cy="4587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1027" name="Text Box 66"/>
          <p:cNvSpPr txBox="1">
            <a:spLocks noChangeArrowheads="1"/>
          </p:cNvSpPr>
          <p:nvPr/>
        </p:nvSpPr>
        <p:spPr bwMode="gray">
          <a:xfrm>
            <a:off x="144463" y="6481763"/>
            <a:ext cx="1450975" cy="1365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900"/>
              <a:t>* and Communication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985" name="Rectangle 5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0C754FCD-A075-419A-ACFA-3013B600BB10}" type="slidenum">
              <a:rPr lang="de-DE" smtClean="0"/>
              <a:pPr/>
              <a:t>8</a:t>
            </a:fld>
            <a:endParaRPr lang="de-DE" smtClean="0"/>
          </a:p>
        </p:txBody>
      </p:sp>
      <p:sp>
        <p:nvSpPr>
          <p:cNvPr id="681986" name="Rectangle 6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68198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143000"/>
            <a:ext cx="8134350" cy="533400"/>
          </a:xfrm>
        </p:spPr>
        <p:txBody>
          <a:bodyPr/>
          <a:lstStyle/>
          <a:p>
            <a:r>
              <a:rPr lang="en-GB" smtClean="0"/>
              <a:t>New Governance Model with Single Point of Accountability: </a:t>
            </a:r>
            <a:r>
              <a:rPr lang="en-GB" sz="2200" b="1" smtClean="0"/>
              <a:t>Aiming for simplicity and clarity in decision making</a:t>
            </a:r>
            <a:endParaRPr lang="de-DE" sz="2200" b="1" smtClean="0"/>
          </a:p>
        </p:txBody>
      </p:sp>
      <p:sp>
        <p:nvSpPr>
          <p:cNvPr id="68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155825"/>
            <a:ext cx="7943850" cy="4241800"/>
          </a:xfrm>
        </p:spPr>
        <p:txBody>
          <a:bodyPr/>
          <a:lstStyle/>
          <a:p>
            <a:pPr lvl="1">
              <a:lnSpc>
                <a:spcPct val="100000"/>
              </a:lnSpc>
              <a:spcBef>
                <a:spcPct val="5000"/>
              </a:spcBef>
              <a:buFont typeface="Wingdings" pitchFamily="2" charset="2"/>
              <a:buChar char=""/>
            </a:pPr>
            <a:r>
              <a:rPr lang="en-US" smtClean="0"/>
              <a:t>Smooth interplay of small central team and decentralized regional teams </a:t>
            </a:r>
          </a:p>
          <a:p>
            <a:pPr lvl="1">
              <a:lnSpc>
                <a:spcPct val="100000"/>
              </a:lnSpc>
              <a:spcBef>
                <a:spcPct val="5000"/>
              </a:spcBef>
            </a:pPr>
            <a:r>
              <a:rPr lang="en-US" b="1" smtClean="0"/>
              <a:t>Accountability of central team</a:t>
            </a:r>
            <a:r>
              <a:rPr lang="en-US" smtClean="0"/>
              <a:t>: Support &amp; Guidance for regional teams</a:t>
            </a:r>
            <a:br>
              <a:rPr lang="en-US" smtClean="0"/>
            </a:br>
            <a:r>
              <a:rPr lang="en-US" sz="1600" smtClean="0"/>
              <a:t>(disseminate best practices, define functional frameworks, manage overall resource allocation)</a:t>
            </a:r>
          </a:p>
          <a:p>
            <a:pPr lvl="1">
              <a:lnSpc>
                <a:spcPct val="100000"/>
              </a:lnSpc>
              <a:spcBef>
                <a:spcPct val="5000"/>
              </a:spcBef>
            </a:pPr>
            <a:r>
              <a:rPr lang="en-US" b="1" smtClean="0"/>
              <a:t>Accountability of regional teams</a:t>
            </a:r>
            <a:r>
              <a:rPr lang="en-US" smtClean="0"/>
              <a:t>: Delivery of ‘the plan’</a:t>
            </a:r>
          </a:p>
          <a:p>
            <a:pPr lvl="1">
              <a:lnSpc>
                <a:spcPct val="100000"/>
              </a:lnSpc>
              <a:spcBef>
                <a:spcPct val="5000"/>
              </a:spcBef>
            </a:pPr>
            <a:r>
              <a:rPr lang="en-US" smtClean="0"/>
              <a:t>Regional teams have full autonomy of operation within ‘the plan’ compliant to ethical, legal and operating principles</a:t>
            </a:r>
          </a:p>
          <a:p>
            <a:pPr lvl="1">
              <a:lnSpc>
                <a:spcPct val="100000"/>
              </a:lnSpc>
              <a:spcBef>
                <a:spcPct val="5000"/>
              </a:spcBef>
            </a:pPr>
            <a:r>
              <a:rPr lang="en-US" smtClean="0"/>
              <a:t>Decision-making authority is clearly defined by </a:t>
            </a:r>
            <a:r>
              <a:rPr lang="en-US" b="1" smtClean="0"/>
              <a:t>Single Point of Accountability</a:t>
            </a:r>
          </a:p>
          <a:p>
            <a:pPr lvl="1">
              <a:lnSpc>
                <a:spcPct val="100000"/>
              </a:lnSpc>
              <a:spcBef>
                <a:spcPct val="5000"/>
              </a:spcBef>
            </a:pPr>
            <a:r>
              <a:rPr lang="en-US" smtClean="0"/>
              <a:t>Strategic and functional frameworks will balance global consistency and local market characteristics</a:t>
            </a:r>
          </a:p>
          <a:p>
            <a:pPr lvl="1">
              <a:lnSpc>
                <a:spcPct val="100000"/>
              </a:lnSpc>
              <a:spcBef>
                <a:spcPct val="5000"/>
              </a:spcBef>
            </a:pPr>
            <a:r>
              <a:rPr lang="en-US" smtClean="0"/>
              <a:t>Business decisions are not taken by ‘legal hosts’ but along the direct reporting line. The legal structure is </a:t>
            </a:r>
            <a:r>
              <a:rPr lang="en-US" b="1" u="sng" smtClean="0"/>
              <a:t>not</a:t>
            </a:r>
            <a:r>
              <a:rPr lang="en-US" smtClean="0"/>
              <a:t> the driving element of decision making, but will be chosen in accordance to local legislation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009" name="Rectangle 5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50CC5EB4-8753-4AED-A634-A511E7DF43F2}" type="slidenum">
              <a:rPr lang="de-DE" smtClean="0"/>
              <a:pPr/>
              <a:t>9</a:t>
            </a:fld>
            <a:endParaRPr lang="de-DE" smtClean="0"/>
          </a:p>
        </p:txBody>
      </p:sp>
      <p:sp>
        <p:nvSpPr>
          <p:cNvPr id="683010" name="Rectangle 6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6830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Key Implications: </a:t>
            </a:r>
            <a:br>
              <a:rPr lang="en-GB" smtClean="0"/>
            </a:br>
            <a:r>
              <a:rPr lang="en-GB" sz="2200" b="1" smtClean="0"/>
              <a:t>Managerial accountability and legal structure are independent</a:t>
            </a:r>
            <a:endParaRPr lang="de-DE" sz="2000" b="1" smtClean="0"/>
          </a:p>
        </p:txBody>
      </p:sp>
      <p:sp>
        <p:nvSpPr>
          <p:cNvPr id="68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159000"/>
            <a:ext cx="7924800" cy="4143375"/>
          </a:xfrm>
        </p:spPr>
        <p:txBody>
          <a:bodyPr/>
          <a:lstStyle/>
          <a:p>
            <a:pPr lvl="1">
              <a:lnSpc>
                <a:spcPct val="100000"/>
              </a:lnSpc>
            </a:pPr>
            <a:r>
              <a:rPr lang="en-US" smtClean="0"/>
              <a:t>Managerial accountability will be exercised through line interaction rather than by legal status or instruments such as board membership etc. Basis is a unified annual Performance Contract (‘the plan’) </a:t>
            </a:r>
          </a:p>
          <a:p>
            <a:pPr lvl="1">
              <a:lnSpc>
                <a:spcPct val="100000"/>
              </a:lnSpc>
              <a:spcBef>
                <a:spcPct val="20000"/>
              </a:spcBef>
            </a:pPr>
            <a:r>
              <a:rPr lang="en-US" smtClean="0"/>
              <a:t>Legal Structure in region is chosen to benefit E.ON as a whole in the region (i.e. tax considerations, one face to the government, etc.)</a:t>
            </a:r>
          </a:p>
          <a:p>
            <a:pPr lvl="1">
              <a:lnSpc>
                <a:spcPct val="100000"/>
              </a:lnSpc>
              <a:spcBef>
                <a:spcPct val="20000"/>
              </a:spcBef>
            </a:pPr>
            <a:r>
              <a:rPr lang="en-US" smtClean="0"/>
              <a:t>Board memberships and formal roles only where absolutely necessary to allow focus of EC&amp;R management on core business activities</a:t>
            </a:r>
          </a:p>
          <a:p>
            <a:pPr lvl="3">
              <a:lnSpc>
                <a:spcPct val="100000"/>
              </a:lnSpc>
            </a:pPr>
            <a:r>
              <a:rPr lang="en-US" smtClean="0"/>
              <a:t>Respective regional back-offices will manage the processes on the basis of SLAs</a:t>
            </a:r>
          </a:p>
          <a:p>
            <a:pPr lvl="3">
              <a:lnSpc>
                <a:spcPct val="100000"/>
              </a:lnSpc>
            </a:pPr>
            <a:r>
              <a:rPr lang="en-US" smtClean="0"/>
              <a:t>A clear set of accountabilities will document space to act by regional teams</a:t>
            </a:r>
          </a:p>
          <a:p>
            <a:pPr lvl="1">
              <a:lnSpc>
                <a:spcPct val="100000"/>
              </a:lnSpc>
              <a:spcBef>
                <a:spcPct val="20000"/>
              </a:spcBef>
            </a:pPr>
            <a:r>
              <a:rPr lang="en-US" smtClean="0"/>
              <a:t>Staff in regional teams will remain locally employed by respective current entity, unless another arrangement is requested by the local entity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0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Governance Model of EC&amp;R</a:t>
            </a:r>
            <a:endParaRPr lang="de-DE" smtClean="0"/>
          </a:p>
        </p:txBody>
      </p:sp>
      <p:sp>
        <p:nvSpPr>
          <p:cNvPr id="684034" name="Text Box 3"/>
          <p:cNvSpPr txBox="1">
            <a:spLocks noChangeArrowheads="1"/>
          </p:cNvSpPr>
          <p:nvPr/>
        </p:nvSpPr>
        <p:spPr bwMode="gray">
          <a:xfrm>
            <a:off x="527050" y="4598988"/>
            <a:ext cx="1392238" cy="18256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r>
              <a:rPr lang="en-US" sz="1200" b="1"/>
              <a:t>Legally hosted in-country</a:t>
            </a:r>
            <a:r>
              <a:rPr lang="en-US" sz="1200"/>
              <a:t> </a:t>
            </a:r>
          </a:p>
          <a:p>
            <a:pPr marL="144463" lvl="1" indent="-142875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200"/>
              <a:t>Legal/Tax optimization</a:t>
            </a:r>
          </a:p>
          <a:p>
            <a:pPr marL="144463" lvl="1" indent="-142875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200"/>
              <a:t>One face to  Government</a:t>
            </a:r>
          </a:p>
          <a:p>
            <a:pPr marL="144463" lvl="1" indent="-142875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200"/>
              <a:t>Pragmatism</a:t>
            </a:r>
          </a:p>
          <a:p>
            <a:pPr marL="144463" lvl="1" indent="-142875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200"/>
              <a:t>Legal hosts have </a:t>
            </a:r>
            <a:r>
              <a:rPr lang="en-US" sz="1200" u="sng"/>
              <a:t>no</a:t>
            </a:r>
            <a:r>
              <a:rPr lang="en-US" sz="1200"/>
              <a:t>  business accountability role</a:t>
            </a:r>
          </a:p>
        </p:txBody>
      </p:sp>
      <p:sp>
        <p:nvSpPr>
          <p:cNvPr id="684035" name="AutoShape 4"/>
          <p:cNvSpPr>
            <a:spLocks noChangeArrowheads="1"/>
          </p:cNvSpPr>
          <p:nvPr/>
        </p:nvSpPr>
        <p:spPr bwMode="gray">
          <a:xfrm>
            <a:off x="2198688" y="5014913"/>
            <a:ext cx="631825" cy="1100137"/>
          </a:xfrm>
          <a:prstGeom prst="roundRect">
            <a:avLst>
              <a:gd name="adj" fmla="val 16667"/>
            </a:avLst>
          </a:prstGeom>
          <a:noFill/>
          <a:ln w="28575">
            <a:solidFill>
              <a:schemeClr val="folHlink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36" name="AutoShape 5"/>
          <p:cNvSpPr>
            <a:spLocks noChangeArrowheads="1"/>
          </p:cNvSpPr>
          <p:nvPr/>
        </p:nvSpPr>
        <p:spPr bwMode="gray">
          <a:xfrm>
            <a:off x="2387600" y="2901950"/>
            <a:ext cx="5419725" cy="3292475"/>
          </a:xfrm>
          <a:prstGeom prst="roundRect">
            <a:avLst>
              <a:gd name="adj" fmla="val 2440"/>
            </a:avLst>
          </a:prstGeom>
          <a:solidFill>
            <a:schemeClr val="bg1"/>
          </a:solidFill>
          <a:ln w="19050">
            <a:solidFill>
              <a:srgbClr val="5A5A5A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37" name="Rectangle 6"/>
          <p:cNvSpPr>
            <a:spLocks noChangeArrowheads="1"/>
          </p:cNvSpPr>
          <p:nvPr/>
        </p:nvSpPr>
        <p:spPr bwMode="gray">
          <a:xfrm>
            <a:off x="2493963" y="5399088"/>
            <a:ext cx="5203825" cy="554037"/>
          </a:xfrm>
          <a:prstGeom prst="rect">
            <a:avLst/>
          </a:prstGeom>
          <a:solidFill>
            <a:srgbClr val="FF8F6E"/>
          </a:solidFill>
          <a:ln w="12700">
            <a:solidFill>
              <a:srgbClr val="FF8F6E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38" name="AutoShape 7"/>
          <p:cNvSpPr>
            <a:spLocks noChangeArrowheads="1"/>
          </p:cNvSpPr>
          <p:nvPr/>
        </p:nvSpPr>
        <p:spPr bwMode="gray">
          <a:xfrm>
            <a:off x="4678363" y="2508250"/>
            <a:ext cx="233362" cy="192088"/>
          </a:xfrm>
          <a:prstGeom prst="parallelogram">
            <a:avLst>
              <a:gd name="adj" fmla="val 30372"/>
            </a:avLst>
          </a:prstGeom>
          <a:solidFill>
            <a:srgbClr val="B4B4B4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39" name="AutoShape 8"/>
          <p:cNvSpPr>
            <a:spLocks noChangeArrowheads="1"/>
          </p:cNvSpPr>
          <p:nvPr/>
        </p:nvSpPr>
        <p:spPr bwMode="gray">
          <a:xfrm>
            <a:off x="4752975" y="2584450"/>
            <a:ext cx="233363" cy="192088"/>
          </a:xfrm>
          <a:prstGeom prst="parallelogram">
            <a:avLst>
              <a:gd name="adj" fmla="val 30372"/>
            </a:avLst>
          </a:prstGeom>
          <a:solidFill>
            <a:srgbClr val="B4B4B4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40" name="AutoShape 9"/>
          <p:cNvSpPr>
            <a:spLocks noChangeArrowheads="1"/>
          </p:cNvSpPr>
          <p:nvPr/>
        </p:nvSpPr>
        <p:spPr bwMode="gray">
          <a:xfrm>
            <a:off x="4826000" y="2660650"/>
            <a:ext cx="231775" cy="192088"/>
          </a:xfrm>
          <a:prstGeom prst="parallelogram">
            <a:avLst>
              <a:gd name="adj" fmla="val 30165"/>
            </a:avLst>
          </a:prstGeom>
          <a:solidFill>
            <a:srgbClr val="B4B4B4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41" name="AutoShape 10"/>
          <p:cNvSpPr>
            <a:spLocks noChangeArrowheads="1"/>
          </p:cNvSpPr>
          <p:nvPr/>
        </p:nvSpPr>
        <p:spPr bwMode="gray">
          <a:xfrm rot="10800000">
            <a:off x="2493963" y="5162550"/>
            <a:ext cx="5203825" cy="236538"/>
          </a:xfrm>
          <a:custGeom>
            <a:avLst/>
            <a:gdLst>
              <a:gd name="T0" fmla="*/ 2147483647 w 21600"/>
              <a:gd name="T1" fmla="*/ 14182906 h 21600"/>
              <a:gd name="T2" fmla="*/ 2147483647 w 21600"/>
              <a:gd name="T3" fmla="*/ 28365813 h 21600"/>
              <a:gd name="T4" fmla="*/ 2147483647 w 21600"/>
              <a:gd name="T5" fmla="*/ 14182906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108 w 21600"/>
              <a:gd name="T13" fmla="*/ 2108 h 21600"/>
              <a:gd name="T14" fmla="*/ 19492 w 21600"/>
              <a:gd name="T15" fmla="*/ 1949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16" y="21600"/>
                </a:lnTo>
                <a:lnTo>
                  <a:pt x="20984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B4B4B4"/>
          </a:solidFill>
          <a:ln w="1270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rot="10800000" wrap="none" lIns="0" tIns="0" rIns="0" bIns="0" anchor="ctr"/>
          <a:lstStyle/>
          <a:p>
            <a:pPr algn="ctr"/>
            <a:endParaRPr lang="en-US" sz="1800" b="1"/>
          </a:p>
        </p:txBody>
      </p:sp>
      <p:sp>
        <p:nvSpPr>
          <p:cNvPr id="684042" name="Rectangle 11"/>
          <p:cNvSpPr>
            <a:spLocks noChangeArrowheads="1"/>
          </p:cNvSpPr>
          <p:nvPr/>
        </p:nvSpPr>
        <p:spPr bwMode="gray">
          <a:xfrm>
            <a:off x="3154363" y="2973388"/>
            <a:ext cx="2476500" cy="604837"/>
          </a:xfrm>
          <a:prstGeom prst="rect">
            <a:avLst/>
          </a:prstGeom>
          <a:solidFill>
            <a:srgbClr val="787878"/>
          </a:solidFill>
          <a:ln w="381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en-US" sz="1400" b="1">
              <a:solidFill>
                <a:schemeClr val="bg1"/>
              </a:solidFill>
            </a:endParaRPr>
          </a:p>
        </p:txBody>
      </p:sp>
      <p:sp>
        <p:nvSpPr>
          <p:cNvPr id="684043" name="AutoShape 12"/>
          <p:cNvSpPr>
            <a:spLocks noChangeArrowheads="1"/>
          </p:cNvSpPr>
          <p:nvPr/>
        </p:nvSpPr>
        <p:spPr bwMode="gray">
          <a:xfrm>
            <a:off x="5557838" y="2973388"/>
            <a:ext cx="1781175" cy="604837"/>
          </a:xfrm>
          <a:prstGeom prst="flowChartAlternateProcess">
            <a:avLst/>
          </a:prstGeom>
          <a:solidFill>
            <a:srgbClr val="AD0026"/>
          </a:solidFill>
          <a:ln w="38100" algn="ctr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r"/>
            <a:endParaRPr lang="en-US" sz="1400" b="1">
              <a:solidFill>
                <a:schemeClr val="bg1"/>
              </a:solidFill>
            </a:endParaRPr>
          </a:p>
        </p:txBody>
      </p:sp>
      <p:sp>
        <p:nvSpPr>
          <p:cNvPr id="684044" name="AutoShape 13"/>
          <p:cNvSpPr>
            <a:spLocks noChangeArrowheads="1"/>
          </p:cNvSpPr>
          <p:nvPr/>
        </p:nvSpPr>
        <p:spPr bwMode="gray">
          <a:xfrm flipV="1">
            <a:off x="6151563" y="3535363"/>
            <a:ext cx="258762" cy="1900237"/>
          </a:xfrm>
          <a:prstGeom prst="upArrow">
            <a:avLst>
              <a:gd name="adj1" fmla="val 50000"/>
              <a:gd name="adj2" fmla="val 60992"/>
            </a:avLst>
          </a:prstGeom>
          <a:solidFill>
            <a:srgbClr val="464646"/>
          </a:solidFill>
          <a:ln w="381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45" name="AutoShape 14"/>
          <p:cNvSpPr>
            <a:spLocks noChangeArrowheads="1"/>
          </p:cNvSpPr>
          <p:nvPr/>
        </p:nvSpPr>
        <p:spPr bwMode="gray">
          <a:xfrm rot="10800000">
            <a:off x="4713288" y="5416550"/>
            <a:ext cx="258762" cy="279400"/>
          </a:xfrm>
          <a:prstGeom prst="upArrow">
            <a:avLst>
              <a:gd name="adj1" fmla="val 50120"/>
              <a:gd name="adj2" fmla="val 42215"/>
            </a:avLst>
          </a:prstGeom>
          <a:solidFill>
            <a:srgbClr val="B4B4B4"/>
          </a:solidFill>
          <a:ln w="381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46" name="Rectangle 15"/>
          <p:cNvSpPr>
            <a:spLocks noChangeArrowheads="1"/>
          </p:cNvSpPr>
          <p:nvPr/>
        </p:nvSpPr>
        <p:spPr bwMode="gray">
          <a:xfrm>
            <a:off x="2663825" y="5718175"/>
            <a:ext cx="847725" cy="1857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endParaRPr lang="en-US" sz="1800" b="1">
              <a:solidFill>
                <a:schemeClr val="bg1"/>
              </a:solidFill>
            </a:endParaRPr>
          </a:p>
        </p:txBody>
      </p:sp>
      <p:sp>
        <p:nvSpPr>
          <p:cNvPr id="684047" name="Oval 16"/>
          <p:cNvSpPr>
            <a:spLocks noChangeArrowheads="1"/>
          </p:cNvSpPr>
          <p:nvPr/>
        </p:nvSpPr>
        <p:spPr bwMode="gray">
          <a:xfrm>
            <a:off x="7134225" y="3094038"/>
            <a:ext cx="742950" cy="384175"/>
          </a:xfrm>
          <a:prstGeom prst="ellipse">
            <a:avLst/>
          </a:prstGeom>
          <a:solidFill>
            <a:srgbClr val="FF8F6E"/>
          </a:solidFill>
          <a:ln w="381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Central Team</a:t>
            </a:r>
          </a:p>
        </p:txBody>
      </p:sp>
      <p:sp>
        <p:nvSpPr>
          <p:cNvPr id="684048" name="Oval 17"/>
          <p:cNvSpPr>
            <a:spLocks noChangeArrowheads="1"/>
          </p:cNvSpPr>
          <p:nvPr/>
        </p:nvSpPr>
        <p:spPr bwMode="gray">
          <a:xfrm>
            <a:off x="7277100" y="5519738"/>
            <a:ext cx="896938" cy="355600"/>
          </a:xfrm>
          <a:prstGeom prst="ellipse">
            <a:avLst/>
          </a:prstGeom>
          <a:solidFill>
            <a:srgbClr val="FF8F6E"/>
          </a:solidFill>
          <a:ln w="381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Regional Teams</a:t>
            </a:r>
          </a:p>
        </p:txBody>
      </p:sp>
      <p:sp>
        <p:nvSpPr>
          <p:cNvPr id="684049" name="Text Box 18"/>
          <p:cNvSpPr txBox="1">
            <a:spLocks noChangeArrowheads="1"/>
          </p:cNvSpPr>
          <p:nvPr/>
        </p:nvSpPr>
        <p:spPr bwMode="gray">
          <a:xfrm>
            <a:off x="6380163" y="3963988"/>
            <a:ext cx="1173162" cy="7620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000">
                <a:solidFill>
                  <a:srgbClr val="464646"/>
                </a:solidFill>
              </a:rPr>
              <a:t>Support &amp; Guidance</a:t>
            </a:r>
          </a:p>
          <a:p>
            <a:pPr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000">
                <a:solidFill>
                  <a:srgbClr val="464646"/>
                </a:solidFill>
              </a:rPr>
              <a:t>Disseminate best practices</a:t>
            </a:r>
          </a:p>
          <a:p>
            <a:pPr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000">
                <a:solidFill>
                  <a:srgbClr val="464646"/>
                </a:solidFill>
              </a:rPr>
              <a:t>Define functional frameworks</a:t>
            </a:r>
          </a:p>
        </p:txBody>
      </p:sp>
      <p:sp>
        <p:nvSpPr>
          <p:cNvPr id="684050" name="Text Box 19"/>
          <p:cNvSpPr txBox="1">
            <a:spLocks noChangeArrowheads="1"/>
          </p:cNvSpPr>
          <p:nvPr/>
        </p:nvSpPr>
        <p:spPr bwMode="gray">
          <a:xfrm>
            <a:off x="2898775" y="5221288"/>
            <a:ext cx="1008063" cy="1524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marL="144463" indent="-144463"/>
            <a:r>
              <a:rPr lang="en-US" sz="1000" b="1">
                <a:solidFill>
                  <a:srgbClr val="464646"/>
                </a:solidFill>
              </a:rPr>
              <a:t>Report into board</a:t>
            </a:r>
          </a:p>
        </p:txBody>
      </p:sp>
      <p:sp>
        <p:nvSpPr>
          <p:cNvPr id="684051" name="Rectangle 20"/>
          <p:cNvSpPr>
            <a:spLocks noChangeArrowheads="1"/>
          </p:cNvSpPr>
          <p:nvPr/>
        </p:nvSpPr>
        <p:spPr bwMode="gray">
          <a:xfrm>
            <a:off x="4540250" y="2097088"/>
            <a:ext cx="1584325" cy="327025"/>
          </a:xfrm>
          <a:prstGeom prst="rect">
            <a:avLst/>
          </a:prstGeom>
          <a:solidFill>
            <a:schemeClr val="folHlink"/>
          </a:solidFill>
          <a:ln w="38100" algn="ctr">
            <a:solidFill>
              <a:schemeClr val="folHlink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 b="1">
                <a:solidFill>
                  <a:schemeClr val="bg1"/>
                </a:solidFill>
              </a:rPr>
              <a:t>E.ON AG</a:t>
            </a:r>
          </a:p>
        </p:txBody>
      </p:sp>
      <p:sp>
        <p:nvSpPr>
          <p:cNvPr id="684052" name="AutoShape 21"/>
          <p:cNvSpPr>
            <a:spLocks noChangeArrowheads="1"/>
          </p:cNvSpPr>
          <p:nvPr/>
        </p:nvSpPr>
        <p:spPr bwMode="gray">
          <a:xfrm>
            <a:off x="2636838" y="5634038"/>
            <a:ext cx="874712" cy="246062"/>
          </a:xfrm>
          <a:prstGeom prst="roundRect">
            <a:avLst>
              <a:gd name="adj" fmla="val 16667"/>
            </a:avLst>
          </a:prstGeom>
          <a:solidFill>
            <a:srgbClr val="FF8F6E"/>
          </a:solidFill>
          <a:ln w="19050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 b="1">
                <a:solidFill>
                  <a:schemeClr val="bg1"/>
                </a:solidFill>
              </a:rPr>
              <a:t>Region 1</a:t>
            </a:r>
          </a:p>
        </p:txBody>
      </p:sp>
      <p:sp>
        <p:nvSpPr>
          <p:cNvPr id="684053" name="AutoShape 22"/>
          <p:cNvSpPr>
            <a:spLocks noChangeArrowheads="1"/>
          </p:cNvSpPr>
          <p:nvPr/>
        </p:nvSpPr>
        <p:spPr bwMode="gray">
          <a:xfrm>
            <a:off x="3614738" y="5634038"/>
            <a:ext cx="876300" cy="246062"/>
          </a:xfrm>
          <a:prstGeom prst="roundRect">
            <a:avLst>
              <a:gd name="adj" fmla="val 16667"/>
            </a:avLst>
          </a:prstGeom>
          <a:solidFill>
            <a:srgbClr val="FF8F6E"/>
          </a:solidFill>
          <a:ln w="19050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 b="1">
                <a:solidFill>
                  <a:schemeClr val="bg1"/>
                </a:solidFill>
              </a:rPr>
              <a:t>Region 2</a:t>
            </a:r>
          </a:p>
        </p:txBody>
      </p:sp>
      <p:sp>
        <p:nvSpPr>
          <p:cNvPr id="684054" name="AutoShape 23"/>
          <p:cNvSpPr>
            <a:spLocks noChangeArrowheads="1"/>
          </p:cNvSpPr>
          <p:nvPr/>
        </p:nvSpPr>
        <p:spPr bwMode="gray">
          <a:xfrm>
            <a:off x="5051425" y="5634038"/>
            <a:ext cx="876300" cy="246062"/>
          </a:xfrm>
          <a:prstGeom prst="roundRect">
            <a:avLst>
              <a:gd name="adj" fmla="val 16667"/>
            </a:avLst>
          </a:prstGeom>
          <a:solidFill>
            <a:srgbClr val="FF8F6E"/>
          </a:solidFill>
          <a:ln w="19050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 b="1">
                <a:solidFill>
                  <a:schemeClr val="bg1"/>
                </a:solidFill>
              </a:rPr>
              <a:t>Region 3</a:t>
            </a:r>
          </a:p>
        </p:txBody>
      </p:sp>
      <p:sp>
        <p:nvSpPr>
          <p:cNvPr id="684055" name="AutoShape 24"/>
          <p:cNvSpPr>
            <a:spLocks noChangeArrowheads="1"/>
          </p:cNvSpPr>
          <p:nvPr/>
        </p:nvSpPr>
        <p:spPr bwMode="gray">
          <a:xfrm>
            <a:off x="6188075" y="5634038"/>
            <a:ext cx="876300" cy="246062"/>
          </a:xfrm>
          <a:prstGeom prst="roundRect">
            <a:avLst>
              <a:gd name="adj" fmla="val 16667"/>
            </a:avLst>
          </a:prstGeom>
          <a:solidFill>
            <a:srgbClr val="FF8F6E"/>
          </a:solidFill>
          <a:ln w="19050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 b="1">
                <a:solidFill>
                  <a:schemeClr val="bg1"/>
                </a:solidFill>
              </a:rPr>
              <a:t>JI/CDM</a:t>
            </a:r>
          </a:p>
        </p:txBody>
      </p:sp>
      <p:sp>
        <p:nvSpPr>
          <p:cNvPr id="684056" name="AutoShape 25"/>
          <p:cNvSpPr>
            <a:spLocks noChangeArrowheads="1"/>
          </p:cNvSpPr>
          <p:nvPr/>
        </p:nvSpPr>
        <p:spPr bwMode="gray">
          <a:xfrm>
            <a:off x="3238500" y="3497263"/>
            <a:ext cx="258763" cy="1655762"/>
          </a:xfrm>
          <a:prstGeom prst="upArrow">
            <a:avLst>
              <a:gd name="adj1" fmla="val 50000"/>
              <a:gd name="adj2" fmla="val 53145"/>
            </a:avLst>
          </a:prstGeom>
          <a:solidFill>
            <a:srgbClr val="464646"/>
          </a:solidFill>
          <a:ln w="381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endParaRPr lang="en-US">
              <a:solidFill>
                <a:srgbClr val="000099"/>
              </a:solidFill>
            </a:endParaRPr>
          </a:p>
        </p:txBody>
      </p:sp>
      <p:sp>
        <p:nvSpPr>
          <p:cNvPr id="684057" name="AutoShape 26"/>
          <p:cNvSpPr>
            <a:spLocks noChangeArrowheads="1"/>
          </p:cNvSpPr>
          <p:nvPr/>
        </p:nvSpPr>
        <p:spPr bwMode="gray">
          <a:xfrm rot="10800000" flipV="1">
            <a:off x="4713288" y="3221038"/>
            <a:ext cx="258762" cy="280987"/>
          </a:xfrm>
          <a:prstGeom prst="upArrow">
            <a:avLst>
              <a:gd name="adj1" fmla="val 50120"/>
              <a:gd name="adj2" fmla="val 42455"/>
            </a:avLst>
          </a:prstGeom>
          <a:solidFill>
            <a:srgbClr val="B4B4B4"/>
          </a:solidFill>
          <a:ln w="381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58" name="Text Box 27"/>
          <p:cNvSpPr txBox="1">
            <a:spLocks noChangeArrowheads="1"/>
          </p:cNvSpPr>
          <p:nvPr/>
        </p:nvSpPr>
        <p:spPr bwMode="gray">
          <a:xfrm>
            <a:off x="3300413" y="3057525"/>
            <a:ext cx="812800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solidFill>
                  <a:schemeClr val="bg1"/>
                </a:solidFill>
              </a:rPr>
              <a:t>Board</a:t>
            </a:r>
          </a:p>
        </p:txBody>
      </p:sp>
      <p:sp>
        <p:nvSpPr>
          <p:cNvPr id="684059" name="Text Box 28"/>
          <p:cNvSpPr txBox="1">
            <a:spLocks noChangeArrowheads="1"/>
          </p:cNvSpPr>
          <p:nvPr/>
        </p:nvSpPr>
        <p:spPr bwMode="gray">
          <a:xfrm>
            <a:off x="5964238" y="3070225"/>
            <a:ext cx="922337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solidFill>
                  <a:schemeClr val="bg1"/>
                </a:solidFill>
              </a:rPr>
              <a:t>Functions</a:t>
            </a:r>
          </a:p>
        </p:txBody>
      </p:sp>
      <p:sp>
        <p:nvSpPr>
          <p:cNvPr id="684060" name="Text Box 29"/>
          <p:cNvSpPr txBox="1">
            <a:spLocks noChangeArrowheads="1"/>
          </p:cNvSpPr>
          <p:nvPr/>
        </p:nvSpPr>
        <p:spPr bwMode="gray">
          <a:xfrm>
            <a:off x="3338513" y="2474913"/>
            <a:ext cx="1233487" cy="4095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r">
              <a:lnSpc>
                <a:spcPct val="90000"/>
              </a:lnSpc>
            </a:pPr>
            <a:r>
              <a:rPr lang="de-DE" sz="1000"/>
              <a:t>P&amp;L</a:t>
            </a:r>
          </a:p>
          <a:p>
            <a:pPr algn="r">
              <a:lnSpc>
                <a:spcPct val="90000"/>
              </a:lnSpc>
            </a:pPr>
            <a:r>
              <a:rPr lang="de-DE" sz="1000"/>
              <a:t>Balance Sheet</a:t>
            </a:r>
          </a:p>
          <a:p>
            <a:pPr algn="r">
              <a:lnSpc>
                <a:spcPct val="90000"/>
              </a:lnSpc>
            </a:pPr>
            <a:r>
              <a:rPr lang="de-DE" sz="1000"/>
              <a:t>Cash Flow Statement </a:t>
            </a:r>
          </a:p>
        </p:txBody>
      </p:sp>
      <p:sp>
        <p:nvSpPr>
          <p:cNvPr id="684061" name="AutoShape 30"/>
          <p:cNvSpPr>
            <a:spLocks noChangeArrowheads="1"/>
          </p:cNvSpPr>
          <p:nvPr/>
        </p:nvSpPr>
        <p:spPr bwMode="gray">
          <a:xfrm>
            <a:off x="3840163" y="5481638"/>
            <a:ext cx="423862" cy="98425"/>
          </a:xfrm>
          <a:prstGeom prst="triangle">
            <a:avLst>
              <a:gd name="adj" fmla="val 50000"/>
            </a:avLst>
          </a:prstGeom>
          <a:solidFill>
            <a:srgbClr val="B4B4B4"/>
          </a:solidFill>
          <a:ln w="1905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62" name="AutoShape 31"/>
          <p:cNvSpPr>
            <a:spLocks noChangeArrowheads="1"/>
          </p:cNvSpPr>
          <p:nvPr/>
        </p:nvSpPr>
        <p:spPr bwMode="gray">
          <a:xfrm>
            <a:off x="2862263" y="5481638"/>
            <a:ext cx="423862" cy="98425"/>
          </a:xfrm>
          <a:prstGeom prst="triangle">
            <a:avLst>
              <a:gd name="adj" fmla="val 50000"/>
            </a:avLst>
          </a:prstGeom>
          <a:solidFill>
            <a:srgbClr val="B4B4B4"/>
          </a:solidFill>
          <a:ln w="1905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63" name="AutoShape 32"/>
          <p:cNvSpPr>
            <a:spLocks noChangeArrowheads="1"/>
          </p:cNvSpPr>
          <p:nvPr/>
        </p:nvSpPr>
        <p:spPr bwMode="gray">
          <a:xfrm>
            <a:off x="5278438" y="5481638"/>
            <a:ext cx="423862" cy="98425"/>
          </a:xfrm>
          <a:prstGeom prst="triangle">
            <a:avLst>
              <a:gd name="adj" fmla="val 50000"/>
            </a:avLst>
          </a:prstGeom>
          <a:solidFill>
            <a:srgbClr val="B4B4B4"/>
          </a:solidFill>
          <a:ln w="1905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64" name="AutoShape 33"/>
          <p:cNvSpPr>
            <a:spLocks noChangeArrowheads="1"/>
          </p:cNvSpPr>
          <p:nvPr/>
        </p:nvSpPr>
        <p:spPr bwMode="gray">
          <a:xfrm>
            <a:off x="3540125" y="3502025"/>
            <a:ext cx="2603500" cy="1966913"/>
          </a:xfrm>
          <a:prstGeom prst="hexagon">
            <a:avLst>
              <a:gd name="adj" fmla="val 33091"/>
              <a:gd name="vf" fmla="val 115470"/>
            </a:avLst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684065" name="AutoShape 34"/>
          <p:cNvSpPr>
            <a:spLocks noChangeArrowheads="1"/>
          </p:cNvSpPr>
          <p:nvPr/>
        </p:nvSpPr>
        <p:spPr bwMode="gray">
          <a:xfrm>
            <a:off x="3598863" y="3544888"/>
            <a:ext cx="2487612" cy="1879600"/>
          </a:xfrm>
          <a:prstGeom prst="hexagon">
            <a:avLst>
              <a:gd name="adj" fmla="val 33087"/>
              <a:gd name="vf" fmla="val 115470"/>
            </a:avLst>
          </a:prstGeom>
          <a:solidFill>
            <a:schemeClr val="bg1"/>
          </a:solidFill>
          <a:ln w="19050">
            <a:solidFill>
              <a:srgbClr val="5A5A5A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684066" name="Text Box 35"/>
          <p:cNvSpPr txBox="1">
            <a:spLocks noChangeArrowheads="1"/>
          </p:cNvSpPr>
          <p:nvPr/>
        </p:nvSpPr>
        <p:spPr bwMode="gray">
          <a:xfrm>
            <a:off x="4049713" y="3983038"/>
            <a:ext cx="1739900" cy="13716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/>
              <a:t>as ‚the‘ platform for interaction</a:t>
            </a:r>
          </a:p>
          <a:p>
            <a:pPr marL="169863" lvl="1" indent="-168275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000"/>
              <a:t>Regular briefs on in-year performance via specified KPIs (quarterly)</a:t>
            </a:r>
          </a:p>
          <a:p>
            <a:pPr marL="169863" lvl="1" indent="-168275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000"/>
              <a:t>Strategy and market review (Q2)</a:t>
            </a:r>
          </a:p>
          <a:p>
            <a:pPr marL="169863" lvl="1" indent="-168275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000"/>
              <a:t>Plan sign off (Q3)</a:t>
            </a:r>
          </a:p>
          <a:p>
            <a:pPr marL="169863" lvl="1" indent="-168275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000"/>
              <a:t>Regular people and safety conversations</a:t>
            </a:r>
          </a:p>
        </p:txBody>
      </p:sp>
      <p:sp>
        <p:nvSpPr>
          <p:cNvPr id="684067" name="Rectangle 36"/>
          <p:cNvSpPr>
            <a:spLocks noChangeArrowheads="1"/>
          </p:cNvSpPr>
          <p:nvPr/>
        </p:nvSpPr>
        <p:spPr bwMode="gray">
          <a:xfrm>
            <a:off x="4349750" y="3606800"/>
            <a:ext cx="1016000" cy="3619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85000"/>
              </a:lnSpc>
            </a:pPr>
            <a:r>
              <a:rPr lang="de-DE" sz="1400" b="1"/>
              <a:t>Performance </a:t>
            </a:r>
          </a:p>
          <a:p>
            <a:pPr algn="ctr">
              <a:lnSpc>
                <a:spcPct val="85000"/>
              </a:lnSpc>
            </a:pPr>
            <a:r>
              <a:rPr lang="de-DE" sz="1400" b="1"/>
              <a:t>Management </a:t>
            </a:r>
          </a:p>
        </p:txBody>
      </p:sp>
      <p:sp>
        <p:nvSpPr>
          <p:cNvPr id="684068" name="AutoShape 37"/>
          <p:cNvSpPr>
            <a:spLocks noChangeArrowheads="1"/>
          </p:cNvSpPr>
          <p:nvPr/>
        </p:nvSpPr>
        <p:spPr bwMode="gray">
          <a:xfrm>
            <a:off x="6413500" y="5481638"/>
            <a:ext cx="423863" cy="98425"/>
          </a:xfrm>
          <a:prstGeom prst="triangle">
            <a:avLst>
              <a:gd name="adj" fmla="val 50000"/>
            </a:avLst>
          </a:prstGeom>
          <a:solidFill>
            <a:srgbClr val="B4B4B4"/>
          </a:solidFill>
          <a:ln w="1905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69" name="Text Box 38"/>
          <p:cNvSpPr txBox="1">
            <a:spLocks noChangeArrowheads="1"/>
          </p:cNvSpPr>
          <p:nvPr/>
        </p:nvSpPr>
        <p:spPr bwMode="gray">
          <a:xfrm>
            <a:off x="3760788" y="5973763"/>
            <a:ext cx="2473325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marL="130175" indent="-130175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400" b="1"/>
              <a:t>Deliver the agreed business plan</a:t>
            </a:r>
          </a:p>
        </p:txBody>
      </p:sp>
      <p:sp>
        <p:nvSpPr>
          <p:cNvPr id="684070" name="AutoShape 39"/>
          <p:cNvSpPr>
            <a:spLocks noChangeArrowheads="1"/>
          </p:cNvSpPr>
          <p:nvPr/>
        </p:nvSpPr>
        <p:spPr bwMode="gray">
          <a:xfrm rot="-5400000">
            <a:off x="1982788" y="5608638"/>
            <a:ext cx="366712" cy="188912"/>
          </a:xfrm>
          <a:prstGeom prst="triangle">
            <a:avLst>
              <a:gd name="adj" fmla="val 50000"/>
            </a:avLst>
          </a:prstGeom>
          <a:solidFill>
            <a:schemeClr val="folHlink"/>
          </a:solidFill>
          <a:ln w="1905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71" name="AutoShape 40"/>
          <p:cNvSpPr>
            <a:spLocks noChangeArrowheads="1"/>
          </p:cNvSpPr>
          <p:nvPr/>
        </p:nvSpPr>
        <p:spPr bwMode="gray">
          <a:xfrm rot="5400000" flipV="1">
            <a:off x="5330032" y="3129756"/>
            <a:ext cx="249238" cy="288925"/>
          </a:xfrm>
          <a:prstGeom prst="upArrow">
            <a:avLst>
              <a:gd name="adj1" fmla="val 50009"/>
              <a:gd name="adj2" fmla="val 67971"/>
            </a:avLst>
          </a:prstGeom>
          <a:solidFill>
            <a:srgbClr val="464646"/>
          </a:solidFill>
          <a:ln w="381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72" name="AutoShape 41"/>
          <p:cNvSpPr>
            <a:spLocks noChangeArrowheads="1"/>
          </p:cNvSpPr>
          <p:nvPr/>
        </p:nvSpPr>
        <p:spPr bwMode="gray">
          <a:xfrm rot="10800000" flipV="1">
            <a:off x="5172075" y="2403475"/>
            <a:ext cx="288925" cy="628650"/>
          </a:xfrm>
          <a:prstGeom prst="upArrow">
            <a:avLst>
              <a:gd name="adj1" fmla="val 47583"/>
              <a:gd name="adj2" fmla="val 58092"/>
            </a:avLst>
          </a:prstGeom>
          <a:solidFill>
            <a:srgbClr val="B4B4B4"/>
          </a:solidFill>
          <a:ln w="381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73" name="Rectangle 42"/>
          <p:cNvSpPr>
            <a:spLocks noChangeArrowheads="1"/>
          </p:cNvSpPr>
          <p:nvPr/>
        </p:nvSpPr>
        <p:spPr bwMode="gray">
          <a:xfrm rot="10800000">
            <a:off x="5270500" y="2962275"/>
            <a:ext cx="92075" cy="88900"/>
          </a:xfrm>
          <a:prstGeom prst="rect">
            <a:avLst/>
          </a:prstGeom>
          <a:solidFill>
            <a:srgbClr val="B4B4B4"/>
          </a:solidFill>
          <a:ln w="635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74" name="Text Box 43"/>
          <p:cNvSpPr txBox="1">
            <a:spLocks noChangeArrowheads="1"/>
          </p:cNvSpPr>
          <p:nvPr/>
        </p:nvSpPr>
        <p:spPr bwMode="gray">
          <a:xfrm>
            <a:off x="5903913" y="3284538"/>
            <a:ext cx="1195387" cy="1825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marL="144463" indent="-144463"/>
            <a:r>
              <a:rPr lang="en-US" sz="1200" b="1">
                <a:solidFill>
                  <a:schemeClr val="bg1"/>
                </a:solidFill>
              </a:rPr>
              <a:t>Report into board</a:t>
            </a:r>
          </a:p>
        </p:txBody>
      </p:sp>
      <p:sp>
        <p:nvSpPr>
          <p:cNvPr id="684075" name="Text Box 44"/>
          <p:cNvSpPr txBox="1">
            <a:spLocks noChangeArrowheads="1"/>
          </p:cNvSpPr>
          <p:nvPr/>
        </p:nvSpPr>
        <p:spPr bwMode="gray">
          <a:xfrm>
            <a:off x="2451100" y="3914775"/>
            <a:ext cx="884238" cy="10668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marL="203200" indent="-203200"/>
            <a:r>
              <a:rPr lang="de-DE" sz="1000"/>
              <a:t>Report results into board</a:t>
            </a:r>
          </a:p>
          <a:p>
            <a:pPr marL="203200" indent="-203200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000"/>
              <a:t>P&amp;L</a:t>
            </a:r>
          </a:p>
          <a:p>
            <a:pPr marL="203200" indent="-203200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000"/>
              <a:t>CF</a:t>
            </a:r>
          </a:p>
          <a:p>
            <a:pPr marL="203200" indent="-203200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000"/>
              <a:t>BS</a:t>
            </a:r>
          </a:p>
          <a:p>
            <a:pPr marL="203200" indent="-203200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000"/>
              <a:t>ROCE</a:t>
            </a:r>
          </a:p>
          <a:p>
            <a:pPr marL="203200" indent="-203200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000"/>
              <a:t>ETC</a:t>
            </a:r>
          </a:p>
        </p:txBody>
      </p:sp>
      <p:sp>
        <p:nvSpPr>
          <p:cNvPr id="684076" name="Rectangle 45"/>
          <p:cNvSpPr>
            <a:spLocks noChangeArrowheads="1"/>
          </p:cNvSpPr>
          <p:nvPr/>
        </p:nvSpPr>
        <p:spPr bwMode="gray">
          <a:xfrm rot="10800000">
            <a:off x="6238875" y="3516313"/>
            <a:ext cx="84138" cy="88900"/>
          </a:xfrm>
          <a:prstGeom prst="rect">
            <a:avLst/>
          </a:prstGeom>
          <a:solidFill>
            <a:srgbClr val="464646"/>
          </a:solidFill>
          <a:ln w="6350">
            <a:solidFill>
              <a:srgbClr val="464646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77" name="Rectangle 46"/>
          <p:cNvSpPr>
            <a:spLocks noChangeArrowheads="1"/>
          </p:cNvSpPr>
          <p:nvPr/>
        </p:nvSpPr>
        <p:spPr bwMode="gray">
          <a:xfrm rot="-5400000">
            <a:off x="5533231" y="3229769"/>
            <a:ext cx="79375" cy="90488"/>
          </a:xfrm>
          <a:prstGeom prst="rect">
            <a:avLst/>
          </a:prstGeom>
          <a:solidFill>
            <a:srgbClr val="464646"/>
          </a:solidFill>
          <a:ln w="6350">
            <a:solidFill>
              <a:srgbClr val="464646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78" name="Rectangle 47"/>
          <p:cNvSpPr>
            <a:spLocks noChangeArrowheads="1"/>
          </p:cNvSpPr>
          <p:nvPr/>
        </p:nvSpPr>
        <p:spPr bwMode="gray">
          <a:xfrm rot="10800000">
            <a:off x="3325813" y="5080000"/>
            <a:ext cx="84137" cy="88900"/>
          </a:xfrm>
          <a:prstGeom prst="rect">
            <a:avLst/>
          </a:prstGeom>
          <a:solidFill>
            <a:srgbClr val="464646"/>
          </a:solidFill>
          <a:ln w="6350">
            <a:solidFill>
              <a:srgbClr val="464646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4079" name="Rectangle 48"/>
          <p:cNvSpPr>
            <a:spLocks noChangeArrowheads="1"/>
          </p:cNvSpPr>
          <p:nvPr/>
        </p:nvSpPr>
        <p:spPr bwMode="gray">
          <a:xfrm>
            <a:off x="603250" y="1571625"/>
            <a:ext cx="7924800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en-GB" sz="2200" b="1"/>
              <a:t>Steering by Performance Management steps in for legal shareholding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057" name="Rectangle 5"/>
          <p:cNvSpPr txBox="1">
            <a:spLocks noGrp="1" noChangeArrowheads="1"/>
          </p:cNvSpPr>
          <p:nvPr/>
        </p:nvSpPr>
        <p:spPr bwMode="auto">
          <a:xfrm>
            <a:off x="8001000" y="6553200"/>
            <a:ext cx="533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r>
              <a:rPr lang="de-DE" sz="700"/>
              <a:t>Seite </a:t>
            </a:r>
            <a:fld id="{A0C159E0-77AC-4415-9B4C-C58C16267A75}" type="slidenum">
              <a:rPr lang="de-DE" sz="700"/>
              <a:pPr algn="r" eaLnBrk="0" hangingPunct="0">
                <a:lnSpc>
                  <a:spcPts val="900"/>
                </a:lnSpc>
              </a:pPr>
              <a:t>11</a:t>
            </a:fld>
            <a:endParaRPr lang="de-DE" sz="700"/>
          </a:p>
        </p:txBody>
      </p:sp>
      <p:sp>
        <p:nvSpPr>
          <p:cNvPr id="685058" name="Rectangle 6"/>
          <p:cNvSpPr txBox="1">
            <a:spLocks noGrp="1" noChangeArrowheads="1"/>
          </p:cNvSpPr>
          <p:nvPr/>
        </p:nvSpPr>
        <p:spPr bwMode="auto">
          <a:xfrm>
            <a:off x="3048000" y="6553200"/>
            <a:ext cx="5105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r>
              <a:rPr lang="de-DE" sz="700"/>
              <a:t>ECR-CE Strategy review 2008        19th May 2008</a:t>
            </a:r>
          </a:p>
        </p:txBody>
      </p:sp>
      <p:sp>
        <p:nvSpPr>
          <p:cNvPr id="68505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1196975"/>
            <a:ext cx="7634288" cy="311150"/>
          </a:xfrm>
        </p:spPr>
        <p:txBody>
          <a:bodyPr/>
          <a:lstStyle/>
          <a:p>
            <a:r>
              <a:rPr lang="de-DE" smtClean="0"/>
              <a:t>Agenda</a:t>
            </a:r>
          </a:p>
        </p:txBody>
      </p:sp>
      <p:sp>
        <p:nvSpPr>
          <p:cNvPr id="685060" name="Rectangle 3"/>
          <p:cNvSpPr>
            <a:spLocks noChangeArrowheads="1"/>
          </p:cNvSpPr>
          <p:nvPr/>
        </p:nvSpPr>
        <p:spPr bwMode="gray">
          <a:xfrm>
            <a:off x="395288" y="2414588"/>
            <a:ext cx="7778750" cy="798512"/>
          </a:xfrm>
          <a:prstGeom prst="rect">
            <a:avLst/>
          </a:prstGeom>
          <a:solidFill>
            <a:srgbClr val="B4B4B4"/>
          </a:solidFill>
          <a:ln w="1270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85061" name="Text Box 4"/>
          <p:cNvSpPr txBox="1">
            <a:spLocks noChangeArrowheads="1"/>
          </p:cNvSpPr>
          <p:nvPr/>
        </p:nvSpPr>
        <p:spPr bwMode="gray">
          <a:xfrm>
            <a:off x="609600" y="2078038"/>
            <a:ext cx="7778750" cy="15128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marL="203200" indent="-203200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de-DE" sz="1800"/>
              <a:t>E.ON Climate&amp;Renewables overview</a:t>
            </a:r>
          </a:p>
          <a:p>
            <a:pPr marL="203200" indent="-203200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de-DE" sz="1800"/>
              <a:t>Our Strategy</a:t>
            </a:r>
          </a:p>
          <a:p>
            <a:pPr marL="609600" lvl="2" indent="-203200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800"/>
              <a:t>EC&amp;R-wide</a:t>
            </a:r>
          </a:p>
          <a:p>
            <a:pPr marL="609600" lvl="2" indent="-203200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800"/>
              <a:t>EC&amp;R-Central Europe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557" name="Foliennummernplatzhalter 1"/>
          <p:cNvSpPr txBox="1">
            <a:spLocks noGrp="1"/>
          </p:cNvSpPr>
          <p:nvPr/>
        </p:nvSpPr>
        <p:spPr bwMode="auto">
          <a:xfrm>
            <a:off x="8001000" y="6553200"/>
            <a:ext cx="533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fld id="{F17555FF-6E79-48F1-AFFC-A0711F7E0009}" type="slidenum">
              <a:rPr sz="700" noProof="1"/>
              <a:pPr algn="r" eaLnBrk="0" hangingPunct="0">
                <a:lnSpc>
                  <a:spcPts val="900"/>
                </a:lnSpc>
              </a:pPr>
              <a:t>12</a:t>
            </a:fld>
            <a:endParaRPr lang="de-DE" sz="700" noProof="1"/>
          </a:p>
        </p:txBody>
      </p:sp>
      <p:sp>
        <p:nvSpPr>
          <p:cNvPr id="663558" name="Fußzeilenplatzhalter 2"/>
          <p:cNvSpPr txBox="1">
            <a:spLocks noGrp="1"/>
          </p:cNvSpPr>
          <p:nvPr/>
        </p:nvSpPr>
        <p:spPr bwMode="auto">
          <a:xfrm>
            <a:off x="3048000" y="6553200"/>
            <a:ext cx="5105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r>
              <a:rPr lang="de-DE" sz="700" noProof="1"/>
              <a:t>      </a:t>
            </a:r>
          </a:p>
        </p:txBody>
      </p:sp>
      <p:graphicFrame>
        <p:nvGraphicFramePr>
          <p:cNvPr id="663556" name="Rectangle 3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46050" cy="158750"/>
        </p:xfrm>
        <a:graphic>
          <a:graphicData uri="http://schemas.openxmlformats.org/presentationml/2006/ole">
            <p:oleObj spid="_x0000_s663556" r:id="rId9" imgW="0" imgH="0" progId="">
              <p:embed/>
            </p:oleObj>
          </a:graphicData>
        </a:graphic>
      </p:graphicFrame>
      <p:sp>
        <p:nvSpPr>
          <p:cNvPr id="663559" name="AutoShape 28"/>
          <p:cNvSpPr>
            <a:spLocks noChangeArrowheads="1"/>
          </p:cNvSpPr>
          <p:nvPr/>
        </p:nvSpPr>
        <p:spPr bwMode="auto">
          <a:xfrm>
            <a:off x="2144713" y="4275138"/>
            <a:ext cx="2257425" cy="1978025"/>
          </a:xfrm>
          <a:prstGeom prst="triangle">
            <a:avLst>
              <a:gd name="adj" fmla="val 50000"/>
            </a:avLst>
          </a:prstGeom>
          <a:solidFill>
            <a:srgbClr val="FF8F6E"/>
          </a:solidFill>
          <a:ln w="6350" algn="ctr">
            <a:noFill/>
            <a:miter lim="800000"/>
            <a:headEnd/>
            <a:tailEnd/>
          </a:ln>
        </p:spPr>
        <p:txBody>
          <a:bodyPr wrap="none" lIns="72000" tIns="0" rIns="0" bIns="0" anchor="ctr"/>
          <a:lstStyle/>
          <a:p>
            <a:endParaRPr lang="de-DE">
              <a:cs typeface="Arial" charset="0"/>
            </a:endParaRPr>
          </a:p>
        </p:txBody>
      </p:sp>
      <p:sp>
        <p:nvSpPr>
          <p:cNvPr id="663560" name="AutoShape 29"/>
          <p:cNvSpPr>
            <a:spLocks noChangeArrowheads="1"/>
          </p:cNvSpPr>
          <p:nvPr/>
        </p:nvSpPr>
        <p:spPr bwMode="auto">
          <a:xfrm>
            <a:off x="4741863" y="4275138"/>
            <a:ext cx="2257425" cy="1978025"/>
          </a:xfrm>
          <a:prstGeom prst="triangle">
            <a:avLst>
              <a:gd name="adj" fmla="val 50000"/>
            </a:avLst>
          </a:prstGeom>
          <a:solidFill>
            <a:srgbClr val="FF8F6E"/>
          </a:solidFill>
          <a:ln w="6350" algn="ctr">
            <a:noFill/>
            <a:miter lim="800000"/>
            <a:headEnd/>
            <a:tailEnd/>
          </a:ln>
        </p:spPr>
        <p:txBody>
          <a:bodyPr wrap="none" lIns="72000" tIns="0" rIns="0" bIns="0" anchor="ctr"/>
          <a:lstStyle/>
          <a:p>
            <a:endParaRPr lang="de-DE">
              <a:cs typeface="Arial" charset="0"/>
            </a:endParaRPr>
          </a:p>
        </p:txBody>
      </p:sp>
      <p:sp>
        <p:nvSpPr>
          <p:cNvPr id="663561" name="AutoShape 30"/>
          <p:cNvSpPr>
            <a:spLocks noChangeArrowheads="1"/>
          </p:cNvSpPr>
          <p:nvPr/>
        </p:nvSpPr>
        <p:spPr bwMode="auto">
          <a:xfrm>
            <a:off x="3433763" y="2055813"/>
            <a:ext cx="2259012" cy="1978025"/>
          </a:xfrm>
          <a:prstGeom prst="triangle">
            <a:avLst>
              <a:gd name="adj" fmla="val 50000"/>
            </a:avLst>
          </a:prstGeom>
          <a:solidFill>
            <a:srgbClr val="FF8F6E"/>
          </a:solidFill>
          <a:ln w="6350" algn="ctr">
            <a:noFill/>
            <a:miter lim="800000"/>
            <a:headEnd/>
            <a:tailEnd/>
          </a:ln>
        </p:spPr>
        <p:txBody>
          <a:bodyPr wrap="none" lIns="72000" tIns="0" rIns="0" bIns="0" anchor="ctr"/>
          <a:lstStyle/>
          <a:p>
            <a:endParaRPr lang="de-DE">
              <a:cs typeface="Arial" charset="0"/>
            </a:endParaRPr>
          </a:p>
        </p:txBody>
      </p:sp>
      <p:sp>
        <p:nvSpPr>
          <p:cNvPr id="663562" name="AutoShape 31"/>
          <p:cNvSpPr>
            <a:spLocks noChangeArrowheads="1"/>
          </p:cNvSpPr>
          <p:nvPr/>
        </p:nvSpPr>
        <p:spPr bwMode="auto">
          <a:xfrm flipV="1">
            <a:off x="3433763" y="4219575"/>
            <a:ext cx="2259012" cy="197802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6350">
            <a:noFill/>
            <a:miter lim="800000"/>
            <a:headEnd/>
            <a:tailEnd/>
          </a:ln>
        </p:spPr>
        <p:txBody>
          <a:bodyPr rot="10800000" wrap="none" lIns="72000" tIns="0" rIns="0" bIns="0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663563" name="Text1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21113" y="3644900"/>
            <a:ext cx="1484312" cy="27463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 defTabSz="328613"/>
            <a:r>
              <a:rPr lang="en-US" altLang="de-DE" sz="1800" b="1">
                <a:cs typeface="Arial" charset="0"/>
              </a:rPr>
              <a:t>Climate concerns</a:t>
            </a:r>
          </a:p>
        </p:txBody>
      </p:sp>
      <p:sp>
        <p:nvSpPr>
          <p:cNvPr id="663564" name="Text12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318125" y="5589588"/>
            <a:ext cx="1108075" cy="549275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 defTabSz="328613"/>
            <a:r>
              <a:rPr lang="en-US" altLang="de-DE" sz="1800" b="1">
                <a:cs typeface="Arial" charset="0"/>
              </a:rPr>
              <a:t>Affordability</a:t>
            </a:r>
            <a:r>
              <a:rPr lang="de-DE" altLang="de-DE" sz="1800" b="1">
                <a:cs typeface="Arial" charset="0"/>
              </a:rPr>
              <a:t/>
            </a:r>
            <a:br>
              <a:rPr lang="de-DE" altLang="de-DE" sz="1800" b="1">
                <a:cs typeface="Arial" charset="0"/>
              </a:rPr>
            </a:br>
            <a:r>
              <a:rPr lang="en-US" altLang="de-DE" sz="1800" b="1">
                <a:cs typeface="Arial" charset="0"/>
              </a:rPr>
              <a:t>of energy</a:t>
            </a:r>
          </a:p>
        </p:txBody>
      </p:sp>
      <p:sp>
        <p:nvSpPr>
          <p:cNvPr id="663565" name="Text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603500" y="5864225"/>
            <a:ext cx="1341438" cy="27463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ctr" defTabSz="328613"/>
            <a:r>
              <a:rPr lang="en-US" altLang="de-DE" sz="1800" b="1">
                <a:cs typeface="Arial" charset="0"/>
              </a:rPr>
              <a:t>Energy security</a:t>
            </a:r>
          </a:p>
        </p:txBody>
      </p:sp>
      <p:sp>
        <p:nvSpPr>
          <p:cNvPr id="663566" name="Textframe 20459,0414175,061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003675" y="4589463"/>
            <a:ext cx="1171575" cy="3048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 defTabSz="328613">
              <a:buSzPct val="100000"/>
              <a:buFont typeface="Arial" charset="0"/>
              <a:buNone/>
            </a:pPr>
            <a:r>
              <a:rPr lang="en-US" altLang="de-DE" b="1">
                <a:solidFill>
                  <a:schemeClr val="bg1"/>
                </a:solidFill>
                <a:cs typeface="Arial" charset="0"/>
              </a:rPr>
              <a:t>Renewables</a:t>
            </a:r>
            <a:endParaRPr lang="en-US" altLang="de-DE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663567" name="Picture 4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494338" y="5124450"/>
            <a:ext cx="75247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3568" name="Picture 46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97188" y="5124450"/>
            <a:ext cx="752475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3569" name="Picture 47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186238" y="2976563"/>
            <a:ext cx="754062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3570" name="Freeform 49"/>
          <p:cNvSpPr>
            <a:spLocks/>
          </p:cNvSpPr>
          <p:nvPr/>
        </p:nvSpPr>
        <p:spPr bwMode="auto">
          <a:xfrm>
            <a:off x="4775200" y="2057400"/>
            <a:ext cx="3763963" cy="1973263"/>
          </a:xfrm>
          <a:custGeom>
            <a:avLst/>
            <a:gdLst>
              <a:gd name="T0" fmla="*/ 0 w 2568"/>
              <a:gd name="T1" fmla="*/ 0 h 1267"/>
              <a:gd name="T2" fmla="*/ 2147483647 w 2568"/>
              <a:gd name="T3" fmla="*/ 0 h 1267"/>
              <a:gd name="T4" fmla="*/ 2147483647 w 2568"/>
              <a:gd name="T5" fmla="*/ 2147483647 h 1267"/>
              <a:gd name="T6" fmla="*/ 2147483647 w 2568"/>
              <a:gd name="T7" fmla="*/ 2147483647 h 1267"/>
              <a:gd name="T8" fmla="*/ 0 w 2568"/>
              <a:gd name="T9" fmla="*/ 0 h 126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568"/>
              <a:gd name="T16" fmla="*/ 0 h 1267"/>
              <a:gd name="T17" fmla="*/ 2568 w 2568"/>
              <a:gd name="T18" fmla="*/ 1267 h 126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568" h="1267">
                <a:moveTo>
                  <a:pt x="0" y="0"/>
                </a:moveTo>
                <a:lnTo>
                  <a:pt x="2568" y="0"/>
                </a:lnTo>
                <a:lnTo>
                  <a:pt x="2568" y="1267"/>
                </a:lnTo>
                <a:lnTo>
                  <a:pt x="778" y="1267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E3E3E3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>
              <a:cs typeface="Arial" charset="0"/>
            </a:endParaRPr>
          </a:p>
        </p:txBody>
      </p:sp>
      <p:sp>
        <p:nvSpPr>
          <p:cNvPr id="663571" name="Freeform 50"/>
          <p:cNvSpPr>
            <a:spLocks/>
          </p:cNvSpPr>
          <p:nvPr/>
        </p:nvSpPr>
        <p:spPr bwMode="auto">
          <a:xfrm>
            <a:off x="6070600" y="4267200"/>
            <a:ext cx="2462213" cy="1981200"/>
          </a:xfrm>
          <a:custGeom>
            <a:avLst/>
            <a:gdLst>
              <a:gd name="T0" fmla="*/ 0 w 1680"/>
              <a:gd name="T1" fmla="*/ 0 h 1248"/>
              <a:gd name="T2" fmla="*/ 2147483647 w 1680"/>
              <a:gd name="T3" fmla="*/ 0 h 1248"/>
              <a:gd name="T4" fmla="*/ 2147483647 w 1680"/>
              <a:gd name="T5" fmla="*/ 2147483647 h 1248"/>
              <a:gd name="T6" fmla="*/ 2147483647 w 1680"/>
              <a:gd name="T7" fmla="*/ 2147483647 h 1248"/>
              <a:gd name="T8" fmla="*/ 0 w 1680"/>
              <a:gd name="T9" fmla="*/ 0 h 12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80"/>
              <a:gd name="T16" fmla="*/ 0 h 1248"/>
              <a:gd name="T17" fmla="*/ 1680 w 1680"/>
              <a:gd name="T18" fmla="*/ 1248 h 12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80" h="1248">
                <a:moveTo>
                  <a:pt x="0" y="0"/>
                </a:moveTo>
                <a:lnTo>
                  <a:pt x="1680" y="0"/>
                </a:lnTo>
                <a:lnTo>
                  <a:pt x="1680" y="1248"/>
                </a:lnTo>
                <a:lnTo>
                  <a:pt x="773" y="1248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E3E3E3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>
              <a:cs typeface="Arial" charset="0"/>
            </a:endParaRPr>
          </a:p>
        </p:txBody>
      </p:sp>
      <p:sp>
        <p:nvSpPr>
          <p:cNvPr id="663572" name="Freeform 51"/>
          <p:cNvSpPr>
            <a:spLocks/>
          </p:cNvSpPr>
          <p:nvPr/>
        </p:nvSpPr>
        <p:spPr bwMode="auto">
          <a:xfrm flipH="1">
            <a:off x="604838" y="4267200"/>
            <a:ext cx="2462212" cy="1981200"/>
          </a:xfrm>
          <a:custGeom>
            <a:avLst/>
            <a:gdLst>
              <a:gd name="T0" fmla="*/ 0 w 1680"/>
              <a:gd name="T1" fmla="*/ 0 h 1248"/>
              <a:gd name="T2" fmla="*/ 2147483647 w 1680"/>
              <a:gd name="T3" fmla="*/ 0 h 1248"/>
              <a:gd name="T4" fmla="*/ 2147483647 w 1680"/>
              <a:gd name="T5" fmla="*/ 2147483647 h 1248"/>
              <a:gd name="T6" fmla="*/ 2147483647 w 1680"/>
              <a:gd name="T7" fmla="*/ 2147483647 h 1248"/>
              <a:gd name="T8" fmla="*/ 0 w 1680"/>
              <a:gd name="T9" fmla="*/ 0 h 12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80"/>
              <a:gd name="T16" fmla="*/ 0 h 1248"/>
              <a:gd name="T17" fmla="*/ 1680 w 1680"/>
              <a:gd name="T18" fmla="*/ 1248 h 12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80" h="1248">
                <a:moveTo>
                  <a:pt x="0" y="0"/>
                </a:moveTo>
                <a:lnTo>
                  <a:pt x="1680" y="0"/>
                </a:lnTo>
                <a:lnTo>
                  <a:pt x="1680" y="1248"/>
                </a:lnTo>
                <a:lnTo>
                  <a:pt x="773" y="1248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E3E3E3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>
              <a:cs typeface="Arial" charset="0"/>
            </a:endParaRPr>
          </a:p>
        </p:txBody>
      </p:sp>
      <p:sp>
        <p:nvSpPr>
          <p:cNvPr id="663573" name="Rectangle 14"/>
          <p:cNvSpPr>
            <a:spLocks noChangeArrowheads="1"/>
          </p:cNvSpPr>
          <p:nvPr/>
        </p:nvSpPr>
        <p:spPr bwMode="auto">
          <a:xfrm>
            <a:off x="5726113" y="2813050"/>
            <a:ext cx="2489200" cy="460375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med" len="lg"/>
          </a:ln>
        </p:spPr>
        <p:txBody>
          <a:bodyPr lIns="0" tIns="0" rIns="0" bIns="0" anchor="ctr">
            <a:spAutoFit/>
          </a:bodyPr>
          <a:lstStyle/>
          <a:p>
            <a:pPr marL="182563" lvl="1" indent="-180975" defTabSz="1752600">
              <a:lnSpc>
                <a:spcPct val="94000"/>
              </a:lnSpc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>
                <a:cs typeface="Arial" charset="0"/>
              </a:rPr>
              <a:t>From rising awareness to global consensus </a:t>
            </a:r>
          </a:p>
        </p:txBody>
      </p:sp>
      <p:sp>
        <p:nvSpPr>
          <p:cNvPr id="663574" name="Rectangle 14"/>
          <p:cNvSpPr>
            <a:spLocks noChangeArrowheads="1"/>
          </p:cNvSpPr>
          <p:nvPr/>
        </p:nvSpPr>
        <p:spPr bwMode="auto">
          <a:xfrm>
            <a:off x="6837363" y="4913313"/>
            <a:ext cx="1300162" cy="690562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med" len="lg"/>
          </a:ln>
        </p:spPr>
        <p:txBody>
          <a:bodyPr lIns="0" tIns="0" rIns="0" bIns="0" anchor="ctr">
            <a:spAutoFit/>
          </a:bodyPr>
          <a:lstStyle/>
          <a:p>
            <a:pPr marL="182563" lvl="1" indent="-180975" defTabSz="1752600">
              <a:lnSpc>
                <a:spcPct val="94000"/>
              </a:lnSpc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>
                <a:cs typeface="Arial" charset="0"/>
              </a:rPr>
              <a:t>$100 a barrel:</a:t>
            </a:r>
            <a:br>
              <a:rPr lang="en-US" sz="1600">
                <a:cs typeface="Arial" charset="0"/>
              </a:rPr>
            </a:br>
            <a:r>
              <a:rPr lang="en-US" sz="1600">
                <a:cs typeface="Arial" charset="0"/>
              </a:rPr>
              <a:t>From myth to reality</a:t>
            </a:r>
          </a:p>
        </p:txBody>
      </p:sp>
      <p:sp>
        <p:nvSpPr>
          <p:cNvPr id="663575" name="Rectangle 14"/>
          <p:cNvSpPr>
            <a:spLocks noChangeArrowheads="1"/>
          </p:cNvSpPr>
          <p:nvPr/>
        </p:nvSpPr>
        <p:spPr bwMode="auto">
          <a:xfrm>
            <a:off x="774700" y="5030788"/>
            <a:ext cx="1601788" cy="690562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med" len="lg"/>
          </a:ln>
        </p:spPr>
        <p:txBody>
          <a:bodyPr lIns="0" tIns="0" rIns="0" bIns="0" anchor="ctr">
            <a:spAutoFit/>
          </a:bodyPr>
          <a:lstStyle/>
          <a:p>
            <a:pPr marL="182563" lvl="1" indent="-180975" defTabSz="1752600">
              <a:lnSpc>
                <a:spcPct val="94000"/>
              </a:lnSpc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>
                <a:cs typeface="Arial" charset="0"/>
              </a:rPr>
              <a:t>A cornerstone of energy policy making</a:t>
            </a:r>
          </a:p>
        </p:txBody>
      </p:sp>
      <p:sp>
        <p:nvSpPr>
          <p:cNvPr id="663576" name="Oval 30"/>
          <p:cNvSpPr>
            <a:spLocks noChangeArrowheads="1"/>
          </p:cNvSpPr>
          <p:nvPr/>
        </p:nvSpPr>
        <p:spPr bwMode="gray">
          <a:xfrm>
            <a:off x="555625" y="2009775"/>
            <a:ext cx="3165475" cy="9144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defTabSz="912813"/>
            <a:r>
              <a:rPr lang="de-DE" b="1">
                <a:solidFill>
                  <a:schemeClr val="bg2"/>
                </a:solidFill>
                <a:cs typeface="Arial" charset="0"/>
              </a:rPr>
              <a:t>In 2007, 25% of global energy capacity added was renewables</a:t>
            </a:r>
          </a:p>
        </p:txBody>
      </p:sp>
      <p:sp>
        <p:nvSpPr>
          <p:cNvPr id="663577" name="Oval 30"/>
          <p:cNvSpPr>
            <a:spLocks noChangeArrowheads="1"/>
          </p:cNvSpPr>
          <p:nvPr/>
        </p:nvSpPr>
        <p:spPr bwMode="gray">
          <a:xfrm>
            <a:off x="555625" y="3162300"/>
            <a:ext cx="3305175" cy="9144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defTabSz="912813"/>
            <a:r>
              <a:rPr lang="de-DE" b="1">
                <a:solidFill>
                  <a:schemeClr val="bg2"/>
                </a:solidFill>
                <a:cs typeface="Arial" charset="0"/>
              </a:rPr>
              <a:t>By 2020, global renewables installed capacity will have quadrupled</a:t>
            </a:r>
          </a:p>
        </p:txBody>
      </p:sp>
      <p:sp>
        <p:nvSpPr>
          <p:cNvPr id="663578" name="Rectangle 26"/>
          <p:cNvSpPr>
            <a:spLocks noGrp="1" noChangeArrowheads="1"/>
          </p:cNvSpPr>
          <p:nvPr>
            <p:ph type="title" idx="4294967295"/>
          </p:nvPr>
        </p:nvSpPr>
        <p:spPr>
          <a:xfrm>
            <a:off x="563563" y="1143000"/>
            <a:ext cx="8113712" cy="533400"/>
          </a:xfrm>
        </p:spPr>
        <p:txBody>
          <a:bodyPr/>
          <a:lstStyle/>
          <a:p>
            <a:pPr eaLnBrk="1" hangingPunct="1">
              <a:tabLst>
                <a:tab pos="5108575" algn="l"/>
              </a:tabLst>
            </a:pPr>
            <a:r>
              <a:rPr lang="en-US" smtClean="0"/>
              <a:t>Why is E.ON interested in the Renewables industry?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29" name="Rectangle 26"/>
          <p:cNvSpPr>
            <a:spLocks noGrp="1" noChangeArrowheads="1"/>
          </p:cNvSpPr>
          <p:nvPr>
            <p:ph type="title" idx="4294967295"/>
          </p:nvPr>
        </p:nvSpPr>
        <p:spPr>
          <a:xfrm>
            <a:off x="573088" y="1143000"/>
            <a:ext cx="7924800" cy="533400"/>
          </a:xfrm>
        </p:spPr>
        <p:txBody>
          <a:bodyPr/>
          <a:lstStyle/>
          <a:p>
            <a:r>
              <a:rPr lang="en-US" smtClean="0"/>
              <a:t>Strategy starts with our market view</a:t>
            </a:r>
          </a:p>
        </p:txBody>
      </p:sp>
      <p:sp>
        <p:nvSpPr>
          <p:cNvPr id="688130" name="Textframe 1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81025" y="2143125"/>
            <a:ext cx="2562225" cy="307975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328613">
              <a:spcBef>
                <a:spcPct val="2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n-US" altLang="de-DE">
                <a:solidFill>
                  <a:schemeClr val="bg2"/>
                </a:solidFill>
              </a:rPr>
              <a:t>Our market beliefs</a:t>
            </a:r>
          </a:p>
        </p:txBody>
      </p:sp>
      <p:sp>
        <p:nvSpPr>
          <p:cNvPr id="688131" name="Textframe 1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91075" y="2143125"/>
            <a:ext cx="3165475" cy="3048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328613">
              <a:spcBef>
                <a:spcPct val="2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de-DE" altLang="de-DE">
                <a:solidFill>
                  <a:schemeClr val="bg2"/>
                </a:solidFill>
              </a:rPr>
              <a:t>What is needed to succeed</a:t>
            </a:r>
            <a:endParaRPr lang="en-US" altLang="de-DE">
              <a:solidFill>
                <a:schemeClr val="bg2"/>
              </a:solidFill>
            </a:endParaRPr>
          </a:p>
        </p:txBody>
      </p:sp>
      <p:sp>
        <p:nvSpPr>
          <p:cNvPr id="688132" name="AutoShape 47"/>
          <p:cNvSpPr>
            <a:spLocks noChangeArrowheads="1"/>
          </p:cNvSpPr>
          <p:nvPr/>
        </p:nvSpPr>
        <p:spPr bwMode="auto">
          <a:xfrm>
            <a:off x="642938" y="2649538"/>
            <a:ext cx="3143250" cy="609600"/>
          </a:xfrm>
          <a:prstGeom prst="homePlate">
            <a:avLst>
              <a:gd name="adj" fmla="val 36070"/>
            </a:avLst>
          </a:prstGeom>
          <a:solidFill>
            <a:srgbClr val="E3E3E3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74625" indent="-174625">
              <a:buClr>
                <a:schemeClr val="bg2"/>
              </a:buClr>
              <a:buFontTx/>
              <a:buChar char="•"/>
              <a:tabLst>
                <a:tab pos="174625" algn="l"/>
              </a:tabLst>
            </a:pPr>
            <a:r>
              <a:rPr lang="en-US" sz="1800"/>
              <a:t>Material growing market</a:t>
            </a:r>
          </a:p>
        </p:txBody>
      </p:sp>
      <p:sp>
        <p:nvSpPr>
          <p:cNvPr id="688133" name="AutoShape 47"/>
          <p:cNvSpPr>
            <a:spLocks noChangeArrowheads="1"/>
          </p:cNvSpPr>
          <p:nvPr/>
        </p:nvSpPr>
        <p:spPr bwMode="auto">
          <a:xfrm>
            <a:off x="642938" y="3363913"/>
            <a:ext cx="3143250" cy="636587"/>
          </a:xfrm>
          <a:prstGeom prst="homePlate">
            <a:avLst>
              <a:gd name="adj" fmla="val 36072"/>
            </a:avLst>
          </a:prstGeom>
          <a:solidFill>
            <a:srgbClr val="E3E3E3"/>
          </a:solidFill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174625" indent="-174625">
              <a:buClr>
                <a:schemeClr val="bg2"/>
              </a:buClr>
              <a:buFontTx/>
              <a:buChar char="•"/>
              <a:tabLst>
                <a:tab pos="174625" algn="l"/>
              </a:tabLst>
            </a:pPr>
            <a:r>
              <a:rPr lang="en-US" sz="1800"/>
              <a:t>Size of projects &amp; players increasing</a:t>
            </a:r>
          </a:p>
        </p:txBody>
      </p:sp>
      <p:sp>
        <p:nvSpPr>
          <p:cNvPr id="688134" name="AutoShape 47"/>
          <p:cNvSpPr>
            <a:spLocks noChangeArrowheads="1"/>
          </p:cNvSpPr>
          <p:nvPr/>
        </p:nvSpPr>
        <p:spPr bwMode="auto">
          <a:xfrm>
            <a:off x="628650" y="4262438"/>
            <a:ext cx="3157538" cy="1023937"/>
          </a:xfrm>
          <a:prstGeom prst="homePlate">
            <a:avLst>
              <a:gd name="adj" fmla="val 36077"/>
            </a:avLst>
          </a:prstGeom>
          <a:solidFill>
            <a:srgbClr val="E3E3E3"/>
          </a:solidFill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174625" indent="-174625">
              <a:buClr>
                <a:schemeClr val="bg2"/>
              </a:buClr>
              <a:buFontTx/>
              <a:buChar char="•"/>
              <a:tabLst>
                <a:tab pos="174625" algn="l"/>
              </a:tabLst>
            </a:pPr>
            <a:r>
              <a:rPr lang="en-US" sz="1800"/>
              <a:t>Know how of technology development is crucial for portfolio management</a:t>
            </a:r>
          </a:p>
        </p:txBody>
      </p:sp>
      <p:sp>
        <p:nvSpPr>
          <p:cNvPr id="688135" name="AutoShape 47"/>
          <p:cNvSpPr>
            <a:spLocks noChangeArrowheads="1"/>
          </p:cNvSpPr>
          <p:nvPr/>
        </p:nvSpPr>
        <p:spPr bwMode="auto">
          <a:xfrm>
            <a:off x="642938" y="5745163"/>
            <a:ext cx="3143250" cy="636587"/>
          </a:xfrm>
          <a:prstGeom prst="homePlate">
            <a:avLst>
              <a:gd name="adj" fmla="val 36072"/>
            </a:avLst>
          </a:prstGeom>
          <a:solidFill>
            <a:srgbClr val="E3E3E3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74625" indent="-174625">
              <a:buClr>
                <a:schemeClr val="bg2"/>
              </a:buClr>
              <a:buFontTx/>
              <a:buChar char="•"/>
              <a:tabLst>
                <a:tab pos="174625" algn="l"/>
              </a:tabLst>
            </a:pPr>
            <a:r>
              <a:rPr lang="en-US" sz="1800"/>
              <a:t>Operational excellence</a:t>
            </a:r>
          </a:p>
        </p:txBody>
      </p:sp>
      <p:sp>
        <p:nvSpPr>
          <p:cNvPr id="688136" name="Rectangle 14"/>
          <p:cNvSpPr>
            <a:spLocks noChangeArrowheads="1"/>
          </p:cNvSpPr>
          <p:nvPr/>
        </p:nvSpPr>
        <p:spPr bwMode="auto">
          <a:xfrm>
            <a:off x="5133975" y="633413"/>
            <a:ext cx="40100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 type="none" w="med" len="lg"/>
          </a:ln>
        </p:spPr>
        <p:txBody>
          <a:bodyPr lIns="0" tIns="0" rIns="0" bIns="0" anchor="ctr">
            <a:spAutoFit/>
          </a:bodyPr>
          <a:lstStyle/>
          <a:p>
            <a:pPr marL="136525" lvl="1" indent="-134938" defTabSz="1752600">
              <a:lnSpc>
                <a:spcPts val="1600"/>
              </a:lnSpc>
              <a:spcBef>
                <a:spcPts val="400"/>
              </a:spcBef>
              <a:buClr>
                <a:srgbClr val="F21C0A"/>
              </a:buClr>
              <a:buFontTx/>
              <a:buChar char="•"/>
            </a:pPr>
            <a:endParaRPr lang="en-US" altLang="de-DE" sz="1800"/>
          </a:p>
          <a:p>
            <a:pPr marL="136525" lvl="1" indent="-134938" defTabSz="1752600">
              <a:lnSpc>
                <a:spcPts val="1600"/>
              </a:lnSpc>
              <a:spcBef>
                <a:spcPts val="400"/>
              </a:spcBef>
              <a:buClr>
                <a:srgbClr val="F21C0A"/>
              </a:buClr>
            </a:pPr>
            <a:endParaRPr lang="en-US" altLang="de-DE" sz="1800"/>
          </a:p>
        </p:txBody>
      </p:sp>
      <p:sp>
        <p:nvSpPr>
          <p:cNvPr id="688137" name="Rectangle 14"/>
          <p:cNvSpPr>
            <a:spLocks noChangeArrowheads="1"/>
          </p:cNvSpPr>
          <p:nvPr/>
        </p:nvSpPr>
        <p:spPr bwMode="gray">
          <a:xfrm>
            <a:off x="4787900" y="2754313"/>
            <a:ext cx="3714750" cy="1168400"/>
          </a:xfrm>
          <a:prstGeom prst="rect">
            <a:avLst/>
          </a:prstGeom>
          <a:noFill/>
          <a:ln w="28575" algn="ctr">
            <a:noFill/>
            <a:miter lim="800000"/>
            <a:headEnd/>
            <a:tailEnd type="none" w="med" len="lg"/>
          </a:ln>
        </p:spPr>
        <p:txBody>
          <a:bodyPr lIns="0" tIns="0" rIns="0" bIns="0" anchor="ctr">
            <a:spAutoFit/>
          </a:bodyPr>
          <a:lstStyle/>
          <a:p>
            <a:pPr marL="266700" indent="-174625" defTabSz="912813">
              <a:lnSpc>
                <a:spcPts val="1600"/>
              </a:lnSpc>
              <a:spcBef>
                <a:spcPts val="400"/>
              </a:spcBef>
              <a:buClr>
                <a:schemeClr val="bg2"/>
              </a:buClr>
              <a:buFontTx/>
              <a:buChar char="•"/>
            </a:pPr>
            <a:r>
              <a:rPr lang="en-US" sz="1800"/>
              <a:t>Capacity and capability for large-scale projects</a:t>
            </a:r>
          </a:p>
          <a:p>
            <a:pPr marL="266700" indent="-174625" defTabSz="912813">
              <a:lnSpc>
                <a:spcPts val="1600"/>
              </a:lnSpc>
              <a:spcBef>
                <a:spcPts val="400"/>
              </a:spcBef>
              <a:buClr>
                <a:schemeClr val="bg2"/>
              </a:buClr>
              <a:buFontTx/>
              <a:buChar char="•"/>
            </a:pPr>
            <a:r>
              <a:rPr lang="en-US" sz="1800"/>
              <a:t>Political engagement</a:t>
            </a:r>
          </a:p>
          <a:p>
            <a:pPr marL="266700" indent="-174625" defTabSz="912813">
              <a:lnSpc>
                <a:spcPts val="1600"/>
              </a:lnSpc>
              <a:spcBef>
                <a:spcPts val="400"/>
              </a:spcBef>
              <a:buClr>
                <a:schemeClr val="bg2"/>
              </a:buClr>
              <a:buFontTx/>
              <a:buChar char="•"/>
            </a:pPr>
            <a:r>
              <a:rPr lang="en-US" sz="1800"/>
              <a:t>Financial strength </a:t>
            </a:r>
          </a:p>
          <a:p>
            <a:pPr marL="266700" indent="-174625" defTabSz="912813">
              <a:lnSpc>
                <a:spcPts val="1600"/>
              </a:lnSpc>
              <a:spcBef>
                <a:spcPts val="400"/>
              </a:spcBef>
              <a:buClr>
                <a:schemeClr val="bg2"/>
              </a:buClr>
              <a:buFontTx/>
              <a:buChar char="•"/>
            </a:pPr>
            <a:r>
              <a:rPr lang="en-US" sz="1800"/>
              <a:t>M&amp;A capabilities</a:t>
            </a:r>
          </a:p>
        </p:txBody>
      </p:sp>
      <p:sp>
        <p:nvSpPr>
          <p:cNvPr id="688138" name="Rectangle 14"/>
          <p:cNvSpPr>
            <a:spLocks noChangeArrowheads="1"/>
          </p:cNvSpPr>
          <p:nvPr/>
        </p:nvSpPr>
        <p:spPr bwMode="gray">
          <a:xfrm>
            <a:off x="4787900" y="4437063"/>
            <a:ext cx="3714750" cy="660400"/>
          </a:xfrm>
          <a:prstGeom prst="rect">
            <a:avLst/>
          </a:prstGeom>
          <a:noFill/>
          <a:ln w="28575" algn="ctr">
            <a:noFill/>
            <a:miter lim="800000"/>
            <a:headEnd/>
            <a:tailEnd type="none" w="med" len="lg"/>
          </a:ln>
        </p:spPr>
        <p:txBody>
          <a:bodyPr lIns="0" tIns="0" rIns="0" bIns="0" anchor="ctr">
            <a:spAutoFit/>
          </a:bodyPr>
          <a:lstStyle/>
          <a:p>
            <a:pPr marL="266700" indent="-174625" defTabSz="912813">
              <a:lnSpc>
                <a:spcPts val="1600"/>
              </a:lnSpc>
              <a:spcBef>
                <a:spcPts val="400"/>
              </a:spcBef>
              <a:buClr>
                <a:schemeClr val="bg2"/>
              </a:buClr>
              <a:buFontTx/>
              <a:buChar char="•"/>
            </a:pPr>
            <a:r>
              <a:rPr lang="en-US" sz="1800"/>
              <a:t>In-depth knowledge of energy markets and technologies </a:t>
            </a:r>
          </a:p>
          <a:p>
            <a:pPr marL="266700" indent="-174625" defTabSz="912813">
              <a:lnSpc>
                <a:spcPts val="1600"/>
              </a:lnSpc>
              <a:spcBef>
                <a:spcPts val="400"/>
              </a:spcBef>
              <a:buClr>
                <a:schemeClr val="bg2"/>
              </a:buClr>
              <a:buFontTx/>
              <a:buChar char="•"/>
            </a:pPr>
            <a:r>
              <a:rPr lang="en-US" sz="1800"/>
              <a:t>Strong R&amp;D function and capability</a:t>
            </a:r>
          </a:p>
        </p:txBody>
      </p:sp>
      <p:sp>
        <p:nvSpPr>
          <p:cNvPr id="688139" name="Rectangle 14"/>
          <p:cNvSpPr>
            <a:spLocks noChangeArrowheads="1"/>
          </p:cNvSpPr>
          <p:nvPr/>
        </p:nvSpPr>
        <p:spPr bwMode="gray">
          <a:xfrm>
            <a:off x="4787900" y="5551488"/>
            <a:ext cx="3714750" cy="1117600"/>
          </a:xfrm>
          <a:prstGeom prst="rect">
            <a:avLst/>
          </a:prstGeom>
          <a:noFill/>
          <a:ln w="28575" algn="ctr">
            <a:noFill/>
            <a:miter lim="800000"/>
            <a:headEnd/>
            <a:tailEnd type="none" w="med" len="lg"/>
          </a:ln>
        </p:spPr>
        <p:txBody>
          <a:bodyPr lIns="0" tIns="0" rIns="0" bIns="0" anchor="ctr">
            <a:spAutoFit/>
          </a:bodyPr>
          <a:lstStyle/>
          <a:p>
            <a:pPr marL="266700" indent="-174625" defTabSz="912813">
              <a:lnSpc>
                <a:spcPts val="1600"/>
              </a:lnSpc>
              <a:spcBef>
                <a:spcPts val="400"/>
              </a:spcBef>
              <a:buClr>
                <a:schemeClr val="bg2"/>
              </a:buClr>
              <a:buFontTx/>
              <a:buChar char="•"/>
            </a:pPr>
            <a:r>
              <a:rPr lang="en-US" sz="1800"/>
              <a:t>Operational excellence in running large- scale energy systems</a:t>
            </a:r>
          </a:p>
          <a:p>
            <a:pPr marL="266700" indent="-174625" defTabSz="912813">
              <a:lnSpc>
                <a:spcPts val="1600"/>
              </a:lnSpc>
              <a:spcBef>
                <a:spcPts val="400"/>
              </a:spcBef>
              <a:buClr>
                <a:schemeClr val="bg2"/>
              </a:buClr>
              <a:buFontTx/>
              <a:buChar char="•"/>
            </a:pPr>
            <a:r>
              <a:rPr lang="en-US" sz="1800"/>
              <a:t>Deep know-how in supply chain management</a:t>
            </a:r>
          </a:p>
          <a:p>
            <a:pPr marL="266700" indent="-174625" defTabSz="912813">
              <a:lnSpc>
                <a:spcPts val="1600"/>
              </a:lnSpc>
              <a:spcBef>
                <a:spcPts val="400"/>
              </a:spcBef>
              <a:buClr>
                <a:schemeClr val="bg2"/>
              </a:buClr>
              <a:buFontTx/>
              <a:buChar char="•"/>
            </a:pPr>
            <a:r>
              <a:rPr lang="en-US" sz="1800"/>
              <a:t>Extensive engineering capabilities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653" name="Foliennummernplatzhalter 1"/>
          <p:cNvSpPr txBox="1">
            <a:spLocks noGrp="1"/>
          </p:cNvSpPr>
          <p:nvPr/>
        </p:nvSpPr>
        <p:spPr bwMode="auto">
          <a:xfrm>
            <a:off x="8001000" y="6553200"/>
            <a:ext cx="533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fld id="{E59A894D-46B7-4EE0-8430-741095D2A0B0}" type="slidenum">
              <a:rPr sz="700" noProof="1"/>
              <a:pPr algn="r" eaLnBrk="0" hangingPunct="0">
                <a:lnSpc>
                  <a:spcPts val="900"/>
                </a:lnSpc>
              </a:pPr>
              <a:t>14</a:t>
            </a:fld>
            <a:endParaRPr lang="de-DE" sz="700" noProof="1"/>
          </a:p>
        </p:txBody>
      </p:sp>
      <p:sp>
        <p:nvSpPr>
          <p:cNvPr id="667654" name="Title 274"/>
          <p:cNvSpPr>
            <a:spLocks noGrp="1"/>
          </p:cNvSpPr>
          <p:nvPr>
            <p:ph type="title" idx="4294967295"/>
            <p:custDataLst>
              <p:tags r:id="rId2"/>
            </p:custDataLst>
          </p:nvPr>
        </p:nvSpPr>
        <p:spPr>
          <a:xfrm>
            <a:off x="560388" y="1143000"/>
            <a:ext cx="7924800" cy="533400"/>
          </a:xfrm>
        </p:spPr>
        <p:txBody>
          <a:bodyPr/>
          <a:lstStyle/>
          <a:p>
            <a:pPr eaLnBrk="1" hangingPunct="1">
              <a:lnSpc>
                <a:spcPts val="3000"/>
              </a:lnSpc>
            </a:pPr>
            <a:r>
              <a:rPr lang="en-US" smtClean="0"/>
              <a:t>What we are doing…</a:t>
            </a:r>
            <a:br>
              <a:rPr lang="en-US" smtClean="0"/>
            </a:br>
            <a:endParaRPr lang="en-US" smtClean="0"/>
          </a:p>
        </p:txBody>
      </p:sp>
      <p:graphicFrame>
        <p:nvGraphicFramePr>
          <p:cNvPr id="667652" name="Rectangle 245" hidden="1"/>
          <p:cNvGraphicFramePr>
            <a:graphicFrameLocks/>
          </p:cNvGraphicFramePr>
          <p:nvPr>
            <p:custDataLst>
              <p:tags r:id="rId3"/>
            </p:custDataLst>
          </p:nvPr>
        </p:nvGraphicFramePr>
        <p:xfrm>
          <a:off x="0" y="0"/>
          <a:ext cx="146050" cy="158750"/>
        </p:xfrm>
        <a:graphic>
          <a:graphicData uri="http://schemas.openxmlformats.org/presentationml/2006/ole">
            <p:oleObj spid="_x0000_s667652" r:id="rId7" imgW="0" imgH="0" progId="">
              <p:embed/>
            </p:oleObj>
          </a:graphicData>
        </a:graphic>
      </p:graphicFrame>
      <p:sp>
        <p:nvSpPr>
          <p:cNvPr id="667655" name="Rectangle 278" hidden="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0" y="0"/>
            <a:ext cx="1460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/>
            <a:endParaRPr lang="en-US" sz="13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67656" name="Text Box 59"/>
          <p:cNvSpPr txBox="1">
            <a:spLocks noChangeArrowheads="1"/>
          </p:cNvSpPr>
          <p:nvPr/>
        </p:nvSpPr>
        <p:spPr bwMode="auto">
          <a:xfrm>
            <a:off x="4429125" y="2847975"/>
            <a:ext cx="4300538" cy="338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03200" indent="-203200">
              <a:spcBef>
                <a:spcPct val="50000"/>
              </a:spcBef>
              <a:buClr>
                <a:schemeClr val="bg2"/>
              </a:buClr>
              <a:buFontTx/>
              <a:buChar char="•"/>
            </a:pPr>
            <a:r>
              <a:rPr lang="en-US" sz="1800">
                <a:cs typeface="Arial" charset="0"/>
              </a:rPr>
              <a:t>We will invest at least €6 billion until 2010…</a:t>
            </a:r>
          </a:p>
          <a:p>
            <a:pPr marL="203200" indent="-203200">
              <a:spcBef>
                <a:spcPct val="50000"/>
              </a:spcBef>
              <a:buClr>
                <a:schemeClr val="bg2"/>
              </a:buClr>
              <a:buFontTx/>
              <a:buChar char="•"/>
            </a:pPr>
            <a:r>
              <a:rPr lang="en-US" sz="1800">
                <a:cs typeface="Arial" charset="0"/>
              </a:rPr>
              <a:t>By 2015 we will have 10 GW of Renewables capacity installed, that’s enough electricity to power over 8 million homes*…</a:t>
            </a:r>
          </a:p>
          <a:p>
            <a:pPr marL="203200" indent="-203200">
              <a:spcBef>
                <a:spcPct val="50000"/>
              </a:spcBef>
              <a:buClr>
                <a:schemeClr val="bg2"/>
              </a:buClr>
              <a:buFontTx/>
              <a:buChar char="•"/>
            </a:pPr>
            <a:r>
              <a:rPr lang="en-US" sz="1800">
                <a:cs typeface="Arial" charset="0"/>
              </a:rPr>
              <a:t>And we will make a substantial contribution to achieving E.ON’s CO2 emission reduction targets (50% reduction in specific CO2 emissions by 2030).</a:t>
            </a:r>
          </a:p>
        </p:txBody>
      </p:sp>
      <p:sp>
        <p:nvSpPr>
          <p:cNvPr id="667657" name="Rectangle 12"/>
          <p:cNvSpPr>
            <a:spLocks noChangeArrowheads="1"/>
          </p:cNvSpPr>
          <p:nvPr/>
        </p:nvSpPr>
        <p:spPr bwMode="auto">
          <a:xfrm>
            <a:off x="571500" y="1643063"/>
            <a:ext cx="5746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Arial" charset="0"/>
              </a:rPr>
              <a:t>EC&amp;R’s is set up to capture the growth in renewables</a:t>
            </a:r>
            <a:endParaRPr lang="de-DE" b="1">
              <a:cs typeface="Arial" charset="0"/>
            </a:endParaRPr>
          </a:p>
        </p:txBody>
      </p:sp>
      <p:sp>
        <p:nvSpPr>
          <p:cNvPr id="667658" name="Rectangle 35"/>
          <p:cNvSpPr>
            <a:spLocks noChangeArrowheads="1"/>
          </p:cNvSpPr>
          <p:nvPr/>
        </p:nvSpPr>
        <p:spPr bwMode="auto">
          <a:xfrm>
            <a:off x="606425" y="3587750"/>
            <a:ext cx="3394075" cy="644525"/>
          </a:xfrm>
          <a:prstGeom prst="rect">
            <a:avLst/>
          </a:prstGeom>
          <a:solidFill>
            <a:srgbClr val="C0C0C0">
              <a:alpha val="50195"/>
            </a:srgbClr>
          </a:solidFill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de-DE" sz="1800"/>
              <a:t>Managing all existing and future </a:t>
            </a:r>
            <a:r>
              <a:rPr lang="de-DE" altLang="de-DE" sz="1800"/>
              <a:t>renewable</a:t>
            </a:r>
            <a:r>
              <a:rPr lang="en-US" altLang="de-DE" sz="1800"/>
              <a:t>s operations</a:t>
            </a:r>
            <a:endParaRPr lang="de-DE" sz="1800"/>
          </a:p>
        </p:txBody>
      </p:sp>
      <p:sp>
        <p:nvSpPr>
          <p:cNvPr id="667659" name="Rectangle 35"/>
          <p:cNvSpPr>
            <a:spLocks noChangeArrowheads="1"/>
          </p:cNvSpPr>
          <p:nvPr/>
        </p:nvSpPr>
        <p:spPr bwMode="auto">
          <a:xfrm>
            <a:off x="606425" y="4308475"/>
            <a:ext cx="3394075" cy="642938"/>
          </a:xfrm>
          <a:prstGeom prst="rect">
            <a:avLst/>
          </a:prstGeom>
          <a:solidFill>
            <a:srgbClr val="C0C0C0">
              <a:alpha val="50195"/>
            </a:srgbClr>
          </a:solidFill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1800"/>
              <a:t>Carbon sourcing (JI/CDM) for the entire E.ON Group</a:t>
            </a:r>
          </a:p>
        </p:txBody>
      </p:sp>
      <p:sp>
        <p:nvSpPr>
          <p:cNvPr id="667660" name="Rectangle 35"/>
          <p:cNvSpPr>
            <a:spLocks noChangeArrowheads="1"/>
          </p:cNvSpPr>
          <p:nvPr/>
        </p:nvSpPr>
        <p:spPr bwMode="auto">
          <a:xfrm>
            <a:off x="606425" y="5024438"/>
            <a:ext cx="3394075" cy="638175"/>
          </a:xfrm>
          <a:prstGeom prst="rect">
            <a:avLst/>
          </a:prstGeom>
          <a:solidFill>
            <a:srgbClr val="C0C0C0">
              <a:alpha val="50195"/>
            </a:srgbClr>
          </a:solidFill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1800"/>
              <a:t>Driving E.ON's key growth aspirations</a:t>
            </a:r>
          </a:p>
        </p:txBody>
      </p:sp>
      <p:sp>
        <p:nvSpPr>
          <p:cNvPr id="667661" name="Rectangle 35"/>
          <p:cNvSpPr>
            <a:spLocks noChangeArrowheads="1"/>
          </p:cNvSpPr>
          <p:nvPr/>
        </p:nvSpPr>
        <p:spPr bwMode="auto">
          <a:xfrm>
            <a:off x="606425" y="5743575"/>
            <a:ext cx="3394075" cy="638175"/>
          </a:xfrm>
          <a:prstGeom prst="rect">
            <a:avLst/>
          </a:prstGeom>
          <a:solidFill>
            <a:srgbClr val="C0C0C0">
              <a:alpha val="50195"/>
            </a:srgbClr>
          </a:solidFill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1800"/>
              <a:t>Spearheading E.ON's activities in emerging markets</a:t>
            </a:r>
          </a:p>
        </p:txBody>
      </p:sp>
      <p:sp>
        <p:nvSpPr>
          <p:cNvPr id="667662" name="Rectangle 35"/>
          <p:cNvSpPr>
            <a:spLocks noChangeArrowheads="1"/>
          </p:cNvSpPr>
          <p:nvPr/>
        </p:nvSpPr>
        <p:spPr bwMode="auto">
          <a:xfrm>
            <a:off x="606425" y="2781300"/>
            <a:ext cx="3394075" cy="719138"/>
          </a:xfrm>
          <a:prstGeom prst="rect">
            <a:avLst/>
          </a:prstGeom>
          <a:solidFill>
            <a:srgbClr val="C0C0C0">
              <a:alpha val="50195"/>
            </a:srgbClr>
          </a:solidFill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1800"/>
              <a:t>Setting strategy, portfolio and the investment plan for renewables</a:t>
            </a:r>
          </a:p>
        </p:txBody>
      </p:sp>
      <p:sp>
        <p:nvSpPr>
          <p:cNvPr id="667663" name="Rechteck 22"/>
          <p:cNvSpPr>
            <a:spLocks noChangeArrowheads="1"/>
          </p:cNvSpPr>
          <p:nvPr/>
        </p:nvSpPr>
        <p:spPr bwMode="auto">
          <a:xfrm>
            <a:off x="660400" y="2143125"/>
            <a:ext cx="1177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/>
              <a:t>Our remit</a:t>
            </a:r>
          </a:p>
        </p:txBody>
      </p:sp>
      <p:sp>
        <p:nvSpPr>
          <p:cNvPr id="667664" name="Text Box 19"/>
          <p:cNvSpPr txBox="1">
            <a:spLocks noChangeArrowheads="1"/>
          </p:cNvSpPr>
          <p:nvPr/>
        </p:nvSpPr>
        <p:spPr bwMode="gray">
          <a:xfrm>
            <a:off x="603250" y="6524625"/>
            <a:ext cx="5697538" cy="1524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/>
              <a:t>*based upon an average German household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799" name="Foliennummernplatzhalter 1"/>
          <p:cNvSpPr txBox="1">
            <a:spLocks noGrp="1"/>
          </p:cNvSpPr>
          <p:nvPr/>
        </p:nvSpPr>
        <p:spPr bwMode="auto">
          <a:xfrm>
            <a:off x="6318250" y="6202363"/>
            <a:ext cx="533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fld id="{F3F1041B-84FB-42B0-B7EB-EDCDBD91E3A4}" type="slidenum">
              <a:rPr sz="700" noProof="1"/>
              <a:pPr algn="r" eaLnBrk="0" hangingPunct="0">
                <a:lnSpc>
                  <a:spcPts val="900"/>
                </a:lnSpc>
              </a:pPr>
              <a:t>15</a:t>
            </a:fld>
            <a:endParaRPr lang="de-DE" sz="700" noProof="1"/>
          </a:p>
        </p:txBody>
      </p:sp>
      <p:sp>
        <p:nvSpPr>
          <p:cNvPr id="671800" name="Fußzeilenplatzhalter 2"/>
          <p:cNvSpPr txBox="1">
            <a:spLocks noGrp="1"/>
          </p:cNvSpPr>
          <p:nvPr/>
        </p:nvSpPr>
        <p:spPr bwMode="auto">
          <a:xfrm>
            <a:off x="3048000" y="6553200"/>
            <a:ext cx="5105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r>
              <a:rPr lang="de-DE" sz="700" noProof="1"/>
              <a:t>      </a:t>
            </a:r>
          </a:p>
        </p:txBody>
      </p:sp>
      <p:sp>
        <p:nvSpPr>
          <p:cNvPr id="671801" name="Rectangle 5"/>
          <p:cNvSpPr txBox="1">
            <a:spLocks noGrp="1" noChangeArrowheads="1"/>
          </p:cNvSpPr>
          <p:nvPr/>
        </p:nvSpPr>
        <p:spPr bwMode="auto">
          <a:xfrm>
            <a:off x="6318250" y="6202363"/>
            <a:ext cx="533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fld id="{8297E90E-990D-4AFC-BEC5-A1E1A2793A91}" type="slidenum">
              <a:rPr sz="1200" noProof="1"/>
              <a:pPr algn="r" eaLnBrk="0" hangingPunct="0">
                <a:lnSpc>
                  <a:spcPts val="900"/>
                </a:lnSpc>
              </a:pPr>
              <a:t>15</a:t>
            </a:fld>
            <a:endParaRPr lang="de-DE" sz="1200" noProof="1"/>
          </a:p>
        </p:txBody>
      </p:sp>
      <p:pic>
        <p:nvPicPr>
          <p:cNvPr id="671802" name="Group 359"/>
          <p:cNvPicPr>
            <a:picLocks noChangeArrowheads="1"/>
          </p:cNvPicPr>
          <p:nvPr>
            <p:custDataLst>
              <p:tags r:id="rId2"/>
            </p:custDataLst>
          </p:nvPr>
        </p:nvPicPr>
        <p:blipFill>
          <a:blip r:embed="rId22"/>
          <a:srcRect/>
          <a:stretch>
            <a:fillRect/>
          </a:stretch>
        </p:blipFill>
        <p:spPr bwMode="auto">
          <a:xfrm>
            <a:off x="0" y="2630488"/>
            <a:ext cx="8755063" cy="42195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671803" name="Title 1"/>
          <p:cNvSpPr>
            <a:spLocks noGrp="1"/>
          </p:cNvSpPr>
          <p:nvPr>
            <p:ph type="title" idx="4294967295"/>
            <p:custDataLst>
              <p:tags r:id="rId3"/>
            </p:custDataLst>
          </p:nvPr>
        </p:nvSpPr>
        <p:spPr>
          <a:xfrm>
            <a:off x="571500" y="1143000"/>
            <a:ext cx="7689850" cy="533400"/>
          </a:xfrm>
        </p:spPr>
        <p:txBody>
          <a:bodyPr/>
          <a:lstStyle/>
          <a:p>
            <a:pPr eaLnBrk="1" hangingPunct="1"/>
            <a:r>
              <a:rPr lang="en-US" smtClean="0"/>
              <a:t>Our footprint…</a:t>
            </a:r>
          </a:p>
        </p:txBody>
      </p:sp>
      <p:graphicFrame>
        <p:nvGraphicFramePr>
          <p:cNvPr id="671751" name="Rectangle 4" hidden="1"/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0" y="0"/>
          <a:ext cx="146050" cy="158750"/>
        </p:xfrm>
        <a:graphic>
          <a:graphicData uri="http://schemas.openxmlformats.org/presentationml/2006/ole">
            <p:oleObj spid="_x0000_s671751" r:id="rId23" imgW="0" imgH="0" progId="">
              <p:embed/>
            </p:oleObj>
          </a:graphicData>
        </a:graphic>
      </p:graphicFrame>
      <p:sp>
        <p:nvSpPr>
          <p:cNvPr id="671804" name="Rectangle 371" hidden="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0"/>
            <a:ext cx="146050" cy="15875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hlink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400" b="1">
                <a:cs typeface="Arial" charset="0"/>
                <a:sym typeface="Polo" pitchFamily="2" charset="0"/>
              </a:rPr>
              <a:t>226</a:t>
            </a:r>
          </a:p>
        </p:txBody>
      </p:sp>
      <p:graphicFrame>
        <p:nvGraphicFramePr>
          <p:cNvPr id="671753" name="Object 6"/>
          <p:cNvGraphicFramePr>
            <a:graphicFrameLocks/>
          </p:cNvGraphicFramePr>
          <p:nvPr/>
        </p:nvGraphicFramePr>
        <p:xfrm>
          <a:off x="2846388" y="2411413"/>
          <a:ext cx="960437" cy="1266825"/>
        </p:xfrm>
        <a:graphic>
          <a:graphicData uri="http://schemas.openxmlformats.org/presentationml/2006/ole">
            <p:oleObj spid="_x0000_s671753" name="Arbeitsblatt" r:id="rId24" imgW="1000069" imgH="1085901" progId="Excel.Sheet.8">
              <p:embed/>
            </p:oleObj>
          </a:graphicData>
        </a:graphic>
      </p:graphicFrame>
      <p:graphicFrame>
        <p:nvGraphicFramePr>
          <p:cNvPr id="671754" name="Object 7"/>
          <p:cNvGraphicFramePr>
            <a:graphicFrameLocks/>
          </p:cNvGraphicFramePr>
          <p:nvPr/>
        </p:nvGraphicFramePr>
        <p:xfrm>
          <a:off x="4962525" y="2003425"/>
          <a:ext cx="906463" cy="1317625"/>
        </p:xfrm>
        <a:graphic>
          <a:graphicData uri="http://schemas.openxmlformats.org/presentationml/2006/ole">
            <p:oleObj spid="_x0000_s671754" name="Arbeitsblatt" r:id="rId25" imgW="771510" imgH="1143122" progId="Excel.Sheet.8">
              <p:embed/>
            </p:oleObj>
          </a:graphicData>
        </a:graphic>
      </p:graphicFrame>
      <p:graphicFrame>
        <p:nvGraphicFramePr>
          <p:cNvPr id="671755" name="Object 8"/>
          <p:cNvGraphicFramePr>
            <a:graphicFrameLocks/>
          </p:cNvGraphicFramePr>
          <p:nvPr/>
        </p:nvGraphicFramePr>
        <p:xfrm>
          <a:off x="4886325" y="3763963"/>
          <a:ext cx="952500" cy="1257300"/>
        </p:xfrm>
        <a:graphic>
          <a:graphicData uri="http://schemas.openxmlformats.org/presentationml/2006/ole">
            <p:oleObj spid="_x0000_s671755" name="Arbeitsblatt" r:id="rId26" imgW="990641" imgH="1076472" progId="Excel.Sheet.8">
              <p:embed/>
            </p:oleObj>
          </a:graphicData>
        </a:graphic>
      </p:graphicFrame>
      <p:sp>
        <p:nvSpPr>
          <p:cNvPr id="671805" name="Rectangle 44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073400" y="3681413"/>
            <a:ext cx="393700" cy="2286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/>
          <a:lstStyle/>
          <a:p>
            <a:pPr algn="ctr"/>
            <a:fld id="{75C9DCD3-7C66-4859-B34A-D06DBDD938E2}" type="datetime'''''''''''''''''''U''''''''''''''''''''''''''K'''''''''''">
              <a:rPr lang="en-US" sz="1400" b="1">
                <a:cs typeface="Arial" charset="0"/>
                <a:sym typeface="Polo" pitchFamily="2" charset="0"/>
              </a:rPr>
              <a:pPr algn="ctr"/>
              <a:t>UK</a:t>
            </a:fld>
            <a:endParaRPr lang="en-US" sz="1400" b="1">
              <a:cs typeface="Arial" charset="0"/>
              <a:sym typeface="Polo" pitchFamily="2" charset="0"/>
            </a:endParaRPr>
          </a:p>
        </p:txBody>
      </p:sp>
      <p:sp>
        <p:nvSpPr>
          <p:cNvPr id="671806" name="Textframe 20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054600" y="3094038"/>
            <a:ext cx="950913" cy="384175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1125" lvl="1" indent="-111125" defTabSz="330200">
              <a:lnSpc>
                <a:spcPct val="90000"/>
              </a:lnSpc>
              <a:buSzPct val="100000"/>
              <a:buFont typeface="Arial" charset="0"/>
              <a:buChar char="•"/>
            </a:pPr>
            <a:endParaRPr lang="en-US" altLang="de-DE" sz="1400">
              <a:cs typeface="Arial" charset="0"/>
            </a:endParaRPr>
          </a:p>
          <a:p>
            <a:pPr marL="111125" lvl="1" indent="-111125" defTabSz="330200">
              <a:lnSpc>
                <a:spcPct val="90000"/>
              </a:lnSpc>
              <a:buSzPct val="100000"/>
              <a:buFont typeface="Arial" charset="0"/>
              <a:buChar char="•"/>
            </a:pPr>
            <a:endParaRPr lang="en-US" altLang="de-DE" sz="1400">
              <a:cs typeface="Arial" charset="0"/>
            </a:endParaRPr>
          </a:p>
        </p:txBody>
      </p:sp>
      <p:sp>
        <p:nvSpPr>
          <p:cNvPr id="671807" name="Rectangle 44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141663" y="2687638"/>
            <a:ext cx="233362" cy="2127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b"/>
          <a:lstStyle/>
          <a:p>
            <a:pPr algn="ctr"/>
            <a:endParaRPr lang="en-US" sz="1400" b="1">
              <a:cs typeface="Arial" charset="0"/>
              <a:sym typeface="Polo" pitchFamily="2" charset="0"/>
            </a:endParaRPr>
          </a:p>
        </p:txBody>
      </p:sp>
      <p:sp>
        <p:nvSpPr>
          <p:cNvPr id="671808" name="Rectangle 448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990975" y="4040188"/>
            <a:ext cx="231775" cy="2127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b"/>
          <a:lstStyle/>
          <a:p>
            <a:pPr algn="ctr"/>
            <a:endParaRPr lang="en-US" sz="1400" b="1">
              <a:cs typeface="Arial" charset="0"/>
              <a:sym typeface="Polo" pitchFamily="2" charset="0"/>
            </a:endParaRPr>
          </a:p>
        </p:txBody>
      </p:sp>
      <p:sp>
        <p:nvSpPr>
          <p:cNvPr id="671809" name="Freeform 54"/>
          <p:cNvSpPr>
            <a:spLocks/>
          </p:cNvSpPr>
          <p:nvPr/>
        </p:nvSpPr>
        <p:spPr bwMode="gray">
          <a:xfrm flipH="1">
            <a:off x="4572000" y="3752850"/>
            <a:ext cx="703263" cy="668338"/>
          </a:xfrm>
          <a:custGeom>
            <a:avLst/>
            <a:gdLst>
              <a:gd name="T0" fmla="*/ 2147483647 w 563"/>
              <a:gd name="T1" fmla="*/ 0 h 161"/>
              <a:gd name="T2" fmla="*/ 0 w 563"/>
              <a:gd name="T3" fmla="*/ 2147483647 h 161"/>
              <a:gd name="T4" fmla="*/ 0 60000 65536"/>
              <a:gd name="T5" fmla="*/ 0 60000 65536"/>
              <a:gd name="T6" fmla="*/ 0 w 563"/>
              <a:gd name="T7" fmla="*/ 0 h 161"/>
              <a:gd name="T8" fmla="*/ 563 w 563"/>
              <a:gd name="T9" fmla="*/ 161 h 1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63" h="161">
                <a:moveTo>
                  <a:pt x="563" y="0"/>
                </a:moveTo>
                <a:lnTo>
                  <a:pt x="0" y="161"/>
                </a:lnTo>
              </a:path>
            </a:pathLst>
          </a:custGeom>
          <a:noFill/>
          <a:ln w="12700">
            <a:solidFill>
              <a:schemeClr val="hlink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endParaRPr lang="en-US">
              <a:cs typeface="Arial" charset="0"/>
            </a:endParaRPr>
          </a:p>
        </p:txBody>
      </p:sp>
      <p:sp>
        <p:nvSpPr>
          <p:cNvPr id="671810" name="Text Box 57"/>
          <p:cNvSpPr txBox="1">
            <a:spLocks noChangeArrowheads="1"/>
          </p:cNvSpPr>
          <p:nvPr/>
        </p:nvSpPr>
        <p:spPr bwMode="gray">
          <a:xfrm>
            <a:off x="5137150" y="3284538"/>
            <a:ext cx="438150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de-DE" sz="1400" b="1">
                <a:cs typeface="Arial" charset="0"/>
              </a:rPr>
              <a:t>Nordic</a:t>
            </a:r>
          </a:p>
        </p:txBody>
      </p:sp>
      <p:sp>
        <p:nvSpPr>
          <p:cNvPr id="671811" name="Line 60"/>
          <p:cNvSpPr>
            <a:spLocks noChangeShapeType="1"/>
          </p:cNvSpPr>
          <p:nvPr/>
        </p:nvSpPr>
        <p:spPr bwMode="gray">
          <a:xfrm flipH="1">
            <a:off x="3243263" y="3824288"/>
            <a:ext cx="796925" cy="373062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71812" name="Text Box 62"/>
          <p:cNvSpPr txBox="1">
            <a:spLocks noChangeArrowheads="1"/>
          </p:cNvSpPr>
          <p:nvPr/>
        </p:nvSpPr>
        <p:spPr bwMode="gray">
          <a:xfrm>
            <a:off x="2611438" y="4416425"/>
            <a:ext cx="561975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cs typeface="Arial" charset="0"/>
              </a:rPr>
              <a:t>Iberia</a:t>
            </a:r>
          </a:p>
        </p:txBody>
      </p:sp>
      <p:sp>
        <p:nvSpPr>
          <p:cNvPr id="671813" name="Text Box 81"/>
          <p:cNvSpPr txBox="1">
            <a:spLocks noChangeArrowheads="1"/>
          </p:cNvSpPr>
          <p:nvPr/>
        </p:nvSpPr>
        <p:spPr bwMode="gray">
          <a:xfrm>
            <a:off x="5673725" y="4289425"/>
            <a:ext cx="774700" cy="4254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cs typeface="Arial" charset="0"/>
              </a:rPr>
              <a:t>Rest of Europe</a:t>
            </a:r>
          </a:p>
        </p:txBody>
      </p:sp>
      <p:graphicFrame>
        <p:nvGraphicFramePr>
          <p:cNvPr id="671765" name="Object 5"/>
          <p:cNvGraphicFramePr>
            <a:graphicFrameLocks/>
          </p:cNvGraphicFramePr>
          <p:nvPr/>
        </p:nvGraphicFramePr>
        <p:xfrm>
          <a:off x="2478088" y="3225800"/>
          <a:ext cx="962025" cy="1257300"/>
        </p:xfrm>
        <a:graphic>
          <a:graphicData uri="http://schemas.openxmlformats.org/presentationml/2006/ole">
            <p:oleObj spid="_x0000_s671765" name="Arbeitsblatt" r:id="rId27" imgW="1009498" imgH="1076472" progId="Excel.Sheet.8">
              <p:embed/>
            </p:oleObj>
          </a:graphicData>
        </a:graphic>
      </p:graphicFrame>
      <p:sp>
        <p:nvSpPr>
          <p:cNvPr id="671814" name="Line 89"/>
          <p:cNvSpPr>
            <a:spLocks noChangeShapeType="1"/>
          </p:cNvSpPr>
          <p:nvPr/>
        </p:nvSpPr>
        <p:spPr bwMode="gray">
          <a:xfrm flipH="1">
            <a:off x="4256088" y="3536950"/>
            <a:ext cx="182562" cy="1063625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graphicFrame>
        <p:nvGraphicFramePr>
          <p:cNvPr id="671767" name="Object 10"/>
          <p:cNvGraphicFramePr>
            <a:graphicFrameLocks/>
          </p:cNvGraphicFramePr>
          <p:nvPr/>
        </p:nvGraphicFramePr>
        <p:xfrm>
          <a:off x="650875" y="2116138"/>
          <a:ext cx="962025" cy="2105025"/>
        </p:xfrm>
        <a:graphic>
          <a:graphicData uri="http://schemas.openxmlformats.org/presentationml/2006/ole">
            <p:oleObj spid="_x0000_s671767" name="Arbeitsblatt" r:id="rId28" imgW="1009498" imgH="1924060" progId="Excel.Sheet.8">
              <p:embed/>
            </p:oleObj>
          </a:graphicData>
        </a:graphic>
      </p:graphicFrame>
      <p:sp>
        <p:nvSpPr>
          <p:cNvPr id="671815" name="Line 92"/>
          <p:cNvSpPr>
            <a:spLocks noChangeShapeType="1"/>
          </p:cNvSpPr>
          <p:nvPr/>
        </p:nvSpPr>
        <p:spPr bwMode="gray">
          <a:xfrm flipV="1">
            <a:off x="838200" y="3225800"/>
            <a:ext cx="561975" cy="3063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71816" name="AutoShape 96"/>
          <p:cNvSpPr>
            <a:spLocks noChangeArrowheads="1"/>
          </p:cNvSpPr>
          <p:nvPr/>
        </p:nvSpPr>
        <p:spPr bwMode="gray">
          <a:xfrm rot="9284398">
            <a:off x="768350" y="3302000"/>
            <a:ext cx="774700" cy="76200"/>
          </a:xfrm>
          <a:prstGeom prst="parallelogram">
            <a:avLst>
              <a:gd name="adj" fmla="val 234633"/>
            </a:avLst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rot="10800000" wrap="none" lIns="0" tIns="0" rIns="0" bIns="0" anchor="ctr"/>
          <a:lstStyle/>
          <a:p>
            <a:pPr algn="ctr"/>
            <a:endParaRPr lang="en-US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671817" name="Line 97"/>
          <p:cNvSpPr>
            <a:spLocks noChangeShapeType="1"/>
          </p:cNvSpPr>
          <p:nvPr/>
        </p:nvSpPr>
        <p:spPr bwMode="gray">
          <a:xfrm flipH="1">
            <a:off x="838200" y="3149600"/>
            <a:ext cx="633413" cy="3063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71818" name="Line 99"/>
          <p:cNvSpPr>
            <a:spLocks noChangeShapeType="1"/>
          </p:cNvSpPr>
          <p:nvPr/>
        </p:nvSpPr>
        <p:spPr bwMode="gray">
          <a:xfrm flipH="1">
            <a:off x="838200" y="3225800"/>
            <a:ext cx="633413" cy="3063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71819" name="Line 101"/>
          <p:cNvSpPr>
            <a:spLocks noChangeShapeType="1"/>
          </p:cNvSpPr>
          <p:nvPr/>
        </p:nvSpPr>
        <p:spPr bwMode="gray">
          <a:xfrm>
            <a:off x="3675063" y="3392488"/>
            <a:ext cx="465137" cy="36512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71820" name="Text Box 102"/>
          <p:cNvSpPr txBox="1">
            <a:spLocks noChangeArrowheads="1"/>
          </p:cNvSpPr>
          <p:nvPr/>
        </p:nvSpPr>
        <p:spPr bwMode="gray">
          <a:xfrm>
            <a:off x="849313" y="2514600"/>
            <a:ext cx="481012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cs typeface="Arial" charset="0"/>
              </a:rPr>
              <a:t>6,000</a:t>
            </a:r>
          </a:p>
        </p:txBody>
      </p:sp>
      <p:sp>
        <p:nvSpPr>
          <p:cNvPr id="671821" name="Text Box 103"/>
          <p:cNvSpPr txBox="1">
            <a:spLocks noChangeArrowheads="1"/>
          </p:cNvSpPr>
          <p:nvPr/>
        </p:nvSpPr>
        <p:spPr bwMode="gray">
          <a:xfrm>
            <a:off x="3090863" y="2719388"/>
            <a:ext cx="685800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>
                <a:cs typeface="Arial" charset="0"/>
              </a:rPr>
              <a:t>2,460</a:t>
            </a:r>
          </a:p>
        </p:txBody>
      </p:sp>
      <p:sp>
        <p:nvSpPr>
          <p:cNvPr id="671822" name="Text Box 104"/>
          <p:cNvSpPr txBox="1">
            <a:spLocks noChangeArrowheads="1"/>
          </p:cNvSpPr>
          <p:nvPr/>
        </p:nvSpPr>
        <p:spPr bwMode="gray">
          <a:xfrm>
            <a:off x="2703513" y="3870325"/>
            <a:ext cx="428625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cs typeface="Arial" charset="0"/>
              </a:rPr>
              <a:t>1,000</a:t>
            </a:r>
          </a:p>
        </p:txBody>
      </p:sp>
      <p:sp>
        <p:nvSpPr>
          <p:cNvPr id="671823" name="Text Box 106"/>
          <p:cNvSpPr txBox="1">
            <a:spLocks noChangeArrowheads="1"/>
          </p:cNvSpPr>
          <p:nvPr/>
        </p:nvSpPr>
        <p:spPr bwMode="gray">
          <a:xfrm>
            <a:off x="5784850" y="3525838"/>
            <a:ext cx="563563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cs typeface="Arial" charset="0"/>
              </a:rPr>
              <a:t>850</a:t>
            </a:r>
          </a:p>
        </p:txBody>
      </p:sp>
      <p:sp>
        <p:nvSpPr>
          <p:cNvPr id="671824" name="Rectangle 108"/>
          <p:cNvSpPr>
            <a:spLocks noChangeArrowheads="1"/>
          </p:cNvSpPr>
          <p:nvPr/>
        </p:nvSpPr>
        <p:spPr bwMode="gray">
          <a:xfrm>
            <a:off x="5254625" y="2597150"/>
            <a:ext cx="233363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wrap="none"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cs typeface="Arial" charset="0"/>
              </a:rPr>
              <a:t>960</a:t>
            </a:r>
          </a:p>
        </p:txBody>
      </p:sp>
      <p:sp>
        <p:nvSpPr>
          <p:cNvPr id="671825" name="Line 160"/>
          <p:cNvSpPr>
            <a:spLocks noChangeShapeType="1"/>
          </p:cNvSpPr>
          <p:nvPr/>
        </p:nvSpPr>
        <p:spPr bwMode="gray">
          <a:xfrm flipH="1">
            <a:off x="4572000" y="3278188"/>
            <a:ext cx="422275" cy="228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graphicFrame>
        <p:nvGraphicFramePr>
          <p:cNvPr id="671779" name="Object 9"/>
          <p:cNvGraphicFramePr>
            <a:graphicFrameLocks/>
          </p:cNvGraphicFramePr>
          <p:nvPr/>
        </p:nvGraphicFramePr>
        <p:xfrm>
          <a:off x="5643563" y="3754438"/>
          <a:ext cx="909637" cy="690562"/>
        </p:xfrm>
        <a:graphic>
          <a:graphicData uri="http://schemas.openxmlformats.org/presentationml/2006/ole">
            <p:oleObj spid="_x0000_s671779" name="Arbeitsblatt" r:id="rId29" imgW="952602" imgH="962030" progId="Excel.Sheet.8">
              <p:embed/>
            </p:oleObj>
          </a:graphicData>
        </a:graphic>
      </p:graphicFrame>
      <p:sp>
        <p:nvSpPr>
          <p:cNvPr id="671826" name="Text Box 99"/>
          <p:cNvSpPr txBox="1">
            <a:spLocks noChangeArrowheads="1"/>
          </p:cNvSpPr>
          <p:nvPr/>
        </p:nvSpPr>
        <p:spPr bwMode="auto">
          <a:xfrm>
            <a:off x="6572250" y="3817938"/>
            <a:ext cx="3810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600">
              <a:cs typeface="Arial" charset="0"/>
            </a:endParaRPr>
          </a:p>
        </p:txBody>
      </p:sp>
      <p:sp>
        <p:nvSpPr>
          <p:cNvPr id="495" name="Textframe 20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748088" y="5683250"/>
            <a:ext cx="747712" cy="193675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330200">
              <a:lnSpc>
                <a:spcPct val="90000"/>
              </a:lnSpc>
              <a:buSzPct val="100000"/>
              <a:buFont typeface=""/>
              <a:buNone/>
              <a:defRPr/>
            </a:pPr>
            <a:r>
              <a:rPr lang="en-US" altLang="de-DE" sz="1400" smtClean="0">
                <a:latin typeface="+mn-lt"/>
              </a:rPr>
              <a:t>Germany</a:t>
            </a:r>
            <a:endParaRPr lang="en-US" altLang="de-DE" sz="1400">
              <a:latin typeface="+mn-lt"/>
            </a:endParaRPr>
          </a:p>
        </p:txBody>
      </p:sp>
      <p:graphicFrame>
        <p:nvGraphicFramePr>
          <p:cNvPr id="671782" name="Object 3"/>
          <p:cNvGraphicFramePr>
            <a:graphicFrameLocks/>
          </p:cNvGraphicFramePr>
          <p:nvPr/>
        </p:nvGraphicFramePr>
        <p:xfrm>
          <a:off x="3625850" y="4489450"/>
          <a:ext cx="1087438" cy="1260475"/>
        </p:xfrm>
        <a:graphic>
          <a:graphicData uri="http://schemas.openxmlformats.org/presentationml/2006/ole">
            <p:oleObj spid="_x0000_s671782" name="Arbeitsblatt" r:id="rId30" imgW="1000069" imgH="1076472" progId="Excel.Sheet.8">
              <p:embed/>
            </p:oleObj>
          </a:graphicData>
        </a:graphic>
      </p:graphicFrame>
      <p:sp>
        <p:nvSpPr>
          <p:cNvPr id="671828" name="Text Box 55"/>
          <p:cNvSpPr txBox="1">
            <a:spLocks noChangeArrowheads="1"/>
          </p:cNvSpPr>
          <p:nvPr/>
        </p:nvSpPr>
        <p:spPr bwMode="gray">
          <a:xfrm>
            <a:off x="5133975" y="5038725"/>
            <a:ext cx="354013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cs typeface="Arial" charset="0"/>
              </a:rPr>
              <a:t>Italy</a:t>
            </a:r>
          </a:p>
        </p:txBody>
      </p:sp>
      <p:sp>
        <p:nvSpPr>
          <p:cNvPr id="671829" name="Text Box 105"/>
          <p:cNvSpPr txBox="1">
            <a:spLocks noChangeArrowheads="1"/>
          </p:cNvSpPr>
          <p:nvPr/>
        </p:nvSpPr>
        <p:spPr bwMode="gray">
          <a:xfrm>
            <a:off x="3916363" y="4689475"/>
            <a:ext cx="423862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cs typeface="Arial" charset="0"/>
              </a:rPr>
              <a:t>1,800</a:t>
            </a:r>
          </a:p>
        </p:txBody>
      </p:sp>
      <p:sp>
        <p:nvSpPr>
          <p:cNvPr id="671830" name="Text 13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550863" y="1800225"/>
            <a:ext cx="7693025" cy="55403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330200"/>
            <a:r>
              <a:rPr lang="en-US" altLang="de-DE" sz="1800">
                <a:cs typeface="Arial" charset="0"/>
              </a:rPr>
              <a:t>…we currently have 177</a:t>
            </a:r>
            <a:r>
              <a:rPr lang="de-DE" altLang="de-DE" sz="1800">
                <a:cs typeface="Arial" charset="0"/>
              </a:rPr>
              <a:t>4</a:t>
            </a:r>
            <a:r>
              <a:rPr lang="en-US" altLang="de-DE" sz="1800">
                <a:cs typeface="Arial" charset="0"/>
              </a:rPr>
              <a:t> MW* in operation, we also have more than 10 GW in varying stages of development</a:t>
            </a:r>
          </a:p>
        </p:txBody>
      </p:sp>
      <p:sp>
        <p:nvSpPr>
          <p:cNvPr id="671831" name="Rectangle 438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908050" y="4246563"/>
            <a:ext cx="407988" cy="404812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de-DE" sz="1400" b="1">
                <a:cs typeface="Arial" charset="0"/>
                <a:sym typeface="Polo" pitchFamily="2" charset="0"/>
              </a:rPr>
              <a:t>US</a:t>
            </a:r>
            <a:endParaRPr lang="en-US" sz="1400" b="1">
              <a:cs typeface="Arial" charset="0"/>
              <a:sym typeface="Polo" pitchFamily="2" charset="0"/>
            </a:endParaRPr>
          </a:p>
        </p:txBody>
      </p:sp>
      <p:sp>
        <p:nvSpPr>
          <p:cNvPr id="671832" name="Text Box 110"/>
          <p:cNvSpPr txBox="1">
            <a:spLocks noChangeArrowheads="1"/>
          </p:cNvSpPr>
          <p:nvPr/>
        </p:nvSpPr>
        <p:spPr bwMode="gray">
          <a:xfrm>
            <a:off x="5180013" y="4414838"/>
            <a:ext cx="282575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cs typeface="Arial" charset="0"/>
              </a:rPr>
              <a:t>530</a:t>
            </a:r>
          </a:p>
        </p:txBody>
      </p:sp>
      <p:sp>
        <p:nvSpPr>
          <p:cNvPr id="671833" name="Text Box 91"/>
          <p:cNvSpPr txBox="1">
            <a:spLocks noChangeArrowheads="1"/>
          </p:cNvSpPr>
          <p:nvPr/>
        </p:nvSpPr>
        <p:spPr bwMode="auto">
          <a:xfrm>
            <a:off x="254000" y="6357938"/>
            <a:ext cx="33893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>
                <a:cs typeface="Arial" charset="0"/>
              </a:rPr>
              <a:t>*as of September 2008; predominantly wind</a:t>
            </a:r>
          </a:p>
        </p:txBody>
      </p:sp>
      <p:sp useBgFill="1">
        <p:nvSpPr>
          <p:cNvPr id="671834" name="Rectangle 436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 rot="-898898">
            <a:off x="7224713" y="5337175"/>
            <a:ext cx="579437" cy="57150"/>
          </a:xfrm>
          <a:prstGeom prst="rect">
            <a:avLst/>
          </a:prstGeom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/>
          </a:p>
        </p:txBody>
      </p:sp>
      <p:sp>
        <p:nvSpPr>
          <p:cNvPr id="671835" name="Text Box 145"/>
          <p:cNvSpPr txBox="1">
            <a:spLocks noChangeArrowheads="1"/>
          </p:cNvSpPr>
          <p:nvPr/>
        </p:nvSpPr>
        <p:spPr bwMode="gray">
          <a:xfrm>
            <a:off x="7378700" y="6094413"/>
            <a:ext cx="889000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/>
              <a:t>Operation</a:t>
            </a:r>
          </a:p>
        </p:txBody>
      </p:sp>
      <p:sp>
        <p:nvSpPr>
          <p:cNvPr id="671836" name="Text Box 146"/>
          <p:cNvSpPr txBox="1">
            <a:spLocks noChangeArrowheads="1"/>
          </p:cNvSpPr>
          <p:nvPr/>
        </p:nvSpPr>
        <p:spPr bwMode="gray">
          <a:xfrm>
            <a:off x="7378700" y="5588000"/>
            <a:ext cx="1049338" cy="2143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/>
              <a:t>Construction</a:t>
            </a:r>
          </a:p>
        </p:txBody>
      </p:sp>
      <p:sp>
        <p:nvSpPr>
          <p:cNvPr id="671837" name="Text Box 152"/>
          <p:cNvSpPr txBox="1">
            <a:spLocks noChangeArrowheads="1"/>
          </p:cNvSpPr>
          <p:nvPr/>
        </p:nvSpPr>
        <p:spPr bwMode="gray">
          <a:xfrm>
            <a:off x="7358063" y="2752725"/>
            <a:ext cx="1760537" cy="6413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/>
              <a:t>Probability of success 20%</a:t>
            </a:r>
          </a:p>
          <a:p>
            <a:pPr>
              <a:buFont typeface="Arial" charset="0"/>
              <a:buChar char="•"/>
            </a:pPr>
            <a:r>
              <a:rPr lang="en-US" sz="800"/>
              <a:t> No absolute showstoppers are known</a:t>
            </a:r>
          </a:p>
          <a:p>
            <a:pPr>
              <a:buFont typeface="Arial" charset="0"/>
              <a:buChar char="•"/>
            </a:pPr>
            <a:r>
              <a:rPr lang="en-US" sz="800"/>
              <a:t> Reasonable chance that key steps concerning permits and grid connection will be successfully taken</a:t>
            </a:r>
            <a:endParaRPr lang="de-DE" sz="800"/>
          </a:p>
        </p:txBody>
      </p:sp>
      <p:sp>
        <p:nvSpPr>
          <p:cNvPr id="671838" name="Text Box 171"/>
          <p:cNvSpPr txBox="1">
            <a:spLocks noChangeArrowheads="1"/>
          </p:cNvSpPr>
          <p:nvPr/>
        </p:nvSpPr>
        <p:spPr bwMode="gray">
          <a:xfrm>
            <a:off x="7302500" y="2525713"/>
            <a:ext cx="1066800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400"/>
              <a:t>Development</a:t>
            </a:r>
          </a:p>
        </p:txBody>
      </p:sp>
      <p:sp>
        <p:nvSpPr>
          <p:cNvPr id="671839" name="Text Box 152"/>
          <p:cNvSpPr txBox="1">
            <a:spLocks noChangeArrowheads="1"/>
          </p:cNvSpPr>
          <p:nvPr/>
        </p:nvSpPr>
        <p:spPr bwMode="gray">
          <a:xfrm>
            <a:off x="7358063" y="3895725"/>
            <a:ext cx="1674812" cy="7032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/>
              <a:t>Probability of success 50%</a:t>
            </a:r>
          </a:p>
          <a:p>
            <a:pPr>
              <a:buFont typeface="Arial" charset="0"/>
              <a:buChar char="•"/>
            </a:pPr>
            <a:r>
              <a:rPr lang="en-US" sz="800"/>
              <a:t> Key steps concerning permits and grid connection have been successfully taken or are about to be successfully taken</a:t>
            </a:r>
            <a:endParaRPr lang="de-DE" sz="800"/>
          </a:p>
          <a:p>
            <a:pPr>
              <a:spcBef>
                <a:spcPct val="50000"/>
              </a:spcBef>
            </a:pPr>
            <a:endParaRPr lang="de-DE" sz="800"/>
          </a:p>
        </p:txBody>
      </p:sp>
      <p:sp>
        <p:nvSpPr>
          <p:cNvPr id="671840" name="Text Box 99"/>
          <p:cNvSpPr txBox="1">
            <a:spLocks noChangeArrowheads="1"/>
          </p:cNvSpPr>
          <p:nvPr/>
        </p:nvSpPr>
        <p:spPr bwMode="auto">
          <a:xfrm>
            <a:off x="6723063" y="3735388"/>
            <a:ext cx="41275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600"/>
          </a:p>
        </p:txBody>
      </p:sp>
      <p:sp>
        <p:nvSpPr>
          <p:cNvPr id="671841" name="Text Box 104"/>
          <p:cNvSpPr txBox="1">
            <a:spLocks noChangeArrowheads="1"/>
          </p:cNvSpPr>
          <p:nvPr/>
        </p:nvSpPr>
        <p:spPr bwMode="auto">
          <a:xfrm>
            <a:off x="6723063" y="6286500"/>
            <a:ext cx="5794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>
                <a:solidFill>
                  <a:schemeClr val="bg1"/>
                </a:solidFill>
              </a:rPr>
              <a:t>1,774</a:t>
            </a:r>
          </a:p>
        </p:txBody>
      </p:sp>
      <p:sp>
        <p:nvSpPr>
          <p:cNvPr id="671842" name="Text Box 152"/>
          <p:cNvSpPr txBox="1">
            <a:spLocks noChangeArrowheads="1"/>
          </p:cNvSpPr>
          <p:nvPr/>
        </p:nvSpPr>
        <p:spPr bwMode="gray">
          <a:xfrm>
            <a:off x="7456488" y="4741863"/>
            <a:ext cx="1758950" cy="8858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/>
              <a:t>Probability of success 90%</a:t>
            </a:r>
          </a:p>
          <a:p>
            <a:pPr>
              <a:buFont typeface="Arial" charset="0"/>
              <a:buChar char="•"/>
            </a:pPr>
            <a:r>
              <a:rPr lang="de-DE" sz="800">
                <a:ea typeface="Calibri" pitchFamily="34" charset="0"/>
                <a:cs typeface="Times New Roman" pitchFamily="18" charset="0"/>
              </a:rPr>
              <a:t> Re</a:t>
            </a:r>
            <a:r>
              <a:rPr lang="en-US" sz="800">
                <a:ea typeface="Calibri" pitchFamily="34" charset="0"/>
                <a:cs typeface="Times New Roman" pitchFamily="18" charset="0"/>
              </a:rPr>
              <a:t>ady or nearly ready to build</a:t>
            </a:r>
          </a:p>
          <a:p>
            <a:pPr>
              <a:buFont typeface="Arial" charset="0"/>
              <a:buChar char="•"/>
            </a:pPr>
            <a:r>
              <a:rPr lang="en-US" sz="800">
                <a:ea typeface="Calibri" pitchFamily="34" charset="0"/>
                <a:cs typeface="Times New Roman" pitchFamily="18" charset="0"/>
              </a:rPr>
              <a:t> All permits received or about to be received</a:t>
            </a:r>
          </a:p>
          <a:p>
            <a:pPr>
              <a:buFont typeface="Arial" charset="0"/>
              <a:buChar char="•"/>
            </a:pPr>
            <a:r>
              <a:rPr lang="en-US" sz="800">
                <a:ea typeface="Calibri" pitchFamily="34" charset="0"/>
                <a:cs typeface="Times New Roman" pitchFamily="18" charset="0"/>
              </a:rPr>
              <a:t> Economic viability proven</a:t>
            </a:r>
          </a:p>
          <a:p>
            <a:pPr>
              <a:buFont typeface="Arial" charset="0"/>
              <a:buChar char="•"/>
            </a:pPr>
            <a:r>
              <a:rPr lang="en-US" sz="800">
                <a:ea typeface="Calibri" pitchFamily="34" charset="0"/>
                <a:cs typeface="Times New Roman" pitchFamily="18" charset="0"/>
              </a:rPr>
              <a:t> Appropriate turbines available</a:t>
            </a:r>
            <a:r>
              <a:rPr lang="de-DE" sz="800"/>
              <a:t/>
            </a:r>
            <a:br>
              <a:rPr lang="de-DE" sz="800"/>
            </a:br>
            <a:endParaRPr lang="de-DE" sz="800"/>
          </a:p>
        </p:txBody>
      </p:sp>
      <p:graphicFrame>
        <p:nvGraphicFramePr>
          <p:cNvPr id="671798" name="Diagramm 64"/>
          <p:cNvGraphicFramePr>
            <a:graphicFrameLocks/>
          </p:cNvGraphicFramePr>
          <p:nvPr/>
        </p:nvGraphicFramePr>
        <p:xfrm>
          <a:off x="6696075" y="2498725"/>
          <a:ext cx="382588" cy="4044950"/>
        </p:xfrm>
        <a:graphic>
          <a:graphicData uri="http://schemas.openxmlformats.org/presentationml/2006/ole">
            <p:oleObj spid="_x0000_s671798" name="Arbeitsblatt" r:id="rId31" imgW="1438331" imgH="4362460" progId="Excel.Sheet.8">
              <p:embed/>
            </p:oleObj>
          </a:graphicData>
        </a:graphic>
      </p:graphicFrame>
      <p:sp>
        <p:nvSpPr>
          <p:cNvPr id="671843" name="Textfeld 80"/>
          <p:cNvSpPr txBox="1">
            <a:spLocks noChangeArrowheads="1"/>
          </p:cNvSpPr>
          <p:nvPr/>
        </p:nvSpPr>
        <p:spPr bwMode="auto">
          <a:xfrm>
            <a:off x="6540500" y="2111375"/>
            <a:ext cx="990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/>
              <a:t>13,600</a:t>
            </a:r>
          </a:p>
        </p:txBody>
      </p:sp>
      <p:cxnSp>
        <p:nvCxnSpPr>
          <p:cNvPr id="671844" name="Gerade Verbindung 78"/>
          <p:cNvCxnSpPr>
            <a:cxnSpLocks noChangeShapeType="1"/>
          </p:cNvCxnSpPr>
          <p:nvPr/>
        </p:nvCxnSpPr>
        <p:spPr bwMode="auto">
          <a:xfrm rot="5400000" flipH="1" flipV="1">
            <a:off x="7035800" y="5078413"/>
            <a:ext cx="381000" cy="3048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med" len="lg"/>
          </a:ln>
        </p:spPr>
      </p:cxnSp>
      <p:cxnSp>
        <p:nvCxnSpPr>
          <p:cNvPr id="671845" name="Gerade Verbindung 83"/>
          <p:cNvCxnSpPr>
            <a:cxnSpLocks noChangeShapeType="1"/>
          </p:cNvCxnSpPr>
          <p:nvPr/>
        </p:nvCxnSpPr>
        <p:spPr bwMode="auto">
          <a:xfrm rot="5400000" flipH="1" flipV="1">
            <a:off x="6932613" y="4305300"/>
            <a:ext cx="495300" cy="212725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med" len="lg"/>
          </a:ln>
        </p:spPr>
      </p:cxnSp>
      <p:cxnSp>
        <p:nvCxnSpPr>
          <p:cNvPr id="671846" name="Gerade Verbindung 85"/>
          <p:cNvCxnSpPr>
            <a:cxnSpLocks noChangeShapeType="1"/>
          </p:cNvCxnSpPr>
          <p:nvPr/>
        </p:nvCxnSpPr>
        <p:spPr bwMode="auto">
          <a:xfrm rot="5400000" flipH="1" flipV="1">
            <a:off x="6894513" y="3200400"/>
            <a:ext cx="571500" cy="212725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med" len="lg"/>
          </a:ln>
        </p:spPr>
      </p:cxnSp>
      <p:sp>
        <p:nvSpPr>
          <p:cNvPr id="671847" name="Text Box 110"/>
          <p:cNvSpPr txBox="1">
            <a:spLocks noChangeArrowheads="1"/>
          </p:cNvSpPr>
          <p:nvPr/>
        </p:nvSpPr>
        <p:spPr bwMode="auto">
          <a:xfrm>
            <a:off x="6543675" y="3057525"/>
            <a:ext cx="6873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200"/>
              <a:t>5,645</a:t>
            </a:r>
          </a:p>
        </p:txBody>
      </p:sp>
      <p:sp>
        <p:nvSpPr>
          <p:cNvPr id="671848" name="Text Box 111"/>
          <p:cNvSpPr txBox="1">
            <a:spLocks noChangeArrowheads="1"/>
          </p:cNvSpPr>
          <p:nvPr/>
        </p:nvSpPr>
        <p:spPr bwMode="auto">
          <a:xfrm>
            <a:off x="6543675" y="4614863"/>
            <a:ext cx="6873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200"/>
              <a:t>4,630</a:t>
            </a:r>
          </a:p>
        </p:txBody>
      </p:sp>
      <p:sp>
        <p:nvSpPr>
          <p:cNvPr id="671849" name="Text Box 112"/>
          <p:cNvSpPr txBox="1">
            <a:spLocks noChangeArrowheads="1"/>
          </p:cNvSpPr>
          <p:nvPr/>
        </p:nvSpPr>
        <p:spPr bwMode="auto">
          <a:xfrm>
            <a:off x="6543675" y="5607050"/>
            <a:ext cx="6873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200">
                <a:solidFill>
                  <a:schemeClr val="bg1"/>
                </a:solidFill>
              </a:rPr>
              <a:t>951</a:t>
            </a:r>
          </a:p>
        </p:txBody>
      </p:sp>
      <p:sp>
        <p:nvSpPr>
          <p:cNvPr id="671850" name="Text Box 113"/>
          <p:cNvSpPr txBox="1">
            <a:spLocks noChangeArrowheads="1"/>
          </p:cNvSpPr>
          <p:nvPr/>
        </p:nvSpPr>
        <p:spPr bwMode="auto">
          <a:xfrm>
            <a:off x="6543675" y="6116638"/>
            <a:ext cx="6873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200"/>
              <a:t>1,774</a:t>
            </a:r>
          </a:p>
        </p:txBody>
      </p:sp>
      <p:sp>
        <p:nvSpPr>
          <p:cNvPr id="671851" name="Text Box 114"/>
          <p:cNvSpPr txBox="1">
            <a:spLocks noChangeArrowheads="1"/>
          </p:cNvSpPr>
          <p:nvPr/>
        </p:nvSpPr>
        <p:spPr bwMode="auto">
          <a:xfrm>
            <a:off x="6543675" y="5302250"/>
            <a:ext cx="6873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200">
                <a:solidFill>
                  <a:schemeClr val="bg1"/>
                </a:solidFill>
              </a:rPr>
              <a:t>600</a:t>
            </a:r>
          </a:p>
        </p:txBody>
      </p:sp>
      <p:grpSp>
        <p:nvGrpSpPr>
          <p:cNvPr id="671852" name="Group 62"/>
          <p:cNvGrpSpPr>
            <a:grpSpLocks/>
          </p:cNvGrpSpPr>
          <p:nvPr/>
        </p:nvGrpSpPr>
        <p:grpSpPr bwMode="auto">
          <a:xfrm>
            <a:off x="8307388" y="1139825"/>
            <a:ext cx="703262" cy="457200"/>
            <a:chOff x="582613" y="1760538"/>
            <a:chExt cx="8883650" cy="4106862"/>
          </a:xfrm>
        </p:grpSpPr>
        <p:sp>
          <p:nvSpPr>
            <p:cNvPr id="105" name="Rectangle 26"/>
            <p:cNvSpPr>
              <a:spLocks/>
            </p:cNvSpPr>
            <p:nvPr>
              <p:custDataLst>
                <p:tags r:id="rId15"/>
              </p:custDataLst>
            </p:nvPr>
          </p:nvSpPr>
          <p:spPr bwMode="auto">
            <a:xfrm>
              <a:off x="602660" y="2744478"/>
              <a:ext cx="2887690" cy="30516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sz="140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671865" name="Rectangle 27"/>
            <p:cNvSpPr>
              <a:spLocks/>
            </p:cNvSpPr>
            <p:nvPr>
              <p:custDataLst>
                <p:tags r:id="rId16"/>
              </p:custDataLst>
            </p:nvPr>
          </p:nvSpPr>
          <p:spPr bwMode="auto">
            <a:xfrm>
              <a:off x="3579813" y="2741613"/>
              <a:ext cx="2879725" cy="3054350"/>
            </a:xfrm>
            <a:prstGeom prst="rect">
              <a:avLst/>
            </a:prstGeom>
            <a:solidFill>
              <a:srgbClr val="C0C0C0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400">
                <a:solidFill>
                  <a:schemeClr val="bg1"/>
                </a:solidFill>
              </a:endParaRPr>
            </a:p>
          </p:txBody>
        </p:sp>
        <p:sp>
          <p:nvSpPr>
            <p:cNvPr id="671866" name="Rectangle 28"/>
            <p:cNvSpPr>
              <a:spLocks/>
            </p:cNvSpPr>
            <p:nvPr>
              <p:custDataLst>
                <p:tags r:id="rId17"/>
              </p:custDataLst>
            </p:nvPr>
          </p:nvSpPr>
          <p:spPr bwMode="auto">
            <a:xfrm>
              <a:off x="6586538" y="2746375"/>
              <a:ext cx="2879725" cy="3049588"/>
            </a:xfrm>
            <a:prstGeom prst="rect">
              <a:avLst/>
            </a:prstGeom>
            <a:solidFill>
              <a:srgbClr val="C0C0C0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400">
                <a:solidFill>
                  <a:schemeClr val="bg1"/>
                </a:solidFill>
              </a:endParaRPr>
            </a:p>
          </p:txBody>
        </p:sp>
        <p:sp>
          <p:nvSpPr>
            <p:cNvPr id="671867" name="AutoShape 7"/>
            <p:cNvSpPr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 rot="-5400000">
              <a:off x="4777582" y="-2432844"/>
              <a:ext cx="482600" cy="8869363"/>
            </a:xfrm>
            <a:prstGeom prst="chevron">
              <a:avLst>
                <a:gd name="adj" fmla="val 100000"/>
              </a:avLst>
            </a:prstGeom>
            <a:solidFill>
              <a:srgbClr val="F21C0A"/>
            </a:solidFill>
            <a:ln w="22225">
              <a:solidFill>
                <a:schemeClr val="hlink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671868" name="Line 8"/>
            <p:cNvSpPr>
              <a:spLocks noChangeShapeType="1"/>
            </p:cNvSpPr>
            <p:nvPr>
              <p:custDataLst>
                <p:tags r:id="rId19"/>
              </p:custDataLst>
            </p:nvPr>
          </p:nvSpPr>
          <p:spPr bwMode="auto">
            <a:xfrm>
              <a:off x="582613" y="2647950"/>
              <a:ext cx="8882062" cy="1588"/>
            </a:xfrm>
            <a:custGeom>
              <a:avLst/>
              <a:gdLst>
                <a:gd name="T0" fmla="*/ 0 w 5595"/>
                <a:gd name="T1" fmla="*/ 0 h 1"/>
                <a:gd name="T2" fmla="*/ 2147483647 w 5595"/>
                <a:gd name="T3" fmla="*/ 0 h 1"/>
                <a:gd name="T4" fmla="*/ 0 60000 65536"/>
                <a:gd name="T5" fmla="*/ 0 60000 65536"/>
                <a:gd name="T6" fmla="*/ 0 w 5595"/>
                <a:gd name="T7" fmla="*/ 0 h 1"/>
                <a:gd name="T8" fmla="*/ 5595 w 5595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595" h="1">
                  <a:moveTo>
                    <a:pt x="0" y="0"/>
                  </a:moveTo>
                  <a:lnTo>
                    <a:pt x="5595" y="0"/>
                  </a:lnTo>
                </a:path>
              </a:pathLst>
            </a:custGeom>
            <a:noFill/>
            <a:ln w="22225">
              <a:solidFill>
                <a:schemeClr val="hlink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671869" name="Line 17"/>
            <p:cNvSpPr>
              <a:spLocks noChangeShapeType="1"/>
            </p:cNvSpPr>
            <p:nvPr/>
          </p:nvSpPr>
          <p:spPr bwMode="auto">
            <a:xfrm>
              <a:off x="582613" y="5867400"/>
              <a:ext cx="8874125" cy="0"/>
            </a:xfrm>
            <a:prstGeom prst="line">
              <a:avLst/>
            </a:prstGeom>
            <a:noFill/>
            <a:ln w="254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113" name="Textfeld 67"/>
          <p:cNvSpPr txBox="1">
            <a:spLocks noChangeArrowheads="1"/>
          </p:cNvSpPr>
          <p:nvPr/>
        </p:nvSpPr>
        <p:spPr bwMode="auto">
          <a:xfrm>
            <a:off x="357188" y="6581775"/>
            <a:ext cx="8458200" cy="276225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/>
              <a:t>In addition, there is another 5,000 MW of identified sites (origination) whose likelihood of success cannot yet be evaluated</a:t>
            </a:r>
            <a:endParaRPr lang="de-DE" sz="1200"/>
          </a:p>
        </p:txBody>
      </p:sp>
      <p:sp>
        <p:nvSpPr>
          <p:cNvPr id="671854" name="AutoShape 218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429375" y="2168525"/>
            <a:ext cx="2681288" cy="4357688"/>
          </a:xfrm>
          <a:prstGeom prst="roundRect">
            <a:avLst>
              <a:gd name="adj" fmla="val 0"/>
            </a:avLst>
          </a:prstGeom>
          <a:noFill/>
          <a:ln w="19050" algn="ctr">
            <a:solidFill>
              <a:srgbClr val="F21C0A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endParaRPr lang="en-GB">
              <a:solidFill>
                <a:srgbClr val="000000"/>
              </a:solidFill>
            </a:endParaRPr>
          </a:p>
        </p:txBody>
      </p:sp>
      <p:sp>
        <p:nvSpPr>
          <p:cNvPr id="671855" name="LegendIcon"/>
          <p:cNvSpPr>
            <a:spLocks noChangeArrowheads="1"/>
          </p:cNvSpPr>
          <p:nvPr/>
        </p:nvSpPr>
        <p:spPr bwMode="auto">
          <a:xfrm>
            <a:off x="468313" y="5280025"/>
            <a:ext cx="377825" cy="222250"/>
          </a:xfrm>
          <a:prstGeom prst="rect">
            <a:avLst/>
          </a:prstGeom>
          <a:solidFill>
            <a:srgbClr val="C0C0C0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sz="16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71856" name="LegendText"/>
          <p:cNvSpPr txBox="1">
            <a:spLocks noChangeArrowheads="1"/>
          </p:cNvSpPr>
          <p:nvPr/>
        </p:nvSpPr>
        <p:spPr bwMode="auto">
          <a:xfrm>
            <a:off x="900113" y="5300663"/>
            <a:ext cx="99377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cs typeface="Arial" charset="0"/>
              </a:rPr>
              <a:t>Development</a:t>
            </a:r>
          </a:p>
        </p:txBody>
      </p:sp>
      <p:grpSp>
        <p:nvGrpSpPr>
          <p:cNvPr id="671857" name="Group 112"/>
          <p:cNvGrpSpPr>
            <a:grpSpLocks/>
          </p:cNvGrpSpPr>
          <p:nvPr/>
        </p:nvGrpSpPr>
        <p:grpSpPr bwMode="auto">
          <a:xfrm>
            <a:off x="469900" y="5567363"/>
            <a:ext cx="1263650" cy="222250"/>
            <a:chOff x="4571" y="1147"/>
            <a:chExt cx="862" cy="140"/>
          </a:xfrm>
        </p:grpSpPr>
        <p:sp>
          <p:nvSpPr>
            <p:cNvPr id="671862" name="LegendIcon"/>
            <p:cNvSpPr>
              <a:spLocks noChangeArrowheads="1"/>
            </p:cNvSpPr>
            <p:nvPr/>
          </p:nvSpPr>
          <p:spPr bwMode="auto">
            <a:xfrm>
              <a:off x="4571" y="1147"/>
              <a:ext cx="258" cy="140"/>
            </a:xfrm>
            <a:prstGeom prst="rect">
              <a:avLst/>
            </a:prstGeom>
            <a:solidFill>
              <a:srgbClr val="990000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600" b="1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671863" name="LegendText"/>
            <p:cNvSpPr txBox="1">
              <a:spLocks noChangeArrowheads="1"/>
            </p:cNvSpPr>
            <p:nvPr/>
          </p:nvSpPr>
          <p:spPr bwMode="auto">
            <a:xfrm>
              <a:off x="4866" y="1160"/>
              <a:ext cx="567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b">
              <a:spAutoFit/>
            </a:bodyPr>
            <a:lstStyle/>
            <a:p>
              <a:r>
                <a:rPr lang="en-US" sz="1200" b="1">
                  <a:solidFill>
                    <a:srgbClr val="000000"/>
                  </a:solidFill>
                  <a:cs typeface="Arial" charset="0"/>
                </a:rPr>
                <a:t>Construction</a:t>
              </a:r>
            </a:p>
          </p:txBody>
        </p:sp>
      </p:grpSp>
      <p:grpSp>
        <p:nvGrpSpPr>
          <p:cNvPr id="671858" name="Group 115"/>
          <p:cNvGrpSpPr>
            <a:grpSpLocks/>
          </p:cNvGrpSpPr>
          <p:nvPr/>
        </p:nvGrpSpPr>
        <p:grpSpPr bwMode="auto">
          <a:xfrm>
            <a:off x="468313" y="5854700"/>
            <a:ext cx="1263650" cy="222250"/>
            <a:chOff x="4571" y="1147"/>
            <a:chExt cx="862" cy="140"/>
          </a:xfrm>
        </p:grpSpPr>
        <p:sp>
          <p:nvSpPr>
            <p:cNvPr id="671860" name="LegendIcon"/>
            <p:cNvSpPr>
              <a:spLocks noChangeArrowheads="1"/>
            </p:cNvSpPr>
            <p:nvPr/>
          </p:nvSpPr>
          <p:spPr bwMode="auto">
            <a:xfrm>
              <a:off x="4571" y="1147"/>
              <a:ext cx="258" cy="140"/>
            </a:xfrm>
            <a:prstGeom prst="rect">
              <a:avLst/>
            </a:prstGeom>
            <a:solidFill>
              <a:schemeClr val="tx2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600" b="1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671861" name="LegendText"/>
            <p:cNvSpPr txBox="1">
              <a:spLocks noChangeArrowheads="1"/>
            </p:cNvSpPr>
            <p:nvPr/>
          </p:nvSpPr>
          <p:spPr bwMode="auto">
            <a:xfrm>
              <a:off x="4866" y="1160"/>
              <a:ext cx="567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b">
              <a:spAutoFit/>
            </a:bodyPr>
            <a:lstStyle/>
            <a:p>
              <a:r>
                <a:rPr lang="en-US" sz="1200" b="1">
                  <a:solidFill>
                    <a:srgbClr val="000000"/>
                  </a:solidFill>
                  <a:cs typeface="Arial" charset="0"/>
                </a:rPr>
                <a:t>Operation</a:t>
              </a:r>
            </a:p>
          </p:txBody>
        </p:sp>
      </p:grpSp>
      <p:sp>
        <p:nvSpPr>
          <p:cNvPr id="671859" name="Rectangle 118"/>
          <p:cNvSpPr>
            <a:spLocks noChangeArrowheads="1"/>
          </p:cNvSpPr>
          <p:nvPr/>
        </p:nvSpPr>
        <p:spPr bwMode="auto">
          <a:xfrm>
            <a:off x="403225" y="5213350"/>
            <a:ext cx="1643063" cy="9001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sz="1600" b="1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273" name="Foliennummernplatzhalter 1"/>
          <p:cNvSpPr txBox="1">
            <a:spLocks noGrp="1"/>
          </p:cNvSpPr>
          <p:nvPr/>
        </p:nvSpPr>
        <p:spPr bwMode="auto">
          <a:xfrm>
            <a:off x="8001000" y="6553200"/>
            <a:ext cx="533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fld id="{1C9C960E-8D27-4957-BD07-DB69ED56F77E}" type="slidenum">
              <a:rPr sz="700" noProof="1"/>
              <a:pPr algn="r" eaLnBrk="0" hangingPunct="0">
                <a:lnSpc>
                  <a:spcPts val="900"/>
                </a:lnSpc>
              </a:pPr>
              <a:t>16</a:t>
            </a:fld>
            <a:endParaRPr lang="de-DE" sz="700" noProof="1"/>
          </a:p>
        </p:txBody>
      </p:sp>
      <p:sp>
        <p:nvSpPr>
          <p:cNvPr id="694274" name="Fußzeilenplatzhalter 2"/>
          <p:cNvSpPr txBox="1">
            <a:spLocks noGrp="1"/>
          </p:cNvSpPr>
          <p:nvPr/>
        </p:nvSpPr>
        <p:spPr bwMode="auto">
          <a:xfrm>
            <a:off x="3048000" y="6553200"/>
            <a:ext cx="5105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r>
              <a:rPr lang="de-DE" sz="700" noProof="1"/>
              <a:t>      </a:t>
            </a:r>
          </a:p>
        </p:txBody>
      </p:sp>
      <p:sp>
        <p:nvSpPr>
          <p:cNvPr id="694275" name="Rectangle 62"/>
          <p:cNvSpPr>
            <a:spLocks noChangeArrowheads="1"/>
          </p:cNvSpPr>
          <p:nvPr/>
        </p:nvSpPr>
        <p:spPr bwMode="gray">
          <a:xfrm>
            <a:off x="571500" y="11430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lnSpc>
                <a:spcPts val="3400"/>
              </a:lnSpc>
            </a:pPr>
            <a:r>
              <a:rPr lang="de-DE" sz="2600">
                <a:cs typeface="Arial" charset="0"/>
              </a:rPr>
              <a:t>EC&amp;R focus on promising technologies</a:t>
            </a:r>
            <a:endParaRPr lang="en-US" sz="2600">
              <a:cs typeface="Arial" charset="0"/>
            </a:endParaRPr>
          </a:p>
        </p:txBody>
      </p:sp>
      <p:grpSp>
        <p:nvGrpSpPr>
          <p:cNvPr id="694276" name="Group 62"/>
          <p:cNvGrpSpPr>
            <a:grpSpLocks/>
          </p:cNvGrpSpPr>
          <p:nvPr/>
        </p:nvGrpSpPr>
        <p:grpSpPr bwMode="auto">
          <a:xfrm>
            <a:off x="8307388" y="1139825"/>
            <a:ext cx="703262" cy="457200"/>
            <a:chOff x="582613" y="1760538"/>
            <a:chExt cx="8883650" cy="4106862"/>
          </a:xfrm>
        </p:grpSpPr>
        <p:sp>
          <p:nvSpPr>
            <p:cNvPr id="42" name="Rectangle 26"/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602660" y="2744478"/>
              <a:ext cx="2887690" cy="30516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sz="140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694325" name="Rectangle 27"/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3579813" y="2741613"/>
              <a:ext cx="2879725" cy="3054350"/>
            </a:xfrm>
            <a:prstGeom prst="rect">
              <a:avLst/>
            </a:prstGeom>
            <a:solidFill>
              <a:srgbClr val="C0C0C0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40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694326" name="Rectangle 28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6586538" y="2746375"/>
              <a:ext cx="2879725" cy="3049588"/>
            </a:xfrm>
            <a:prstGeom prst="rect">
              <a:avLst/>
            </a:prstGeom>
            <a:solidFill>
              <a:srgbClr val="C0C0C0"/>
            </a:solidFill>
            <a:ln w="9525" algn="ctr">
              <a:noFill/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/>
              <a:endParaRPr lang="en-US" sz="140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694327" name="AutoShape 7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 rot="-5400000">
              <a:off x="4777582" y="-2432844"/>
              <a:ext cx="482600" cy="8869363"/>
            </a:xfrm>
            <a:prstGeom prst="chevron">
              <a:avLst>
                <a:gd name="adj" fmla="val 100000"/>
              </a:avLst>
            </a:prstGeom>
            <a:solidFill>
              <a:srgbClr val="F21C0A"/>
            </a:solidFill>
            <a:ln w="22225">
              <a:solidFill>
                <a:schemeClr val="hlink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/>
              <a:endParaRPr lang="en-US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694328" name="Line 8"/>
            <p:cNvSpPr>
              <a:spLocks noChangeShapeType="1"/>
            </p:cNvSpPr>
            <p:nvPr>
              <p:custDataLst>
                <p:tags r:id="rId11"/>
              </p:custDataLst>
            </p:nvPr>
          </p:nvSpPr>
          <p:spPr bwMode="auto">
            <a:xfrm>
              <a:off x="582613" y="2647950"/>
              <a:ext cx="8882062" cy="1588"/>
            </a:xfrm>
            <a:custGeom>
              <a:avLst/>
              <a:gdLst>
                <a:gd name="T0" fmla="*/ 0 w 5595"/>
                <a:gd name="T1" fmla="*/ 0 h 1"/>
                <a:gd name="T2" fmla="*/ 2147483647 w 5595"/>
                <a:gd name="T3" fmla="*/ 0 h 1"/>
                <a:gd name="T4" fmla="*/ 0 60000 65536"/>
                <a:gd name="T5" fmla="*/ 0 60000 65536"/>
                <a:gd name="T6" fmla="*/ 0 w 5595"/>
                <a:gd name="T7" fmla="*/ 0 h 1"/>
                <a:gd name="T8" fmla="*/ 5595 w 5595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595" h="1">
                  <a:moveTo>
                    <a:pt x="0" y="0"/>
                  </a:moveTo>
                  <a:lnTo>
                    <a:pt x="5595" y="0"/>
                  </a:lnTo>
                </a:path>
              </a:pathLst>
            </a:custGeom>
            <a:noFill/>
            <a:ln w="22225">
              <a:solidFill>
                <a:schemeClr val="hlink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endParaRPr lang="en-GB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694329" name="Line 17"/>
            <p:cNvSpPr>
              <a:spLocks noChangeShapeType="1"/>
            </p:cNvSpPr>
            <p:nvPr/>
          </p:nvSpPr>
          <p:spPr bwMode="auto">
            <a:xfrm>
              <a:off x="582613" y="5867400"/>
              <a:ext cx="8874125" cy="0"/>
            </a:xfrm>
            <a:prstGeom prst="line">
              <a:avLst/>
            </a:prstGeom>
            <a:noFill/>
            <a:ln w="254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694277" name="Rectangle 103"/>
          <p:cNvSpPr>
            <a:spLocks noChangeArrowheads="1"/>
          </p:cNvSpPr>
          <p:nvPr/>
        </p:nvSpPr>
        <p:spPr bwMode="auto">
          <a:xfrm>
            <a:off x="5578475" y="2081213"/>
            <a:ext cx="2154238" cy="735012"/>
          </a:xfrm>
          <a:prstGeom prst="rect">
            <a:avLst/>
          </a:prstGeom>
          <a:solidFill>
            <a:srgbClr val="D9D9D9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Acquisition of E2-I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Acquisition of Airtricity </a:t>
            </a:r>
            <a:endParaRPr lang="de-DE" sz="1200" b="1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Roscoe wind farm (US)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278" name="Rectangle 47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-531813" y="3681413"/>
            <a:ext cx="1416051" cy="320675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 defTabSz="328613">
              <a:lnSpc>
                <a:spcPct val="95000"/>
              </a:lnSpc>
            </a:pPr>
            <a:r>
              <a:rPr lang="en-GB" sz="1100">
                <a:cs typeface="Arial" charset="0"/>
              </a:rPr>
              <a:t>Large biomass inland/coastal</a:t>
            </a:r>
          </a:p>
        </p:txBody>
      </p:sp>
      <p:sp>
        <p:nvSpPr>
          <p:cNvPr id="694279" name="Rectangle 4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-257175" y="2078038"/>
            <a:ext cx="1166813" cy="320675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 defTabSz="328613">
              <a:lnSpc>
                <a:spcPct val="95000"/>
              </a:lnSpc>
            </a:pPr>
            <a:r>
              <a:rPr lang="en-GB" sz="1100">
                <a:cs typeface="Arial" charset="0"/>
              </a:rPr>
              <a:t>Wind </a:t>
            </a:r>
          </a:p>
          <a:p>
            <a:pPr algn="r" defTabSz="328613">
              <a:lnSpc>
                <a:spcPct val="95000"/>
              </a:lnSpc>
            </a:pPr>
            <a:r>
              <a:rPr lang="en-GB" sz="1100">
                <a:cs typeface="Arial" charset="0"/>
              </a:rPr>
              <a:t>on-shore</a:t>
            </a:r>
          </a:p>
        </p:txBody>
      </p:sp>
      <p:sp>
        <p:nvSpPr>
          <p:cNvPr id="694280" name="Rectangle 4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-14288" y="5287963"/>
            <a:ext cx="923926" cy="160337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defTabSz="328613">
              <a:lnSpc>
                <a:spcPct val="95000"/>
              </a:lnSpc>
            </a:pPr>
            <a:r>
              <a:rPr lang="en-GB" sz="1100">
                <a:cs typeface="Arial" charset="0"/>
              </a:rPr>
              <a:t>Solar PV/CSP</a:t>
            </a:r>
          </a:p>
        </p:txBody>
      </p:sp>
      <p:sp>
        <p:nvSpPr>
          <p:cNvPr id="694281" name="Rectangle 47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-447675" y="6089650"/>
            <a:ext cx="1357313" cy="160338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defTabSz="328613">
              <a:lnSpc>
                <a:spcPct val="95000"/>
              </a:lnSpc>
            </a:pPr>
            <a:r>
              <a:rPr lang="en-GB" sz="1100">
                <a:cs typeface="Arial" charset="0"/>
              </a:rPr>
              <a:t>Wave / tidal</a:t>
            </a:r>
          </a:p>
        </p:txBody>
      </p:sp>
      <p:pic>
        <p:nvPicPr>
          <p:cNvPr id="694282" name="Picture 171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47738" y="6092825"/>
            <a:ext cx="67945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4283" name="Picture 52"/>
          <p:cNvPicPr>
            <a:picLocks noChangeAspect="1" noChangeArrowheads="1"/>
          </p:cNvPicPr>
          <p:nvPr/>
        </p:nvPicPr>
        <p:blipFill>
          <a:blip r:embed="rId15"/>
          <a:srcRect t="18149"/>
          <a:stretch>
            <a:fillRect/>
          </a:stretch>
        </p:blipFill>
        <p:spPr bwMode="auto">
          <a:xfrm>
            <a:off x="947738" y="3687763"/>
            <a:ext cx="679450" cy="72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4284" name="Picture 53"/>
          <p:cNvPicPr>
            <a:picLocks noChangeAspect="1" noChangeArrowheads="1"/>
          </p:cNvPicPr>
          <p:nvPr/>
        </p:nvPicPr>
        <p:blipFill>
          <a:blip r:embed="rId16"/>
          <a:srcRect t="14264"/>
          <a:stretch>
            <a:fillRect/>
          </a:stretch>
        </p:blipFill>
        <p:spPr bwMode="auto">
          <a:xfrm>
            <a:off x="947738" y="2886075"/>
            <a:ext cx="67945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4285" name="Picture 54"/>
          <p:cNvPicPr>
            <a:picLocks noChangeAspect="1" noChangeArrowheads="1"/>
          </p:cNvPicPr>
          <p:nvPr/>
        </p:nvPicPr>
        <p:blipFill>
          <a:blip r:embed="rId17"/>
          <a:srcRect t="6805"/>
          <a:stretch>
            <a:fillRect/>
          </a:stretch>
        </p:blipFill>
        <p:spPr bwMode="auto">
          <a:xfrm>
            <a:off x="947738" y="2082800"/>
            <a:ext cx="679450" cy="73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4286" name="Rectangle 47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-90488" y="2879725"/>
            <a:ext cx="1000126" cy="320675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 defTabSz="328613">
              <a:lnSpc>
                <a:spcPct val="95000"/>
              </a:lnSpc>
            </a:pPr>
            <a:r>
              <a:rPr lang="en-GB" sz="1100">
                <a:cs typeface="Arial" charset="0"/>
              </a:rPr>
              <a:t>Wind </a:t>
            </a:r>
          </a:p>
          <a:p>
            <a:pPr algn="r" defTabSz="328613">
              <a:lnSpc>
                <a:spcPct val="95000"/>
              </a:lnSpc>
            </a:pPr>
            <a:r>
              <a:rPr lang="en-GB" sz="1100">
                <a:cs typeface="Arial" charset="0"/>
              </a:rPr>
              <a:t>off-shore</a:t>
            </a:r>
          </a:p>
        </p:txBody>
      </p:sp>
      <p:pic>
        <p:nvPicPr>
          <p:cNvPr id="694287" name="Picture 42" descr="thin-film-solar-array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947738" y="5284788"/>
            <a:ext cx="6794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4288" name="Picture 43" descr="610x"/>
          <p:cNvPicPr>
            <a:picLocks noChangeAspect="1" noChangeArrowheads="1"/>
          </p:cNvPicPr>
          <p:nvPr/>
        </p:nvPicPr>
        <p:blipFill>
          <a:blip r:embed="rId19"/>
          <a:srcRect t="9756"/>
          <a:stretch>
            <a:fillRect/>
          </a:stretch>
        </p:blipFill>
        <p:spPr bwMode="auto">
          <a:xfrm>
            <a:off x="947738" y="5619750"/>
            <a:ext cx="6794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4289" name="Picture 1030" descr="IMG_1128"/>
          <p:cNvPicPr>
            <a:picLocks noChangeArrowheads="1"/>
          </p:cNvPicPr>
          <p:nvPr>
            <p:custDataLst>
              <p:tags r:id="rId6"/>
            </p:custDataLst>
          </p:nvPr>
        </p:nvPicPr>
        <p:blipFill>
          <a:blip r:embed="rId20">
            <a:grayscl/>
          </a:blip>
          <a:srcRect l="15843" r="36818"/>
          <a:stretch>
            <a:fillRect/>
          </a:stretch>
        </p:blipFill>
        <p:spPr bwMode="auto">
          <a:xfrm>
            <a:off x="947738" y="4483100"/>
            <a:ext cx="67945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4290" name="Rectangle 45"/>
          <p:cNvSpPr>
            <a:spLocks noChangeArrowheads="1"/>
          </p:cNvSpPr>
          <p:nvPr/>
        </p:nvSpPr>
        <p:spPr bwMode="auto">
          <a:xfrm>
            <a:off x="52388" y="4451350"/>
            <a:ext cx="91598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GB" sz="1100">
                <a:cs typeface="Arial" charset="0"/>
              </a:rPr>
              <a:t>Large biogas </a:t>
            </a:r>
          </a:p>
          <a:p>
            <a:pPr algn="r"/>
            <a:r>
              <a:rPr lang="en-GB" sz="1100">
                <a:cs typeface="Arial" charset="0"/>
              </a:rPr>
              <a:t>/ bio-methane</a:t>
            </a:r>
            <a:endParaRPr lang="de-DE" sz="1400" b="1">
              <a:cs typeface="Arial" charset="0"/>
            </a:endParaRPr>
          </a:p>
        </p:txBody>
      </p:sp>
      <p:sp>
        <p:nvSpPr>
          <p:cNvPr id="694291" name="Rectangle 103"/>
          <p:cNvSpPr>
            <a:spLocks noChangeArrowheads="1"/>
          </p:cNvSpPr>
          <p:nvPr/>
        </p:nvSpPr>
        <p:spPr bwMode="auto">
          <a:xfrm>
            <a:off x="5575300" y="2889250"/>
            <a:ext cx="2154238" cy="735013"/>
          </a:xfrm>
          <a:prstGeom prst="rect">
            <a:avLst/>
          </a:prstGeom>
          <a:solidFill>
            <a:srgbClr val="D9D9D9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Scroby Sands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Alpha Ventus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Rödsand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292" name="Rectangle 103"/>
          <p:cNvSpPr>
            <a:spLocks noChangeArrowheads="1"/>
          </p:cNvSpPr>
          <p:nvPr/>
        </p:nvSpPr>
        <p:spPr bwMode="auto">
          <a:xfrm>
            <a:off x="5575300" y="3681413"/>
            <a:ext cx="2154238" cy="735012"/>
          </a:xfrm>
          <a:prstGeom prst="rect">
            <a:avLst/>
          </a:prstGeom>
          <a:solidFill>
            <a:srgbClr val="D9D9D9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Steven’s Croft (UK) 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293" name="Rectangle 103"/>
          <p:cNvSpPr>
            <a:spLocks noChangeArrowheads="1"/>
          </p:cNvSpPr>
          <p:nvPr/>
        </p:nvSpPr>
        <p:spPr bwMode="auto">
          <a:xfrm>
            <a:off x="5578475" y="4473575"/>
            <a:ext cx="2154238" cy="735013"/>
          </a:xfrm>
          <a:prstGeom prst="rect">
            <a:avLst/>
          </a:prstGeom>
          <a:solidFill>
            <a:srgbClr val="D9D9D9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Schwandorf (Germany)  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294" name="Rectangle 103"/>
          <p:cNvSpPr>
            <a:spLocks noChangeArrowheads="1"/>
          </p:cNvSpPr>
          <p:nvPr/>
        </p:nvSpPr>
        <p:spPr bwMode="auto">
          <a:xfrm>
            <a:off x="5575300" y="5265738"/>
            <a:ext cx="2154238" cy="735012"/>
          </a:xfrm>
          <a:prstGeom prst="rect">
            <a:avLst/>
          </a:prstGeom>
          <a:solidFill>
            <a:srgbClr val="D9D9D9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lIns="0" tIns="0" rIns="0" bIns="0" anchor="ctr"/>
          <a:lstStyle/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Thin film JV with Schüco (Malibu),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295" name="Rectangle 103"/>
          <p:cNvSpPr>
            <a:spLocks noChangeArrowheads="1"/>
          </p:cNvSpPr>
          <p:nvPr/>
        </p:nvSpPr>
        <p:spPr bwMode="auto">
          <a:xfrm>
            <a:off x="5575300" y="6057900"/>
            <a:ext cx="2154238" cy="735013"/>
          </a:xfrm>
          <a:prstGeom prst="rect">
            <a:avLst/>
          </a:prstGeom>
          <a:solidFill>
            <a:srgbClr val="D9D9D9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lIns="0" tIns="0" rIns="0" bIns="0" anchor="ctr"/>
          <a:lstStyle/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Ventures with Lunar Energy and Pelamis, UK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296" name="Rectangle 103"/>
          <p:cNvSpPr>
            <a:spLocks noChangeArrowheads="1"/>
          </p:cNvSpPr>
          <p:nvPr/>
        </p:nvSpPr>
        <p:spPr bwMode="auto">
          <a:xfrm>
            <a:off x="3049588" y="2081213"/>
            <a:ext cx="2459037" cy="735012"/>
          </a:xfrm>
          <a:prstGeom prst="rect">
            <a:avLst/>
          </a:prstGeom>
          <a:solidFill>
            <a:srgbClr val="FF8F6E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EC&amp;R’s main focus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297" name="Rectangle 103"/>
          <p:cNvSpPr>
            <a:spLocks noChangeArrowheads="1"/>
          </p:cNvSpPr>
          <p:nvPr/>
        </p:nvSpPr>
        <p:spPr bwMode="auto">
          <a:xfrm>
            <a:off x="3049588" y="2889250"/>
            <a:ext cx="2459037" cy="735013"/>
          </a:xfrm>
          <a:prstGeom prst="rect">
            <a:avLst/>
          </a:prstGeom>
          <a:solidFill>
            <a:srgbClr val="FF8F6E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Near-term: close to shore &amp; shallow water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Mid-term: extend distance to shore &amp; deeper water</a:t>
            </a:r>
          </a:p>
          <a:p>
            <a:pPr marL="180975" indent="-180975">
              <a:buClr>
                <a:schemeClr val="bg2"/>
              </a:buClr>
            </a:pPr>
            <a:endParaRPr lang="de-DE" sz="1200">
              <a:cs typeface="Arial" charset="0"/>
            </a:endParaRPr>
          </a:p>
        </p:txBody>
      </p:sp>
      <p:sp>
        <p:nvSpPr>
          <p:cNvPr id="694298" name="Rectangle 103"/>
          <p:cNvSpPr>
            <a:spLocks noChangeArrowheads="1"/>
          </p:cNvSpPr>
          <p:nvPr/>
        </p:nvSpPr>
        <p:spPr bwMode="auto">
          <a:xfrm>
            <a:off x="3049588" y="3681413"/>
            <a:ext cx="2459037" cy="735012"/>
          </a:xfrm>
          <a:prstGeom prst="rect">
            <a:avLst/>
          </a:prstGeom>
          <a:solidFill>
            <a:srgbClr val="FF8F6E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Apply extensive know how in prime locations 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299" name="Rectangle 103"/>
          <p:cNvSpPr>
            <a:spLocks noChangeArrowheads="1"/>
          </p:cNvSpPr>
          <p:nvPr/>
        </p:nvSpPr>
        <p:spPr bwMode="auto">
          <a:xfrm>
            <a:off x="3049588" y="4473575"/>
            <a:ext cx="2459037" cy="735013"/>
          </a:xfrm>
          <a:prstGeom prst="rect">
            <a:avLst/>
          </a:prstGeom>
          <a:solidFill>
            <a:srgbClr val="FF8F6E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10 years experience in pace-setting biomethane R&amp;D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Spearheading the market development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00" name="Rectangle 103"/>
          <p:cNvSpPr>
            <a:spLocks noChangeArrowheads="1"/>
          </p:cNvSpPr>
          <p:nvPr/>
        </p:nvSpPr>
        <p:spPr bwMode="auto">
          <a:xfrm>
            <a:off x="3049588" y="5265738"/>
            <a:ext cx="2459037" cy="735012"/>
          </a:xfrm>
          <a:prstGeom prst="rect">
            <a:avLst/>
          </a:prstGeom>
          <a:solidFill>
            <a:srgbClr val="FF8F6E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Drive cost-effective thin film solutions and access concentrated solar power market (CSP)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01" name="Rectangle 103"/>
          <p:cNvSpPr>
            <a:spLocks noChangeArrowheads="1"/>
          </p:cNvSpPr>
          <p:nvPr/>
        </p:nvSpPr>
        <p:spPr bwMode="auto">
          <a:xfrm>
            <a:off x="3049588" y="1700213"/>
            <a:ext cx="2459037" cy="376237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400" b="1">
              <a:cs typeface="Arial" charset="0"/>
            </a:endParaRPr>
          </a:p>
          <a:p>
            <a:pPr marL="180975" indent="-180975"/>
            <a:r>
              <a:rPr lang="en-US" sz="1400" b="1">
                <a:solidFill>
                  <a:schemeClr val="bg1"/>
                </a:solidFill>
                <a:cs typeface="Arial" charset="0"/>
              </a:rPr>
              <a:t>EC&amp;R Strategy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02" name="Rectangle 103"/>
          <p:cNvSpPr>
            <a:spLocks noChangeArrowheads="1"/>
          </p:cNvSpPr>
          <p:nvPr/>
        </p:nvSpPr>
        <p:spPr bwMode="auto">
          <a:xfrm>
            <a:off x="3049588" y="6057900"/>
            <a:ext cx="2459037" cy="735013"/>
          </a:xfrm>
          <a:prstGeom prst="rect">
            <a:avLst/>
          </a:prstGeom>
          <a:solidFill>
            <a:srgbClr val="FF8F6E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Active in Marine Energy since 2005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Planning commercial trials of marine energy in 2009 and 2011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03" name="Rectangle 103"/>
          <p:cNvSpPr>
            <a:spLocks noChangeArrowheads="1"/>
          </p:cNvSpPr>
          <p:nvPr/>
        </p:nvSpPr>
        <p:spPr bwMode="auto">
          <a:xfrm>
            <a:off x="5575300" y="1700213"/>
            <a:ext cx="2157413" cy="376237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400" b="1">
              <a:cs typeface="Arial" charset="0"/>
            </a:endParaRPr>
          </a:p>
          <a:p>
            <a:pPr marL="180975" indent="-180975"/>
            <a:r>
              <a:rPr lang="en-US" sz="1400" b="1">
                <a:solidFill>
                  <a:schemeClr val="bg1"/>
                </a:solidFill>
                <a:cs typeface="Arial" charset="0"/>
              </a:rPr>
              <a:t>EC&amp;R Flagship project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04" name="Rectangle 103"/>
          <p:cNvSpPr>
            <a:spLocks noChangeArrowheads="1"/>
          </p:cNvSpPr>
          <p:nvPr/>
        </p:nvSpPr>
        <p:spPr bwMode="auto">
          <a:xfrm>
            <a:off x="1685925" y="2081213"/>
            <a:ext cx="1296988" cy="735012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</a:pPr>
            <a:endParaRPr lang="en-US" sz="1200">
              <a:cs typeface="Arial" charset="0"/>
            </a:endParaRP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05" name="Rectangle 103"/>
          <p:cNvSpPr>
            <a:spLocks noChangeArrowheads="1"/>
          </p:cNvSpPr>
          <p:nvPr/>
        </p:nvSpPr>
        <p:spPr bwMode="auto">
          <a:xfrm>
            <a:off x="1685925" y="2889250"/>
            <a:ext cx="1296988" cy="735013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</a:pPr>
            <a:endParaRPr lang="en-US" sz="1200">
              <a:cs typeface="Arial" charset="0"/>
            </a:endParaRP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06" name="Rectangle 103"/>
          <p:cNvSpPr>
            <a:spLocks noChangeArrowheads="1"/>
          </p:cNvSpPr>
          <p:nvPr/>
        </p:nvSpPr>
        <p:spPr bwMode="auto">
          <a:xfrm>
            <a:off x="1685925" y="3681413"/>
            <a:ext cx="1296988" cy="735012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</a:pPr>
            <a:endParaRPr lang="en-US" sz="1200">
              <a:cs typeface="Arial" charset="0"/>
            </a:endParaRP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07" name="Rectangle 103"/>
          <p:cNvSpPr>
            <a:spLocks noChangeArrowheads="1"/>
          </p:cNvSpPr>
          <p:nvPr/>
        </p:nvSpPr>
        <p:spPr bwMode="auto">
          <a:xfrm>
            <a:off x="1685925" y="4473575"/>
            <a:ext cx="1296988" cy="735013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</a:pPr>
            <a:endParaRPr lang="en-US" sz="1200">
              <a:cs typeface="Arial" charset="0"/>
            </a:endParaRP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08" name="Rectangle 103"/>
          <p:cNvSpPr>
            <a:spLocks noChangeArrowheads="1"/>
          </p:cNvSpPr>
          <p:nvPr/>
        </p:nvSpPr>
        <p:spPr bwMode="auto">
          <a:xfrm>
            <a:off x="1685925" y="5265738"/>
            <a:ext cx="1296988" cy="735012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</a:pPr>
            <a:endParaRPr lang="en-US" sz="1200">
              <a:cs typeface="Arial" charset="0"/>
            </a:endParaRP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09" name="Rectangle 103"/>
          <p:cNvSpPr>
            <a:spLocks noChangeArrowheads="1"/>
          </p:cNvSpPr>
          <p:nvPr/>
        </p:nvSpPr>
        <p:spPr bwMode="auto">
          <a:xfrm>
            <a:off x="1685925" y="6057900"/>
            <a:ext cx="1296988" cy="735013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</a:pPr>
            <a:endParaRPr lang="en-US" sz="1200">
              <a:cs typeface="Arial" charset="0"/>
            </a:endParaRP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10" name="Rectangle 103"/>
          <p:cNvSpPr>
            <a:spLocks noChangeArrowheads="1"/>
          </p:cNvSpPr>
          <p:nvPr/>
        </p:nvSpPr>
        <p:spPr bwMode="auto">
          <a:xfrm>
            <a:off x="1685925" y="1700213"/>
            <a:ext cx="1296988" cy="376237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400" b="1">
              <a:cs typeface="Arial" charset="0"/>
            </a:endParaRPr>
          </a:p>
          <a:p>
            <a:pPr marL="180975" indent="-180975"/>
            <a:r>
              <a:rPr lang="en-US" sz="1000" b="1">
                <a:solidFill>
                  <a:schemeClr val="bg1"/>
                </a:solidFill>
                <a:cs typeface="Arial" charset="0"/>
              </a:rPr>
              <a:t>EC&amp;R Portfolio </a:t>
            </a:r>
          </a:p>
          <a:p>
            <a:pPr marL="180975" indent="-180975"/>
            <a:r>
              <a:rPr lang="en-US" sz="1000" b="1">
                <a:solidFill>
                  <a:schemeClr val="bg1"/>
                </a:solidFill>
                <a:cs typeface="Arial" charset="0"/>
              </a:rPr>
              <a:t>Installed Capacity (MW)</a:t>
            </a:r>
          </a:p>
          <a:p>
            <a:pPr marL="180975" indent="-180975"/>
            <a:endParaRPr lang="de-DE" sz="1200">
              <a:cs typeface="Arial" charset="0"/>
            </a:endParaRPr>
          </a:p>
        </p:txBody>
      </p:sp>
      <p:sp>
        <p:nvSpPr>
          <p:cNvPr id="694311" name="Rectangle 103"/>
          <p:cNvSpPr>
            <a:spLocks noChangeArrowheads="1"/>
          </p:cNvSpPr>
          <p:nvPr/>
        </p:nvSpPr>
        <p:spPr bwMode="auto">
          <a:xfrm>
            <a:off x="7762875" y="2081213"/>
            <a:ext cx="1295400" cy="735012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en-US" sz="1200">
                <a:cs typeface="Arial" charset="0"/>
              </a:rPr>
              <a:t>All EC&amp;R regions</a:t>
            </a:r>
          </a:p>
        </p:txBody>
      </p:sp>
      <p:sp>
        <p:nvSpPr>
          <p:cNvPr id="694312" name="Rectangle 103"/>
          <p:cNvSpPr>
            <a:spLocks noChangeArrowheads="1"/>
          </p:cNvSpPr>
          <p:nvPr/>
        </p:nvSpPr>
        <p:spPr bwMode="auto">
          <a:xfrm>
            <a:off x="7762875" y="2889250"/>
            <a:ext cx="1295400" cy="735013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lIns="0" tIns="0" rIns="0" bIns="0" anchor="ctr"/>
          <a:lstStyle/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de-DE" sz="1200">
                <a:cs typeface="Arial" charset="0"/>
              </a:rPr>
              <a:t>UK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de-DE" sz="1200">
                <a:cs typeface="Arial" charset="0"/>
              </a:rPr>
              <a:t>Germany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de-DE" sz="1200">
                <a:cs typeface="Arial" charset="0"/>
              </a:rPr>
              <a:t>Nordic</a:t>
            </a:r>
          </a:p>
        </p:txBody>
      </p:sp>
      <p:sp>
        <p:nvSpPr>
          <p:cNvPr id="694313" name="Rectangle 103"/>
          <p:cNvSpPr>
            <a:spLocks noChangeArrowheads="1"/>
          </p:cNvSpPr>
          <p:nvPr/>
        </p:nvSpPr>
        <p:spPr bwMode="auto">
          <a:xfrm>
            <a:off x="7762875" y="3681413"/>
            <a:ext cx="1295400" cy="735012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de-DE" sz="1200">
                <a:cs typeface="Arial" charset="0"/>
              </a:rPr>
              <a:t>UK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de-DE" sz="1200">
                <a:cs typeface="Arial" charset="0"/>
              </a:rPr>
              <a:t>Central Europe</a:t>
            </a:r>
          </a:p>
          <a:p>
            <a:pPr marL="180975" indent="-180975">
              <a:buFontTx/>
              <a:buChar char="•"/>
            </a:pPr>
            <a:endParaRPr lang="de-DE" sz="1200">
              <a:cs typeface="Arial" charset="0"/>
            </a:endParaRPr>
          </a:p>
        </p:txBody>
      </p:sp>
      <p:sp>
        <p:nvSpPr>
          <p:cNvPr id="694314" name="Rectangle 103"/>
          <p:cNvSpPr>
            <a:spLocks noChangeArrowheads="1"/>
          </p:cNvSpPr>
          <p:nvPr/>
        </p:nvSpPr>
        <p:spPr bwMode="auto">
          <a:xfrm>
            <a:off x="7762875" y="4473575"/>
            <a:ext cx="1295400" cy="735013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>
              <a:buFontTx/>
              <a:buChar char="•"/>
            </a:pPr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de-DE" sz="1200">
                <a:cs typeface="Arial" charset="0"/>
              </a:rPr>
              <a:t>Biogas/ </a:t>
            </a:r>
            <a:br>
              <a:rPr lang="de-DE" sz="1200">
                <a:cs typeface="Arial" charset="0"/>
              </a:rPr>
            </a:br>
            <a:r>
              <a:rPr lang="de-DE" sz="1200">
                <a:cs typeface="Arial" charset="0"/>
              </a:rPr>
              <a:t>bio- methane </a:t>
            </a:r>
            <a:br>
              <a:rPr lang="de-DE" sz="1200">
                <a:cs typeface="Arial" charset="0"/>
              </a:rPr>
            </a:br>
            <a:r>
              <a:rPr lang="de-DE" sz="1200">
                <a:cs typeface="Arial" charset="0"/>
              </a:rPr>
              <a:t>Germany, Nordic</a:t>
            </a:r>
          </a:p>
          <a:p>
            <a:pPr marL="180975" indent="-180975">
              <a:buClr>
                <a:schemeClr val="bg2"/>
              </a:buClr>
              <a:buFontTx/>
              <a:buChar char="•"/>
            </a:pPr>
            <a:endParaRPr lang="de-DE" sz="1200">
              <a:cs typeface="Arial" charset="0"/>
            </a:endParaRPr>
          </a:p>
        </p:txBody>
      </p:sp>
      <p:sp>
        <p:nvSpPr>
          <p:cNvPr id="694315" name="Rectangle 103"/>
          <p:cNvSpPr>
            <a:spLocks noChangeArrowheads="1"/>
          </p:cNvSpPr>
          <p:nvPr/>
        </p:nvSpPr>
        <p:spPr bwMode="auto">
          <a:xfrm>
            <a:off x="7762875" y="5265738"/>
            <a:ext cx="1295400" cy="735012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/>
            <a:endParaRPr lang="en-US" sz="1200">
              <a:cs typeface="Arial" charset="0"/>
            </a:endParaRPr>
          </a:p>
          <a:p>
            <a:pPr marL="180975" indent="-180975">
              <a:buClr>
                <a:schemeClr val="bg2"/>
              </a:buClr>
              <a:buFontTx/>
              <a:buChar char="•"/>
            </a:pPr>
            <a:r>
              <a:rPr lang="de-DE" sz="1200">
                <a:cs typeface="Arial" charset="0"/>
              </a:rPr>
              <a:t>Emerging techno- </a:t>
            </a:r>
            <a:br>
              <a:rPr lang="de-DE" sz="1200">
                <a:cs typeface="Arial" charset="0"/>
              </a:rPr>
            </a:br>
            <a:r>
              <a:rPr lang="de-DE" sz="1200">
                <a:cs typeface="Arial" charset="0"/>
              </a:rPr>
              <a:t>logies (Sunbelt)</a:t>
            </a:r>
          </a:p>
          <a:p>
            <a:pPr marL="180975" indent="-180975">
              <a:buClr>
                <a:schemeClr val="bg2"/>
              </a:buClr>
            </a:pPr>
            <a:endParaRPr lang="de-DE" sz="1200">
              <a:cs typeface="Arial" charset="0"/>
            </a:endParaRPr>
          </a:p>
        </p:txBody>
      </p:sp>
      <p:sp>
        <p:nvSpPr>
          <p:cNvPr id="694316" name="Rectangle 103"/>
          <p:cNvSpPr>
            <a:spLocks noChangeArrowheads="1"/>
          </p:cNvSpPr>
          <p:nvPr/>
        </p:nvSpPr>
        <p:spPr bwMode="auto">
          <a:xfrm>
            <a:off x="7762875" y="6057900"/>
            <a:ext cx="1295400" cy="735013"/>
          </a:xfrm>
          <a:prstGeom prst="rect">
            <a:avLst/>
          </a:prstGeom>
          <a:solidFill>
            <a:srgbClr val="EAEAEA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/>
            <a:endParaRPr lang="en-US" sz="1200">
              <a:cs typeface="Arial" charset="0"/>
            </a:endParaRPr>
          </a:p>
          <a:p>
            <a:pPr marL="180975" indent="-180975">
              <a:buClr>
                <a:schemeClr val="tx2"/>
              </a:buClr>
              <a:buFontTx/>
              <a:buChar char="•"/>
            </a:pPr>
            <a:r>
              <a:rPr lang="de-DE" sz="1200">
                <a:cs typeface="Arial" charset="0"/>
              </a:rPr>
              <a:t>Emerging techno-</a:t>
            </a:r>
            <a:br>
              <a:rPr lang="de-DE" sz="1200">
                <a:cs typeface="Arial" charset="0"/>
              </a:rPr>
            </a:br>
            <a:r>
              <a:rPr lang="de-DE" sz="1200">
                <a:cs typeface="Arial" charset="0"/>
              </a:rPr>
              <a:t>logies (UK)</a:t>
            </a:r>
          </a:p>
          <a:p>
            <a:pPr marL="180975" indent="-180975">
              <a:buClr>
                <a:schemeClr val="tx2"/>
              </a:buClr>
              <a:buFontTx/>
              <a:buChar char="•"/>
            </a:pPr>
            <a:endParaRPr lang="de-DE" sz="1200">
              <a:cs typeface="Arial" charset="0"/>
            </a:endParaRPr>
          </a:p>
        </p:txBody>
      </p:sp>
      <p:sp>
        <p:nvSpPr>
          <p:cNvPr id="694317" name="Rectangle 103"/>
          <p:cNvSpPr>
            <a:spLocks noChangeArrowheads="1"/>
          </p:cNvSpPr>
          <p:nvPr/>
        </p:nvSpPr>
        <p:spPr bwMode="auto">
          <a:xfrm>
            <a:off x="7762875" y="1700213"/>
            <a:ext cx="1295400" cy="376237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bg1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pPr marL="180975" indent="-180975"/>
            <a:r>
              <a:rPr lang="en-US" sz="1400" b="1">
                <a:solidFill>
                  <a:schemeClr val="bg1"/>
                </a:solidFill>
                <a:cs typeface="Arial" charset="0"/>
              </a:rPr>
              <a:t>EC&amp;R Focus</a:t>
            </a:r>
            <a:endParaRPr lang="de-DE" sz="1400" b="1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694318" name="Rectangle 61"/>
          <p:cNvSpPr>
            <a:spLocks noChangeArrowheads="1"/>
          </p:cNvSpPr>
          <p:nvPr/>
        </p:nvSpPr>
        <p:spPr bwMode="auto">
          <a:xfrm>
            <a:off x="1971675" y="2241550"/>
            <a:ext cx="606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de-DE" sz="1200" b="1">
                <a:cs typeface="Arial" charset="0"/>
              </a:rPr>
              <a:t>1,575.5</a:t>
            </a:r>
            <a:r>
              <a:rPr lang="de-DE" sz="1600" b="1">
                <a:cs typeface="Arial" charset="0"/>
              </a:rPr>
              <a:t> </a:t>
            </a:r>
          </a:p>
        </p:txBody>
      </p:sp>
      <p:sp>
        <p:nvSpPr>
          <p:cNvPr id="694319" name="Rectangle 62"/>
          <p:cNvSpPr>
            <a:spLocks noChangeArrowheads="1"/>
          </p:cNvSpPr>
          <p:nvPr/>
        </p:nvSpPr>
        <p:spPr bwMode="auto">
          <a:xfrm>
            <a:off x="2046288" y="3092450"/>
            <a:ext cx="447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de-DE" sz="1200" b="1">
                <a:cs typeface="Arial" charset="0"/>
              </a:rPr>
              <a:t>82.3</a:t>
            </a:r>
            <a:r>
              <a:rPr lang="de-DE" sz="1600" b="1">
                <a:cs typeface="Arial" charset="0"/>
              </a:rPr>
              <a:t> </a:t>
            </a:r>
          </a:p>
        </p:txBody>
      </p:sp>
      <p:sp>
        <p:nvSpPr>
          <p:cNvPr id="694320" name="Rectangle 63"/>
          <p:cNvSpPr>
            <a:spLocks noChangeArrowheads="1"/>
          </p:cNvSpPr>
          <p:nvPr/>
        </p:nvSpPr>
        <p:spPr bwMode="auto">
          <a:xfrm>
            <a:off x="2028825" y="3848100"/>
            <a:ext cx="4492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de-DE" sz="1200" b="1">
                <a:cs typeface="Arial" charset="0"/>
              </a:rPr>
              <a:t>69.0</a:t>
            </a:r>
            <a:r>
              <a:rPr lang="de-DE" sz="1600" b="1">
                <a:cs typeface="Arial" charset="0"/>
              </a:rPr>
              <a:t> </a:t>
            </a:r>
          </a:p>
        </p:txBody>
      </p:sp>
      <p:sp>
        <p:nvSpPr>
          <p:cNvPr id="694321" name="Rectangle 64"/>
          <p:cNvSpPr>
            <a:spLocks noChangeArrowheads="1"/>
          </p:cNvSpPr>
          <p:nvPr/>
        </p:nvSpPr>
        <p:spPr bwMode="auto">
          <a:xfrm>
            <a:off x="2012950" y="4646613"/>
            <a:ext cx="4048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de-DE" sz="1200" b="1">
                <a:cs typeface="Arial" charset="0"/>
              </a:rPr>
              <a:t>20.8</a:t>
            </a:r>
            <a:endParaRPr lang="de-DE" sz="1600" b="1">
              <a:cs typeface="Arial" charset="0"/>
            </a:endParaRPr>
          </a:p>
        </p:txBody>
      </p:sp>
      <p:sp>
        <p:nvSpPr>
          <p:cNvPr id="694322" name="Rectangle 64"/>
          <p:cNvSpPr>
            <a:spLocks noChangeArrowheads="1"/>
          </p:cNvSpPr>
          <p:nvPr/>
        </p:nvSpPr>
        <p:spPr bwMode="auto">
          <a:xfrm>
            <a:off x="2012950" y="5516563"/>
            <a:ext cx="3968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de-DE" sz="1200" b="1">
                <a:cs typeface="Arial" charset="0"/>
              </a:rPr>
              <a:t>N/A</a:t>
            </a:r>
            <a:endParaRPr lang="de-DE" sz="1600" b="1">
              <a:cs typeface="Arial" charset="0"/>
            </a:endParaRPr>
          </a:p>
        </p:txBody>
      </p:sp>
      <p:sp>
        <p:nvSpPr>
          <p:cNvPr id="694323" name="Rectangle 64"/>
          <p:cNvSpPr>
            <a:spLocks noChangeArrowheads="1"/>
          </p:cNvSpPr>
          <p:nvPr/>
        </p:nvSpPr>
        <p:spPr bwMode="auto">
          <a:xfrm>
            <a:off x="2012950" y="6286500"/>
            <a:ext cx="396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de-DE" sz="1200" b="1">
                <a:cs typeface="Arial" charset="0"/>
              </a:rPr>
              <a:t>N/A</a:t>
            </a:r>
            <a:endParaRPr lang="de-DE" sz="1600" b="1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21" name="Rectangle 5"/>
          <p:cNvSpPr txBox="1">
            <a:spLocks noGrp="1" noChangeArrowheads="1"/>
          </p:cNvSpPr>
          <p:nvPr/>
        </p:nvSpPr>
        <p:spPr bwMode="auto">
          <a:xfrm>
            <a:off x="8001000" y="6553200"/>
            <a:ext cx="533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r>
              <a:rPr lang="de-DE" sz="700"/>
              <a:t>Seite </a:t>
            </a:r>
            <a:fld id="{730ECCB5-9E23-49D1-923F-09E955045039}" type="slidenum">
              <a:rPr lang="de-DE" sz="700"/>
              <a:pPr algn="r" eaLnBrk="0" hangingPunct="0">
                <a:lnSpc>
                  <a:spcPts val="900"/>
                </a:lnSpc>
              </a:pPr>
              <a:t>17</a:t>
            </a:fld>
            <a:endParaRPr lang="de-DE" sz="700"/>
          </a:p>
        </p:txBody>
      </p:sp>
      <p:sp>
        <p:nvSpPr>
          <p:cNvPr id="696322" name="Rectangle 6"/>
          <p:cNvSpPr txBox="1">
            <a:spLocks noGrp="1" noChangeArrowheads="1"/>
          </p:cNvSpPr>
          <p:nvPr/>
        </p:nvSpPr>
        <p:spPr bwMode="auto">
          <a:xfrm>
            <a:off x="3048000" y="6553200"/>
            <a:ext cx="5105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 eaLnBrk="0" hangingPunct="0">
              <a:lnSpc>
                <a:spcPts val="900"/>
              </a:lnSpc>
            </a:pPr>
            <a:r>
              <a:rPr lang="de-DE" sz="700"/>
              <a:t>ECR-CE Strategy review 2008        19th May 2008</a:t>
            </a:r>
          </a:p>
        </p:txBody>
      </p:sp>
      <p:sp>
        <p:nvSpPr>
          <p:cNvPr id="69632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1196975"/>
            <a:ext cx="7634288" cy="311150"/>
          </a:xfrm>
        </p:spPr>
        <p:txBody>
          <a:bodyPr/>
          <a:lstStyle/>
          <a:p>
            <a:r>
              <a:rPr lang="de-DE" smtClean="0"/>
              <a:t>Agenda</a:t>
            </a:r>
          </a:p>
        </p:txBody>
      </p:sp>
      <p:sp>
        <p:nvSpPr>
          <p:cNvPr id="696324" name="Rectangle 3"/>
          <p:cNvSpPr>
            <a:spLocks noChangeArrowheads="1"/>
          </p:cNvSpPr>
          <p:nvPr/>
        </p:nvSpPr>
        <p:spPr bwMode="gray">
          <a:xfrm>
            <a:off x="395288" y="3213100"/>
            <a:ext cx="7778750" cy="431800"/>
          </a:xfrm>
          <a:prstGeom prst="rect">
            <a:avLst/>
          </a:prstGeom>
          <a:solidFill>
            <a:srgbClr val="B4B4B4"/>
          </a:solidFill>
          <a:ln w="1270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96325" name="Text Box 4"/>
          <p:cNvSpPr txBox="1">
            <a:spLocks noChangeArrowheads="1"/>
          </p:cNvSpPr>
          <p:nvPr/>
        </p:nvSpPr>
        <p:spPr bwMode="gray">
          <a:xfrm>
            <a:off x="609600" y="2078038"/>
            <a:ext cx="7778750" cy="15128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marL="203200" indent="-203200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de-DE" sz="1800"/>
              <a:t>E.ON Climate&amp;Renewables overview</a:t>
            </a:r>
          </a:p>
          <a:p>
            <a:pPr marL="203200" indent="-203200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de-DE" sz="1800"/>
              <a:t>Our Strategy</a:t>
            </a:r>
          </a:p>
          <a:p>
            <a:pPr marL="609600" lvl="2" indent="-203200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800"/>
              <a:t>EC&amp;R-wide</a:t>
            </a:r>
          </a:p>
          <a:p>
            <a:pPr marL="609600" lvl="2" indent="-203200">
              <a:spcBef>
                <a:spcPct val="5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800"/>
              <a:t>EC&amp;R-Central Europe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345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AE7FAA0B-79B1-461B-8898-8910FA39202B}" type="slidenum">
              <a:rPr lang="de-DE" smtClean="0"/>
              <a:pPr/>
              <a:t>18</a:t>
            </a:fld>
            <a:endParaRPr lang="de-DE" smtClean="0"/>
          </a:p>
        </p:txBody>
      </p:sp>
      <p:sp>
        <p:nvSpPr>
          <p:cNvPr id="697346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69734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143000"/>
            <a:ext cx="8315325" cy="533400"/>
          </a:xfrm>
        </p:spPr>
        <p:txBody>
          <a:bodyPr/>
          <a:lstStyle/>
          <a:p>
            <a:pPr eaLnBrk="1" hangingPunct="1"/>
            <a:r>
              <a:rPr lang="en-GB" smtClean="0"/>
              <a:t>A few pillars form the basis of our strategy </a:t>
            </a:r>
            <a:endParaRPr lang="de-DE" sz="2200" b="1" smtClean="0"/>
          </a:p>
        </p:txBody>
      </p:sp>
      <p:sp>
        <p:nvSpPr>
          <p:cNvPr id="522243" name="Rectangle 3"/>
          <p:cNvSpPr>
            <a:spLocks noChangeArrowheads="1"/>
          </p:cNvSpPr>
          <p:nvPr/>
        </p:nvSpPr>
        <p:spPr bwMode="gray">
          <a:xfrm>
            <a:off x="606425" y="5589588"/>
            <a:ext cx="7924800" cy="720725"/>
          </a:xfrm>
          <a:prstGeom prst="rect">
            <a:avLst/>
          </a:prstGeom>
          <a:solidFill>
            <a:srgbClr val="B4B4B4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/>
              <a:t>We live in a capital constrained environment – probably for some time to come</a:t>
            </a:r>
          </a:p>
          <a:p>
            <a:pPr algn="ctr"/>
            <a:r>
              <a:rPr lang="de-DE" sz="1400"/>
              <a:t>At the same time, the market is at a peak of competition and prices </a:t>
            </a:r>
          </a:p>
          <a:p>
            <a:pPr algn="ctr"/>
            <a:r>
              <a:rPr lang="de-DE" sz="1400"/>
              <a:t>Our large geographical scope requires focussing</a:t>
            </a:r>
          </a:p>
        </p:txBody>
      </p:sp>
      <p:sp>
        <p:nvSpPr>
          <p:cNvPr id="522244" name="Rectangle 4"/>
          <p:cNvSpPr>
            <a:spLocks noChangeArrowheads="1"/>
          </p:cNvSpPr>
          <p:nvPr/>
        </p:nvSpPr>
        <p:spPr bwMode="gray">
          <a:xfrm>
            <a:off x="893763" y="3282950"/>
            <a:ext cx="1662112" cy="2233613"/>
          </a:xfrm>
          <a:prstGeom prst="rect">
            <a:avLst/>
          </a:prstGeom>
          <a:solidFill>
            <a:srgbClr val="B4B4B4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lIns="36000" tIns="36000" rIns="36000" bIns="36000"/>
          <a:lstStyle/>
          <a:p>
            <a:r>
              <a:rPr lang="en-US" sz="1400"/>
              <a:t>Focus rigorously on a few selected countries, but dedicate sufficient resources to these – even at the cost of missing some opportunities elsewhere</a:t>
            </a:r>
            <a:endParaRPr lang="de-DE" sz="1400"/>
          </a:p>
        </p:txBody>
      </p:sp>
      <p:sp>
        <p:nvSpPr>
          <p:cNvPr id="522245" name="Rectangle 5"/>
          <p:cNvSpPr>
            <a:spLocks noChangeArrowheads="1"/>
          </p:cNvSpPr>
          <p:nvPr/>
        </p:nvSpPr>
        <p:spPr bwMode="gray">
          <a:xfrm>
            <a:off x="2790825" y="3282950"/>
            <a:ext cx="1662113" cy="2233613"/>
          </a:xfrm>
          <a:prstGeom prst="rect">
            <a:avLst/>
          </a:prstGeom>
          <a:solidFill>
            <a:srgbClr val="B4B4B4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lIns="36000" tIns="36000" rIns="36000" bIns="36000"/>
          <a:lstStyle/>
          <a:p>
            <a:r>
              <a:rPr lang="en-US" sz="1400"/>
              <a:t>Replicate successful development approaches, especially from Poland, in other countries – with focus on where organic growth is promising</a:t>
            </a:r>
            <a:endParaRPr lang="de-DE" sz="1400"/>
          </a:p>
        </p:txBody>
      </p:sp>
      <p:sp>
        <p:nvSpPr>
          <p:cNvPr id="522246" name="Rectangle 6"/>
          <p:cNvSpPr>
            <a:spLocks noChangeArrowheads="1"/>
          </p:cNvSpPr>
          <p:nvPr/>
        </p:nvSpPr>
        <p:spPr bwMode="gray">
          <a:xfrm>
            <a:off x="4689475" y="3282950"/>
            <a:ext cx="1662113" cy="2233613"/>
          </a:xfrm>
          <a:prstGeom prst="rect">
            <a:avLst/>
          </a:prstGeom>
          <a:solidFill>
            <a:srgbClr val="B4B4B4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lIns="36000" tIns="36000" rIns="36000" bIns="36000"/>
          <a:lstStyle/>
          <a:p>
            <a:r>
              <a:rPr lang="en-US" sz="1400"/>
              <a:t>Stay away from late stage project acquisitions, especially in markets where other players are acting aggressively and EC&amp;R cannot compete at given hurdle rates</a:t>
            </a:r>
            <a:endParaRPr lang="de-DE" sz="1400"/>
          </a:p>
        </p:txBody>
      </p:sp>
      <p:sp>
        <p:nvSpPr>
          <p:cNvPr id="522247" name="Rectangle 7"/>
          <p:cNvSpPr>
            <a:spLocks noChangeArrowheads="1"/>
          </p:cNvSpPr>
          <p:nvPr/>
        </p:nvSpPr>
        <p:spPr bwMode="gray">
          <a:xfrm>
            <a:off x="6588125" y="3282950"/>
            <a:ext cx="1662113" cy="2233613"/>
          </a:xfrm>
          <a:prstGeom prst="rect">
            <a:avLst/>
          </a:prstGeom>
          <a:solidFill>
            <a:srgbClr val="B4B4B4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lIns="36000" tIns="36000" rIns="36000" bIns="36000"/>
          <a:lstStyle/>
          <a:p>
            <a:r>
              <a:rPr lang="de-DE" sz="1400"/>
              <a:t>Push for „from boutique to industry“ across all value steps</a:t>
            </a:r>
          </a:p>
        </p:txBody>
      </p:sp>
      <p:sp>
        <p:nvSpPr>
          <p:cNvPr id="522248" name="AutoShape 8"/>
          <p:cNvSpPr>
            <a:spLocks noChangeArrowheads="1"/>
          </p:cNvSpPr>
          <p:nvPr/>
        </p:nvSpPr>
        <p:spPr bwMode="gray">
          <a:xfrm>
            <a:off x="609600" y="1557338"/>
            <a:ext cx="7921625" cy="1584325"/>
          </a:xfrm>
          <a:prstGeom prst="triangle">
            <a:avLst>
              <a:gd name="adj" fmla="val 50000"/>
            </a:avLst>
          </a:prstGeom>
          <a:solidFill>
            <a:srgbClr val="B4B4B4"/>
          </a:solidFill>
          <a:ln w="12700">
            <a:solidFill>
              <a:schemeClr val="bg1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400"/>
              <a:t>Focus on organic growth: greenfield/early stage Co-development – with a niche for M&amp;A</a:t>
            </a:r>
          </a:p>
          <a:p>
            <a:pPr algn="ctr"/>
            <a:r>
              <a:rPr lang="de-DE" sz="1400"/>
              <a:t>Focus markets: Deliver mid-term from existing pipeline and grow pipeline </a:t>
            </a:r>
          </a:p>
          <a:p>
            <a:pPr algn="ctr"/>
            <a:r>
              <a:rPr lang="de-DE" sz="1400"/>
              <a:t>Future growth markets: create options for long-term growth with limited exposure</a:t>
            </a:r>
          </a:p>
          <a:p>
            <a:pPr algn="ctr"/>
            <a:r>
              <a:rPr lang="de-DE" sz="1400"/>
              <a:t>Integrate the assets in Germany, France and Italy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2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2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2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2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22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43" grpId="0" animBg="1"/>
      <p:bldP spid="522244" grpId="0" animBg="1"/>
      <p:bldP spid="522245" grpId="0" animBg="1"/>
      <p:bldP spid="522246" grpId="0" animBg="1"/>
      <p:bldP spid="522247" grpId="0" animBg="1"/>
      <p:bldP spid="52224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369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E4F317D8-33EC-4E4F-991C-F535BEBBC47B}" type="slidenum">
              <a:rPr lang="de-DE" smtClean="0"/>
              <a:pPr/>
              <a:t>19</a:t>
            </a:fld>
            <a:endParaRPr lang="de-DE" smtClean="0"/>
          </a:p>
        </p:txBody>
      </p:sp>
      <p:sp>
        <p:nvSpPr>
          <p:cNvPr id="698370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6983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Strategic approach: Focus on organic growth – </a:t>
            </a:r>
            <a:br>
              <a:rPr lang="de-DE" smtClean="0"/>
            </a:br>
            <a:r>
              <a:rPr lang="de-DE" smtClean="0"/>
              <a:t>early Co-Development and Greenfield</a:t>
            </a:r>
          </a:p>
        </p:txBody>
      </p:sp>
      <p:sp>
        <p:nvSpPr>
          <p:cNvPr id="698372" name="AutoShape 7"/>
          <p:cNvSpPr>
            <a:spLocks noChangeArrowheads="1"/>
          </p:cNvSpPr>
          <p:nvPr/>
        </p:nvSpPr>
        <p:spPr bwMode="gray">
          <a:xfrm>
            <a:off x="671513" y="3306763"/>
            <a:ext cx="1304925" cy="1316037"/>
          </a:xfrm>
          <a:prstGeom prst="homePlate">
            <a:avLst>
              <a:gd name="adj" fmla="val 14602"/>
            </a:avLst>
          </a:prstGeom>
          <a:solidFill>
            <a:schemeClr val="bg2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0" rIns="0" bIns="0" anchor="ctr"/>
          <a:lstStyle/>
          <a:p>
            <a:pPr algn="ctr"/>
            <a:r>
              <a:rPr lang="en-US" sz="1400" b="1">
                <a:solidFill>
                  <a:schemeClr val="bg1"/>
                </a:solidFill>
              </a:rPr>
              <a:t>Early Co-Development</a:t>
            </a:r>
          </a:p>
        </p:txBody>
      </p:sp>
      <p:sp>
        <p:nvSpPr>
          <p:cNvPr id="698373" name="AutoShape 8"/>
          <p:cNvSpPr>
            <a:spLocks noChangeArrowheads="1"/>
          </p:cNvSpPr>
          <p:nvPr/>
        </p:nvSpPr>
        <p:spPr bwMode="gray">
          <a:xfrm>
            <a:off x="671513" y="4702175"/>
            <a:ext cx="1304925" cy="682625"/>
          </a:xfrm>
          <a:prstGeom prst="homePlate">
            <a:avLst>
              <a:gd name="adj" fmla="val 27913"/>
            </a:avLst>
          </a:prstGeom>
          <a:solidFill>
            <a:schemeClr val="bg2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0" rIns="0" bIns="0" anchor="ctr"/>
          <a:lstStyle/>
          <a:p>
            <a:pPr algn="ctr"/>
            <a:r>
              <a:rPr lang="en-US" sz="1400" b="1">
                <a:solidFill>
                  <a:schemeClr val="bg1"/>
                </a:solidFill>
              </a:rPr>
              <a:t>Greenfield</a:t>
            </a:r>
          </a:p>
        </p:txBody>
      </p:sp>
      <p:sp>
        <p:nvSpPr>
          <p:cNvPr id="698374" name="AutoShape 9"/>
          <p:cNvSpPr>
            <a:spLocks noChangeArrowheads="1"/>
          </p:cNvSpPr>
          <p:nvPr/>
        </p:nvSpPr>
        <p:spPr bwMode="gray">
          <a:xfrm>
            <a:off x="671513" y="5465763"/>
            <a:ext cx="1304925" cy="1019175"/>
          </a:xfrm>
          <a:prstGeom prst="homePlate">
            <a:avLst>
              <a:gd name="adj" fmla="val 18696"/>
            </a:avLst>
          </a:prstGeom>
          <a:solidFill>
            <a:srgbClr val="FF9999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0" rIns="0" bIns="0" anchor="ctr"/>
          <a:lstStyle/>
          <a:p>
            <a:pPr algn="ctr"/>
            <a:r>
              <a:rPr lang="en-US" sz="1400" b="1">
                <a:solidFill>
                  <a:schemeClr val="bg1"/>
                </a:solidFill>
              </a:rPr>
              <a:t>Selective exceptions</a:t>
            </a:r>
          </a:p>
        </p:txBody>
      </p:sp>
      <p:sp>
        <p:nvSpPr>
          <p:cNvPr id="698375" name="Rectangle 10"/>
          <p:cNvSpPr>
            <a:spLocks noChangeArrowheads="1"/>
          </p:cNvSpPr>
          <p:nvPr/>
        </p:nvSpPr>
        <p:spPr bwMode="gray">
          <a:xfrm>
            <a:off x="2124075" y="3306763"/>
            <a:ext cx="4711700" cy="1316037"/>
          </a:xfrm>
          <a:prstGeom prst="rect">
            <a:avLst/>
          </a:prstGeom>
          <a:noFill/>
          <a:ln w="1905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lIns="72000" tIns="0" rIns="0" bIns="0" anchor="ctr"/>
          <a:lstStyle/>
          <a:p>
            <a:pPr marL="115888" indent="-115888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300"/>
              <a:t>Development contracts with local developers (projects, pipelines)</a:t>
            </a:r>
          </a:p>
          <a:p>
            <a:pPr marL="115888" indent="-115888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300"/>
              <a:t>Small signature fees, development fees over time (milestones)</a:t>
            </a:r>
          </a:p>
          <a:p>
            <a:pPr marL="115888" indent="-115888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300"/>
              <a:t>Leverage local network/expertise of partners</a:t>
            </a:r>
          </a:p>
          <a:p>
            <a:pPr marL="115888" indent="-115888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300"/>
              <a:t>Complement with semi-local ECR-CE teams, driving ECR standards, allow early steering and build up own know-how</a:t>
            </a:r>
          </a:p>
          <a:p>
            <a:pPr marL="115888" indent="-115888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300"/>
              <a:t>E.g.: PL, D-offshore </a:t>
            </a:r>
            <a:r>
              <a:rPr lang="de-DE" sz="1300">
                <a:sym typeface="Wingdings" pitchFamily="2" charset="2"/>
              </a:rPr>
              <a:t> replication in other countries under way</a:t>
            </a:r>
            <a:endParaRPr lang="de-DE" sz="1300"/>
          </a:p>
        </p:txBody>
      </p:sp>
      <p:sp>
        <p:nvSpPr>
          <p:cNvPr id="698376" name="Rectangle 12"/>
          <p:cNvSpPr>
            <a:spLocks noChangeArrowheads="1"/>
          </p:cNvSpPr>
          <p:nvPr/>
        </p:nvSpPr>
        <p:spPr bwMode="gray">
          <a:xfrm>
            <a:off x="2124075" y="5465763"/>
            <a:ext cx="4711700" cy="1019175"/>
          </a:xfrm>
          <a:prstGeom prst="rect">
            <a:avLst/>
          </a:prstGeom>
          <a:noFill/>
          <a:ln w="19050" algn="ctr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lIns="72000" tIns="0" rIns="0" bIns="0" anchor="ctr"/>
          <a:lstStyle/>
          <a:p>
            <a:pPr marL="115888" indent="-115888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300"/>
              <a:t>Short term options from acquiring late stage projects if economically promising</a:t>
            </a:r>
          </a:p>
        </p:txBody>
      </p:sp>
      <p:sp>
        <p:nvSpPr>
          <p:cNvPr id="698377" name="Oval 20"/>
          <p:cNvSpPr>
            <a:spLocks noChangeAspect="1" noChangeArrowheads="1"/>
          </p:cNvSpPr>
          <p:nvPr/>
        </p:nvSpPr>
        <p:spPr bwMode="gray">
          <a:xfrm>
            <a:off x="611188" y="3284538"/>
            <a:ext cx="168275" cy="161925"/>
          </a:xfrm>
          <a:prstGeom prst="ellipse">
            <a:avLst/>
          </a:prstGeom>
          <a:solidFill>
            <a:schemeClr val="accent1"/>
          </a:solidFill>
          <a:ln w="1270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698378" name="Oval 21"/>
          <p:cNvSpPr>
            <a:spLocks noChangeAspect="1" noChangeArrowheads="1"/>
          </p:cNvSpPr>
          <p:nvPr/>
        </p:nvSpPr>
        <p:spPr bwMode="gray">
          <a:xfrm>
            <a:off x="611188" y="4681538"/>
            <a:ext cx="168275" cy="161925"/>
          </a:xfrm>
          <a:prstGeom prst="ellipse">
            <a:avLst/>
          </a:prstGeom>
          <a:solidFill>
            <a:schemeClr val="accent1"/>
          </a:solidFill>
          <a:ln w="1270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698379" name="Oval 22"/>
          <p:cNvSpPr>
            <a:spLocks noChangeAspect="1" noChangeArrowheads="1"/>
          </p:cNvSpPr>
          <p:nvPr/>
        </p:nvSpPr>
        <p:spPr bwMode="gray">
          <a:xfrm>
            <a:off x="611188" y="5435600"/>
            <a:ext cx="168275" cy="161925"/>
          </a:xfrm>
          <a:prstGeom prst="ellipse">
            <a:avLst/>
          </a:prstGeom>
          <a:solidFill>
            <a:schemeClr val="accent1"/>
          </a:solidFill>
          <a:ln w="1270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698380" name="AutoShape 23"/>
          <p:cNvSpPr>
            <a:spLocks noChangeArrowheads="1"/>
          </p:cNvSpPr>
          <p:nvPr/>
        </p:nvSpPr>
        <p:spPr bwMode="gray">
          <a:xfrm rot="5400000">
            <a:off x="5691188" y="4713287"/>
            <a:ext cx="2738438" cy="207963"/>
          </a:xfrm>
          <a:prstGeom prst="triangle">
            <a:avLst>
              <a:gd name="adj" fmla="val 50000"/>
            </a:avLst>
          </a:prstGeom>
          <a:solidFill>
            <a:schemeClr val="bg2"/>
          </a:solidFill>
          <a:ln w="12700">
            <a:solidFill>
              <a:schemeClr val="tx2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endParaRPr lang="de-DE"/>
          </a:p>
        </p:txBody>
      </p:sp>
      <p:sp>
        <p:nvSpPr>
          <p:cNvPr id="698381" name="AutoShape 33"/>
          <p:cNvSpPr>
            <a:spLocks noChangeArrowheads="1"/>
          </p:cNvSpPr>
          <p:nvPr/>
        </p:nvSpPr>
        <p:spPr bwMode="gray">
          <a:xfrm>
            <a:off x="725488" y="2117725"/>
            <a:ext cx="1370012" cy="796925"/>
          </a:xfrm>
          <a:prstGeom prst="homePlate">
            <a:avLst>
              <a:gd name="adj" fmla="val 16730"/>
            </a:avLst>
          </a:prstGeom>
          <a:solidFill>
            <a:srgbClr val="B4B4B4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0" rIns="0" bIns="0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Market entry </a:t>
            </a:r>
          </a:p>
          <a:p>
            <a:pPr algn="ctr"/>
            <a:r>
              <a:rPr lang="en-US" sz="1400">
                <a:solidFill>
                  <a:schemeClr val="bg1"/>
                </a:solidFill>
              </a:rPr>
              <a:t>and BD Approaches</a:t>
            </a:r>
          </a:p>
        </p:txBody>
      </p:sp>
      <p:sp>
        <p:nvSpPr>
          <p:cNvPr id="698382" name="AutoShape 34"/>
          <p:cNvSpPr>
            <a:spLocks noChangeArrowheads="1"/>
          </p:cNvSpPr>
          <p:nvPr/>
        </p:nvSpPr>
        <p:spPr bwMode="gray">
          <a:xfrm>
            <a:off x="2268538" y="2117725"/>
            <a:ext cx="1576387" cy="198438"/>
          </a:xfrm>
          <a:prstGeom prst="homePlate">
            <a:avLst>
              <a:gd name="adj" fmla="val 115997"/>
            </a:avLst>
          </a:prstGeom>
          <a:solidFill>
            <a:srgbClr val="B4B4B4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0" rIns="0" bIns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Origination</a:t>
            </a:r>
          </a:p>
        </p:txBody>
      </p:sp>
      <p:sp>
        <p:nvSpPr>
          <p:cNvPr id="698383" name="AutoShape 35"/>
          <p:cNvSpPr>
            <a:spLocks noChangeArrowheads="1"/>
          </p:cNvSpPr>
          <p:nvPr/>
        </p:nvSpPr>
        <p:spPr bwMode="gray">
          <a:xfrm>
            <a:off x="3711575" y="2117725"/>
            <a:ext cx="1654175" cy="198438"/>
          </a:xfrm>
          <a:prstGeom prst="chevron">
            <a:avLst>
              <a:gd name="adj" fmla="val 105589"/>
            </a:avLst>
          </a:prstGeom>
          <a:solidFill>
            <a:srgbClr val="B4B4B4"/>
          </a:solidFill>
          <a:ln w="12700" algn="ctr">
            <a:noFill/>
            <a:miter lim="800000"/>
            <a:headEnd/>
            <a:tailEnd type="none" w="med" len="lg"/>
          </a:ln>
        </p:spPr>
        <p:txBody>
          <a:bodyPr lIns="72000" tIns="0" rIns="0" bIns="0" anchor="ctr"/>
          <a:lstStyle/>
          <a:p>
            <a:pPr algn="ctr"/>
            <a:r>
              <a:rPr lang="de-DE" sz="1200" b="1">
                <a:solidFill>
                  <a:schemeClr val="bg1"/>
                </a:solidFill>
              </a:rPr>
              <a:t>Development</a:t>
            </a:r>
          </a:p>
        </p:txBody>
      </p:sp>
      <p:sp>
        <p:nvSpPr>
          <p:cNvPr id="698384" name="AutoShape 36"/>
          <p:cNvSpPr>
            <a:spLocks noChangeArrowheads="1"/>
          </p:cNvSpPr>
          <p:nvPr/>
        </p:nvSpPr>
        <p:spPr bwMode="gray">
          <a:xfrm>
            <a:off x="5222875" y="2117725"/>
            <a:ext cx="1654175" cy="198438"/>
          </a:xfrm>
          <a:prstGeom prst="chevron">
            <a:avLst>
              <a:gd name="adj" fmla="val 105589"/>
            </a:avLst>
          </a:prstGeom>
          <a:solidFill>
            <a:srgbClr val="B4B4B4"/>
          </a:solidFill>
          <a:ln w="12700" algn="ctr">
            <a:noFill/>
            <a:miter lim="800000"/>
            <a:headEnd/>
            <a:tailEnd type="none" w="med" len="lg"/>
          </a:ln>
        </p:spPr>
        <p:txBody>
          <a:bodyPr lIns="72000" tIns="0" rIns="0" bIns="0" anchor="ctr"/>
          <a:lstStyle/>
          <a:p>
            <a:pPr algn="ctr"/>
            <a:r>
              <a:rPr lang="de-DE" sz="1200" b="1">
                <a:solidFill>
                  <a:schemeClr val="bg1"/>
                </a:solidFill>
              </a:rPr>
              <a:t>Construction</a:t>
            </a:r>
          </a:p>
        </p:txBody>
      </p:sp>
      <p:sp>
        <p:nvSpPr>
          <p:cNvPr id="698385" name="AutoShape 37"/>
          <p:cNvSpPr>
            <a:spLocks noChangeArrowheads="1"/>
          </p:cNvSpPr>
          <p:nvPr/>
        </p:nvSpPr>
        <p:spPr bwMode="gray">
          <a:xfrm>
            <a:off x="6735763" y="2117725"/>
            <a:ext cx="1654175" cy="198438"/>
          </a:xfrm>
          <a:prstGeom prst="chevron">
            <a:avLst>
              <a:gd name="adj" fmla="val 105589"/>
            </a:avLst>
          </a:prstGeom>
          <a:solidFill>
            <a:srgbClr val="B4B4B4"/>
          </a:solidFill>
          <a:ln w="12700" algn="ctr">
            <a:noFill/>
            <a:miter lim="800000"/>
            <a:headEnd/>
            <a:tailEnd type="none" w="med" len="lg"/>
          </a:ln>
        </p:spPr>
        <p:txBody>
          <a:bodyPr lIns="72000" tIns="0" rIns="0" bIns="0" anchor="ctr"/>
          <a:lstStyle/>
          <a:p>
            <a:pPr algn="ctr"/>
            <a:r>
              <a:rPr lang="de-DE" sz="1200" b="1">
                <a:solidFill>
                  <a:schemeClr val="bg1"/>
                </a:solidFill>
              </a:rPr>
              <a:t>Operation</a:t>
            </a:r>
          </a:p>
        </p:txBody>
      </p:sp>
      <p:sp>
        <p:nvSpPr>
          <p:cNvPr id="698386" name="Rectangle 38"/>
          <p:cNvSpPr>
            <a:spLocks noChangeArrowheads="1"/>
          </p:cNvSpPr>
          <p:nvPr/>
        </p:nvSpPr>
        <p:spPr bwMode="gray">
          <a:xfrm>
            <a:off x="2268538" y="2355850"/>
            <a:ext cx="2160587" cy="120650"/>
          </a:xfrm>
          <a:prstGeom prst="rect">
            <a:avLst/>
          </a:prstGeom>
          <a:solidFill>
            <a:srgbClr val="EAEAEA"/>
          </a:solidFill>
          <a:ln w="12700">
            <a:solidFill>
              <a:srgbClr val="EAEAEA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000"/>
              <a:t>Greenfield development</a:t>
            </a:r>
          </a:p>
        </p:txBody>
      </p:sp>
      <p:sp>
        <p:nvSpPr>
          <p:cNvPr id="698387" name="Rectangle 39"/>
          <p:cNvSpPr>
            <a:spLocks noChangeArrowheads="1"/>
          </p:cNvSpPr>
          <p:nvPr/>
        </p:nvSpPr>
        <p:spPr bwMode="gray">
          <a:xfrm>
            <a:off x="3852863" y="2654300"/>
            <a:ext cx="1296987" cy="120650"/>
          </a:xfrm>
          <a:prstGeom prst="rect">
            <a:avLst/>
          </a:prstGeom>
          <a:noFill/>
          <a:ln w="12700">
            <a:solidFill>
              <a:srgbClr val="B4B4B4"/>
            </a:solidFill>
            <a:prstDash val="sysDot"/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000"/>
              <a:t>Buying into projects</a:t>
            </a:r>
          </a:p>
        </p:txBody>
      </p:sp>
      <p:sp>
        <p:nvSpPr>
          <p:cNvPr id="698388" name="Rectangle 40"/>
          <p:cNvSpPr>
            <a:spLocks noChangeArrowheads="1"/>
          </p:cNvSpPr>
          <p:nvPr/>
        </p:nvSpPr>
        <p:spPr bwMode="gray">
          <a:xfrm>
            <a:off x="2700338" y="2505075"/>
            <a:ext cx="1944687" cy="120650"/>
          </a:xfrm>
          <a:prstGeom prst="rect">
            <a:avLst/>
          </a:prstGeom>
          <a:solidFill>
            <a:srgbClr val="EAEAEA"/>
          </a:solidFill>
          <a:ln w="12700">
            <a:solidFill>
              <a:srgbClr val="EAEAEA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000"/>
              <a:t>Cooperation with developers</a:t>
            </a:r>
          </a:p>
        </p:txBody>
      </p:sp>
      <p:sp>
        <p:nvSpPr>
          <p:cNvPr id="698389" name="Rectangle 41"/>
          <p:cNvSpPr>
            <a:spLocks noChangeArrowheads="1"/>
          </p:cNvSpPr>
          <p:nvPr/>
        </p:nvSpPr>
        <p:spPr bwMode="gray">
          <a:xfrm>
            <a:off x="4641850" y="2803525"/>
            <a:ext cx="1009650" cy="120650"/>
          </a:xfrm>
          <a:prstGeom prst="rect">
            <a:avLst/>
          </a:prstGeom>
          <a:noFill/>
          <a:ln w="12700">
            <a:solidFill>
              <a:srgbClr val="B4B4B4"/>
            </a:solidFill>
            <a:prstDash val="sysDot"/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000"/>
              <a:t>Fully permitted</a:t>
            </a:r>
          </a:p>
        </p:txBody>
      </p:sp>
      <p:sp>
        <p:nvSpPr>
          <p:cNvPr id="698390" name="Rectangle 42"/>
          <p:cNvSpPr>
            <a:spLocks noChangeArrowheads="1"/>
          </p:cNvSpPr>
          <p:nvPr/>
        </p:nvSpPr>
        <p:spPr bwMode="gray">
          <a:xfrm>
            <a:off x="6732588" y="2355850"/>
            <a:ext cx="1512887" cy="120650"/>
          </a:xfrm>
          <a:prstGeom prst="rect">
            <a:avLst/>
          </a:prstGeom>
          <a:noFill/>
          <a:ln w="12700">
            <a:solidFill>
              <a:srgbClr val="B4B4B4"/>
            </a:solidFill>
            <a:prstDash val="sysDot"/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000"/>
              <a:t>Acquisition in operation</a:t>
            </a:r>
          </a:p>
        </p:txBody>
      </p:sp>
      <p:sp>
        <p:nvSpPr>
          <p:cNvPr id="698391" name="Rectangle 43"/>
          <p:cNvSpPr>
            <a:spLocks noChangeArrowheads="1"/>
          </p:cNvSpPr>
          <p:nvPr/>
        </p:nvSpPr>
        <p:spPr bwMode="gray">
          <a:xfrm>
            <a:off x="7092950" y="2505075"/>
            <a:ext cx="1152525" cy="120650"/>
          </a:xfrm>
          <a:prstGeom prst="rect">
            <a:avLst/>
          </a:prstGeom>
          <a:noFill/>
          <a:ln w="12700" algn="ctr">
            <a:solidFill>
              <a:srgbClr val="B4B4B4"/>
            </a:solidFill>
            <a:prstDash val="sysDot"/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000"/>
              <a:t>Repowering</a:t>
            </a:r>
          </a:p>
        </p:txBody>
      </p:sp>
      <p:sp>
        <p:nvSpPr>
          <p:cNvPr id="698392" name="Oval 44"/>
          <p:cNvSpPr>
            <a:spLocks noChangeAspect="1" noChangeArrowheads="1"/>
          </p:cNvSpPr>
          <p:nvPr/>
        </p:nvSpPr>
        <p:spPr bwMode="gray">
          <a:xfrm>
            <a:off x="2243138" y="2332038"/>
            <a:ext cx="168275" cy="161925"/>
          </a:xfrm>
          <a:prstGeom prst="ellipse">
            <a:avLst/>
          </a:prstGeom>
          <a:solidFill>
            <a:schemeClr val="bg2"/>
          </a:soli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698393" name="Oval 45"/>
          <p:cNvSpPr>
            <a:spLocks noChangeAspect="1" noChangeArrowheads="1"/>
          </p:cNvSpPr>
          <p:nvPr/>
        </p:nvSpPr>
        <p:spPr bwMode="gray">
          <a:xfrm>
            <a:off x="2603500" y="2486025"/>
            <a:ext cx="168275" cy="161925"/>
          </a:xfrm>
          <a:prstGeom prst="ellipse">
            <a:avLst/>
          </a:prstGeom>
          <a:solidFill>
            <a:schemeClr val="bg2"/>
          </a:soli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698394" name="Rectangle 51"/>
          <p:cNvSpPr>
            <a:spLocks noChangeArrowheads="1"/>
          </p:cNvSpPr>
          <p:nvPr/>
        </p:nvSpPr>
        <p:spPr bwMode="gray">
          <a:xfrm>
            <a:off x="7258050" y="3306763"/>
            <a:ext cx="1635125" cy="3178175"/>
          </a:xfrm>
          <a:prstGeom prst="rect">
            <a:avLst/>
          </a:prstGeom>
          <a:noFill/>
          <a:ln w="19050" algn="ctr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lIns="72000" tIns="0" rIns="72000" bIns="0" anchor="ctr"/>
          <a:lstStyle/>
          <a:p>
            <a:pPr marL="179388" indent="-179388">
              <a:spcBef>
                <a:spcPct val="4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400" b="1"/>
              <a:t>Deliver existing projects</a:t>
            </a:r>
          </a:p>
          <a:p>
            <a:pPr marL="179388" indent="-179388">
              <a:spcBef>
                <a:spcPct val="4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400" b="1"/>
              <a:t>Organic growth: build pipeline for COD 2011 and beyond</a:t>
            </a:r>
          </a:p>
          <a:p>
            <a:pPr marL="179388" indent="-179388">
              <a:spcBef>
                <a:spcPct val="4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400" b="1"/>
              <a:t>Develop options at lower costs than by M&amp;A</a:t>
            </a:r>
          </a:p>
        </p:txBody>
      </p:sp>
      <p:sp>
        <p:nvSpPr>
          <p:cNvPr id="698395" name="Rectangle 52"/>
          <p:cNvSpPr>
            <a:spLocks noChangeArrowheads="1"/>
          </p:cNvSpPr>
          <p:nvPr/>
        </p:nvSpPr>
        <p:spPr bwMode="gray">
          <a:xfrm>
            <a:off x="2124075" y="4702175"/>
            <a:ext cx="4711700" cy="682625"/>
          </a:xfrm>
          <a:prstGeom prst="rect">
            <a:avLst/>
          </a:prstGeom>
          <a:noFill/>
          <a:ln w="1905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lIns="72000" tIns="0" rIns="0" bIns="0" anchor="ctr"/>
          <a:lstStyle/>
          <a:p>
            <a:pPr marL="115888" indent="-115888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300"/>
              <a:t>Develop from scratch with own resources</a:t>
            </a:r>
          </a:p>
          <a:p>
            <a:pPr marL="115888" indent="-115888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300"/>
              <a:t>Requires own local staff, know-how and network</a:t>
            </a:r>
          </a:p>
          <a:p>
            <a:pPr marL="115888" indent="-115888"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300"/>
              <a:t>E.g.: F; starting in RO, PL</a:t>
            </a:r>
            <a:endParaRPr lang="de-DE" sz="1300"/>
          </a:p>
        </p:txBody>
      </p:sp>
      <p:sp>
        <p:nvSpPr>
          <p:cNvPr id="698396" name="Text Box 53"/>
          <p:cNvSpPr txBox="1">
            <a:spLocks noChangeArrowheads="1"/>
          </p:cNvSpPr>
          <p:nvPr/>
        </p:nvSpPr>
        <p:spPr bwMode="gray">
          <a:xfrm>
            <a:off x="179388" y="3068638"/>
            <a:ext cx="2208212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400" b="1">
                <a:solidFill>
                  <a:schemeClr val="tx2"/>
                </a:solidFill>
              </a:rPr>
              <a:t>ECR-CE Main Focus</a:t>
            </a:r>
          </a:p>
        </p:txBody>
      </p:sp>
      <p:sp>
        <p:nvSpPr>
          <p:cNvPr id="698397" name="Text Box 56"/>
          <p:cNvSpPr txBox="1">
            <a:spLocks noChangeArrowheads="1"/>
          </p:cNvSpPr>
          <p:nvPr/>
        </p:nvSpPr>
        <p:spPr bwMode="gray">
          <a:xfrm>
            <a:off x="7235825" y="3068638"/>
            <a:ext cx="1201738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>
                <a:solidFill>
                  <a:schemeClr val="tx2"/>
                </a:solidFill>
              </a:rPr>
              <a:t>Deliverables</a:t>
            </a:r>
          </a:p>
        </p:txBody>
      </p:sp>
      <p:sp>
        <p:nvSpPr>
          <p:cNvPr id="698398" name="Rectangle 32"/>
          <p:cNvSpPr>
            <a:spLocks noChangeArrowheads="1"/>
          </p:cNvSpPr>
          <p:nvPr/>
        </p:nvSpPr>
        <p:spPr bwMode="gray">
          <a:xfrm>
            <a:off x="611188" y="2060575"/>
            <a:ext cx="8281987" cy="90805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969696"/>
            </a:solidFill>
            <a:prstDash val="sysDot"/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393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F9303521-10D6-43CD-ADAD-F7CD844E188C}" type="slidenum">
              <a:rPr lang="de-DE" smtClean="0"/>
              <a:pPr/>
              <a:t>20</a:t>
            </a:fld>
            <a:endParaRPr lang="de-DE" smtClean="0"/>
          </a:p>
        </p:txBody>
      </p:sp>
      <p:sp>
        <p:nvSpPr>
          <p:cNvPr id="699394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699395" name="Rectangle 127"/>
          <p:cNvSpPr>
            <a:spLocks noGrp="1" noChangeArrowheads="1"/>
          </p:cNvSpPr>
          <p:nvPr>
            <p:ph type="title"/>
          </p:nvPr>
        </p:nvSpPr>
        <p:spPr>
          <a:xfrm>
            <a:off x="609600" y="1143000"/>
            <a:ext cx="8315325" cy="533400"/>
          </a:xfrm>
        </p:spPr>
        <p:txBody>
          <a:bodyPr/>
          <a:lstStyle/>
          <a:p>
            <a:pPr eaLnBrk="1" hangingPunct="1"/>
            <a:r>
              <a:rPr lang="en-US" smtClean="0"/>
              <a:t>Focus countries: very selective, with clear differentiation</a:t>
            </a:r>
          </a:p>
        </p:txBody>
      </p:sp>
      <p:grpSp>
        <p:nvGrpSpPr>
          <p:cNvPr id="699396" name="Group 150"/>
          <p:cNvGrpSpPr>
            <a:grpSpLocks/>
          </p:cNvGrpSpPr>
          <p:nvPr/>
        </p:nvGrpSpPr>
        <p:grpSpPr bwMode="auto">
          <a:xfrm>
            <a:off x="323850" y="1773238"/>
            <a:ext cx="8258175" cy="5002212"/>
            <a:chOff x="204" y="1117"/>
            <a:chExt cx="5202" cy="3151"/>
          </a:xfrm>
        </p:grpSpPr>
        <p:sp>
          <p:nvSpPr>
            <p:cNvPr id="699408" name="Rectangle 2"/>
            <p:cNvSpPr>
              <a:spLocks noChangeArrowheads="1"/>
            </p:cNvSpPr>
            <p:nvPr/>
          </p:nvSpPr>
          <p:spPr bwMode="gray">
            <a:xfrm>
              <a:off x="361" y="1616"/>
              <a:ext cx="2367" cy="27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 type="none" w="med" len="lg"/>
            </a:ln>
          </p:spPr>
          <p:txBody>
            <a:bodyPr lIns="36000" tIns="0" rIns="0" bIns="0" anchor="ctr"/>
            <a:lstStyle/>
            <a:p>
              <a:pPr marL="203200" indent="-203200">
                <a:lnSpc>
                  <a:spcPct val="70000"/>
                </a:lnSpc>
                <a:buClr>
                  <a:srgbClr val="F21C0A"/>
                </a:buClr>
                <a:buSzPct val="100000"/>
                <a:buFont typeface="Wingdings" pitchFamily="2" charset="2"/>
                <a:buNone/>
                <a:tabLst>
                  <a:tab pos="88900" algn="l"/>
                </a:tabLst>
              </a:pPr>
              <a:r>
                <a:rPr lang="de-DE" sz="1600" b="1">
                  <a:solidFill>
                    <a:schemeClr val="bg2"/>
                  </a:solidFill>
                </a:rPr>
                <a:t> +</a:t>
              </a:r>
              <a:r>
                <a:rPr lang="de-DE" sz="1200"/>
                <a:t> 	Onshore and Offshore potential</a:t>
              </a:r>
            </a:p>
            <a:p>
              <a:pPr marL="203200" indent="-203200">
                <a:lnSpc>
                  <a:spcPct val="90000"/>
                </a:lnSpc>
                <a:buClr>
                  <a:srgbClr val="F21C0A"/>
                </a:buClr>
                <a:buSzPct val="100000"/>
                <a:buFont typeface="Wingdings" pitchFamily="2" charset="2"/>
                <a:buChar char="è"/>
                <a:tabLst>
                  <a:tab pos="88900" algn="l"/>
                </a:tabLst>
              </a:pPr>
              <a:r>
                <a:rPr lang="de-DE" sz="1200"/>
                <a:t>Build upon asset base; test repowering</a:t>
              </a:r>
            </a:p>
            <a:p>
              <a:pPr marL="203200" indent="-203200">
                <a:lnSpc>
                  <a:spcPct val="90000"/>
                </a:lnSpc>
                <a:buClr>
                  <a:srgbClr val="F21C0A"/>
                </a:buClr>
                <a:buSzPct val="100000"/>
                <a:buFont typeface="Wingdings" pitchFamily="2" charset="2"/>
                <a:buChar char="è"/>
                <a:tabLst>
                  <a:tab pos="88900" algn="l"/>
                </a:tabLst>
              </a:pPr>
              <a:r>
                <a:rPr lang="de-DE" sz="1200"/>
                <a:t>But organic growth difficult due to maturity</a:t>
              </a:r>
            </a:p>
            <a:p>
              <a:pPr marL="203200" indent="-203200">
                <a:lnSpc>
                  <a:spcPct val="90000"/>
                </a:lnSpc>
                <a:buClr>
                  <a:srgbClr val="F21C0A"/>
                </a:buClr>
                <a:buSzPct val="100000"/>
                <a:buFont typeface="Wingdings" pitchFamily="2" charset="2"/>
                <a:buChar char="è"/>
                <a:tabLst>
                  <a:tab pos="88900" algn="l"/>
                </a:tabLst>
              </a:pPr>
              <a:r>
                <a:rPr lang="de-DE" sz="1200"/>
                <a:t>Maintain the offshore option</a:t>
              </a:r>
            </a:p>
          </p:txBody>
        </p:sp>
        <p:sp>
          <p:nvSpPr>
            <p:cNvPr id="699409" name="Rectangle 3"/>
            <p:cNvSpPr>
              <a:spLocks noChangeArrowheads="1"/>
            </p:cNvSpPr>
            <p:nvPr/>
          </p:nvSpPr>
          <p:spPr bwMode="gray">
            <a:xfrm>
              <a:off x="2768" y="1706"/>
              <a:ext cx="2638" cy="27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 type="none" w="med" len="lg"/>
            </a:ln>
          </p:spPr>
          <p:txBody>
            <a:bodyPr lIns="36000" tIns="0" rIns="0" bIns="0" anchor="ctr"/>
            <a:lstStyle/>
            <a:p>
              <a:pPr marL="203200" indent="-203200">
                <a:lnSpc>
                  <a:spcPct val="70000"/>
                </a:lnSpc>
                <a:buClr>
                  <a:srgbClr val="F21C0A"/>
                </a:buClr>
                <a:buSzPct val="100000"/>
                <a:buFont typeface="Wingdings" pitchFamily="2" charset="2"/>
                <a:buNone/>
                <a:tabLst>
                  <a:tab pos="88900" algn="l"/>
                </a:tabLst>
              </a:pPr>
              <a:r>
                <a:rPr lang="de-DE" sz="1600" b="1">
                  <a:solidFill>
                    <a:schemeClr val="bg2"/>
                  </a:solidFill>
                </a:rPr>
                <a:t> +</a:t>
              </a:r>
              <a:r>
                <a:rPr lang="de-DE" sz="1200"/>
                <a:t> 	Very good wind resource; attractive market conditions</a:t>
              </a:r>
            </a:p>
            <a:p>
              <a:pPr marL="203200" indent="-203200">
                <a:lnSpc>
                  <a:spcPct val="70000"/>
                </a:lnSpc>
                <a:buClr>
                  <a:srgbClr val="F21C0A"/>
                </a:buClr>
                <a:buSzPct val="100000"/>
                <a:buFont typeface="Wingdings" pitchFamily="2" charset="2"/>
                <a:buNone/>
                <a:tabLst>
                  <a:tab pos="88900" algn="l"/>
                </a:tabLst>
              </a:pPr>
              <a:r>
                <a:rPr lang="de-DE" sz="1200"/>
                <a:t> </a:t>
              </a:r>
              <a:r>
                <a:rPr lang="de-DE" sz="1600" b="1">
                  <a:solidFill>
                    <a:schemeClr val="bg2"/>
                  </a:solidFill>
                </a:rPr>
                <a:t>+</a:t>
              </a:r>
              <a:r>
                <a:rPr lang="de-DE" sz="1200"/>
                <a:t> 	Team with deep market know-how</a:t>
              </a:r>
            </a:p>
            <a:p>
              <a:pPr marL="203200" indent="-203200">
                <a:lnSpc>
                  <a:spcPct val="90000"/>
                </a:lnSpc>
                <a:buClr>
                  <a:srgbClr val="F21C0A"/>
                </a:buClr>
                <a:buSzPct val="100000"/>
                <a:buFont typeface="Wingdings" pitchFamily="2" charset="2"/>
                <a:buChar char="è"/>
                <a:tabLst>
                  <a:tab pos="88900" algn="l"/>
                </a:tabLst>
              </a:pPr>
              <a:r>
                <a:rPr lang="de-DE" sz="1200"/>
                <a:t>Deliver existing pipeline + develop very concrete opportunities</a:t>
              </a:r>
            </a:p>
            <a:p>
              <a:pPr marL="203200" indent="-203200">
                <a:lnSpc>
                  <a:spcPct val="90000"/>
                </a:lnSpc>
                <a:buClr>
                  <a:srgbClr val="F21C0A"/>
                </a:buClr>
                <a:buSzPct val="100000"/>
                <a:buFont typeface="Wingdings" pitchFamily="2" charset="2"/>
                <a:buChar char="è"/>
                <a:tabLst>
                  <a:tab pos="88900" algn="l"/>
                </a:tabLst>
              </a:pPr>
              <a:r>
                <a:rPr lang="de-DE" sz="1200"/>
                <a:t>Focus on short to mid-term organic growth</a:t>
              </a:r>
            </a:p>
          </p:txBody>
        </p:sp>
        <p:sp>
          <p:nvSpPr>
            <p:cNvPr id="699410" name="Freeform 4"/>
            <p:cNvSpPr>
              <a:spLocks/>
            </p:cNvSpPr>
            <p:nvPr/>
          </p:nvSpPr>
          <p:spPr bwMode="auto">
            <a:xfrm>
              <a:off x="2768" y="2793"/>
              <a:ext cx="251" cy="295"/>
            </a:xfrm>
            <a:custGeom>
              <a:avLst/>
              <a:gdLst>
                <a:gd name="T0" fmla="*/ 96 w 282"/>
                <a:gd name="T1" fmla="*/ 223 h 332"/>
                <a:gd name="T2" fmla="*/ 109 w 282"/>
                <a:gd name="T3" fmla="*/ 218 h 332"/>
                <a:gd name="T4" fmla="*/ 115 w 282"/>
                <a:gd name="T5" fmla="*/ 216 h 332"/>
                <a:gd name="T6" fmla="*/ 124 w 282"/>
                <a:gd name="T7" fmla="*/ 214 h 332"/>
                <a:gd name="T8" fmla="*/ 135 w 282"/>
                <a:gd name="T9" fmla="*/ 212 h 332"/>
                <a:gd name="T10" fmla="*/ 146 w 282"/>
                <a:gd name="T11" fmla="*/ 206 h 332"/>
                <a:gd name="T12" fmla="*/ 159 w 282"/>
                <a:gd name="T13" fmla="*/ 204 h 332"/>
                <a:gd name="T14" fmla="*/ 168 w 282"/>
                <a:gd name="T15" fmla="*/ 210 h 332"/>
                <a:gd name="T16" fmla="*/ 172 w 282"/>
                <a:gd name="T17" fmla="*/ 195 h 332"/>
                <a:gd name="T18" fmla="*/ 183 w 282"/>
                <a:gd name="T19" fmla="*/ 181 h 332"/>
                <a:gd name="T20" fmla="*/ 196 w 282"/>
                <a:gd name="T21" fmla="*/ 171 h 332"/>
                <a:gd name="T22" fmla="*/ 198 w 282"/>
                <a:gd name="T23" fmla="*/ 160 h 332"/>
                <a:gd name="T24" fmla="*/ 187 w 282"/>
                <a:gd name="T25" fmla="*/ 152 h 332"/>
                <a:gd name="T26" fmla="*/ 180 w 282"/>
                <a:gd name="T27" fmla="*/ 138 h 332"/>
                <a:gd name="T28" fmla="*/ 172 w 282"/>
                <a:gd name="T29" fmla="*/ 128 h 332"/>
                <a:gd name="T30" fmla="*/ 172 w 282"/>
                <a:gd name="T31" fmla="*/ 118 h 332"/>
                <a:gd name="T32" fmla="*/ 180 w 282"/>
                <a:gd name="T33" fmla="*/ 108 h 332"/>
                <a:gd name="T34" fmla="*/ 169 w 282"/>
                <a:gd name="T35" fmla="*/ 103 h 332"/>
                <a:gd name="T36" fmla="*/ 174 w 282"/>
                <a:gd name="T37" fmla="*/ 92 h 332"/>
                <a:gd name="T38" fmla="*/ 169 w 282"/>
                <a:gd name="T39" fmla="*/ 81 h 332"/>
                <a:gd name="T40" fmla="*/ 155 w 282"/>
                <a:gd name="T41" fmla="*/ 88 h 332"/>
                <a:gd name="T42" fmla="*/ 134 w 282"/>
                <a:gd name="T43" fmla="*/ 78 h 332"/>
                <a:gd name="T44" fmla="*/ 128 w 282"/>
                <a:gd name="T45" fmla="*/ 63 h 332"/>
                <a:gd name="T46" fmla="*/ 125 w 282"/>
                <a:gd name="T47" fmla="*/ 53 h 332"/>
                <a:gd name="T48" fmla="*/ 107 w 282"/>
                <a:gd name="T49" fmla="*/ 47 h 332"/>
                <a:gd name="T50" fmla="*/ 101 w 282"/>
                <a:gd name="T51" fmla="*/ 34 h 332"/>
                <a:gd name="T52" fmla="*/ 91 w 282"/>
                <a:gd name="T53" fmla="*/ 20 h 332"/>
                <a:gd name="T54" fmla="*/ 83 w 282"/>
                <a:gd name="T55" fmla="*/ 9 h 332"/>
                <a:gd name="T56" fmla="*/ 68 w 282"/>
                <a:gd name="T57" fmla="*/ 5 h 332"/>
                <a:gd name="T58" fmla="*/ 45 w 282"/>
                <a:gd name="T59" fmla="*/ 0 h 332"/>
                <a:gd name="T60" fmla="*/ 36 w 282"/>
                <a:gd name="T61" fmla="*/ 10 h 332"/>
                <a:gd name="T62" fmla="*/ 23 w 282"/>
                <a:gd name="T63" fmla="*/ 10 h 332"/>
                <a:gd name="T64" fmla="*/ 15 w 282"/>
                <a:gd name="T65" fmla="*/ 13 h 332"/>
                <a:gd name="T66" fmla="*/ 19 w 282"/>
                <a:gd name="T67" fmla="*/ 27 h 332"/>
                <a:gd name="T68" fmla="*/ 25 w 282"/>
                <a:gd name="T69" fmla="*/ 36 h 332"/>
                <a:gd name="T70" fmla="*/ 25 w 282"/>
                <a:gd name="T71" fmla="*/ 43 h 332"/>
                <a:gd name="T72" fmla="*/ 34 w 282"/>
                <a:gd name="T73" fmla="*/ 48 h 332"/>
                <a:gd name="T74" fmla="*/ 42 w 282"/>
                <a:gd name="T75" fmla="*/ 53 h 332"/>
                <a:gd name="T76" fmla="*/ 31 w 282"/>
                <a:gd name="T77" fmla="*/ 59 h 332"/>
                <a:gd name="T78" fmla="*/ 25 w 282"/>
                <a:gd name="T79" fmla="*/ 60 h 332"/>
                <a:gd name="T80" fmla="*/ 25 w 282"/>
                <a:gd name="T81" fmla="*/ 68 h 332"/>
                <a:gd name="T82" fmla="*/ 29 w 282"/>
                <a:gd name="T83" fmla="*/ 68 h 332"/>
                <a:gd name="T84" fmla="*/ 36 w 282"/>
                <a:gd name="T85" fmla="*/ 81 h 332"/>
                <a:gd name="T86" fmla="*/ 31 w 282"/>
                <a:gd name="T87" fmla="*/ 98 h 332"/>
                <a:gd name="T88" fmla="*/ 36 w 282"/>
                <a:gd name="T89" fmla="*/ 107 h 332"/>
                <a:gd name="T90" fmla="*/ 46 w 282"/>
                <a:gd name="T91" fmla="*/ 116 h 332"/>
                <a:gd name="T92" fmla="*/ 42 w 282"/>
                <a:gd name="T93" fmla="*/ 126 h 332"/>
                <a:gd name="T94" fmla="*/ 41 w 282"/>
                <a:gd name="T95" fmla="*/ 139 h 332"/>
                <a:gd name="T96" fmla="*/ 23 w 282"/>
                <a:gd name="T97" fmla="*/ 141 h 332"/>
                <a:gd name="T98" fmla="*/ 23 w 282"/>
                <a:gd name="T99" fmla="*/ 145 h 332"/>
                <a:gd name="T100" fmla="*/ 28 w 282"/>
                <a:gd name="T101" fmla="*/ 155 h 332"/>
                <a:gd name="T102" fmla="*/ 18 w 282"/>
                <a:gd name="T103" fmla="*/ 151 h 332"/>
                <a:gd name="T104" fmla="*/ 11 w 282"/>
                <a:gd name="T105" fmla="*/ 164 h 332"/>
                <a:gd name="T106" fmla="*/ 2 w 282"/>
                <a:gd name="T107" fmla="*/ 171 h 332"/>
                <a:gd name="T108" fmla="*/ 0 w 282"/>
                <a:gd name="T109" fmla="*/ 178 h 332"/>
                <a:gd name="T110" fmla="*/ 4 w 282"/>
                <a:gd name="T111" fmla="*/ 190 h 332"/>
                <a:gd name="T112" fmla="*/ 5 w 282"/>
                <a:gd name="T113" fmla="*/ 196 h 332"/>
                <a:gd name="T114" fmla="*/ 12 w 282"/>
                <a:gd name="T115" fmla="*/ 208 h 332"/>
                <a:gd name="T116" fmla="*/ 29 w 282"/>
                <a:gd name="T117" fmla="*/ 229 h 332"/>
                <a:gd name="T118" fmla="*/ 41 w 282"/>
                <a:gd name="T119" fmla="*/ 216 h 332"/>
                <a:gd name="T120" fmla="*/ 46 w 282"/>
                <a:gd name="T121" fmla="*/ 196 h 332"/>
                <a:gd name="T122" fmla="*/ 60 w 282"/>
                <a:gd name="T123" fmla="*/ 203 h 332"/>
                <a:gd name="T124" fmla="*/ 81 w 282"/>
                <a:gd name="T125" fmla="*/ 216 h 33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2"/>
                <a:gd name="T190" fmla="*/ 0 h 332"/>
                <a:gd name="T191" fmla="*/ 282 w 282"/>
                <a:gd name="T192" fmla="*/ 332 h 33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2" h="332">
                  <a:moveTo>
                    <a:pt x="129" y="328"/>
                  </a:moveTo>
                  <a:lnTo>
                    <a:pt x="129" y="322"/>
                  </a:lnTo>
                  <a:lnTo>
                    <a:pt x="127" y="317"/>
                  </a:lnTo>
                  <a:lnTo>
                    <a:pt x="130" y="317"/>
                  </a:lnTo>
                  <a:lnTo>
                    <a:pt x="136" y="317"/>
                  </a:lnTo>
                  <a:lnTo>
                    <a:pt x="140" y="313"/>
                  </a:lnTo>
                  <a:lnTo>
                    <a:pt x="146" y="309"/>
                  </a:lnTo>
                  <a:lnTo>
                    <a:pt x="148" y="307"/>
                  </a:lnTo>
                  <a:lnTo>
                    <a:pt x="152" y="307"/>
                  </a:lnTo>
                  <a:lnTo>
                    <a:pt x="154" y="311"/>
                  </a:lnTo>
                  <a:lnTo>
                    <a:pt x="157" y="315"/>
                  </a:lnTo>
                  <a:lnTo>
                    <a:pt x="159" y="313"/>
                  </a:lnTo>
                  <a:lnTo>
                    <a:pt x="161" y="311"/>
                  </a:lnTo>
                  <a:lnTo>
                    <a:pt x="161" y="309"/>
                  </a:lnTo>
                  <a:lnTo>
                    <a:pt x="163" y="307"/>
                  </a:lnTo>
                  <a:lnTo>
                    <a:pt x="165" y="305"/>
                  </a:lnTo>
                  <a:lnTo>
                    <a:pt x="167" y="303"/>
                  </a:lnTo>
                  <a:lnTo>
                    <a:pt x="169" y="303"/>
                  </a:lnTo>
                  <a:lnTo>
                    <a:pt x="173" y="305"/>
                  </a:lnTo>
                  <a:lnTo>
                    <a:pt x="175" y="305"/>
                  </a:lnTo>
                  <a:lnTo>
                    <a:pt x="177" y="307"/>
                  </a:lnTo>
                  <a:lnTo>
                    <a:pt x="180" y="305"/>
                  </a:lnTo>
                  <a:lnTo>
                    <a:pt x="184" y="303"/>
                  </a:lnTo>
                  <a:lnTo>
                    <a:pt x="188" y="303"/>
                  </a:lnTo>
                  <a:lnTo>
                    <a:pt x="192" y="303"/>
                  </a:lnTo>
                  <a:lnTo>
                    <a:pt x="194" y="298"/>
                  </a:lnTo>
                  <a:lnTo>
                    <a:pt x="198" y="292"/>
                  </a:lnTo>
                  <a:lnTo>
                    <a:pt x="200" y="294"/>
                  </a:lnTo>
                  <a:lnTo>
                    <a:pt x="201" y="296"/>
                  </a:lnTo>
                  <a:lnTo>
                    <a:pt x="207" y="294"/>
                  </a:lnTo>
                  <a:lnTo>
                    <a:pt x="211" y="294"/>
                  </a:lnTo>
                  <a:lnTo>
                    <a:pt x="213" y="296"/>
                  </a:lnTo>
                  <a:lnTo>
                    <a:pt x="217" y="296"/>
                  </a:lnTo>
                  <a:lnTo>
                    <a:pt x="221" y="294"/>
                  </a:lnTo>
                  <a:lnTo>
                    <a:pt x="226" y="292"/>
                  </a:lnTo>
                  <a:lnTo>
                    <a:pt x="228" y="294"/>
                  </a:lnTo>
                  <a:lnTo>
                    <a:pt x="232" y="298"/>
                  </a:lnTo>
                  <a:lnTo>
                    <a:pt x="234" y="298"/>
                  </a:lnTo>
                  <a:lnTo>
                    <a:pt x="238" y="299"/>
                  </a:lnTo>
                  <a:lnTo>
                    <a:pt x="236" y="299"/>
                  </a:lnTo>
                  <a:lnTo>
                    <a:pt x="240" y="294"/>
                  </a:lnTo>
                  <a:lnTo>
                    <a:pt x="244" y="288"/>
                  </a:lnTo>
                  <a:lnTo>
                    <a:pt x="244" y="284"/>
                  </a:lnTo>
                  <a:lnTo>
                    <a:pt x="244" y="278"/>
                  </a:lnTo>
                  <a:lnTo>
                    <a:pt x="244" y="276"/>
                  </a:lnTo>
                  <a:lnTo>
                    <a:pt x="246" y="273"/>
                  </a:lnTo>
                  <a:lnTo>
                    <a:pt x="251" y="267"/>
                  </a:lnTo>
                  <a:lnTo>
                    <a:pt x="255" y="261"/>
                  </a:lnTo>
                  <a:lnTo>
                    <a:pt x="261" y="259"/>
                  </a:lnTo>
                  <a:lnTo>
                    <a:pt x="267" y="255"/>
                  </a:lnTo>
                  <a:lnTo>
                    <a:pt x="269" y="253"/>
                  </a:lnTo>
                  <a:lnTo>
                    <a:pt x="272" y="251"/>
                  </a:lnTo>
                  <a:lnTo>
                    <a:pt x="274" y="248"/>
                  </a:lnTo>
                  <a:lnTo>
                    <a:pt x="278" y="244"/>
                  </a:lnTo>
                  <a:lnTo>
                    <a:pt x="278" y="240"/>
                  </a:lnTo>
                  <a:lnTo>
                    <a:pt x="280" y="236"/>
                  </a:lnTo>
                  <a:lnTo>
                    <a:pt x="282" y="234"/>
                  </a:lnTo>
                  <a:lnTo>
                    <a:pt x="282" y="230"/>
                  </a:lnTo>
                  <a:lnTo>
                    <a:pt x="282" y="228"/>
                  </a:lnTo>
                  <a:lnTo>
                    <a:pt x="282" y="227"/>
                  </a:lnTo>
                  <a:lnTo>
                    <a:pt x="278" y="225"/>
                  </a:lnTo>
                  <a:lnTo>
                    <a:pt x="274" y="223"/>
                  </a:lnTo>
                  <a:lnTo>
                    <a:pt x="271" y="219"/>
                  </a:lnTo>
                  <a:lnTo>
                    <a:pt x="265" y="217"/>
                  </a:lnTo>
                  <a:lnTo>
                    <a:pt x="265" y="213"/>
                  </a:lnTo>
                  <a:lnTo>
                    <a:pt x="263" y="209"/>
                  </a:lnTo>
                  <a:lnTo>
                    <a:pt x="259" y="205"/>
                  </a:lnTo>
                  <a:lnTo>
                    <a:pt x="257" y="202"/>
                  </a:lnTo>
                  <a:lnTo>
                    <a:pt x="255" y="196"/>
                  </a:lnTo>
                  <a:lnTo>
                    <a:pt x="255" y="190"/>
                  </a:lnTo>
                  <a:lnTo>
                    <a:pt x="249" y="190"/>
                  </a:lnTo>
                  <a:lnTo>
                    <a:pt x="244" y="188"/>
                  </a:lnTo>
                  <a:lnTo>
                    <a:pt x="244" y="184"/>
                  </a:lnTo>
                  <a:lnTo>
                    <a:pt x="244" y="182"/>
                  </a:lnTo>
                  <a:lnTo>
                    <a:pt x="240" y="179"/>
                  </a:lnTo>
                  <a:lnTo>
                    <a:pt x="238" y="175"/>
                  </a:lnTo>
                  <a:lnTo>
                    <a:pt x="240" y="173"/>
                  </a:lnTo>
                  <a:lnTo>
                    <a:pt x="240" y="171"/>
                  </a:lnTo>
                  <a:lnTo>
                    <a:pt x="244" y="169"/>
                  </a:lnTo>
                  <a:lnTo>
                    <a:pt x="246" y="167"/>
                  </a:lnTo>
                  <a:lnTo>
                    <a:pt x="251" y="165"/>
                  </a:lnTo>
                  <a:lnTo>
                    <a:pt x="255" y="163"/>
                  </a:lnTo>
                  <a:lnTo>
                    <a:pt x="255" y="159"/>
                  </a:lnTo>
                  <a:lnTo>
                    <a:pt x="255" y="154"/>
                  </a:lnTo>
                  <a:lnTo>
                    <a:pt x="255" y="152"/>
                  </a:lnTo>
                  <a:lnTo>
                    <a:pt x="255" y="150"/>
                  </a:lnTo>
                  <a:lnTo>
                    <a:pt x="249" y="150"/>
                  </a:lnTo>
                  <a:lnTo>
                    <a:pt x="244" y="150"/>
                  </a:lnTo>
                  <a:lnTo>
                    <a:pt x="240" y="146"/>
                  </a:lnTo>
                  <a:lnTo>
                    <a:pt x="238" y="140"/>
                  </a:lnTo>
                  <a:lnTo>
                    <a:pt x="240" y="136"/>
                  </a:lnTo>
                  <a:lnTo>
                    <a:pt x="242" y="132"/>
                  </a:lnTo>
                  <a:lnTo>
                    <a:pt x="244" y="132"/>
                  </a:lnTo>
                  <a:lnTo>
                    <a:pt x="246" y="131"/>
                  </a:lnTo>
                  <a:lnTo>
                    <a:pt x="248" y="127"/>
                  </a:lnTo>
                  <a:lnTo>
                    <a:pt x="248" y="123"/>
                  </a:lnTo>
                  <a:lnTo>
                    <a:pt x="246" y="119"/>
                  </a:lnTo>
                  <a:lnTo>
                    <a:pt x="244" y="117"/>
                  </a:lnTo>
                  <a:lnTo>
                    <a:pt x="240" y="115"/>
                  </a:lnTo>
                  <a:lnTo>
                    <a:pt x="236" y="113"/>
                  </a:lnTo>
                  <a:lnTo>
                    <a:pt x="230" y="115"/>
                  </a:lnTo>
                  <a:lnTo>
                    <a:pt x="225" y="119"/>
                  </a:lnTo>
                  <a:lnTo>
                    <a:pt x="223" y="121"/>
                  </a:lnTo>
                  <a:lnTo>
                    <a:pt x="219" y="125"/>
                  </a:lnTo>
                  <a:lnTo>
                    <a:pt x="213" y="123"/>
                  </a:lnTo>
                  <a:lnTo>
                    <a:pt x="205" y="123"/>
                  </a:lnTo>
                  <a:lnTo>
                    <a:pt x="201" y="119"/>
                  </a:lnTo>
                  <a:lnTo>
                    <a:pt x="196" y="115"/>
                  </a:lnTo>
                  <a:lnTo>
                    <a:pt x="190" y="111"/>
                  </a:lnTo>
                  <a:lnTo>
                    <a:pt x="182" y="108"/>
                  </a:lnTo>
                  <a:lnTo>
                    <a:pt x="182" y="102"/>
                  </a:lnTo>
                  <a:lnTo>
                    <a:pt x="182" y="98"/>
                  </a:lnTo>
                  <a:lnTo>
                    <a:pt x="182" y="94"/>
                  </a:lnTo>
                  <a:lnTo>
                    <a:pt x="182" y="90"/>
                  </a:lnTo>
                  <a:lnTo>
                    <a:pt x="184" y="86"/>
                  </a:lnTo>
                  <a:lnTo>
                    <a:pt x="184" y="83"/>
                  </a:lnTo>
                  <a:lnTo>
                    <a:pt x="184" y="81"/>
                  </a:lnTo>
                  <a:lnTo>
                    <a:pt x="182" y="79"/>
                  </a:lnTo>
                  <a:lnTo>
                    <a:pt x="177" y="77"/>
                  </a:lnTo>
                  <a:lnTo>
                    <a:pt x="173" y="73"/>
                  </a:lnTo>
                  <a:lnTo>
                    <a:pt x="167" y="73"/>
                  </a:lnTo>
                  <a:lnTo>
                    <a:pt x="159" y="71"/>
                  </a:lnTo>
                  <a:lnTo>
                    <a:pt x="155" y="69"/>
                  </a:lnTo>
                  <a:lnTo>
                    <a:pt x="152" y="67"/>
                  </a:lnTo>
                  <a:lnTo>
                    <a:pt x="150" y="63"/>
                  </a:lnTo>
                  <a:lnTo>
                    <a:pt x="146" y="61"/>
                  </a:lnTo>
                  <a:lnTo>
                    <a:pt x="146" y="58"/>
                  </a:lnTo>
                  <a:lnTo>
                    <a:pt x="144" y="52"/>
                  </a:lnTo>
                  <a:lnTo>
                    <a:pt x="144" y="48"/>
                  </a:lnTo>
                  <a:lnTo>
                    <a:pt x="144" y="42"/>
                  </a:lnTo>
                  <a:lnTo>
                    <a:pt x="140" y="38"/>
                  </a:lnTo>
                  <a:lnTo>
                    <a:pt x="138" y="35"/>
                  </a:lnTo>
                  <a:lnTo>
                    <a:pt x="132" y="31"/>
                  </a:lnTo>
                  <a:lnTo>
                    <a:pt x="129" y="29"/>
                  </a:lnTo>
                  <a:lnTo>
                    <a:pt x="125" y="25"/>
                  </a:lnTo>
                  <a:lnTo>
                    <a:pt x="121" y="21"/>
                  </a:lnTo>
                  <a:lnTo>
                    <a:pt x="121" y="19"/>
                  </a:lnTo>
                  <a:lnTo>
                    <a:pt x="119" y="15"/>
                  </a:lnTo>
                  <a:lnTo>
                    <a:pt x="117" y="12"/>
                  </a:lnTo>
                  <a:lnTo>
                    <a:pt x="115" y="8"/>
                  </a:lnTo>
                  <a:lnTo>
                    <a:pt x="113" y="8"/>
                  </a:lnTo>
                  <a:lnTo>
                    <a:pt x="109" y="6"/>
                  </a:lnTo>
                  <a:lnTo>
                    <a:pt x="104" y="8"/>
                  </a:lnTo>
                  <a:lnTo>
                    <a:pt x="96" y="8"/>
                  </a:lnTo>
                  <a:lnTo>
                    <a:pt x="88" y="6"/>
                  </a:lnTo>
                  <a:lnTo>
                    <a:pt x="81" y="4"/>
                  </a:lnTo>
                  <a:lnTo>
                    <a:pt x="75" y="2"/>
                  </a:lnTo>
                  <a:lnTo>
                    <a:pt x="67" y="0"/>
                  </a:lnTo>
                  <a:lnTo>
                    <a:pt x="63" y="0"/>
                  </a:lnTo>
                  <a:lnTo>
                    <a:pt x="60" y="2"/>
                  </a:lnTo>
                  <a:lnTo>
                    <a:pt x="60" y="4"/>
                  </a:lnTo>
                  <a:lnTo>
                    <a:pt x="58" y="8"/>
                  </a:lnTo>
                  <a:lnTo>
                    <a:pt x="56" y="12"/>
                  </a:lnTo>
                  <a:lnTo>
                    <a:pt x="52" y="13"/>
                  </a:lnTo>
                  <a:lnTo>
                    <a:pt x="48" y="13"/>
                  </a:lnTo>
                  <a:lnTo>
                    <a:pt x="44" y="13"/>
                  </a:lnTo>
                  <a:lnTo>
                    <a:pt x="40" y="13"/>
                  </a:lnTo>
                  <a:lnTo>
                    <a:pt x="35" y="12"/>
                  </a:lnTo>
                  <a:lnTo>
                    <a:pt x="33" y="13"/>
                  </a:lnTo>
                  <a:lnTo>
                    <a:pt x="29" y="15"/>
                  </a:lnTo>
                  <a:lnTo>
                    <a:pt x="25" y="17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23" y="23"/>
                  </a:lnTo>
                  <a:lnTo>
                    <a:pt x="25" y="29"/>
                  </a:lnTo>
                  <a:lnTo>
                    <a:pt x="25" y="33"/>
                  </a:lnTo>
                  <a:lnTo>
                    <a:pt x="25" y="37"/>
                  </a:lnTo>
                  <a:lnTo>
                    <a:pt x="27" y="38"/>
                  </a:lnTo>
                  <a:lnTo>
                    <a:pt x="31" y="40"/>
                  </a:lnTo>
                  <a:lnTo>
                    <a:pt x="31" y="46"/>
                  </a:lnTo>
                  <a:lnTo>
                    <a:pt x="31" y="52"/>
                  </a:lnTo>
                  <a:lnTo>
                    <a:pt x="33" y="52"/>
                  </a:lnTo>
                  <a:lnTo>
                    <a:pt x="36" y="52"/>
                  </a:lnTo>
                  <a:lnTo>
                    <a:pt x="38" y="54"/>
                  </a:lnTo>
                  <a:lnTo>
                    <a:pt x="38" y="56"/>
                  </a:lnTo>
                  <a:lnTo>
                    <a:pt x="36" y="58"/>
                  </a:lnTo>
                  <a:lnTo>
                    <a:pt x="33" y="61"/>
                  </a:lnTo>
                  <a:lnTo>
                    <a:pt x="35" y="61"/>
                  </a:lnTo>
                  <a:lnTo>
                    <a:pt x="35" y="63"/>
                  </a:lnTo>
                  <a:lnTo>
                    <a:pt x="38" y="67"/>
                  </a:lnTo>
                  <a:lnTo>
                    <a:pt x="40" y="69"/>
                  </a:lnTo>
                  <a:lnTo>
                    <a:pt x="44" y="69"/>
                  </a:lnTo>
                  <a:lnTo>
                    <a:pt x="48" y="69"/>
                  </a:lnTo>
                  <a:lnTo>
                    <a:pt x="50" y="73"/>
                  </a:lnTo>
                  <a:lnTo>
                    <a:pt x="52" y="75"/>
                  </a:lnTo>
                  <a:lnTo>
                    <a:pt x="56" y="75"/>
                  </a:lnTo>
                  <a:lnTo>
                    <a:pt x="58" y="75"/>
                  </a:lnTo>
                  <a:lnTo>
                    <a:pt x="60" y="77"/>
                  </a:lnTo>
                  <a:lnTo>
                    <a:pt x="60" y="79"/>
                  </a:lnTo>
                  <a:lnTo>
                    <a:pt x="60" y="81"/>
                  </a:lnTo>
                  <a:lnTo>
                    <a:pt x="58" y="83"/>
                  </a:lnTo>
                  <a:lnTo>
                    <a:pt x="52" y="83"/>
                  </a:lnTo>
                  <a:lnTo>
                    <a:pt x="44" y="83"/>
                  </a:lnTo>
                  <a:lnTo>
                    <a:pt x="44" y="84"/>
                  </a:lnTo>
                  <a:lnTo>
                    <a:pt x="44" y="86"/>
                  </a:lnTo>
                  <a:lnTo>
                    <a:pt x="40" y="86"/>
                  </a:lnTo>
                  <a:lnTo>
                    <a:pt x="38" y="86"/>
                  </a:lnTo>
                  <a:lnTo>
                    <a:pt x="36" y="86"/>
                  </a:lnTo>
                  <a:lnTo>
                    <a:pt x="36" y="88"/>
                  </a:lnTo>
                  <a:lnTo>
                    <a:pt x="38" y="90"/>
                  </a:lnTo>
                  <a:lnTo>
                    <a:pt x="38" y="94"/>
                  </a:lnTo>
                  <a:lnTo>
                    <a:pt x="36" y="94"/>
                  </a:lnTo>
                  <a:lnTo>
                    <a:pt x="35" y="96"/>
                  </a:lnTo>
                  <a:lnTo>
                    <a:pt x="36" y="98"/>
                  </a:lnTo>
                  <a:lnTo>
                    <a:pt x="38" y="100"/>
                  </a:lnTo>
                  <a:lnTo>
                    <a:pt x="42" y="98"/>
                  </a:lnTo>
                  <a:lnTo>
                    <a:pt x="48" y="98"/>
                  </a:lnTo>
                  <a:lnTo>
                    <a:pt x="50" y="98"/>
                  </a:lnTo>
                  <a:lnTo>
                    <a:pt x="52" y="100"/>
                  </a:lnTo>
                  <a:lnTo>
                    <a:pt x="52" y="108"/>
                  </a:lnTo>
                  <a:lnTo>
                    <a:pt x="52" y="115"/>
                  </a:lnTo>
                  <a:lnTo>
                    <a:pt x="50" y="121"/>
                  </a:lnTo>
                  <a:lnTo>
                    <a:pt x="46" y="129"/>
                  </a:lnTo>
                  <a:lnTo>
                    <a:pt x="44" y="132"/>
                  </a:lnTo>
                  <a:lnTo>
                    <a:pt x="44" y="136"/>
                  </a:lnTo>
                  <a:lnTo>
                    <a:pt x="44" y="140"/>
                  </a:lnTo>
                  <a:lnTo>
                    <a:pt x="44" y="144"/>
                  </a:lnTo>
                  <a:lnTo>
                    <a:pt x="46" y="144"/>
                  </a:lnTo>
                  <a:lnTo>
                    <a:pt x="50" y="144"/>
                  </a:lnTo>
                  <a:lnTo>
                    <a:pt x="52" y="148"/>
                  </a:lnTo>
                  <a:lnTo>
                    <a:pt x="52" y="152"/>
                  </a:lnTo>
                  <a:lnTo>
                    <a:pt x="58" y="155"/>
                  </a:lnTo>
                  <a:lnTo>
                    <a:pt x="61" y="157"/>
                  </a:lnTo>
                  <a:lnTo>
                    <a:pt x="63" y="161"/>
                  </a:lnTo>
                  <a:lnTo>
                    <a:pt x="67" y="163"/>
                  </a:lnTo>
                  <a:lnTo>
                    <a:pt x="65" y="165"/>
                  </a:lnTo>
                  <a:lnTo>
                    <a:pt x="65" y="169"/>
                  </a:lnTo>
                  <a:lnTo>
                    <a:pt x="58" y="169"/>
                  </a:lnTo>
                  <a:lnTo>
                    <a:pt x="52" y="167"/>
                  </a:lnTo>
                  <a:lnTo>
                    <a:pt x="56" y="175"/>
                  </a:lnTo>
                  <a:lnTo>
                    <a:pt x="60" y="180"/>
                  </a:lnTo>
                  <a:lnTo>
                    <a:pt x="61" y="184"/>
                  </a:lnTo>
                  <a:lnTo>
                    <a:pt x="63" y="190"/>
                  </a:lnTo>
                  <a:lnTo>
                    <a:pt x="61" y="194"/>
                  </a:lnTo>
                  <a:lnTo>
                    <a:pt x="60" y="198"/>
                  </a:lnTo>
                  <a:lnTo>
                    <a:pt x="58" y="198"/>
                  </a:lnTo>
                  <a:lnTo>
                    <a:pt x="54" y="196"/>
                  </a:lnTo>
                  <a:lnTo>
                    <a:pt x="52" y="198"/>
                  </a:lnTo>
                  <a:lnTo>
                    <a:pt x="48" y="202"/>
                  </a:lnTo>
                  <a:lnTo>
                    <a:pt x="40" y="202"/>
                  </a:lnTo>
                  <a:lnTo>
                    <a:pt x="33" y="202"/>
                  </a:lnTo>
                  <a:lnTo>
                    <a:pt x="33" y="205"/>
                  </a:lnTo>
                  <a:lnTo>
                    <a:pt x="33" y="209"/>
                  </a:lnTo>
                  <a:lnTo>
                    <a:pt x="33" y="207"/>
                  </a:lnTo>
                  <a:lnTo>
                    <a:pt x="35" y="205"/>
                  </a:lnTo>
                  <a:lnTo>
                    <a:pt x="33" y="207"/>
                  </a:lnTo>
                  <a:lnTo>
                    <a:pt x="33" y="209"/>
                  </a:lnTo>
                  <a:lnTo>
                    <a:pt x="36" y="209"/>
                  </a:lnTo>
                  <a:lnTo>
                    <a:pt x="38" y="211"/>
                  </a:lnTo>
                  <a:lnTo>
                    <a:pt x="40" y="215"/>
                  </a:lnTo>
                  <a:lnTo>
                    <a:pt x="40" y="221"/>
                  </a:lnTo>
                  <a:lnTo>
                    <a:pt x="36" y="221"/>
                  </a:lnTo>
                  <a:lnTo>
                    <a:pt x="31" y="225"/>
                  </a:lnTo>
                  <a:lnTo>
                    <a:pt x="29" y="221"/>
                  </a:lnTo>
                  <a:lnTo>
                    <a:pt x="27" y="217"/>
                  </a:lnTo>
                  <a:lnTo>
                    <a:pt x="25" y="215"/>
                  </a:lnTo>
                  <a:lnTo>
                    <a:pt x="21" y="215"/>
                  </a:lnTo>
                  <a:lnTo>
                    <a:pt x="19" y="219"/>
                  </a:lnTo>
                  <a:lnTo>
                    <a:pt x="15" y="223"/>
                  </a:lnTo>
                  <a:lnTo>
                    <a:pt x="15" y="228"/>
                  </a:lnTo>
                  <a:lnTo>
                    <a:pt x="15" y="234"/>
                  </a:lnTo>
                  <a:lnTo>
                    <a:pt x="15" y="238"/>
                  </a:lnTo>
                  <a:lnTo>
                    <a:pt x="13" y="242"/>
                  </a:lnTo>
                  <a:lnTo>
                    <a:pt x="8" y="242"/>
                  </a:lnTo>
                  <a:lnTo>
                    <a:pt x="2" y="242"/>
                  </a:lnTo>
                  <a:lnTo>
                    <a:pt x="2" y="244"/>
                  </a:lnTo>
                  <a:lnTo>
                    <a:pt x="2" y="246"/>
                  </a:lnTo>
                  <a:lnTo>
                    <a:pt x="4" y="248"/>
                  </a:lnTo>
                  <a:lnTo>
                    <a:pt x="4" y="250"/>
                  </a:lnTo>
                  <a:lnTo>
                    <a:pt x="2" y="251"/>
                  </a:lnTo>
                  <a:lnTo>
                    <a:pt x="0" y="253"/>
                  </a:lnTo>
                  <a:lnTo>
                    <a:pt x="2" y="257"/>
                  </a:lnTo>
                  <a:lnTo>
                    <a:pt x="6" y="263"/>
                  </a:lnTo>
                  <a:lnTo>
                    <a:pt x="8" y="263"/>
                  </a:lnTo>
                  <a:lnTo>
                    <a:pt x="8" y="265"/>
                  </a:lnTo>
                  <a:lnTo>
                    <a:pt x="4" y="271"/>
                  </a:lnTo>
                  <a:lnTo>
                    <a:pt x="0" y="276"/>
                  </a:lnTo>
                  <a:lnTo>
                    <a:pt x="0" y="278"/>
                  </a:lnTo>
                  <a:lnTo>
                    <a:pt x="0" y="280"/>
                  </a:lnTo>
                  <a:lnTo>
                    <a:pt x="4" y="280"/>
                  </a:lnTo>
                  <a:lnTo>
                    <a:pt x="8" y="280"/>
                  </a:lnTo>
                  <a:lnTo>
                    <a:pt x="4" y="284"/>
                  </a:lnTo>
                  <a:lnTo>
                    <a:pt x="0" y="286"/>
                  </a:lnTo>
                  <a:lnTo>
                    <a:pt x="6" y="288"/>
                  </a:lnTo>
                  <a:lnTo>
                    <a:pt x="12" y="290"/>
                  </a:lnTo>
                  <a:lnTo>
                    <a:pt x="17" y="296"/>
                  </a:lnTo>
                  <a:lnTo>
                    <a:pt x="25" y="301"/>
                  </a:lnTo>
                  <a:lnTo>
                    <a:pt x="29" y="307"/>
                  </a:lnTo>
                  <a:lnTo>
                    <a:pt x="35" y="313"/>
                  </a:lnTo>
                  <a:lnTo>
                    <a:pt x="38" y="319"/>
                  </a:lnTo>
                  <a:lnTo>
                    <a:pt x="42" y="326"/>
                  </a:lnTo>
                  <a:lnTo>
                    <a:pt x="46" y="328"/>
                  </a:lnTo>
                  <a:lnTo>
                    <a:pt x="52" y="332"/>
                  </a:lnTo>
                  <a:lnTo>
                    <a:pt x="56" y="322"/>
                  </a:lnTo>
                  <a:lnTo>
                    <a:pt x="58" y="313"/>
                  </a:lnTo>
                  <a:lnTo>
                    <a:pt x="58" y="307"/>
                  </a:lnTo>
                  <a:lnTo>
                    <a:pt x="56" y="299"/>
                  </a:lnTo>
                  <a:lnTo>
                    <a:pt x="56" y="296"/>
                  </a:lnTo>
                  <a:lnTo>
                    <a:pt x="58" y="290"/>
                  </a:lnTo>
                  <a:lnTo>
                    <a:pt x="61" y="286"/>
                  </a:lnTo>
                  <a:lnTo>
                    <a:pt x="65" y="280"/>
                  </a:lnTo>
                  <a:lnTo>
                    <a:pt x="69" y="280"/>
                  </a:lnTo>
                  <a:lnTo>
                    <a:pt x="75" y="280"/>
                  </a:lnTo>
                  <a:lnTo>
                    <a:pt x="75" y="286"/>
                  </a:lnTo>
                  <a:lnTo>
                    <a:pt x="77" y="290"/>
                  </a:lnTo>
                  <a:lnTo>
                    <a:pt x="84" y="290"/>
                  </a:lnTo>
                  <a:lnTo>
                    <a:pt x="94" y="290"/>
                  </a:lnTo>
                  <a:lnTo>
                    <a:pt x="98" y="296"/>
                  </a:lnTo>
                  <a:lnTo>
                    <a:pt x="104" y="301"/>
                  </a:lnTo>
                  <a:lnTo>
                    <a:pt x="109" y="303"/>
                  </a:lnTo>
                  <a:lnTo>
                    <a:pt x="115" y="307"/>
                  </a:lnTo>
                  <a:lnTo>
                    <a:pt x="119" y="317"/>
                  </a:lnTo>
                  <a:lnTo>
                    <a:pt x="123" y="328"/>
                  </a:lnTo>
                  <a:lnTo>
                    <a:pt x="129" y="328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11" name="Freeform 5"/>
            <p:cNvSpPr>
              <a:spLocks/>
            </p:cNvSpPr>
            <p:nvPr/>
          </p:nvSpPr>
          <p:spPr bwMode="auto">
            <a:xfrm>
              <a:off x="2768" y="2793"/>
              <a:ext cx="251" cy="295"/>
            </a:xfrm>
            <a:custGeom>
              <a:avLst/>
              <a:gdLst>
                <a:gd name="T0" fmla="*/ 99 w 282"/>
                <a:gd name="T1" fmla="*/ 219 h 332"/>
                <a:gd name="T2" fmla="*/ 112 w 282"/>
                <a:gd name="T3" fmla="*/ 219 h 332"/>
                <a:gd name="T4" fmla="*/ 119 w 282"/>
                <a:gd name="T5" fmla="*/ 212 h 332"/>
                <a:gd name="T6" fmla="*/ 133 w 282"/>
                <a:gd name="T7" fmla="*/ 212 h 332"/>
                <a:gd name="T8" fmla="*/ 146 w 282"/>
                <a:gd name="T9" fmla="*/ 206 h 332"/>
                <a:gd name="T10" fmla="*/ 161 w 282"/>
                <a:gd name="T11" fmla="*/ 206 h 332"/>
                <a:gd name="T12" fmla="*/ 166 w 282"/>
                <a:gd name="T13" fmla="*/ 210 h 332"/>
                <a:gd name="T14" fmla="*/ 172 w 282"/>
                <a:gd name="T15" fmla="*/ 194 h 332"/>
                <a:gd name="T16" fmla="*/ 190 w 282"/>
                <a:gd name="T17" fmla="*/ 178 h 332"/>
                <a:gd name="T18" fmla="*/ 198 w 282"/>
                <a:gd name="T19" fmla="*/ 164 h 332"/>
                <a:gd name="T20" fmla="*/ 191 w 282"/>
                <a:gd name="T21" fmla="*/ 154 h 332"/>
                <a:gd name="T22" fmla="*/ 180 w 282"/>
                <a:gd name="T23" fmla="*/ 138 h 332"/>
                <a:gd name="T24" fmla="*/ 169 w 282"/>
                <a:gd name="T25" fmla="*/ 125 h 332"/>
                <a:gd name="T26" fmla="*/ 176 w 282"/>
                <a:gd name="T27" fmla="*/ 116 h 332"/>
                <a:gd name="T28" fmla="*/ 176 w 282"/>
                <a:gd name="T29" fmla="*/ 105 h 332"/>
                <a:gd name="T30" fmla="*/ 172 w 282"/>
                <a:gd name="T31" fmla="*/ 92 h 332"/>
                <a:gd name="T32" fmla="*/ 169 w 282"/>
                <a:gd name="T33" fmla="*/ 81 h 332"/>
                <a:gd name="T34" fmla="*/ 150 w 282"/>
                <a:gd name="T35" fmla="*/ 86 h 332"/>
                <a:gd name="T36" fmla="*/ 128 w 282"/>
                <a:gd name="T37" fmla="*/ 72 h 332"/>
                <a:gd name="T38" fmla="*/ 130 w 282"/>
                <a:gd name="T39" fmla="*/ 57 h 332"/>
                <a:gd name="T40" fmla="*/ 109 w 282"/>
                <a:gd name="T41" fmla="*/ 48 h 332"/>
                <a:gd name="T42" fmla="*/ 101 w 282"/>
                <a:gd name="T43" fmla="*/ 34 h 332"/>
                <a:gd name="T44" fmla="*/ 88 w 282"/>
                <a:gd name="T45" fmla="*/ 18 h 332"/>
                <a:gd name="T46" fmla="*/ 80 w 282"/>
                <a:gd name="T47" fmla="*/ 5 h 332"/>
                <a:gd name="T48" fmla="*/ 53 w 282"/>
                <a:gd name="T49" fmla="*/ 2 h 332"/>
                <a:gd name="T50" fmla="*/ 40 w 282"/>
                <a:gd name="T51" fmla="*/ 9 h 332"/>
                <a:gd name="T52" fmla="*/ 23 w 282"/>
                <a:gd name="T53" fmla="*/ 10 h 332"/>
                <a:gd name="T54" fmla="*/ 16 w 282"/>
                <a:gd name="T55" fmla="*/ 16 h 332"/>
                <a:gd name="T56" fmla="*/ 22 w 282"/>
                <a:gd name="T57" fmla="*/ 32 h 332"/>
                <a:gd name="T58" fmla="*/ 25 w 282"/>
                <a:gd name="T59" fmla="*/ 41 h 332"/>
                <a:gd name="T60" fmla="*/ 31 w 282"/>
                <a:gd name="T61" fmla="*/ 48 h 332"/>
                <a:gd name="T62" fmla="*/ 42 w 282"/>
                <a:gd name="T63" fmla="*/ 53 h 332"/>
                <a:gd name="T64" fmla="*/ 31 w 282"/>
                <a:gd name="T65" fmla="*/ 60 h 332"/>
                <a:gd name="T66" fmla="*/ 27 w 282"/>
                <a:gd name="T67" fmla="*/ 63 h 332"/>
                <a:gd name="T68" fmla="*/ 27 w 282"/>
                <a:gd name="T69" fmla="*/ 70 h 332"/>
                <a:gd name="T70" fmla="*/ 36 w 282"/>
                <a:gd name="T71" fmla="*/ 76 h 332"/>
                <a:gd name="T72" fmla="*/ 31 w 282"/>
                <a:gd name="T73" fmla="*/ 98 h 332"/>
                <a:gd name="T74" fmla="*/ 41 w 282"/>
                <a:gd name="T75" fmla="*/ 109 h 332"/>
                <a:gd name="T76" fmla="*/ 41 w 282"/>
                <a:gd name="T77" fmla="*/ 118 h 332"/>
                <a:gd name="T78" fmla="*/ 43 w 282"/>
                <a:gd name="T79" fmla="*/ 136 h 332"/>
                <a:gd name="T80" fmla="*/ 28 w 282"/>
                <a:gd name="T81" fmla="*/ 141 h 332"/>
                <a:gd name="T82" fmla="*/ 23 w 282"/>
                <a:gd name="T83" fmla="*/ 145 h 332"/>
                <a:gd name="T84" fmla="*/ 25 w 282"/>
                <a:gd name="T85" fmla="*/ 155 h 332"/>
                <a:gd name="T86" fmla="*/ 13 w 282"/>
                <a:gd name="T87" fmla="*/ 154 h 332"/>
                <a:gd name="T88" fmla="*/ 5 w 282"/>
                <a:gd name="T89" fmla="*/ 170 h 332"/>
                <a:gd name="T90" fmla="*/ 2 w 282"/>
                <a:gd name="T91" fmla="*/ 176 h 332"/>
                <a:gd name="T92" fmla="*/ 4 w 282"/>
                <a:gd name="T93" fmla="*/ 190 h 332"/>
                <a:gd name="T94" fmla="*/ 4 w 282"/>
                <a:gd name="T95" fmla="*/ 196 h 332"/>
                <a:gd name="T96" fmla="*/ 12 w 282"/>
                <a:gd name="T97" fmla="*/ 208 h 332"/>
                <a:gd name="T98" fmla="*/ 32 w 282"/>
                <a:gd name="T99" fmla="*/ 230 h 332"/>
                <a:gd name="T100" fmla="*/ 40 w 282"/>
                <a:gd name="T101" fmla="*/ 208 h 332"/>
                <a:gd name="T102" fmla="*/ 53 w 282"/>
                <a:gd name="T103" fmla="*/ 201 h 332"/>
                <a:gd name="T104" fmla="*/ 77 w 282"/>
                <a:gd name="T105" fmla="*/ 212 h 3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282"/>
                <a:gd name="T160" fmla="*/ 0 h 332"/>
                <a:gd name="T161" fmla="*/ 282 w 282"/>
                <a:gd name="T162" fmla="*/ 332 h 3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282" h="332">
                  <a:moveTo>
                    <a:pt x="129" y="328"/>
                  </a:moveTo>
                  <a:lnTo>
                    <a:pt x="129" y="322"/>
                  </a:lnTo>
                  <a:lnTo>
                    <a:pt x="127" y="317"/>
                  </a:lnTo>
                  <a:lnTo>
                    <a:pt x="130" y="317"/>
                  </a:lnTo>
                  <a:lnTo>
                    <a:pt x="136" y="317"/>
                  </a:lnTo>
                  <a:lnTo>
                    <a:pt x="140" y="313"/>
                  </a:lnTo>
                  <a:lnTo>
                    <a:pt x="146" y="309"/>
                  </a:lnTo>
                  <a:lnTo>
                    <a:pt x="148" y="307"/>
                  </a:lnTo>
                  <a:lnTo>
                    <a:pt x="152" y="307"/>
                  </a:lnTo>
                  <a:lnTo>
                    <a:pt x="154" y="311"/>
                  </a:lnTo>
                  <a:lnTo>
                    <a:pt x="157" y="315"/>
                  </a:lnTo>
                  <a:lnTo>
                    <a:pt x="159" y="313"/>
                  </a:lnTo>
                  <a:lnTo>
                    <a:pt x="161" y="311"/>
                  </a:lnTo>
                  <a:lnTo>
                    <a:pt x="161" y="309"/>
                  </a:lnTo>
                  <a:lnTo>
                    <a:pt x="163" y="307"/>
                  </a:lnTo>
                  <a:lnTo>
                    <a:pt x="165" y="305"/>
                  </a:lnTo>
                  <a:lnTo>
                    <a:pt x="167" y="303"/>
                  </a:lnTo>
                  <a:lnTo>
                    <a:pt x="169" y="303"/>
                  </a:lnTo>
                  <a:lnTo>
                    <a:pt x="173" y="305"/>
                  </a:lnTo>
                  <a:lnTo>
                    <a:pt x="175" y="305"/>
                  </a:lnTo>
                  <a:lnTo>
                    <a:pt x="177" y="307"/>
                  </a:lnTo>
                  <a:lnTo>
                    <a:pt x="180" y="305"/>
                  </a:lnTo>
                  <a:lnTo>
                    <a:pt x="184" y="303"/>
                  </a:lnTo>
                  <a:lnTo>
                    <a:pt x="188" y="303"/>
                  </a:lnTo>
                  <a:lnTo>
                    <a:pt x="192" y="303"/>
                  </a:lnTo>
                  <a:lnTo>
                    <a:pt x="194" y="298"/>
                  </a:lnTo>
                  <a:lnTo>
                    <a:pt x="198" y="292"/>
                  </a:lnTo>
                  <a:lnTo>
                    <a:pt x="200" y="294"/>
                  </a:lnTo>
                  <a:lnTo>
                    <a:pt x="201" y="296"/>
                  </a:lnTo>
                  <a:lnTo>
                    <a:pt x="207" y="294"/>
                  </a:lnTo>
                  <a:lnTo>
                    <a:pt x="211" y="294"/>
                  </a:lnTo>
                  <a:lnTo>
                    <a:pt x="213" y="296"/>
                  </a:lnTo>
                  <a:lnTo>
                    <a:pt x="217" y="296"/>
                  </a:lnTo>
                  <a:lnTo>
                    <a:pt x="221" y="294"/>
                  </a:lnTo>
                  <a:lnTo>
                    <a:pt x="226" y="292"/>
                  </a:lnTo>
                  <a:lnTo>
                    <a:pt x="228" y="294"/>
                  </a:lnTo>
                  <a:lnTo>
                    <a:pt x="232" y="298"/>
                  </a:lnTo>
                  <a:lnTo>
                    <a:pt x="234" y="298"/>
                  </a:lnTo>
                  <a:lnTo>
                    <a:pt x="238" y="299"/>
                  </a:lnTo>
                  <a:lnTo>
                    <a:pt x="236" y="299"/>
                  </a:lnTo>
                  <a:lnTo>
                    <a:pt x="240" y="294"/>
                  </a:lnTo>
                  <a:lnTo>
                    <a:pt x="244" y="288"/>
                  </a:lnTo>
                  <a:lnTo>
                    <a:pt x="244" y="284"/>
                  </a:lnTo>
                  <a:lnTo>
                    <a:pt x="244" y="278"/>
                  </a:lnTo>
                  <a:lnTo>
                    <a:pt x="244" y="276"/>
                  </a:lnTo>
                  <a:lnTo>
                    <a:pt x="246" y="273"/>
                  </a:lnTo>
                  <a:lnTo>
                    <a:pt x="251" y="267"/>
                  </a:lnTo>
                  <a:lnTo>
                    <a:pt x="255" y="261"/>
                  </a:lnTo>
                  <a:lnTo>
                    <a:pt x="261" y="259"/>
                  </a:lnTo>
                  <a:lnTo>
                    <a:pt x="267" y="255"/>
                  </a:lnTo>
                  <a:lnTo>
                    <a:pt x="269" y="253"/>
                  </a:lnTo>
                  <a:lnTo>
                    <a:pt x="272" y="251"/>
                  </a:lnTo>
                  <a:lnTo>
                    <a:pt x="274" y="248"/>
                  </a:lnTo>
                  <a:lnTo>
                    <a:pt x="278" y="244"/>
                  </a:lnTo>
                  <a:lnTo>
                    <a:pt x="278" y="240"/>
                  </a:lnTo>
                  <a:lnTo>
                    <a:pt x="280" y="236"/>
                  </a:lnTo>
                  <a:lnTo>
                    <a:pt x="282" y="234"/>
                  </a:lnTo>
                  <a:lnTo>
                    <a:pt x="282" y="230"/>
                  </a:lnTo>
                  <a:lnTo>
                    <a:pt x="282" y="228"/>
                  </a:lnTo>
                  <a:lnTo>
                    <a:pt x="282" y="227"/>
                  </a:lnTo>
                  <a:lnTo>
                    <a:pt x="278" y="225"/>
                  </a:lnTo>
                  <a:lnTo>
                    <a:pt x="274" y="223"/>
                  </a:lnTo>
                  <a:lnTo>
                    <a:pt x="271" y="219"/>
                  </a:lnTo>
                  <a:lnTo>
                    <a:pt x="265" y="217"/>
                  </a:lnTo>
                  <a:lnTo>
                    <a:pt x="265" y="213"/>
                  </a:lnTo>
                  <a:lnTo>
                    <a:pt x="263" y="209"/>
                  </a:lnTo>
                  <a:lnTo>
                    <a:pt x="259" y="205"/>
                  </a:lnTo>
                  <a:lnTo>
                    <a:pt x="257" y="202"/>
                  </a:lnTo>
                  <a:lnTo>
                    <a:pt x="255" y="196"/>
                  </a:lnTo>
                  <a:lnTo>
                    <a:pt x="255" y="190"/>
                  </a:lnTo>
                  <a:lnTo>
                    <a:pt x="249" y="190"/>
                  </a:lnTo>
                  <a:lnTo>
                    <a:pt x="244" y="188"/>
                  </a:lnTo>
                  <a:lnTo>
                    <a:pt x="244" y="184"/>
                  </a:lnTo>
                  <a:lnTo>
                    <a:pt x="244" y="182"/>
                  </a:lnTo>
                  <a:lnTo>
                    <a:pt x="240" y="179"/>
                  </a:lnTo>
                  <a:lnTo>
                    <a:pt x="238" y="175"/>
                  </a:lnTo>
                  <a:lnTo>
                    <a:pt x="240" y="173"/>
                  </a:lnTo>
                  <a:lnTo>
                    <a:pt x="240" y="171"/>
                  </a:lnTo>
                  <a:lnTo>
                    <a:pt x="244" y="169"/>
                  </a:lnTo>
                  <a:lnTo>
                    <a:pt x="246" y="167"/>
                  </a:lnTo>
                  <a:lnTo>
                    <a:pt x="251" y="165"/>
                  </a:lnTo>
                  <a:lnTo>
                    <a:pt x="255" y="163"/>
                  </a:lnTo>
                  <a:lnTo>
                    <a:pt x="255" y="159"/>
                  </a:lnTo>
                  <a:lnTo>
                    <a:pt x="255" y="154"/>
                  </a:lnTo>
                  <a:lnTo>
                    <a:pt x="255" y="152"/>
                  </a:lnTo>
                  <a:lnTo>
                    <a:pt x="255" y="150"/>
                  </a:lnTo>
                  <a:lnTo>
                    <a:pt x="249" y="150"/>
                  </a:lnTo>
                  <a:lnTo>
                    <a:pt x="244" y="150"/>
                  </a:lnTo>
                  <a:lnTo>
                    <a:pt x="240" y="146"/>
                  </a:lnTo>
                  <a:lnTo>
                    <a:pt x="238" y="140"/>
                  </a:lnTo>
                  <a:lnTo>
                    <a:pt x="240" y="136"/>
                  </a:lnTo>
                  <a:lnTo>
                    <a:pt x="242" y="132"/>
                  </a:lnTo>
                  <a:lnTo>
                    <a:pt x="244" y="132"/>
                  </a:lnTo>
                  <a:lnTo>
                    <a:pt x="246" y="131"/>
                  </a:lnTo>
                  <a:lnTo>
                    <a:pt x="248" y="127"/>
                  </a:lnTo>
                  <a:lnTo>
                    <a:pt x="248" y="123"/>
                  </a:lnTo>
                  <a:lnTo>
                    <a:pt x="246" y="119"/>
                  </a:lnTo>
                  <a:lnTo>
                    <a:pt x="244" y="117"/>
                  </a:lnTo>
                  <a:lnTo>
                    <a:pt x="240" y="115"/>
                  </a:lnTo>
                  <a:lnTo>
                    <a:pt x="236" y="113"/>
                  </a:lnTo>
                  <a:lnTo>
                    <a:pt x="230" y="115"/>
                  </a:lnTo>
                  <a:lnTo>
                    <a:pt x="225" y="119"/>
                  </a:lnTo>
                  <a:lnTo>
                    <a:pt x="223" y="121"/>
                  </a:lnTo>
                  <a:lnTo>
                    <a:pt x="219" y="125"/>
                  </a:lnTo>
                  <a:lnTo>
                    <a:pt x="213" y="123"/>
                  </a:lnTo>
                  <a:lnTo>
                    <a:pt x="205" y="123"/>
                  </a:lnTo>
                  <a:lnTo>
                    <a:pt x="201" y="119"/>
                  </a:lnTo>
                  <a:lnTo>
                    <a:pt x="196" y="115"/>
                  </a:lnTo>
                  <a:lnTo>
                    <a:pt x="190" y="111"/>
                  </a:lnTo>
                  <a:lnTo>
                    <a:pt x="182" y="108"/>
                  </a:lnTo>
                  <a:lnTo>
                    <a:pt x="182" y="102"/>
                  </a:lnTo>
                  <a:lnTo>
                    <a:pt x="182" y="98"/>
                  </a:lnTo>
                  <a:lnTo>
                    <a:pt x="182" y="94"/>
                  </a:lnTo>
                  <a:lnTo>
                    <a:pt x="182" y="90"/>
                  </a:lnTo>
                  <a:lnTo>
                    <a:pt x="184" y="86"/>
                  </a:lnTo>
                  <a:lnTo>
                    <a:pt x="184" y="83"/>
                  </a:lnTo>
                  <a:lnTo>
                    <a:pt x="184" y="81"/>
                  </a:lnTo>
                  <a:lnTo>
                    <a:pt x="182" y="79"/>
                  </a:lnTo>
                  <a:lnTo>
                    <a:pt x="177" y="77"/>
                  </a:lnTo>
                  <a:lnTo>
                    <a:pt x="173" y="73"/>
                  </a:lnTo>
                  <a:lnTo>
                    <a:pt x="167" y="73"/>
                  </a:lnTo>
                  <a:lnTo>
                    <a:pt x="159" y="71"/>
                  </a:lnTo>
                  <a:lnTo>
                    <a:pt x="155" y="69"/>
                  </a:lnTo>
                  <a:lnTo>
                    <a:pt x="152" y="67"/>
                  </a:lnTo>
                  <a:lnTo>
                    <a:pt x="150" y="63"/>
                  </a:lnTo>
                  <a:lnTo>
                    <a:pt x="146" y="61"/>
                  </a:lnTo>
                  <a:lnTo>
                    <a:pt x="146" y="58"/>
                  </a:lnTo>
                  <a:lnTo>
                    <a:pt x="144" y="52"/>
                  </a:lnTo>
                  <a:lnTo>
                    <a:pt x="144" y="48"/>
                  </a:lnTo>
                  <a:lnTo>
                    <a:pt x="144" y="42"/>
                  </a:lnTo>
                  <a:lnTo>
                    <a:pt x="140" y="38"/>
                  </a:lnTo>
                  <a:lnTo>
                    <a:pt x="138" y="35"/>
                  </a:lnTo>
                  <a:lnTo>
                    <a:pt x="132" y="31"/>
                  </a:lnTo>
                  <a:lnTo>
                    <a:pt x="129" y="29"/>
                  </a:lnTo>
                  <a:lnTo>
                    <a:pt x="125" y="25"/>
                  </a:lnTo>
                  <a:lnTo>
                    <a:pt x="121" y="21"/>
                  </a:lnTo>
                  <a:lnTo>
                    <a:pt x="121" y="19"/>
                  </a:lnTo>
                  <a:lnTo>
                    <a:pt x="119" y="15"/>
                  </a:lnTo>
                  <a:lnTo>
                    <a:pt x="117" y="12"/>
                  </a:lnTo>
                  <a:lnTo>
                    <a:pt x="115" y="8"/>
                  </a:lnTo>
                  <a:lnTo>
                    <a:pt x="113" y="8"/>
                  </a:lnTo>
                  <a:lnTo>
                    <a:pt x="109" y="6"/>
                  </a:lnTo>
                  <a:lnTo>
                    <a:pt x="104" y="8"/>
                  </a:lnTo>
                  <a:lnTo>
                    <a:pt x="96" y="8"/>
                  </a:lnTo>
                  <a:lnTo>
                    <a:pt x="88" y="6"/>
                  </a:lnTo>
                  <a:lnTo>
                    <a:pt x="81" y="4"/>
                  </a:lnTo>
                  <a:lnTo>
                    <a:pt x="75" y="2"/>
                  </a:lnTo>
                  <a:lnTo>
                    <a:pt x="67" y="0"/>
                  </a:lnTo>
                  <a:lnTo>
                    <a:pt x="63" y="0"/>
                  </a:lnTo>
                  <a:lnTo>
                    <a:pt x="60" y="2"/>
                  </a:lnTo>
                  <a:lnTo>
                    <a:pt x="60" y="4"/>
                  </a:lnTo>
                  <a:lnTo>
                    <a:pt x="58" y="8"/>
                  </a:lnTo>
                  <a:lnTo>
                    <a:pt x="56" y="12"/>
                  </a:lnTo>
                  <a:lnTo>
                    <a:pt x="52" y="13"/>
                  </a:lnTo>
                  <a:lnTo>
                    <a:pt x="48" y="13"/>
                  </a:lnTo>
                  <a:lnTo>
                    <a:pt x="44" y="13"/>
                  </a:lnTo>
                  <a:lnTo>
                    <a:pt x="40" y="13"/>
                  </a:lnTo>
                  <a:lnTo>
                    <a:pt x="35" y="12"/>
                  </a:lnTo>
                  <a:lnTo>
                    <a:pt x="33" y="13"/>
                  </a:lnTo>
                  <a:lnTo>
                    <a:pt x="29" y="15"/>
                  </a:lnTo>
                  <a:lnTo>
                    <a:pt x="25" y="17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23" y="23"/>
                  </a:lnTo>
                  <a:lnTo>
                    <a:pt x="25" y="29"/>
                  </a:lnTo>
                  <a:lnTo>
                    <a:pt x="25" y="33"/>
                  </a:lnTo>
                  <a:lnTo>
                    <a:pt x="25" y="37"/>
                  </a:lnTo>
                  <a:lnTo>
                    <a:pt x="27" y="38"/>
                  </a:lnTo>
                  <a:lnTo>
                    <a:pt x="31" y="40"/>
                  </a:lnTo>
                  <a:lnTo>
                    <a:pt x="31" y="46"/>
                  </a:lnTo>
                  <a:lnTo>
                    <a:pt x="31" y="52"/>
                  </a:lnTo>
                  <a:lnTo>
                    <a:pt x="33" y="52"/>
                  </a:lnTo>
                  <a:lnTo>
                    <a:pt x="36" y="52"/>
                  </a:lnTo>
                  <a:lnTo>
                    <a:pt x="38" y="54"/>
                  </a:lnTo>
                  <a:lnTo>
                    <a:pt x="38" y="56"/>
                  </a:lnTo>
                  <a:lnTo>
                    <a:pt x="36" y="58"/>
                  </a:lnTo>
                  <a:lnTo>
                    <a:pt x="33" y="61"/>
                  </a:lnTo>
                  <a:lnTo>
                    <a:pt x="35" y="61"/>
                  </a:lnTo>
                  <a:lnTo>
                    <a:pt x="35" y="63"/>
                  </a:lnTo>
                  <a:lnTo>
                    <a:pt x="38" y="67"/>
                  </a:lnTo>
                  <a:lnTo>
                    <a:pt x="40" y="69"/>
                  </a:lnTo>
                  <a:lnTo>
                    <a:pt x="44" y="69"/>
                  </a:lnTo>
                  <a:lnTo>
                    <a:pt x="48" y="69"/>
                  </a:lnTo>
                  <a:lnTo>
                    <a:pt x="50" y="73"/>
                  </a:lnTo>
                  <a:lnTo>
                    <a:pt x="52" y="75"/>
                  </a:lnTo>
                  <a:lnTo>
                    <a:pt x="56" y="75"/>
                  </a:lnTo>
                  <a:lnTo>
                    <a:pt x="58" y="75"/>
                  </a:lnTo>
                  <a:lnTo>
                    <a:pt x="60" y="77"/>
                  </a:lnTo>
                  <a:lnTo>
                    <a:pt x="60" y="79"/>
                  </a:lnTo>
                  <a:lnTo>
                    <a:pt x="60" y="81"/>
                  </a:lnTo>
                  <a:lnTo>
                    <a:pt x="58" y="83"/>
                  </a:lnTo>
                  <a:lnTo>
                    <a:pt x="52" y="83"/>
                  </a:lnTo>
                  <a:lnTo>
                    <a:pt x="44" y="83"/>
                  </a:lnTo>
                  <a:lnTo>
                    <a:pt x="44" y="84"/>
                  </a:lnTo>
                  <a:lnTo>
                    <a:pt x="44" y="86"/>
                  </a:lnTo>
                  <a:lnTo>
                    <a:pt x="40" y="86"/>
                  </a:lnTo>
                  <a:lnTo>
                    <a:pt x="38" y="86"/>
                  </a:lnTo>
                  <a:lnTo>
                    <a:pt x="36" y="86"/>
                  </a:lnTo>
                  <a:lnTo>
                    <a:pt x="36" y="88"/>
                  </a:lnTo>
                  <a:lnTo>
                    <a:pt x="38" y="90"/>
                  </a:lnTo>
                  <a:lnTo>
                    <a:pt x="38" y="94"/>
                  </a:lnTo>
                  <a:lnTo>
                    <a:pt x="36" y="94"/>
                  </a:lnTo>
                  <a:lnTo>
                    <a:pt x="35" y="96"/>
                  </a:lnTo>
                  <a:lnTo>
                    <a:pt x="36" y="98"/>
                  </a:lnTo>
                  <a:lnTo>
                    <a:pt x="38" y="100"/>
                  </a:lnTo>
                  <a:lnTo>
                    <a:pt x="42" y="98"/>
                  </a:lnTo>
                  <a:lnTo>
                    <a:pt x="48" y="98"/>
                  </a:lnTo>
                  <a:lnTo>
                    <a:pt x="50" y="98"/>
                  </a:lnTo>
                  <a:lnTo>
                    <a:pt x="52" y="100"/>
                  </a:lnTo>
                  <a:lnTo>
                    <a:pt x="52" y="108"/>
                  </a:lnTo>
                  <a:lnTo>
                    <a:pt x="52" y="115"/>
                  </a:lnTo>
                  <a:lnTo>
                    <a:pt x="50" y="121"/>
                  </a:lnTo>
                  <a:lnTo>
                    <a:pt x="46" y="129"/>
                  </a:lnTo>
                  <a:lnTo>
                    <a:pt x="44" y="132"/>
                  </a:lnTo>
                  <a:lnTo>
                    <a:pt x="44" y="136"/>
                  </a:lnTo>
                  <a:lnTo>
                    <a:pt x="44" y="140"/>
                  </a:lnTo>
                  <a:lnTo>
                    <a:pt x="44" y="144"/>
                  </a:lnTo>
                  <a:lnTo>
                    <a:pt x="46" y="144"/>
                  </a:lnTo>
                  <a:lnTo>
                    <a:pt x="50" y="144"/>
                  </a:lnTo>
                  <a:lnTo>
                    <a:pt x="52" y="148"/>
                  </a:lnTo>
                  <a:lnTo>
                    <a:pt x="52" y="152"/>
                  </a:lnTo>
                  <a:lnTo>
                    <a:pt x="58" y="155"/>
                  </a:lnTo>
                  <a:lnTo>
                    <a:pt x="61" y="157"/>
                  </a:lnTo>
                  <a:lnTo>
                    <a:pt x="63" y="161"/>
                  </a:lnTo>
                  <a:lnTo>
                    <a:pt x="67" y="163"/>
                  </a:lnTo>
                  <a:lnTo>
                    <a:pt x="65" y="165"/>
                  </a:lnTo>
                  <a:lnTo>
                    <a:pt x="65" y="169"/>
                  </a:lnTo>
                  <a:lnTo>
                    <a:pt x="58" y="169"/>
                  </a:lnTo>
                  <a:lnTo>
                    <a:pt x="52" y="167"/>
                  </a:lnTo>
                  <a:lnTo>
                    <a:pt x="56" y="175"/>
                  </a:lnTo>
                  <a:lnTo>
                    <a:pt x="60" y="180"/>
                  </a:lnTo>
                  <a:lnTo>
                    <a:pt x="61" y="184"/>
                  </a:lnTo>
                  <a:lnTo>
                    <a:pt x="63" y="190"/>
                  </a:lnTo>
                  <a:lnTo>
                    <a:pt x="61" y="194"/>
                  </a:lnTo>
                  <a:lnTo>
                    <a:pt x="60" y="198"/>
                  </a:lnTo>
                  <a:lnTo>
                    <a:pt x="58" y="198"/>
                  </a:lnTo>
                  <a:lnTo>
                    <a:pt x="54" y="196"/>
                  </a:lnTo>
                  <a:lnTo>
                    <a:pt x="52" y="198"/>
                  </a:lnTo>
                  <a:lnTo>
                    <a:pt x="48" y="202"/>
                  </a:lnTo>
                  <a:lnTo>
                    <a:pt x="40" y="202"/>
                  </a:lnTo>
                  <a:lnTo>
                    <a:pt x="33" y="202"/>
                  </a:lnTo>
                  <a:lnTo>
                    <a:pt x="33" y="205"/>
                  </a:lnTo>
                  <a:lnTo>
                    <a:pt x="33" y="209"/>
                  </a:lnTo>
                  <a:lnTo>
                    <a:pt x="33" y="207"/>
                  </a:lnTo>
                  <a:lnTo>
                    <a:pt x="35" y="205"/>
                  </a:lnTo>
                  <a:lnTo>
                    <a:pt x="33" y="207"/>
                  </a:lnTo>
                  <a:lnTo>
                    <a:pt x="33" y="209"/>
                  </a:lnTo>
                  <a:lnTo>
                    <a:pt x="36" y="209"/>
                  </a:lnTo>
                  <a:lnTo>
                    <a:pt x="38" y="211"/>
                  </a:lnTo>
                  <a:lnTo>
                    <a:pt x="40" y="215"/>
                  </a:lnTo>
                  <a:lnTo>
                    <a:pt x="40" y="221"/>
                  </a:lnTo>
                  <a:lnTo>
                    <a:pt x="36" y="221"/>
                  </a:lnTo>
                  <a:lnTo>
                    <a:pt x="31" y="225"/>
                  </a:lnTo>
                  <a:lnTo>
                    <a:pt x="29" y="221"/>
                  </a:lnTo>
                  <a:lnTo>
                    <a:pt x="27" y="217"/>
                  </a:lnTo>
                  <a:lnTo>
                    <a:pt x="25" y="215"/>
                  </a:lnTo>
                  <a:lnTo>
                    <a:pt x="21" y="215"/>
                  </a:lnTo>
                  <a:lnTo>
                    <a:pt x="19" y="219"/>
                  </a:lnTo>
                  <a:lnTo>
                    <a:pt x="15" y="223"/>
                  </a:lnTo>
                  <a:lnTo>
                    <a:pt x="15" y="228"/>
                  </a:lnTo>
                  <a:lnTo>
                    <a:pt x="15" y="234"/>
                  </a:lnTo>
                  <a:lnTo>
                    <a:pt x="15" y="238"/>
                  </a:lnTo>
                  <a:lnTo>
                    <a:pt x="13" y="242"/>
                  </a:lnTo>
                  <a:lnTo>
                    <a:pt x="8" y="242"/>
                  </a:lnTo>
                  <a:lnTo>
                    <a:pt x="2" y="242"/>
                  </a:lnTo>
                  <a:lnTo>
                    <a:pt x="2" y="244"/>
                  </a:lnTo>
                  <a:lnTo>
                    <a:pt x="2" y="246"/>
                  </a:lnTo>
                  <a:lnTo>
                    <a:pt x="4" y="248"/>
                  </a:lnTo>
                  <a:lnTo>
                    <a:pt x="4" y="250"/>
                  </a:lnTo>
                  <a:lnTo>
                    <a:pt x="2" y="251"/>
                  </a:lnTo>
                  <a:lnTo>
                    <a:pt x="0" y="253"/>
                  </a:lnTo>
                  <a:lnTo>
                    <a:pt x="2" y="257"/>
                  </a:lnTo>
                  <a:lnTo>
                    <a:pt x="6" y="263"/>
                  </a:lnTo>
                  <a:lnTo>
                    <a:pt x="8" y="263"/>
                  </a:lnTo>
                  <a:lnTo>
                    <a:pt x="8" y="265"/>
                  </a:lnTo>
                  <a:lnTo>
                    <a:pt x="4" y="271"/>
                  </a:lnTo>
                  <a:lnTo>
                    <a:pt x="0" y="276"/>
                  </a:lnTo>
                  <a:lnTo>
                    <a:pt x="0" y="278"/>
                  </a:lnTo>
                  <a:lnTo>
                    <a:pt x="0" y="280"/>
                  </a:lnTo>
                  <a:lnTo>
                    <a:pt x="4" y="280"/>
                  </a:lnTo>
                  <a:lnTo>
                    <a:pt x="8" y="280"/>
                  </a:lnTo>
                  <a:lnTo>
                    <a:pt x="4" y="284"/>
                  </a:lnTo>
                  <a:lnTo>
                    <a:pt x="0" y="286"/>
                  </a:lnTo>
                  <a:lnTo>
                    <a:pt x="6" y="288"/>
                  </a:lnTo>
                  <a:lnTo>
                    <a:pt x="12" y="290"/>
                  </a:lnTo>
                  <a:lnTo>
                    <a:pt x="17" y="296"/>
                  </a:lnTo>
                  <a:lnTo>
                    <a:pt x="25" y="301"/>
                  </a:lnTo>
                  <a:lnTo>
                    <a:pt x="29" y="307"/>
                  </a:lnTo>
                  <a:lnTo>
                    <a:pt x="35" y="313"/>
                  </a:lnTo>
                  <a:lnTo>
                    <a:pt x="38" y="319"/>
                  </a:lnTo>
                  <a:lnTo>
                    <a:pt x="42" y="326"/>
                  </a:lnTo>
                  <a:lnTo>
                    <a:pt x="46" y="328"/>
                  </a:lnTo>
                  <a:lnTo>
                    <a:pt x="52" y="332"/>
                  </a:lnTo>
                  <a:lnTo>
                    <a:pt x="56" y="322"/>
                  </a:lnTo>
                  <a:lnTo>
                    <a:pt x="58" y="313"/>
                  </a:lnTo>
                  <a:lnTo>
                    <a:pt x="58" y="307"/>
                  </a:lnTo>
                  <a:lnTo>
                    <a:pt x="56" y="299"/>
                  </a:lnTo>
                  <a:lnTo>
                    <a:pt x="56" y="296"/>
                  </a:lnTo>
                  <a:lnTo>
                    <a:pt x="58" y="290"/>
                  </a:lnTo>
                  <a:lnTo>
                    <a:pt x="61" y="286"/>
                  </a:lnTo>
                  <a:lnTo>
                    <a:pt x="65" y="280"/>
                  </a:lnTo>
                  <a:lnTo>
                    <a:pt x="69" y="280"/>
                  </a:lnTo>
                  <a:lnTo>
                    <a:pt x="75" y="280"/>
                  </a:lnTo>
                  <a:lnTo>
                    <a:pt x="75" y="286"/>
                  </a:lnTo>
                  <a:lnTo>
                    <a:pt x="77" y="290"/>
                  </a:lnTo>
                  <a:lnTo>
                    <a:pt x="84" y="290"/>
                  </a:lnTo>
                  <a:lnTo>
                    <a:pt x="94" y="290"/>
                  </a:lnTo>
                  <a:lnTo>
                    <a:pt x="98" y="296"/>
                  </a:lnTo>
                  <a:lnTo>
                    <a:pt x="104" y="301"/>
                  </a:lnTo>
                  <a:lnTo>
                    <a:pt x="109" y="303"/>
                  </a:lnTo>
                  <a:lnTo>
                    <a:pt x="115" y="307"/>
                  </a:lnTo>
                  <a:lnTo>
                    <a:pt x="119" y="317"/>
                  </a:lnTo>
                  <a:lnTo>
                    <a:pt x="123" y="328"/>
                  </a:lnTo>
                  <a:lnTo>
                    <a:pt x="129" y="328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12" name="Freeform 6"/>
            <p:cNvSpPr>
              <a:spLocks/>
            </p:cNvSpPr>
            <p:nvPr/>
          </p:nvSpPr>
          <p:spPr bwMode="auto">
            <a:xfrm>
              <a:off x="2511" y="2742"/>
              <a:ext cx="316" cy="300"/>
            </a:xfrm>
            <a:custGeom>
              <a:avLst/>
              <a:gdLst>
                <a:gd name="T0" fmla="*/ 208 w 355"/>
                <a:gd name="T1" fmla="*/ 227 h 336"/>
                <a:gd name="T2" fmla="*/ 206 w 355"/>
                <a:gd name="T3" fmla="*/ 216 h 336"/>
                <a:gd name="T4" fmla="*/ 214 w 355"/>
                <a:gd name="T5" fmla="*/ 210 h 336"/>
                <a:gd name="T6" fmla="*/ 221 w 355"/>
                <a:gd name="T7" fmla="*/ 193 h 336"/>
                <a:gd name="T8" fmla="*/ 231 w 355"/>
                <a:gd name="T9" fmla="*/ 195 h 336"/>
                <a:gd name="T10" fmla="*/ 227 w 355"/>
                <a:gd name="T11" fmla="*/ 187 h 336"/>
                <a:gd name="T12" fmla="*/ 239 w 355"/>
                <a:gd name="T13" fmla="*/ 182 h 336"/>
                <a:gd name="T14" fmla="*/ 247 w 355"/>
                <a:gd name="T15" fmla="*/ 171 h 336"/>
                <a:gd name="T16" fmla="*/ 249 w 355"/>
                <a:gd name="T17" fmla="*/ 159 h 336"/>
                <a:gd name="T18" fmla="*/ 240 w 355"/>
                <a:gd name="T19" fmla="*/ 145 h 336"/>
                <a:gd name="T20" fmla="*/ 234 w 355"/>
                <a:gd name="T21" fmla="*/ 134 h 336"/>
                <a:gd name="T22" fmla="*/ 239 w 355"/>
                <a:gd name="T23" fmla="*/ 110 h 336"/>
                <a:gd name="T24" fmla="*/ 228 w 355"/>
                <a:gd name="T25" fmla="*/ 110 h 336"/>
                <a:gd name="T26" fmla="*/ 228 w 355"/>
                <a:gd name="T27" fmla="*/ 101 h 336"/>
                <a:gd name="T28" fmla="*/ 240 w 355"/>
                <a:gd name="T29" fmla="*/ 99 h 336"/>
                <a:gd name="T30" fmla="*/ 242 w 355"/>
                <a:gd name="T31" fmla="*/ 93 h 336"/>
                <a:gd name="T32" fmla="*/ 230 w 355"/>
                <a:gd name="T33" fmla="*/ 87 h 336"/>
                <a:gd name="T34" fmla="*/ 230 w 355"/>
                <a:gd name="T35" fmla="*/ 78 h 336"/>
                <a:gd name="T36" fmla="*/ 222 w 355"/>
                <a:gd name="T37" fmla="*/ 67 h 336"/>
                <a:gd name="T38" fmla="*/ 218 w 355"/>
                <a:gd name="T39" fmla="*/ 54 h 336"/>
                <a:gd name="T40" fmla="*/ 194 w 355"/>
                <a:gd name="T41" fmla="*/ 59 h 336"/>
                <a:gd name="T42" fmla="*/ 164 w 355"/>
                <a:gd name="T43" fmla="*/ 49 h 336"/>
                <a:gd name="T44" fmla="*/ 138 w 355"/>
                <a:gd name="T45" fmla="*/ 29 h 336"/>
                <a:gd name="T46" fmla="*/ 126 w 355"/>
                <a:gd name="T47" fmla="*/ 15 h 336"/>
                <a:gd name="T48" fmla="*/ 120 w 355"/>
                <a:gd name="T49" fmla="*/ 4 h 336"/>
                <a:gd name="T50" fmla="*/ 112 w 355"/>
                <a:gd name="T51" fmla="*/ 2 h 336"/>
                <a:gd name="T52" fmla="*/ 95 w 355"/>
                <a:gd name="T53" fmla="*/ 9 h 336"/>
                <a:gd name="T54" fmla="*/ 84 w 355"/>
                <a:gd name="T55" fmla="*/ 14 h 336"/>
                <a:gd name="T56" fmla="*/ 69 w 355"/>
                <a:gd name="T57" fmla="*/ 14 h 336"/>
                <a:gd name="T58" fmla="*/ 48 w 355"/>
                <a:gd name="T59" fmla="*/ 21 h 336"/>
                <a:gd name="T60" fmla="*/ 25 w 355"/>
                <a:gd name="T61" fmla="*/ 15 h 336"/>
                <a:gd name="T62" fmla="*/ 13 w 355"/>
                <a:gd name="T63" fmla="*/ 14 h 336"/>
                <a:gd name="T64" fmla="*/ 7 w 355"/>
                <a:gd name="T65" fmla="*/ 18 h 336"/>
                <a:gd name="T66" fmla="*/ 9 w 355"/>
                <a:gd name="T67" fmla="*/ 32 h 336"/>
                <a:gd name="T68" fmla="*/ 10 w 355"/>
                <a:gd name="T69" fmla="*/ 44 h 336"/>
                <a:gd name="T70" fmla="*/ 16 w 355"/>
                <a:gd name="T71" fmla="*/ 59 h 336"/>
                <a:gd name="T72" fmla="*/ 7 w 355"/>
                <a:gd name="T73" fmla="*/ 70 h 336"/>
                <a:gd name="T74" fmla="*/ 0 w 355"/>
                <a:gd name="T75" fmla="*/ 71 h 336"/>
                <a:gd name="T76" fmla="*/ 0 w 355"/>
                <a:gd name="T77" fmla="*/ 83 h 336"/>
                <a:gd name="T78" fmla="*/ 5 w 355"/>
                <a:gd name="T79" fmla="*/ 92 h 336"/>
                <a:gd name="T80" fmla="*/ 12 w 355"/>
                <a:gd name="T81" fmla="*/ 100 h 336"/>
                <a:gd name="T82" fmla="*/ 20 w 355"/>
                <a:gd name="T83" fmla="*/ 101 h 336"/>
                <a:gd name="T84" fmla="*/ 28 w 355"/>
                <a:gd name="T85" fmla="*/ 89 h 336"/>
                <a:gd name="T86" fmla="*/ 36 w 355"/>
                <a:gd name="T87" fmla="*/ 79 h 336"/>
                <a:gd name="T88" fmla="*/ 54 w 355"/>
                <a:gd name="T89" fmla="*/ 93 h 336"/>
                <a:gd name="T90" fmla="*/ 57 w 355"/>
                <a:gd name="T91" fmla="*/ 108 h 336"/>
                <a:gd name="T92" fmla="*/ 63 w 355"/>
                <a:gd name="T93" fmla="*/ 121 h 336"/>
                <a:gd name="T94" fmla="*/ 76 w 355"/>
                <a:gd name="T95" fmla="*/ 134 h 336"/>
                <a:gd name="T96" fmla="*/ 77 w 355"/>
                <a:gd name="T97" fmla="*/ 139 h 336"/>
                <a:gd name="T98" fmla="*/ 70 w 355"/>
                <a:gd name="T99" fmla="*/ 144 h 336"/>
                <a:gd name="T100" fmla="*/ 77 w 355"/>
                <a:gd name="T101" fmla="*/ 157 h 336"/>
                <a:gd name="T102" fmla="*/ 86 w 355"/>
                <a:gd name="T103" fmla="*/ 164 h 336"/>
                <a:gd name="T104" fmla="*/ 95 w 355"/>
                <a:gd name="T105" fmla="*/ 172 h 336"/>
                <a:gd name="T106" fmla="*/ 103 w 355"/>
                <a:gd name="T107" fmla="*/ 179 h 336"/>
                <a:gd name="T108" fmla="*/ 112 w 355"/>
                <a:gd name="T109" fmla="*/ 179 h 336"/>
                <a:gd name="T110" fmla="*/ 126 w 355"/>
                <a:gd name="T111" fmla="*/ 183 h 336"/>
                <a:gd name="T112" fmla="*/ 164 w 355"/>
                <a:gd name="T113" fmla="*/ 211 h 336"/>
                <a:gd name="T114" fmla="*/ 165 w 355"/>
                <a:gd name="T115" fmla="*/ 219 h 336"/>
                <a:gd name="T116" fmla="*/ 182 w 355"/>
                <a:gd name="T117" fmla="*/ 226 h 336"/>
                <a:gd name="T118" fmla="*/ 196 w 355"/>
                <a:gd name="T119" fmla="*/ 238 h 336"/>
                <a:gd name="T120" fmla="*/ 203 w 355"/>
                <a:gd name="T121" fmla="*/ 239 h 3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55"/>
                <a:gd name="T184" fmla="*/ 0 h 336"/>
                <a:gd name="T185" fmla="*/ 355 w 355"/>
                <a:gd name="T186" fmla="*/ 336 h 3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55" h="336">
                  <a:moveTo>
                    <a:pt x="288" y="336"/>
                  </a:moveTo>
                  <a:lnTo>
                    <a:pt x="288" y="334"/>
                  </a:lnTo>
                  <a:lnTo>
                    <a:pt x="288" y="332"/>
                  </a:lnTo>
                  <a:lnTo>
                    <a:pt x="292" y="327"/>
                  </a:lnTo>
                  <a:lnTo>
                    <a:pt x="296" y="321"/>
                  </a:lnTo>
                  <a:lnTo>
                    <a:pt x="296" y="319"/>
                  </a:lnTo>
                  <a:lnTo>
                    <a:pt x="294" y="319"/>
                  </a:lnTo>
                  <a:lnTo>
                    <a:pt x="290" y="313"/>
                  </a:lnTo>
                  <a:lnTo>
                    <a:pt x="288" y="309"/>
                  </a:lnTo>
                  <a:lnTo>
                    <a:pt x="290" y="307"/>
                  </a:lnTo>
                  <a:lnTo>
                    <a:pt x="292" y="306"/>
                  </a:lnTo>
                  <a:lnTo>
                    <a:pt x="292" y="304"/>
                  </a:lnTo>
                  <a:lnTo>
                    <a:pt x="290" y="302"/>
                  </a:lnTo>
                  <a:lnTo>
                    <a:pt x="290" y="300"/>
                  </a:lnTo>
                  <a:lnTo>
                    <a:pt x="290" y="298"/>
                  </a:lnTo>
                  <a:lnTo>
                    <a:pt x="296" y="298"/>
                  </a:lnTo>
                  <a:lnTo>
                    <a:pt x="301" y="298"/>
                  </a:lnTo>
                  <a:lnTo>
                    <a:pt x="303" y="294"/>
                  </a:lnTo>
                  <a:lnTo>
                    <a:pt x="303" y="290"/>
                  </a:lnTo>
                  <a:lnTo>
                    <a:pt x="303" y="284"/>
                  </a:lnTo>
                  <a:lnTo>
                    <a:pt x="303" y="279"/>
                  </a:lnTo>
                  <a:lnTo>
                    <a:pt x="307" y="275"/>
                  </a:lnTo>
                  <a:lnTo>
                    <a:pt x="309" y="271"/>
                  </a:lnTo>
                  <a:lnTo>
                    <a:pt x="313" y="271"/>
                  </a:lnTo>
                  <a:lnTo>
                    <a:pt x="315" y="273"/>
                  </a:lnTo>
                  <a:lnTo>
                    <a:pt x="317" y="277"/>
                  </a:lnTo>
                  <a:lnTo>
                    <a:pt x="319" y="281"/>
                  </a:lnTo>
                  <a:lnTo>
                    <a:pt x="323" y="279"/>
                  </a:lnTo>
                  <a:lnTo>
                    <a:pt x="328" y="277"/>
                  </a:lnTo>
                  <a:lnTo>
                    <a:pt x="328" y="273"/>
                  </a:lnTo>
                  <a:lnTo>
                    <a:pt x="326" y="267"/>
                  </a:lnTo>
                  <a:lnTo>
                    <a:pt x="324" y="267"/>
                  </a:lnTo>
                  <a:lnTo>
                    <a:pt x="321" y="265"/>
                  </a:lnTo>
                  <a:lnTo>
                    <a:pt x="321" y="263"/>
                  </a:lnTo>
                  <a:lnTo>
                    <a:pt x="323" y="261"/>
                  </a:lnTo>
                  <a:lnTo>
                    <a:pt x="321" y="263"/>
                  </a:lnTo>
                  <a:lnTo>
                    <a:pt x="321" y="265"/>
                  </a:lnTo>
                  <a:lnTo>
                    <a:pt x="321" y="261"/>
                  </a:lnTo>
                  <a:lnTo>
                    <a:pt x="321" y="258"/>
                  </a:lnTo>
                  <a:lnTo>
                    <a:pt x="328" y="258"/>
                  </a:lnTo>
                  <a:lnTo>
                    <a:pt x="336" y="258"/>
                  </a:lnTo>
                  <a:lnTo>
                    <a:pt x="338" y="256"/>
                  </a:lnTo>
                  <a:lnTo>
                    <a:pt x="342" y="252"/>
                  </a:lnTo>
                  <a:lnTo>
                    <a:pt x="346" y="254"/>
                  </a:lnTo>
                  <a:lnTo>
                    <a:pt x="348" y="254"/>
                  </a:lnTo>
                  <a:lnTo>
                    <a:pt x="349" y="250"/>
                  </a:lnTo>
                  <a:lnTo>
                    <a:pt x="351" y="246"/>
                  </a:lnTo>
                  <a:lnTo>
                    <a:pt x="349" y="240"/>
                  </a:lnTo>
                  <a:lnTo>
                    <a:pt x="348" y="236"/>
                  </a:lnTo>
                  <a:lnTo>
                    <a:pt x="344" y="231"/>
                  </a:lnTo>
                  <a:lnTo>
                    <a:pt x="340" y="223"/>
                  </a:lnTo>
                  <a:lnTo>
                    <a:pt x="346" y="225"/>
                  </a:lnTo>
                  <a:lnTo>
                    <a:pt x="353" y="225"/>
                  </a:lnTo>
                  <a:lnTo>
                    <a:pt x="353" y="223"/>
                  </a:lnTo>
                  <a:lnTo>
                    <a:pt x="355" y="219"/>
                  </a:lnTo>
                  <a:lnTo>
                    <a:pt x="351" y="217"/>
                  </a:lnTo>
                  <a:lnTo>
                    <a:pt x="349" y="213"/>
                  </a:lnTo>
                  <a:lnTo>
                    <a:pt x="346" y="211"/>
                  </a:lnTo>
                  <a:lnTo>
                    <a:pt x="340" y="208"/>
                  </a:lnTo>
                  <a:lnTo>
                    <a:pt x="340" y="204"/>
                  </a:lnTo>
                  <a:lnTo>
                    <a:pt x="338" y="200"/>
                  </a:lnTo>
                  <a:lnTo>
                    <a:pt x="336" y="200"/>
                  </a:lnTo>
                  <a:lnTo>
                    <a:pt x="332" y="200"/>
                  </a:lnTo>
                  <a:lnTo>
                    <a:pt x="332" y="196"/>
                  </a:lnTo>
                  <a:lnTo>
                    <a:pt x="332" y="192"/>
                  </a:lnTo>
                  <a:lnTo>
                    <a:pt x="332" y="188"/>
                  </a:lnTo>
                  <a:lnTo>
                    <a:pt x="334" y="185"/>
                  </a:lnTo>
                  <a:lnTo>
                    <a:pt x="338" y="177"/>
                  </a:lnTo>
                  <a:lnTo>
                    <a:pt x="340" y="171"/>
                  </a:lnTo>
                  <a:lnTo>
                    <a:pt x="340" y="164"/>
                  </a:lnTo>
                  <a:lnTo>
                    <a:pt x="340" y="156"/>
                  </a:lnTo>
                  <a:lnTo>
                    <a:pt x="338" y="154"/>
                  </a:lnTo>
                  <a:lnTo>
                    <a:pt x="336" y="154"/>
                  </a:lnTo>
                  <a:lnTo>
                    <a:pt x="330" y="154"/>
                  </a:lnTo>
                  <a:lnTo>
                    <a:pt x="326" y="156"/>
                  </a:lnTo>
                  <a:lnTo>
                    <a:pt x="324" y="154"/>
                  </a:lnTo>
                  <a:lnTo>
                    <a:pt x="323" y="152"/>
                  </a:lnTo>
                  <a:lnTo>
                    <a:pt x="324" y="150"/>
                  </a:lnTo>
                  <a:lnTo>
                    <a:pt x="326" y="150"/>
                  </a:lnTo>
                  <a:lnTo>
                    <a:pt x="326" y="146"/>
                  </a:lnTo>
                  <a:lnTo>
                    <a:pt x="324" y="144"/>
                  </a:lnTo>
                  <a:lnTo>
                    <a:pt x="324" y="142"/>
                  </a:lnTo>
                  <a:lnTo>
                    <a:pt x="326" y="142"/>
                  </a:lnTo>
                  <a:lnTo>
                    <a:pt x="328" y="142"/>
                  </a:lnTo>
                  <a:lnTo>
                    <a:pt x="332" y="142"/>
                  </a:lnTo>
                  <a:lnTo>
                    <a:pt x="332" y="140"/>
                  </a:lnTo>
                  <a:lnTo>
                    <a:pt x="332" y="139"/>
                  </a:lnTo>
                  <a:lnTo>
                    <a:pt x="340" y="139"/>
                  </a:lnTo>
                  <a:lnTo>
                    <a:pt x="346" y="139"/>
                  </a:lnTo>
                  <a:lnTo>
                    <a:pt x="348" y="137"/>
                  </a:lnTo>
                  <a:lnTo>
                    <a:pt x="348" y="135"/>
                  </a:lnTo>
                  <a:lnTo>
                    <a:pt x="348" y="133"/>
                  </a:lnTo>
                  <a:lnTo>
                    <a:pt x="346" y="131"/>
                  </a:lnTo>
                  <a:lnTo>
                    <a:pt x="344" y="131"/>
                  </a:lnTo>
                  <a:lnTo>
                    <a:pt x="340" y="131"/>
                  </a:lnTo>
                  <a:lnTo>
                    <a:pt x="338" y="129"/>
                  </a:lnTo>
                  <a:lnTo>
                    <a:pt x="336" y="125"/>
                  </a:lnTo>
                  <a:lnTo>
                    <a:pt x="332" y="125"/>
                  </a:lnTo>
                  <a:lnTo>
                    <a:pt x="328" y="125"/>
                  </a:lnTo>
                  <a:lnTo>
                    <a:pt x="326" y="123"/>
                  </a:lnTo>
                  <a:lnTo>
                    <a:pt x="323" y="119"/>
                  </a:lnTo>
                  <a:lnTo>
                    <a:pt x="321" y="117"/>
                  </a:lnTo>
                  <a:lnTo>
                    <a:pt x="324" y="116"/>
                  </a:lnTo>
                  <a:lnTo>
                    <a:pt x="326" y="112"/>
                  </a:lnTo>
                  <a:lnTo>
                    <a:pt x="326" y="110"/>
                  </a:lnTo>
                  <a:lnTo>
                    <a:pt x="324" y="108"/>
                  </a:lnTo>
                  <a:lnTo>
                    <a:pt x="321" y="108"/>
                  </a:lnTo>
                  <a:lnTo>
                    <a:pt x="319" y="108"/>
                  </a:lnTo>
                  <a:lnTo>
                    <a:pt x="319" y="102"/>
                  </a:lnTo>
                  <a:lnTo>
                    <a:pt x="319" y="96"/>
                  </a:lnTo>
                  <a:lnTo>
                    <a:pt x="315" y="94"/>
                  </a:lnTo>
                  <a:lnTo>
                    <a:pt x="313" y="93"/>
                  </a:lnTo>
                  <a:lnTo>
                    <a:pt x="313" y="89"/>
                  </a:lnTo>
                  <a:lnTo>
                    <a:pt x="313" y="85"/>
                  </a:lnTo>
                  <a:lnTo>
                    <a:pt x="311" y="79"/>
                  </a:lnTo>
                  <a:lnTo>
                    <a:pt x="309" y="75"/>
                  </a:lnTo>
                  <a:lnTo>
                    <a:pt x="309" y="73"/>
                  </a:lnTo>
                  <a:lnTo>
                    <a:pt x="303" y="75"/>
                  </a:lnTo>
                  <a:lnTo>
                    <a:pt x="298" y="77"/>
                  </a:lnTo>
                  <a:lnTo>
                    <a:pt x="292" y="79"/>
                  </a:lnTo>
                  <a:lnTo>
                    <a:pt x="288" y="83"/>
                  </a:lnTo>
                  <a:lnTo>
                    <a:pt x="275" y="83"/>
                  </a:lnTo>
                  <a:lnTo>
                    <a:pt x="263" y="83"/>
                  </a:lnTo>
                  <a:lnTo>
                    <a:pt x="255" y="81"/>
                  </a:lnTo>
                  <a:lnTo>
                    <a:pt x="250" y="79"/>
                  </a:lnTo>
                  <a:lnTo>
                    <a:pt x="246" y="75"/>
                  </a:lnTo>
                  <a:lnTo>
                    <a:pt x="242" y="71"/>
                  </a:lnTo>
                  <a:lnTo>
                    <a:pt x="232" y="69"/>
                  </a:lnTo>
                  <a:lnTo>
                    <a:pt x="225" y="66"/>
                  </a:lnTo>
                  <a:lnTo>
                    <a:pt x="219" y="58"/>
                  </a:lnTo>
                  <a:lnTo>
                    <a:pt x="213" y="52"/>
                  </a:lnTo>
                  <a:lnTo>
                    <a:pt x="207" y="48"/>
                  </a:lnTo>
                  <a:lnTo>
                    <a:pt x="202" y="46"/>
                  </a:lnTo>
                  <a:lnTo>
                    <a:pt x="196" y="41"/>
                  </a:lnTo>
                  <a:lnTo>
                    <a:pt x="190" y="35"/>
                  </a:lnTo>
                  <a:lnTo>
                    <a:pt x="188" y="31"/>
                  </a:lnTo>
                  <a:lnTo>
                    <a:pt x="186" y="29"/>
                  </a:lnTo>
                  <a:lnTo>
                    <a:pt x="183" y="27"/>
                  </a:lnTo>
                  <a:lnTo>
                    <a:pt x="179" y="25"/>
                  </a:lnTo>
                  <a:lnTo>
                    <a:pt x="179" y="21"/>
                  </a:lnTo>
                  <a:lnTo>
                    <a:pt x="177" y="18"/>
                  </a:lnTo>
                  <a:lnTo>
                    <a:pt x="175" y="14"/>
                  </a:lnTo>
                  <a:lnTo>
                    <a:pt x="171" y="10"/>
                  </a:lnTo>
                  <a:lnTo>
                    <a:pt x="171" y="8"/>
                  </a:lnTo>
                  <a:lnTo>
                    <a:pt x="171" y="6"/>
                  </a:lnTo>
                  <a:lnTo>
                    <a:pt x="171" y="4"/>
                  </a:lnTo>
                  <a:lnTo>
                    <a:pt x="171" y="2"/>
                  </a:lnTo>
                  <a:lnTo>
                    <a:pt x="167" y="2"/>
                  </a:lnTo>
                  <a:lnTo>
                    <a:pt x="165" y="2"/>
                  </a:lnTo>
                  <a:lnTo>
                    <a:pt x="163" y="0"/>
                  </a:lnTo>
                  <a:lnTo>
                    <a:pt x="159" y="0"/>
                  </a:lnTo>
                  <a:lnTo>
                    <a:pt x="158" y="2"/>
                  </a:lnTo>
                  <a:lnTo>
                    <a:pt x="156" y="4"/>
                  </a:lnTo>
                  <a:lnTo>
                    <a:pt x="152" y="8"/>
                  </a:lnTo>
                  <a:lnTo>
                    <a:pt x="148" y="14"/>
                  </a:lnTo>
                  <a:lnTo>
                    <a:pt x="144" y="14"/>
                  </a:lnTo>
                  <a:lnTo>
                    <a:pt x="138" y="14"/>
                  </a:lnTo>
                  <a:lnTo>
                    <a:pt x="135" y="12"/>
                  </a:lnTo>
                  <a:lnTo>
                    <a:pt x="131" y="12"/>
                  </a:lnTo>
                  <a:lnTo>
                    <a:pt x="129" y="14"/>
                  </a:lnTo>
                  <a:lnTo>
                    <a:pt x="127" y="16"/>
                  </a:lnTo>
                  <a:lnTo>
                    <a:pt x="125" y="18"/>
                  </a:lnTo>
                  <a:lnTo>
                    <a:pt x="123" y="20"/>
                  </a:lnTo>
                  <a:lnTo>
                    <a:pt x="119" y="20"/>
                  </a:lnTo>
                  <a:lnTo>
                    <a:pt x="115" y="20"/>
                  </a:lnTo>
                  <a:lnTo>
                    <a:pt x="112" y="18"/>
                  </a:lnTo>
                  <a:lnTo>
                    <a:pt x="108" y="16"/>
                  </a:lnTo>
                  <a:lnTo>
                    <a:pt x="106" y="18"/>
                  </a:lnTo>
                  <a:lnTo>
                    <a:pt x="102" y="20"/>
                  </a:lnTo>
                  <a:lnTo>
                    <a:pt x="98" y="20"/>
                  </a:lnTo>
                  <a:lnTo>
                    <a:pt x="94" y="20"/>
                  </a:lnTo>
                  <a:lnTo>
                    <a:pt x="89" y="21"/>
                  </a:lnTo>
                  <a:lnTo>
                    <a:pt x="83" y="23"/>
                  </a:lnTo>
                  <a:lnTo>
                    <a:pt x="77" y="27"/>
                  </a:lnTo>
                  <a:lnTo>
                    <a:pt x="73" y="29"/>
                  </a:lnTo>
                  <a:lnTo>
                    <a:pt x="69" y="29"/>
                  </a:lnTo>
                  <a:lnTo>
                    <a:pt x="64" y="29"/>
                  </a:lnTo>
                  <a:lnTo>
                    <a:pt x="58" y="29"/>
                  </a:lnTo>
                  <a:lnTo>
                    <a:pt x="52" y="29"/>
                  </a:lnTo>
                  <a:lnTo>
                    <a:pt x="46" y="25"/>
                  </a:lnTo>
                  <a:lnTo>
                    <a:pt x="41" y="23"/>
                  </a:lnTo>
                  <a:lnTo>
                    <a:pt x="35" y="21"/>
                  </a:lnTo>
                  <a:lnTo>
                    <a:pt x="31" y="20"/>
                  </a:lnTo>
                  <a:lnTo>
                    <a:pt x="29" y="20"/>
                  </a:lnTo>
                  <a:lnTo>
                    <a:pt x="27" y="21"/>
                  </a:lnTo>
                  <a:lnTo>
                    <a:pt x="25" y="21"/>
                  </a:lnTo>
                  <a:lnTo>
                    <a:pt x="21" y="21"/>
                  </a:lnTo>
                  <a:lnTo>
                    <a:pt x="19" y="20"/>
                  </a:lnTo>
                  <a:lnTo>
                    <a:pt x="18" y="18"/>
                  </a:lnTo>
                  <a:lnTo>
                    <a:pt x="16" y="18"/>
                  </a:lnTo>
                  <a:lnTo>
                    <a:pt x="16" y="20"/>
                  </a:lnTo>
                  <a:lnTo>
                    <a:pt x="14" y="21"/>
                  </a:lnTo>
                  <a:lnTo>
                    <a:pt x="12" y="23"/>
                  </a:lnTo>
                  <a:lnTo>
                    <a:pt x="10" y="25"/>
                  </a:lnTo>
                  <a:lnTo>
                    <a:pt x="8" y="29"/>
                  </a:lnTo>
                  <a:lnTo>
                    <a:pt x="8" y="33"/>
                  </a:lnTo>
                  <a:lnTo>
                    <a:pt x="8" y="37"/>
                  </a:lnTo>
                  <a:lnTo>
                    <a:pt x="10" y="39"/>
                  </a:lnTo>
                  <a:lnTo>
                    <a:pt x="12" y="43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2" y="50"/>
                  </a:lnTo>
                  <a:lnTo>
                    <a:pt x="10" y="52"/>
                  </a:lnTo>
                  <a:lnTo>
                    <a:pt x="12" y="56"/>
                  </a:lnTo>
                  <a:lnTo>
                    <a:pt x="12" y="60"/>
                  </a:lnTo>
                  <a:lnTo>
                    <a:pt x="14" y="62"/>
                  </a:lnTo>
                  <a:lnTo>
                    <a:pt x="16" y="64"/>
                  </a:lnTo>
                  <a:lnTo>
                    <a:pt x="19" y="66"/>
                  </a:lnTo>
                  <a:lnTo>
                    <a:pt x="25" y="68"/>
                  </a:lnTo>
                  <a:lnTo>
                    <a:pt x="23" y="73"/>
                  </a:lnTo>
                  <a:lnTo>
                    <a:pt x="23" y="79"/>
                  </a:lnTo>
                  <a:lnTo>
                    <a:pt x="23" y="83"/>
                  </a:lnTo>
                  <a:lnTo>
                    <a:pt x="25" y="89"/>
                  </a:lnTo>
                  <a:lnTo>
                    <a:pt x="19" y="94"/>
                  </a:lnTo>
                  <a:lnTo>
                    <a:pt x="16" y="100"/>
                  </a:lnTo>
                  <a:lnTo>
                    <a:pt x="14" y="98"/>
                  </a:lnTo>
                  <a:lnTo>
                    <a:pt x="12" y="98"/>
                  </a:lnTo>
                  <a:lnTo>
                    <a:pt x="10" y="98"/>
                  </a:lnTo>
                  <a:lnTo>
                    <a:pt x="8" y="96"/>
                  </a:lnTo>
                  <a:lnTo>
                    <a:pt x="6" y="94"/>
                  </a:lnTo>
                  <a:lnTo>
                    <a:pt x="4" y="93"/>
                  </a:lnTo>
                  <a:lnTo>
                    <a:pt x="4" y="94"/>
                  </a:lnTo>
                  <a:lnTo>
                    <a:pt x="2" y="98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0" y="104"/>
                  </a:lnTo>
                  <a:lnTo>
                    <a:pt x="2" y="108"/>
                  </a:lnTo>
                  <a:lnTo>
                    <a:pt x="0" y="110"/>
                  </a:lnTo>
                  <a:lnTo>
                    <a:pt x="0" y="114"/>
                  </a:lnTo>
                  <a:lnTo>
                    <a:pt x="0" y="116"/>
                  </a:lnTo>
                  <a:lnTo>
                    <a:pt x="2" y="119"/>
                  </a:lnTo>
                  <a:lnTo>
                    <a:pt x="4" y="121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8" y="129"/>
                  </a:lnTo>
                  <a:lnTo>
                    <a:pt x="10" y="131"/>
                  </a:lnTo>
                  <a:lnTo>
                    <a:pt x="12" y="133"/>
                  </a:lnTo>
                  <a:lnTo>
                    <a:pt x="14" y="135"/>
                  </a:lnTo>
                  <a:lnTo>
                    <a:pt x="14" y="137"/>
                  </a:lnTo>
                  <a:lnTo>
                    <a:pt x="14" y="140"/>
                  </a:lnTo>
                  <a:lnTo>
                    <a:pt x="18" y="140"/>
                  </a:lnTo>
                  <a:lnTo>
                    <a:pt x="21" y="142"/>
                  </a:lnTo>
                  <a:lnTo>
                    <a:pt x="23" y="146"/>
                  </a:lnTo>
                  <a:lnTo>
                    <a:pt x="25" y="148"/>
                  </a:lnTo>
                  <a:lnTo>
                    <a:pt x="27" y="148"/>
                  </a:lnTo>
                  <a:lnTo>
                    <a:pt x="29" y="146"/>
                  </a:lnTo>
                  <a:lnTo>
                    <a:pt x="29" y="142"/>
                  </a:lnTo>
                  <a:lnTo>
                    <a:pt x="29" y="139"/>
                  </a:lnTo>
                  <a:lnTo>
                    <a:pt x="33" y="137"/>
                  </a:lnTo>
                  <a:lnTo>
                    <a:pt x="35" y="137"/>
                  </a:lnTo>
                  <a:lnTo>
                    <a:pt x="37" y="133"/>
                  </a:lnTo>
                  <a:lnTo>
                    <a:pt x="39" y="127"/>
                  </a:lnTo>
                  <a:lnTo>
                    <a:pt x="41" y="125"/>
                  </a:lnTo>
                  <a:lnTo>
                    <a:pt x="44" y="123"/>
                  </a:lnTo>
                  <a:lnTo>
                    <a:pt x="44" y="119"/>
                  </a:lnTo>
                  <a:lnTo>
                    <a:pt x="44" y="117"/>
                  </a:lnTo>
                  <a:lnTo>
                    <a:pt x="48" y="114"/>
                  </a:lnTo>
                  <a:lnTo>
                    <a:pt x="50" y="110"/>
                  </a:lnTo>
                  <a:lnTo>
                    <a:pt x="52" y="112"/>
                  </a:lnTo>
                  <a:lnTo>
                    <a:pt x="54" y="112"/>
                  </a:lnTo>
                  <a:lnTo>
                    <a:pt x="58" y="116"/>
                  </a:lnTo>
                  <a:lnTo>
                    <a:pt x="62" y="119"/>
                  </a:lnTo>
                  <a:lnTo>
                    <a:pt x="67" y="123"/>
                  </a:lnTo>
                  <a:lnTo>
                    <a:pt x="73" y="127"/>
                  </a:lnTo>
                  <a:lnTo>
                    <a:pt x="77" y="131"/>
                  </a:lnTo>
                  <a:lnTo>
                    <a:pt x="79" y="135"/>
                  </a:lnTo>
                  <a:lnTo>
                    <a:pt x="79" y="137"/>
                  </a:lnTo>
                  <a:lnTo>
                    <a:pt x="81" y="140"/>
                  </a:lnTo>
                  <a:lnTo>
                    <a:pt x="81" y="144"/>
                  </a:lnTo>
                  <a:lnTo>
                    <a:pt x="81" y="150"/>
                  </a:lnTo>
                  <a:lnTo>
                    <a:pt x="81" y="152"/>
                  </a:lnTo>
                  <a:lnTo>
                    <a:pt x="83" y="156"/>
                  </a:lnTo>
                  <a:lnTo>
                    <a:pt x="85" y="160"/>
                  </a:lnTo>
                  <a:lnTo>
                    <a:pt x="85" y="164"/>
                  </a:lnTo>
                  <a:lnTo>
                    <a:pt x="87" y="165"/>
                  </a:lnTo>
                  <a:lnTo>
                    <a:pt x="89" y="165"/>
                  </a:lnTo>
                  <a:lnTo>
                    <a:pt x="90" y="169"/>
                  </a:lnTo>
                  <a:lnTo>
                    <a:pt x="92" y="171"/>
                  </a:lnTo>
                  <a:lnTo>
                    <a:pt x="94" y="177"/>
                  </a:lnTo>
                  <a:lnTo>
                    <a:pt x="96" y="183"/>
                  </a:lnTo>
                  <a:lnTo>
                    <a:pt x="102" y="185"/>
                  </a:lnTo>
                  <a:lnTo>
                    <a:pt x="108" y="187"/>
                  </a:lnTo>
                  <a:lnTo>
                    <a:pt x="108" y="188"/>
                  </a:lnTo>
                  <a:lnTo>
                    <a:pt x="110" y="190"/>
                  </a:lnTo>
                  <a:lnTo>
                    <a:pt x="112" y="194"/>
                  </a:lnTo>
                  <a:lnTo>
                    <a:pt x="113" y="196"/>
                  </a:lnTo>
                  <a:lnTo>
                    <a:pt x="112" y="196"/>
                  </a:lnTo>
                  <a:lnTo>
                    <a:pt x="110" y="196"/>
                  </a:lnTo>
                  <a:lnTo>
                    <a:pt x="108" y="194"/>
                  </a:lnTo>
                  <a:lnTo>
                    <a:pt x="102" y="194"/>
                  </a:lnTo>
                  <a:lnTo>
                    <a:pt x="98" y="194"/>
                  </a:lnTo>
                  <a:lnTo>
                    <a:pt x="98" y="196"/>
                  </a:lnTo>
                  <a:lnTo>
                    <a:pt x="98" y="200"/>
                  </a:lnTo>
                  <a:lnTo>
                    <a:pt x="100" y="202"/>
                  </a:lnTo>
                  <a:lnTo>
                    <a:pt x="102" y="204"/>
                  </a:lnTo>
                  <a:lnTo>
                    <a:pt x="104" y="208"/>
                  </a:lnTo>
                  <a:lnTo>
                    <a:pt x="106" y="210"/>
                  </a:lnTo>
                  <a:lnTo>
                    <a:pt x="106" y="215"/>
                  </a:lnTo>
                  <a:lnTo>
                    <a:pt x="108" y="221"/>
                  </a:lnTo>
                  <a:lnTo>
                    <a:pt x="110" y="221"/>
                  </a:lnTo>
                  <a:lnTo>
                    <a:pt x="113" y="221"/>
                  </a:lnTo>
                  <a:lnTo>
                    <a:pt x="115" y="221"/>
                  </a:lnTo>
                  <a:lnTo>
                    <a:pt x="117" y="221"/>
                  </a:lnTo>
                  <a:lnTo>
                    <a:pt x="117" y="225"/>
                  </a:lnTo>
                  <a:lnTo>
                    <a:pt x="119" y="229"/>
                  </a:lnTo>
                  <a:lnTo>
                    <a:pt x="123" y="231"/>
                  </a:lnTo>
                  <a:lnTo>
                    <a:pt x="127" y="231"/>
                  </a:lnTo>
                  <a:lnTo>
                    <a:pt x="129" y="235"/>
                  </a:lnTo>
                  <a:lnTo>
                    <a:pt x="133" y="236"/>
                  </a:lnTo>
                  <a:lnTo>
                    <a:pt x="133" y="238"/>
                  </a:lnTo>
                  <a:lnTo>
                    <a:pt x="135" y="240"/>
                  </a:lnTo>
                  <a:lnTo>
                    <a:pt x="135" y="242"/>
                  </a:lnTo>
                  <a:lnTo>
                    <a:pt x="135" y="246"/>
                  </a:lnTo>
                  <a:lnTo>
                    <a:pt x="136" y="248"/>
                  </a:lnTo>
                  <a:lnTo>
                    <a:pt x="138" y="252"/>
                  </a:lnTo>
                  <a:lnTo>
                    <a:pt x="140" y="252"/>
                  </a:lnTo>
                  <a:lnTo>
                    <a:pt x="144" y="252"/>
                  </a:lnTo>
                  <a:lnTo>
                    <a:pt x="146" y="252"/>
                  </a:lnTo>
                  <a:lnTo>
                    <a:pt x="148" y="252"/>
                  </a:lnTo>
                  <a:lnTo>
                    <a:pt x="152" y="252"/>
                  </a:lnTo>
                  <a:lnTo>
                    <a:pt x="156" y="254"/>
                  </a:lnTo>
                  <a:lnTo>
                    <a:pt x="158" y="254"/>
                  </a:lnTo>
                  <a:lnTo>
                    <a:pt x="158" y="252"/>
                  </a:lnTo>
                  <a:lnTo>
                    <a:pt x="159" y="250"/>
                  </a:lnTo>
                  <a:lnTo>
                    <a:pt x="161" y="252"/>
                  </a:lnTo>
                  <a:lnTo>
                    <a:pt x="167" y="254"/>
                  </a:lnTo>
                  <a:lnTo>
                    <a:pt x="173" y="258"/>
                  </a:lnTo>
                  <a:lnTo>
                    <a:pt x="179" y="258"/>
                  </a:lnTo>
                  <a:lnTo>
                    <a:pt x="184" y="259"/>
                  </a:lnTo>
                  <a:lnTo>
                    <a:pt x="202" y="271"/>
                  </a:lnTo>
                  <a:lnTo>
                    <a:pt x="217" y="284"/>
                  </a:lnTo>
                  <a:lnTo>
                    <a:pt x="225" y="288"/>
                  </a:lnTo>
                  <a:lnTo>
                    <a:pt x="230" y="294"/>
                  </a:lnTo>
                  <a:lnTo>
                    <a:pt x="232" y="296"/>
                  </a:lnTo>
                  <a:lnTo>
                    <a:pt x="234" y="300"/>
                  </a:lnTo>
                  <a:lnTo>
                    <a:pt x="230" y="300"/>
                  </a:lnTo>
                  <a:lnTo>
                    <a:pt x="227" y="300"/>
                  </a:lnTo>
                  <a:lnTo>
                    <a:pt x="229" y="302"/>
                  </a:lnTo>
                  <a:lnTo>
                    <a:pt x="230" y="304"/>
                  </a:lnTo>
                  <a:lnTo>
                    <a:pt x="234" y="307"/>
                  </a:lnTo>
                  <a:lnTo>
                    <a:pt x="240" y="311"/>
                  </a:lnTo>
                  <a:lnTo>
                    <a:pt x="244" y="311"/>
                  </a:lnTo>
                  <a:lnTo>
                    <a:pt x="250" y="311"/>
                  </a:lnTo>
                  <a:lnTo>
                    <a:pt x="252" y="313"/>
                  </a:lnTo>
                  <a:lnTo>
                    <a:pt x="253" y="315"/>
                  </a:lnTo>
                  <a:lnTo>
                    <a:pt x="257" y="317"/>
                  </a:lnTo>
                  <a:lnTo>
                    <a:pt x="259" y="319"/>
                  </a:lnTo>
                  <a:lnTo>
                    <a:pt x="261" y="323"/>
                  </a:lnTo>
                  <a:lnTo>
                    <a:pt x="263" y="327"/>
                  </a:lnTo>
                  <a:lnTo>
                    <a:pt x="267" y="330"/>
                  </a:lnTo>
                  <a:lnTo>
                    <a:pt x="271" y="332"/>
                  </a:lnTo>
                  <a:lnTo>
                    <a:pt x="277" y="334"/>
                  </a:lnTo>
                  <a:lnTo>
                    <a:pt x="280" y="336"/>
                  </a:lnTo>
                  <a:lnTo>
                    <a:pt x="284" y="336"/>
                  </a:lnTo>
                  <a:lnTo>
                    <a:pt x="288" y="336"/>
                  </a:lnTo>
                  <a:lnTo>
                    <a:pt x="288" y="334"/>
                  </a:lnTo>
                  <a:lnTo>
                    <a:pt x="288" y="332"/>
                  </a:lnTo>
                  <a:lnTo>
                    <a:pt x="288" y="336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13" name="Freeform 7"/>
            <p:cNvSpPr>
              <a:spLocks/>
            </p:cNvSpPr>
            <p:nvPr/>
          </p:nvSpPr>
          <p:spPr bwMode="auto">
            <a:xfrm>
              <a:off x="2511" y="2742"/>
              <a:ext cx="316" cy="300"/>
            </a:xfrm>
            <a:custGeom>
              <a:avLst/>
              <a:gdLst>
                <a:gd name="T0" fmla="*/ 206 w 355"/>
                <a:gd name="T1" fmla="*/ 233 h 336"/>
                <a:gd name="T2" fmla="*/ 205 w 355"/>
                <a:gd name="T3" fmla="*/ 219 h 336"/>
                <a:gd name="T4" fmla="*/ 208 w 355"/>
                <a:gd name="T5" fmla="*/ 212 h 336"/>
                <a:gd name="T6" fmla="*/ 216 w 355"/>
                <a:gd name="T7" fmla="*/ 196 h 336"/>
                <a:gd name="T8" fmla="*/ 228 w 355"/>
                <a:gd name="T9" fmla="*/ 198 h 336"/>
                <a:gd name="T10" fmla="*/ 227 w 355"/>
                <a:gd name="T11" fmla="*/ 187 h 336"/>
                <a:gd name="T12" fmla="*/ 231 w 355"/>
                <a:gd name="T13" fmla="*/ 183 h 336"/>
                <a:gd name="T14" fmla="*/ 247 w 355"/>
                <a:gd name="T15" fmla="*/ 178 h 336"/>
                <a:gd name="T16" fmla="*/ 244 w 355"/>
                <a:gd name="T17" fmla="*/ 160 h 336"/>
                <a:gd name="T18" fmla="*/ 244 w 355"/>
                <a:gd name="T19" fmla="*/ 150 h 336"/>
                <a:gd name="T20" fmla="*/ 234 w 355"/>
                <a:gd name="T21" fmla="*/ 139 h 336"/>
                <a:gd name="T22" fmla="*/ 240 w 355"/>
                <a:gd name="T23" fmla="*/ 116 h 336"/>
                <a:gd name="T24" fmla="*/ 230 w 355"/>
                <a:gd name="T25" fmla="*/ 111 h 336"/>
                <a:gd name="T26" fmla="*/ 230 w 355"/>
                <a:gd name="T27" fmla="*/ 104 h 336"/>
                <a:gd name="T28" fmla="*/ 234 w 355"/>
                <a:gd name="T29" fmla="*/ 100 h 336"/>
                <a:gd name="T30" fmla="*/ 246 w 355"/>
                <a:gd name="T31" fmla="*/ 95 h 336"/>
                <a:gd name="T32" fmla="*/ 234 w 355"/>
                <a:gd name="T33" fmla="*/ 89 h 336"/>
                <a:gd name="T34" fmla="*/ 228 w 355"/>
                <a:gd name="T35" fmla="*/ 83 h 336"/>
                <a:gd name="T36" fmla="*/ 225 w 355"/>
                <a:gd name="T37" fmla="*/ 72 h 336"/>
                <a:gd name="T38" fmla="*/ 220 w 355"/>
                <a:gd name="T39" fmla="*/ 56 h 336"/>
                <a:gd name="T40" fmla="*/ 206 w 355"/>
                <a:gd name="T41" fmla="*/ 56 h 336"/>
                <a:gd name="T42" fmla="*/ 174 w 355"/>
                <a:gd name="T43" fmla="*/ 54 h 336"/>
                <a:gd name="T44" fmla="*/ 146 w 355"/>
                <a:gd name="T45" fmla="*/ 34 h 336"/>
                <a:gd name="T46" fmla="*/ 129 w 355"/>
                <a:gd name="T47" fmla="*/ 19 h 336"/>
                <a:gd name="T48" fmla="*/ 120 w 355"/>
                <a:gd name="T49" fmla="*/ 5 h 336"/>
                <a:gd name="T50" fmla="*/ 115 w 355"/>
                <a:gd name="T51" fmla="*/ 0 h 336"/>
                <a:gd name="T52" fmla="*/ 101 w 355"/>
                <a:gd name="T53" fmla="*/ 10 h 336"/>
                <a:gd name="T54" fmla="*/ 88 w 355"/>
                <a:gd name="T55" fmla="*/ 12 h 336"/>
                <a:gd name="T56" fmla="*/ 75 w 355"/>
                <a:gd name="T57" fmla="*/ 12 h 336"/>
                <a:gd name="T58" fmla="*/ 54 w 355"/>
                <a:gd name="T59" fmla="*/ 19 h 336"/>
                <a:gd name="T60" fmla="*/ 32 w 355"/>
                <a:gd name="T61" fmla="*/ 18 h 336"/>
                <a:gd name="T62" fmla="*/ 18 w 355"/>
                <a:gd name="T63" fmla="*/ 15 h 336"/>
                <a:gd name="T64" fmla="*/ 10 w 355"/>
                <a:gd name="T65" fmla="*/ 15 h 336"/>
                <a:gd name="T66" fmla="*/ 7 w 355"/>
                <a:gd name="T67" fmla="*/ 28 h 336"/>
                <a:gd name="T68" fmla="*/ 9 w 355"/>
                <a:gd name="T69" fmla="*/ 40 h 336"/>
                <a:gd name="T70" fmla="*/ 16 w 355"/>
                <a:gd name="T71" fmla="*/ 52 h 336"/>
                <a:gd name="T72" fmla="*/ 10 w 355"/>
                <a:gd name="T73" fmla="*/ 70 h 336"/>
                <a:gd name="T74" fmla="*/ 4 w 355"/>
                <a:gd name="T75" fmla="*/ 67 h 336"/>
                <a:gd name="T76" fmla="*/ 0 w 355"/>
                <a:gd name="T77" fmla="*/ 78 h 336"/>
                <a:gd name="T78" fmla="*/ 4 w 355"/>
                <a:gd name="T79" fmla="*/ 87 h 336"/>
                <a:gd name="T80" fmla="*/ 10 w 355"/>
                <a:gd name="T81" fmla="*/ 97 h 336"/>
                <a:gd name="T82" fmla="*/ 19 w 355"/>
                <a:gd name="T83" fmla="*/ 105 h 336"/>
                <a:gd name="T84" fmla="*/ 26 w 355"/>
                <a:gd name="T85" fmla="*/ 95 h 336"/>
                <a:gd name="T86" fmla="*/ 34 w 355"/>
                <a:gd name="T87" fmla="*/ 81 h 336"/>
                <a:gd name="T88" fmla="*/ 47 w 355"/>
                <a:gd name="T89" fmla="*/ 87 h 336"/>
                <a:gd name="T90" fmla="*/ 57 w 355"/>
                <a:gd name="T91" fmla="*/ 103 h 336"/>
                <a:gd name="T92" fmla="*/ 61 w 355"/>
                <a:gd name="T93" fmla="*/ 117 h 336"/>
                <a:gd name="T94" fmla="*/ 72 w 355"/>
                <a:gd name="T95" fmla="*/ 131 h 336"/>
                <a:gd name="T96" fmla="*/ 80 w 355"/>
                <a:gd name="T97" fmla="*/ 139 h 336"/>
                <a:gd name="T98" fmla="*/ 69 w 355"/>
                <a:gd name="T99" fmla="*/ 139 h 336"/>
                <a:gd name="T100" fmla="*/ 75 w 355"/>
                <a:gd name="T101" fmla="*/ 153 h 336"/>
                <a:gd name="T102" fmla="*/ 83 w 355"/>
                <a:gd name="T103" fmla="*/ 160 h 336"/>
                <a:gd name="T104" fmla="*/ 93 w 355"/>
                <a:gd name="T105" fmla="*/ 169 h 336"/>
                <a:gd name="T106" fmla="*/ 99 w 355"/>
                <a:gd name="T107" fmla="*/ 179 h 336"/>
                <a:gd name="T108" fmla="*/ 110 w 355"/>
                <a:gd name="T109" fmla="*/ 181 h 336"/>
                <a:gd name="T110" fmla="*/ 118 w 355"/>
                <a:gd name="T111" fmla="*/ 181 h 336"/>
                <a:gd name="T112" fmla="*/ 158 w 355"/>
                <a:gd name="T113" fmla="*/ 204 h 336"/>
                <a:gd name="T114" fmla="*/ 162 w 355"/>
                <a:gd name="T115" fmla="*/ 215 h 336"/>
                <a:gd name="T116" fmla="*/ 177 w 355"/>
                <a:gd name="T117" fmla="*/ 222 h 336"/>
                <a:gd name="T118" fmla="*/ 189 w 355"/>
                <a:gd name="T119" fmla="*/ 235 h 336"/>
                <a:gd name="T120" fmla="*/ 203 w 355"/>
                <a:gd name="T121" fmla="*/ 238 h 3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55"/>
                <a:gd name="T184" fmla="*/ 0 h 336"/>
                <a:gd name="T185" fmla="*/ 355 w 355"/>
                <a:gd name="T186" fmla="*/ 336 h 3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55" h="336">
                  <a:moveTo>
                    <a:pt x="288" y="336"/>
                  </a:moveTo>
                  <a:lnTo>
                    <a:pt x="288" y="334"/>
                  </a:lnTo>
                  <a:lnTo>
                    <a:pt x="288" y="332"/>
                  </a:lnTo>
                  <a:lnTo>
                    <a:pt x="292" y="327"/>
                  </a:lnTo>
                  <a:lnTo>
                    <a:pt x="296" y="321"/>
                  </a:lnTo>
                  <a:lnTo>
                    <a:pt x="296" y="319"/>
                  </a:lnTo>
                  <a:lnTo>
                    <a:pt x="294" y="319"/>
                  </a:lnTo>
                  <a:lnTo>
                    <a:pt x="290" y="313"/>
                  </a:lnTo>
                  <a:lnTo>
                    <a:pt x="288" y="309"/>
                  </a:lnTo>
                  <a:lnTo>
                    <a:pt x="290" y="307"/>
                  </a:lnTo>
                  <a:lnTo>
                    <a:pt x="292" y="306"/>
                  </a:lnTo>
                  <a:lnTo>
                    <a:pt x="292" y="304"/>
                  </a:lnTo>
                  <a:lnTo>
                    <a:pt x="290" y="302"/>
                  </a:lnTo>
                  <a:lnTo>
                    <a:pt x="290" y="300"/>
                  </a:lnTo>
                  <a:lnTo>
                    <a:pt x="290" y="298"/>
                  </a:lnTo>
                  <a:lnTo>
                    <a:pt x="296" y="298"/>
                  </a:lnTo>
                  <a:lnTo>
                    <a:pt x="301" y="298"/>
                  </a:lnTo>
                  <a:lnTo>
                    <a:pt x="303" y="294"/>
                  </a:lnTo>
                  <a:lnTo>
                    <a:pt x="303" y="290"/>
                  </a:lnTo>
                  <a:lnTo>
                    <a:pt x="303" y="284"/>
                  </a:lnTo>
                  <a:lnTo>
                    <a:pt x="303" y="279"/>
                  </a:lnTo>
                  <a:lnTo>
                    <a:pt x="307" y="275"/>
                  </a:lnTo>
                  <a:lnTo>
                    <a:pt x="309" y="271"/>
                  </a:lnTo>
                  <a:lnTo>
                    <a:pt x="313" y="271"/>
                  </a:lnTo>
                  <a:lnTo>
                    <a:pt x="315" y="273"/>
                  </a:lnTo>
                  <a:lnTo>
                    <a:pt x="317" y="277"/>
                  </a:lnTo>
                  <a:lnTo>
                    <a:pt x="319" y="281"/>
                  </a:lnTo>
                  <a:lnTo>
                    <a:pt x="323" y="279"/>
                  </a:lnTo>
                  <a:lnTo>
                    <a:pt x="328" y="277"/>
                  </a:lnTo>
                  <a:lnTo>
                    <a:pt x="328" y="273"/>
                  </a:lnTo>
                  <a:lnTo>
                    <a:pt x="326" y="267"/>
                  </a:lnTo>
                  <a:lnTo>
                    <a:pt x="324" y="267"/>
                  </a:lnTo>
                  <a:lnTo>
                    <a:pt x="321" y="265"/>
                  </a:lnTo>
                  <a:lnTo>
                    <a:pt x="321" y="263"/>
                  </a:lnTo>
                  <a:lnTo>
                    <a:pt x="323" y="261"/>
                  </a:lnTo>
                  <a:lnTo>
                    <a:pt x="321" y="263"/>
                  </a:lnTo>
                  <a:lnTo>
                    <a:pt x="321" y="265"/>
                  </a:lnTo>
                  <a:lnTo>
                    <a:pt x="321" y="261"/>
                  </a:lnTo>
                  <a:lnTo>
                    <a:pt x="321" y="258"/>
                  </a:lnTo>
                  <a:lnTo>
                    <a:pt x="328" y="258"/>
                  </a:lnTo>
                  <a:lnTo>
                    <a:pt x="336" y="258"/>
                  </a:lnTo>
                  <a:lnTo>
                    <a:pt x="338" y="256"/>
                  </a:lnTo>
                  <a:lnTo>
                    <a:pt x="342" y="252"/>
                  </a:lnTo>
                  <a:lnTo>
                    <a:pt x="346" y="254"/>
                  </a:lnTo>
                  <a:lnTo>
                    <a:pt x="348" y="254"/>
                  </a:lnTo>
                  <a:lnTo>
                    <a:pt x="349" y="250"/>
                  </a:lnTo>
                  <a:lnTo>
                    <a:pt x="351" y="246"/>
                  </a:lnTo>
                  <a:lnTo>
                    <a:pt x="349" y="240"/>
                  </a:lnTo>
                  <a:lnTo>
                    <a:pt x="348" y="236"/>
                  </a:lnTo>
                  <a:lnTo>
                    <a:pt x="344" y="231"/>
                  </a:lnTo>
                  <a:lnTo>
                    <a:pt x="340" y="223"/>
                  </a:lnTo>
                  <a:lnTo>
                    <a:pt x="346" y="225"/>
                  </a:lnTo>
                  <a:lnTo>
                    <a:pt x="353" y="225"/>
                  </a:lnTo>
                  <a:lnTo>
                    <a:pt x="353" y="223"/>
                  </a:lnTo>
                  <a:lnTo>
                    <a:pt x="355" y="219"/>
                  </a:lnTo>
                  <a:lnTo>
                    <a:pt x="351" y="217"/>
                  </a:lnTo>
                  <a:lnTo>
                    <a:pt x="349" y="213"/>
                  </a:lnTo>
                  <a:lnTo>
                    <a:pt x="346" y="211"/>
                  </a:lnTo>
                  <a:lnTo>
                    <a:pt x="340" y="208"/>
                  </a:lnTo>
                  <a:lnTo>
                    <a:pt x="340" y="204"/>
                  </a:lnTo>
                  <a:lnTo>
                    <a:pt x="338" y="200"/>
                  </a:lnTo>
                  <a:lnTo>
                    <a:pt x="336" y="200"/>
                  </a:lnTo>
                  <a:lnTo>
                    <a:pt x="332" y="200"/>
                  </a:lnTo>
                  <a:lnTo>
                    <a:pt x="332" y="196"/>
                  </a:lnTo>
                  <a:lnTo>
                    <a:pt x="332" y="192"/>
                  </a:lnTo>
                  <a:lnTo>
                    <a:pt x="332" y="188"/>
                  </a:lnTo>
                  <a:lnTo>
                    <a:pt x="334" y="185"/>
                  </a:lnTo>
                  <a:lnTo>
                    <a:pt x="338" y="177"/>
                  </a:lnTo>
                  <a:lnTo>
                    <a:pt x="340" y="171"/>
                  </a:lnTo>
                  <a:lnTo>
                    <a:pt x="340" y="164"/>
                  </a:lnTo>
                  <a:lnTo>
                    <a:pt x="340" y="156"/>
                  </a:lnTo>
                  <a:lnTo>
                    <a:pt x="338" y="154"/>
                  </a:lnTo>
                  <a:lnTo>
                    <a:pt x="336" y="154"/>
                  </a:lnTo>
                  <a:lnTo>
                    <a:pt x="330" y="154"/>
                  </a:lnTo>
                  <a:lnTo>
                    <a:pt x="326" y="156"/>
                  </a:lnTo>
                  <a:lnTo>
                    <a:pt x="324" y="154"/>
                  </a:lnTo>
                  <a:lnTo>
                    <a:pt x="323" y="152"/>
                  </a:lnTo>
                  <a:lnTo>
                    <a:pt x="324" y="150"/>
                  </a:lnTo>
                  <a:lnTo>
                    <a:pt x="326" y="150"/>
                  </a:lnTo>
                  <a:lnTo>
                    <a:pt x="326" y="146"/>
                  </a:lnTo>
                  <a:lnTo>
                    <a:pt x="324" y="144"/>
                  </a:lnTo>
                  <a:lnTo>
                    <a:pt x="324" y="142"/>
                  </a:lnTo>
                  <a:lnTo>
                    <a:pt x="326" y="142"/>
                  </a:lnTo>
                  <a:lnTo>
                    <a:pt x="328" y="142"/>
                  </a:lnTo>
                  <a:lnTo>
                    <a:pt x="332" y="142"/>
                  </a:lnTo>
                  <a:lnTo>
                    <a:pt x="332" y="140"/>
                  </a:lnTo>
                  <a:lnTo>
                    <a:pt x="332" y="139"/>
                  </a:lnTo>
                  <a:lnTo>
                    <a:pt x="340" y="139"/>
                  </a:lnTo>
                  <a:lnTo>
                    <a:pt x="346" y="139"/>
                  </a:lnTo>
                  <a:lnTo>
                    <a:pt x="348" y="137"/>
                  </a:lnTo>
                  <a:lnTo>
                    <a:pt x="348" y="135"/>
                  </a:lnTo>
                  <a:lnTo>
                    <a:pt x="348" y="133"/>
                  </a:lnTo>
                  <a:lnTo>
                    <a:pt x="346" y="131"/>
                  </a:lnTo>
                  <a:lnTo>
                    <a:pt x="344" y="131"/>
                  </a:lnTo>
                  <a:lnTo>
                    <a:pt x="340" y="131"/>
                  </a:lnTo>
                  <a:lnTo>
                    <a:pt x="338" y="129"/>
                  </a:lnTo>
                  <a:lnTo>
                    <a:pt x="336" y="125"/>
                  </a:lnTo>
                  <a:lnTo>
                    <a:pt x="332" y="125"/>
                  </a:lnTo>
                  <a:lnTo>
                    <a:pt x="328" y="125"/>
                  </a:lnTo>
                  <a:lnTo>
                    <a:pt x="326" y="123"/>
                  </a:lnTo>
                  <a:lnTo>
                    <a:pt x="323" y="119"/>
                  </a:lnTo>
                  <a:lnTo>
                    <a:pt x="321" y="117"/>
                  </a:lnTo>
                  <a:lnTo>
                    <a:pt x="324" y="116"/>
                  </a:lnTo>
                  <a:lnTo>
                    <a:pt x="326" y="112"/>
                  </a:lnTo>
                  <a:lnTo>
                    <a:pt x="326" y="110"/>
                  </a:lnTo>
                  <a:lnTo>
                    <a:pt x="324" y="108"/>
                  </a:lnTo>
                  <a:lnTo>
                    <a:pt x="321" y="108"/>
                  </a:lnTo>
                  <a:lnTo>
                    <a:pt x="319" y="108"/>
                  </a:lnTo>
                  <a:lnTo>
                    <a:pt x="319" y="102"/>
                  </a:lnTo>
                  <a:lnTo>
                    <a:pt x="319" y="96"/>
                  </a:lnTo>
                  <a:lnTo>
                    <a:pt x="315" y="94"/>
                  </a:lnTo>
                  <a:lnTo>
                    <a:pt x="313" y="93"/>
                  </a:lnTo>
                  <a:lnTo>
                    <a:pt x="313" y="89"/>
                  </a:lnTo>
                  <a:lnTo>
                    <a:pt x="313" y="85"/>
                  </a:lnTo>
                  <a:lnTo>
                    <a:pt x="311" y="79"/>
                  </a:lnTo>
                  <a:lnTo>
                    <a:pt x="309" y="75"/>
                  </a:lnTo>
                  <a:lnTo>
                    <a:pt x="309" y="73"/>
                  </a:lnTo>
                  <a:lnTo>
                    <a:pt x="303" y="75"/>
                  </a:lnTo>
                  <a:lnTo>
                    <a:pt x="298" y="77"/>
                  </a:lnTo>
                  <a:lnTo>
                    <a:pt x="292" y="79"/>
                  </a:lnTo>
                  <a:lnTo>
                    <a:pt x="288" y="83"/>
                  </a:lnTo>
                  <a:lnTo>
                    <a:pt x="275" y="83"/>
                  </a:lnTo>
                  <a:lnTo>
                    <a:pt x="263" y="83"/>
                  </a:lnTo>
                  <a:lnTo>
                    <a:pt x="255" y="81"/>
                  </a:lnTo>
                  <a:lnTo>
                    <a:pt x="250" y="79"/>
                  </a:lnTo>
                  <a:lnTo>
                    <a:pt x="246" y="75"/>
                  </a:lnTo>
                  <a:lnTo>
                    <a:pt x="242" y="71"/>
                  </a:lnTo>
                  <a:lnTo>
                    <a:pt x="232" y="69"/>
                  </a:lnTo>
                  <a:lnTo>
                    <a:pt x="225" y="66"/>
                  </a:lnTo>
                  <a:lnTo>
                    <a:pt x="219" y="58"/>
                  </a:lnTo>
                  <a:lnTo>
                    <a:pt x="213" y="52"/>
                  </a:lnTo>
                  <a:lnTo>
                    <a:pt x="207" y="48"/>
                  </a:lnTo>
                  <a:lnTo>
                    <a:pt x="202" y="46"/>
                  </a:lnTo>
                  <a:lnTo>
                    <a:pt x="196" y="41"/>
                  </a:lnTo>
                  <a:lnTo>
                    <a:pt x="190" y="35"/>
                  </a:lnTo>
                  <a:lnTo>
                    <a:pt x="188" y="31"/>
                  </a:lnTo>
                  <a:lnTo>
                    <a:pt x="186" y="29"/>
                  </a:lnTo>
                  <a:lnTo>
                    <a:pt x="183" y="27"/>
                  </a:lnTo>
                  <a:lnTo>
                    <a:pt x="179" y="25"/>
                  </a:lnTo>
                  <a:lnTo>
                    <a:pt x="179" y="21"/>
                  </a:lnTo>
                  <a:lnTo>
                    <a:pt x="177" y="18"/>
                  </a:lnTo>
                  <a:lnTo>
                    <a:pt x="175" y="14"/>
                  </a:lnTo>
                  <a:lnTo>
                    <a:pt x="171" y="10"/>
                  </a:lnTo>
                  <a:lnTo>
                    <a:pt x="171" y="8"/>
                  </a:lnTo>
                  <a:lnTo>
                    <a:pt x="171" y="6"/>
                  </a:lnTo>
                  <a:lnTo>
                    <a:pt x="171" y="4"/>
                  </a:lnTo>
                  <a:lnTo>
                    <a:pt x="171" y="2"/>
                  </a:lnTo>
                  <a:lnTo>
                    <a:pt x="167" y="2"/>
                  </a:lnTo>
                  <a:lnTo>
                    <a:pt x="165" y="2"/>
                  </a:lnTo>
                  <a:lnTo>
                    <a:pt x="163" y="0"/>
                  </a:lnTo>
                  <a:lnTo>
                    <a:pt x="159" y="0"/>
                  </a:lnTo>
                  <a:lnTo>
                    <a:pt x="158" y="2"/>
                  </a:lnTo>
                  <a:lnTo>
                    <a:pt x="156" y="4"/>
                  </a:lnTo>
                  <a:lnTo>
                    <a:pt x="152" y="8"/>
                  </a:lnTo>
                  <a:lnTo>
                    <a:pt x="148" y="14"/>
                  </a:lnTo>
                  <a:lnTo>
                    <a:pt x="144" y="14"/>
                  </a:lnTo>
                  <a:lnTo>
                    <a:pt x="138" y="14"/>
                  </a:lnTo>
                  <a:lnTo>
                    <a:pt x="135" y="12"/>
                  </a:lnTo>
                  <a:lnTo>
                    <a:pt x="131" y="12"/>
                  </a:lnTo>
                  <a:lnTo>
                    <a:pt x="129" y="14"/>
                  </a:lnTo>
                  <a:lnTo>
                    <a:pt x="127" y="16"/>
                  </a:lnTo>
                  <a:lnTo>
                    <a:pt x="125" y="18"/>
                  </a:lnTo>
                  <a:lnTo>
                    <a:pt x="123" y="20"/>
                  </a:lnTo>
                  <a:lnTo>
                    <a:pt x="119" y="20"/>
                  </a:lnTo>
                  <a:lnTo>
                    <a:pt x="115" y="20"/>
                  </a:lnTo>
                  <a:lnTo>
                    <a:pt x="112" y="18"/>
                  </a:lnTo>
                  <a:lnTo>
                    <a:pt x="108" y="16"/>
                  </a:lnTo>
                  <a:lnTo>
                    <a:pt x="106" y="18"/>
                  </a:lnTo>
                  <a:lnTo>
                    <a:pt x="102" y="20"/>
                  </a:lnTo>
                  <a:lnTo>
                    <a:pt x="98" y="20"/>
                  </a:lnTo>
                  <a:lnTo>
                    <a:pt x="94" y="20"/>
                  </a:lnTo>
                  <a:lnTo>
                    <a:pt x="89" y="21"/>
                  </a:lnTo>
                  <a:lnTo>
                    <a:pt x="83" y="23"/>
                  </a:lnTo>
                  <a:lnTo>
                    <a:pt x="77" y="27"/>
                  </a:lnTo>
                  <a:lnTo>
                    <a:pt x="73" y="29"/>
                  </a:lnTo>
                  <a:lnTo>
                    <a:pt x="69" y="29"/>
                  </a:lnTo>
                  <a:lnTo>
                    <a:pt x="64" y="29"/>
                  </a:lnTo>
                  <a:lnTo>
                    <a:pt x="58" y="29"/>
                  </a:lnTo>
                  <a:lnTo>
                    <a:pt x="52" y="29"/>
                  </a:lnTo>
                  <a:lnTo>
                    <a:pt x="46" y="25"/>
                  </a:lnTo>
                  <a:lnTo>
                    <a:pt x="41" y="23"/>
                  </a:lnTo>
                  <a:lnTo>
                    <a:pt x="35" y="21"/>
                  </a:lnTo>
                  <a:lnTo>
                    <a:pt x="31" y="20"/>
                  </a:lnTo>
                  <a:lnTo>
                    <a:pt x="29" y="20"/>
                  </a:lnTo>
                  <a:lnTo>
                    <a:pt x="27" y="21"/>
                  </a:lnTo>
                  <a:lnTo>
                    <a:pt x="25" y="21"/>
                  </a:lnTo>
                  <a:lnTo>
                    <a:pt x="21" y="21"/>
                  </a:lnTo>
                  <a:lnTo>
                    <a:pt x="19" y="20"/>
                  </a:lnTo>
                  <a:lnTo>
                    <a:pt x="18" y="18"/>
                  </a:lnTo>
                  <a:lnTo>
                    <a:pt x="16" y="18"/>
                  </a:lnTo>
                  <a:lnTo>
                    <a:pt x="16" y="20"/>
                  </a:lnTo>
                  <a:lnTo>
                    <a:pt x="14" y="21"/>
                  </a:lnTo>
                  <a:lnTo>
                    <a:pt x="12" y="23"/>
                  </a:lnTo>
                  <a:lnTo>
                    <a:pt x="10" y="25"/>
                  </a:lnTo>
                  <a:lnTo>
                    <a:pt x="8" y="29"/>
                  </a:lnTo>
                  <a:lnTo>
                    <a:pt x="8" y="33"/>
                  </a:lnTo>
                  <a:lnTo>
                    <a:pt x="8" y="37"/>
                  </a:lnTo>
                  <a:lnTo>
                    <a:pt x="10" y="39"/>
                  </a:lnTo>
                  <a:lnTo>
                    <a:pt x="12" y="43"/>
                  </a:lnTo>
                  <a:lnTo>
                    <a:pt x="12" y="45"/>
                  </a:lnTo>
                  <a:lnTo>
                    <a:pt x="12" y="46"/>
                  </a:lnTo>
                  <a:lnTo>
                    <a:pt x="12" y="50"/>
                  </a:lnTo>
                  <a:lnTo>
                    <a:pt x="10" y="52"/>
                  </a:lnTo>
                  <a:lnTo>
                    <a:pt x="12" y="56"/>
                  </a:lnTo>
                  <a:lnTo>
                    <a:pt x="12" y="60"/>
                  </a:lnTo>
                  <a:lnTo>
                    <a:pt x="14" y="62"/>
                  </a:lnTo>
                  <a:lnTo>
                    <a:pt x="16" y="64"/>
                  </a:lnTo>
                  <a:lnTo>
                    <a:pt x="19" y="66"/>
                  </a:lnTo>
                  <a:lnTo>
                    <a:pt x="25" y="68"/>
                  </a:lnTo>
                  <a:lnTo>
                    <a:pt x="23" y="73"/>
                  </a:lnTo>
                  <a:lnTo>
                    <a:pt x="23" y="79"/>
                  </a:lnTo>
                  <a:lnTo>
                    <a:pt x="23" y="83"/>
                  </a:lnTo>
                  <a:lnTo>
                    <a:pt x="25" y="89"/>
                  </a:lnTo>
                  <a:lnTo>
                    <a:pt x="19" y="94"/>
                  </a:lnTo>
                  <a:lnTo>
                    <a:pt x="16" y="100"/>
                  </a:lnTo>
                  <a:lnTo>
                    <a:pt x="14" y="98"/>
                  </a:lnTo>
                  <a:lnTo>
                    <a:pt x="12" y="98"/>
                  </a:lnTo>
                  <a:lnTo>
                    <a:pt x="10" y="98"/>
                  </a:lnTo>
                  <a:lnTo>
                    <a:pt x="8" y="96"/>
                  </a:lnTo>
                  <a:lnTo>
                    <a:pt x="6" y="94"/>
                  </a:lnTo>
                  <a:lnTo>
                    <a:pt x="4" y="93"/>
                  </a:lnTo>
                  <a:lnTo>
                    <a:pt x="4" y="94"/>
                  </a:lnTo>
                  <a:lnTo>
                    <a:pt x="2" y="98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0" y="104"/>
                  </a:lnTo>
                  <a:lnTo>
                    <a:pt x="2" y="108"/>
                  </a:lnTo>
                  <a:lnTo>
                    <a:pt x="0" y="110"/>
                  </a:lnTo>
                  <a:lnTo>
                    <a:pt x="0" y="114"/>
                  </a:lnTo>
                  <a:lnTo>
                    <a:pt x="0" y="116"/>
                  </a:lnTo>
                  <a:lnTo>
                    <a:pt x="2" y="119"/>
                  </a:lnTo>
                  <a:lnTo>
                    <a:pt x="4" y="121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8" y="129"/>
                  </a:lnTo>
                  <a:lnTo>
                    <a:pt x="10" y="131"/>
                  </a:lnTo>
                  <a:lnTo>
                    <a:pt x="12" y="133"/>
                  </a:lnTo>
                  <a:lnTo>
                    <a:pt x="14" y="135"/>
                  </a:lnTo>
                  <a:lnTo>
                    <a:pt x="14" y="137"/>
                  </a:lnTo>
                  <a:lnTo>
                    <a:pt x="14" y="140"/>
                  </a:lnTo>
                  <a:lnTo>
                    <a:pt x="18" y="140"/>
                  </a:lnTo>
                  <a:lnTo>
                    <a:pt x="21" y="142"/>
                  </a:lnTo>
                  <a:lnTo>
                    <a:pt x="23" y="146"/>
                  </a:lnTo>
                  <a:lnTo>
                    <a:pt x="25" y="148"/>
                  </a:lnTo>
                  <a:lnTo>
                    <a:pt x="27" y="148"/>
                  </a:lnTo>
                  <a:lnTo>
                    <a:pt x="29" y="146"/>
                  </a:lnTo>
                  <a:lnTo>
                    <a:pt x="29" y="142"/>
                  </a:lnTo>
                  <a:lnTo>
                    <a:pt x="29" y="139"/>
                  </a:lnTo>
                  <a:lnTo>
                    <a:pt x="33" y="137"/>
                  </a:lnTo>
                  <a:lnTo>
                    <a:pt x="35" y="137"/>
                  </a:lnTo>
                  <a:lnTo>
                    <a:pt x="37" y="133"/>
                  </a:lnTo>
                  <a:lnTo>
                    <a:pt x="39" y="127"/>
                  </a:lnTo>
                  <a:lnTo>
                    <a:pt x="41" y="125"/>
                  </a:lnTo>
                  <a:lnTo>
                    <a:pt x="44" y="123"/>
                  </a:lnTo>
                  <a:lnTo>
                    <a:pt x="44" y="119"/>
                  </a:lnTo>
                  <a:lnTo>
                    <a:pt x="44" y="117"/>
                  </a:lnTo>
                  <a:lnTo>
                    <a:pt x="48" y="114"/>
                  </a:lnTo>
                  <a:lnTo>
                    <a:pt x="50" y="110"/>
                  </a:lnTo>
                  <a:lnTo>
                    <a:pt x="52" y="112"/>
                  </a:lnTo>
                  <a:lnTo>
                    <a:pt x="54" y="112"/>
                  </a:lnTo>
                  <a:lnTo>
                    <a:pt x="58" y="116"/>
                  </a:lnTo>
                  <a:lnTo>
                    <a:pt x="62" y="119"/>
                  </a:lnTo>
                  <a:lnTo>
                    <a:pt x="67" y="123"/>
                  </a:lnTo>
                  <a:lnTo>
                    <a:pt x="73" y="127"/>
                  </a:lnTo>
                  <a:lnTo>
                    <a:pt x="77" y="131"/>
                  </a:lnTo>
                  <a:lnTo>
                    <a:pt x="79" y="135"/>
                  </a:lnTo>
                  <a:lnTo>
                    <a:pt x="79" y="137"/>
                  </a:lnTo>
                  <a:lnTo>
                    <a:pt x="81" y="140"/>
                  </a:lnTo>
                  <a:lnTo>
                    <a:pt x="81" y="144"/>
                  </a:lnTo>
                  <a:lnTo>
                    <a:pt x="81" y="150"/>
                  </a:lnTo>
                  <a:lnTo>
                    <a:pt x="81" y="152"/>
                  </a:lnTo>
                  <a:lnTo>
                    <a:pt x="83" y="156"/>
                  </a:lnTo>
                  <a:lnTo>
                    <a:pt x="85" y="160"/>
                  </a:lnTo>
                  <a:lnTo>
                    <a:pt x="85" y="164"/>
                  </a:lnTo>
                  <a:lnTo>
                    <a:pt x="87" y="165"/>
                  </a:lnTo>
                  <a:lnTo>
                    <a:pt x="89" y="165"/>
                  </a:lnTo>
                  <a:lnTo>
                    <a:pt x="90" y="169"/>
                  </a:lnTo>
                  <a:lnTo>
                    <a:pt x="92" y="171"/>
                  </a:lnTo>
                  <a:lnTo>
                    <a:pt x="94" y="177"/>
                  </a:lnTo>
                  <a:lnTo>
                    <a:pt x="96" y="183"/>
                  </a:lnTo>
                  <a:lnTo>
                    <a:pt x="102" y="185"/>
                  </a:lnTo>
                  <a:lnTo>
                    <a:pt x="108" y="187"/>
                  </a:lnTo>
                  <a:lnTo>
                    <a:pt x="108" y="188"/>
                  </a:lnTo>
                  <a:lnTo>
                    <a:pt x="110" y="190"/>
                  </a:lnTo>
                  <a:lnTo>
                    <a:pt x="112" y="194"/>
                  </a:lnTo>
                  <a:lnTo>
                    <a:pt x="113" y="196"/>
                  </a:lnTo>
                  <a:lnTo>
                    <a:pt x="112" y="196"/>
                  </a:lnTo>
                  <a:lnTo>
                    <a:pt x="110" y="196"/>
                  </a:lnTo>
                  <a:lnTo>
                    <a:pt x="108" y="194"/>
                  </a:lnTo>
                  <a:lnTo>
                    <a:pt x="102" y="194"/>
                  </a:lnTo>
                  <a:lnTo>
                    <a:pt x="98" y="194"/>
                  </a:lnTo>
                  <a:lnTo>
                    <a:pt x="98" y="196"/>
                  </a:lnTo>
                  <a:lnTo>
                    <a:pt x="98" y="200"/>
                  </a:lnTo>
                  <a:lnTo>
                    <a:pt x="100" y="202"/>
                  </a:lnTo>
                  <a:lnTo>
                    <a:pt x="102" y="204"/>
                  </a:lnTo>
                  <a:lnTo>
                    <a:pt x="104" y="208"/>
                  </a:lnTo>
                  <a:lnTo>
                    <a:pt x="106" y="210"/>
                  </a:lnTo>
                  <a:lnTo>
                    <a:pt x="106" y="215"/>
                  </a:lnTo>
                  <a:lnTo>
                    <a:pt x="108" y="221"/>
                  </a:lnTo>
                  <a:lnTo>
                    <a:pt x="110" y="221"/>
                  </a:lnTo>
                  <a:lnTo>
                    <a:pt x="113" y="221"/>
                  </a:lnTo>
                  <a:lnTo>
                    <a:pt x="115" y="221"/>
                  </a:lnTo>
                  <a:lnTo>
                    <a:pt x="117" y="221"/>
                  </a:lnTo>
                  <a:lnTo>
                    <a:pt x="117" y="225"/>
                  </a:lnTo>
                  <a:lnTo>
                    <a:pt x="119" y="229"/>
                  </a:lnTo>
                  <a:lnTo>
                    <a:pt x="123" y="231"/>
                  </a:lnTo>
                  <a:lnTo>
                    <a:pt x="127" y="231"/>
                  </a:lnTo>
                  <a:lnTo>
                    <a:pt x="129" y="235"/>
                  </a:lnTo>
                  <a:lnTo>
                    <a:pt x="133" y="236"/>
                  </a:lnTo>
                  <a:lnTo>
                    <a:pt x="133" y="238"/>
                  </a:lnTo>
                  <a:lnTo>
                    <a:pt x="135" y="240"/>
                  </a:lnTo>
                  <a:lnTo>
                    <a:pt x="135" y="242"/>
                  </a:lnTo>
                  <a:lnTo>
                    <a:pt x="135" y="246"/>
                  </a:lnTo>
                  <a:lnTo>
                    <a:pt x="136" y="248"/>
                  </a:lnTo>
                  <a:lnTo>
                    <a:pt x="138" y="252"/>
                  </a:lnTo>
                  <a:lnTo>
                    <a:pt x="140" y="252"/>
                  </a:lnTo>
                  <a:lnTo>
                    <a:pt x="144" y="252"/>
                  </a:lnTo>
                  <a:lnTo>
                    <a:pt x="146" y="252"/>
                  </a:lnTo>
                  <a:lnTo>
                    <a:pt x="148" y="252"/>
                  </a:lnTo>
                  <a:lnTo>
                    <a:pt x="152" y="252"/>
                  </a:lnTo>
                  <a:lnTo>
                    <a:pt x="156" y="254"/>
                  </a:lnTo>
                  <a:lnTo>
                    <a:pt x="158" y="254"/>
                  </a:lnTo>
                  <a:lnTo>
                    <a:pt x="158" y="252"/>
                  </a:lnTo>
                  <a:lnTo>
                    <a:pt x="159" y="250"/>
                  </a:lnTo>
                  <a:lnTo>
                    <a:pt x="161" y="252"/>
                  </a:lnTo>
                  <a:lnTo>
                    <a:pt x="167" y="254"/>
                  </a:lnTo>
                  <a:lnTo>
                    <a:pt x="173" y="258"/>
                  </a:lnTo>
                  <a:lnTo>
                    <a:pt x="179" y="258"/>
                  </a:lnTo>
                  <a:lnTo>
                    <a:pt x="184" y="259"/>
                  </a:lnTo>
                  <a:lnTo>
                    <a:pt x="202" y="271"/>
                  </a:lnTo>
                  <a:lnTo>
                    <a:pt x="217" y="284"/>
                  </a:lnTo>
                  <a:lnTo>
                    <a:pt x="225" y="288"/>
                  </a:lnTo>
                  <a:lnTo>
                    <a:pt x="230" y="294"/>
                  </a:lnTo>
                  <a:lnTo>
                    <a:pt x="232" y="296"/>
                  </a:lnTo>
                  <a:lnTo>
                    <a:pt x="234" y="300"/>
                  </a:lnTo>
                  <a:lnTo>
                    <a:pt x="230" y="300"/>
                  </a:lnTo>
                  <a:lnTo>
                    <a:pt x="227" y="300"/>
                  </a:lnTo>
                  <a:lnTo>
                    <a:pt x="229" y="302"/>
                  </a:lnTo>
                  <a:lnTo>
                    <a:pt x="230" y="304"/>
                  </a:lnTo>
                  <a:lnTo>
                    <a:pt x="234" y="307"/>
                  </a:lnTo>
                  <a:lnTo>
                    <a:pt x="240" y="311"/>
                  </a:lnTo>
                  <a:lnTo>
                    <a:pt x="244" y="311"/>
                  </a:lnTo>
                  <a:lnTo>
                    <a:pt x="250" y="311"/>
                  </a:lnTo>
                  <a:lnTo>
                    <a:pt x="252" y="313"/>
                  </a:lnTo>
                  <a:lnTo>
                    <a:pt x="253" y="315"/>
                  </a:lnTo>
                  <a:lnTo>
                    <a:pt x="257" y="317"/>
                  </a:lnTo>
                  <a:lnTo>
                    <a:pt x="259" y="319"/>
                  </a:lnTo>
                  <a:lnTo>
                    <a:pt x="261" y="323"/>
                  </a:lnTo>
                  <a:lnTo>
                    <a:pt x="263" y="327"/>
                  </a:lnTo>
                  <a:lnTo>
                    <a:pt x="267" y="330"/>
                  </a:lnTo>
                  <a:lnTo>
                    <a:pt x="271" y="332"/>
                  </a:lnTo>
                  <a:lnTo>
                    <a:pt x="277" y="334"/>
                  </a:lnTo>
                  <a:lnTo>
                    <a:pt x="280" y="336"/>
                  </a:lnTo>
                  <a:lnTo>
                    <a:pt x="284" y="336"/>
                  </a:lnTo>
                  <a:lnTo>
                    <a:pt x="288" y="336"/>
                  </a:lnTo>
                  <a:lnTo>
                    <a:pt x="288" y="334"/>
                  </a:lnTo>
                  <a:lnTo>
                    <a:pt x="288" y="332"/>
                  </a:lnTo>
                  <a:lnTo>
                    <a:pt x="288" y="336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14" name="Freeform 8"/>
            <p:cNvSpPr>
              <a:spLocks/>
            </p:cNvSpPr>
            <p:nvPr/>
          </p:nvSpPr>
          <p:spPr bwMode="auto">
            <a:xfrm>
              <a:off x="2389" y="2270"/>
              <a:ext cx="95" cy="240"/>
            </a:xfrm>
            <a:custGeom>
              <a:avLst/>
              <a:gdLst>
                <a:gd name="T0" fmla="*/ 65 w 106"/>
                <a:gd name="T1" fmla="*/ 185 h 270"/>
                <a:gd name="T2" fmla="*/ 57 w 106"/>
                <a:gd name="T3" fmla="*/ 176 h 270"/>
                <a:gd name="T4" fmla="*/ 50 w 106"/>
                <a:gd name="T5" fmla="*/ 180 h 270"/>
                <a:gd name="T6" fmla="*/ 47 w 106"/>
                <a:gd name="T7" fmla="*/ 188 h 270"/>
                <a:gd name="T8" fmla="*/ 43 w 106"/>
                <a:gd name="T9" fmla="*/ 187 h 270"/>
                <a:gd name="T10" fmla="*/ 38 w 106"/>
                <a:gd name="T11" fmla="*/ 181 h 270"/>
                <a:gd name="T12" fmla="*/ 29 w 106"/>
                <a:gd name="T13" fmla="*/ 183 h 270"/>
                <a:gd name="T14" fmla="*/ 35 w 106"/>
                <a:gd name="T15" fmla="*/ 188 h 270"/>
                <a:gd name="T16" fmla="*/ 27 w 106"/>
                <a:gd name="T17" fmla="*/ 189 h 270"/>
                <a:gd name="T18" fmla="*/ 25 w 106"/>
                <a:gd name="T19" fmla="*/ 187 h 270"/>
                <a:gd name="T20" fmla="*/ 18 w 106"/>
                <a:gd name="T21" fmla="*/ 180 h 270"/>
                <a:gd name="T22" fmla="*/ 10 w 106"/>
                <a:gd name="T23" fmla="*/ 172 h 270"/>
                <a:gd name="T24" fmla="*/ 5 w 106"/>
                <a:gd name="T25" fmla="*/ 170 h 270"/>
                <a:gd name="T26" fmla="*/ 4 w 106"/>
                <a:gd name="T27" fmla="*/ 164 h 270"/>
                <a:gd name="T28" fmla="*/ 2 w 106"/>
                <a:gd name="T29" fmla="*/ 161 h 270"/>
                <a:gd name="T30" fmla="*/ 9 w 106"/>
                <a:gd name="T31" fmla="*/ 155 h 270"/>
                <a:gd name="T32" fmla="*/ 9 w 106"/>
                <a:gd name="T33" fmla="*/ 149 h 270"/>
                <a:gd name="T34" fmla="*/ 13 w 106"/>
                <a:gd name="T35" fmla="*/ 147 h 270"/>
                <a:gd name="T36" fmla="*/ 15 w 106"/>
                <a:gd name="T37" fmla="*/ 142 h 270"/>
                <a:gd name="T38" fmla="*/ 12 w 106"/>
                <a:gd name="T39" fmla="*/ 138 h 270"/>
                <a:gd name="T40" fmla="*/ 7 w 106"/>
                <a:gd name="T41" fmla="*/ 132 h 270"/>
                <a:gd name="T42" fmla="*/ 13 w 106"/>
                <a:gd name="T43" fmla="*/ 124 h 270"/>
                <a:gd name="T44" fmla="*/ 26 w 106"/>
                <a:gd name="T45" fmla="*/ 117 h 270"/>
                <a:gd name="T46" fmla="*/ 35 w 106"/>
                <a:gd name="T47" fmla="*/ 120 h 270"/>
                <a:gd name="T48" fmla="*/ 33 w 106"/>
                <a:gd name="T49" fmla="*/ 113 h 270"/>
                <a:gd name="T50" fmla="*/ 33 w 106"/>
                <a:gd name="T51" fmla="*/ 101 h 270"/>
                <a:gd name="T52" fmla="*/ 31 w 106"/>
                <a:gd name="T53" fmla="*/ 97 h 270"/>
                <a:gd name="T54" fmla="*/ 36 w 106"/>
                <a:gd name="T55" fmla="*/ 96 h 270"/>
                <a:gd name="T56" fmla="*/ 47 w 106"/>
                <a:gd name="T57" fmla="*/ 92 h 270"/>
                <a:gd name="T58" fmla="*/ 54 w 106"/>
                <a:gd name="T59" fmla="*/ 86 h 270"/>
                <a:gd name="T60" fmla="*/ 54 w 106"/>
                <a:gd name="T61" fmla="*/ 79 h 270"/>
                <a:gd name="T62" fmla="*/ 48 w 106"/>
                <a:gd name="T63" fmla="*/ 70 h 270"/>
                <a:gd name="T64" fmla="*/ 48 w 106"/>
                <a:gd name="T65" fmla="*/ 65 h 270"/>
                <a:gd name="T66" fmla="*/ 45 w 106"/>
                <a:gd name="T67" fmla="*/ 53 h 270"/>
                <a:gd name="T68" fmla="*/ 58 w 106"/>
                <a:gd name="T69" fmla="*/ 53 h 270"/>
                <a:gd name="T70" fmla="*/ 73 w 106"/>
                <a:gd name="T71" fmla="*/ 50 h 270"/>
                <a:gd name="T72" fmla="*/ 74 w 106"/>
                <a:gd name="T73" fmla="*/ 47 h 270"/>
                <a:gd name="T74" fmla="*/ 65 w 106"/>
                <a:gd name="T75" fmla="*/ 44 h 270"/>
                <a:gd name="T76" fmla="*/ 62 w 106"/>
                <a:gd name="T77" fmla="*/ 39 h 270"/>
                <a:gd name="T78" fmla="*/ 47 w 106"/>
                <a:gd name="T79" fmla="*/ 28 h 270"/>
                <a:gd name="T80" fmla="*/ 48 w 106"/>
                <a:gd name="T81" fmla="*/ 24 h 270"/>
                <a:gd name="T82" fmla="*/ 56 w 106"/>
                <a:gd name="T83" fmla="*/ 18 h 270"/>
                <a:gd name="T84" fmla="*/ 52 w 106"/>
                <a:gd name="T85" fmla="*/ 2 h 27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6"/>
                <a:gd name="T130" fmla="*/ 0 h 270"/>
                <a:gd name="T131" fmla="*/ 106 w 106"/>
                <a:gd name="T132" fmla="*/ 270 h 270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6" h="270">
                  <a:moveTo>
                    <a:pt x="100" y="263"/>
                  </a:moveTo>
                  <a:lnTo>
                    <a:pt x="98" y="261"/>
                  </a:lnTo>
                  <a:lnTo>
                    <a:pt x="90" y="263"/>
                  </a:lnTo>
                  <a:lnTo>
                    <a:pt x="83" y="263"/>
                  </a:lnTo>
                  <a:lnTo>
                    <a:pt x="79" y="257"/>
                  </a:lnTo>
                  <a:lnTo>
                    <a:pt x="79" y="251"/>
                  </a:lnTo>
                  <a:lnTo>
                    <a:pt x="75" y="251"/>
                  </a:lnTo>
                  <a:lnTo>
                    <a:pt x="69" y="255"/>
                  </a:lnTo>
                  <a:lnTo>
                    <a:pt x="69" y="257"/>
                  </a:lnTo>
                  <a:lnTo>
                    <a:pt x="69" y="268"/>
                  </a:lnTo>
                  <a:lnTo>
                    <a:pt x="69" y="270"/>
                  </a:lnTo>
                  <a:lnTo>
                    <a:pt x="65" y="268"/>
                  </a:lnTo>
                  <a:lnTo>
                    <a:pt x="61" y="268"/>
                  </a:lnTo>
                  <a:lnTo>
                    <a:pt x="60" y="267"/>
                  </a:lnTo>
                  <a:lnTo>
                    <a:pt x="60" y="265"/>
                  </a:lnTo>
                  <a:lnTo>
                    <a:pt x="58" y="263"/>
                  </a:lnTo>
                  <a:lnTo>
                    <a:pt x="54" y="263"/>
                  </a:lnTo>
                  <a:lnTo>
                    <a:pt x="52" y="259"/>
                  </a:lnTo>
                  <a:lnTo>
                    <a:pt x="46" y="259"/>
                  </a:lnTo>
                  <a:lnTo>
                    <a:pt x="42" y="261"/>
                  </a:lnTo>
                  <a:lnTo>
                    <a:pt x="40" y="261"/>
                  </a:lnTo>
                  <a:lnTo>
                    <a:pt x="38" y="261"/>
                  </a:lnTo>
                  <a:lnTo>
                    <a:pt x="40" y="265"/>
                  </a:lnTo>
                  <a:lnTo>
                    <a:pt x="48" y="268"/>
                  </a:lnTo>
                  <a:lnTo>
                    <a:pt x="46" y="270"/>
                  </a:lnTo>
                  <a:lnTo>
                    <a:pt x="40" y="270"/>
                  </a:lnTo>
                  <a:lnTo>
                    <a:pt x="38" y="270"/>
                  </a:lnTo>
                  <a:lnTo>
                    <a:pt x="36" y="270"/>
                  </a:lnTo>
                  <a:lnTo>
                    <a:pt x="35" y="268"/>
                  </a:lnTo>
                  <a:lnTo>
                    <a:pt x="35" y="265"/>
                  </a:lnTo>
                  <a:lnTo>
                    <a:pt x="33" y="261"/>
                  </a:lnTo>
                  <a:lnTo>
                    <a:pt x="27" y="257"/>
                  </a:lnTo>
                  <a:lnTo>
                    <a:pt x="25" y="255"/>
                  </a:lnTo>
                  <a:lnTo>
                    <a:pt x="21" y="251"/>
                  </a:lnTo>
                  <a:lnTo>
                    <a:pt x="15" y="244"/>
                  </a:lnTo>
                  <a:lnTo>
                    <a:pt x="13" y="244"/>
                  </a:lnTo>
                  <a:lnTo>
                    <a:pt x="12" y="244"/>
                  </a:lnTo>
                  <a:lnTo>
                    <a:pt x="10" y="245"/>
                  </a:lnTo>
                  <a:lnTo>
                    <a:pt x="8" y="242"/>
                  </a:lnTo>
                  <a:lnTo>
                    <a:pt x="8" y="240"/>
                  </a:lnTo>
                  <a:lnTo>
                    <a:pt x="10" y="236"/>
                  </a:lnTo>
                  <a:lnTo>
                    <a:pt x="6" y="234"/>
                  </a:lnTo>
                  <a:lnTo>
                    <a:pt x="2" y="236"/>
                  </a:lnTo>
                  <a:lnTo>
                    <a:pt x="0" y="234"/>
                  </a:lnTo>
                  <a:lnTo>
                    <a:pt x="2" y="230"/>
                  </a:lnTo>
                  <a:lnTo>
                    <a:pt x="4" y="224"/>
                  </a:lnTo>
                  <a:lnTo>
                    <a:pt x="10" y="220"/>
                  </a:lnTo>
                  <a:lnTo>
                    <a:pt x="12" y="220"/>
                  </a:lnTo>
                  <a:lnTo>
                    <a:pt x="8" y="215"/>
                  </a:lnTo>
                  <a:lnTo>
                    <a:pt x="12" y="213"/>
                  </a:lnTo>
                  <a:lnTo>
                    <a:pt x="13" y="209"/>
                  </a:lnTo>
                  <a:lnTo>
                    <a:pt x="17" y="211"/>
                  </a:lnTo>
                  <a:lnTo>
                    <a:pt x="19" y="209"/>
                  </a:lnTo>
                  <a:lnTo>
                    <a:pt x="15" y="205"/>
                  </a:lnTo>
                  <a:lnTo>
                    <a:pt x="19" y="201"/>
                  </a:lnTo>
                  <a:lnTo>
                    <a:pt x="21" y="203"/>
                  </a:lnTo>
                  <a:lnTo>
                    <a:pt x="19" y="196"/>
                  </a:lnTo>
                  <a:lnTo>
                    <a:pt x="17" y="196"/>
                  </a:lnTo>
                  <a:lnTo>
                    <a:pt x="15" y="194"/>
                  </a:lnTo>
                  <a:lnTo>
                    <a:pt x="15" y="192"/>
                  </a:lnTo>
                  <a:lnTo>
                    <a:pt x="10" y="188"/>
                  </a:lnTo>
                  <a:lnTo>
                    <a:pt x="6" y="182"/>
                  </a:lnTo>
                  <a:lnTo>
                    <a:pt x="13" y="180"/>
                  </a:lnTo>
                  <a:lnTo>
                    <a:pt x="19" y="178"/>
                  </a:lnTo>
                  <a:lnTo>
                    <a:pt x="31" y="174"/>
                  </a:lnTo>
                  <a:lnTo>
                    <a:pt x="35" y="171"/>
                  </a:lnTo>
                  <a:lnTo>
                    <a:pt x="36" y="167"/>
                  </a:lnTo>
                  <a:lnTo>
                    <a:pt x="42" y="172"/>
                  </a:lnTo>
                  <a:lnTo>
                    <a:pt x="44" y="171"/>
                  </a:lnTo>
                  <a:lnTo>
                    <a:pt x="48" y="171"/>
                  </a:lnTo>
                  <a:lnTo>
                    <a:pt x="48" y="167"/>
                  </a:lnTo>
                  <a:lnTo>
                    <a:pt x="50" y="165"/>
                  </a:lnTo>
                  <a:lnTo>
                    <a:pt x="46" y="161"/>
                  </a:lnTo>
                  <a:lnTo>
                    <a:pt x="46" y="157"/>
                  </a:lnTo>
                  <a:lnTo>
                    <a:pt x="44" y="148"/>
                  </a:lnTo>
                  <a:lnTo>
                    <a:pt x="46" y="144"/>
                  </a:lnTo>
                  <a:lnTo>
                    <a:pt x="46" y="142"/>
                  </a:lnTo>
                  <a:lnTo>
                    <a:pt x="46" y="138"/>
                  </a:lnTo>
                  <a:lnTo>
                    <a:pt x="44" y="138"/>
                  </a:lnTo>
                  <a:lnTo>
                    <a:pt x="44" y="136"/>
                  </a:lnTo>
                  <a:lnTo>
                    <a:pt x="46" y="136"/>
                  </a:lnTo>
                  <a:lnTo>
                    <a:pt x="50" y="136"/>
                  </a:lnTo>
                  <a:lnTo>
                    <a:pt x="63" y="134"/>
                  </a:lnTo>
                  <a:lnTo>
                    <a:pt x="65" y="136"/>
                  </a:lnTo>
                  <a:lnTo>
                    <a:pt x="65" y="132"/>
                  </a:lnTo>
                  <a:lnTo>
                    <a:pt x="71" y="130"/>
                  </a:lnTo>
                  <a:lnTo>
                    <a:pt x="69" y="125"/>
                  </a:lnTo>
                  <a:lnTo>
                    <a:pt x="75" y="123"/>
                  </a:lnTo>
                  <a:lnTo>
                    <a:pt x="71" y="121"/>
                  </a:lnTo>
                  <a:lnTo>
                    <a:pt x="69" y="117"/>
                  </a:lnTo>
                  <a:lnTo>
                    <a:pt x="75" y="113"/>
                  </a:lnTo>
                  <a:lnTo>
                    <a:pt x="67" y="107"/>
                  </a:lnTo>
                  <a:lnTo>
                    <a:pt x="71" y="101"/>
                  </a:lnTo>
                  <a:lnTo>
                    <a:pt x="67" y="100"/>
                  </a:lnTo>
                  <a:lnTo>
                    <a:pt x="71" y="94"/>
                  </a:lnTo>
                  <a:lnTo>
                    <a:pt x="69" y="94"/>
                  </a:lnTo>
                  <a:lnTo>
                    <a:pt x="67" y="92"/>
                  </a:lnTo>
                  <a:lnTo>
                    <a:pt x="63" y="82"/>
                  </a:lnTo>
                  <a:lnTo>
                    <a:pt x="61" y="77"/>
                  </a:lnTo>
                  <a:lnTo>
                    <a:pt x="63" y="77"/>
                  </a:lnTo>
                  <a:lnTo>
                    <a:pt x="69" y="77"/>
                  </a:lnTo>
                  <a:lnTo>
                    <a:pt x="75" y="75"/>
                  </a:lnTo>
                  <a:lnTo>
                    <a:pt x="81" y="75"/>
                  </a:lnTo>
                  <a:lnTo>
                    <a:pt x="86" y="77"/>
                  </a:lnTo>
                  <a:lnTo>
                    <a:pt x="96" y="75"/>
                  </a:lnTo>
                  <a:lnTo>
                    <a:pt x="102" y="71"/>
                  </a:lnTo>
                  <a:lnTo>
                    <a:pt x="104" y="67"/>
                  </a:lnTo>
                  <a:lnTo>
                    <a:pt x="106" y="69"/>
                  </a:lnTo>
                  <a:lnTo>
                    <a:pt x="104" y="67"/>
                  </a:lnTo>
                  <a:lnTo>
                    <a:pt x="100" y="63"/>
                  </a:lnTo>
                  <a:lnTo>
                    <a:pt x="94" y="65"/>
                  </a:lnTo>
                  <a:lnTo>
                    <a:pt x="92" y="63"/>
                  </a:lnTo>
                  <a:lnTo>
                    <a:pt x="90" y="59"/>
                  </a:lnTo>
                  <a:lnTo>
                    <a:pt x="86" y="55"/>
                  </a:lnTo>
                  <a:lnTo>
                    <a:pt x="81" y="55"/>
                  </a:lnTo>
                  <a:lnTo>
                    <a:pt x="69" y="48"/>
                  </a:lnTo>
                  <a:lnTo>
                    <a:pt x="65" y="40"/>
                  </a:lnTo>
                  <a:lnTo>
                    <a:pt x="61" y="38"/>
                  </a:lnTo>
                  <a:lnTo>
                    <a:pt x="63" y="36"/>
                  </a:lnTo>
                  <a:lnTo>
                    <a:pt x="67" y="34"/>
                  </a:lnTo>
                  <a:lnTo>
                    <a:pt x="69" y="29"/>
                  </a:lnTo>
                  <a:lnTo>
                    <a:pt x="73" y="25"/>
                  </a:lnTo>
                  <a:lnTo>
                    <a:pt x="77" y="25"/>
                  </a:lnTo>
                  <a:lnTo>
                    <a:pt x="79" y="17"/>
                  </a:lnTo>
                  <a:lnTo>
                    <a:pt x="71" y="11"/>
                  </a:lnTo>
                  <a:lnTo>
                    <a:pt x="73" y="2"/>
                  </a:lnTo>
                  <a:lnTo>
                    <a:pt x="75" y="2"/>
                  </a:lnTo>
                  <a:lnTo>
                    <a:pt x="79" y="0"/>
                  </a:lnTo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15" name="Freeform 9"/>
            <p:cNvSpPr>
              <a:spLocks/>
            </p:cNvSpPr>
            <p:nvPr/>
          </p:nvSpPr>
          <p:spPr bwMode="auto">
            <a:xfrm>
              <a:off x="2586" y="2265"/>
              <a:ext cx="17" cy="16"/>
            </a:xfrm>
            <a:custGeom>
              <a:avLst/>
              <a:gdLst>
                <a:gd name="T0" fmla="*/ 0 w 19"/>
                <a:gd name="T1" fmla="*/ 0 h 19"/>
                <a:gd name="T2" fmla="*/ 4 w 19"/>
                <a:gd name="T3" fmla="*/ 2 h 19"/>
                <a:gd name="T4" fmla="*/ 8 w 19"/>
                <a:gd name="T5" fmla="*/ 3 h 19"/>
                <a:gd name="T6" fmla="*/ 13 w 19"/>
                <a:gd name="T7" fmla="*/ 11 h 19"/>
                <a:gd name="T8" fmla="*/ 8 w 19"/>
                <a:gd name="T9" fmla="*/ 10 h 19"/>
                <a:gd name="T10" fmla="*/ 4 w 19"/>
                <a:gd name="T11" fmla="*/ 9 h 19"/>
                <a:gd name="T12" fmla="*/ 2 w 19"/>
                <a:gd name="T13" fmla="*/ 7 h 19"/>
                <a:gd name="T14" fmla="*/ 4 w 19"/>
                <a:gd name="T15" fmla="*/ 7 h 19"/>
                <a:gd name="T16" fmla="*/ 4 w 19"/>
                <a:gd name="T17" fmla="*/ 5 h 19"/>
                <a:gd name="T18" fmla="*/ 2 w 19"/>
                <a:gd name="T19" fmla="*/ 3 h 19"/>
                <a:gd name="T20" fmla="*/ 0 w 19"/>
                <a:gd name="T21" fmla="*/ 0 h 1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9"/>
                <a:gd name="T34" fmla="*/ 0 h 19"/>
                <a:gd name="T35" fmla="*/ 19 w 19"/>
                <a:gd name="T36" fmla="*/ 19 h 1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9" h="19">
                  <a:moveTo>
                    <a:pt x="0" y="0"/>
                  </a:moveTo>
                  <a:lnTo>
                    <a:pt x="7" y="2"/>
                  </a:lnTo>
                  <a:lnTo>
                    <a:pt x="11" y="6"/>
                  </a:lnTo>
                  <a:lnTo>
                    <a:pt x="19" y="19"/>
                  </a:lnTo>
                  <a:lnTo>
                    <a:pt x="11" y="17"/>
                  </a:lnTo>
                  <a:lnTo>
                    <a:pt x="4" y="15"/>
                  </a:lnTo>
                  <a:lnTo>
                    <a:pt x="2" y="12"/>
                  </a:lnTo>
                  <a:lnTo>
                    <a:pt x="5" y="12"/>
                  </a:lnTo>
                  <a:lnTo>
                    <a:pt x="5" y="8"/>
                  </a:lnTo>
                  <a:lnTo>
                    <a:pt x="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16" name="Freeform 10"/>
            <p:cNvSpPr>
              <a:spLocks/>
            </p:cNvSpPr>
            <p:nvPr/>
          </p:nvSpPr>
          <p:spPr bwMode="auto">
            <a:xfrm>
              <a:off x="2586" y="2265"/>
              <a:ext cx="17" cy="16"/>
            </a:xfrm>
            <a:custGeom>
              <a:avLst/>
              <a:gdLst>
                <a:gd name="T0" fmla="*/ 0 w 19"/>
                <a:gd name="T1" fmla="*/ 0 h 19"/>
                <a:gd name="T2" fmla="*/ 4 w 19"/>
                <a:gd name="T3" fmla="*/ 2 h 19"/>
                <a:gd name="T4" fmla="*/ 8 w 19"/>
                <a:gd name="T5" fmla="*/ 3 h 19"/>
                <a:gd name="T6" fmla="*/ 13 w 19"/>
                <a:gd name="T7" fmla="*/ 11 h 19"/>
                <a:gd name="T8" fmla="*/ 8 w 19"/>
                <a:gd name="T9" fmla="*/ 10 h 19"/>
                <a:gd name="T10" fmla="*/ 4 w 19"/>
                <a:gd name="T11" fmla="*/ 9 h 19"/>
                <a:gd name="T12" fmla="*/ 2 w 19"/>
                <a:gd name="T13" fmla="*/ 7 h 19"/>
                <a:gd name="T14" fmla="*/ 4 w 19"/>
                <a:gd name="T15" fmla="*/ 7 h 19"/>
                <a:gd name="T16" fmla="*/ 4 w 19"/>
                <a:gd name="T17" fmla="*/ 5 h 19"/>
                <a:gd name="T18" fmla="*/ 2 w 19"/>
                <a:gd name="T19" fmla="*/ 3 h 19"/>
                <a:gd name="T20" fmla="*/ 0 w 19"/>
                <a:gd name="T21" fmla="*/ 0 h 1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9"/>
                <a:gd name="T34" fmla="*/ 0 h 19"/>
                <a:gd name="T35" fmla="*/ 19 w 19"/>
                <a:gd name="T36" fmla="*/ 19 h 1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9" h="19">
                  <a:moveTo>
                    <a:pt x="0" y="0"/>
                  </a:moveTo>
                  <a:lnTo>
                    <a:pt x="7" y="2"/>
                  </a:lnTo>
                  <a:lnTo>
                    <a:pt x="11" y="6"/>
                  </a:lnTo>
                  <a:lnTo>
                    <a:pt x="19" y="19"/>
                  </a:lnTo>
                  <a:lnTo>
                    <a:pt x="11" y="17"/>
                  </a:lnTo>
                  <a:lnTo>
                    <a:pt x="4" y="15"/>
                  </a:lnTo>
                  <a:lnTo>
                    <a:pt x="2" y="12"/>
                  </a:lnTo>
                  <a:lnTo>
                    <a:pt x="5" y="12"/>
                  </a:lnTo>
                  <a:lnTo>
                    <a:pt x="5" y="8"/>
                  </a:lnTo>
                  <a:lnTo>
                    <a:pt x="2" y="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17" name="Line 11"/>
            <p:cNvSpPr>
              <a:spLocks noChangeShapeType="1"/>
            </p:cNvSpPr>
            <p:nvPr/>
          </p:nvSpPr>
          <p:spPr bwMode="auto">
            <a:xfrm>
              <a:off x="1817" y="2891"/>
              <a:ext cx="0" cy="0"/>
            </a:xfrm>
            <a:prstGeom prst="line">
              <a:avLst/>
            </a:pr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699418" name="Freeform 12"/>
            <p:cNvSpPr>
              <a:spLocks/>
            </p:cNvSpPr>
            <p:nvPr/>
          </p:nvSpPr>
          <p:spPr bwMode="auto">
            <a:xfrm>
              <a:off x="1847" y="2913"/>
              <a:ext cx="17" cy="13"/>
            </a:xfrm>
            <a:custGeom>
              <a:avLst/>
              <a:gdLst>
                <a:gd name="T0" fmla="*/ 13 w 19"/>
                <a:gd name="T1" fmla="*/ 7 h 14"/>
                <a:gd name="T2" fmla="*/ 10 w 19"/>
                <a:gd name="T3" fmla="*/ 4 h 14"/>
                <a:gd name="T4" fmla="*/ 4 w 19"/>
                <a:gd name="T5" fmla="*/ 0 h 14"/>
                <a:gd name="T6" fmla="*/ 0 w 19"/>
                <a:gd name="T7" fmla="*/ 7 h 14"/>
                <a:gd name="T8" fmla="*/ 0 w 19"/>
                <a:gd name="T9" fmla="*/ 11 h 14"/>
                <a:gd name="T10" fmla="*/ 12 w 19"/>
                <a:gd name="T11" fmla="*/ 11 h 14"/>
                <a:gd name="T12" fmla="*/ 13 w 19"/>
                <a:gd name="T13" fmla="*/ 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14"/>
                <a:gd name="T23" fmla="*/ 19 w 19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14">
                  <a:moveTo>
                    <a:pt x="19" y="8"/>
                  </a:moveTo>
                  <a:lnTo>
                    <a:pt x="13" y="4"/>
                  </a:lnTo>
                  <a:lnTo>
                    <a:pt x="4" y="0"/>
                  </a:lnTo>
                  <a:lnTo>
                    <a:pt x="0" y="8"/>
                  </a:lnTo>
                  <a:lnTo>
                    <a:pt x="0" y="14"/>
                  </a:lnTo>
                  <a:lnTo>
                    <a:pt x="17" y="14"/>
                  </a:lnTo>
                  <a:lnTo>
                    <a:pt x="19" y="8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19" name="Freeform 13"/>
            <p:cNvSpPr>
              <a:spLocks/>
            </p:cNvSpPr>
            <p:nvPr/>
          </p:nvSpPr>
          <p:spPr bwMode="auto">
            <a:xfrm>
              <a:off x="1847" y="2913"/>
              <a:ext cx="17" cy="13"/>
            </a:xfrm>
            <a:custGeom>
              <a:avLst/>
              <a:gdLst>
                <a:gd name="T0" fmla="*/ 13 w 19"/>
                <a:gd name="T1" fmla="*/ 7 h 14"/>
                <a:gd name="T2" fmla="*/ 10 w 19"/>
                <a:gd name="T3" fmla="*/ 4 h 14"/>
                <a:gd name="T4" fmla="*/ 4 w 19"/>
                <a:gd name="T5" fmla="*/ 0 h 14"/>
                <a:gd name="T6" fmla="*/ 0 w 19"/>
                <a:gd name="T7" fmla="*/ 7 h 14"/>
                <a:gd name="T8" fmla="*/ 0 w 19"/>
                <a:gd name="T9" fmla="*/ 11 h 14"/>
                <a:gd name="T10" fmla="*/ 12 w 19"/>
                <a:gd name="T11" fmla="*/ 11 h 14"/>
                <a:gd name="T12" fmla="*/ 13 w 19"/>
                <a:gd name="T13" fmla="*/ 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14"/>
                <a:gd name="T23" fmla="*/ 19 w 19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14">
                  <a:moveTo>
                    <a:pt x="19" y="8"/>
                  </a:moveTo>
                  <a:lnTo>
                    <a:pt x="13" y="4"/>
                  </a:lnTo>
                  <a:lnTo>
                    <a:pt x="4" y="0"/>
                  </a:lnTo>
                  <a:lnTo>
                    <a:pt x="0" y="8"/>
                  </a:lnTo>
                  <a:lnTo>
                    <a:pt x="0" y="14"/>
                  </a:lnTo>
                  <a:lnTo>
                    <a:pt x="17" y="14"/>
                  </a:lnTo>
                  <a:lnTo>
                    <a:pt x="19" y="8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20" name="Freeform 14"/>
            <p:cNvSpPr>
              <a:spLocks/>
            </p:cNvSpPr>
            <p:nvPr/>
          </p:nvSpPr>
          <p:spPr bwMode="auto">
            <a:xfrm>
              <a:off x="1658" y="2393"/>
              <a:ext cx="622" cy="559"/>
            </a:xfrm>
            <a:custGeom>
              <a:avLst/>
              <a:gdLst>
                <a:gd name="T0" fmla="*/ 348 w 698"/>
                <a:gd name="T1" fmla="*/ 38 h 628"/>
                <a:gd name="T2" fmla="*/ 364 w 698"/>
                <a:gd name="T3" fmla="*/ 67 h 628"/>
                <a:gd name="T4" fmla="*/ 383 w 698"/>
                <a:gd name="T5" fmla="*/ 67 h 628"/>
                <a:gd name="T6" fmla="*/ 410 w 698"/>
                <a:gd name="T7" fmla="*/ 97 h 628"/>
                <a:gd name="T8" fmla="*/ 434 w 698"/>
                <a:gd name="T9" fmla="*/ 103 h 628"/>
                <a:gd name="T10" fmla="*/ 451 w 698"/>
                <a:gd name="T11" fmla="*/ 119 h 628"/>
                <a:gd name="T12" fmla="*/ 494 w 698"/>
                <a:gd name="T13" fmla="*/ 141 h 628"/>
                <a:gd name="T14" fmla="*/ 462 w 698"/>
                <a:gd name="T15" fmla="*/ 196 h 628"/>
                <a:gd name="T16" fmla="*/ 446 w 698"/>
                <a:gd name="T17" fmla="*/ 216 h 628"/>
                <a:gd name="T18" fmla="*/ 430 w 698"/>
                <a:gd name="T19" fmla="*/ 223 h 628"/>
                <a:gd name="T20" fmla="*/ 397 w 698"/>
                <a:gd name="T21" fmla="*/ 247 h 628"/>
                <a:gd name="T22" fmla="*/ 384 w 698"/>
                <a:gd name="T23" fmla="*/ 278 h 628"/>
                <a:gd name="T24" fmla="*/ 413 w 698"/>
                <a:gd name="T25" fmla="*/ 265 h 628"/>
                <a:gd name="T26" fmla="*/ 421 w 698"/>
                <a:gd name="T27" fmla="*/ 287 h 628"/>
                <a:gd name="T28" fmla="*/ 417 w 698"/>
                <a:gd name="T29" fmla="*/ 312 h 628"/>
                <a:gd name="T30" fmla="*/ 404 w 698"/>
                <a:gd name="T31" fmla="*/ 328 h 628"/>
                <a:gd name="T32" fmla="*/ 408 w 698"/>
                <a:gd name="T33" fmla="*/ 353 h 628"/>
                <a:gd name="T34" fmla="*/ 413 w 698"/>
                <a:gd name="T35" fmla="*/ 385 h 628"/>
                <a:gd name="T36" fmla="*/ 423 w 698"/>
                <a:gd name="T37" fmla="*/ 396 h 628"/>
                <a:gd name="T38" fmla="*/ 410 w 698"/>
                <a:gd name="T39" fmla="*/ 411 h 628"/>
                <a:gd name="T40" fmla="*/ 390 w 698"/>
                <a:gd name="T41" fmla="*/ 424 h 628"/>
                <a:gd name="T42" fmla="*/ 371 w 698"/>
                <a:gd name="T43" fmla="*/ 433 h 628"/>
                <a:gd name="T44" fmla="*/ 345 w 698"/>
                <a:gd name="T45" fmla="*/ 433 h 628"/>
                <a:gd name="T46" fmla="*/ 319 w 698"/>
                <a:gd name="T47" fmla="*/ 415 h 628"/>
                <a:gd name="T48" fmla="*/ 276 w 698"/>
                <a:gd name="T49" fmla="*/ 400 h 628"/>
                <a:gd name="T50" fmla="*/ 250 w 698"/>
                <a:gd name="T51" fmla="*/ 401 h 628"/>
                <a:gd name="T52" fmla="*/ 223 w 698"/>
                <a:gd name="T53" fmla="*/ 418 h 628"/>
                <a:gd name="T54" fmla="*/ 190 w 698"/>
                <a:gd name="T55" fmla="*/ 436 h 628"/>
                <a:gd name="T56" fmla="*/ 164 w 698"/>
                <a:gd name="T57" fmla="*/ 422 h 628"/>
                <a:gd name="T58" fmla="*/ 141 w 698"/>
                <a:gd name="T59" fmla="*/ 403 h 628"/>
                <a:gd name="T60" fmla="*/ 105 w 698"/>
                <a:gd name="T61" fmla="*/ 394 h 628"/>
                <a:gd name="T62" fmla="*/ 70 w 698"/>
                <a:gd name="T63" fmla="*/ 382 h 628"/>
                <a:gd name="T64" fmla="*/ 42 w 698"/>
                <a:gd name="T65" fmla="*/ 361 h 628"/>
                <a:gd name="T66" fmla="*/ 42 w 698"/>
                <a:gd name="T67" fmla="*/ 340 h 628"/>
                <a:gd name="T68" fmla="*/ 67 w 698"/>
                <a:gd name="T69" fmla="*/ 307 h 628"/>
                <a:gd name="T70" fmla="*/ 81 w 698"/>
                <a:gd name="T71" fmla="*/ 285 h 628"/>
                <a:gd name="T72" fmla="*/ 103 w 698"/>
                <a:gd name="T73" fmla="*/ 257 h 628"/>
                <a:gd name="T74" fmla="*/ 106 w 698"/>
                <a:gd name="T75" fmla="*/ 250 h 628"/>
                <a:gd name="T76" fmla="*/ 101 w 698"/>
                <a:gd name="T77" fmla="*/ 228 h 628"/>
                <a:gd name="T78" fmla="*/ 88 w 698"/>
                <a:gd name="T79" fmla="*/ 191 h 628"/>
                <a:gd name="T80" fmla="*/ 83 w 698"/>
                <a:gd name="T81" fmla="*/ 158 h 628"/>
                <a:gd name="T82" fmla="*/ 81 w 698"/>
                <a:gd name="T83" fmla="*/ 146 h 628"/>
                <a:gd name="T84" fmla="*/ 62 w 698"/>
                <a:gd name="T85" fmla="*/ 128 h 628"/>
                <a:gd name="T86" fmla="*/ 40 w 698"/>
                <a:gd name="T87" fmla="*/ 112 h 628"/>
                <a:gd name="T88" fmla="*/ 6 w 698"/>
                <a:gd name="T89" fmla="*/ 99 h 628"/>
                <a:gd name="T90" fmla="*/ 4 w 698"/>
                <a:gd name="T91" fmla="*/ 81 h 628"/>
                <a:gd name="T92" fmla="*/ 15 w 698"/>
                <a:gd name="T93" fmla="*/ 72 h 628"/>
                <a:gd name="T94" fmla="*/ 34 w 698"/>
                <a:gd name="T95" fmla="*/ 55 h 628"/>
                <a:gd name="T96" fmla="*/ 69 w 698"/>
                <a:gd name="T97" fmla="*/ 58 h 628"/>
                <a:gd name="T98" fmla="*/ 94 w 698"/>
                <a:gd name="T99" fmla="*/ 77 h 628"/>
                <a:gd name="T100" fmla="*/ 134 w 698"/>
                <a:gd name="T101" fmla="*/ 86 h 628"/>
                <a:gd name="T102" fmla="*/ 132 w 698"/>
                <a:gd name="T103" fmla="*/ 48 h 628"/>
                <a:gd name="T104" fmla="*/ 145 w 698"/>
                <a:gd name="T105" fmla="*/ 34 h 628"/>
                <a:gd name="T106" fmla="*/ 150 w 698"/>
                <a:gd name="T107" fmla="*/ 53 h 628"/>
                <a:gd name="T108" fmla="*/ 184 w 698"/>
                <a:gd name="T109" fmla="*/ 60 h 628"/>
                <a:gd name="T110" fmla="*/ 211 w 698"/>
                <a:gd name="T111" fmla="*/ 61 h 628"/>
                <a:gd name="T112" fmla="*/ 224 w 698"/>
                <a:gd name="T113" fmla="*/ 45 h 628"/>
                <a:gd name="T114" fmla="*/ 274 w 698"/>
                <a:gd name="T115" fmla="*/ 25 h 628"/>
                <a:gd name="T116" fmla="*/ 307 w 698"/>
                <a:gd name="T117" fmla="*/ 2 h 62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98"/>
                <a:gd name="T178" fmla="*/ 0 h 628"/>
                <a:gd name="T179" fmla="*/ 698 w 698"/>
                <a:gd name="T180" fmla="*/ 628 h 62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98" h="628">
                  <a:moveTo>
                    <a:pt x="453" y="19"/>
                  </a:moveTo>
                  <a:lnTo>
                    <a:pt x="456" y="23"/>
                  </a:lnTo>
                  <a:lnTo>
                    <a:pt x="458" y="27"/>
                  </a:lnTo>
                  <a:lnTo>
                    <a:pt x="464" y="27"/>
                  </a:lnTo>
                  <a:lnTo>
                    <a:pt x="472" y="27"/>
                  </a:lnTo>
                  <a:lnTo>
                    <a:pt x="474" y="33"/>
                  </a:lnTo>
                  <a:lnTo>
                    <a:pt x="476" y="38"/>
                  </a:lnTo>
                  <a:lnTo>
                    <a:pt x="483" y="46"/>
                  </a:lnTo>
                  <a:lnTo>
                    <a:pt x="491" y="54"/>
                  </a:lnTo>
                  <a:lnTo>
                    <a:pt x="497" y="54"/>
                  </a:lnTo>
                  <a:lnTo>
                    <a:pt x="503" y="56"/>
                  </a:lnTo>
                  <a:lnTo>
                    <a:pt x="506" y="59"/>
                  </a:lnTo>
                  <a:lnTo>
                    <a:pt x="512" y="65"/>
                  </a:lnTo>
                  <a:lnTo>
                    <a:pt x="512" y="73"/>
                  </a:lnTo>
                  <a:lnTo>
                    <a:pt x="512" y="82"/>
                  </a:lnTo>
                  <a:lnTo>
                    <a:pt x="510" y="86"/>
                  </a:lnTo>
                  <a:lnTo>
                    <a:pt x="510" y="90"/>
                  </a:lnTo>
                  <a:lnTo>
                    <a:pt x="514" y="94"/>
                  </a:lnTo>
                  <a:lnTo>
                    <a:pt x="520" y="96"/>
                  </a:lnTo>
                  <a:lnTo>
                    <a:pt x="524" y="94"/>
                  </a:lnTo>
                  <a:lnTo>
                    <a:pt x="527" y="92"/>
                  </a:lnTo>
                  <a:lnTo>
                    <a:pt x="531" y="88"/>
                  </a:lnTo>
                  <a:lnTo>
                    <a:pt x="535" y="84"/>
                  </a:lnTo>
                  <a:lnTo>
                    <a:pt x="539" y="86"/>
                  </a:lnTo>
                  <a:lnTo>
                    <a:pt x="543" y="86"/>
                  </a:lnTo>
                  <a:lnTo>
                    <a:pt x="541" y="90"/>
                  </a:lnTo>
                  <a:lnTo>
                    <a:pt x="541" y="94"/>
                  </a:lnTo>
                  <a:lnTo>
                    <a:pt x="541" y="102"/>
                  </a:lnTo>
                  <a:lnTo>
                    <a:pt x="541" y="111"/>
                  </a:lnTo>
                  <a:lnTo>
                    <a:pt x="547" y="117"/>
                  </a:lnTo>
                  <a:lnTo>
                    <a:pt x="554" y="123"/>
                  </a:lnTo>
                  <a:lnTo>
                    <a:pt x="560" y="129"/>
                  </a:lnTo>
                  <a:lnTo>
                    <a:pt x="566" y="134"/>
                  </a:lnTo>
                  <a:lnTo>
                    <a:pt x="570" y="136"/>
                  </a:lnTo>
                  <a:lnTo>
                    <a:pt x="574" y="138"/>
                  </a:lnTo>
                  <a:lnTo>
                    <a:pt x="579" y="138"/>
                  </a:lnTo>
                  <a:lnTo>
                    <a:pt x="585" y="138"/>
                  </a:lnTo>
                  <a:lnTo>
                    <a:pt x="585" y="142"/>
                  </a:lnTo>
                  <a:lnTo>
                    <a:pt x="585" y="144"/>
                  </a:lnTo>
                  <a:lnTo>
                    <a:pt x="587" y="144"/>
                  </a:lnTo>
                  <a:lnTo>
                    <a:pt x="589" y="146"/>
                  </a:lnTo>
                  <a:lnTo>
                    <a:pt x="597" y="146"/>
                  </a:lnTo>
                  <a:lnTo>
                    <a:pt x="604" y="146"/>
                  </a:lnTo>
                  <a:lnTo>
                    <a:pt x="608" y="146"/>
                  </a:lnTo>
                  <a:lnTo>
                    <a:pt x="614" y="146"/>
                  </a:lnTo>
                  <a:lnTo>
                    <a:pt x="616" y="148"/>
                  </a:lnTo>
                  <a:lnTo>
                    <a:pt x="620" y="150"/>
                  </a:lnTo>
                  <a:lnTo>
                    <a:pt x="621" y="153"/>
                  </a:lnTo>
                  <a:lnTo>
                    <a:pt x="621" y="159"/>
                  </a:lnTo>
                  <a:lnTo>
                    <a:pt x="623" y="163"/>
                  </a:lnTo>
                  <a:lnTo>
                    <a:pt x="623" y="169"/>
                  </a:lnTo>
                  <a:lnTo>
                    <a:pt x="627" y="171"/>
                  </a:lnTo>
                  <a:lnTo>
                    <a:pt x="629" y="171"/>
                  </a:lnTo>
                  <a:lnTo>
                    <a:pt x="637" y="169"/>
                  </a:lnTo>
                  <a:lnTo>
                    <a:pt x="645" y="167"/>
                  </a:lnTo>
                  <a:lnTo>
                    <a:pt x="652" y="171"/>
                  </a:lnTo>
                  <a:lnTo>
                    <a:pt x="662" y="173"/>
                  </a:lnTo>
                  <a:lnTo>
                    <a:pt x="666" y="180"/>
                  </a:lnTo>
                  <a:lnTo>
                    <a:pt x="669" y="186"/>
                  </a:lnTo>
                  <a:lnTo>
                    <a:pt x="677" y="190"/>
                  </a:lnTo>
                  <a:lnTo>
                    <a:pt x="683" y="192"/>
                  </a:lnTo>
                  <a:lnTo>
                    <a:pt x="691" y="196"/>
                  </a:lnTo>
                  <a:lnTo>
                    <a:pt x="698" y="200"/>
                  </a:lnTo>
                  <a:lnTo>
                    <a:pt x="691" y="211"/>
                  </a:lnTo>
                  <a:lnTo>
                    <a:pt x="681" y="223"/>
                  </a:lnTo>
                  <a:lnTo>
                    <a:pt x="673" y="234"/>
                  </a:lnTo>
                  <a:lnTo>
                    <a:pt x="666" y="244"/>
                  </a:lnTo>
                  <a:lnTo>
                    <a:pt x="662" y="251"/>
                  </a:lnTo>
                  <a:lnTo>
                    <a:pt x="660" y="259"/>
                  </a:lnTo>
                  <a:lnTo>
                    <a:pt x="656" y="267"/>
                  </a:lnTo>
                  <a:lnTo>
                    <a:pt x="652" y="274"/>
                  </a:lnTo>
                  <a:lnTo>
                    <a:pt x="652" y="278"/>
                  </a:lnTo>
                  <a:lnTo>
                    <a:pt x="650" y="282"/>
                  </a:lnTo>
                  <a:lnTo>
                    <a:pt x="652" y="288"/>
                  </a:lnTo>
                  <a:lnTo>
                    <a:pt x="654" y="294"/>
                  </a:lnTo>
                  <a:lnTo>
                    <a:pt x="652" y="296"/>
                  </a:lnTo>
                  <a:lnTo>
                    <a:pt x="652" y="297"/>
                  </a:lnTo>
                  <a:lnTo>
                    <a:pt x="650" y="299"/>
                  </a:lnTo>
                  <a:lnTo>
                    <a:pt x="646" y="301"/>
                  </a:lnTo>
                  <a:lnTo>
                    <a:pt x="639" y="303"/>
                  </a:lnTo>
                  <a:lnTo>
                    <a:pt x="631" y="307"/>
                  </a:lnTo>
                  <a:lnTo>
                    <a:pt x="627" y="301"/>
                  </a:lnTo>
                  <a:lnTo>
                    <a:pt x="625" y="297"/>
                  </a:lnTo>
                  <a:lnTo>
                    <a:pt x="618" y="299"/>
                  </a:lnTo>
                  <a:lnTo>
                    <a:pt x="612" y="299"/>
                  </a:lnTo>
                  <a:lnTo>
                    <a:pt x="610" y="303"/>
                  </a:lnTo>
                  <a:lnTo>
                    <a:pt x="608" y="305"/>
                  </a:lnTo>
                  <a:lnTo>
                    <a:pt x="610" y="307"/>
                  </a:lnTo>
                  <a:lnTo>
                    <a:pt x="614" y="311"/>
                  </a:lnTo>
                  <a:lnTo>
                    <a:pt x="608" y="317"/>
                  </a:lnTo>
                  <a:lnTo>
                    <a:pt x="602" y="322"/>
                  </a:lnTo>
                  <a:lnTo>
                    <a:pt x="597" y="324"/>
                  </a:lnTo>
                  <a:lnTo>
                    <a:pt x="591" y="328"/>
                  </a:lnTo>
                  <a:lnTo>
                    <a:pt x="585" y="330"/>
                  </a:lnTo>
                  <a:lnTo>
                    <a:pt x="577" y="334"/>
                  </a:lnTo>
                  <a:lnTo>
                    <a:pt x="575" y="338"/>
                  </a:lnTo>
                  <a:lnTo>
                    <a:pt x="572" y="343"/>
                  </a:lnTo>
                  <a:lnTo>
                    <a:pt x="566" y="347"/>
                  </a:lnTo>
                  <a:lnTo>
                    <a:pt x="562" y="351"/>
                  </a:lnTo>
                  <a:lnTo>
                    <a:pt x="558" y="357"/>
                  </a:lnTo>
                  <a:lnTo>
                    <a:pt x="554" y="363"/>
                  </a:lnTo>
                  <a:lnTo>
                    <a:pt x="551" y="368"/>
                  </a:lnTo>
                  <a:lnTo>
                    <a:pt x="545" y="374"/>
                  </a:lnTo>
                  <a:lnTo>
                    <a:pt x="545" y="378"/>
                  </a:lnTo>
                  <a:lnTo>
                    <a:pt x="541" y="382"/>
                  </a:lnTo>
                  <a:lnTo>
                    <a:pt x="541" y="388"/>
                  </a:lnTo>
                  <a:lnTo>
                    <a:pt x="541" y="393"/>
                  </a:lnTo>
                  <a:lnTo>
                    <a:pt x="543" y="393"/>
                  </a:lnTo>
                  <a:lnTo>
                    <a:pt x="545" y="395"/>
                  </a:lnTo>
                  <a:lnTo>
                    <a:pt x="551" y="391"/>
                  </a:lnTo>
                  <a:lnTo>
                    <a:pt x="558" y="390"/>
                  </a:lnTo>
                  <a:lnTo>
                    <a:pt x="560" y="386"/>
                  </a:lnTo>
                  <a:lnTo>
                    <a:pt x="562" y="382"/>
                  </a:lnTo>
                  <a:lnTo>
                    <a:pt x="570" y="380"/>
                  </a:lnTo>
                  <a:lnTo>
                    <a:pt x="579" y="378"/>
                  </a:lnTo>
                  <a:lnTo>
                    <a:pt x="581" y="376"/>
                  </a:lnTo>
                  <a:lnTo>
                    <a:pt x="585" y="376"/>
                  </a:lnTo>
                  <a:lnTo>
                    <a:pt x="587" y="378"/>
                  </a:lnTo>
                  <a:lnTo>
                    <a:pt x="589" y="382"/>
                  </a:lnTo>
                  <a:lnTo>
                    <a:pt x="587" y="388"/>
                  </a:lnTo>
                  <a:lnTo>
                    <a:pt x="585" y="391"/>
                  </a:lnTo>
                  <a:lnTo>
                    <a:pt x="589" y="395"/>
                  </a:lnTo>
                  <a:lnTo>
                    <a:pt x="591" y="397"/>
                  </a:lnTo>
                  <a:lnTo>
                    <a:pt x="593" y="401"/>
                  </a:lnTo>
                  <a:lnTo>
                    <a:pt x="595" y="403"/>
                  </a:lnTo>
                  <a:lnTo>
                    <a:pt x="595" y="407"/>
                  </a:lnTo>
                  <a:lnTo>
                    <a:pt x="595" y="411"/>
                  </a:lnTo>
                  <a:lnTo>
                    <a:pt x="591" y="414"/>
                  </a:lnTo>
                  <a:lnTo>
                    <a:pt x="585" y="416"/>
                  </a:lnTo>
                  <a:lnTo>
                    <a:pt x="585" y="420"/>
                  </a:lnTo>
                  <a:lnTo>
                    <a:pt x="583" y="426"/>
                  </a:lnTo>
                  <a:lnTo>
                    <a:pt x="585" y="428"/>
                  </a:lnTo>
                  <a:lnTo>
                    <a:pt x="589" y="432"/>
                  </a:lnTo>
                  <a:lnTo>
                    <a:pt x="589" y="436"/>
                  </a:lnTo>
                  <a:lnTo>
                    <a:pt x="589" y="441"/>
                  </a:lnTo>
                  <a:lnTo>
                    <a:pt x="593" y="443"/>
                  </a:lnTo>
                  <a:lnTo>
                    <a:pt x="597" y="447"/>
                  </a:lnTo>
                  <a:lnTo>
                    <a:pt x="593" y="455"/>
                  </a:lnTo>
                  <a:lnTo>
                    <a:pt x="589" y="464"/>
                  </a:lnTo>
                  <a:lnTo>
                    <a:pt x="587" y="466"/>
                  </a:lnTo>
                  <a:lnTo>
                    <a:pt x="583" y="466"/>
                  </a:lnTo>
                  <a:lnTo>
                    <a:pt x="577" y="468"/>
                  </a:lnTo>
                  <a:lnTo>
                    <a:pt x="574" y="468"/>
                  </a:lnTo>
                  <a:lnTo>
                    <a:pt x="570" y="466"/>
                  </a:lnTo>
                  <a:lnTo>
                    <a:pt x="568" y="466"/>
                  </a:lnTo>
                  <a:lnTo>
                    <a:pt x="566" y="468"/>
                  </a:lnTo>
                  <a:lnTo>
                    <a:pt x="564" y="470"/>
                  </a:lnTo>
                  <a:lnTo>
                    <a:pt x="566" y="476"/>
                  </a:lnTo>
                  <a:lnTo>
                    <a:pt x="566" y="482"/>
                  </a:lnTo>
                  <a:lnTo>
                    <a:pt x="570" y="486"/>
                  </a:lnTo>
                  <a:lnTo>
                    <a:pt x="574" y="489"/>
                  </a:lnTo>
                  <a:lnTo>
                    <a:pt x="575" y="495"/>
                  </a:lnTo>
                  <a:lnTo>
                    <a:pt x="577" y="501"/>
                  </a:lnTo>
                  <a:lnTo>
                    <a:pt x="575" y="503"/>
                  </a:lnTo>
                  <a:lnTo>
                    <a:pt x="575" y="505"/>
                  </a:lnTo>
                  <a:lnTo>
                    <a:pt x="572" y="509"/>
                  </a:lnTo>
                  <a:lnTo>
                    <a:pt x="568" y="512"/>
                  </a:lnTo>
                  <a:lnTo>
                    <a:pt x="566" y="518"/>
                  </a:lnTo>
                  <a:lnTo>
                    <a:pt x="566" y="526"/>
                  </a:lnTo>
                  <a:lnTo>
                    <a:pt x="572" y="535"/>
                  </a:lnTo>
                  <a:lnTo>
                    <a:pt x="579" y="545"/>
                  </a:lnTo>
                  <a:lnTo>
                    <a:pt x="583" y="547"/>
                  </a:lnTo>
                  <a:lnTo>
                    <a:pt x="589" y="549"/>
                  </a:lnTo>
                  <a:lnTo>
                    <a:pt x="595" y="549"/>
                  </a:lnTo>
                  <a:lnTo>
                    <a:pt x="602" y="547"/>
                  </a:lnTo>
                  <a:lnTo>
                    <a:pt x="604" y="549"/>
                  </a:lnTo>
                  <a:lnTo>
                    <a:pt x="606" y="551"/>
                  </a:lnTo>
                  <a:lnTo>
                    <a:pt x="606" y="555"/>
                  </a:lnTo>
                  <a:lnTo>
                    <a:pt x="606" y="557"/>
                  </a:lnTo>
                  <a:lnTo>
                    <a:pt x="602" y="558"/>
                  </a:lnTo>
                  <a:lnTo>
                    <a:pt x="598" y="562"/>
                  </a:lnTo>
                  <a:lnTo>
                    <a:pt x="598" y="564"/>
                  </a:lnTo>
                  <a:lnTo>
                    <a:pt x="597" y="568"/>
                  </a:lnTo>
                  <a:lnTo>
                    <a:pt x="597" y="570"/>
                  </a:lnTo>
                  <a:lnTo>
                    <a:pt x="597" y="572"/>
                  </a:lnTo>
                  <a:lnTo>
                    <a:pt x="598" y="574"/>
                  </a:lnTo>
                  <a:lnTo>
                    <a:pt x="600" y="578"/>
                  </a:lnTo>
                  <a:lnTo>
                    <a:pt x="593" y="580"/>
                  </a:lnTo>
                  <a:lnTo>
                    <a:pt x="583" y="581"/>
                  </a:lnTo>
                  <a:lnTo>
                    <a:pt x="579" y="583"/>
                  </a:lnTo>
                  <a:lnTo>
                    <a:pt x="574" y="585"/>
                  </a:lnTo>
                  <a:lnTo>
                    <a:pt x="572" y="587"/>
                  </a:lnTo>
                  <a:lnTo>
                    <a:pt x="570" y="591"/>
                  </a:lnTo>
                  <a:lnTo>
                    <a:pt x="566" y="591"/>
                  </a:lnTo>
                  <a:lnTo>
                    <a:pt x="560" y="589"/>
                  </a:lnTo>
                  <a:lnTo>
                    <a:pt x="558" y="593"/>
                  </a:lnTo>
                  <a:lnTo>
                    <a:pt x="554" y="595"/>
                  </a:lnTo>
                  <a:lnTo>
                    <a:pt x="552" y="599"/>
                  </a:lnTo>
                  <a:lnTo>
                    <a:pt x="551" y="601"/>
                  </a:lnTo>
                  <a:lnTo>
                    <a:pt x="545" y="601"/>
                  </a:lnTo>
                  <a:lnTo>
                    <a:pt x="541" y="601"/>
                  </a:lnTo>
                  <a:lnTo>
                    <a:pt x="539" y="603"/>
                  </a:lnTo>
                  <a:lnTo>
                    <a:pt x="537" y="604"/>
                  </a:lnTo>
                  <a:lnTo>
                    <a:pt x="537" y="606"/>
                  </a:lnTo>
                  <a:lnTo>
                    <a:pt x="535" y="608"/>
                  </a:lnTo>
                  <a:lnTo>
                    <a:pt x="533" y="612"/>
                  </a:lnTo>
                  <a:lnTo>
                    <a:pt x="529" y="614"/>
                  </a:lnTo>
                  <a:lnTo>
                    <a:pt x="524" y="614"/>
                  </a:lnTo>
                  <a:lnTo>
                    <a:pt x="518" y="614"/>
                  </a:lnTo>
                  <a:lnTo>
                    <a:pt x="514" y="616"/>
                  </a:lnTo>
                  <a:lnTo>
                    <a:pt x="512" y="618"/>
                  </a:lnTo>
                  <a:lnTo>
                    <a:pt x="508" y="618"/>
                  </a:lnTo>
                  <a:lnTo>
                    <a:pt x="503" y="618"/>
                  </a:lnTo>
                  <a:lnTo>
                    <a:pt x="501" y="614"/>
                  </a:lnTo>
                  <a:lnTo>
                    <a:pt x="497" y="612"/>
                  </a:lnTo>
                  <a:lnTo>
                    <a:pt x="493" y="612"/>
                  </a:lnTo>
                  <a:lnTo>
                    <a:pt x="487" y="614"/>
                  </a:lnTo>
                  <a:lnTo>
                    <a:pt x="481" y="608"/>
                  </a:lnTo>
                  <a:lnTo>
                    <a:pt x="476" y="603"/>
                  </a:lnTo>
                  <a:lnTo>
                    <a:pt x="472" y="603"/>
                  </a:lnTo>
                  <a:lnTo>
                    <a:pt x="468" y="603"/>
                  </a:lnTo>
                  <a:lnTo>
                    <a:pt x="464" y="599"/>
                  </a:lnTo>
                  <a:lnTo>
                    <a:pt x="460" y="595"/>
                  </a:lnTo>
                  <a:lnTo>
                    <a:pt x="458" y="591"/>
                  </a:lnTo>
                  <a:lnTo>
                    <a:pt x="456" y="587"/>
                  </a:lnTo>
                  <a:lnTo>
                    <a:pt x="451" y="587"/>
                  </a:lnTo>
                  <a:lnTo>
                    <a:pt x="445" y="587"/>
                  </a:lnTo>
                  <a:lnTo>
                    <a:pt x="439" y="583"/>
                  </a:lnTo>
                  <a:lnTo>
                    <a:pt x="433" y="580"/>
                  </a:lnTo>
                  <a:lnTo>
                    <a:pt x="428" y="580"/>
                  </a:lnTo>
                  <a:lnTo>
                    <a:pt x="420" y="580"/>
                  </a:lnTo>
                  <a:lnTo>
                    <a:pt x="418" y="578"/>
                  </a:lnTo>
                  <a:lnTo>
                    <a:pt x="414" y="574"/>
                  </a:lnTo>
                  <a:lnTo>
                    <a:pt x="403" y="570"/>
                  </a:lnTo>
                  <a:lnTo>
                    <a:pt x="391" y="566"/>
                  </a:lnTo>
                  <a:lnTo>
                    <a:pt x="389" y="562"/>
                  </a:lnTo>
                  <a:lnTo>
                    <a:pt x="387" y="558"/>
                  </a:lnTo>
                  <a:lnTo>
                    <a:pt x="382" y="558"/>
                  </a:lnTo>
                  <a:lnTo>
                    <a:pt x="374" y="560"/>
                  </a:lnTo>
                  <a:lnTo>
                    <a:pt x="372" y="562"/>
                  </a:lnTo>
                  <a:lnTo>
                    <a:pt x="368" y="566"/>
                  </a:lnTo>
                  <a:lnTo>
                    <a:pt x="362" y="566"/>
                  </a:lnTo>
                  <a:lnTo>
                    <a:pt x="355" y="568"/>
                  </a:lnTo>
                  <a:lnTo>
                    <a:pt x="353" y="570"/>
                  </a:lnTo>
                  <a:lnTo>
                    <a:pt x="347" y="570"/>
                  </a:lnTo>
                  <a:lnTo>
                    <a:pt x="343" y="570"/>
                  </a:lnTo>
                  <a:lnTo>
                    <a:pt x="338" y="570"/>
                  </a:lnTo>
                  <a:lnTo>
                    <a:pt x="334" y="574"/>
                  </a:lnTo>
                  <a:lnTo>
                    <a:pt x="330" y="580"/>
                  </a:lnTo>
                  <a:lnTo>
                    <a:pt x="326" y="581"/>
                  </a:lnTo>
                  <a:lnTo>
                    <a:pt x="322" y="583"/>
                  </a:lnTo>
                  <a:lnTo>
                    <a:pt x="318" y="587"/>
                  </a:lnTo>
                  <a:lnTo>
                    <a:pt x="315" y="593"/>
                  </a:lnTo>
                  <a:lnTo>
                    <a:pt x="315" y="604"/>
                  </a:lnTo>
                  <a:lnTo>
                    <a:pt x="316" y="618"/>
                  </a:lnTo>
                  <a:lnTo>
                    <a:pt x="315" y="622"/>
                  </a:lnTo>
                  <a:lnTo>
                    <a:pt x="315" y="628"/>
                  </a:lnTo>
                  <a:lnTo>
                    <a:pt x="307" y="626"/>
                  </a:lnTo>
                  <a:lnTo>
                    <a:pt x="299" y="624"/>
                  </a:lnTo>
                  <a:lnTo>
                    <a:pt x="290" y="624"/>
                  </a:lnTo>
                  <a:lnTo>
                    <a:pt x="278" y="624"/>
                  </a:lnTo>
                  <a:lnTo>
                    <a:pt x="268" y="618"/>
                  </a:lnTo>
                  <a:lnTo>
                    <a:pt x="261" y="614"/>
                  </a:lnTo>
                  <a:lnTo>
                    <a:pt x="255" y="614"/>
                  </a:lnTo>
                  <a:lnTo>
                    <a:pt x="249" y="616"/>
                  </a:lnTo>
                  <a:lnTo>
                    <a:pt x="245" y="614"/>
                  </a:lnTo>
                  <a:lnTo>
                    <a:pt x="244" y="614"/>
                  </a:lnTo>
                  <a:lnTo>
                    <a:pt x="242" y="610"/>
                  </a:lnTo>
                  <a:lnTo>
                    <a:pt x="242" y="606"/>
                  </a:lnTo>
                  <a:lnTo>
                    <a:pt x="238" y="603"/>
                  </a:lnTo>
                  <a:lnTo>
                    <a:pt x="232" y="599"/>
                  </a:lnTo>
                  <a:lnTo>
                    <a:pt x="234" y="597"/>
                  </a:lnTo>
                  <a:lnTo>
                    <a:pt x="234" y="595"/>
                  </a:lnTo>
                  <a:lnTo>
                    <a:pt x="232" y="593"/>
                  </a:lnTo>
                  <a:lnTo>
                    <a:pt x="228" y="589"/>
                  </a:lnTo>
                  <a:lnTo>
                    <a:pt x="222" y="587"/>
                  </a:lnTo>
                  <a:lnTo>
                    <a:pt x="219" y="585"/>
                  </a:lnTo>
                  <a:lnTo>
                    <a:pt x="213" y="581"/>
                  </a:lnTo>
                  <a:lnTo>
                    <a:pt x="209" y="578"/>
                  </a:lnTo>
                  <a:lnTo>
                    <a:pt x="199" y="572"/>
                  </a:lnTo>
                  <a:lnTo>
                    <a:pt x="190" y="566"/>
                  </a:lnTo>
                  <a:lnTo>
                    <a:pt x="184" y="564"/>
                  </a:lnTo>
                  <a:lnTo>
                    <a:pt x="176" y="562"/>
                  </a:lnTo>
                  <a:lnTo>
                    <a:pt x="174" y="566"/>
                  </a:lnTo>
                  <a:lnTo>
                    <a:pt x="173" y="570"/>
                  </a:lnTo>
                  <a:lnTo>
                    <a:pt x="167" y="568"/>
                  </a:lnTo>
                  <a:lnTo>
                    <a:pt x="161" y="566"/>
                  </a:lnTo>
                  <a:lnTo>
                    <a:pt x="153" y="564"/>
                  </a:lnTo>
                  <a:lnTo>
                    <a:pt x="148" y="560"/>
                  </a:lnTo>
                  <a:lnTo>
                    <a:pt x="138" y="560"/>
                  </a:lnTo>
                  <a:lnTo>
                    <a:pt x="130" y="560"/>
                  </a:lnTo>
                  <a:lnTo>
                    <a:pt x="123" y="555"/>
                  </a:lnTo>
                  <a:lnTo>
                    <a:pt x="113" y="549"/>
                  </a:lnTo>
                  <a:lnTo>
                    <a:pt x="109" y="549"/>
                  </a:lnTo>
                  <a:lnTo>
                    <a:pt x="105" y="549"/>
                  </a:lnTo>
                  <a:lnTo>
                    <a:pt x="102" y="547"/>
                  </a:lnTo>
                  <a:lnTo>
                    <a:pt x="100" y="545"/>
                  </a:lnTo>
                  <a:lnTo>
                    <a:pt x="98" y="541"/>
                  </a:lnTo>
                  <a:lnTo>
                    <a:pt x="98" y="537"/>
                  </a:lnTo>
                  <a:lnTo>
                    <a:pt x="94" y="533"/>
                  </a:lnTo>
                  <a:lnTo>
                    <a:pt x="90" y="530"/>
                  </a:lnTo>
                  <a:lnTo>
                    <a:pt x="86" y="528"/>
                  </a:lnTo>
                  <a:lnTo>
                    <a:pt x="80" y="528"/>
                  </a:lnTo>
                  <a:lnTo>
                    <a:pt x="77" y="522"/>
                  </a:lnTo>
                  <a:lnTo>
                    <a:pt x="71" y="518"/>
                  </a:lnTo>
                  <a:lnTo>
                    <a:pt x="65" y="516"/>
                  </a:lnTo>
                  <a:lnTo>
                    <a:pt x="59" y="512"/>
                  </a:lnTo>
                  <a:lnTo>
                    <a:pt x="59" y="507"/>
                  </a:lnTo>
                  <a:lnTo>
                    <a:pt x="57" y="501"/>
                  </a:lnTo>
                  <a:lnTo>
                    <a:pt x="54" y="495"/>
                  </a:lnTo>
                  <a:lnTo>
                    <a:pt x="48" y="491"/>
                  </a:lnTo>
                  <a:lnTo>
                    <a:pt x="46" y="487"/>
                  </a:lnTo>
                  <a:lnTo>
                    <a:pt x="42" y="484"/>
                  </a:lnTo>
                  <a:lnTo>
                    <a:pt x="50" y="484"/>
                  </a:lnTo>
                  <a:lnTo>
                    <a:pt x="56" y="482"/>
                  </a:lnTo>
                  <a:lnTo>
                    <a:pt x="59" y="482"/>
                  </a:lnTo>
                  <a:lnTo>
                    <a:pt x="65" y="480"/>
                  </a:lnTo>
                  <a:lnTo>
                    <a:pt x="65" y="478"/>
                  </a:lnTo>
                  <a:lnTo>
                    <a:pt x="67" y="474"/>
                  </a:lnTo>
                  <a:lnTo>
                    <a:pt x="69" y="468"/>
                  </a:lnTo>
                  <a:lnTo>
                    <a:pt x="73" y="462"/>
                  </a:lnTo>
                  <a:lnTo>
                    <a:pt x="80" y="455"/>
                  </a:lnTo>
                  <a:lnTo>
                    <a:pt x="88" y="447"/>
                  </a:lnTo>
                  <a:lnTo>
                    <a:pt x="90" y="441"/>
                  </a:lnTo>
                  <a:lnTo>
                    <a:pt x="94" y="436"/>
                  </a:lnTo>
                  <a:lnTo>
                    <a:pt x="96" y="432"/>
                  </a:lnTo>
                  <a:lnTo>
                    <a:pt x="96" y="426"/>
                  </a:lnTo>
                  <a:lnTo>
                    <a:pt x="100" y="424"/>
                  </a:lnTo>
                  <a:lnTo>
                    <a:pt x="102" y="420"/>
                  </a:lnTo>
                  <a:lnTo>
                    <a:pt x="105" y="414"/>
                  </a:lnTo>
                  <a:lnTo>
                    <a:pt x="107" y="411"/>
                  </a:lnTo>
                  <a:lnTo>
                    <a:pt x="113" y="409"/>
                  </a:lnTo>
                  <a:lnTo>
                    <a:pt x="117" y="407"/>
                  </a:lnTo>
                  <a:lnTo>
                    <a:pt x="115" y="403"/>
                  </a:lnTo>
                  <a:lnTo>
                    <a:pt x="113" y="397"/>
                  </a:lnTo>
                  <a:lnTo>
                    <a:pt x="119" y="384"/>
                  </a:lnTo>
                  <a:lnTo>
                    <a:pt x="125" y="370"/>
                  </a:lnTo>
                  <a:lnTo>
                    <a:pt x="128" y="361"/>
                  </a:lnTo>
                  <a:lnTo>
                    <a:pt x="132" y="351"/>
                  </a:lnTo>
                  <a:lnTo>
                    <a:pt x="134" y="349"/>
                  </a:lnTo>
                  <a:lnTo>
                    <a:pt x="136" y="347"/>
                  </a:lnTo>
                  <a:lnTo>
                    <a:pt x="140" y="355"/>
                  </a:lnTo>
                  <a:lnTo>
                    <a:pt x="146" y="365"/>
                  </a:lnTo>
                  <a:lnTo>
                    <a:pt x="146" y="368"/>
                  </a:lnTo>
                  <a:lnTo>
                    <a:pt x="146" y="372"/>
                  </a:lnTo>
                  <a:lnTo>
                    <a:pt x="146" y="376"/>
                  </a:lnTo>
                  <a:lnTo>
                    <a:pt x="148" y="380"/>
                  </a:lnTo>
                  <a:lnTo>
                    <a:pt x="150" y="380"/>
                  </a:lnTo>
                  <a:lnTo>
                    <a:pt x="151" y="372"/>
                  </a:lnTo>
                  <a:lnTo>
                    <a:pt x="153" y="363"/>
                  </a:lnTo>
                  <a:lnTo>
                    <a:pt x="150" y="355"/>
                  </a:lnTo>
                  <a:lnTo>
                    <a:pt x="146" y="347"/>
                  </a:lnTo>
                  <a:lnTo>
                    <a:pt x="144" y="345"/>
                  </a:lnTo>
                  <a:lnTo>
                    <a:pt x="140" y="342"/>
                  </a:lnTo>
                  <a:lnTo>
                    <a:pt x="136" y="338"/>
                  </a:lnTo>
                  <a:lnTo>
                    <a:pt x="134" y="334"/>
                  </a:lnTo>
                  <a:lnTo>
                    <a:pt x="134" y="330"/>
                  </a:lnTo>
                  <a:lnTo>
                    <a:pt x="134" y="324"/>
                  </a:lnTo>
                  <a:lnTo>
                    <a:pt x="138" y="324"/>
                  </a:lnTo>
                  <a:lnTo>
                    <a:pt x="142" y="324"/>
                  </a:lnTo>
                  <a:lnTo>
                    <a:pt x="144" y="317"/>
                  </a:lnTo>
                  <a:lnTo>
                    <a:pt x="146" y="309"/>
                  </a:lnTo>
                  <a:lnTo>
                    <a:pt x="148" y="299"/>
                  </a:lnTo>
                  <a:lnTo>
                    <a:pt x="150" y="288"/>
                  </a:lnTo>
                  <a:lnTo>
                    <a:pt x="144" y="288"/>
                  </a:lnTo>
                  <a:lnTo>
                    <a:pt x="140" y="288"/>
                  </a:lnTo>
                  <a:lnTo>
                    <a:pt x="134" y="282"/>
                  </a:lnTo>
                  <a:lnTo>
                    <a:pt x="130" y="276"/>
                  </a:lnTo>
                  <a:lnTo>
                    <a:pt x="125" y="272"/>
                  </a:lnTo>
                  <a:lnTo>
                    <a:pt x="117" y="267"/>
                  </a:lnTo>
                  <a:lnTo>
                    <a:pt x="117" y="263"/>
                  </a:lnTo>
                  <a:lnTo>
                    <a:pt x="117" y="257"/>
                  </a:lnTo>
                  <a:lnTo>
                    <a:pt x="113" y="251"/>
                  </a:lnTo>
                  <a:lnTo>
                    <a:pt x="109" y="248"/>
                  </a:lnTo>
                  <a:lnTo>
                    <a:pt x="109" y="240"/>
                  </a:lnTo>
                  <a:lnTo>
                    <a:pt x="109" y="234"/>
                  </a:lnTo>
                  <a:lnTo>
                    <a:pt x="113" y="228"/>
                  </a:lnTo>
                  <a:lnTo>
                    <a:pt x="117" y="224"/>
                  </a:lnTo>
                  <a:lnTo>
                    <a:pt x="115" y="221"/>
                  </a:lnTo>
                  <a:lnTo>
                    <a:pt x="113" y="219"/>
                  </a:lnTo>
                  <a:lnTo>
                    <a:pt x="115" y="215"/>
                  </a:lnTo>
                  <a:lnTo>
                    <a:pt x="117" y="213"/>
                  </a:lnTo>
                  <a:lnTo>
                    <a:pt x="123" y="211"/>
                  </a:lnTo>
                  <a:lnTo>
                    <a:pt x="126" y="211"/>
                  </a:lnTo>
                  <a:lnTo>
                    <a:pt x="125" y="209"/>
                  </a:lnTo>
                  <a:lnTo>
                    <a:pt x="123" y="207"/>
                  </a:lnTo>
                  <a:lnTo>
                    <a:pt x="115" y="207"/>
                  </a:lnTo>
                  <a:lnTo>
                    <a:pt x="105" y="207"/>
                  </a:lnTo>
                  <a:lnTo>
                    <a:pt x="102" y="201"/>
                  </a:lnTo>
                  <a:lnTo>
                    <a:pt x="96" y="196"/>
                  </a:lnTo>
                  <a:lnTo>
                    <a:pt x="100" y="194"/>
                  </a:lnTo>
                  <a:lnTo>
                    <a:pt x="103" y="192"/>
                  </a:lnTo>
                  <a:lnTo>
                    <a:pt x="102" y="190"/>
                  </a:lnTo>
                  <a:lnTo>
                    <a:pt x="100" y="186"/>
                  </a:lnTo>
                  <a:lnTo>
                    <a:pt x="94" y="184"/>
                  </a:lnTo>
                  <a:lnTo>
                    <a:pt x="88" y="182"/>
                  </a:lnTo>
                  <a:lnTo>
                    <a:pt x="90" y="180"/>
                  </a:lnTo>
                  <a:lnTo>
                    <a:pt x="94" y="178"/>
                  </a:lnTo>
                  <a:lnTo>
                    <a:pt x="86" y="175"/>
                  </a:lnTo>
                  <a:lnTo>
                    <a:pt x="80" y="173"/>
                  </a:lnTo>
                  <a:lnTo>
                    <a:pt x="77" y="175"/>
                  </a:lnTo>
                  <a:lnTo>
                    <a:pt x="73" y="178"/>
                  </a:lnTo>
                  <a:lnTo>
                    <a:pt x="71" y="173"/>
                  </a:lnTo>
                  <a:lnTo>
                    <a:pt x="71" y="167"/>
                  </a:lnTo>
                  <a:lnTo>
                    <a:pt x="57" y="159"/>
                  </a:lnTo>
                  <a:lnTo>
                    <a:pt x="44" y="152"/>
                  </a:lnTo>
                  <a:lnTo>
                    <a:pt x="40" y="148"/>
                  </a:lnTo>
                  <a:lnTo>
                    <a:pt x="36" y="144"/>
                  </a:lnTo>
                  <a:lnTo>
                    <a:pt x="31" y="140"/>
                  </a:lnTo>
                  <a:lnTo>
                    <a:pt x="25" y="136"/>
                  </a:lnTo>
                  <a:lnTo>
                    <a:pt x="23" y="138"/>
                  </a:lnTo>
                  <a:lnTo>
                    <a:pt x="19" y="142"/>
                  </a:lnTo>
                  <a:lnTo>
                    <a:pt x="15" y="142"/>
                  </a:lnTo>
                  <a:lnTo>
                    <a:pt x="9" y="140"/>
                  </a:lnTo>
                  <a:lnTo>
                    <a:pt x="9" y="134"/>
                  </a:lnTo>
                  <a:lnTo>
                    <a:pt x="11" y="127"/>
                  </a:lnTo>
                  <a:lnTo>
                    <a:pt x="9" y="125"/>
                  </a:lnTo>
                  <a:lnTo>
                    <a:pt x="8" y="123"/>
                  </a:lnTo>
                  <a:lnTo>
                    <a:pt x="6" y="123"/>
                  </a:lnTo>
                  <a:lnTo>
                    <a:pt x="4" y="121"/>
                  </a:lnTo>
                  <a:lnTo>
                    <a:pt x="2" y="117"/>
                  </a:lnTo>
                  <a:lnTo>
                    <a:pt x="0" y="113"/>
                  </a:lnTo>
                  <a:lnTo>
                    <a:pt x="4" y="115"/>
                  </a:lnTo>
                  <a:lnTo>
                    <a:pt x="8" y="115"/>
                  </a:lnTo>
                  <a:lnTo>
                    <a:pt x="13" y="115"/>
                  </a:lnTo>
                  <a:lnTo>
                    <a:pt x="19" y="113"/>
                  </a:lnTo>
                  <a:lnTo>
                    <a:pt x="17" y="109"/>
                  </a:lnTo>
                  <a:lnTo>
                    <a:pt x="13" y="107"/>
                  </a:lnTo>
                  <a:lnTo>
                    <a:pt x="13" y="104"/>
                  </a:lnTo>
                  <a:lnTo>
                    <a:pt x="13" y="102"/>
                  </a:lnTo>
                  <a:lnTo>
                    <a:pt x="17" y="102"/>
                  </a:lnTo>
                  <a:lnTo>
                    <a:pt x="21" y="102"/>
                  </a:lnTo>
                  <a:lnTo>
                    <a:pt x="21" y="100"/>
                  </a:lnTo>
                  <a:lnTo>
                    <a:pt x="15" y="96"/>
                  </a:lnTo>
                  <a:lnTo>
                    <a:pt x="8" y="94"/>
                  </a:lnTo>
                  <a:lnTo>
                    <a:pt x="11" y="86"/>
                  </a:lnTo>
                  <a:lnTo>
                    <a:pt x="17" y="79"/>
                  </a:lnTo>
                  <a:lnTo>
                    <a:pt x="27" y="79"/>
                  </a:lnTo>
                  <a:lnTo>
                    <a:pt x="38" y="79"/>
                  </a:lnTo>
                  <a:lnTo>
                    <a:pt x="48" y="79"/>
                  </a:lnTo>
                  <a:lnTo>
                    <a:pt x="56" y="81"/>
                  </a:lnTo>
                  <a:lnTo>
                    <a:pt x="59" y="82"/>
                  </a:lnTo>
                  <a:lnTo>
                    <a:pt x="63" y="84"/>
                  </a:lnTo>
                  <a:lnTo>
                    <a:pt x="71" y="86"/>
                  </a:lnTo>
                  <a:lnTo>
                    <a:pt x="80" y="88"/>
                  </a:lnTo>
                  <a:lnTo>
                    <a:pt x="82" y="84"/>
                  </a:lnTo>
                  <a:lnTo>
                    <a:pt x="86" y="81"/>
                  </a:lnTo>
                  <a:lnTo>
                    <a:pt x="90" y="81"/>
                  </a:lnTo>
                  <a:lnTo>
                    <a:pt x="96" y="82"/>
                  </a:lnTo>
                  <a:lnTo>
                    <a:pt x="102" y="84"/>
                  </a:lnTo>
                  <a:lnTo>
                    <a:pt x="109" y="86"/>
                  </a:lnTo>
                  <a:lnTo>
                    <a:pt x="111" y="90"/>
                  </a:lnTo>
                  <a:lnTo>
                    <a:pt x="111" y="94"/>
                  </a:lnTo>
                  <a:lnTo>
                    <a:pt x="115" y="100"/>
                  </a:lnTo>
                  <a:lnTo>
                    <a:pt x="117" y="106"/>
                  </a:lnTo>
                  <a:lnTo>
                    <a:pt x="123" y="109"/>
                  </a:lnTo>
                  <a:lnTo>
                    <a:pt x="126" y="111"/>
                  </a:lnTo>
                  <a:lnTo>
                    <a:pt x="134" y="109"/>
                  </a:lnTo>
                  <a:lnTo>
                    <a:pt x="144" y="107"/>
                  </a:lnTo>
                  <a:lnTo>
                    <a:pt x="148" y="111"/>
                  </a:lnTo>
                  <a:lnTo>
                    <a:pt x="153" y="115"/>
                  </a:lnTo>
                  <a:lnTo>
                    <a:pt x="161" y="117"/>
                  </a:lnTo>
                  <a:lnTo>
                    <a:pt x="169" y="117"/>
                  </a:lnTo>
                  <a:lnTo>
                    <a:pt x="174" y="119"/>
                  </a:lnTo>
                  <a:lnTo>
                    <a:pt x="178" y="121"/>
                  </a:lnTo>
                  <a:lnTo>
                    <a:pt x="184" y="123"/>
                  </a:lnTo>
                  <a:lnTo>
                    <a:pt x="188" y="123"/>
                  </a:lnTo>
                  <a:lnTo>
                    <a:pt x="188" y="117"/>
                  </a:lnTo>
                  <a:lnTo>
                    <a:pt x="186" y="109"/>
                  </a:lnTo>
                  <a:lnTo>
                    <a:pt x="190" y="104"/>
                  </a:lnTo>
                  <a:lnTo>
                    <a:pt x="194" y="96"/>
                  </a:lnTo>
                  <a:lnTo>
                    <a:pt x="194" y="88"/>
                  </a:lnTo>
                  <a:lnTo>
                    <a:pt x="196" y="81"/>
                  </a:lnTo>
                  <a:lnTo>
                    <a:pt x="192" y="77"/>
                  </a:lnTo>
                  <a:lnTo>
                    <a:pt x="188" y="75"/>
                  </a:lnTo>
                  <a:lnTo>
                    <a:pt x="186" y="69"/>
                  </a:lnTo>
                  <a:lnTo>
                    <a:pt x="186" y="65"/>
                  </a:lnTo>
                  <a:lnTo>
                    <a:pt x="188" y="59"/>
                  </a:lnTo>
                  <a:lnTo>
                    <a:pt x="192" y="56"/>
                  </a:lnTo>
                  <a:lnTo>
                    <a:pt x="190" y="48"/>
                  </a:lnTo>
                  <a:lnTo>
                    <a:pt x="188" y="40"/>
                  </a:lnTo>
                  <a:lnTo>
                    <a:pt x="194" y="42"/>
                  </a:lnTo>
                  <a:lnTo>
                    <a:pt x="197" y="44"/>
                  </a:lnTo>
                  <a:lnTo>
                    <a:pt x="201" y="46"/>
                  </a:lnTo>
                  <a:lnTo>
                    <a:pt x="205" y="48"/>
                  </a:lnTo>
                  <a:lnTo>
                    <a:pt x="211" y="48"/>
                  </a:lnTo>
                  <a:lnTo>
                    <a:pt x="217" y="48"/>
                  </a:lnTo>
                  <a:lnTo>
                    <a:pt x="219" y="50"/>
                  </a:lnTo>
                  <a:lnTo>
                    <a:pt x="219" y="52"/>
                  </a:lnTo>
                  <a:lnTo>
                    <a:pt x="217" y="58"/>
                  </a:lnTo>
                  <a:lnTo>
                    <a:pt x="213" y="65"/>
                  </a:lnTo>
                  <a:lnTo>
                    <a:pt x="213" y="69"/>
                  </a:lnTo>
                  <a:lnTo>
                    <a:pt x="213" y="73"/>
                  </a:lnTo>
                  <a:lnTo>
                    <a:pt x="211" y="75"/>
                  </a:lnTo>
                  <a:lnTo>
                    <a:pt x="209" y="79"/>
                  </a:lnTo>
                  <a:lnTo>
                    <a:pt x="211" y="79"/>
                  </a:lnTo>
                  <a:lnTo>
                    <a:pt x="215" y="81"/>
                  </a:lnTo>
                  <a:lnTo>
                    <a:pt x="222" y="77"/>
                  </a:lnTo>
                  <a:lnTo>
                    <a:pt x="230" y="75"/>
                  </a:lnTo>
                  <a:lnTo>
                    <a:pt x="238" y="79"/>
                  </a:lnTo>
                  <a:lnTo>
                    <a:pt x="245" y="82"/>
                  </a:lnTo>
                  <a:lnTo>
                    <a:pt x="251" y="82"/>
                  </a:lnTo>
                  <a:lnTo>
                    <a:pt x="259" y="84"/>
                  </a:lnTo>
                  <a:lnTo>
                    <a:pt x="265" y="88"/>
                  </a:lnTo>
                  <a:lnTo>
                    <a:pt x="270" y="94"/>
                  </a:lnTo>
                  <a:lnTo>
                    <a:pt x="274" y="94"/>
                  </a:lnTo>
                  <a:lnTo>
                    <a:pt x="280" y="92"/>
                  </a:lnTo>
                  <a:lnTo>
                    <a:pt x="282" y="90"/>
                  </a:lnTo>
                  <a:lnTo>
                    <a:pt x="286" y="88"/>
                  </a:lnTo>
                  <a:lnTo>
                    <a:pt x="291" y="88"/>
                  </a:lnTo>
                  <a:lnTo>
                    <a:pt x="299" y="88"/>
                  </a:lnTo>
                  <a:lnTo>
                    <a:pt x="299" y="86"/>
                  </a:lnTo>
                  <a:lnTo>
                    <a:pt x="299" y="84"/>
                  </a:lnTo>
                  <a:lnTo>
                    <a:pt x="297" y="81"/>
                  </a:lnTo>
                  <a:lnTo>
                    <a:pt x="295" y="77"/>
                  </a:lnTo>
                  <a:lnTo>
                    <a:pt x="297" y="73"/>
                  </a:lnTo>
                  <a:lnTo>
                    <a:pt x="297" y="69"/>
                  </a:lnTo>
                  <a:lnTo>
                    <a:pt x="301" y="67"/>
                  </a:lnTo>
                  <a:lnTo>
                    <a:pt x="305" y="63"/>
                  </a:lnTo>
                  <a:lnTo>
                    <a:pt x="311" y="63"/>
                  </a:lnTo>
                  <a:lnTo>
                    <a:pt x="316" y="63"/>
                  </a:lnTo>
                  <a:lnTo>
                    <a:pt x="320" y="61"/>
                  </a:lnTo>
                  <a:lnTo>
                    <a:pt x="324" y="59"/>
                  </a:lnTo>
                  <a:lnTo>
                    <a:pt x="338" y="59"/>
                  </a:lnTo>
                  <a:lnTo>
                    <a:pt x="351" y="59"/>
                  </a:lnTo>
                  <a:lnTo>
                    <a:pt x="359" y="58"/>
                  </a:lnTo>
                  <a:lnTo>
                    <a:pt x="366" y="56"/>
                  </a:lnTo>
                  <a:lnTo>
                    <a:pt x="372" y="50"/>
                  </a:lnTo>
                  <a:lnTo>
                    <a:pt x="380" y="46"/>
                  </a:lnTo>
                  <a:lnTo>
                    <a:pt x="386" y="36"/>
                  </a:lnTo>
                  <a:lnTo>
                    <a:pt x="389" y="27"/>
                  </a:lnTo>
                  <a:lnTo>
                    <a:pt x="393" y="19"/>
                  </a:lnTo>
                  <a:lnTo>
                    <a:pt x="395" y="13"/>
                  </a:lnTo>
                  <a:lnTo>
                    <a:pt x="399" y="10"/>
                  </a:lnTo>
                  <a:lnTo>
                    <a:pt x="405" y="4"/>
                  </a:lnTo>
                  <a:lnTo>
                    <a:pt x="410" y="4"/>
                  </a:lnTo>
                  <a:lnTo>
                    <a:pt x="416" y="2"/>
                  </a:lnTo>
                  <a:lnTo>
                    <a:pt x="424" y="2"/>
                  </a:lnTo>
                  <a:lnTo>
                    <a:pt x="433" y="2"/>
                  </a:lnTo>
                  <a:lnTo>
                    <a:pt x="441" y="0"/>
                  </a:lnTo>
                  <a:lnTo>
                    <a:pt x="451" y="0"/>
                  </a:lnTo>
                  <a:lnTo>
                    <a:pt x="453" y="1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21" name="Freeform 15"/>
            <p:cNvSpPr>
              <a:spLocks/>
            </p:cNvSpPr>
            <p:nvPr/>
          </p:nvSpPr>
          <p:spPr bwMode="auto">
            <a:xfrm>
              <a:off x="1658" y="2393"/>
              <a:ext cx="622" cy="559"/>
            </a:xfrm>
            <a:custGeom>
              <a:avLst/>
              <a:gdLst>
                <a:gd name="T0" fmla="*/ 348 w 698"/>
                <a:gd name="T1" fmla="*/ 38 h 628"/>
                <a:gd name="T2" fmla="*/ 364 w 698"/>
                <a:gd name="T3" fmla="*/ 67 h 628"/>
                <a:gd name="T4" fmla="*/ 383 w 698"/>
                <a:gd name="T5" fmla="*/ 67 h 628"/>
                <a:gd name="T6" fmla="*/ 410 w 698"/>
                <a:gd name="T7" fmla="*/ 97 h 628"/>
                <a:gd name="T8" fmla="*/ 434 w 698"/>
                <a:gd name="T9" fmla="*/ 103 h 628"/>
                <a:gd name="T10" fmla="*/ 451 w 698"/>
                <a:gd name="T11" fmla="*/ 119 h 628"/>
                <a:gd name="T12" fmla="*/ 494 w 698"/>
                <a:gd name="T13" fmla="*/ 141 h 628"/>
                <a:gd name="T14" fmla="*/ 462 w 698"/>
                <a:gd name="T15" fmla="*/ 196 h 628"/>
                <a:gd name="T16" fmla="*/ 446 w 698"/>
                <a:gd name="T17" fmla="*/ 216 h 628"/>
                <a:gd name="T18" fmla="*/ 430 w 698"/>
                <a:gd name="T19" fmla="*/ 223 h 628"/>
                <a:gd name="T20" fmla="*/ 397 w 698"/>
                <a:gd name="T21" fmla="*/ 247 h 628"/>
                <a:gd name="T22" fmla="*/ 384 w 698"/>
                <a:gd name="T23" fmla="*/ 278 h 628"/>
                <a:gd name="T24" fmla="*/ 413 w 698"/>
                <a:gd name="T25" fmla="*/ 265 h 628"/>
                <a:gd name="T26" fmla="*/ 421 w 698"/>
                <a:gd name="T27" fmla="*/ 287 h 628"/>
                <a:gd name="T28" fmla="*/ 417 w 698"/>
                <a:gd name="T29" fmla="*/ 312 h 628"/>
                <a:gd name="T30" fmla="*/ 404 w 698"/>
                <a:gd name="T31" fmla="*/ 328 h 628"/>
                <a:gd name="T32" fmla="*/ 408 w 698"/>
                <a:gd name="T33" fmla="*/ 353 h 628"/>
                <a:gd name="T34" fmla="*/ 413 w 698"/>
                <a:gd name="T35" fmla="*/ 385 h 628"/>
                <a:gd name="T36" fmla="*/ 423 w 698"/>
                <a:gd name="T37" fmla="*/ 396 h 628"/>
                <a:gd name="T38" fmla="*/ 410 w 698"/>
                <a:gd name="T39" fmla="*/ 411 h 628"/>
                <a:gd name="T40" fmla="*/ 390 w 698"/>
                <a:gd name="T41" fmla="*/ 424 h 628"/>
                <a:gd name="T42" fmla="*/ 371 w 698"/>
                <a:gd name="T43" fmla="*/ 433 h 628"/>
                <a:gd name="T44" fmla="*/ 345 w 698"/>
                <a:gd name="T45" fmla="*/ 433 h 628"/>
                <a:gd name="T46" fmla="*/ 319 w 698"/>
                <a:gd name="T47" fmla="*/ 415 h 628"/>
                <a:gd name="T48" fmla="*/ 276 w 698"/>
                <a:gd name="T49" fmla="*/ 400 h 628"/>
                <a:gd name="T50" fmla="*/ 250 w 698"/>
                <a:gd name="T51" fmla="*/ 401 h 628"/>
                <a:gd name="T52" fmla="*/ 223 w 698"/>
                <a:gd name="T53" fmla="*/ 418 h 628"/>
                <a:gd name="T54" fmla="*/ 190 w 698"/>
                <a:gd name="T55" fmla="*/ 436 h 628"/>
                <a:gd name="T56" fmla="*/ 164 w 698"/>
                <a:gd name="T57" fmla="*/ 422 h 628"/>
                <a:gd name="T58" fmla="*/ 141 w 698"/>
                <a:gd name="T59" fmla="*/ 403 h 628"/>
                <a:gd name="T60" fmla="*/ 105 w 698"/>
                <a:gd name="T61" fmla="*/ 394 h 628"/>
                <a:gd name="T62" fmla="*/ 70 w 698"/>
                <a:gd name="T63" fmla="*/ 382 h 628"/>
                <a:gd name="T64" fmla="*/ 42 w 698"/>
                <a:gd name="T65" fmla="*/ 361 h 628"/>
                <a:gd name="T66" fmla="*/ 42 w 698"/>
                <a:gd name="T67" fmla="*/ 340 h 628"/>
                <a:gd name="T68" fmla="*/ 67 w 698"/>
                <a:gd name="T69" fmla="*/ 307 h 628"/>
                <a:gd name="T70" fmla="*/ 81 w 698"/>
                <a:gd name="T71" fmla="*/ 285 h 628"/>
                <a:gd name="T72" fmla="*/ 103 w 698"/>
                <a:gd name="T73" fmla="*/ 257 h 628"/>
                <a:gd name="T74" fmla="*/ 106 w 698"/>
                <a:gd name="T75" fmla="*/ 250 h 628"/>
                <a:gd name="T76" fmla="*/ 101 w 698"/>
                <a:gd name="T77" fmla="*/ 228 h 628"/>
                <a:gd name="T78" fmla="*/ 88 w 698"/>
                <a:gd name="T79" fmla="*/ 191 h 628"/>
                <a:gd name="T80" fmla="*/ 83 w 698"/>
                <a:gd name="T81" fmla="*/ 158 h 628"/>
                <a:gd name="T82" fmla="*/ 81 w 698"/>
                <a:gd name="T83" fmla="*/ 146 h 628"/>
                <a:gd name="T84" fmla="*/ 62 w 698"/>
                <a:gd name="T85" fmla="*/ 128 h 628"/>
                <a:gd name="T86" fmla="*/ 40 w 698"/>
                <a:gd name="T87" fmla="*/ 112 h 628"/>
                <a:gd name="T88" fmla="*/ 6 w 698"/>
                <a:gd name="T89" fmla="*/ 99 h 628"/>
                <a:gd name="T90" fmla="*/ 4 w 698"/>
                <a:gd name="T91" fmla="*/ 81 h 628"/>
                <a:gd name="T92" fmla="*/ 15 w 698"/>
                <a:gd name="T93" fmla="*/ 72 h 628"/>
                <a:gd name="T94" fmla="*/ 34 w 698"/>
                <a:gd name="T95" fmla="*/ 55 h 628"/>
                <a:gd name="T96" fmla="*/ 69 w 698"/>
                <a:gd name="T97" fmla="*/ 58 h 628"/>
                <a:gd name="T98" fmla="*/ 94 w 698"/>
                <a:gd name="T99" fmla="*/ 77 h 628"/>
                <a:gd name="T100" fmla="*/ 134 w 698"/>
                <a:gd name="T101" fmla="*/ 86 h 628"/>
                <a:gd name="T102" fmla="*/ 132 w 698"/>
                <a:gd name="T103" fmla="*/ 48 h 628"/>
                <a:gd name="T104" fmla="*/ 145 w 698"/>
                <a:gd name="T105" fmla="*/ 34 h 628"/>
                <a:gd name="T106" fmla="*/ 150 w 698"/>
                <a:gd name="T107" fmla="*/ 53 h 628"/>
                <a:gd name="T108" fmla="*/ 184 w 698"/>
                <a:gd name="T109" fmla="*/ 60 h 628"/>
                <a:gd name="T110" fmla="*/ 211 w 698"/>
                <a:gd name="T111" fmla="*/ 61 h 628"/>
                <a:gd name="T112" fmla="*/ 224 w 698"/>
                <a:gd name="T113" fmla="*/ 45 h 628"/>
                <a:gd name="T114" fmla="*/ 274 w 698"/>
                <a:gd name="T115" fmla="*/ 25 h 628"/>
                <a:gd name="T116" fmla="*/ 307 w 698"/>
                <a:gd name="T117" fmla="*/ 2 h 62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98"/>
                <a:gd name="T178" fmla="*/ 0 h 628"/>
                <a:gd name="T179" fmla="*/ 698 w 698"/>
                <a:gd name="T180" fmla="*/ 628 h 62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98" h="628">
                  <a:moveTo>
                    <a:pt x="453" y="19"/>
                  </a:moveTo>
                  <a:lnTo>
                    <a:pt x="456" y="23"/>
                  </a:lnTo>
                  <a:lnTo>
                    <a:pt x="458" y="27"/>
                  </a:lnTo>
                  <a:lnTo>
                    <a:pt x="464" y="27"/>
                  </a:lnTo>
                  <a:lnTo>
                    <a:pt x="472" y="27"/>
                  </a:lnTo>
                  <a:lnTo>
                    <a:pt x="474" y="33"/>
                  </a:lnTo>
                  <a:lnTo>
                    <a:pt x="476" y="38"/>
                  </a:lnTo>
                  <a:lnTo>
                    <a:pt x="483" y="46"/>
                  </a:lnTo>
                  <a:lnTo>
                    <a:pt x="491" y="54"/>
                  </a:lnTo>
                  <a:lnTo>
                    <a:pt x="497" y="54"/>
                  </a:lnTo>
                  <a:lnTo>
                    <a:pt x="503" y="56"/>
                  </a:lnTo>
                  <a:lnTo>
                    <a:pt x="506" y="59"/>
                  </a:lnTo>
                  <a:lnTo>
                    <a:pt x="512" y="65"/>
                  </a:lnTo>
                  <a:lnTo>
                    <a:pt x="512" y="73"/>
                  </a:lnTo>
                  <a:lnTo>
                    <a:pt x="512" y="82"/>
                  </a:lnTo>
                  <a:lnTo>
                    <a:pt x="510" y="86"/>
                  </a:lnTo>
                  <a:lnTo>
                    <a:pt x="510" y="90"/>
                  </a:lnTo>
                  <a:lnTo>
                    <a:pt x="514" y="94"/>
                  </a:lnTo>
                  <a:lnTo>
                    <a:pt x="520" y="96"/>
                  </a:lnTo>
                  <a:lnTo>
                    <a:pt x="524" y="94"/>
                  </a:lnTo>
                  <a:lnTo>
                    <a:pt x="527" y="92"/>
                  </a:lnTo>
                  <a:lnTo>
                    <a:pt x="531" y="88"/>
                  </a:lnTo>
                  <a:lnTo>
                    <a:pt x="535" y="84"/>
                  </a:lnTo>
                  <a:lnTo>
                    <a:pt x="539" y="86"/>
                  </a:lnTo>
                  <a:lnTo>
                    <a:pt x="543" y="86"/>
                  </a:lnTo>
                  <a:lnTo>
                    <a:pt x="541" y="90"/>
                  </a:lnTo>
                  <a:lnTo>
                    <a:pt x="541" y="94"/>
                  </a:lnTo>
                  <a:lnTo>
                    <a:pt x="541" y="102"/>
                  </a:lnTo>
                  <a:lnTo>
                    <a:pt x="541" y="111"/>
                  </a:lnTo>
                  <a:lnTo>
                    <a:pt x="547" y="117"/>
                  </a:lnTo>
                  <a:lnTo>
                    <a:pt x="554" y="123"/>
                  </a:lnTo>
                  <a:lnTo>
                    <a:pt x="560" y="129"/>
                  </a:lnTo>
                  <a:lnTo>
                    <a:pt x="566" y="134"/>
                  </a:lnTo>
                  <a:lnTo>
                    <a:pt x="570" y="136"/>
                  </a:lnTo>
                  <a:lnTo>
                    <a:pt x="574" y="138"/>
                  </a:lnTo>
                  <a:lnTo>
                    <a:pt x="579" y="138"/>
                  </a:lnTo>
                  <a:lnTo>
                    <a:pt x="585" y="138"/>
                  </a:lnTo>
                  <a:lnTo>
                    <a:pt x="585" y="142"/>
                  </a:lnTo>
                  <a:lnTo>
                    <a:pt x="585" y="144"/>
                  </a:lnTo>
                  <a:lnTo>
                    <a:pt x="587" y="144"/>
                  </a:lnTo>
                  <a:lnTo>
                    <a:pt x="589" y="146"/>
                  </a:lnTo>
                  <a:lnTo>
                    <a:pt x="597" y="146"/>
                  </a:lnTo>
                  <a:lnTo>
                    <a:pt x="604" y="146"/>
                  </a:lnTo>
                  <a:lnTo>
                    <a:pt x="608" y="146"/>
                  </a:lnTo>
                  <a:lnTo>
                    <a:pt x="614" y="146"/>
                  </a:lnTo>
                  <a:lnTo>
                    <a:pt x="616" y="148"/>
                  </a:lnTo>
                  <a:lnTo>
                    <a:pt x="620" y="150"/>
                  </a:lnTo>
                  <a:lnTo>
                    <a:pt x="621" y="153"/>
                  </a:lnTo>
                  <a:lnTo>
                    <a:pt x="621" y="159"/>
                  </a:lnTo>
                  <a:lnTo>
                    <a:pt x="623" y="163"/>
                  </a:lnTo>
                  <a:lnTo>
                    <a:pt x="623" y="169"/>
                  </a:lnTo>
                  <a:lnTo>
                    <a:pt x="627" y="171"/>
                  </a:lnTo>
                  <a:lnTo>
                    <a:pt x="629" y="171"/>
                  </a:lnTo>
                  <a:lnTo>
                    <a:pt x="637" y="169"/>
                  </a:lnTo>
                  <a:lnTo>
                    <a:pt x="645" y="167"/>
                  </a:lnTo>
                  <a:lnTo>
                    <a:pt x="652" y="171"/>
                  </a:lnTo>
                  <a:lnTo>
                    <a:pt x="662" y="173"/>
                  </a:lnTo>
                  <a:lnTo>
                    <a:pt x="666" y="180"/>
                  </a:lnTo>
                  <a:lnTo>
                    <a:pt x="669" y="186"/>
                  </a:lnTo>
                  <a:lnTo>
                    <a:pt x="677" y="190"/>
                  </a:lnTo>
                  <a:lnTo>
                    <a:pt x="683" y="192"/>
                  </a:lnTo>
                  <a:lnTo>
                    <a:pt x="691" y="196"/>
                  </a:lnTo>
                  <a:lnTo>
                    <a:pt x="698" y="200"/>
                  </a:lnTo>
                  <a:lnTo>
                    <a:pt x="691" y="211"/>
                  </a:lnTo>
                  <a:lnTo>
                    <a:pt x="681" y="223"/>
                  </a:lnTo>
                  <a:lnTo>
                    <a:pt x="673" y="234"/>
                  </a:lnTo>
                  <a:lnTo>
                    <a:pt x="666" y="244"/>
                  </a:lnTo>
                  <a:lnTo>
                    <a:pt x="662" y="251"/>
                  </a:lnTo>
                  <a:lnTo>
                    <a:pt x="660" y="259"/>
                  </a:lnTo>
                  <a:lnTo>
                    <a:pt x="656" y="267"/>
                  </a:lnTo>
                  <a:lnTo>
                    <a:pt x="652" y="274"/>
                  </a:lnTo>
                  <a:lnTo>
                    <a:pt x="652" y="278"/>
                  </a:lnTo>
                  <a:lnTo>
                    <a:pt x="650" y="282"/>
                  </a:lnTo>
                  <a:lnTo>
                    <a:pt x="652" y="288"/>
                  </a:lnTo>
                  <a:lnTo>
                    <a:pt x="654" y="294"/>
                  </a:lnTo>
                  <a:lnTo>
                    <a:pt x="652" y="296"/>
                  </a:lnTo>
                  <a:lnTo>
                    <a:pt x="652" y="297"/>
                  </a:lnTo>
                  <a:lnTo>
                    <a:pt x="650" y="299"/>
                  </a:lnTo>
                  <a:lnTo>
                    <a:pt x="646" y="301"/>
                  </a:lnTo>
                  <a:lnTo>
                    <a:pt x="639" y="303"/>
                  </a:lnTo>
                  <a:lnTo>
                    <a:pt x="631" y="307"/>
                  </a:lnTo>
                  <a:lnTo>
                    <a:pt x="627" y="301"/>
                  </a:lnTo>
                  <a:lnTo>
                    <a:pt x="625" y="297"/>
                  </a:lnTo>
                  <a:lnTo>
                    <a:pt x="618" y="299"/>
                  </a:lnTo>
                  <a:lnTo>
                    <a:pt x="612" y="299"/>
                  </a:lnTo>
                  <a:lnTo>
                    <a:pt x="610" y="303"/>
                  </a:lnTo>
                  <a:lnTo>
                    <a:pt x="608" y="305"/>
                  </a:lnTo>
                  <a:lnTo>
                    <a:pt x="610" y="307"/>
                  </a:lnTo>
                  <a:lnTo>
                    <a:pt x="614" y="311"/>
                  </a:lnTo>
                  <a:lnTo>
                    <a:pt x="608" y="317"/>
                  </a:lnTo>
                  <a:lnTo>
                    <a:pt x="602" y="322"/>
                  </a:lnTo>
                  <a:lnTo>
                    <a:pt x="597" y="324"/>
                  </a:lnTo>
                  <a:lnTo>
                    <a:pt x="591" y="328"/>
                  </a:lnTo>
                  <a:lnTo>
                    <a:pt x="585" y="330"/>
                  </a:lnTo>
                  <a:lnTo>
                    <a:pt x="577" y="334"/>
                  </a:lnTo>
                  <a:lnTo>
                    <a:pt x="575" y="338"/>
                  </a:lnTo>
                  <a:lnTo>
                    <a:pt x="572" y="343"/>
                  </a:lnTo>
                  <a:lnTo>
                    <a:pt x="566" y="347"/>
                  </a:lnTo>
                  <a:lnTo>
                    <a:pt x="562" y="351"/>
                  </a:lnTo>
                  <a:lnTo>
                    <a:pt x="558" y="357"/>
                  </a:lnTo>
                  <a:lnTo>
                    <a:pt x="554" y="363"/>
                  </a:lnTo>
                  <a:lnTo>
                    <a:pt x="551" y="368"/>
                  </a:lnTo>
                  <a:lnTo>
                    <a:pt x="545" y="374"/>
                  </a:lnTo>
                  <a:lnTo>
                    <a:pt x="545" y="378"/>
                  </a:lnTo>
                  <a:lnTo>
                    <a:pt x="541" y="382"/>
                  </a:lnTo>
                  <a:lnTo>
                    <a:pt x="541" y="388"/>
                  </a:lnTo>
                  <a:lnTo>
                    <a:pt x="541" y="393"/>
                  </a:lnTo>
                  <a:lnTo>
                    <a:pt x="543" y="393"/>
                  </a:lnTo>
                  <a:lnTo>
                    <a:pt x="545" y="395"/>
                  </a:lnTo>
                  <a:lnTo>
                    <a:pt x="551" y="391"/>
                  </a:lnTo>
                  <a:lnTo>
                    <a:pt x="558" y="390"/>
                  </a:lnTo>
                  <a:lnTo>
                    <a:pt x="560" y="386"/>
                  </a:lnTo>
                  <a:lnTo>
                    <a:pt x="562" y="382"/>
                  </a:lnTo>
                  <a:lnTo>
                    <a:pt x="570" y="380"/>
                  </a:lnTo>
                  <a:lnTo>
                    <a:pt x="579" y="378"/>
                  </a:lnTo>
                  <a:lnTo>
                    <a:pt x="581" y="376"/>
                  </a:lnTo>
                  <a:lnTo>
                    <a:pt x="585" y="376"/>
                  </a:lnTo>
                  <a:lnTo>
                    <a:pt x="587" y="378"/>
                  </a:lnTo>
                  <a:lnTo>
                    <a:pt x="589" y="382"/>
                  </a:lnTo>
                  <a:lnTo>
                    <a:pt x="587" y="388"/>
                  </a:lnTo>
                  <a:lnTo>
                    <a:pt x="585" y="391"/>
                  </a:lnTo>
                  <a:lnTo>
                    <a:pt x="589" y="395"/>
                  </a:lnTo>
                  <a:lnTo>
                    <a:pt x="591" y="397"/>
                  </a:lnTo>
                  <a:lnTo>
                    <a:pt x="593" y="401"/>
                  </a:lnTo>
                  <a:lnTo>
                    <a:pt x="595" y="403"/>
                  </a:lnTo>
                  <a:lnTo>
                    <a:pt x="595" y="407"/>
                  </a:lnTo>
                  <a:lnTo>
                    <a:pt x="595" y="411"/>
                  </a:lnTo>
                  <a:lnTo>
                    <a:pt x="591" y="414"/>
                  </a:lnTo>
                  <a:lnTo>
                    <a:pt x="585" y="416"/>
                  </a:lnTo>
                  <a:lnTo>
                    <a:pt x="585" y="420"/>
                  </a:lnTo>
                  <a:lnTo>
                    <a:pt x="583" y="426"/>
                  </a:lnTo>
                  <a:lnTo>
                    <a:pt x="585" y="428"/>
                  </a:lnTo>
                  <a:lnTo>
                    <a:pt x="589" y="432"/>
                  </a:lnTo>
                  <a:lnTo>
                    <a:pt x="589" y="436"/>
                  </a:lnTo>
                  <a:lnTo>
                    <a:pt x="589" y="441"/>
                  </a:lnTo>
                  <a:lnTo>
                    <a:pt x="593" y="443"/>
                  </a:lnTo>
                  <a:lnTo>
                    <a:pt x="597" y="447"/>
                  </a:lnTo>
                  <a:lnTo>
                    <a:pt x="593" y="455"/>
                  </a:lnTo>
                  <a:lnTo>
                    <a:pt x="589" y="464"/>
                  </a:lnTo>
                  <a:lnTo>
                    <a:pt x="587" y="466"/>
                  </a:lnTo>
                  <a:lnTo>
                    <a:pt x="583" y="466"/>
                  </a:lnTo>
                  <a:lnTo>
                    <a:pt x="577" y="468"/>
                  </a:lnTo>
                  <a:lnTo>
                    <a:pt x="574" y="468"/>
                  </a:lnTo>
                  <a:lnTo>
                    <a:pt x="570" y="466"/>
                  </a:lnTo>
                  <a:lnTo>
                    <a:pt x="568" y="466"/>
                  </a:lnTo>
                  <a:lnTo>
                    <a:pt x="566" y="468"/>
                  </a:lnTo>
                  <a:lnTo>
                    <a:pt x="564" y="470"/>
                  </a:lnTo>
                  <a:lnTo>
                    <a:pt x="566" y="476"/>
                  </a:lnTo>
                  <a:lnTo>
                    <a:pt x="566" y="482"/>
                  </a:lnTo>
                  <a:lnTo>
                    <a:pt x="570" y="486"/>
                  </a:lnTo>
                  <a:lnTo>
                    <a:pt x="574" y="489"/>
                  </a:lnTo>
                  <a:lnTo>
                    <a:pt x="575" y="495"/>
                  </a:lnTo>
                  <a:lnTo>
                    <a:pt x="577" y="501"/>
                  </a:lnTo>
                  <a:lnTo>
                    <a:pt x="575" y="503"/>
                  </a:lnTo>
                  <a:lnTo>
                    <a:pt x="575" y="505"/>
                  </a:lnTo>
                  <a:lnTo>
                    <a:pt x="572" y="509"/>
                  </a:lnTo>
                  <a:lnTo>
                    <a:pt x="568" y="512"/>
                  </a:lnTo>
                  <a:lnTo>
                    <a:pt x="566" y="518"/>
                  </a:lnTo>
                  <a:lnTo>
                    <a:pt x="566" y="526"/>
                  </a:lnTo>
                  <a:lnTo>
                    <a:pt x="572" y="535"/>
                  </a:lnTo>
                  <a:lnTo>
                    <a:pt x="579" y="545"/>
                  </a:lnTo>
                  <a:lnTo>
                    <a:pt x="583" y="547"/>
                  </a:lnTo>
                  <a:lnTo>
                    <a:pt x="589" y="549"/>
                  </a:lnTo>
                  <a:lnTo>
                    <a:pt x="595" y="549"/>
                  </a:lnTo>
                  <a:lnTo>
                    <a:pt x="602" y="547"/>
                  </a:lnTo>
                  <a:lnTo>
                    <a:pt x="604" y="549"/>
                  </a:lnTo>
                  <a:lnTo>
                    <a:pt x="606" y="551"/>
                  </a:lnTo>
                  <a:lnTo>
                    <a:pt x="606" y="555"/>
                  </a:lnTo>
                  <a:lnTo>
                    <a:pt x="606" y="557"/>
                  </a:lnTo>
                  <a:lnTo>
                    <a:pt x="602" y="558"/>
                  </a:lnTo>
                  <a:lnTo>
                    <a:pt x="598" y="562"/>
                  </a:lnTo>
                  <a:lnTo>
                    <a:pt x="598" y="564"/>
                  </a:lnTo>
                  <a:lnTo>
                    <a:pt x="597" y="568"/>
                  </a:lnTo>
                  <a:lnTo>
                    <a:pt x="597" y="570"/>
                  </a:lnTo>
                  <a:lnTo>
                    <a:pt x="597" y="572"/>
                  </a:lnTo>
                  <a:lnTo>
                    <a:pt x="598" y="574"/>
                  </a:lnTo>
                  <a:lnTo>
                    <a:pt x="600" y="578"/>
                  </a:lnTo>
                  <a:lnTo>
                    <a:pt x="593" y="580"/>
                  </a:lnTo>
                  <a:lnTo>
                    <a:pt x="583" y="581"/>
                  </a:lnTo>
                  <a:lnTo>
                    <a:pt x="579" y="583"/>
                  </a:lnTo>
                  <a:lnTo>
                    <a:pt x="574" y="585"/>
                  </a:lnTo>
                  <a:lnTo>
                    <a:pt x="572" y="587"/>
                  </a:lnTo>
                  <a:lnTo>
                    <a:pt x="570" y="591"/>
                  </a:lnTo>
                  <a:lnTo>
                    <a:pt x="566" y="591"/>
                  </a:lnTo>
                  <a:lnTo>
                    <a:pt x="560" y="589"/>
                  </a:lnTo>
                  <a:lnTo>
                    <a:pt x="558" y="593"/>
                  </a:lnTo>
                  <a:lnTo>
                    <a:pt x="554" y="595"/>
                  </a:lnTo>
                  <a:lnTo>
                    <a:pt x="552" y="599"/>
                  </a:lnTo>
                  <a:lnTo>
                    <a:pt x="551" y="601"/>
                  </a:lnTo>
                  <a:lnTo>
                    <a:pt x="545" y="601"/>
                  </a:lnTo>
                  <a:lnTo>
                    <a:pt x="541" y="601"/>
                  </a:lnTo>
                  <a:lnTo>
                    <a:pt x="539" y="603"/>
                  </a:lnTo>
                  <a:lnTo>
                    <a:pt x="537" y="604"/>
                  </a:lnTo>
                  <a:lnTo>
                    <a:pt x="537" y="606"/>
                  </a:lnTo>
                  <a:lnTo>
                    <a:pt x="535" y="608"/>
                  </a:lnTo>
                  <a:lnTo>
                    <a:pt x="533" y="612"/>
                  </a:lnTo>
                  <a:lnTo>
                    <a:pt x="529" y="614"/>
                  </a:lnTo>
                  <a:lnTo>
                    <a:pt x="524" y="614"/>
                  </a:lnTo>
                  <a:lnTo>
                    <a:pt x="518" y="614"/>
                  </a:lnTo>
                  <a:lnTo>
                    <a:pt x="514" y="616"/>
                  </a:lnTo>
                  <a:lnTo>
                    <a:pt x="512" y="618"/>
                  </a:lnTo>
                  <a:lnTo>
                    <a:pt x="508" y="618"/>
                  </a:lnTo>
                  <a:lnTo>
                    <a:pt x="503" y="618"/>
                  </a:lnTo>
                  <a:lnTo>
                    <a:pt x="501" y="614"/>
                  </a:lnTo>
                  <a:lnTo>
                    <a:pt x="497" y="612"/>
                  </a:lnTo>
                  <a:lnTo>
                    <a:pt x="493" y="612"/>
                  </a:lnTo>
                  <a:lnTo>
                    <a:pt x="487" y="614"/>
                  </a:lnTo>
                  <a:lnTo>
                    <a:pt x="481" y="608"/>
                  </a:lnTo>
                  <a:lnTo>
                    <a:pt x="476" y="603"/>
                  </a:lnTo>
                  <a:lnTo>
                    <a:pt x="472" y="603"/>
                  </a:lnTo>
                  <a:lnTo>
                    <a:pt x="468" y="603"/>
                  </a:lnTo>
                  <a:lnTo>
                    <a:pt x="464" y="599"/>
                  </a:lnTo>
                  <a:lnTo>
                    <a:pt x="460" y="595"/>
                  </a:lnTo>
                  <a:lnTo>
                    <a:pt x="458" y="591"/>
                  </a:lnTo>
                  <a:lnTo>
                    <a:pt x="456" y="587"/>
                  </a:lnTo>
                  <a:lnTo>
                    <a:pt x="451" y="587"/>
                  </a:lnTo>
                  <a:lnTo>
                    <a:pt x="445" y="587"/>
                  </a:lnTo>
                  <a:lnTo>
                    <a:pt x="439" y="583"/>
                  </a:lnTo>
                  <a:lnTo>
                    <a:pt x="433" y="580"/>
                  </a:lnTo>
                  <a:lnTo>
                    <a:pt x="428" y="580"/>
                  </a:lnTo>
                  <a:lnTo>
                    <a:pt x="420" y="580"/>
                  </a:lnTo>
                  <a:lnTo>
                    <a:pt x="418" y="578"/>
                  </a:lnTo>
                  <a:lnTo>
                    <a:pt x="414" y="574"/>
                  </a:lnTo>
                  <a:lnTo>
                    <a:pt x="403" y="570"/>
                  </a:lnTo>
                  <a:lnTo>
                    <a:pt x="391" y="566"/>
                  </a:lnTo>
                  <a:lnTo>
                    <a:pt x="389" y="562"/>
                  </a:lnTo>
                  <a:lnTo>
                    <a:pt x="387" y="558"/>
                  </a:lnTo>
                  <a:lnTo>
                    <a:pt x="382" y="558"/>
                  </a:lnTo>
                  <a:lnTo>
                    <a:pt x="374" y="560"/>
                  </a:lnTo>
                  <a:lnTo>
                    <a:pt x="372" y="562"/>
                  </a:lnTo>
                  <a:lnTo>
                    <a:pt x="368" y="566"/>
                  </a:lnTo>
                  <a:lnTo>
                    <a:pt x="362" y="566"/>
                  </a:lnTo>
                  <a:lnTo>
                    <a:pt x="355" y="568"/>
                  </a:lnTo>
                  <a:lnTo>
                    <a:pt x="353" y="570"/>
                  </a:lnTo>
                  <a:lnTo>
                    <a:pt x="347" y="570"/>
                  </a:lnTo>
                  <a:lnTo>
                    <a:pt x="343" y="570"/>
                  </a:lnTo>
                  <a:lnTo>
                    <a:pt x="338" y="570"/>
                  </a:lnTo>
                  <a:lnTo>
                    <a:pt x="334" y="574"/>
                  </a:lnTo>
                  <a:lnTo>
                    <a:pt x="330" y="580"/>
                  </a:lnTo>
                  <a:lnTo>
                    <a:pt x="326" y="581"/>
                  </a:lnTo>
                  <a:lnTo>
                    <a:pt x="322" y="583"/>
                  </a:lnTo>
                  <a:lnTo>
                    <a:pt x="318" y="587"/>
                  </a:lnTo>
                  <a:lnTo>
                    <a:pt x="315" y="593"/>
                  </a:lnTo>
                  <a:lnTo>
                    <a:pt x="315" y="604"/>
                  </a:lnTo>
                  <a:lnTo>
                    <a:pt x="316" y="618"/>
                  </a:lnTo>
                  <a:lnTo>
                    <a:pt x="315" y="622"/>
                  </a:lnTo>
                  <a:lnTo>
                    <a:pt x="315" y="628"/>
                  </a:lnTo>
                  <a:lnTo>
                    <a:pt x="307" y="626"/>
                  </a:lnTo>
                  <a:lnTo>
                    <a:pt x="299" y="624"/>
                  </a:lnTo>
                  <a:lnTo>
                    <a:pt x="290" y="624"/>
                  </a:lnTo>
                  <a:lnTo>
                    <a:pt x="278" y="624"/>
                  </a:lnTo>
                  <a:lnTo>
                    <a:pt x="268" y="618"/>
                  </a:lnTo>
                  <a:lnTo>
                    <a:pt x="261" y="614"/>
                  </a:lnTo>
                  <a:lnTo>
                    <a:pt x="255" y="614"/>
                  </a:lnTo>
                  <a:lnTo>
                    <a:pt x="249" y="616"/>
                  </a:lnTo>
                  <a:lnTo>
                    <a:pt x="245" y="614"/>
                  </a:lnTo>
                  <a:lnTo>
                    <a:pt x="244" y="614"/>
                  </a:lnTo>
                  <a:lnTo>
                    <a:pt x="242" y="610"/>
                  </a:lnTo>
                  <a:lnTo>
                    <a:pt x="242" y="606"/>
                  </a:lnTo>
                  <a:lnTo>
                    <a:pt x="238" y="603"/>
                  </a:lnTo>
                  <a:lnTo>
                    <a:pt x="232" y="599"/>
                  </a:lnTo>
                  <a:lnTo>
                    <a:pt x="234" y="597"/>
                  </a:lnTo>
                  <a:lnTo>
                    <a:pt x="234" y="595"/>
                  </a:lnTo>
                  <a:lnTo>
                    <a:pt x="232" y="593"/>
                  </a:lnTo>
                  <a:lnTo>
                    <a:pt x="228" y="589"/>
                  </a:lnTo>
                  <a:lnTo>
                    <a:pt x="222" y="587"/>
                  </a:lnTo>
                  <a:lnTo>
                    <a:pt x="219" y="585"/>
                  </a:lnTo>
                  <a:lnTo>
                    <a:pt x="213" y="581"/>
                  </a:lnTo>
                  <a:lnTo>
                    <a:pt x="209" y="578"/>
                  </a:lnTo>
                  <a:lnTo>
                    <a:pt x="199" y="572"/>
                  </a:lnTo>
                  <a:lnTo>
                    <a:pt x="190" y="566"/>
                  </a:lnTo>
                  <a:lnTo>
                    <a:pt x="184" y="564"/>
                  </a:lnTo>
                  <a:lnTo>
                    <a:pt x="176" y="562"/>
                  </a:lnTo>
                  <a:lnTo>
                    <a:pt x="174" y="566"/>
                  </a:lnTo>
                  <a:lnTo>
                    <a:pt x="173" y="570"/>
                  </a:lnTo>
                  <a:lnTo>
                    <a:pt x="167" y="568"/>
                  </a:lnTo>
                  <a:lnTo>
                    <a:pt x="161" y="566"/>
                  </a:lnTo>
                  <a:lnTo>
                    <a:pt x="153" y="564"/>
                  </a:lnTo>
                  <a:lnTo>
                    <a:pt x="148" y="560"/>
                  </a:lnTo>
                  <a:lnTo>
                    <a:pt x="138" y="560"/>
                  </a:lnTo>
                  <a:lnTo>
                    <a:pt x="130" y="560"/>
                  </a:lnTo>
                  <a:lnTo>
                    <a:pt x="123" y="555"/>
                  </a:lnTo>
                  <a:lnTo>
                    <a:pt x="113" y="549"/>
                  </a:lnTo>
                  <a:lnTo>
                    <a:pt x="109" y="549"/>
                  </a:lnTo>
                  <a:lnTo>
                    <a:pt x="105" y="549"/>
                  </a:lnTo>
                  <a:lnTo>
                    <a:pt x="102" y="547"/>
                  </a:lnTo>
                  <a:lnTo>
                    <a:pt x="100" y="545"/>
                  </a:lnTo>
                  <a:lnTo>
                    <a:pt x="98" y="541"/>
                  </a:lnTo>
                  <a:lnTo>
                    <a:pt x="98" y="537"/>
                  </a:lnTo>
                  <a:lnTo>
                    <a:pt x="94" y="533"/>
                  </a:lnTo>
                  <a:lnTo>
                    <a:pt x="90" y="530"/>
                  </a:lnTo>
                  <a:lnTo>
                    <a:pt x="86" y="528"/>
                  </a:lnTo>
                  <a:lnTo>
                    <a:pt x="80" y="528"/>
                  </a:lnTo>
                  <a:lnTo>
                    <a:pt x="77" y="522"/>
                  </a:lnTo>
                  <a:lnTo>
                    <a:pt x="71" y="518"/>
                  </a:lnTo>
                  <a:lnTo>
                    <a:pt x="65" y="516"/>
                  </a:lnTo>
                  <a:lnTo>
                    <a:pt x="59" y="512"/>
                  </a:lnTo>
                  <a:lnTo>
                    <a:pt x="59" y="507"/>
                  </a:lnTo>
                  <a:lnTo>
                    <a:pt x="57" y="501"/>
                  </a:lnTo>
                  <a:lnTo>
                    <a:pt x="54" y="495"/>
                  </a:lnTo>
                  <a:lnTo>
                    <a:pt x="48" y="491"/>
                  </a:lnTo>
                  <a:lnTo>
                    <a:pt x="46" y="487"/>
                  </a:lnTo>
                  <a:lnTo>
                    <a:pt x="42" y="484"/>
                  </a:lnTo>
                  <a:lnTo>
                    <a:pt x="50" y="484"/>
                  </a:lnTo>
                  <a:lnTo>
                    <a:pt x="56" y="482"/>
                  </a:lnTo>
                  <a:lnTo>
                    <a:pt x="59" y="482"/>
                  </a:lnTo>
                  <a:lnTo>
                    <a:pt x="65" y="480"/>
                  </a:lnTo>
                  <a:lnTo>
                    <a:pt x="65" y="478"/>
                  </a:lnTo>
                  <a:lnTo>
                    <a:pt x="67" y="474"/>
                  </a:lnTo>
                  <a:lnTo>
                    <a:pt x="69" y="468"/>
                  </a:lnTo>
                  <a:lnTo>
                    <a:pt x="73" y="462"/>
                  </a:lnTo>
                  <a:lnTo>
                    <a:pt x="80" y="455"/>
                  </a:lnTo>
                  <a:lnTo>
                    <a:pt x="88" y="447"/>
                  </a:lnTo>
                  <a:lnTo>
                    <a:pt x="90" y="441"/>
                  </a:lnTo>
                  <a:lnTo>
                    <a:pt x="94" y="436"/>
                  </a:lnTo>
                  <a:lnTo>
                    <a:pt x="96" y="432"/>
                  </a:lnTo>
                  <a:lnTo>
                    <a:pt x="96" y="426"/>
                  </a:lnTo>
                  <a:lnTo>
                    <a:pt x="100" y="424"/>
                  </a:lnTo>
                  <a:lnTo>
                    <a:pt x="102" y="420"/>
                  </a:lnTo>
                  <a:lnTo>
                    <a:pt x="105" y="414"/>
                  </a:lnTo>
                  <a:lnTo>
                    <a:pt x="107" y="411"/>
                  </a:lnTo>
                  <a:lnTo>
                    <a:pt x="113" y="409"/>
                  </a:lnTo>
                  <a:lnTo>
                    <a:pt x="117" y="407"/>
                  </a:lnTo>
                  <a:lnTo>
                    <a:pt x="115" y="403"/>
                  </a:lnTo>
                  <a:lnTo>
                    <a:pt x="113" y="397"/>
                  </a:lnTo>
                  <a:lnTo>
                    <a:pt x="119" y="384"/>
                  </a:lnTo>
                  <a:lnTo>
                    <a:pt x="125" y="370"/>
                  </a:lnTo>
                  <a:lnTo>
                    <a:pt x="128" y="361"/>
                  </a:lnTo>
                  <a:lnTo>
                    <a:pt x="132" y="351"/>
                  </a:lnTo>
                  <a:lnTo>
                    <a:pt x="134" y="349"/>
                  </a:lnTo>
                  <a:lnTo>
                    <a:pt x="136" y="347"/>
                  </a:lnTo>
                  <a:lnTo>
                    <a:pt x="140" y="355"/>
                  </a:lnTo>
                  <a:lnTo>
                    <a:pt x="146" y="365"/>
                  </a:lnTo>
                  <a:lnTo>
                    <a:pt x="146" y="368"/>
                  </a:lnTo>
                  <a:lnTo>
                    <a:pt x="146" y="372"/>
                  </a:lnTo>
                  <a:lnTo>
                    <a:pt x="146" y="376"/>
                  </a:lnTo>
                  <a:lnTo>
                    <a:pt x="148" y="380"/>
                  </a:lnTo>
                  <a:lnTo>
                    <a:pt x="150" y="380"/>
                  </a:lnTo>
                  <a:lnTo>
                    <a:pt x="151" y="372"/>
                  </a:lnTo>
                  <a:lnTo>
                    <a:pt x="153" y="363"/>
                  </a:lnTo>
                  <a:lnTo>
                    <a:pt x="150" y="355"/>
                  </a:lnTo>
                  <a:lnTo>
                    <a:pt x="146" y="347"/>
                  </a:lnTo>
                  <a:lnTo>
                    <a:pt x="144" y="345"/>
                  </a:lnTo>
                  <a:lnTo>
                    <a:pt x="140" y="342"/>
                  </a:lnTo>
                  <a:lnTo>
                    <a:pt x="136" y="338"/>
                  </a:lnTo>
                  <a:lnTo>
                    <a:pt x="134" y="334"/>
                  </a:lnTo>
                  <a:lnTo>
                    <a:pt x="134" y="330"/>
                  </a:lnTo>
                  <a:lnTo>
                    <a:pt x="134" y="324"/>
                  </a:lnTo>
                  <a:lnTo>
                    <a:pt x="138" y="324"/>
                  </a:lnTo>
                  <a:lnTo>
                    <a:pt x="142" y="324"/>
                  </a:lnTo>
                  <a:lnTo>
                    <a:pt x="144" y="317"/>
                  </a:lnTo>
                  <a:lnTo>
                    <a:pt x="146" y="309"/>
                  </a:lnTo>
                  <a:lnTo>
                    <a:pt x="148" y="299"/>
                  </a:lnTo>
                  <a:lnTo>
                    <a:pt x="150" y="288"/>
                  </a:lnTo>
                  <a:lnTo>
                    <a:pt x="144" y="288"/>
                  </a:lnTo>
                  <a:lnTo>
                    <a:pt x="140" y="288"/>
                  </a:lnTo>
                  <a:lnTo>
                    <a:pt x="134" y="282"/>
                  </a:lnTo>
                  <a:lnTo>
                    <a:pt x="130" y="276"/>
                  </a:lnTo>
                  <a:lnTo>
                    <a:pt x="125" y="272"/>
                  </a:lnTo>
                  <a:lnTo>
                    <a:pt x="117" y="267"/>
                  </a:lnTo>
                  <a:lnTo>
                    <a:pt x="117" y="263"/>
                  </a:lnTo>
                  <a:lnTo>
                    <a:pt x="117" y="257"/>
                  </a:lnTo>
                  <a:lnTo>
                    <a:pt x="113" y="251"/>
                  </a:lnTo>
                  <a:lnTo>
                    <a:pt x="109" y="248"/>
                  </a:lnTo>
                  <a:lnTo>
                    <a:pt x="109" y="240"/>
                  </a:lnTo>
                  <a:lnTo>
                    <a:pt x="109" y="234"/>
                  </a:lnTo>
                  <a:lnTo>
                    <a:pt x="113" y="228"/>
                  </a:lnTo>
                  <a:lnTo>
                    <a:pt x="117" y="224"/>
                  </a:lnTo>
                  <a:lnTo>
                    <a:pt x="115" y="221"/>
                  </a:lnTo>
                  <a:lnTo>
                    <a:pt x="113" y="219"/>
                  </a:lnTo>
                  <a:lnTo>
                    <a:pt x="115" y="215"/>
                  </a:lnTo>
                  <a:lnTo>
                    <a:pt x="117" y="213"/>
                  </a:lnTo>
                  <a:lnTo>
                    <a:pt x="123" y="211"/>
                  </a:lnTo>
                  <a:lnTo>
                    <a:pt x="126" y="211"/>
                  </a:lnTo>
                  <a:lnTo>
                    <a:pt x="125" y="209"/>
                  </a:lnTo>
                  <a:lnTo>
                    <a:pt x="123" y="207"/>
                  </a:lnTo>
                  <a:lnTo>
                    <a:pt x="115" y="207"/>
                  </a:lnTo>
                  <a:lnTo>
                    <a:pt x="105" y="207"/>
                  </a:lnTo>
                  <a:lnTo>
                    <a:pt x="102" y="201"/>
                  </a:lnTo>
                  <a:lnTo>
                    <a:pt x="96" y="196"/>
                  </a:lnTo>
                  <a:lnTo>
                    <a:pt x="100" y="194"/>
                  </a:lnTo>
                  <a:lnTo>
                    <a:pt x="103" y="192"/>
                  </a:lnTo>
                  <a:lnTo>
                    <a:pt x="102" y="190"/>
                  </a:lnTo>
                  <a:lnTo>
                    <a:pt x="100" y="186"/>
                  </a:lnTo>
                  <a:lnTo>
                    <a:pt x="94" y="184"/>
                  </a:lnTo>
                  <a:lnTo>
                    <a:pt x="88" y="182"/>
                  </a:lnTo>
                  <a:lnTo>
                    <a:pt x="90" y="180"/>
                  </a:lnTo>
                  <a:lnTo>
                    <a:pt x="94" y="178"/>
                  </a:lnTo>
                  <a:lnTo>
                    <a:pt x="86" y="175"/>
                  </a:lnTo>
                  <a:lnTo>
                    <a:pt x="80" y="173"/>
                  </a:lnTo>
                  <a:lnTo>
                    <a:pt x="77" y="175"/>
                  </a:lnTo>
                  <a:lnTo>
                    <a:pt x="73" y="178"/>
                  </a:lnTo>
                  <a:lnTo>
                    <a:pt x="71" y="173"/>
                  </a:lnTo>
                  <a:lnTo>
                    <a:pt x="71" y="167"/>
                  </a:lnTo>
                  <a:lnTo>
                    <a:pt x="57" y="159"/>
                  </a:lnTo>
                  <a:lnTo>
                    <a:pt x="44" y="152"/>
                  </a:lnTo>
                  <a:lnTo>
                    <a:pt x="40" y="148"/>
                  </a:lnTo>
                  <a:lnTo>
                    <a:pt x="36" y="144"/>
                  </a:lnTo>
                  <a:lnTo>
                    <a:pt x="31" y="140"/>
                  </a:lnTo>
                  <a:lnTo>
                    <a:pt x="25" y="136"/>
                  </a:lnTo>
                  <a:lnTo>
                    <a:pt x="23" y="138"/>
                  </a:lnTo>
                  <a:lnTo>
                    <a:pt x="19" y="142"/>
                  </a:lnTo>
                  <a:lnTo>
                    <a:pt x="15" y="142"/>
                  </a:lnTo>
                  <a:lnTo>
                    <a:pt x="9" y="140"/>
                  </a:lnTo>
                  <a:lnTo>
                    <a:pt x="9" y="134"/>
                  </a:lnTo>
                  <a:lnTo>
                    <a:pt x="11" y="127"/>
                  </a:lnTo>
                  <a:lnTo>
                    <a:pt x="9" y="125"/>
                  </a:lnTo>
                  <a:lnTo>
                    <a:pt x="8" y="123"/>
                  </a:lnTo>
                  <a:lnTo>
                    <a:pt x="6" y="123"/>
                  </a:lnTo>
                  <a:lnTo>
                    <a:pt x="4" y="121"/>
                  </a:lnTo>
                  <a:lnTo>
                    <a:pt x="2" y="117"/>
                  </a:lnTo>
                  <a:lnTo>
                    <a:pt x="0" y="113"/>
                  </a:lnTo>
                  <a:lnTo>
                    <a:pt x="4" y="115"/>
                  </a:lnTo>
                  <a:lnTo>
                    <a:pt x="8" y="115"/>
                  </a:lnTo>
                  <a:lnTo>
                    <a:pt x="13" y="115"/>
                  </a:lnTo>
                  <a:lnTo>
                    <a:pt x="19" y="113"/>
                  </a:lnTo>
                  <a:lnTo>
                    <a:pt x="17" y="109"/>
                  </a:lnTo>
                  <a:lnTo>
                    <a:pt x="13" y="107"/>
                  </a:lnTo>
                  <a:lnTo>
                    <a:pt x="13" y="104"/>
                  </a:lnTo>
                  <a:lnTo>
                    <a:pt x="13" y="102"/>
                  </a:lnTo>
                  <a:lnTo>
                    <a:pt x="17" y="102"/>
                  </a:lnTo>
                  <a:lnTo>
                    <a:pt x="21" y="102"/>
                  </a:lnTo>
                  <a:lnTo>
                    <a:pt x="21" y="100"/>
                  </a:lnTo>
                  <a:lnTo>
                    <a:pt x="15" y="96"/>
                  </a:lnTo>
                  <a:lnTo>
                    <a:pt x="8" y="94"/>
                  </a:lnTo>
                  <a:lnTo>
                    <a:pt x="11" y="86"/>
                  </a:lnTo>
                  <a:lnTo>
                    <a:pt x="17" y="79"/>
                  </a:lnTo>
                  <a:lnTo>
                    <a:pt x="27" y="79"/>
                  </a:lnTo>
                  <a:lnTo>
                    <a:pt x="38" y="79"/>
                  </a:lnTo>
                  <a:lnTo>
                    <a:pt x="48" y="79"/>
                  </a:lnTo>
                  <a:lnTo>
                    <a:pt x="56" y="81"/>
                  </a:lnTo>
                  <a:lnTo>
                    <a:pt x="59" y="82"/>
                  </a:lnTo>
                  <a:lnTo>
                    <a:pt x="63" y="84"/>
                  </a:lnTo>
                  <a:lnTo>
                    <a:pt x="71" y="86"/>
                  </a:lnTo>
                  <a:lnTo>
                    <a:pt x="80" y="88"/>
                  </a:lnTo>
                  <a:lnTo>
                    <a:pt x="82" y="84"/>
                  </a:lnTo>
                  <a:lnTo>
                    <a:pt x="86" y="81"/>
                  </a:lnTo>
                  <a:lnTo>
                    <a:pt x="90" y="81"/>
                  </a:lnTo>
                  <a:lnTo>
                    <a:pt x="96" y="82"/>
                  </a:lnTo>
                  <a:lnTo>
                    <a:pt x="102" y="84"/>
                  </a:lnTo>
                  <a:lnTo>
                    <a:pt x="109" y="86"/>
                  </a:lnTo>
                  <a:lnTo>
                    <a:pt x="111" y="90"/>
                  </a:lnTo>
                  <a:lnTo>
                    <a:pt x="111" y="94"/>
                  </a:lnTo>
                  <a:lnTo>
                    <a:pt x="115" y="100"/>
                  </a:lnTo>
                  <a:lnTo>
                    <a:pt x="117" y="106"/>
                  </a:lnTo>
                  <a:lnTo>
                    <a:pt x="123" y="109"/>
                  </a:lnTo>
                  <a:lnTo>
                    <a:pt x="126" y="111"/>
                  </a:lnTo>
                  <a:lnTo>
                    <a:pt x="134" y="109"/>
                  </a:lnTo>
                  <a:lnTo>
                    <a:pt x="144" y="107"/>
                  </a:lnTo>
                  <a:lnTo>
                    <a:pt x="148" y="111"/>
                  </a:lnTo>
                  <a:lnTo>
                    <a:pt x="153" y="115"/>
                  </a:lnTo>
                  <a:lnTo>
                    <a:pt x="161" y="117"/>
                  </a:lnTo>
                  <a:lnTo>
                    <a:pt x="169" y="117"/>
                  </a:lnTo>
                  <a:lnTo>
                    <a:pt x="174" y="119"/>
                  </a:lnTo>
                  <a:lnTo>
                    <a:pt x="178" y="121"/>
                  </a:lnTo>
                  <a:lnTo>
                    <a:pt x="184" y="123"/>
                  </a:lnTo>
                  <a:lnTo>
                    <a:pt x="188" y="123"/>
                  </a:lnTo>
                  <a:lnTo>
                    <a:pt x="188" y="117"/>
                  </a:lnTo>
                  <a:lnTo>
                    <a:pt x="186" y="109"/>
                  </a:lnTo>
                  <a:lnTo>
                    <a:pt x="190" y="104"/>
                  </a:lnTo>
                  <a:lnTo>
                    <a:pt x="194" y="96"/>
                  </a:lnTo>
                  <a:lnTo>
                    <a:pt x="194" y="88"/>
                  </a:lnTo>
                  <a:lnTo>
                    <a:pt x="196" y="81"/>
                  </a:lnTo>
                  <a:lnTo>
                    <a:pt x="192" y="77"/>
                  </a:lnTo>
                  <a:lnTo>
                    <a:pt x="188" y="75"/>
                  </a:lnTo>
                  <a:lnTo>
                    <a:pt x="186" y="69"/>
                  </a:lnTo>
                  <a:lnTo>
                    <a:pt x="186" y="65"/>
                  </a:lnTo>
                  <a:lnTo>
                    <a:pt x="188" y="59"/>
                  </a:lnTo>
                  <a:lnTo>
                    <a:pt x="192" y="56"/>
                  </a:lnTo>
                  <a:lnTo>
                    <a:pt x="190" y="48"/>
                  </a:lnTo>
                  <a:lnTo>
                    <a:pt x="188" y="40"/>
                  </a:lnTo>
                  <a:lnTo>
                    <a:pt x="194" y="42"/>
                  </a:lnTo>
                  <a:lnTo>
                    <a:pt x="197" y="44"/>
                  </a:lnTo>
                  <a:lnTo>
                    <a:pt x="201" y="46"/>
                  </a:lnTo>
                  <a:lnTo>
                    <a:pt x="205" y="48"/>
                  </a:lnTo>
                  <a:lnTo>
                    <a:pt x="211" y="48"/>
                  </a:lnTo>
                  <a:lnTo>
                    <a:pt x="217" y="48"/>
                  </a:lnTo>
                  <a:lnTo>
                    <a:pt x="219" y="50"/>
                  </a:lnTo>
                  <a:lnTo>
                    <a:pt x="219" y="52"/>
                  </a:lnTo>
                  <a:lnTo>
                    <a:pt x="217" y="58"/>
                  </a:lnTo>
                  <a:lnTo>
                    <a:pt x="213" y="65"/>
                  </a:lnTo>
                  <a:lnTo>
                    <a:pt x="213" y="69"/>
                  </a:lnTo>
                  <a:lnTo>
                    <a:pt x="213" y="73"/>
                  </a:lnTo>
                  <a:lnTo>
                    <a:pt x="211" y="75"/>
                  </a:lnTo>
                  <a:lnTo>
                    <a:pt x="209" y="79"/>
                  </a:lnTo>
                  <a:lnTo>
                    <a:pt x="211" y="79"/>
                  </a:lnTo>
                  <a:lnTo>
                    <a:pt x="215" y="81"/>
                  </a:lnTo>
                  <a:lnTo>
                    <a:pt x="222" y="77"/>
                  </a:lnTo>
                  <a:lnTo>
                    <a:pt x="230" y="75"/>
                  </a:lnTo>
                  <a:lnTo>
                    <a:pt x="238" y="79"/>
                  </a:lnTo>
                  <a:lnTo>
                    <a:pt x="245" y="82"/>
                  </a:lnTo>
                  <a:lnTo>
                    <a:pt x="251" y="82"/>
                  </a:lnTo>
                  <a:lnTo>
                    <a:pt x="259" y="84"/>
                  </a:lnTo>
                  <a:lnTo>
                    <a:pt x="265" y="88"/>
                  </a:lnTo>
                  <a:lnTo>
                    <a:pt x="270" y="94"/>
                  </a:lnTo>
                  <a:lnTo>
                    <a:pt x="274" y="94"/>
                  </a:lnTo>
                  <a:lnTo>
                    <a:pt x="280" y="92"/>
                  </a:lnTo>
                  <a:lnTo>
                    <a:pt x="282" y="90"/>
                  </a:lnTo>
                  <a:lnTo>
                    <a:pt x="286" y="88"/>
                  </a:lnTo>
                  <a:lnTo>
                    <a:pt x="291" y="88"/>
                  </a:lnTo>
                  <a:lnTo>
                    <a:pt x="299" y="88"/>
                  </a:lnTo>
                  <a:lnTo>
                    <a:pt x="299" y="86"/>
                  </a:lnTo>
                  <a:lnTo>
                    <a:pt x="299" y="84"/>
                  </a:lnTo>
                  <a:lnTo>
                    <a:pt x="297" y="81"/>
                  </a:lnTo>
                  <a:lnTo>
                    <a:pt x="295" y="77"/>
                  </a:lnTo>
                  <a:lnTo>
                    <a:pt x="297" y="73"/>
                  </a:lnTo>
                  <a:lnTo>
                    <a:pt x="297" y="69"/>
                  </a:lnTo>
                  <a:lnTo>
                    <a:pt x="301" y="67"/>
                  </a:lnTo>
                  <a:lnTo>
                    <a:pt x="305" y="63"/>
                  </a:lnTo>
                  <a:lnTo>
                    <a:pt x="311" y="63"/>
                  </a:lnTo>
                  <a:lnTo>
                    <a:pt x="316" y="63"/>
                  </a:lnTo>
                  <a:lnTo>
                    <a:pt x="320" y="61"/>
                  </a:lnTo>
                  <a:lnTo>
                    <a:pt x="324" y="59"/>
                  </a:lnTo>
                  <a:lnTo>
                    <a:pt x="338" y="59"/>
                  </a:lnTo>
                  <a:lnTo>
                    <a:pt x="351" y="59"/>
                  </a:lnTo>
                  <a:lnTo>
                    <a:pt x="359" y="58"/>
                  </a:lnTo>
                  <a:lnTo>
                    <a:pt x="366" y="56"/>
                  </a:lnTo>
                  <a:lnTo>
                    <a:pt x="372" y="50"/>
                  </a:lnTo>
                  <a:lnTo>
                    <a:pt x="380" y="46"/>
                  </a:lnTo>
                  <a:lnTo>
                    <a:pt x="386" y="36"/>
                  </a:lnTo>
                  <a:lnTo>
                    <a:pt x="389" y="27"/>
                  </a:lnTo>
                  <a:lnTo>
                    <a:pt x="393" y="19"/>
                  </a:lnTo>
                  <a:lnTo>
                    <a:pt x="395" y="13"/>
                  </a:lnTo>
                  <a:lnTo>
                    <a:pt x="399" y="10"/>
                  </a:lnTo>
                  <a:lnTo>
                    <a:pt x="405" y="4"/>
                  </a:lnTo>
                  <a:lnTo>
                    <a:pt x="410" y="4"/>
                  </a:lnTo>
                  <a:lnTo>
                    <a:pt x="416" y="2"/>
                  </a:lnTo>
                  <a:lnTo>
                    <a:pt x="424" y="2"/>
                  </a:lnTo>
                  <a:lnTo>
                    <a:pt x="433" y="2"/>
                  </a:lnTo>
                  <a:lnTo>
                    <a:pt x="441" y="0"/>
                  </a:lnTo>
                  <a:lnTo>
                    <a:pt x="451" y="0"/>
                  </a:lnTo>
                  <a:lnTo>
                    <a:pt x="453" y="19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22" name="Freeform 16"/>
            <p:cNvSpPr>
              <a:spLocks/>
            </p:cNvSpPr>
            <p:nvPr/>
          </p:nvSpPr>
          <p:spPr bwMode="auto">
            <a:xfrm>
              <a:off x="1649" y="2459"/>
              <a:ext cx="9" cy="7"/>
            </a:xfrm>
            <a:custGeom>
              <a:avLst/>
              <a:gdLst>
                <a:gd name="T0" fmla="*/ 2 w 10"/>
                <a:gd name="T1" fmla="*/ 2 h 7"/>
                <a:gd name="T2" fmla="*/ 5 w 10"/>
                <a:gd name="T3" fmla="*/ 0 h 7"/>
                <a:gd name="T4" fmla="*/ 7 w 10"/>
                <a:gd name="T5" fmla="*/ 4 h 7"/>
                <a:gd name="T6" fmla="*/ 2 w 10"/>
                <a:gd name="T7" fmla="*/ 7 h 7"/>
                <a:gd name="T8" fmla="*/ 0 w 10"/>
                <a:gd name="T9" fmla="*/ 6 h 7"/>
                <a:gd name="T10" fmla="*/ 2 w 10"/>
                <a:gd name="T11" fmla="*/ 2 h 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"/>
                <a:gd name="T19" fmla="*/ 0 h 7"/>
                <a:gd name="T20" fmla="*/ 10 w 10"/>
                <a:gd name="T21" fmla="*/ 7 h 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" h="7">
                  <a:moveTo>
                    <a:pt x="2" y="2"/>
                  </a:moveTo>
                  <a:lnTo>
                    <a:pt x="6" y="0"/>
                  </a:lnTo>
                  <a:lnTo>
                    <a:pt x="10" y="4"/>
                  </a:lnTo>
                  <a:lnTo>
                    <a:pt x="2" y="7"/>
                  </a:lnTo>
                  <a:lnTo>
                    <a:pt x="0" y="6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23" name="Freeform 17"/>
            <p:cNvSpPr>
              <a:spLocks/>
            </p:cNvSpPr>
            <p:nvPr/>
          </p:nvSpPr>
          <p:spPr bwMode="auto">
            <a:xfrm>
              <a:off x="1649" y="2459"/>
              <a:ext cx="9" cy="7"/>
            </a:xfrm>
            <a:custGeom>
              <a:avLst/>
              <a:gdLst>
                <a:gd name="T0" fmla="*/ 2 w 10"/>
                <a:gd name="T1" fmla="*/ 2 h 7"/>
                <a:gd name="T2" fmla="*/ 5 w 10"/>
                <a:gd name="T3" fmla="*/ 0 h 7"/>
                <a:gd name="T4" fmla="*/ 7 w 10"/>
                <a:gd name="T5" fmla="*/ 4 h 7"/>
                <a:gd name="T6" fmla="*/ 2 w 10"/>
                <a:gd name="T7" fmla="*/ 7 h 7"/>
                <a:gd name="T8" fmla="*/ 0 w 10"/>
                <a:gd name="T9" fmla="*/ 6 h 7"/>
                <a:gd name="T10" fmla="*/ 2 w 10"/>
                <a:gd name="T11" fmla="*/ 2 h 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"/>
                <a:gd name="T19" fmla="*/ 0 h 7"/>
                <a:gd name="T20" fmla="*/ 10 w 10"/>
                <a:gd name="T21" fmla="*/ 7 h 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" h="7">
                  <a:moveTo>
                    <a:pt x="2" y="2"/>
                  </a:moveTo>
                  <a:lnTo>
                    <a:pt x="6" y="0"/>
                  </a:lnTo>
                  <a:lnTo>
                    <a:pt x="10" y="4"/>
                  </a:lnTo>
                  <a:lnTo>
                    <a:pt x="2" y="7"/>
                  </a:lnTo>
                  <a:lnTo>
                    <a:pt x="0" y="6"/>
                  </a:lnTo>
                  <a:lnTo>
                    <a:pt x="2" y="2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24" name="Freeform 18"/>
            <p:cNvSpPr>
              <a:spLocks/>
            </p:cNvSpPr>
            <p:nvPr/>
          </p:nvSpPr>
          <p:spPr bwMode="auto">
            <a:xfrm>
              <a:off x="1786" y="2432"/>
              <a:ext cx="8" cy="9"/>
            </a:xfrm>
            <a:custGeom>
              <a:avLst/>
              <a:gdLst>
                <a:gd name="T0" fmla="*/ 2 w 9"/>
                <a:gd name="T1" fmla="*/ 2 h 10"/>
                <a:gd name="T2" fmla="*/ 4 w 9"/>
                <a:gd name="T3" fmla="*/ 0 h 10"/>
                <a:gd name="T4" fmla="*/ 6 w 9"/>
                <a:gd name="T5" fmla="*/ 4 h 10"/>
                <a:gd name="T6" fmla="*/ 4 w 9"/>
                <a:gd name="T7" fmla="*/ 5 h 10"/>
                <a:gd name="T8" fmla="*/ 0 w 9"/>
                <a:gd name="T9" fmla="*/ 7 h 10"/>
                <a:gd name="T10" fmla="*/ 2 w 9"/>
                <a:gd name="T11" fmla="*/ 2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"/>
                <a:gd name="T19" fmla="*/ 0 h 10"/>
                <a:gd name="T20" fmla="*/ 9 w 9"/>
                <a:gd name="T21" fmla="*/ 10 h 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" h="10">
                  <a:moveTo>
                    <a:pt x="2" y="2"/>
                  </a:moveTo>
                  <a:lnTo>
                    <a:pt x="7" y="0"/>
                  </a:lnTo>
                  <a:lnTo>
                    <a:pt x="9" y="4"/>
                  </a:lnTo>
                  <a:lnTo>
                    <a:pt x="7" y="8"/>
                  </a:lnTo>
                  <a:lnTo>
                    <a:pt x="0" y="1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25" name="Freeform 19"/>
            <p:cNvSpPr>
              <a:spLocks/>
            </p:cNvSpPr>
            <p:nvPr/>
          </p:nvSpPr>
          <p:spPr bwMode="auto">
            <a:xfrm>
              <a:off x="1786" y="2432"/>
              <a:ext cx="8" cy="9"/>
            </a:xfrm>
            <a:custGeom>
              <a:avLst/>
              <a:gdLst>
                <a:gd name="T0" fmla="*/ 2 w 9"/>
                <a:gd name="T1" fmla="*/ 2 h 10"/>
                <a:gd name="T2" fmla="*/ 4 w 9"/>
                <a:gd name="T3" fmla="*/ 0 h 10"/>
                <a:gd name="T4" fmla="*/ 6 w 9"/>
                <a:gd name="T5" fmla="*/ 4 h 10"/>
                <a:gd name="T6" fmla="*/ 4 w 9"/>
                <a:gd name="T7" fmla="*/ 5 h 10"/>
                <a:gd name="T8" fmla="*/ 0 w 9"/>
                <a:gd name="T9" fmla="*/ 7 h 10"/>
                <a:gd name="T10" fmla="*/ 2 w 9"/>
                <a:gd name="T11" fmla="*/ 2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"/>
                <a:gd name="T19" fmla="*/ 0 h 10"/>
                <a:gd name="T20" fmla="*/ 9 w 9"/>
                <a:gd name="T21" fmla="*/ 10 h 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" h="10">
                  <a:moveTo>
                    <a:pt x="2" y="2"/>
                  </a:moveTo>
                  <a:lnTo>
                    <a:pt x="7" y="0"/>
                  </a:lnTo>
                  <a:lnTo>
                    <a:pt x="9" y="4"/>
                  </a:lnTo>
                  <a:lnTo>
                    <a:pt x="7" y="8"/>
                  </a:lnTo>
                  <a:lnTo>
                    <a:pt x="0" y="10"/>
                  </a:lnTo>
                  <a:lnTo>
                    <a:pt x="2" y="2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26" name="Freeform 20"/>
            <p:cNvSpPr>
              <a:spLocks/>
            </p:cNvSpPr>
            <p:nvPr/>
          </p:nvSpPr>
          <p:spPr bwMode="auto">
            <a:xfrm>
              <a:off x="1800" y="2454"/>
              <a:ext cx="13" cy="8"/>
            </a:xfrm>
            <a:custGeom>
              <a:avLst/>
              <a:gdLst>
                <a:gd name="T0" fmla="*/ 3 w 15"/>
                <a:gd name="T1" fmla="*/ 0 h 8"/>
                <a:gd name="T2" fmla="*/ 8 w 15"/>
                <a:gd name="T3" fmla="*/ 0 h 8"/>
                <a:gd name="T4" fmla="*/ 10 w 15"/>
                <a:gd name="T5" fmla="*/ 6 h 8"/>
                <a:gd name="T6" fmla="*/ 7 w 15"/>
                <a:gd name="T7" fmla="*/ 8 h 8"/>
                <a:gd name="T8" fmla="*/ 3 w 15"/>
                <a:gd name="T9" fmla="*/ 8 h 8"/>
                <a:gd name="T10" fmla="*/ 0 w 15"/>
                <a:gd name="T11" fmla="*/ 4 h 8"/>
                <a:gd name="T12" fmla="*/ 3 w 15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8"/>
                <a:gd name="T23" fmla="*/ 15 w 15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8">
                  <a:moveTo>
                    <a:pt x="6" y="0"/>
                  </a:moveTo>
                  <a:lnTo>
                    <a:pt x="12" y="0"/>
                  </a:lnTo>
                  <a:lnTo>
                    <a:pt x="15" y="6"/>
                  </a:lnTo>
                  <a:lnTo>
                    <a:pt x="10" y="8"/>
                  </a:lnTo>
                  <a:lnTo>
                    <a:pt x="4" y="8"/>
                  </a:lnTo>
                  <a:lnTo>
                    <a:pt x="0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27" name="Freeform 21"/>
            <p:cNvSpPr>
              <a:spLocks/>
            </p:cNvSpPr>
            <p:nvPr/>
          </p:nvSpPr>
          <p:spPr bwMode="auto">
            <a:xfrm>
              <a:off x="1800" y="2454"/>
              <a:ext cx="13" cy="8"/>
            </a:xfrm>
            <a:custGeom>
              <a:avLst/>
              <a:gdLst>
                <a:gd name="T0" fmla="*/ 3 w 15"/>
                <a:gd name="T1" fmla="*/ 0 h 8"/>
                <a:gd name="T2" fmla="*/ 8 w 15"/>
                <a:gd name="T3" fmla="*/ 0 h 8"/>
                <a:gd name="T4" fmla="*/ 10 w 15"/>
                <a:gd name="T5" fmla="*/ 6 h 8"/>
                <a:gd name="T6" fmla="*/ 7 w 15"/>
                <a:gd name="T7" fmla="*/ 8 h 8"/>
                <a:gd name="T8" fmla="*/ 3 w 15"/>
                <a:gd name="T9" fmla="*/ 8 h 8"/>
                <a:gd name="T10" fmla="*/ 0 w 15"/>
                <a:gd name="T11" fmla="*/ 4 h 8"/>
                <a:gd name="T12" fmla="*/ 3 w 15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8"/>
                <a:gd name="T23" fmla="*/ 15 w 15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8">
                  <a:moveTo>
                    <a:pt x="6" y="0"/>
                  </a:moveTo>
                  <a:lnTo>
                    <a:pt x="12" y="0"/>
                  </a:lnTo>
                  <a:lnTo>
                    <a:pt x="15" y="6"/>
                  </a:lnTo>
                  <a:lnTo>
                    <a:pt x="10" y="8"/>
                  </a:lnTo>
                  <a:lnTo>
                    <a:pt x="4" y="8"/>
                  </a:lnTo>
                  <a:lnTo>
                    <a:pt x="0" y="4"/>
                  </a:lnTo>
                  <a:lnTo>
                    <a:pt x="6" y="0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28" name="Freeform 22"/>
            <p:cNvSpPr>
              <a:spLocks/>
            </p:cNvSpPr>
            <p:nvPr/>
          </p:nvSpPr>
          <p:spPr bwMode="auto">
            <a:xfrm>
              <a:off x="2222" y="2969"/>
              <a:ext cx="56" cy="109"/>
            </a:xfrm>
            <a:custGeom>
              <a:avLst/>
              <a:gdLst>
                <a:gd name="T0" fmla="*/ 41 w 63"/>
                <a:gd name="T1" fmla="*/ 0 h 123"/>
                <a:gd name="T2" fmla="*/ 44 w 63"/>
                <a:gd name="T3" fmla="*/ 2 h 123"/>
                <a:gd name="T4" fmla="*/ 43 w 63"/>
                <a:gd name="T5" fmla="*/ 6 h 123"/>
                <a:gd name="T6" fmla="*/ 44 w 63"/>
                <a:gd name="T7" fmla="*/ 13 h 123"/>
                <a:gd name="T8" fmla="*/ 43 w 63"/>
                <a:gd name="T9" fmla="*/ 17 h 123"/>
                <a:gd name="T10" fmla="*/ 43 w 63"/>
                <a:gd name="T11" fmla="*/ 32 h 123"/>
                <a:gd name="T12" fmla="*/ 43 w 63"/>
                <a:gd name="T13" fmla="*/ 44 h 123"/>
                <a:gd name="T14" fmla="*/ 39 w 63"/>
                <a:gd name="T15" fmla="*/ 51 h 123"/>
                <a:gd name="T16" fmla="*/ 35 w 63"/>
                <a:gd name="T17" fmla="*/ 56 h 123"/>
                <a:gd name="T18" fmla="*/ 35 w 63"/>
                <a:gd name="T19" fmla="*/ 59 h 123"/>
                <a:gd name="T20" fmla="*/ 34 w 63"/>
                <a:gd name="T21" fmla="*/ 68 h 123"/>
                <a:gd name="T22" fmla="*/ 28 w 63"/>
                <a:gd name="T23" fmla="*/ 76 h 123"/>
                <a:gd name="T24" fmla="*/ 25 w 63"/>
                <a:gd name="T25" fmla="*/ 79 h 123"/>
                <a:gd name="T26" fmla="*/ 22 w 63"/>
                <a:gd name="T27" fmla="*/ 86 h 123"/>
                <a:gd name="T28" fmla="*/ 10 w 63"/>
                <a:gd name="T29" fmla="*/ 76 h 123"/>
                <a:gd name="T30" fmla="*/ 4 w 63"/>
                <a:gd name="T31" fmla="*/ 72 h 123"/>
                <a:gd name="T32" fmla="*/ 9 w 63"/>
                <a:gd name="T33" fmla="*/ 66 h 123"/>
                <a:gd name="T34" fmla="*/ 2 w 63"/>
                <a:gd name="T35" fmla="*/ 63 h 123"/>
                <a:gd name="T36" fmla="*/ 4 w 63"/>
                <a:gd name="T37" fmla="*/ 58 h 123"/>
                <a:gd name="T38" fmla="*/ 5 w 63"/>
                <a:gd name="T39" fmla="*/ 56 h 123"/>
                <a:gd name="T40" fmla="*/ 0 w 63"/>
                <a:gd name="T41" fmla="*/ 54 h 123"/>
                <a:gd name="T42" fmla="*/ 0 w 63"/>
                <a:gd name="T43" fmla="*/ 51 h 123"/>
                <a:gd name="T44" fmla="*/ 4 w 63"/>
                <a:gd name="T45" fmla="*/ 46 h 123"/>
                <a:gd name="T46" fmla="*/ 4 w 63"/>
                <a:gd name="T47" fmla="*/ 43 h 123"/>
                <a:gd name="T48" fmla="*/ 0 w 63"/>
                <a:gd name="T49" fmla="*/ 38 h 123"/>
                <a:gd name="T50" fmla="*/ 0 w 63"/>
                <a:gd name="T51" fmla="*/ 35 h 123"/>
                <a:gd name="T52" fmla="*/ 4 w 63"/>
                <a:gd name="T53" fmla="*/ 32 h 123"/>
                <a:gd name="T54" fmla="*/ 0 w 63"/>
                <a:gd name="T55" fmla="*/ 29 h 123"/>
                <a:gd name="T56" fmla="*/ 4 w 63"/>
                <a:gd name="T57" fmla="*/ 27 h 123"/>
                <a:gd name="T58" fmla="*/ 5 w 63"/>
                <a:gd name="T59" fmla="*/ 22 h 123"/>
                <a:gd name="T60" fmla="*/ 11 w 63"/>
                <a:gd name="T61" fmla="*/ 19 h 123"/>
                <a:gd name="T62" fmla="*/ 22 w 63"/>
                <a:gd name="T63" fmla="*/ 16 h 123"/>
                <a:gd name="T64" fmla="*/ 28 w 63"/>
                <a:gd name="T65" fmla="*/ 15 h 123"/>
                <a:gd name="T66" fmla="*/ 36 w 63"/>
                <a:gd name="T67" fmla="*/ 15 h 123"/>
                <a:gd name="T68" fmla="*/ 36 w 63"/>
                <a:gd name="T69" fmla="*/ 10 h 123"/>
                <a:gd name="T70" fmla="*/ 39 w 63"/>
                <a:gd name="T71" fmla="*/ 4 h 123"/>
                <a:gd name="T72" fmla="*/ 41 w 63"/>
                <a:gd name="T73" fmla="*/ 0 h 12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3"/>
                <a:gd name="T112" fmla="*/ 0 h 123"/>
                <a:gd name="T113" fmla="*/ 63 w 63"/>
                <a:gd name="T114" fmla="*/ 123 h 12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3" h="123">
                  <a:moveTo>
                    <a:pt x="59" y="0"/>
                  </a:moveTo>
                  <a:lnTo>
                    <a:pt x="63" y="2"/>
                  </a:lnTo>
                  <a:lnTo>
                    <a:pt x="61" y="9"/>
                  </a:lnTo>
                  <a:lnTo>
                    <a:pt x="63" y="19"/>
                  </a:lnTo>
                  <a:lnTo>
                    <a:pt x="61" y="25"/>
                  </a:lnTo>
                  <a:lnTo>
                    <a:pt x="61" y="46"/>
                  </a:lnTo>
                  <a:lnTo>
                    <a:pt x="61" y="63"/>
                  </a:lnTo>
                  <a:lnTo>
                    <a:pt x="56" y="73"/>
                  </a:lnTo>
                  <a:lnTo>
                    <a:pt x="50" y="80"/>
                  </a:lnTo>
                  <a:lnTo>
                    <a:pt x="50" y="86"/>
                  </a:lnTo>
                  <a:lnTo>
                    <a:pt x="48" y="98"/>
                  </a:lnTo>
                  <a:lnTo>
                    <a:pt x="40" y="109"/>
                  </a:lnTo>
                  <a:lnTo>
                    <a:pt x="36" y="113"/>
                  </a:lnTo>
                  <a:lnTo>
                    <a:pt x="31" y="123"/>
                  </a:lnTo>
                  <a:lnTo>
                    <a:pt x="13" y="109"/>
                  </a:lnTo>
                  <a:lnTo>
                    <a:pt x="6" y="103"/>
                  </a:lnTo>
                  <a:lnTo>
                    <a:pt x="12" y="96"/>
                  </a:lnTo>
                  <a:lnTo>
                    <a:pt x="2" y="90"/>
                  </a:lnTo>
                  <a:lnTo>
                    <a:pt x="6" y="82"/>
                  </a:lnTo>
                  <a:lnTo>
                    <a:pt x="8" y="80"/>
                  </a:lnTo>
                  <a:lnTo>
                    <a:pt x="0" y="78"/>
                  </a:lnTo>
                  <a:lnTo>
                    <a:pt x="0" y="75"/>
                  </a:lnTo>
                  <a:lnTo>
                    <a:pt x="6" y="67"/>
                  </a:lnTo>
                  <a:lnTo>
                    <a:pt x="6" y="61"/>
                  </a:lnTo>
                  <a:lnTo>
                    <a:pt x="0" y="55"/>
                  </a:lnTo>
                  <a:lnTo>
                    <a:pt x="0" y="50"/>
                  </a:lnTo>
                  <a:lnTo>
                    <a:pt x="4" y="46"/>
                  </a:lnTo>
                  <a:lnTo>
                    <a:pt x="0" y="42"/>
                  </a:lnTo>
                  <a:lnTo>
                    <a:pt x="6" y="38"/>
                  </a:lnTo>
                  <a:lnTo>
                    <a:pt x="8" y="32"/>
                  </a:lnTo>
                  <a:lnTo>
                    <a:pt x="15" y="27"/>
                  </a:lnTo>
                  <a:lnTo>
                    <a:pt x="31" y="23"/>
                  </a:lnTo>
                  <a:lnTo>
                    <a:pt x="40" y="21"/>
                  </a:lnTo>
                  <a:lnTo>
                    <a:pt x="52" y="21"/>
                  </a:lnTo>
                  <a:lnTo>
                    <a:pt x="52" y="13"/>
                  </a:lnTo>
                  <a:lnTo>
                    <a:pt x="56" y="7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29" name="Freeform 23"/>
            <p:cNvSpPr>
              <a:spLocks/>
            </p:cNvSpPr>
            <p:nvPr/>
          </p:nvSpPr>
          <p:spPr bwMode="auto">
            <a:xfrm>
              <a:off x="2222" y="2969"/>
              <a:ext cx="56" cy="109"/>
            </a:xfrm>
            <a:custGeom>
              <a:avLst/>
              <a:gdLst>
                <a:gd name="T0" fmla="*/ 41 w 63"/>
                <a:gd name="T1" fmla="*/ 0 h 123"/>
                <a:gd name="T2" fmla="*/ 44 w 63"/>
                <a:gd name="T3" fmla="*/ 2 h 123"/>
                <a:gd name="T4" fmla="*/ 43 w 63"/>
                <a:gd name="T5" fmla="*/ 6 h 123"/>
                <a:gd name="T6" fmla="*/ 44 w 63"/>
                <a:gd name="T7" fmla="*/ 13 h 123"/>
                <a:gd name="T8" fmla="*/ 43 w 63"/>
                <a:gd name="T9" fmla="*/ 17 h 123"/>
                <a:gd name="T10" fmla="*/ 43 w 63"/>
                <a:gd name="T11" fmla="*/ 32 h 123"/>
                <a:gd name="T12" fmla="*/ 43 w 63"/>
                <a:gd name="T13" fmla="*/ 44 h 123"/>
                <a:gd name="T14" fmla="*/ 39 w 63"/>
                <a:gd name="T15" fmla="*/ 51 h 123"/>
                <a:gd name="T16" fmla="*/ 35 w 63"/>
                <a:gd name="T17" fmla="*/ 56 h 123"/>
                <a:gd name="T18" fmla="*/ 35 w 63"/>
                <a:gd name="T19" fmla="*/ 59 h 123"/>
                <a:gd name="T20" fmla="*/ 34 w 63"/>
                <a:gd name="T21" fmla="*/ 68 h 123"/>
                <a:gd name="T22" fmla="*/ 28 w 63"/>
                <a:gd name="T23" fmla="*/ 76 h 123"/>
                <a:gd name="T24" fmla="*/ 25 w 63"/>
                <a:gd name="T25" fmla="*/ 79 h 123"/>
                <a:gd name="T26" fmla="*/ 22 w 63"/>
                <a:gd name="T27" fmla="*/ 86 h 123"/>
                <a:gd name="T28" fmla="*/ 10 w 63"/>
                <a:gd name="T29" fmla="*/ 76 h 123"/>
                <a:gd name="T30" fmla="*/ 4 w 63"/>
                <a:gd name="T31" fmla="*/ 72 h 123"/>
                <a:gd name="T32" fmla="*/ 9 w 63"/>
                <a:gd name="T33" fmla="*/ 66 h 123"/>
                <a:gd name="T34" fmla="*/ 2 w 63"/>
                <a:gd name="T35" fmla="*/ 63 h 123"/>
                <a:gd name="T36" fmla="*/ 4 w 63"/>
                <a:gd name="T37" fmla="*/ 58 h 123"/>
                <a:gd name="T38" fmla="*/ 5 w 63"/>
                <a:gd name="T39" fmla="*/ 56 h 123"/>
                <a:gd name="T40" fmla="*/ 0 w 63"/>
                <a:gd name="T41" fmla="*/ 54 h 123"/>
                <a:gd name="T42" fmla="*/ 0 w 63"/>
                <a:gd name="T43" fmla="*/ 51 h 123"/>
                <a:gd name="T44" fmla="*/ 4 w 63"/>
                <a:gd name="T45" fmla="*/ 46 h 123"/>
                <a:gd name="T46" fmla="*/ 4 w 63"/>
                <a:gd name="T47" fmla="*/ 43 h 123"/>
                <a:gd name="T48" fmla="*/ 0 w 63"/>
                <a:gd name="T49" fmla="*/ 38 h 123"/>
                <a:gd name="T50" fmla="*/ 0 w 63"/>
                <a:gd name="T51" fmla="*/ 35 h 123"/>
                <a:gd name="T52" fmla="*/ 4 w 63"/>
                <a:gd name="T53" fmla="*/ 32 h 123"/>
                <a:gd name="T54" fmla="*/ 0 w 63"/>
                <a:gd name="T55" fmla="*/ 29 h 123"/>
                <a:gd name="T56" fmla="*/ 4 w 63"/>
                <a:gd name="T57" fmla="*/ 27 h 123"/>
                <a:gd name="T58" fmla="*/ 5 w 63"/>
                <a:gd name="T59" fmla="*/ 22 h 123"/>
                <a:gd name="T60" fmla="*/ 11 w 63"/>
                <a:gd name="T61" fmla="*/ 19 h 123"/>
                <a:gd name="T62" fmla="*/ 22 w 63"/>
                <a:gd name="T63" fmla="*/ 16 h 123"/>
                <a:gd name="T64" fmla="*/ 28 w 63"/>
                <a:gd name="T65" fmla="*/ 15 h 123"/>
                <a:gd name="T66" fmla="*/ 36 w 63"/>
                <a:gd name="T67" fmla="*/ 15 h 123"/>
                <a:gd name="T68" fmla="*/ 36 w 63"/>
                <a:gd name="T69" fmla="*/ 10 h 123"/>
                <a:gd name="T70" fmla="*/ 39 w 63"/>
                <a:gd name="T71" fmla="*/ 4 h 123"/>
                <a:gd name="T72" fmla="*/ 41 w 63"/>
                <a:gd name="T73" fmla="*/ 0 h 12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3"/>
                <a:gd name="T112" fmla="*/ 0 h 123"/>
                <a:gd name="T113" fmla="*/ 63 w 63"/>
                <a:gd name="T114" fmla="*/ 123 h 12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3" h="123">
                  <a:moveTo>
                    <a:pt x="59" y="0"/>
                  </a:moveTo>
                  <a:lnTo>
                    <a:pt x="63" y="2"/>
                  </a:lnTo>
                  <a:lnTo>
                    <a:pt x="61" y="9"/>
                  </a:lnTo>
                  <a:lnTo>
                    <a:pt x="63" y="19"/>
                  </a:lnTo>
                  <a:lnTo>
                    <a:pt x="61" y="25"/>
                  </a:lnTo>
                  <a:lnTo>
                    <a:pt x="61" y="46"/>
                  </a:lnTo>
                  <a:lnTo>
                    <a:pt x="61" y="63"/>
                  </a:lnTo>
                  <a:lnTo>
                    <a:pt x="56" y="73"/>
                  </a:lnTo>
                  <a:lnTo>
                    <a:pt x="50" y="80"/>
                  </a:lnTo>
                  <a:lnTo>
                    <a:pt x="50" y="86"/>
                  </a:lnTo>
                  <a:lnTo>
                    <a:pt x="48" y="98"/>
                  </a:lnTo>
                  <a:lnTo>
                    <a:pt x="40" y="109"/>
                  </a:lnTo>
                  <a:lnTo>
                    <a:pt x="36" y="113"/>
                  </a:lnTo>
                  <a:lnTo>
                    <a:pt x="31" y="123"/>
                  </a:lnTo>
                  <a:lnTo>
                    <a:pt x="13" y="109"/>
                  </a:lnTo>
                  <a:lnTo>
                    <a:pt x="6" y="103"/>
                  </a:lnTo>
                  <a:lnTo>
                    <a:pt x="12" y="96"/>
                  </a:lnTo>
                  <a:lnTo>
                    <a:pt x="2" y="90"/>
                  </a:lnTo>
                  <a:lnTo>
                    <a:pt x="6" y="82"/>
                  </a:lnTo>
                  <a:lnTo>
                    <a:pt x="8" y="80"/>
                  </a:lnTo>
                  <a:lnTo>
                    <a:pt x="0" y="78"/>
                  </a:lnTo>
                  <a:lnTo>
                    <a:pt x="0" y="75"/>
                  </a:lnTo>
                  <a:lnTo>
                    <a:pt x="6" y="67"/>
                  </a:lnTo>
                  <a:lnTo>
                    <a:pt x="6" y="61"/>
                  </a:lnTo>
                  <a:lnTo>
                    <a:pt x="0" y="55"/>
                  </a:lnTo>
                  <a:lnTo>
                    <a:pt x="0" y="50"/>
                  </a:lnTo>
                  <a:lnTo>
                    <a:pt x="4" y="46"/>
                  </a:lnTo>
                  <a:lnTo>
                    <a:pt x="0" y="42"/>
                  </a:lnTo>
                  <a:lnTo>
                    <a:pt x="6" y="38"/>
                  </a:lnTo>
                  <a:lnTo>
                    <a:pt x="8" y="32"/>
                  </a:lnTo>
                  <a:lnTo>
                    <a:pt x="15" y="27"/>
                  </a:lnTo>
                  <a:lnTo>
                    <a:pt x="31" y="23"/>
                  </a:lnTo>
                  <a:lnTo>
                    <a:pt x="40" y="21"/>
                  </a:lnTo>
                  <a:lnTo>
                    <a:pt x="52" y="21"/>
                  </a:lnTo>
                  <a:lnTo>
                    <a:pt x="52" y="13"/>
                  </a:lnTo>
                  <a:lnTo>
                    <a:pt x="56" y="7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30" name="Freeform 24"/>
            <p:cNvSpPr>
              <a:spLocks/>
            </p:cNvSpPr>
            <p:nvPr/>
          </p:nvSpPr>
          <p:spPr bwMode="auto">
            <a:xfrm>
              <a:off x="2159" y="2728"/>
              <a:ext cx="21" cy="6"/>
            </a:xfrm>
            <a:custGeom>
              <a:avLst/>
              <a:gdLst>
                <a:gd name="T0" fmla="*/ 0 w 23"/>
                <a:gd name="T1" fmla="*/ 3 h 8"/>
                <a:gd name="T2" fmla="*/ 14 w 23"/>
                <a:gd name="T3" fmla="*/ 2 h 8"/>
                <a:gd name="T4" fmla="*/ 17 w 23"/>
                <a:gd name="T5" fmla="*/ 0 h 8"/>
                <a:gd name="T6" fmla="*/ 0 60000 65536"/>
                <a:gd name="T7" fmla="*/ 0 60000 65536"/>
                <a:gd name="T8" fmla="*/ 0 60000 65536"/>
                <a:gd name="T9" fmla="*/ 0 w 23"/>
                <a:gd name="T10" fmla="*/ 0 h 8"/>
                <a:gd name="T11" fmla="*/ 23 w 23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3" h="8">
                  <a:moveTo>
                    <a:pt x="0" y="8"/>
                  </a:moveTo>
                  <a:lnTo>
                    <a:pt x="17" y="2"/>
                  </a:lnTo>
                  <a:lnTo>
                    <a:pt x="23" y="0"/>
                  </a:lnTo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31" name="Freeform 25"/>
            <p:cNvSpPr>
              <a:spLocks/>
            </p:cNvSpPr>
            <p:nvPr/>
          </p:nvSpPr>
          <p:spPr bwMode="auto">
            <a:xfrm>
              <a:off x="2180" y="2728"/>
              <a:ext cx="9" cy="31"/>
            </a:xfrm>
            <a:custGeom>
              <a:avLst/>
              <a:gdLst>
                <a:gd name="T0" fmla="*/ 0 w 10"/>
                <a:gd name="T1" fmla="*/ 0 h 35"/>
                <a:gd name="T2" fmla="*/ 2 w 10"/>
                <a:gd name="T3" fmla="*/ 4 h 35"/>
                <a:gd name="T4" fmla="*/ 0 w 10"/>
                <a:gd name="T5" fmla="*/ 11 h 35"/>
                <a:gd name="T6" fmla="*/ 5 w 10"/>
                <a:gd name="T7" fmla="*/ 15 h 35"/>
                <a:gd name="T8" fmla="*/ 7 w 10"/>
                <a:gd name="T9" fmla="*/ 19 h 35"/>
                <a:gd name="T10" fmla="*/ 7 w 10"/>
                <a:gd name="T11" fmla="*/ 24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"/>
                <a:gd name="T19" fmla="*/ 0 h 35"/>
                <a:gd name="T20" fmla="*/ 10 w 10"/>
                <a:gd name="T21" fmla="*/ 35 h 3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" h="35">
                  <a:moveTo>
                    <a:pt x="0" y="0"/>
                  </a:moveTo>
                  <a:lnTo>
                    <a:pt x="2" y="6"/>
                  </a:lnTo>
                  <a:lnTo>
                    <a:pt x="0" y="15"/>
                  </a:lnTo>
                  <a:lnTo>
                    <a:pt x="6" y="21"/>
                  </a:lnTo>
                  <a:lnTo>
                    <a:pt x="10" y="27"/>
                  </a:lnTo>
                  <a:lnTo>
                    <a:pt x="10" y="35"/>
                  </a:lnTo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32" name="Freeform 26"/>
            <p:cNvSpPr>
              <a:spLocks/>
            </p:cNvSpPr>
            <p:nvPr/>
          </p:nvSpPr>
          <p:spPr bwMode="auto">
            <a:xfrm>
              <a:off x="2180" y="2479"/>
              <a:ext cx="33" cy="46"/>
            </a:xfrm>
            <a:custGeom>
              <a:avLst/>
              <a:gdLst>
                <a:gd name="T0" fmla="*/ 17 w 38"/>
                <a:gd name="T1" fmla="*/ 0 h 52"/>
                <a:gd name="T2" fmla="*/ 10 w 38"/>
                <a:gd name="T3" fmla="*/ 2 h 52"/>
                <a:gd name="T4" fmla="*/ 3 w 38"/>
                <a:gd name="T5" fmla="*/ 10 h 52"/>
                <a:gd name="T6" fmla="*/ 3 w 38"/>
                <a:gd name="T7" fmla="*/ 13 h 52"/>
                <a:gd name="T8" fmla="*/ 3 w 38"/>
                <a:gd name="T9" fmla="*/ 19 h 52"/>
                <a:gd name="T10" fmla="*/ 3 w 38"/>
                <a:gd name="T11" fmla="*/ 24 h 52"/>
                <a:gd name="T12" fmla="*/ 0 w 38"/>
                <a:gd name="T13" fmla="*/ 29 h 52"/>
                <a:gd name="T14" fmla="*/ 0 w 38"/>
                <a:gd name="T15" fmla="*/ 33 h 52"/>
                <a:gd name="T16" fmla="*/ 3 w 38"/>
                <a:gd name="T17" fmla="*/ 35 h 52"/>
                <a:gd name="T18" fmla="*/ 13 w 38"/>
                <a:gd name="T19" fmla="*/ 36 h 52"/>
                <a:gd name="T20" fmla="*/ 19 w 38"/>
                <a:gd name="T21" fmla="*/ 35 h 52"/>
                <a:gd name="T22" fmla="*/ 25 w 38"/>
                <a:gd name="T23" fmla="*/ 27 h 52"/>
                <a:gd name="T24" fmla="*/ 25 w 38"/>
                <a:gd name="T25" fmla="*/ 23 h 52"/>
                <a:gd name="T26" fmla="*/ 23 w 38"/>
                <a:gd name="T27" fmla="*/ 17 h 52"/>
                <a:gd name="T28" fmla="*/ 17 w 38"/>
                <a:gd name="T29" fmla="*/ 16 h 52"/>
                <a:gd name="T30" fmla="*/ 17 w 38"/>
                <a:gd name="T31" fmla="*/ 8 h 52"/>
                <a:gd name="T32" fmla="*/ 17 w 38"/>
                <a:gd name="T33" fmla="*/ 0 h 5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8"/>
                <a:gd name="T52" fmla="*/ 0 h 52"/>
                <a:gd name="T53" fmla="*/ 38 w 38"/>
                <a:gd name="T54" fmla="*/ 52 h 5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8" h="52">
                  <a:moveTo>
                    <a:pt x="25" y="0"/>
                  </a:moveTo>
                  <a:lnTo>
                    <a:pt x="15" y="2"/>
                  </a:lnTo>
                  <a:lnTo>
                    <a:pt x="4" y="13"/>
                  </a:lnTo>
                  <a:lnTo>
                    <a:pt x="4" y="19"/>
                  </a:lnTo>
                  <a:lnTo>
                    <a:pt x="4" y="27"/>
                  </a:lnTo>
                  <a:lnTo>
                    <a:pt x="6" y="34"/>
                  </a:lnTo>
                  <a:lnTo>
                    <a:pt x="0" y="42"/>
                  </a:lnTo>
                  <a:lnTo>
                    <a:pt x="0" y="48"/>
                  </a:lnTo>
                  <a:lnTo>
                    <a:pt x="4" y="50"/>
                  </a:lnTo>
                  <a:lnTo>
                    <a:pt x="19" y="52"/>
                  </a:lnTo>
                  <a:lnTo>
                    <a:pt x="29" y="50"/>
                  </a:lnTo>
                  <a:lnTo>
                    <a:pt x="38" y="38"/>
                  </a:lnTo>
                  <a:lnTo>
                    <a:pt x="38" y="33"/>
                  </a:lnTo>
                  <a:lnTo>
                    <a:pt x="35" y="25"/>
                  </a:lnTo>
                  <a:lnTo>
                    <a:pt x="27" y="23"/>
                  </a:lnTo>
                  <a:lnTo>
                    <a:pt x="27" y="11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33" name="Freeform 27"/>
            <p:cNvSpPr>
              <a:spLocks/>
            </p:cNvSpPr>
            <p:nvPr/>
          </p:nvSpPr>
          <p:spPr bwMode="auto">
            <a:xfrm>
              <a:off x="2180" y="2479"/>
              <a:ext cx="33" cy="46"/>
            </a:xfrm>
            <a:custGeom>
              <a:avLst/>
              <a:gdLst>
                <a:gd name="T0" fmla="*/ 17 w 38"/>
                <a:gd name="T1" fmla="*/ 0 h 52"/>
                <a:gd name="T2" fmla="*/ 10 w 38"/>
                <a:gd name="T3" fmla="*/ 2 h 52"/>
                <a:gd name="T4" fmla="*/ 3 w 38"/>
                <a:gd name="T5" fmla="*/ 10 h 52"/>
                <a:gd name="T6" fmla="*/ 3 w 38"/>
                <a:gd name="T7" fmla="*/ 13 h 52"/>
                <a:gd name="T8" fmla="*/ 3 w 38"/>
                <a:gd name="T9" fmla="*/ 19 h 52"/>
                <a:gd name="T10" fmla="*/ 3 w 38"/>
                <a:gd name="T11" fmla="*/ 24 h 52"/>
                <a:gd name="T12" fmla="*/ 0 w 38"/>
                <a:gd name="T13" fmla="*/ 29 h 52"/>
                <a:gd name="T14" fmla="*/ 0 w 38"/>
                <a:gd name="T15" fmla="*/ 33 h 52"/>
                <a:gd name="T16" fmla="*/ 3 w 38"/>
                <a:gd name="T17" fmla="*/ 35 h 52"/>
                <a:gd name="T18" fmla="*/ 13 w 38"/>
                <a:gd name="T19" fmla="*/ 36 h 52"/>
                <a:gd name="T20" fmla="*/ 19 w 38"/>
                <a:gd name="T21" fmla="*/ 35 h 52"/>
                <a:gd name="T22" fmla="*/ 25 w 38"/>
                <a:gd name="T23" fmla="*/ 27 h 52"/>
                <a:gd name="T24" fmla="*/ 25 w 38"/>
                <a:gd name="T25" fmla="*/ 23 h 52"/>
                <a:gd name="T26" fmla="*/ 23 w 38"/>
                <a:gd name="T27" fmla="*/ 17 h 52"/>
                <a:gd name="T28" fmla="*/ 17 w 38"/>
                <a:gd name="T29" fmla="*/ 16 h 52"/>
                <a:gd name="T30" fmla="*/ 17 w 38"/>
                <a:gd name="T31" fmla="*/ 8 h 52"/>
                <a:gd name="T32" fmla="*/ 17 w 38"/>
                <a:gd name="T33" fmla="*/ 0 h 5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8"/>
                <a:gd name="T52" fmla="*/ 0 h 52"/>
                <a:gd name="T53" fmla="*/ 38 w 38"/>
                <a:gd name="T54" fmla="*/ 52 h 5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8" h="52">
                  <a:moveTo>
                    <a:pt x="25" y="0"/>
                  </a:moveTo>
                  <a:lnTo>
                    <a:pt x="15" y="2"/>
                  </a:lnTo>
                  <a:lnTo>
                    <a:pt x="4" y="13"/>
                  </a:lnTo>
                  <a:lnTo>
                    <a:pt x="4" y="19"/>
                  </a:lnTo>
                  <a:lnTo>
                    <a:pt x="4" y="27"/>
                  </a:lnTo>
                  <a:lnTo>
                    <a:pt x="6" y="34"/>
                  </a:lnTo>
                  <a:lnTo>
                    <a:pt x="0" y="42"/>
                  </a:lnTo>
                  <a:lnTo>
                    <a:pt x="0" y="48"/>
                  </a:lnTo>
                  <a:lnTo>
                    <a:pt x="4" y="50"/>
                  </a:lnTo>
                  <a:lnTo>
                    <a:pt x="19" y="52"/>
                  </a:lnTo>
                  <a:lnTo>
                    <a:pt x="29" y="50"/>
                  </a:lnTo>
                  <a:lnTo>
                    <a:pt x="38" y="38"/>
                  </a:lnTo>
                  <a:lnTo>
                    <a:pt x="38" y="33"/>
                  </a:lnTo>
                  <a:lnTo>
                    <a:pt x="35" y="25"/>
                  </a:lnTo>
                  <a:lnTo>
                    <a:pt x="27" y="23"/>
                  </a:lnTo>
                  <a:lnTo>
                    <a:pt x="27" y="11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34" name="Freeform 28"/>
            <p:cNvSpPr>
              <a:spLocks/>
            </p:cNvSpPr>
            <p:nvPr/>
          </p:nvSpPr>
          <p:spPr bwMode="auto">
            <a:xfrm>
              <a:off x="2060" y="2384"/>
              <a:ext cx="157" cy="132"/>
            </a:xfrm>
            <a:custGeom>
              <a:avLst/>
              <a:gdLst>
                <a:gd name="T0" fmla="*/ 100 w 176"/>
                <a:gd name="T1" fmla="*/ 101 h 148"/>
                <a:gd name="T2" fmla="*/ 96 w 176"/>
                <a:gd name="T3" fmla="*/ 95 h 148"/>
                <a:gd name="T4" fmla="*/ 96 w 176"/>
                <a:gd name="T5" fmla="*/ 90 h 148"/>
                <a:gd name="T6" fmla="*/ 98 w 176"/>
                <a:gd name="T7" fmla="*/ 85 h 148"/>
                <a:gd name="T8" fmla="*/ 104 w 176"/>
                <a:gd name="T9" fmla="*/ 78 h 148"/>
                <a:gd name="T10" fmla="*/ 113 w 176"/>
                <a:gd name="T11" fmla="*/ 76 h 148"/>
                <a:gd name="T12" fmla="*/ 115 w 176"/>
                <a:gd name="T13" fmla="*/ 70 h 148"/>
                <a:gd name="T14" fmla="*/ 121 w 176"/>
                <a:gd name="T15" fmla="*/ 70 h 148"/>
                <a:gd name="T16" fmla="*/ 125 w 176"/>
                <a:gd name="T17" fmla="*/ 65 h 148"/>
                <a:gd name="T18" fmla="*/ 123 w 176"/>
                <a:gd name="T19" fmla="*/ 62 h 148"/>
                <a:gd name="T20" fmla="*/ 121 w 176"/>
                <a:gd name="T21" fmla="*/ 57 h 148"/>
                <a:gd name="T22" fmla="*/ 121 w 176"/>
                <a:gd name="T23" fmla="*/ 52 h 148"/>
                <a:gd name="T24" fmla="*/ 120 w 176"/>
                <a:gd name="T25" fmla="*/ 48 h 148"/>
                <a:gd name="T26" fmla="*/ 112 w 176"/>
                <a:gd name="T27" fmla="*/ 41 h 148"/>
                <a:gd name="T28" fmla="*/ 110 w 176"/>
                <a:gd name="T29" fmla="*/ 37 h 148"/>
                <a:gd name="T30" fmla="*/ 114 w 176"/>
                <a:gd name="T31" fmla="*/ 30 h 148"/>
                <a:gd name="T32" fmla="*/ 106 w 176"/>
                <a:gd name="T33" fmla="*/ 21 h 148"/>
                <a:gd name="T34" fmla="*/ 98 w 176"/>
                <a:gd name="T35" fmla="*/ 15 h 148"/>
                <a:gd name="T36" fmla="*/ 94 w 176"/>
                <a:gd name="T37" fmla="*/ 9 h 148"/>
                <a:gd name="T38" fmla="*/ 82 w 176"/>
                <a:gd name="T39" fmla="*/ 9 h 148"/>
                <a:gd name="T40" fmla="*/ 75 w 176"/>
                <a:gd name="T41" fmla="*/ 7 h 148"/>
                <a:gd name="T42" fmla="*/ 42 w 176"/>
                <a:gd name="T43" fmla="*/ 9 h 148"/>
                <a:gd name="T44" fmla="*/ 37 w 176"/>
                <a:gd name="T45" fmla="*/ 5 h 148"/>
                <a:gd name="T46" fmla="*/ 29 w 176"/>
                <a:gd name="T47" fmla="*/ 5 h 148"/>
                <a:gd name="T48" fmla="*/ 26 w 176"/>
                <a:gd name="T49" fmla="*/ 0 h 148"/>
                <a:gd name="T50" fmla="*/ 11 w 176"/>
                <a:gd name="T51" fmla="*/ 7 h 148"/>
                <a:gd name="T52" fmla="*/ 0 w 176"/>
                <a:gd name="T53" fmla="*/ 7 h 148"/>
                <a:gd name="T54" fmla="*/ 2 w 176"/>
                <a:gd name="T55" fmla="*/ 22 h 148"/>
                <a:gd name="T56" fmla="*/ 4 w 176"/>
                <a:gd name="T57" fmla="*/ 26 h 148"/>
                <a:gd name="T58" fmla="*/ 15 w 176"/>
                <a:gd name="T59" fmla="*/ 28 h 148"/>
                <a:gd name="T60" fmla="*/ 19 w 176"/>
                <a:gd name="T61" fmla="*/ 36 h 148"/>
                <a:gd name="T62" fmla="*/ 29 w 176"/>
                <a:gd name="T63" fmla="*/ 47 h 148"/>
                <a:gd name="T64" fmla="*/ 37 w 176"/>
                <a:gd name="T65" fmla="*/ 47 h 148"/>
                <a:gd name="T66" fmla="*/ 43 w 176"/>
                <a:gd name="T67" fmla="*/ 54 h 148"/>
                <a:gd name="T68" fmla="*/ 43 w 176"/>
                <a:gd name="T69" fmla="*/ 65 h 148"/>
                <a:gd name="T70" fmla="*/ 42 w 176"/>
                <a:gd name="T71" fmla="*/ 72 h 148"/>
                <a:gd name="T72" fmla="*/ 49 w 176"/>
                <a:gd name="T73" fmla="*/ 77 h 148"/>
                <a:gd name="T74" fmla="*/ 54 w 176"/>
                <a:gd name="T75" fmla="*/ 72 h 148"/>
                <a:gd name="T76" fmla="*/ 60 w 176"/>
                <a:gd name="T77" fmla="*/ 69 h 148"/>
                <a:gd name="T78" fmla="*/ 65 w 176"/>
                <a:gd name="T79" fmla="*/ 69 h 148"/>
                <a:gd name="T80" fmla="*/ 62 w 176"/>
                <a:gd name="T81" fmla="*/ 74 h 148"/>
                <a:gd name="T82" fmla="*/ 63 w 176"/>
                <a:gd name="T83" fmla="*/ 87 h 148"/>
                <a:gd name="T84" fmla="*/ 73 w 176"/>
                <a:gd name="T85" fmla="*/ 95 h 148"/>
                <a:gd name="T86" fmla="*/ 82 w 176"/>
                <a:gd name="T87" fmla="*/ 102 h 148"/>
                <a:gd name="T88" fmla="*/ 86 w 176"/>
                <a:gd name="T89" fmla="*/ 105 h 148"/>
                <a:gd name="T90" fmla="*/ 94 w 176"/>
                <a:gd name="T91" fmla="*/ 105 h 148"/>
                <a:gd name="T92" fmla="*/ 100 w 176"/>
                <a:gd name="T93" fmla="*/ 101 h 14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76"/>
                <a:gd name="T142" fmla="*/ 0 h 148"/>
                <a:gd name="T143" fmla="*/ 176 w 176"/>
                <a:gd name="T144" fmla="*/ 148 h 14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76" h="148">
                  <a:moveTo>
                    <a:pt x="140" y="142"/>
                  </a:moveTo>
                  <a:lnTo>
                    <a:pt x="136" y="135"/>
                  </a:lnTo>
                  <a:lnTo>
                    <a:pt x="136" y="127"/>
                  </a:lnTo>
                  <a:lnTo>
                    <a:pt x="138" y="119"/>
                  </a:lnTo>
                  <a:lnTo>
                    <a:pt x="147" y="110"/>
                  </a:lnTo>
                  <a:lnTo>
                    <a:pt x="159" y="106"/>
                  </a:lnTo>
                  <a:lnTo>
                    <a:pt x="163" y="100"/>
                  </a:lnTo>
                  <a:lnTo>
                    <a:pt x="172" y="100"/>
                  </a:lnTo>
                  <a:lnTo>
                    <a:pt x="176" y="92"/>
                  </a:lnTo>
                  <a:lnTo>
                    <a:pt x="174" y="87"/>
                  </a:lnTo>
                  <a:lnTo>
                    <a:pt x="170" y="81"/>
                  </a:lnTo>
                  <a:lnTo>
                    <a:pt x="170" y="73"/>
                  </a:lnTo>
                  <a:lnTo>
                    <a:pt x="169" y="68"/>
                  </a:lnTo>
                  <a:lnTo>
                    <a:pt x="157" y="58"/>
                  </a:lnTo>
                  <a:lnTo>
                    <a:pt x="155" y="52"/>
                  </a:lnTo>
                  <a:lnTo>
                    <a:pt x="161" y="43"/>
                  </a:lnTo>
                  <a:lnTo>
                    <a:pt x="149" y="29"/>
                  </a:lnTo>
                  <a:lnTo>
                    <a:pt x="138" y="21"/>
                  </a:lnTo>
                  <a:lnTo>
                    <a:pt x="132" y="12"/>
                  </a:lnTo>
                  <a:lnTo>
                    <a:pt x="115" y="12"/>
                  </a:lnTo>
                  <a:lnTo>
                    <a:pt x="105" y="10"/>
                  </a:lnTo>
                  <a:lnTo>
                    <a:pt x="59" y="12"/>
                  </a:lnTo>
                  <a:lnTo>
                    <a:pt x="53" y="8"/>
                  </a:lnTo>
                  <a:lnTo>
                    <a:pt x="42" y="8"/>
                  </a:lnTo>
                  <a:lnTo>
                    <a:pt x="36" y="0"/>
                  </a:lnTo>
                  <a:lnTo>
                    <a:pt x="15" y="10"/>
                  </a:lnTo>
                  <a:lnTo>
                    <a:pt x="0" y="10"/>
                  </a:lnTo>
                  <a:lnTo>
                    <a:pt x="2" y="31"/>
                  </a:lnTo>
                  <a:lnTo>
                    <a:pt x="7" y="37"/>
                  </a:lnTo>
                  <a:lnTo>
                    <a:pt x="21" y="39"/>
                  </a:lnTo>
                  <a:lnTo>
                    <a:pt x="27" y="50"/>
                  </a:lnTo>
                  <a:lnTo>
                    <a:pt x="40" y="66"/>
                  </a:lnTo>
                  <a:lnTo>
                    <a:pt x="52" y="66"/>
                  </a:lnTo>
                  <a:lnTo>
                    <a:pt x="61" y="75"/>
                  </a:lnTo>
                  <a:lnTo>
                    <a:pt x="61" y="92"/>
                  </a:lnTo>
                  <a:lnTo>
                    <a:pt x="59" y="102"/>
                  </a:lnTo>
                  <a:lnTo>
                    <a:pt x="69" y="108"/>
                  </a:lnTo>
                  <a:lnTo>
                    <a:pt x="76" y="102"/>
                  </a:lnTo>
                  <a:lnTo>
                    <a:pt x="84" y="96"/>
                  </a:lnTo>
                  <a:lnTo>
                    <a:pt x="92" y="96"/>
                  </a:lnTo>
                  <a:lnTo>
                    <a:pt x="88" y="104"/>
                  </a:lnTo>
                  <a:lnTo>
                    <a:pt x="90" y="123"/>
                  </a:lnTo>
                  <a:lnTo>
                    <a:pt x="103" y="133"/>
                  </a:lnTo>
                  <a:lnTo>
                    <a:pt x="115" y="144"/>
                  </a:lnTo>
                  <a:lnTo>
                    <a:pt x="121" y="148"/>
                  </a:lnTo>
                  <a:lnTo>
                    <a:pt x="132" y="148"/>
                  </a:lnTo>
                  <a:lnTo>
                    <a:pt x="140" y="142"/>
                  </a:lnTo>
                  <a:close/>
                </a:path>
              </a:pathLst>
            </a:custGeom>
            <a:solidFill>
              <a:srgbClr val="E8825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35" name="Freeform 29"/>
            <p:cNvSpPr>
              <a:spLocks/>
            </p:cNvSpPr>
            <p:nvPr/>
          </p:nvSpPr>
          <p:spPr bwMode="auto">
            <a:xfrm>
              <a:off x="2060" y="2384"/>
              <a:ext cx="157" cy="132"/>
            </a:xfrm>
            <a:custGeom>
              <a:avLst/>
              <a:gdLst>
                <a:gd name="T0" fmla="*/ 100 w 176"/>
                <a:gd name="T1" fmla="*/ 101 h 148"/>
                <a:gd name="T2" fmla="*/ 96 w 176"/>
                <a:gd name="T3" fmla="*/ 95 h 148"/>
                <a:gd name="T4" fmla="*/ 96 w 176"/>
                <a:gd name="T5" fmla="*/ 90 h 148"/>
                <a:gd name="T6" fmla="*/ 98 w 176"/>
                <a:gd name="T7" fmla="*/ 85 h 148"/>
                <a:gd name="T8" fmla="*/ 104 w 176"/>
                <a:gd name="T9" fmla="*/ 78 h 148"/>
                <a:gd name="T10" fmla="*/ 113 w 176"/>
                <a:gd name="T11" fmla="*/ 76 h 148"/>
                <a:gd name="T12" fmla="*/ 115 w 176"/>
                <a:gd name="T13" fmla="*/ 70 h 148"/>
                <a:gd name="T14" fmla="*/ 121 w 176"/>
                <a:gd name="T15" fmla="*/ 70 h 148"/>
                <a:gd name="T16" fmla="*/ 125 w 176"/>
                <a:gd name="T17" fmla="*/ 65 h 148"/>
                <a:gd name="T18" fmla="*/ 123 w 176"/>
                <a:gd name="T19" fmla="*/ 62 h 148"/>
                <a:gd name="T20" fmla="*/ 121 w 176"/>
                <a:gd name="T21" fmla="*/ 57 h 148"/>
                <a:gd name="T22" fmla="*/ 121 w 176"/>
                <a:gd name="T23" fmla="*/ 52 h 148"/>
                <a:gd name="T24" fmla="*/ 120 w 176"/>
                <a:gd name="T25" fmla="*/ 48 h 148"/>
                <a:gd name="T26" fmla="*/ 112 w 176"/>
                <a:gd name="T27" fmla="*/ 41 h 148"/>
                <a:gd name="T28" fmla="*/ 110 w 176"/>
                <a:gd name="T29" fmla="*/ 37 h 148"/>
                <a:gd name="T30" fmla="*/ 114 w 176"/>
                <a:gd name="T31" fmla="*/ 30 h 148"/>
                <a:gd name="T32" fmla="*/ 106 w 176"/>
                <a:gd name="T33" fmla="*/ 21 h 148"/>
                <a:gd name="T34" fmla="*/ 98 w 176"/>
                <a:gd name="T35" fmla="*/ 15 h 148"/>
                <a:gd name="T36" fmla="*/ 94 w 176"/>
                <a:gd name="T37" fmla="*/ 9 h 148"/>
                <a:gd name="T38" fmla="*/ 82 w 176"/>
                <a:gd name="T39" fmla="*/ 9 h 148"/>
                <a:gd name="T40" fmla="*/ 75 w 176"/>
                <a:gd name="T41" fmla="*/ 7 h 148"/>
                <a:gd name="T42" fmla="*/ 42 w 176"/>
                <a:gd name="T43" fmla="*/ 9 h 148"/>
                <a:gd name="T44" fmla="*/ 37 w 176"/>
                <a:gd name="T45" fmla="*/ 5 h 148"/>
                <a:gd name="T46" fmla="*/ 29 w 176"/>
                <a:gd name="T47" fmla="*/ 5 h 148"/>
                <a:gd name="T48" fmla="*/ 26 w 176"/>
                <a:gd name="T49" fmla="*/ 0 h 148"/>
                <a:gd name="T50" fmla="*/ 11 w 176"/>
                <a:gd name="T51" fmla="*/ 7 h 148"/>
                <a:gd name="T52" fmla="*/ 0 w 176"/>
                <a:gd name="T53" fmla="*/ 7 h 148"/>
                <a:gd name="T54" fmla="*/ 2 w 176"/>
                <a:gd name="T55" fmla="*/ 22 h 148"/>
                <a:gd name="T56" fmla="*/ 4 w 176"/>
                <a:gd name="T57" fmla="*/ 26 h 148"/>
                <a:gd name="T58" fmla="*/ 15 w 176"/>
                <a:gd name="T59" fmla="*/ 28 h 148"/>
                <a:gd name="T60" fmla="*/ 19 w 176"/>
                <a:gd name="T61" fmla="*/ 36 h 148"/>
                <a:gd name="T62" fmla="*/ 29 w 176"/>
                <a:gd name="T63" fmla="*/ 47 h 148"/>
                <a:gd name="T64" fmla="*/ 37 w 176"/>
                <a:gd name="T65" fmla="*/ 47 h 148"/>
                <a:gd name="T66" fmla="*/ 43 w 176"/>
                <a:gd name="T67" fmla="*/ 54 h 148"/>
                <a:gd name="T68" fmla="*/ 43 w 176"/>
                <a:gd name="T69" fmla="*/ 65 h 148"/>
                <a:gd name="T70" fmla="*/ 42 w 176"/>
                <a:gd name="T71" fmla="*/ 72 h 148"/>
                <a:gd name="T72" fmla="*/ 49 w 176"/>
                <a:gd name="T73" fmla="*/ 77 h 148"/>
                <a:gd name="T74" fmla="*/ 54 w 176"/>
                <a:gd name="T75" fmla="*/ 72 h 148"/>
                <a:gd name="T76" fmla="*/ 60 w 176"/>
                <a:gd name="T77" fmla="*/ 69 h 148"/>
                <a:gd name="T78" fmla="*/ 65 w 176"/>
                <a:gd name="T79" fmla="*/ 69 h 148"/>
                <a:gd name="T80" fmla="*/ 62 w 176"/>
                <a:gd name="T81" fmla="*/ 74 h 148"/>
                <a:gd name="T82" fmla="*/ 63 w 176"/>
                <a:gd name="T83" fmla="*/ 87 h 148"/>
                <a:gd name="T84" fmla="*/ 73 w 176"/>
                <a:gd name="T85" fmla="*/ 95 h 148"/>
                <a:gd name="T86" fmla="*/ 82 w 176"/>
                <a:gd name="T87" fmla="*/ 102 h 148"/>
                <a:gd name="T88" fmla="*/ 86 w 176"/>
                <a:gd name="T89" fmla="*/ 105 h 148"/>
                <a:gd name="T90" fmla="*/ 94 w 176"/>
                <a:gd name="T91" fmla="*/ 105 h 148"/>
                <a:gd name="T92" fmla="*/ 100 w 176"/>
                <a:gd name="T93" fmla="*/ 101 h 14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76"/>
                <a:gd name="T142" fmla="*/ 0 h 148"/>
                <a:gd name="T143" fmla="*/ 176 w 176"/>
                <a:gd name="T144" fmla="*/ 148 h 14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76" h="148">
                  <a:moveTo>
                    <a:pt x="140" y="142"/>
                  </a:moveTo>
                  <a:lnTo>
                    <a:pt x="136" y="135"/>
                  </a:lnTo>
                  <a:lnTo>
                    <a:pt x="136" y="127"/>
                  </a:lnTo>
                  <a:lnTo>
                    <a:pt x="138" y="119"/>
                  </a:lnTo>
                  <a:lnTo>
                    <a:pt x="147" y="110"/>
                  </a:lnTo>
                  <a:lnTo>
                    <a:pt x="159" y="106"/>
                  </a:lnTo>
                  <a:lnTo>
                    <a:pt x="163" y="100"/>
                  </a:lnTo>
                  <a:lnTo>
                    <a:pt x="172" y="100"/>
                  </a:lnTo>
                  <a:lnTo>
                    <a:pt x="176" y="92"/>
                  </a:lnTo>
                  <a:lnTo>
                    <a:pt x="174" y="87"/>
                  </a:lnTo>
                  <a:lnTo>
                    <a:pt x="170" y="81"/>
                  </a:lnTo>
                  <a:lnTo>
                    <a:pt x="170" y="73"/>
                  </a:lnTo>
                  <a:lnTo>
                    <a:pt x="169" y="68"/>
                  </a:lnTo>
                  <a:lnTo>
                    <a:pt x="157" y="58"/>
                  </a:lnTo>
                  <a:lnTo>
                    <a:pt x="155" y="52"/>
                  </a:lnTo>
                  <a:lnTo>
                    <a:pt x="161" y="43"/>
                  </a:lnTo>
                  <a:lnTo>
                    <a:pt x="149" y="29"/>
                  </a:lnTo>
                  <a:lnTo>
                    <a:pt x="138" y="21"/>
                  </a:lnTo>
                  <a:lnTo>
                    <a:pt x="132" y="12"/>
                  </a:lnTo>
                  <a:lnTo>
                    <a:pt x="115" y="12"/>
                  </a:lnTo>
                  <a:lnTo>
                    <a:pt x="105" y="10"/>
                  </a:lnTo>
                  <a:lnTo>
                    <a:pt x="59" y="12"/>
                  </a:lnTo>
                  <a:lnTo>
                    <a:pt x="53" y="8"/>
                  </a:lnTo>
                  <a:lnTo>
                    <a:pt x="42" y="8"/>
                  </a:lnTo>
                  <a:lnTo>
                    <a:pt x="36" y="0"/>
                  </a:lnTo>
                  <a:lnTo>
                    <a:pt x="15" y="10"/>
                  </a:lnTo>
                  <a:lnTo>
                    <a:pt x="0" y="10"/>
                  </a:lnTo>
                  <a:lnTo>
                    <a:pt x="2" y="31"/>
                  </a:lnTo>
                  <a:lnTo>
                    <a:pt x="7" y="37"/>
                  </a:lnTo>
                  <a:lnTo>
                    <a:pt x="21" y="39"/>
                  </a:lnTo>
                  <a:lnTo>
                    <a:pt x="27" y="50"/>
                  </a:lnTo>
                  <a:lnTo>
                    <a:pt x="40" y="66"/>
                  </a:lnTo>
                  <a:lnTo>
                    <a:pt x="52" y="66"/>
                  </a:lnTo>
                  <a:lnTo>
                    <a:pt x="61" y="75"/>
                  </a:lnTo>
                  <a:lnTo>
                    <a:pt x="61" y="92"/>
                  </a:lnTo>
                  <a:lnTo>
                    <a:pt x="59" y="102"/>
                  </a:lnTo>
                  <a:lnTo>
                    <a:pt x="69" y="108"/>
                  </a:lnTo>
                  <a:lnTo>
                    <a:pt x="76" y="102"/>
                  </a:lnTo>
                  <a:lnTo>
                    <a:pt x="84" y="96"/>
                  </a:lnTo>
                  <a:lnTo>
                    <a:pt x="92" y="96"/>
                  </a:lnTo>
                  <a:lnTo>
                    <a:pt x="88" y="104"/>
                  </a:lnTo>
                  <a:lnTo>
                    <a:pt x="90" y="123"/>
                  </a:lnTo>
                  <a:lnTo>
                    <a:pt x="103" y="133"/>
                  </a:lnTo>
                  <a:lnTo>
                    <a:pt x="115" y="144"/>
                  </a:lnTo>
                  <a:lnTo>
                    <a:pt x="121" y="148"/>
                  </a:lnTo>
                  <a:lnTo>
                    <a:pt x="132" y="148"/>
                  </a:lnTo>
                  <a:lnTo>
                    <a:pt x="140" y="142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36" name="Freeform 30"/>
            <p:cNvSpPr>
              <a:spLocks/>
            </p:cNvSpPr>
            <p:nvPr/>
          </p:nvSpPr>
          <p:spPr bwMode="auto">
            <a:xfrm>
              <a:off x="2092" y="2275"/>
              <a:ext cx="199" cy="170"/>
            </a:xfrm>
            <a:custGeom>
              <a:avLst/>
              <a:gdLst>
                <a:gd name="T0" fmla="*/ 86 w 223"/>
                <a:gd name="T1" fmla="*/ 131 h 190"/>
                <a:gd name="T2" fmla="*/ 89 w 223"/>
                <a:gd name="T3" fmla="*/ 118 h 190"/>
                <a:gd name="T4" fmla="*/ 72 w 223"/>
                <a:gd name="T5" fmla="*/ 103 h 190"/>
                <a:gd name="T6" fmla="*/ 55 w 223"/>
                <a:gd name="T7" fmla="*/ 96 h 190"/>
                <a:gd name="T8" fmla="*/ 15 w 223"/>
                <a:gd name="T9" fmla="*/ 98 h 190"/>
                <a:gd name="T10" fmla="*/ 4 w 223"/>
                <a:gd name="T11" fmla="*/ 93 h 190"/>
                <a:gd name="T12" fmla="*/ 4 w 223"/>
                <a:gd name="T13" fmla="*/ 86 h 190"/>
                <a:gd name="T14" fmla="*/ 29 w 223"/>
                <a:gd name="T15" fmla="*/ 90 h 190"/>
                <a:gd name="T16" fmla="*/ 26 w 223"/>
                <a:gd name="T17" fmla="*/ 88 h 190"/>
                <a:gd name="T18" fmla="*/ 15 w 223"/>
                <a:gd name="T19" fmla="*/ 82 h 190"/>
                <a:gd name="T20" fmla="*/ 26 w 223"/>
                <a:gd name="T21" fmla="*/ 84 h 190"/>
                <a:gd name="T22" fmla="*/ 40 w 223"/>
                <a:gd name="T23" fmla="*/ 86 h 190"/>
                <a:gd name="T24" fmla="*/ 46 w 223"/>
                <a:gd name="T25" fmla="*/ 80 h 190"/>
                <a:gd name="T26" fmla="*/ 44 w 223"/>
                <a:gd name="T27" fmla="*/ 72 h 190"/>
                <a:gd name="T28" fmla="*/ 40 w 223"/>
                <a:gd name="T29" fmla="*/ 62 h 190"/>
                <a:gd name="T30" fmla="*/ 55 w 223"/>
                <a:gd name="T31" fmla="*/ 51 h 190"/>
                <a:gd name="T32" fmla="*/ 67 w 223"/>
                <a:gd name="T33" fmla="*/ 33 h 190"/>
                <a:gd name="T34" fmla="*/ 77 w 223"/>
                <a:gd name="T35" fmla="*/ 19 h 190"/>
                <a:gd name="T36" fmla="*/ 86 w 223"/>
                <a:gd name="T37" fmla="*/ 20 h 190"/>
                <a:gd name="T38" fmla="*/ 89 w 223"/>
                <a:gd name="T39" fmla="*/ 27 h 190"/>
                <a:gd name="T40" fmla="*/ 82 w 223"/>
                <a:gd name="T41" fmla="*/ 34 h 190"/>
                <a:gd name="T42" fmla="*/ 86 w 223"/>
                <a:gd name="T43" fmla="*/ 44 h 190"/>
                <a:gd name="T44" fmla="*/ 101 w 223"/>
                <a:gd name="T45" fmla="*/ 34 h 190"/>
                <a:gd name="T46" fmla="*/ 107 w 223"/>
                <a:gd name="T47" fmla="*/ 29 h 190"/>
                <a:gd name="T48" fmla="*/ 101 w 223"/>
                <a:gd name="T49" fmla="*/ 26 h 190"/>
                <a:gd name="T50" fmla="*/ 100 w 223"/>
                <a:gd name="T51" fmla="*/ 17 h 190"/>
                <a:gd name="T52" fmla="*/ 105 w 223"/>
                <a:gd name="T53" fmla="*/ 6 h 190"/>
                <a:gd name="T54" fmla="*/ 122 w 223"/>
                <a:gd name="T55" fmla="*/ 1 h 190"/>
                <a:gd name="T56" fmla="*/ 137 w 223"/>
                <a:gd name="T57" fmla="*/ 3 h 190"/>
                <a:gd name="T58" fmla="*/ 152 w 223"/>
                <a:gd name="T59" fmla="*/ 1 h 190"/>
                <a:gd name="T60" fmla="*/ 159 w 223"/>
                <a:gd name="T61" fmla="*/ 8 h 190"/>
                <a:gd name="T62" fmla="*/ 159 w 223"/>
                <a:gd name="T63" fmla="*/ 15 h 190"/>
                <a:gd name="T64" fmla="*/ 154 w 223"/>
                <a:gd name="T65" fmla="*/ 26 h 190"/>
                <a:gd name="T66" fmla="*/ 145 w 223"/>
                <a:gd name="T67" fmla="*/ 56 h 190"/>
                <a:gd name="T68" fmla="*/ 137 w 223"/>
                <a:gd name="T69" fmla="*/ 70 h 190"/>
                <a:gd name="T70" fmla="*/ 129 w 223"/>
                <a:gd name="T71" fmla="*/ 82 h 190"/>
                <a:gd name="T72" fmla="*/ 112 w 223"/>
                <a:gd name="T73" fmla="*/ 85 h 190"/>
                <a:gd name="T74" fmla="*/ 107 w 223"/>
                <a:gd name="T75" fmla="*/ 95 h 190"/>
                <a:gd name="T76" fmla="*/ 103 w 223"/>
                <a:gd name="T77" fmla="*/ 118 h 190"/>
                <a:gd name="T78" fmla="*/ 101 w 223"/>
                <a:gd name="T79" fmla="*/ 127 h 190"/>
                <a:gd name="T80" fmla="*/ 95 w 223"/>
                <a:gd name="T81" fmla="*/ 136 h 19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223"/>
                <a:gd name="T124" fmla="*/ 0 h 190"/>
                <a:gd name="T125" fmla="*/ 223 w 223"/>
                <a:gd name="T126" fmla="*/ 190 h 19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223" h="190">
                  <a:moveTo>
                    <a:pt x="133" y="190"/>
                  </a:moveTo>
                  <a:lnTo>
                    <a:pt x="121" y="182"/>
                  </a:lnTo>
                  <a:lnTo>
                    <a:pt x="119" y="174"/>
                  </a:lnTo>
                  <a:lnTo>
                    <a:pt x="125" y="165"/>
                  </a:lnTo>
                  <a:lnTo>
                    <a:pt x="113" y="151"/>
                  </a:lnTo>
                  <a:lnTo>
                    <a:pt x="102" y="143"/>
                  </a:lnTo>
                  <a:lnTo>
                    <a:pt x="96" y="134"/>
                  </a:lnTo>
                  <a:lnTo>
                    <a:pt x="79" y="134"/>
                  </a:lnTo>
                  <a:lnTo>
                    <a:pt x="69" y="132"/>
                  </a:lnTo>
                  <a:lnTo>
                    <a:pt x="21" y="136"/>
                  </a:lnTo>
                  <a:lnTo>
                    <a:pt x="16" y="132"/>
                  </a:lnTo>
                  <a:lnTo>
                    <a:pt x="6" y="130"/>
                  </a:lnTo>
                  <a:lnTo>
                    <a:pt x="0" y="122"/>
                  </a:lnTo>
                  <a:lnTo>
                    <a:pt x="6" y="120"/>
                  </a:lnTo>
                  <a:lnTo>
                    <a:pt x="19" y="124"/>
                  </a:lnTo>
                  <a:lnTo>
                    <a:pt x="40" y="126"/>
                  </a:lnTo>
                  <a:lnTo>
                    <a:pt x="42" y="124"/>
                  </a:lnTo>
                  <a:lnTo>
                    <a:pt x="37" y="122"/>
                  </a:lnTo>
                  <a:lnTo>
                    <a:pt x="25" y="119"/>
                  </a:lnTo>
                  <a:lnTo>
                    <a:pt x="21" y="115"/>
                  </a:lnTo>
                  <a:lnTo>
                    <a:pt x="29" y="113"/>
                  </a:lnTo>
                  <a:lnTo>
                    <a:pt x="37" y="117"/>
                  </a:lnTo>
                  <a:lnTo>
                    <a:pt x="50" y="122"/>
                  </a:lnTo>
                  <a:lnTo>
                    <a:pt x="56" y="120"/>
                  </a:lnTo>
                  <a:lnTo>
                    <a:pt x="50" y="113"/>
                  </a:lnTo>
                  <a:lnTo>
                    <a:pt x="65" y="111"/>
                  </a:lnTo>
                  <a:lnTo>
                    <a:pt x="67" y="107"/>
                  </a:lnTo>
                  <a:lnTo>
                    <a:pt x="62" y="99"/>
                  </a:lnTo>
                  <a:lnTo>
                    <a:pt x="54" y="92"/>
                  </a:lnTo>
                  <a:lnTo>
                    <a:pt x="56" y="86"/>
                  </a:lnTo>
                  <a:lnTo>
                    <a:pt x="67" y="82"/>
                  </a:lnTo>
                  <a:lnTo>
                    <a:pt x="79" y="72"/>
                  </a:lnTo>
                  <a:lnTo>
                    <a:pt x="87" y="59"/>
                  </a:lnTo>
                  <a:lnTo>
                    <a:pt x="94" y="46"/>
                  </a:lnTo>
                  <a:lnTo>
                    <a:pt x="100" y="32"/>
                  </a:lnTo>
                  <a:lnTo>
                    <a:pt x="108" y="26"/>
                  </a:lnTo>
                  <a:lnTo>
                    <a:pt x="113" y="26"/>
                  </a:lnTo>
                  <a:lnTo>
                    <a:pt x="121" y="28"/>
                  </a:lnTo>
                  <a:lnTo>
                    <a:pt x="121" y="34"/>
                  </a:lnTo>
                  <a:lnTo>
                    <a:pt x="125" y="38"/>
                  </a:lnTo>
                  <a:lnTo>
                    <a:pt x="125" y="46"/>
                  </a:lnTo>
                  <a:lnTo>
                    <a:pt x="115" y="48"/>
                  </a:lnTo>
                  <a:lnTo>
                    <a:pt x="115" y="59"/>
                  </a:lnTo>
                  <a:lnTo>
                    <a:pt x="121" y="61"/>
                  </a:lnTo>
                  <a:lnTo>
                    <a:pt x="134" y="55"/>
                  </a:lnTo>
                  <a:lnTo>
                    <a:pt x="142" y="48"/>
                  </a:lnTo>
                  <a:lnTo>
                    <a:pt x="148" y="46"/>
                  </a:lnTo>
                  <a:lnTo>
                    <a:pt x="150" y="40"/>
                  </a:lnTo>
                  <a:lnTo>
                    <a:pt x="148" y="36"/>
                  </a:lnTo>
                  <a:lnTo>
                    <a:pt x="142" y="36"/>
                  </a:lnTo>
                  <a:lnTo>
                    <a:pt x="138" y="32"/>
                  </a:lnTo>
                  <a:lnTo>
                    <a:pt x="140" y="24"/>
                  </a:lnTo>
                  <a:lnTo>
                    <a:pt x="134" y="17"/>
                  </a:lnTo>
                  <a:lnTo>
                    <a:pt x="148" y="9"/>
                  </a:lnTo>
                  <a:lnTo>
                    <a:pt x="154" y="0"/>
                  </a:lnTo>
                  <a:lnTo>
                    <a:pt x="171" y="1"/>
                  </a:lnTo>
                  <a:lnTo>
                    <a:pt x="181" y="3"/>
                  </a:lnTo>
                  <a:lnTo>
                    <a:pt x="194" y="3"/>
                  </a:lnTo>
                  <a:lnTo>
                    <a:pt x="205" y="0"/>
                  </a:lnTo>
                  <a:lnTo>
                    <a:pt x="213" y="1"/>
                  </a:lnTo>
                  <a:lnTo>
                    <a:pt x="221" y="7"/>
                  </a:lnTo>
                  <a:lnTo>
                    <a:pt x="223" y="11"/>
                  </a:lnTo>
                  <a:lnTo>
                    <a:pt x="221" y="15"/>
                  </a:lnTo>
                  <a:lnTo>
                    <a:pt x="223" y="21"/>
                  </a:lnTo>
                  <a:lnTo>
                    <a:pt x="219" y="28"/>
                  </a:lnTo>
                  <a:lnTo>
                    <a:pt x="217" y="36"/>
                  </a:lnTo>
                  <a:lnTo>
                    <a:pt x="209" y="61"/>
                  </a:lnTo>
                  <a:lnTo>
                    <a:pt x="205" y="78"/>
                  </a:lnTo>
                  <a:lnTo>
                    <a:pt x="202" y="92"/>
                  </a:lnTo>
                  <a:lnTo>
                    <a:pt x="192" y="97"/>
                  </a:lnTo>
                  <a:lnTo>
                    <a:pt x="184" y="105"/>
                  </a:lnTo>
                  <a:lnTo>
                    <a:pt x="181" y="115"/>
                  </a:lnTo>
                  <a:lnTo>
                    <a:pt x="169" y="115"/>
                  </a:lnTo>
                  <a:lnTo>
                    <a:pt x="158" y="119"/>
                  </a:lnTo>
                  <a:lnTo>
                    <a:pt x="146" y="122"/>
                  </a:lnTo>
                  <a:lnTo>
                    <a:pt x="150" y="132"/>
                  </a:lnTo>
                  <a:lnTo>
                    <a:pt x="152" y="149"/>
                  </a:lnTo>
                  <a:lnTo>
                    <a:pt x="144" y="165"/>
                  </a:lnTo>
                  <a:lnTo>
                    <a:pt x="142" y="170"/>
                  </a:lnTo>
                  <a:lnTo>
                    <a:pt x="142" y="178"/>
                  </a:lnTo>
                  <a:lnTo>
                    <a:pt x="138" y="184"/>
                  </a:lnTo>
                  <a:lnTo>
                    <a:pt x="133" y="19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37" name="Freeform 31"/>
            <p:cNvSpPr>
              <a:spLocks/>
            </p:cNvSpPr>
            <p:nvPr/>
          </p:nvSpPr>
          <p:spPr bwMode="auto">
            <a:xfrm>
              <a:off x="2400" y="3309"/>
              <a:ext cx="186" cy="114"/>
            </a:xfrm>
            <a:custGeom>
              <a:avLst/>
              <a:gdLst>
                <a:gd name="T0" fmla="*/ 17 w 209"/>
                <a:gd name="T1" fmla="*/ 0 h 128"/>
                <a:gd name="T2" fmla="*/ 21 w 209"/>
                <a:gd name="T3" fmla="*/ 8 h 128"/>
                <a:gd name="T4" fmla="*/ 25 w 209"/>
                <a:gd name="T5" fmla="*/ 8 h 128"/>
                <a:gd name="T6" fmla="*/ 34 w 209"/>
                <a:gd name="T7" fmla="*/ 3 h 128"/>
                <a:gd name="T8" fmla="*/ 50 w 209"/>
                <a:gd name="T9" fmla="*/ 3 h 128"/>
                <a:gd name="T10" fmla="*/ 63 w 209"/>
                <a:gd name="T11" fmla="*/ 12 h 128"/>
                <a:gd name="T12" fmla="*/ 78 w 209"/>
                <a:gd name="T13" fmla="*/ 12 h 128"/>
                <a:gd name="T14" fmla="*/ 102 w 209"/>
                <a:gd name="T15" fmla="*/ 12 h 128"/>
                <a:gd name="T16" fmla="*/ 105 w 209"/>
                <a:gd name="T17" fmla="*/ 8 h 128"/>
                <a:gd name="T18" fmla="*/ 118 w 209"/>
                <a:gd name="T19" fmla="*/ 6 h 128"/>
                <a:gd name="T20" fmla="*/ 125 w 209"/>
                <a:gd name="T21" fmla="*/ 10 h 128"/>
                <a:gd name="T22" fmla="*/ 132 w 209"/>
                <a:gd name="T23" fmla="*/ 4 h 128"/>
                <a:gd name="T24" fmla="*/ 138 w 209"/>
                <a:gd name="T25" fmla="*/ 4 h 128"/>
                <a:gd name="T26" fmla="*/ 144 w 209"/>
                <a:gd name="T27" fmla="*/ 4 h 128"/>
                <a:gd name="T28" fmla="*/ 148 w 209"/>
                <a:gd name="T29" fmla="*/ 4 h 128"/>
                <a:gd name="T30" fmla="*/ 148 w 209"/>
                <a:gd name="T31" fmla="*/ 11 h 128"/>
                <a:gd name="T32" fmla="*/ 144 w 209"/>
                <a:gd name="T33" fmla="*/ 15 h 128"/>
                <a:gd name="T34" fmla="*/ 133 w 209"/>
                <a:gd name="T35" fmla="*/ 24 h 128"/>
                <a:gd name="T36" fmla="*/ 133 w 209"/>
                <a:gd name="T37" fmla="*/ 31 h 128"/>
                <a:gd name="T38" fmla="*/ 128 w 209"/>
                <a:gd name="T39" fmla="*/ 34 h 128"/>
                <a:gd name="T40" fmla="*/ 125 w 209"/>
                <a:gd name="T41" fmla="*/ 37 h 128"/>
                <a:gd name="T42" fmla="*/ 125 w 209"/>
                <a:gd name="T43" fmla="*/ 45 h 128"/>
                <a:gd name="T44" fmla="*/ 125 w 209"/>
                <a:gd name="T45" fmla="*/ 52 h 128"/>
                <a:gd name="T46" fmla="*/ 128 w 209"/>
                <a:gd name="T47" fmla="*/ 54 h 128"/>
                <a:gd name="T48" fmla="*/ 128 w 209"/>
                <a:gd name="T49" fmla="*/ 61 h 128"/>
                <a:gd name="T50" fmla="*/ 132 w 209"/>
                <a:gd name="T51" fmla="*/ 68 h 128"/>
                <a:gd name="T52" fmla="*/ 132 w 209"/>
                <a:gd name="T53" fmla="*/ 73 h 128"/>
                <a:gd name="T54" fmla="*/ 130 w 209"/>
                <a:gd name="T55" fmla="*/ 76 h 128"/>
                <a:gd name="T56" fmla="*/ 125 w 209"/>
                <a:gd name="T57" fmla="*/ 77 h 128"/>
                <a:gd name="T58" fmla="*/ 125 w 209"/>
                <a:gd name="T59" fmla="*/ 83 h 128"/>
                <a:gd name="T60" fmla="*/ 123 w 209"/>
                <a:gd name="T61" fmla="*/ 91 h 128"/>
                <a:gd name="T62" fmla="*/ 117 w 209"/>
                <a:gd name="T63" fmla="*/ 89 h 128"/>
                <a:gd name="T64" fmla="*/ 109 w 209"/>
                <a:gd name="T65" fmla="*/ 86 h 128"/>
                <a:gd name="T66" fmla="*/ 102 w 209"/>
                <a:gd name="T67" fmla="*/ 84 h 128"/>
                <a:gd name="T68" fmla="*/ 92 w 209"/>
                <a:gd name="T69" fmla="*/ 81 h 128"/>
                <a:gd name="T70" fmla="*/ 86 w 209"/>
                <a:gd name="T71" fmla="*/ 78 h 128"/>
                <a:gd name="T72" fmla="*/ 85 w 209"/>
                <a:gd name="T73" fmla="*/ 73 h 128"/>
                <a:gd name="T74" fmla="*/ 81 w 209"/>
                <a:gd name="T75" fmla="*/ 68 h 128"/>
                <a:gd name="T76" fmla="*/ 73 w 209"/>
                <a:gd name="T77" fmla="*/ 61 h 128"/>
                <a:gd name="T78" fmla="*/ 68 w 209"/>
                <a:gd name="T79" fmla="*/ 63 h 128"/>
                <a:gd name="T80" fmla="*/ 47 w 209"/>
                <a:gd name="T81" fmla="*/ 52 h 128"/>
                <a:gd name="T82" fmla="*/ 42 w 209"/>
                <a:gd name="T83" fmla="*/ 46 h 128"/>
                <a:gd name="T84" fmla="*/ 36 w 209"/>
                <a:gd name="T85" fmla="*/ 42 h 128"/>
                <a:gd name="T86" fmla="*/ 28 w 209"/>
                <a:gd name="T87" fmla="*/ 37 h 128"/>
                <a:gd name="T88" fmla="*/ 27 w 209"/>
                <a:gd name="T89" fmla="*/ 36 h 128"/>
                <a:gd name="T90" fmla="*/ 16 w 209"/>
                <a:gd name="T91" fmla="*/ 31 h 128"/>
                <a:gd name="T92" fmla="*/ 12 w 209"/>
                <a:gd name="T93" fmla="*/ 31 h 128"/>
                <a:gd name="T94" fmla="*/ 6 w 209"/>
                <a:gd name="T95" fmla="*/ 27 h 128"/>
                <a:gd name="T96" fmla="*/ 1 w 209"/>
                <a:gd name="T97" fmla="*/ 27 h 128"/>
                <a:gd name="T98" fmla="*/ 0 w 209"/>
                <a:gd name="T99" fmla="*/ 23 h 128"/>
                <a:gd name="T100" fmla="*/ 1 w 209"/>
                <a:gd name="T101" fmla="*/ 16 h 128"/>
                <a:gd name="T102" fmla="*/ 4 w 209"/>
                <a:gd name="T103" fmla="*/ 8 h 128"/>
                <a:gd name="T104" fmla="*/ 10 w 209"/>
                <a:gd name="T105" fmla="*/ 4 h 128"/>
                <a:gd name="T106" fmla="*/ 13 w 209"/>
                <a:gd name="T107" fmla="*/ 4 h 128"/>
                <a:gd name="T108" fmla="*/ 17 w 209"/>
                <a:gd name="T109" fmla="*/ 0 h 12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09"/>
                <a:gd name="T166" fmla="*/ 0 h 128"/>
                <a:gd name="T167" fmla="*/ 209 w 209"/>
                <a:gd name="T168" fmla="*/ 128 h 12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09" h="128">
                  <a:moveTo>
                    <a:pt x="24" y="0"/>
                  </a:moveTo>
                  <a:lnTo>
                    <a:pt x="30" y="11"/>
                  </a:lnTo>
                  <a:lnTo>
                    <a:pt x="36" y="11"/>
                  </a:lnTo>
                  <a:lnTo>
                    <a:pt x="48" y="3"/>
                  </a:lnTo>
                  <a:lnTo>
                    <a:pt x="71" y="3"/>
                  </a:lnTo>
                  <a:lnTo>
                    <a:pt x="90" y="17"/>
                  </a:lnTo>
                  <a:lnTo>
                    <a:pt x="111" y="17"/>
                  </a:lnTo>
                  <a:lnTo>
                    <a:pt x="145" y="17"/>
                  </a:lnTo>
                  <a:lnTo>
                    <a:pt x="149" y="11"/>
                  </a:lnTo>
                  <a:lnTo>
                    <a:pt x="168" y="9"/>
                  </a:lnTo>
                  <a:lnTo>
                    <a:pt x="178" y="13"/>
                  </a:lnTo>
                  <a:lnTo>
                    <a:pt x="186" y="5"/>
                  </a:lnTo>
                  <a:lnTo>
                    <a:pt x="195" y="7"/>
                  </a:lnTo>
                  <a:lnTo>
                    <a:pt x="205" y="7"/>
                  </a:lnTo>
                  <a:lnTo>
                    <a:pt x="209" y="7"/>
                  </a:lnTo>
                  <a:lnTo>
                    <a:pt x="209" y="15"/>
                  </a:lnTo>
                  <a:lnTo>
                    <a:pt x="205" y="21"/>
                  </a:lnTo>
                  <a:lnTo>
                    <a:pt x="188" y="34"/>
                  </a:lnTo>
                  <a:lnTo>
                    <a:pt x="188" y="44"/>
                  </a:lnTo>
                  <a:lnTo>
                    <a:pt x="182" y="48"/>
                  </a:lnTo>
                  <a:lnTo>
                    <a:pt x="178" y="53"/>
                  </a:lnTo>
                  <a:lnTo>
                    <a:pt x="178" y="63"/>
                  </a:lnTo>
                  <a:lnTo>
                    <a:pt x="176" y="73"/>
                  </a:lnTo>
                  <a:lnTo>
                    <a:pt x="182" y="78"/>
                  </a:lnTo>
                  <a:lnTo>
                    <a:pt x="182" y="88"/>
                  </a:lnTo>
                  <a:lnTo>
                    <a:pt x="186" y="96"/>
                  </a:lnTo>
                  <a:lnTo>
                    <a:pt x="186" y="103"/>
                  </a:lnTo>
                  <a:lnTo>
                    <a:pt x="184" y="107"/>
                  </a:lnTo>
                  <a:lnTo>
                    <a:pt x="176" y="109"/>
                  </a:lnTo>
                  <a:lnTo>
                    <a:pt x="176" y="117"/>
                  </a:lnTo>
                  <a:lnTo>
                    <a:pt x="174" y="128"/>
                  </a:lnTo>
                  <a:lnTo>
                    <a:pt x="165" y="126"/>
                  </a:lnTo>
                  <a:lnTo>
                    <a:pt x="155" y="122"/>
                  </a:lnTo>
                  <a:lnTo>
                    <a:pt x="145" y="119"/>
                  </a:lnTo>
                  <a:lnTo>
                    <a:pt x="130" y="115"/>
                  </a:lnTo>
                  <a:lnTo>
                    <a:pt x="122" y="111"/>
                  </a:lnTo>
                  <a:lnTo>
                    <a:pt x="120" y="103"/>
                  </a:lnTo>
                  <a:lnTo>
                    <a:pt x="115" y="96"/>
                  </a:lnTo>
                  <a:lnTo>
                    <a:pt x="103" y="88"/>
                  </a:lnTo>
                  <a:lnTo>
                    <a:pt x="95" y="90"/>
                  </a:lnTo>
                  <a:lnTo>
                    <a:pt x="67" y="73"/>
                  </a:lnTo>
                  <a:lnTo>
                    <a:pt x="59" y="65"/>
                  </a:lnTo>
                  <a:lnTo>
                    <a:pt x="51" y="59"/>
                  </a:lnTo>
                  <a:lnTo>
                    <a:pt x="40" y="53"/>
                  </a:lnTo>
                  <a:lnTo>
                    <a:pt x="38" y="50"/>
                  </a:lnTo>
                  <a:lnTo>
                    <a:pt x="23" y="44"/>
                  </a:lnTo>
                  <a:lnTo>
                    <a:pt x="17" y="44"/>
                  </a:lnTo>
                  <a:lnTo>
                    <a:pt x="9" y="38"/>
                  </a:lnTo>
                  <a:lnTo>
                    <a:pt x="1" y="38"/>
                  </a:lnTo>
                  <a:lnTo>
                    <a:pt x="0" y="32"/>
                  </a:lnTo>
                  <a:lnTo>
                    <a:pt x="1" y="23"/>
                  </a:lnTo>
                  <a:lnTo>
                    <a:pt x="7" y="11"/>
                  </a:lnTo>
                  <a:lnTo>
                    <a:pt x="13" y="7"/>
                  </a:lnTo>
                  <a:lnTo>
                    <a:pt x="19" y="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38" name="Freeform 32"/>
            <p:cNvSpPr>
              <a:spLocks/>
            </p:cNvSpPr>
            <p:nvPr/>
          </p:nvSpPr>
          <p:spPr bwMode="auto">
            <a:xfrm>
              <a:off x="2400" y="3309"/>
              <a:ext cx="186" cy="114"/>
            </a:xfrm>
            <a:custGeom>
              <a:avLst/>
              <a:gdLst>
                <a:gd name="T0" fmla="*/ 17 w 209"/>
                <a:gd name="T1" fmla="*/ 0 h 128"/>
                <a:gd name="T2" fmla="*/ 21 w 209"/>
                <a:gd name="T3" fmla="*/ 8 h 128"/>
                <a:gd name="T4" fmla="*/ 25 w 209"/>
                <a:gd name="T5" fmla="*/ 8 h 128"/>
                <a:gd name="T6" fmla="*/ 34 w 209"/>
                <a:gd name="T7" fmla="*/ 3 h 128"/>
                <a:gd name="T8" fmla="*/ 50 w 209"/>
                <a:gd name="T9" fmla="*/ 3 h 128"/>
                <a:gd name="T10" fmla="*/ 63 w 209"/>
                <a:gd name="T11" fmla="*/ 12 h 128"/>
                <a:gd name="T12" fmla="*/ 78 w 209"/>
                <a:gd name="T13" fmla="*/ 12 h 128"/>
                <a:gd name="T14" fmla="*/ 102 w 209"/>
                <a:gd name="T15" fmla="*/ 12 h 128"/>
                <a:gd name="T16" fmla="*/ 105 w 209"/>
                <a:gd name="T17" fmla="*/ 8 h 128"/>
                <a:gd name="T18" fmla="*/ 118 w 209"/>
                <a:gd name="T19" fmla="*/ 6 h 128"/>
                <a:gd name="T20" fmla="*/ 125 w 209"/>
                <a:gd name="T21" fmla="*/ 10 h 128"/>
                <a:gd name="T22" fmla="*/ 132 w 209"/>
                <a:gd name="T23" fmla="*/ 4 h 128"/>
                <a:gd name="T24" fmla="*/ 138 w 209"/>
                <a:gd name="T25" fmla="*/ 4 h 128"/>
                <a:gd name="T26" fmla="*/ 144 w 209"/>
                <a:gd name="T27" fmla="*/ 4 h 128"/>
                <a:gd name="T28" fmla="*/ 148 w 209"/>
                <a:gd name="T29" fmla="*/ 4 h 128"/>
                <a:gd name="T30" fmla="*/ 148 w 209"/>
                <a:gd name="T31" fmla="*/ 11 h 128"/>
                <a:gd name="T32" fmla="*/ 144 w 209"/>
                <a:gd name="T33" fmla="*/ 15 h 128"/>
                <a:gd name="T34" fmla="*/ 133 w 209"/>
                <a:gd name="T35" fmla="*/ 24 h 128"/>
                <a:gd name="T36" fmla="*/ 133 w 209"/>
                <a:gd name="T37" fmla="*/ 31 h 128"/>
                <a:gd name="T38" fmla="*/ 128 w 209"/>
                <a:gd name="T39" fmla="*/ 34 h 128"/>
                <a:gd name="T40" fmla="*/ 125 w 209"/>
                <a:gd name="T41" fmla="*/ 37 h 128"/>
                <a:gd name="T42" fmla="*/ 125 w 209"/>
                <a:gd name="T43" fmla="*/ 45 h 128"/>
                <a:gd name="T44" fmla="*/ 125 w 209"/>
                <a:gd name="T45" fmla="*/ 52 h 128"/>
                <a:gd name="T46" fmla="*/ 128 w 209"/>
                <a:gd name="T47" fmla="*/ 54 h 128"/>
                <a:gd name="T48" fmla="*/ 128 w 209"/>
                <a:gd name="T49" fmla="*/ 61 h 128"/>
                <a:gd name="T50" fmla="*/ 132 w 209"/>
                <a:gd name="T51" fmla="*/ 68 h 128"/>
                <a:gd name="T52" fmla="*/ 132 w 209"/>
                <a:gd name="T53" fmla="*/ 73 h 128"/>
                <a:gd name="T54" fmla="*/ 130 w 209"/>
                <a:gd name="T55" fmla="*/ 76 h 128"/>
                <a:gd name="T56" fmla="*/ 125 w 209"/>
                <a:gd name="T57" fmla="*/ 77 h 128"/>
                <a:gd name="T58" fmla="*/ 125 w 209"/>
                <a:gd name="T59" fmla="*/ 83 h 128"/>
                <a:gd name="T60" fmla="*/ 123 w 209"/>
                <a:gd name="T61" fmla="*/ 91 h 128"/>
                <a:gd name="T62" fmla="*/ 117 w 209"/>
                <a:gd name="T63" fmla="*/ 89 h 128"/>
                <a:gd name="T64" fmla="*/ 109 w 209"/>
                <a:gd name="T65" fmla="*/ 86 h 128"/>
                <a:gd name="T66" fmla="*/ 102 w 209"/>
                <a:gd name="T67" fmla="*/ 84 h 128"/>
                <a:gd name="T68" fmla="*/ 92 w 209"/>
                <a:gd name="T69" fmla="*/ 81 h 128"/>
                <a:gd name="T70" fmla="*/ 86 w 209"/>
                <a:gd name="T71" fmla="*/ 78 h 128"/>
                <a:gd name="T72" fmla="*/ 85 w 209"/>
                <a:gd name="T73" fmla="*/ 73 h 128"/>
                <a:gd name="T74" fmla="*/ 81 w 209"/>
                <a:gd name="T75" fmla="*/ 68 h 128"/>
                <a:gd name="T76" fmla="*/ 73 w 209"/>
                <a:gd name="T77" fmla="*/ 61 h 128"/>
                <a:gd name="T78" fmla="*/ 68 w 209"/>
                <a:gd name="T79" fmla="*/ 63 h 128"/>
                <a:gd name="T80" fmla="*/ 47 w 209"/>
                <a:gd name="T81" fmla="*/ 52 h 128"/>
                <a:gd name="T82" fmla="*/ 42 w 209"/>
                <a:gd name="T83" fmla="*/ 46 h 128"/>
                <a:gd name="T84" fmla="*/ 36 w 209"/>
                <a:gd name="T85" fmla="*/ 42 h 128"/>
                <a:gd name="T86" fmla="*/ 28 w 209"/>
                <a:gd name="T87" fmla="*/ 37 h 128"/>
                <a:gd name="T88" fmla="*/ 27 w 209"/>
                <a:gd name="T89" fmla="*/ 36 h 128"/>
                <a:gd name="T90" fmla="*/ 16 w 209"/>
                <a:gd name="T91" fmla="*/ 31 h 128"/>
                <a:gd name="T92" fmla="*/ 12 w 209"/>
                <a:gd name="T93" fmla="*/ 31 h 128"/>
                <a:gd name="T94" fmla="*/ 6 w 209"/>
                <a:gd name="T95" fmla="*/ 27 h 128"/>
                <a:gd name="T96" fmla="*/ 1 w 209"/>
                <a:gd name="T97" fmla="*/ 27 h 128"/>
                <a:gd name="T98" fmla="*/ 0 w 209"/>
                <a:gd name="T99" fmla="*/ 23 h 128"/>
                <a:gd name="T100" fmla="*/ 1 w 209"/>
                <a:gd name="T101" fmla="*/ 16 h 128"/>
                <a:gd name="T102" fmla="*/ 4 w 209"/>
                <a:gd name="T103" fmla="*/ 8 h 128"/>
                <a:gd name="T104" fmla="*/ 10 w 209"/>
                <a:gd name="T105" fmla="*/ 4 h 128"/>
                <a:gd name="T106" fmla="*/ 13 w 209"/>
                <a:gd name="T107" fmla="*/ 4 h 128"/>
                <a:gd name="T108" fmla="*/ 17 w 209"/>
                <a:gd name="T109" fmla="*/ 0 h 12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09"/>
                <a:gd name="T166" fmla="*/ 0 h 128"/>
                <a:gd name="T167" fmla="*/ 209 w 209"/>
                <a:gd name="T168" fmla="*/ 128 h 12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09" h="128">
                  <a:moveTo>
                    <a:pt x="24" y="0"/>
                  </a:moveTo>
                  <a:lnTo>
                    <a:pt x="30" y="11"/>
                  </a:lnTo>
                  <a:lnTo>
                    <a:pt x="36" y="11"/>
                  </a:lnTo>
                  <a:lnTo>
                    <a:pt x="48" y="3"/>
                  </a:lnTo>
                  <a:lnTo>
                    <a:pt x="71" y="3"/>
                  </a:lnTo>
                  <a:lnTo>
                    <a:pt x="90" y="17"/>
                  </a:lnTo>
                  <a:lnTo>
                    <a:pt x="111" y="17"/>
                  </a:lnTo>
                  <a:lnTo>
                    <a:pt x="145" y="17"/>
                  </a:lnTo>
                  <a:lnTo>
                    <a:pt x="149" y="11"/>
                  </a:lnTo>
                  <a:lnTo>
                    <a:pt x="168" y="9"/>
                  </a:lnTo>
                  <a:lnTo>
                    <a:pt x="178" y="13"/>
                  </a:lnTo>
                  <a:lnTo>
                    <a:pt x="186" y="5"/>
                  </a:lnTo>
                  <a:lnTo>
                    <a:pt x="195" y="7"/>
                  </a:lnTo>
                  <a:lnTo>
                    <a:pt x="205" y="7"/>
                  </a:lnTo>
                  <a:lnTo>
                    <a:pt x="209" y="7"/>
                  </a:lnTo>
                  <a:lnTo>
                    <a:pt x="209" y="15"/>
                  </a:lnTo>
                  <a:lnTo>
                    <a:pt x="205" y="21"/>
                  </a:lnTo>
                  <a:lnTo>
                    <a:pt x="188" y="34"/>
                  </a:lnTo>
                  <a:lnTo>
                    <a:pt x="188" y="44"/>
                  </a:lnTo>
                  <a:lnTo>
                    <a:pt x="182" y="48"/>
                  </a:lnTo>
                  <a:lnTo>
                    <a:pt x="178" y="53"/>
                  </a:lnTo>
                  <a:lnTo>
                    <a:pt x="178" y="63"/>
                  </a:lnTo>
                  <a:lnTo>
                    <a:pt x="176" y="73"/>
                  </a:lnTo>
                  <a:lnTo>
                    <a:pt x="182" y="78"/>
                  </a:lnTo>
                  <a:lnTo>
                    <a:pt x="182" y="88"/>
                  </a:lnTo>
                  <a:lnTo>
                    <a:pt x="186" y="96"/>
                  </a:lnTo>
                  <a:lnTo>
                    <a:pt x="186" y="103"/>
                  </a:lnTo>
                  <a:lnTo>
                    <a:pt x="184" y="107"/>
                  </a:lnTo>
                  <a:lnTo>
                    <a:pt x="176" y="109"/>
                  </a:lnTo>
                  <a:lnTo>
                    <a:pt x="176" y="117"/>
                  </a:lnTo>
                  <a:lnTo>
                    <a:pt x="174" y="128"/>
                  </a:lnTo>
                  <a:lnTo>
                    <a:pt x="165" y="126"/>
                  </a:lnTo>
                  <a:lnTo>
                    <a:pt x="155" y="122"/>
                  </a:lnTo>
                  <a:lnTo>
                    <a:pt x="145" y="119"/>
                  </a:lnTo>
                  <a:lnTo>
                    <a:pt x="130" y="115"/>
                  </a:lnTo>
                  <a:lnTo>
                    <a:pt x="122" y="111"/>
                  </a:lnTo>
                  <a:lnTo>
                    <a:pt x="120" y="103"/>
                  </a:lnTo>
                  <a:lnTo>
                    <a:pt x="115" y="96"/>
                  </a:lnTo>
                  <a:lnTo>
                    <a:pt x="103" y="88"/>
                  </a:lnTo>
                  <a:lnTo>
                    <a:pt x="95" y="90"/>
                  </a:lnTo>
                  <a:lnTo>
                    <a:pt x="67" y="73"/>
                  </a:lnTo>
                  <a:lnTo>
                    <a:pt x="59" y="65"/>
                  </a:lnTo>
                  <a:lnTo>
                    <a:pt x="51" y="59"/>
                  </a:lnTo>
                  <a:lnTo>
                    <a:pt x="40" y="53"/>
                  </a:lnTo>
                  <a:lnTo>
                    <a:pt x="38" y="50"/>
                  </a:lnTo>
                  <a:lnTo>
                    <a:pt x="23" y="44"/>
                  </a:lnTo>
                  <a:lnTo>
                    <a:pt x="17" y="44"/>
                  </a:lnTo>
                  <a:lnTo>
                    <a:pt x="9" y="38"/>
                  </a:lnTo>
                  <a:lnTo>
                    <a:pt x="1" y="38"/>
                  </a:lnTo>
                  <a:lnTo>
                    <a:pt x="0" y="32"/>
                  </a:lnTo>
                  <a:lnTo>
                    <a:pt x="1" y="23"/>
                  </a:lnTo>
                  <a:lnTo>
                    <a:pt x="7" y="11"/>
                  </a:lnTo>
                  <a:lnTo>
                    <a:pt x="13" y="7"/>
                  </a:lnTo>
                  <a:lnTo>
                    <a:pt x="19" y="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39" name="Freeform 33"/>
            <p:cNvSpPr>
              <a:spLocks/>
            </p:cNvSpPr>
            <p:nvPr/>
          </p:nvSpPr>
          <p:spPr bwMode="auto">
            <a:xfrm>
              <a:off x="2180" y="3087"/>
              <a:ext cx="94" cy="152"/>
            </a:xfrm>
            <a:custGeom>
              <a:avLst/>
              <a:gdLst>
                <a:gd name="T0" fmla="*/ 53 w 106"/>
                <a:gd name="T1" fmla="*/ 0 h 171"/>
                <a:gd name="T2" fmla="*/ 59 w 106"/>
                <a:gd name="T3" fmla="*/ 2 h 171"/>
                <a:gd name="T4" fmla="*/ 67 w 106"/>
                <a:gd name="T5" fmla="*/ 9 h 171"/>
                <a:gd name="T6" fmla="*/ 66 w 106"/>
                <a:gd name="T7" fmla="*/ 13 h 171"/>
                <a:gd name="T8" fmla="*/ 68 w 106"/>
                <a:gd name="T9" fmla="*/ 16 h 171"/>
                <a:gd name="T10" fmla="*/ 68 w 106"/>
                <a:gd name="T11" fmla="*/ 22 h 171"/>
                <a:gd name="T12" fmla="*/ 73 w 106"/>
                <a:gd name="T13" fmla="*/ 25 h 171"/>
                <a:gd name="T14" fmla="*/ 71 w 106"/>
                <a:gd name="T15" fmla="*/ 32 h 171"/>
                <a:gd name="T16" fmla="*/ 74 w 106"/>
                <a:gd name="T17" fmla="*/ 41 h 171"/>
                <a:gd name="T18" fmla="*/ 66 w 106"/>
                <a:gd name="T19" fmla="*/ 53 h 171"/>
                <a:gd name="T20" fmla="*/ 65 w 106"/>
                <a:gd name="T21" fmla="*/ 60 h 171"/>
                <a:gd name="T22" fmla="*/ 66 w 106"/>
                <a:gd name="T23" fmla="*/ 65 h 171"/>
                <a:gd name="T24" fmla="*/ 66 w 106"/>
                <a:gd name="T25" fmla="*/ 72 h 171"/>
                <a:gd name="T26" fmla="*/ 59 w 106"/>
                <a:gd name="T27" fmla="*/ 84 h 171"/>
                <a:gd name="T28" fmla="*/ 59 w 106"/>
                <a:gd name="T29" fmla="*/ 92 h 171"/>
                <a:gd name="T30" fmla="*/ 59 w 106"/>
                <a:gd name="T31" fmla="*/ 98 h 171"/>
                <a:gd name="T32" fmla="*/ 53 w 106"/>
                <a:gd name="T33" fmla="*/ 103 h 171"/>
                <a:gd name="T34" fmla="*/ 53 w 106"/>
                <a:gd name="T35" fmla="*/ 110 h 171"/>
                <a:gd name="T36" fmla="*/ 50 w 106"/>
                <a:gd name="T37" fmla="*/ 111 h 171"/>
                <a:gd name="T38" fmla="*/ 43 w 106"/>
                <a:gd name="T39" fmla="*/ 110 h 171"/>
                <a:gd name="T40" fmla="*/ 40 w 106"/>
                <a:gd name="T41" fmla="*/ 107 h 171"/>
                <a:gd name="T42" fmla="*/ 31 w 106"/>
                <a:gd name="T43" fmla="*/ 107 h 171"/>
                <a:gd name="T44" fmla="*/ 27 w 106"/>
                <a:gd name="T45" fmla="*/ 115 h 171"/>
                <a:gd name="T46" fmla="*/ 21 w 106"/>
                <a:gd name="T47" fmla="*/ 120 h 171"/>
                <a:gd name="T48" fmla="*/ 16 w 106"/>
                <a:gd name="T49" fmla="*/ 118 h 171"/>
                <a:gd name="T50" fmla="*/ 15 w 106"/>
                <a:gd name="T51" fmla="*/ 117 h 171"/>
                <a:gd name="T52" fmla="*/ 10 w 106"/>
                <a:gd name="T53" fmla="*/ 117 h 171"/>
                <a:gd name="T54" fmla="*/ 5 w 106"/>
                <a:gd name="T55" fmla="*/ 110 h 171"/>
                <a:gd name="T56" fmla="*/ 7 w 106"/>
                <a:gd name="T57" fmla="*/ 108 h 171"/>
                <a:gd name="T58" fmla="*/ 0 w 106"/>
                <a:gd name="T59" fmla="*/ 100 h 171"/>
                <a:gd name="T60" fmla="*/ 0 w 106"/>
                <a:gd name="T61" fmla="*/ 89 h 171"/>
                <a:gd name="T62" fmla="*/ 5 w 106"/>
                <a:gd name="T63" fmla="*/ 82 h 171"/>
                <a:gd name="T64" fmla="*/ 5 w 106"/>
                <a:gd name="T65" fmla="*/ 78 h 171"/>
                <a:gd name="T66" fmla="*/ 10 w 106"/>
                <a:gd name="T67" fmla="*/ 75 h 171"/>
                <a:gd name="T68" fmla="*/ 10 w 106"/>
                <a:gd name="T69" fmla="*/ 68 h 171"/>
                <a:gd name="T70" fmla="*/ 5 w 106"/>
                <a:gd name="T71" fmla="*/ 63 h 171"/>
                <a:gd name="T72" fmla="*/ 11 w 106"/>
                <a:gd name="T73" fmla="*/ 55 h 171"/>
                <a:gd name="T74" fmla="*/ 11 w 106"/>
                <a:gd name="T75" fmla="*/ 46 h 171"/>
                <a:gd name="T76" fmla="*/ 9 w 106"/>
                <a:gd name="T77" fmla="*/ 41 h 171"/>
                <a:gd name="T78" fmla="*/ 9 w 106"/>
                <a:gd name="T79" fmla="*/ 35 h 171"/>
                <a:gd name="T80" fmla="*/ 5 w 106"/>
                <a:gd name="T81" fmla="*/ 29 h 171"/>
                <a:gd name="T82" fmla="*/ 4 w 106"/>
                <a:gd name="T83" fmla="*/ 29 h 171"/>
                <a:gd name="T84" fmla="*/ 0 w 106"/>
                <a:gd name="T85" fmla="*/ 25 h 171"/>
                <a:gd name="T86" fmla="*/ 7 w 106"/>
                <a:gd name="T87" fmla="*/ 11 h 171"/>
                <a:gd name="T88" fmla="*/ 11 w 106"/>
                <a:gd name="T89" fmla="*/ 11 h 171"/>
                <a:gd name="T90" fmla="*/ 16 w 106"/>
                <a:gd name="T91" fmla="*/ 16 h 171"/>
                <a:gd name="T92" fmla="*/ 21 w 106"/>
                <a:gd name="T93" fmla="*/ 16 h 171"/>
                <a:gd name="T94" fmla="*/ 31 w 106"/>
                <a:gd name="T95" fmla="*/ 13 h 171"/>
                <a:gd name="T96" fmla="*/ 43 w 106"/>
                <a:gd name="T97" fmla="*/ 5 h 171"/>
                <a:gd name="T98" fmla="*/ 48 w 106"/>
                <a:gd name="T99" fmla="*/ 4 h 171"/>
                <a:gd name="T100" fmla="*/ 53 w 106"/>
                <a:gd name="T101" fmla="*/ 0 h 17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06"/>
                <a:gd name="T154" fmla="*/ 0 h 171"/>
                <a:gd name="T155" fmla="*/ 106 w 106"/>
                <a:gd name="T156" fmla="*/ 171 h 17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06" h="171">
                  <a:moveTo>
                    <a:pt x="77" y="0"/>
                  </a:moveTo>
                  <a:lnTo>
                    <a:pt x="86" y="2"/>
                  </a:lnTo>
                  <a:lnTo>
                    <a:pt x="96" y="12"/>
                  </a:lnTo>
                  <a:lnTo>
                    <a:pt x="94" y="19"/>
                  </a:lnTo>
                  <a:lnTo>
                    <a:pt x="98" y="23"/>
                  </a:lnTo>
                  <a:lnTo>
                    <a:pt x="98" y="31"/>
                  </a:lnTo>
                  <a:lnTo>
                    <a:pt x="104" y="35"/>
                  </a:lnTo>
                  <a:lnTo>
                    <a:pt x="102" y="46"/>
                  </a:lnTo>
                  <a:lnTo>
                    <a:pt x="106" y="58"/>
                  </a:lnTo>
                  <a:lnTo>
                    <a:pt x="94" y="75"/>
                  </a:lnTo>
                  <a:lnTo>
                    <a:pt x="92" y="85"/>
                  </a:lnTo>
                  <a:lnTo>
                    <a:pt x="94" y="92"/>
                  </a:lnTo>
                  <a:lnTo>
                    <a:pt x="94" y="102"/>
                  </a:lnTo>
                  <a:lnTo>
                    <a:pt x="86" y="119"/>
                  </a:lnTo>
                  <a:lnTo>
                    <a:pt x="84" y="131"/>
                  </a:lnTo>
                  <a:lnTo>
                    <a:pt x="84" y="140"/>
                  </a:lnTo>
                  <a:lnTo>
                    <a:pt x="77" y="146"/>
                  </a:lnTo>
                  <a:lnTo>
                    <a:pt x="77" y="158"/>
                  </a:lnTo>
                  <a:lnTo>
                    <a:pt x="71" y="159"/>
                  </a:lnTo>
                  <a:lnTo>
                    <a:pt x="61" y="156"/>
                  </a:lnTo>
                  <a:lnTo>
                    <a:pt x="58" y="152"/>
                  </a:lnTo>
                  <a:lnTo>
                    <a:pt x="44" y="152"/>
                  </a:lnTo>
                  <a:lnTo>
                    <a:pt x="38" y="163"/>
                  </a:lnTo>
                  <a:lnTo>
                    <a:pt x="31" y="171"/>
                  </a:lnTo>
                  <a:lnTo>
                    <a:pt x="23" y="169"/>
                  </a:lnTo>
                  <a:lnTo>
                    <a:pt x="21" y="167"/>
                  </a:lnTo>
                  <a:lnTo>
                    <a:pt x="13" y="167"/>
                  </a:lnTo>
                  <a:lnTo>
                    <a:pt x="8" y="158"/>
                  </a:lnTo>
                  <a:lnTo>
                    <a:pt x="10" y="154"/>
                  </a:lnTo>
                  <a:lnTo>
                    <a:pt x="0" y="142"/>
                  </a:lnTo>
                  <a:lnTo>
                    <a:pt x="0" y="127"/>
                  </a:lnTo>
                  <a:lnTo>
                    <a:pt x="8" y="117"/>
                  </a:lnTo>
                  <a:lnTo>
                    <a:pt x="8" y="111"/>
                  </a:lnTo>
                  <a:lnTo>
                    <a:pt x="13" y="106"/>
                  </a:lnTo>
                  <a:lnTo>
                    <a:pt x="13" y="96"/>
                  </a:lnTo>
                  <a:lnTo>
                    <a:pt x="8" y="90"/>
                  </a:lnTo>
                  <a:lnTo>
                    <a:pt x="15" y="79"/>
                  </a:lnTo>
                  <a:lnTo>
                    <a:pt x="15" y="65"/>
                  </a:lnTo>
                  <a:lnTo>
                    <a:pt x="12" y="58"/>
                  </a:lnTo>
                  <a:lnTo>
                    <a:pt x="12" y="50"/>
                  </a:lnTo>
                  <a:lnTo>
                    <a:pt x="8" y="42"/>
                  </a:lnTo>
                  <a:lnTo>
                    <a:pt x="4" y="42"/>
                  </a:lnTo>
                  <a:lnTo>
                    <a:pt x="0" y="35"/>
                  </a:lnTo>
                  <a:lnTo>
                    <a:pt x="10" y="15"/>
                  </a:lnTo>
                  <a:lnTo>
                    <a:pt x="15" y="15"/>
                  </a:lnTo>
                  <a:lnTo>
                    <a:pt x="23" y="23"/>
                  </a:lnTo>
                  <a:lnTo>
                    <a:pt x="31" y="23"/>
                  </a:lnTo>
                  <a:lnTo>
                    <a:pt x="44" y="19"/>
                  </a:lnTo>
                  <a:lnTo>
                    <a:pt x="61" y="8"/>
                  </a:lnTo>
                  <a:lnTo>
                    <a:pt x="69" y="6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40" name="Freeform 34"/>
            <p:cNvSpPr>
              <a:spLocks/>
            </p:cNvSpPr>
            <p:nvPr/>
          </p:nvSpPr>
          <p:spPr bwMode="auto">
            <a:xfrm>
              <a:off x="2180" y="3087"/>
              <a:ext cx="94" cy="152"/>
            </a:xfrm>
            <a:custGeom>
              <a:avLst/>
              <a:gdLst>
                <a:gd name="T0" fmla="*/ 53 w 106"/>
                <a:gd name="T1" fmla="*/ 0 h 171"/>
                <a:gd name="T2" fmla="*/ 59 w 106"/>
                <a:gd name="T3" fmla="*/ 2 h 171"/>
                <a:gd name="T4" fmla="*/ 67 w 106"/>
                <a:gd name="T5" fmla="*/ 9 h 171"/>
                <a:gd name="T6" fmla="*/ 66 w 106"/>
                <a:gd name="T7" fmla="*/ 13 h 171"/>
                <a:gd name="T8" fmla="*/ 68 w 106"/>
                <a:gd name="T9" fmla="*/ 16 h 171"/>
                <a:gd name="T10" fmla="*/ 68 w 106"/>
                <a:gd name="T11" fmla="*/ 22 h 171"/>
                <a:gd name="T12" fmla="*/ 73 w 106"/>
                <a:gd name="T13" fmla="*/ 25 h 171"/>
                <a:gd name="T14" fmla="*/ 71 w 106"/>
                <a:gd name="T15" fmla="*/ 32 h 171"/>
                <a:gd name="T16" fmla="*/ 74 w 106"/>
                <a:gd name="T17" fmla="*/ 41 h 171"/>
                <a:gd name="T18" fmla="*/ 66 w 106"/>
                <a:gd name="T19" fmla="*/ 53 h 171"/>
                <a:gd name="T20" fmla="*/ 65 w 106"/>
                <a:gd name="T21" fmla="*/ 60 h 171"/>
                <a:gd name="T22" fmla="*/ 66 w 106"/>
                <a:gd name="T23" fmla="*/ 65 h 171"/>
                <a:gd name="T24" fmla="*/ 66 w 106"/>
                <a:gd name="T25" fmla="*/ 72 h 171"/>
                <a:gd name="T26" fmla="*/ 59 w 106"/>
                <a:gd name="T27" fmla="*/ 84 h 171"/>
                <a:gd name="T28" fmla="*/ 59 w 106"/>
                <a:gd name="T29" fmla="*/ 92 h 171"/>
                <a:gd name="T30" fmla="*/ 59 w 106"/>
                <a:gd name="T31" fmla="*/ 98 h 171"/>
                <a:gd name="T32" fmla="*/ 53 w 106"/>
                <a:gd name="T33" fmla="*/ 103 h 171"/>
                <a:gd name="T34" fmla="*/ 53 w 106"/>
                <a:gd name="T35" fmla="*/ 110 h 171"/>
                <a:gd name="T36" fmla="*/ 50 w 106"/>
                <a:gd name="T37" fmla="*/ 111 h 171"/>
                <a:gd name="T38" fmla="*/ 43 w 106"/>
                <a:gd name="T39" fmla="*/ 110 h 171"/>
                <a:gd name="T40" fmla="*/ 40 w 106"/>
                <a:gd name="T41" fmla="*/ 107 h 171"/>
                <a:gd name="T42" fmla="*/ 31 w 106"/>
                <a:gd name="T43" fmla="*/ 107 h 171"/>
                <a:gd name="T44" fmla="*/ 27 w 106"/>
                <a:gd name="T45" fmla="*/ 115 h 171"/>
                <a:gd name="T46" fmla="*/ 21 w 106"/>
                <a:gd name="T47" fmla="*/ 120 h 171"/>
                <a:gd name="T48" fmla="*/ 16 w 106"/>
                <a:gd name="T49" fmla="*/ 118 h 171"/>
                <a:gd name="T50" fmla="*/ 15 w 106"/>
                <a:gd name="T51" fmla="*/ 117 h 171"/>
                <a:gd name="T52" fmla="*/ 10 w 106"/>
                <a:gd name="T53" fmla="*/ 117 h 171"/>
                <a:gd name="T54" fmla="*/ 5 w 106"/>
                <a:gd name="T55" fmla="*/ 110 h 171"/>
                <a:gd name="T56" fmla="*/ 7 w 106"/>
                <a:gd name="T57" fmla="*/ 108 h 171"/>
                <a:gd name="T58" fmla="*/ 0 w 106"/>
                <a:gd name="T59" fmla="*/ 100 h 171"/>
                <a:gd name="T60" fmla="*/ 0 w 106"/>
                <a:gd name="T61" fmla="*/ 89 h 171"/>
                <a:gd name="T62" fmla="*/ 5 w 106"/>
                <a:gd name="T63" fmla="*/ 82 h 171"/>
                <a:gd name="T64" fmla="*/ 5 w 106"/>
                <a:gd name="T65" fmla="*/ 78 h 171"/>
                <a:gd name="T66" fmla="*/ 10 w 106"/>
                <a:gd name="T67" fmla="*/ 75 h 171"/>
                <a:gd name="T68" fmla="*/ 10 w 106"/>
                <a:gd name="T69" fmla="*/ 68 h 171"/>
                <a:gd name="T70" fmla="*/ 5 w 106"/>
                <a:gd name="T71" fmla="*/ 63 h 171"/>
                <a:gd name="T72" fmla="*/ 11 w 106"/>
                <a:gd name="T73" fmla="*/ 55 h 171"/>
                <a:gd name="T74" fmla="*/ 11 w 106"/>
                <a:gd name="T75" fmla="*/ 46 h 171"/>
                <a:gd name="T76" fmla="*/ 9 w 106"/>
                <a:gd name="T77" fmla="*/ 41 h 171"/>
                <a:gd name="T78" fmla="*/ 9 w 106"/>
                <a:gd name="T79" fmla="*/ 35 h 171"/>
                <a:gd name="T80" fmla="*/ 5 w 106"/>
                <a:gd name="T81" fmla="*/ 29 h 171"/>
                <a:gd name="T82" fmla="*/ 4 w 106"/>
                <a:gd name="T83" fmla="*/ 29 h 171"/>
                <a:gd name="T84" fmla="*/ 0 w 106"/>
                <a:gd name="T85" fmla="*/ 25 h 171"/>
                <a:gd name="T86" fmla="*/ 7 w 106"/>
                <a:gd name="T87" fmla="*/ 11 h 171"/>
                <a:gd name="T88" fmla="*/ 11 w 106"/>
                <a:gd name="T89" fmla="*/ 11 h 171"/>
                <a:gd name="T90" fmla="*/ 16 w 106"/>
                <a:gd name="T91" fmla="*/ 16 h 171"/>
                <a:gd name="T92" fmla="*/ 21 w 106"/>
                <a:gd name="T93" fmla="*/ 16 h 171"/>
                <a:gd name="T94" fmla="*/ 31 w 106"/>
                <a:gd name="T95" fmla="*/ 13 h 171"/>
                <a:gd name="T96" fmla="*/ 43 w 106"/>
                <a:gd name="T97" fmla="*/ 5 h 171"/>
                <a:gd name="T98" fmla="*/ 48 w 106"/>
                <a:gd name="T99" fmla="*/ 4 h 171"/>
                <a:gd name="T100" fmla="*/ 53 w 106"/>
                <a:gd name="T101" fmla="*/ 0 h 17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06"/>
                <a:gd name="T154" fmla="*/ 0 h 171"/>
                <a:gd name="T155" fmla="*/ 106 w 106"/>
                <a:gd name="T156" fmla="*/ 171 h 17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06" h="171">
                  <a:moveTo>
                    <a:pt x="77" y="0"/>
                  </a:moveTo>
                  <a:lnTo>
                    <a:pt x="86" y="2"/>
                  </a:lnTo>
                  <a:lnTo>
                    <a:pt x="96" y="12"/>
                  </a:lnTo>
                  <a:lnTo>
                    <a:pt x="94" y="19"/>
                  </a:lnTo>
                  <a:lnTo>
                    <a:pt x="98" y="23"/>
                  </a:lnTo>
                  <a:lnTo>
                    <a:pt x="98" y="31"/>
                  </a:lnTo>
                  <a:lnTo>
                    <a:pt x="104" y="35"/>
                  </a:lnTo>
                  <a:lnTo>
                    <a:pt x="102" y="46"/>
                  </a:lnTo>
                  <a:lnTo>
                    <a:pt x="106" y="58"/>
                  </a:lnTo>
                  <a:lnTo>
                    <a:pt x="94" y="75"/>
                  </a:lnTo>
                  <a:lnTo>
                    <a:pt x="92" y="85"/>
                  </a:lnTo>
                  <a:lnTo>
                    <a:pt x="94" y="92"/>
                  </a:lnTo>
                  <a:lnTo>
                    <a:pt x="94" y="102"/>
                  </a:lnTo>
                  <a:lnTo>
                    <a:pt x="86" y="119"/>
                  </a:lnTo>
                  <a:lnTo>
                    <a:pt x="84" y="131"/>
                  </a:lnTo>
                  <a:lnTo>
                    <a:pt x="84" y="140"/>
                  </a:lnTo>
                  <a:lnTo>
                    <a:pt x="77" y="146"/>
                  </a:lnTo>
                  <a:lnTo>
                    <a:pt x="77" y="158"/>
                  </a:lnTo>
                  <a:lnTo>
                    <a:pt x="71" y="159"/>
                  </a:lnTo>
                  <a:lnTo>
                    <a:pt x="61" y="156"/>
                  </a:lnTo>
                  <a:lnTo>
                    <a:pt x="58" y="152"/>
                  </a:lnTo>
                  <a:lnTo>
                    <a:pt x="44" y="152"/>
                  </a:lnTo>
                  <a:lnTo>
                    <a:pt x="38" y="163"/>
                  </a:lnTo>
                  <a:lnTo>
                    <a:pt x="31" y="171"/>
                  </a:lnTo>
                  <a:lnTo>
                    <a:pt x="23" y="169"/>
                  </a:lnTo>
                  <a:lnTo>
                    <a:pt x="21" y="167"/>
                  </a:lnTo>
                  <a:lnTo>
                    <a:pt x="13" y="167"/>
                  </a:lnTo>
                  <a:lnTo>
                    <a:pt x="8" y="158"/>
                  </a:lnTo>
                  <a:lnTo>
                    <a:pt x="10" y="154"/>
                  </a:lnTo>
                  <a:lnTo>
                    <a:pt x="0" y="142"/>
                  </a:lnTo>
                  <a:lnTo>
                    <a:pt x="0" y="127"/>
                  </a:lnTo>
                  <a:lnTo>
                    <a:pt x="8" y="117"/>
                  </a:lnTo>
                  <a:lnTo>
                    <a:pt x="8" y="111"/>
                  </a:lnTo>
                  <a:lnTo>
                    <a:pt x="13" y="106"/>
                  </a:lnTo>
                  <a:lnTo>
                    <a:pt x="13" y="96"/>
                  </a:lnTo>
                  <a:lnTo>
                    <a:pt x="8" y="90"/>
                  </a:lnTo>
                  <a:lnTo>
                    <a:pt x="15" y="79"/>
                  </a:lnTo>
                  <a:lnTo>
                    <a:pt x="15" y="65"/>
                  </a:lnTo>
                  <a:lnTo>
                    <a:pt x="12" y="58"/>
                  </a:lnTo>
                  <a:lnTo>
                    <a:pt x="12" y="50"/>
                  </a:lnTo>
                  <a:lnTo>
                    <a:pt x="8" y="42"/>
                  </a:lnTo>
                  <a:lnTo>
                    <a:pt x="4" y="42"/>
                  </a:lnTo>
                  <a:lnTo>
                    <a:pt x="0" y="35"/>
                  </a:lnTo>
                  <a:lnTo>
                    <a:pt x="10" y="15"/>
                  </a:lnTo>
                  <a:lnTo>
                    <a:pt x="15" y="15"/>
                  </a:lnTo>
                  <a:lnTo>
                    <a:pt x="23" y="23"/>
                  </a:lnTo>
                  <a:lnTo>
                    <a:pt x="31" y="23"/>
                  </a:lnTo>
                  <a:lnTo>
                    <a:pt x="44" y="19"/>
                  </a:lnTo>
                  <a:lnTo>
                    <a:pt x="61" y="8"/>
                  </a:lnTo>
                  <a:lnTo>
                    <a:pt x="69" y="6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41" name="Freeform 35"/>
            <p:cNvSpPr>
              <a:spLocks/>
            </p:cNvSpPr>
            <p:nvPr/>
          </p:nvSpPr>
          <p:spPr bwMode="auto">
            <a:xfrm>
              <a:off x="2190" y="3087"/>
              <a:ext cx="6" cy="12"/>
            </a:xfrm>
            <a:custGeom>
              <a:avLst/>
              <a:gdLst>
                <a:gd name="T0" fmla="*/ 3 w 7"/>
                <a:gd name="T1" fmla="*/ 0 h 14"/>
                <a:gd name="T2" fmla="*/ 4 w 7"/>
                <a:gd name="T3" fmla="*/ 2 h 14"/>
                <a:gd name="T4" fmla="*/ 3 w 7"/>
                <a:gd name="T5" fmla="*/ 9 h 14"/>
                <a:gd name="T6" fmla="*/ 0 w 7"/>
                <a:gd name="T7" fmla="*/ 5 h 14"/>
                <a:gd name="T8" fmla="*/ 3 w 7"/>
                <a:gd name="T9" fmla="*/ 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4"/>
                <a:gd name="T17" fmla="*/ 7 w 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4">
                  <a:moveTo>
                    <a:pt x="5" y="0"/>
                  </a:moveTo>
                  <a:lnTo>
                    <a:pt x="7" y="2"/>
                  </a:lnTo>
                  <a:lnTo>
                    <a:pt x="3" y="14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42" name="Freeform 36"/>
            <p:cNvSpPr>
              <a:spLocks/>
            </p:cNvSpPr>
            <p:nvPr/>
          </p:nvSpPr>
          <p:spPr bwMode="auto">
            <a:xfrm>
              <a:off x="2190" y="3087"/>
              <a:ext cx="6" cy="12"/>
            </a:xfrm>
            <a:custGeom>
              <a:avLst/>
              <a:gdLst>
                <a:gd name="T0" fmla="*/ 3 w 7"/>
                <a:gd name="T1" fmla="*/ 0 h 14"/>
                <a:gd name="T2" fmla="*/ 4 w 7"/>
                <a:gd name="T3" fmla="*/ 2 h 14"/>
                <a:gd name="T4" fmla="*/ 3 w 7"/>
                <a:gd name="T5" fmla="*/ 9 h 14"/>
                <a:gd name="T6" fmla="*/ 0 w 7"/>
                <a:gd name="T7" fmla="*/ 5 h 14"/>
                <a:gd name="T8" fmla="*/ 3 w 7"/>
                <a:gd name="T9" fmla="*/ 0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4"/>
                <a:gd name="T17" fmla="*/ 7 w 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4">
                  <a:moveTo>
                    <a:pt x="5" y="0"/>
                  </a:moveTo>
                  <a:lnTo>
                    <a:pt x="7" y="2"/>
                  </a:lnTo>
                  <a:lnTo>
                    <a:pt x="3" y="14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43" name="Freeform 37"/>
            <p:cNvSpPr>
              <a:spLocks/>
            </p:cNvSpPr>
            <p:nvPr/>
          </p:nvSpPr>
          <p:spPr bwMode="auto">
            <a:xfrm>
              <a:off x="2176" y="3220"/>
              <a:ext cx="5" cy="7"/>
            </a:xfrm>
            <a:custGeom>
              <a:avLst/>
              <a:gdLst>
                <a:gd name="T0" fmla="*/ 3 w 6"/>
                <a:gd name="T1" fmla="*/ 4 h 8"/>
                <a:gd name="T2" fmla="*/ 3 w 6"/>
                <a:gd name="T3" fmla="*/ 5 h 8"/>
                <a:gd name="T4" fmla="*/ 0 w 6"/>
                <a:gd name="T5" fmla="*/ 4 h 8"/>
                <a:gd name="T6" fmla="*/ 3 w 6"/>
                <a:gd name="T7" fmla="*/ 0 h 8"/>
                <a:gd name="T8" fmla="*/ 3 w 6"/>
                <a:gd name="T9" fmla="*/ 4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8"/>
                <a:gd name="T17" fmla="*/ 6 w 6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8">
                  <a:moveTo>
                    <a:pt x="6" y="4"/>
                  </a:moveTo>
                  <a:lnTo>
                    <a:pt x="4" y="8"/>
                  </a:lnTo>
                  <a:lnTo>
                    <a:pt x="0" y="4"/>
                  </a:lnTo>
                  <a:lnTo>
                    <a:pt x="4" y="0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44" name="Freeform 38"/>
            <p:cNvSpPr>
              <a:spLocks/>
            </p:cNvSpPr>
            <p:nvPr/>
          </p:nvSpPr>
          <p:spPr bwMode="auto">
            <a:xfrm>
              <a:off x="2176" y="3220"/>
              <a:ext cx="5" cy="7"/>
            </a:xfrm>
            <a:custGeom>
              <a:avLst/>
              <a:gdLst>
                <a:gd name="T0" fmla="*/ 3 w 6"/>
                <a:gd name="T1" fmla="*/ 4 h 8"/>
                <a:gd name="T2" fmla="*/ 3 w 6"/>
                <a:gd name="T3" fmla="*/ 5 h 8"/>
                <a:gd name="T4" fmla="*/ 0 w 6"/>
                <a:gd name="T5" fmla="*/ 4 h 8"/>
                <a:gd name="T6" fmla="*/ 3 w 6"/>
                <a:gd name="T7" fmla="*/ 0 h 8"/>
                <a:gd name="T8" fmla="*/ 3 w 6"/>
                <a:gd name="T9" fmla="*/ 4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8"/>
                <a:gd name="T17" fmla="*/ 6 w 6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8">
                  <a:moveTo>
                    <a:pt x="6" y="4"/>
                  </a:moveTo>
                  <a:lnTo>
                    <a:pt x="4" y="8"/>
                  </a:lnTo>
                  <a:lnTo>
                    <a:pt x="0" y="4"/>
                  </a:lnTo>
                  <a:lnTo>
                    <a:pt x="4" y="0"/>
                  </a:lnTo>
                  <a:lnTo>
                    <a:pt x="6" y="4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45" name="Freeform 39"/>
            <p:cNvSpPr>
              <a:spLocks/>
            </p:cNvSpPr>
            <p:nvPr/>
          </p:nvSpPr>
          <p:spPr bwMode="auto">
            <a:xfrm>
              <a:off x="2171" y="3211"/>
              <a:ext cx="5" cy="9"/>
            </a:xfrm>
            <a:custGeom>
              <a:avLst/>
              <a:gdLst>
                <a:gd name="T0" fmla="*/ 3 w 6"/>
                <a:gd name="T1" fmla="*/ 0 h 10"/>
                <a:gd name="T2" fmla="*/ 3 w 6"/>
                <a:gd name="T3" fmla="*/ 4 h 10"/>
                <a:gd name="T4" fmla="*/ 2 w 6"/>
                <a:gd name="T5" fmla="*/ 7 h 10"/>
                <a:gd name="T6" fmla="*/ 0 w 6"/>
                <a:gd name="T7" fmla="*/ 5 h 10"/>
                <a:gd name="T8" fmla="*/ 3 w 6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10"/>
                <a:gd name="T17" fmla="*/ 6 w 6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10">
                  <a:moveTo>
                    <a:pt x="4" y="0"/>
                  </a:moveTo>
                  <a:lnTo>
                    <a:pt x="6" y="4"/>
                  </a:lnTo>
                  <a:lnTo>
                    <a:pt x="2" y="10"/>
                  </a:lnTo>
                  <a:lnTo>
                    <a:pt x="0" y="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B7B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46" name="Freeform 40"/>
            <p:cNvSpPr>
              <a:spLocks/>
            </p:cNvSpPr>
            <p:nvPr/>
          </p:nvSpPr>
          <p:spPr bwMode="auto">
            <a:xfrm>
              <a:off x="2171" y="3211"/>
              <a:ext cx="5" cy="9"/>
            </a:xfrm>
            <a:custGeom>
              <a:avLst/>
              <a:gdLst>
                <a:gd name="T0" fmla="*/ 3 w 6"/>
                <a:gd name="T1" fmla="*/ 0 h 10"/>
                <a:gd name="T2" fmla="*/ 3 w 6"/>
                <a:gd name="T3" fmla="*/ 4 h 10"/>
                <a:gd name="T4" fmla="*/ 2 w 6"/>
                <a:gd name="T5" fmla="*/ 7 h 10"/>
                <a:gd name="T6" fmla="*/ 0 w 6"/>
                <a:gd name="T7" fmla="*/ 5 h 10"/>
                <a:gd name="T8" fmla="*/ 3 w 6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10"/>
                <a:gd name="T17" fmla="*/ 6 w 6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10">
                  <a:moveTo>
                    <a:pt x="4" y="0"/>
                  </a:moveTo>
                  <a:lnTo>
                    <a:pt x="6" y="4"/>
                  </a:lnTo>
                  <a:lnTo>
                    <a:pt x="2" y="10"/>
                  </a:lnTo>
                  <a:lnTo>
                    <a:pt x="0" y="6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47" name="Freeform 41"/>
            <p:cNvSpPr>
              <a:spLocks/>
            </p:cNvSpPr>
            <p:nvPr/>
          </p:nvSpPr>
          <p:spPr bwMode="auto">
            <a:xfrm>
              <a:off x="2315" y="2986"/>
              <a:ext cx="19" cy="9"/>
            </a:xfrm>
            <a:custGeom>
              <a:avLst/>
              <a:gdLst>
                <a:gd name="T0" fmla="*/ 0 w 21"/>
                <a:gd name="T1" fmla="*/ 2 h 10"/>
                <a:gd name="T2" fmla="*/ 8 w 21"/>
                <a:gd name="T3" fmla="*/ 2 h 10"/>
                <a:gd name="T4" fmla="*/ 14 w 21"/>
                <a:gd name="T5" fmla="*/ 0 h 10"/>
                <a:gd name="T6" fmla="*/ 15 w 21"/>
                <a:gd name="T7" fmla="*/ 4 h 10"/>
                <a:gd name="T8" fmla="*/ 14 w 21"/>
                <a:gd name="T9" fmla="*/ 7 h 10"/>
                <a:gd name="T10" fmla="*/ 2 w 21"/>
                <a:gd name="T11" fmla="*/ 5 h 10"/>
                <a:gd name="T12" fmla="*/ 0 w 21"/>
                <a:gd name="T13" fmla="*/ 2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"/>
                <a:gd name="T22" fmla="*/ 0 h 10"/>
                <a:gd name="T23" fmla="*/ 21 w 21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" h="10">
                  <a:moveTo>
                    <a:pt x="0" y="2"/>
                  </a:moveTo>
                  <a:lnTo>
                    <a:pt x="11" y="2"/>
                  </a:lnTo>
                  <a:lnTo>
                    <a:pt x="19" y="0"/>
                  </a:lnTo>
                  <a:lnTo>
                    <a:pt x="21" y="4"/>
                  </a:lnTo>
                  <a:lnTo>
                    <a:pt x="19" y="10"/>
                  </a:lnTo>
                  <a:lnTo>
                    <a:pt x="2" y="6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48" name="Freeform 42"/>
            <p:cNvSpPr>
              <a:spLocks/>
            </p:cNvSpPr>
            <p:nvPr/>
          </p:nvSpPr>
          <p:spPr bwMode="auto">
            <a:xfrm>
              <a:off x="2352" y="3022"/>
              <a:ext cx="6" cy="3"/>
            </a:xfrm>
            <a:custGeom>
              <a:avLst/>
              <a:gdLst>
                <a:gd name="T0" fmla="*/ 0 w 6"/>
                <a:gd name="T1" fmla="*/ 0 h 4"/>
                <a:gd name="T2" fmla="*/ 6 w 6"/>
                <a:gd name="T3" fmla="*/ 2 h 4"/>
                <a:gd name="T4" fmla="*/ 6 w 6"/>
                <a:gd name="T5" fmla="*/ 2 h 4"/>
                <a:gd name="T6" fmla="*/ 2 w 6"/>
                <a:gd name="T7" fmla="*/ 2 h 4"/>
                <a:gd name="T8" fmla="*/ 0 w 6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4"/>
                <a:gd name="T17" fmla="*/ 6 w 6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4">
                  <a:moveTo>
                    <a:pt x="0" y="0"/>
                  </a:moveTo>
                  <a:lnTo>
                    <a:pt x="6" y="2"/>
                  </a:lnTo>
                  <a:lnTo>
                    <a:pt x="6" y="4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49" name="Freeform 43"/>
            <p:cNvSpPr>
              <a:spLocks/>
            </p:cNvSpPr>
            <p:nvPr/>
          </p:nvSpPr>
          <p:spPr bwMode="auto">
            <a:xfrm>
              <a:off x="2352" y="3022"/>
              <a:ext cx="6" cy="3"/>
            </a:xfrm>
            <a:custGeom>
              <a:avLst/>
              <a:gdLst>
                <a:gd name="T0" fmla="*/ 0 w 6"/>
                <a:gd name="T1" fmla="*/ 0 h 4"/>
                <a:gd name="T2" fmla="*/ 6 w 6"/>
                <a:gd name="T3" fmla="*/ 2 h 4"/>
                <a:gd name="T4" fmla="*/ 6 w 6"/>
                <a:gd name="T5" fmla="*/ 2 h 4"/>
                <a:gd name="T6" fmla="*/ 2 w 6"/>
                <a:gd name="T7" fmla="*/ 2 h 4"/>
                <a:gd name="T8" fmla="*/ 0 w 6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4"/>
                <a:gd name="T17" fmla="*/ 6 w 6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4">
                  <a:moveTo>
                    <a:pt x="0" y="0"/>
                  </a:moveTo>
                  <a:lnTo>
                    <a:pt x="6" y="2"/>
                  </a:lnTo>
                  <a:lnTo>
                    <a:pt x="6" y="4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50" name="Freeform 44"/>
            <p:cNvSpPr>
              <a:spLocks/>
            </p:cNvSpPr>
            <p:nvPr/>
          </p:nvSpPr>
          <p:spPr bwMode="auto">
            <a:xfrm>
              <a:off x="2163" y="2716"/>
              <a:ext cx="596" cy="621"/>
            </a:xfrm>
            <a:custGeom>
              <a:avLst/>
              <a:gdLst>
                <a:gd name="T0" fmla="*/ 467 w 669"/>
                <a:gd name="T1" fmla="*/ 398 h 698"/>
                <a:gd name="T2" fmla="*/ 450 w 669"/>
                <a:gd name="T3" fmla="*/ 376 h 698"/>
                <a:gd name="T4" fmla="*/ 417 w 669"/>
                <a:gd name="T5" fmla="*/ 359 h 698"/>
                <a:gd name="T6" fmla="*/ 388 w 669"/>
                <a:gd name="T7" fmla="*/ 391 h 698"/>
                <a:gd name="T8" fmla="*/ 408 w 669"/>
                <a:gd name="T9" fmla="*/ 412 h 698"/>
                <a:gd name="T10" fmla="*/ 413 w 669"/>
                <a:gd name="T11" fmla="*/ 432 h 698"/>
                <a:gd name="T12" fmla="*/ 392 w 669"/>
                <a:gd name="T13" fmla="*/ 443 h 698"/>
                <a:gd name="T14" fmla="*/ 377 w 669"/>
                <a:gd name="T15" fmla="*/ 471 h 698"/>
                <a:gd name="T16" fmla="*/ 350 w 669"/>
                <a:gd name="T17" fmla="*/ 491 h 698"/>
                <a:gd name="T18" fmla="*/ 347 w 669"/>
                <a:gd name="T19" fmla="*/ 472 h 698"/>
                <a:gd name="T20" fmla="*/ 365 w 669"/>
                <a:gd name="T21" fmla="*/ 450 h 698"/>
                <a:gd name="T22" fmla="*/ 360 w 669"/>
                <a:gd name="T23" fmla="*/ 413 h 698"/>
                <a:gd name="T24" fmla="*/ 345 w 669"/>
                <a:gd name="T25" fmla="*/ 380 h 698"/>
                <a:gd name="T26" fmla="*/ 322 w 669"/>
                <a:gd name="T27" fmla="*/ 373 h 698"/>
                <a:gd name="T28" fmla="*/ 312 w 669"/>
                <a:gd name="T29" fmla="*/ 350 h 698"/>
                <a:gd name="T30" fmla="*/ 293 w 669"/>
                <a:gd name="T31" fmla="*/ 341 h 698"/>
                <a:gd name="T32" fmla="*/ 267 w 669"/>
                <a:gd name="T33" fmla="*/ 313 h 698"/>
                <a:gd name="T34" fmla="*/ 240 w 669"/>
                <a:gd name="T35" fmla="*/ 312 h 698"/>
                <a:gd name="T36" fmla="*/ 218 w 669"/>
                <a:gd name="T37" fmla="*/ 296 h 698"/>
                <a:gd name="T38" fmla="*/ 187 w 669"/>
                <a:gd name="T39" fmla="*/ 258 h 698"/>
                <a:gd name="T40" fmla="*/ 167 w 669"/>
                <a:gd name="T41" fmla="*/ 240 h 698"/>
                <a:gd name="T42" fmla="*/ 156 w 669"/>
                <a:gd name="T43" fmla="*/ 222 h 698"/>
                <a:gd name="T44" fmla="*/ 140 w 669"/>
                <a:gd name="T45" fmla="*/ 206 h 698"/>
                <a:gd name="T46" fmla="*/ 127 w 669"/>
                <a:gd name="T47" fmla="*/ 154 h 698"/>
                <a:gd name="T48" fmla="*/ 88 w 669"/>
                <a:gd name="T49" fmla="*/ 126 h 698"/>
                <a:gd name="T50" fmla="*/ 60 w 669"/>
                <a:gd name="T51" fmla="*/ 137 h 698"/>
                <a:gd name="T52" fmla="*/ 24 w 669"/>
                <a:gd name="T53" fmla="*/ 151 h 698"/>
                <a:gd name="T54" fmla="*/ 29 w 669"/>
                <a:gd name="T55" fmla="*/ 133 h 698"/>
                <a:gd name="T56" fmla="*/ 2 w 669"/>
                <a:gd name="T57" fmla="*/ 105 h 698"/>
                <a:gd name="T58" fmla="*/ 0 w 669"/>
                <a:gd name="T59" fmla="*/ 77 h 698"/>
                <a:gd name="T60" fmla="*/ 22 w 669"/>
                <a:gd name="T61" fmla="*/ 60 h 698"/>
                <a:gd name="T62" fmla="*/ 20 w 669"/>
                <a:gd name="T63" fmla="*/ 35 h 698"/>
                <a:gd name="T64" fmla="*/ 48 w 669"/>
                <a:gd name="T65" fmla="*/ 40 h 698"/>
                <a:gd name="T66" fmla="*/ 75 w 669"/>
                <a:gd name="T67" fmla="*/ 22 h 698"/>
                <a:gd name="T68" fmla="*/ 91 w 669"/>
                <a:gd name="T69" fmla="*/ 36 h 698"/>
                <a:gd name="T70" fmla="*/ 102 w 669"/>
                <a:gd name="T71" fmla="*/ 46 h 698"/>
                <a:gd name="T72" fmla="*/ 113 w 669"/>
                <a:gd name="T73" fmla="*/ 19 h 698"/>
                <a:gd name="T74" fmla="*/ 128 w 669"/>
                <a:gd name="T75" fmla="*/ 31 h 698"/>
                <a:gd name="T76" fmla="*/ 146 w 669"/>
                <a:gd name="T77" fmla="*/ 35 h 698"/>
                <a:gd name="T78" fmla="*/ 152 w 669"/>
                <a:gd name="T79" fmla="*/ 19 h 698"/>
                <a:gd name="T80" fmla="*/ 164 w 669"/>
                <a:gd name="T81" fmla="*/ 4 h 698"/>
                <a:gd name="T82" fmla="*/ 192 w 669"/>
                <a:gd name="T83" fmla="*/ 6 h 698"/>
                <a:gd name="T84" fmla="*/ 230 w 669"/>
                <a:gd name="T85" fmla="*/ 2 h 698"/>
                <a:gd name="T86" fmla="*/ 237 w 669"/>
                <a:gd name="T87" fmla="*/ 15 h 698"/>
                <a:gd name="T88" fmla="*/ 278 w 669"/>
                <a:gd name="T89" fmla="*/ 29 h 698"/>
                <a:gd name="T90" fmla="*/ 288 w 669"/>
                <a:gd name="T91" fmla="*/ 35 h 698"/>
                <a:gd name="T92" fmla="*/ 287 w 669"/>
                <a:gd name="T93" fmla="*/ 53 h 698"/>
                <a:gd name="T94" fmla="*/ 293 w 669"/>
                <a:gd name="T95" fmla="*/ 77 h 698"/>
                <a:gd name="T96" fmla="*/ 282 w 669"/>
                <a:gd name="T97" fmla="*/ 87 h 698"/>
                <a:gd name="T98" fmla="*/ 287 w 669"/>
                <a:gd name="T99" fmla="*/ 77 h 698"/>
                <a:gd name="T100" fmla="*/ 263 w 669"/>
                <a:gd name="T101" fmla="*/ 81 h 698"/>
                <a:gd name="T102" fmla="*/ 244 w 669"/>
                <a:gd name="T103" fmla="*/ 86 h 698"/>
                <a:gd name="T104" fmla="*/ 229 w 669"/>
                <a:gd name="T105" fmla="*/ 99 h 698"/>
                <a:gd name="T106" fmla="*/ 226 w 669"/>
                <a:gd name="T107" fmla="*/ 121 h 698"/>
                <a:gd name="T108" fmla="*/ 230 w 669"/>
                <a:gd name="T109" fmla="*/ 155 h 698"/>
                <a:gd name="T110" fmla="*/ 267 w 669"/>
                <a:gd name="T111" fmla="*/ 185 h 698"/>
                <a:gd name="T112" fmla="*/ 280 w 669"/>
                <a:gd name="T113" fmla="*/ 204 h 698"/>
                <a:gd name="T114" fmla="*/ 309 w 669"/>
                <a:gd name="T115" fmla="*/ 261 h 698"/>
                <a:gd name="T116" fmla="*/ 341 w 669"/>
                <a:gd name="T117" fmla="*/ 281 h 698"/>
                <a:gd name="T118" fmla="*/ 380 w 669"/>
                <a:gd name="T119" fmla="*/ 287 h 698"/>
                <a:gd name="T120" fmla="*/ 374 w 669"/>
                <a:gd name="T121" fmla="*/ 310 h 698"/>
                <a:gd name="T122" fmla="*/ 427 w 669"/>
                <a:gd name="T123" fmla="*/ 336 h 698"/>
                <a:gd name="T124" fmla="*/ 467 w 669"/>
                <a:gd name="T125" fmla="*/ 367 h 69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669"/>
                <a:gd name="T190" fmla="*/ 0 h 698"/>
                <a:gd name="T191" fmla="*/ 669 w 669"/>
                <a:gd name="T192" fmla="*/ 698 h 69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669" h="698">
                  <a:moveTo>
                    <a:pt x="660" y="520"/>
                  </a:moveTo>
                  <a:lnTo>
                    <a:pt x="666" y="529"/>
                  </a:lnTo>
                  <a:lnTo>
                    <a:pt x="669" y="543"/>
                  </a:lnTo>
                  <a:lnTo>
                    <a:pt x="664" y="552"/>
                  </a:lnTo>
                  <a:lnTo>
                    <a:pt x="660" y="564"/>
                  </a:lnTo>
                  <a:lnTo>
                    <a:pt x="656" y="564"/>
                  </a:lnTo>
                  <a:lnTo>
                    <a:pt x="643" y="556"/>
                  </a:lnTo>
                  <a:lnTo>
                    <a:pt x="639" y="550"/>
                  </a:lnTo>
                  <a:lnTo>
                    <a:pt x="639" y="541"/>
                  </a:lnTo>
                  <a:lnTo>
                    <a:pt x="637" y="535"/>
                  </a:lnTo>
                  <a:lnTo>
                    <a:pt x="629" y="526"/>
                  </a:lnTo>
                  <a:lnTo>
                    <a:pt x="620" y="524"/>
                  </a:lnTo>
                  <a:lnTo>
                    <a:pt x="610" y="526"/>
                  </a:lnTo>
                  <a:lnTo>
                    <a:pt x="598" y="518"/>
                  </a:lnTo>
                  <a:lnTo>
                    <a:pt x="589" y="510"/>
                  </a:lnTo>
                  <a:lnTo>
                    <a:pt x="581" y="510"/>
                  </a:lnTo>
                  <a:lnTo>
                    <a:pt x="570" y="518"/>
                  </a:lnTo>
                  <a:lnTo>
                    <a:pt x="558" y="535"/>
                  </a:lnTo>
                  <a:lnTo>
                    <a:pt x="554" y="549"/>
                  </a:lnTo>
                  <a:lnTo>
                    <a:pt x="549" y="554"/>
                  </a:lnTo>
                  <a:lnTo>
                    <a:pt x="545" y="564"/>
                  </a:lnTo>
                  <a:lnTo>
                    <a:pt x="552" y="570"/>
                  </a:lnTo>
                  <a:lnTo>
                    <a:pt x="562" y="570"/>
                  </a:lnTo>
                  <a:lnTo>
                    <a:pt x="564" y="574"/>
                  </a:lnTo>
                  <a:lnTo>
                    <a:pt x="577" y="585"/>
                  </a:lnTo>
                  <a:lnTo>
                    <a:pt x="583" y="589"/>
                  </a:lnTo>
                  <a:lnTo>
                    <a:pt x="587" y="595"/>
                  </a:lnTo>
                  <a:lnTo>
                    <a:pt x="587" y="600"/>
                  </a:lnTo>
                  <a:lnTo>
                    <a:pt x="585" y="606"/>
                  </a:lnTo>
                  <a:lnTo>
                    <a:pt x="585" y="614"/>
                  </a:lnTo>
                  <a:lnTo>
                    <a:pt x="587" y="621"/>
                  </a:lnTo>
                  <a:lnTo>
                    <a:pt x="585" y="629"/>
                  </a:lnTo>
                  <a:lnTo>
                    <a:pt x="581" y="629"/>
                  </a:lnTo>
                  <a:lnTo>
                    <a:pt x="570" y="625"/>
                  </a:lnTo>
                  <a:lnTo>
                    <a:pt x="554" y="629"/>
                  </a:lnTo>
                  <a:lnTo>
                    <a:pt x="550" y="633"/>
                  </a:lnTo>
                  <a:lnTo>
                    <a:pt x="549" y="643"/>
                  </a:lnTo>
                  <a:lnTo>
                    <a:pt x="547" y="656"/>
                  </a:lnTo>
                  <a:lnTo>
                    <a:pt x="545" y="664"/>
                  </a:lnTo>
                  <a:lnTo>
                    <a:pt x="533" y="669"/>
                  </a:lnTo>
                  <a:lnTo>
                    <a:pt x="527" y="677"/>
                  </a:lnTo>
                  <a:lnTo>
                    <a:pt x="522" y="679"/>
                  </a:lnTo>
                  <a:lnTo>
                    <a:pt x="518" y="687"/>
                  </a:lnTo>
                  <a:lnTo>
                    <a:pt x="510" y="696"/>
                  </a:lnTo>
                  <a:lnTo>
                    <a:pt x="495" y="698"/>
                  </a:lnTo>
                  <a:lnTo>
                    <a:pt x="487" y="698"/>
                  </a:lnTo>
                  <a:lnTo>
                    <a:pt x="483" y="691"/>
                  </a:lnTo>
                  <a:lnTo>
                    <a:pt x="485" y="687"/>
                  </a:lnTo>
                  <a:lnTo>
                    <a:pt x="485" y="679"/>
                  </a:lnTo>
                  <a:lnTo>
                    <a:pt x="491" y="671"/>
                  </a:lnTo>
                  <a:lnTo>
                    <a:pt x="501" y="668"/>
                  </a:lnTo>
                  <a:lnTo>
                    <a:pt x="501" y="656"/>
                  </a:lnTo>
                  <a:lnTo>
                    <a:pt x="501" y="648"/>
                  </a:lnTo>
                  <a:lnTo>
                    <a:pt x="503" y="643"/>
                  </a:lnTo>
                  <a:lnTo>
                    <a:pt x="516" y="639"/>
                  </a:lnTo>
                  <a:lnTo>
                    <a:pt x="520" y="633"/>
                  </a:lnTo>
                  <a:lnTo>
                    <a:pt x="520" y="627"/>
                  </a:lnTo>
                  <a:lnTo>
                    <a:pt x="514" y="616"/>
                  </a:lnTo>
                  <a:lnTo>
                    <a:pt x="510" y="600"/>
                  </a:lnTo>
                  <a:lnTo>
                    <a:pt x="510" y="587"/>
                  </a:lnTo>
                  <a:lnTo>
                    <a:pt x="503" y="575"/>
                  </a:lnTo>
                  <a:lnTo>
                    <a:pt x="499" y="568"/>
                  </a:lnTo>
                  <a:lnTo>
                    <a:pt x="497" y="552"/>
                  </a:lnTo>
                  <a:lnTo>
                    <a:pt x="491" y="541"/>
                  </a:lnTo>
                  <a:lnTo>
                    <a:pt x="487" y="539"/>
                  </a:lnTo>
                  <a:lnTo>
                    <a:pt x="478" y="541"/>
                  </a:lnTo>
                  <a:lnTo>
                    <a:pt x="470" y="541"/>
                  </a:lnTo>
                  <a:lnTo>
                    <a:pt x="466" y="535"/>
                  </a:lnTo>
                  <a:lnTo>
                    <a:pt x="460" y="529"/>
                  </a:lnTo>
                  <a:lnTo>
                    <a:pt x="455" y="529"/>
                  </a:lnTo>
                  <a:lnTo>
                    <a:pt x="449" y="526"/>
                  </a:lnTo>
                  <a:lnTo>
                    <a:pt x="449" y="516"/>
                  </a:lnTo>
                  <a:lnTo>
                    <a:pt x="453" y="512"/>
                  </a:lnTo>
                  <a:lnTo>
                    <a:pt x="447" y="502"/>
                  </a:lnTo>
                  <a:lnTo>
                    <a:pt x="441" y="497"/>
                  </a:lnTo>
                  <a:lnTo>
                    <a:pt x="433" y="499"/>
                  </a:lnTo>
                  <a:lnTo>
                    <a:pt x="416" y="497"/>
                  </a:lnTo>
                  <a:lnTo>
                    <a:pt x="414" y="493"/>
                  </a:lnTo>
                  <a:lnTo>
                    <a:pt x="416" y="489"/>
                  </a:lnTo>
                  <a:lnTo>
                    <a:pt x="414" y="483"/>
                  </a:lnTo>
                  <a:lnTo>
                    <a:pt x="403" y="479"/>
                  </a:lnTo>
                  <a:lnTo>
                    <a:pt x="397" y="476"/>
                  </a:lnTo>
                  <a:lnTo>
                    <a:pt x="389" y="460"/>
                  </a:lnTo>
                  <a:lnTo>
                    <a:pt x="384" y="451"/>
                  </a:lnTo>
                  <a:lnTo>
                    <a:pt x="378" y="445"/>
                  </a:lnTo>
                  <a:lnTo>
                    <a:pt x="368" y="447"/>
                  </a:lnTo>
                  <a:lnTo>
                    <a:pt x="359" y="439"/>
                  </a:lnTo>
                  <a:lnTo>
                    <a:pt x="355" y="439"/>
                  </a:lnTo>
                  <a:lnTo>
                    <a:pt x="351" y="441"/>
                  </a:lnTo>
                  <a:lnTo>
                    <a:pt x="339" y="443"/>
                  </a:lnTo>
                  <a:lnTo>
                    <a:pt x="334" y="439"/>
                  </a:lnTo>
                  <a:lnTo>
                    <a:pt x="328" y="430"/>
                  </a:lnTo>
                  <a:lnTo>
                    <a:pt x="322" y="426"/>
                  </a:lnTo>
                  <a:lnTo>
                    <a:pt x="313" y="422"/>
                  </a:lnTo>
                  <a:lnTo>
                    <a:pt x="309" y="420"/>
                  </a:lnTo>
                  <a:lnTo>
                    <a:pt x="301" y="407"/>
                  </a:lnTo>
                  <a:lnTo>
                    <a:pt x="288" y="391"/>
                  </a:lnTo>
                  <a:lnTo>
                    <a:pt x="278" y="380"/>
                  </a:lnTo>
                  <a:lnTo>
                    <a:pt x="268" y="374"/>
                  </a:lnTo>
                  <a:lnTo>
                    <a:pt x="265" y="366"/>
                  </a:lnTo>
                  <a:lnTo>
                    <a:pt x="261" y="364"/>
                  </a:lnTo>
                  <a:lnTo>
                    <a:pt x="259" y="355"/>
                  </a:lnTo>
                  <a:lnTo>
                    <a:pt x="251" y="349"/>
                  </a:lnTo>
                  <a:lnTo>
                    <a:pt x="244" y="347"/>
                  </a:lnTo>
                  <a:lnTo>
                    <a:pt x="236" y="341"/>
                  </a:lnTo>
                  <a:lnTo>
                    <a:pt x="230" y="343"/>
                  </a:lnTo>
                  <a:lnTo>
                    <a:pt x="228" y="341"/>
                  </a:lnTo>
                  <a:lnTo>
                    <a:pt x="230" y="334"/>
                  </a:lnTo>
                  <a:lnTo>
                    <a:pt x="224" y="320"/>
                  </a:lnTo>
                  <a:lnTo>
                    <a:pt x="220" y="316"/>
                  </a:lnTo>
                  <a:lnTo>
                    <a:pt x="211" y="313"/>
                  </a:lnTo>
                  <a:lnTo>
                    <a:pt x="211" y="303"/>
                  </a:lnTo>
                  <a:lnTo>
                    <a:pt x="205" y="299"/>
                  </a:lnTo>
                  <a:lnTo>
                    <a:pt x="199" y="297"/>
                  </a:lnTo>
                  <a:lnTo>
                    <a:pt x="197" y="293"/>
                  </a:lnTo>
                  <a:lnTo>
                    <a:pt x="199" y="274"/>
                  </a:lnTo>
                  <a:lnTo>
                    <a:pt x="197" y="268"/>
                  </a:lnTo>
                  <a:lnTo>
                    <a:pt x="190" y="253"/>
                  </a:lnTo>
                  <a:lnTo>
                    <a:pt x="190" y="234"/>
                  </a:lnTo>
                  <a:lnTo>
                    <a:pt x="180" y="218"/>
                  </a:lnTo>
                  <a:lnTo>
                    <a:pt x="174" y="213"/>
                  </a:lnTo>
                  <a:lnTo>
                    <a:pt x="153" y="201"/>
                  </a:lnTo>
                  <a:lnTo>
                    <a:pt x="142" y="190"/>
                  </a:lnTo>
                  <a:lnTo>
                    <a:pt x="134" y="188"/>
                  </a:lnTo>
                  <a:lnTo>
                    <a:pt x="125" y="180"/>
                  </a:lnTo>
                  <a:lnTo>
                    <a:pt x="113" y="180"/>
                  </a:lnTo>
                  <a:lnTo>
                    <a:pt x="105" y="180"/>
                  </a:lnTo>
                  <a:lnTo>
                    <a:pt x="98" y="184"/>
                  </a:lnTo>
                  <a:lnTo>
                    <a:pt x="88" y="184"/>
                  </a:lnTo>
                  <a:lnTo>
                    <a:pt x="84" y="195"/>
                  </a:lnTo>
                  <a:lnTo>
                    <a:pt x="77" y="201"/>
                  </a:lnTo>
                  <a:lnTo>
                    <a:pt x="63" y="213"/>
                  </a:lnTo>
                  <a:lnTo>
                    <a:pt x="55" y="213"/>
                  </a:lnTo>
                  <a:lnTo>
                    <a:pt x="48" y="217"/>
                  </a:lnTo>
                  <a:lnTo>
                    <a:pt x="34" y="215"/>
                  </a:lnTo>
                  <a:lnTo>
                    <a:pt x="31" y="209"/>
                  </a:lnTo>
                  <a:lnTo>
                    <a:pt x="31" y="205"/>
                  </a:lnTo>
                  <a:lnTo>
                    <a:pt x="34" y="199"/>
                  </a:lnTo>
                  <a:lnTo>
                    <a:pt x="42" y="195"/>
                  </a:lnTo>
                  <a:lnTo>
                    <a:pt x="40" y="188"/>
                  </a:lnTo>
                  <a:lnTo>
                    <a:pt x="36" y="186"/>
                  </a:lnTo>
                  <a:lnTo>
                    <a:pt x="23" y="188"/>
                  </a:lnTo>
                  <a:lnTo>
                    <a:pt x="13" y="182"/>
                  </a:lnTo>
                  <a:lnTo>
                    <a:pt x="0" y="163"/>
                  </a:lnTo>
                  <a:lnTo>
                    <a:pt x="2" y="149"/>
                  </a:lnTo>
                  <a:lnTo>
                    <a:pt x="9" y="144"/>
                  </a:lnTo>
                  <a:lnTo>
                    <a:pt x="11" y="138"/>
                  </a:lnTo>
                  <a:lnTo>
                    <a:pt x="8" y="126"/>
                  </a:lnTo>
                  <a:lnTo>
                    <a:pt x="2" y="119"/>
                  </a:lnTo>
                  <a:lnTo>
                    <a:pt x="0" y="109"/>
                  </a:lnTo>
                  <a:lnTo>
                    <a:pt x="2" y="103"/>
                  </a:lnTo>
                  <a:lnTo>
                    <a:pt x="8" y="105"/>
                  </a:lnTo>
                  <a:lnTo>
                    <a:pt x="17" y="105"/>
                  </a:lnTo>
                  <a:lnTo>
                    <a:pt x="23" y="101"/>
                  </a:lnTo>
                  <a:lnTo>
                    <a:pt x="31" y="84"/>
                  </a:lnTo>
                  <a:lnTo>
                    <a:pt x="23" y="78"/>
                  </a:lnTo>
                  <a:lnTo>
                    <a:pt x="23" y="69"/>
                  </a:lnTo>
                  <a:lnTo>
                    <a:pt x="17" y="63"/>
                  </a:lnTo>
                  <a:lnTo>
                    <a:pt x="19" y="55"/>
                  </a:lnTo>
                  <a:lnTo>
                    <a:pt x="29" y="50"/>
                  </a:lnTo>
                  <a:lnTo>
                    <a:pt x="34" y="53"/>
                  </a:lnTo>
                  <a:lnTo>
                    <a:pt x="42" y="55"/>
                  </a:lnTo>
                  <a:lnTo>
                    <a:pt x="54" y="51"/>
                  </a:lnTo>
                  <a:lnTo>
                    <a:pt x="61" y="53"/>
                  </a:lnTo>
                  <a:lnTo>
                    <a:pt x="69" y="57"/>
                  </a:lnTo>
                  <a:lnTo>
                    <a:pt x="75" y="57"/>
                  </a:lnTo>
                  <a:lnTo>
                    <a:pt x="90" y="48"/>
                  </a:lnTo>
                  <a:lnTo>
                    <a:pt x="94" y="44"/>
                  </a:lnTo>
                  <a:lnTo>
                    <a:pt x="96" y="36"/>
                  </a:lnTo>
                  <a:lnTo>
                    <a:pt x="105" y="32"/>
                  </a:lnTo>
                  <a:lnTo>
                    <a:pt x="111" y="25"/>
                  </a:lnTo>
                  <a:lnTo>
                    <a:pt x="117" y="27"/>
                  </a:lnTo>
                  <a:lnTo>
                    <a:pt x="115" y="34"/>
                  </a:lnTo>
                  <a:lnTo>
                    <a:pt x="119" y="46"/>
                  </a:lnTo>
                  <a:lnTo>
                    <a:pt x="128" y="51"/>
                  </a:lnTo>
                  <a:lnTo>
                    <a:pt x="130" y="55"/>
                  </a:lnTo>
                  <a:lnTo>
                    <a:pt x="134" y="65"/>
                  </a:lnTo>
                  <a:lnTo>
                    <a:pt x="138" y="69"/>
                  </a:lnTo>
                  <a:lnTo>
                    <a:pt x="142" y="71"/>
                  </a:lnTo>
                  <a:lnTo>
                    <a:pt x="144" y="65"/>
                  </a:lnTo>
                  <a:lnTo>
                    <a:pt x="144" y="59"/>
                  </a:lnTo>
                  <a:lnTo>
                    <a:pt x="157" y="48"/>
                  </a:lnTo>
                  <a:lnTo>
                    <a:pt x="161" y="38"/>
                  </a:lnTo>
                  <a:lnTo>
                    <a:pt x="161" y="32"/>
                  </a:lnTo>
                  <a:lnTo>
                    <a:pt x="161" y="27"/>
                  </a:lnTo>
                  <a:lnTo>
                    <a:pt x="165" y="25"/>
                  </a:lnTo>
                  <a:lnTo>
                    <a:pt x="173" y="27"/>
                  </a:lnTo>
                  <a:lnTo>
                    <a:pt x="174" y="36"/>
                  </a:lnTo>
                  <a:lnTo>
                    <a:pt x="176" y="40"/>
                  </a:lnTo>
                  <a:lnTo>
                    <a:pt x="182" y="44"/>
                  </a:lnTo>
                  <a:lnTo>
                    <a:pt x="188" y="42"/>
                  </a:lnTo>
                  <a:lnTo>
                    <a:pt x="194" y="38"/>
                  </a:lnTo>
                  <a:lnTo>
                    <a:pt x="197" y="40"/>
                  </a:lnTo>
                  <a:lnTo>
                    <a:pt x="203" y="46"/>
                  </a:lnTo>
                  <a:lnTo>
                    <a:pt x="207" y="50"/>
                  </a:lnTo>
                  <a:lnTo>
                    <a:pt x="209" y="48"/>
                  </a:lnTo>
                  <a:lnTo>
                    <a:pt x="209" y="44"/>
                  </a:lnTo>
                  <a:lnTo>
                    <a:pt x="207" y="36"/>
                  </a:lnTo>
                  <a:lnTo>
                    <a:pt x="211" y="27"/>
                  </a:lnTo>
                  <a:lnTo>
                    <a:pt x="215" y="27"/>
                  </a:lnTo>
                  <a:lnTo>
                    <a:pt x="226" y="32"/>
                  </a:lnTo>
                  <a:lnTo>
                    <a:pt x="232" y="30"/>
                  </a:lnTo>
                  <a:lnTo>
                    <a:pt x="230" y="19"/>
                  </a:lnTo>
                  <a:lnTo>
                    <a:pt x="232" y="11"/>
                  </a:lnTo>
                  <a:lnTo>
                    <a:pt x="232" y="7"/>
                  </a:lnTo>
                  <a:lnTo>
                    <a:pt x="240" y="9"/>
                  </a:lnTo>
                  <a:lnTo>
                    <a:pt x="255" y="15"/>
                  </a:lnTo>
                  <a:lnTo>
                    <a:pt x="259" y="17"/>
                  </a:lnTo>
                  <a:lnTo>
                    <a:pt x="267" y="15"/>
                  </a:lnTo>
                  <a:lnTo>
                    <a:pt x="272" y="9"/>
                  </a:lnTo>
                  <a:lnTo>
                    <a:pt x="280" y="5"/>
                  </a:lnTo>
                  <a:lnTo>
                    <a:pt x="290" y="5"/>
                  </a:lnTo>
                  <a:lnTo>
                    <a:pt x="301" y="5"/>
                  </a:lnTo>
                  <a:lnTo>
                    <a:pt x="315" y="5"/>
                  </a:lnTo>
                  <a:lnTo>
                    <a:pt x="326" y="2"/>
                  </a:lnTo>
                  <a:lnTo>
                    <a:pt x="332" y="0"/>
                  </a:lnTo>
                  <a:lnTo>
                    <a:pt x="330" y="5"/>
                  </a:lnTo>
                  <a:lnTo>
                    <a:pt x="328" y="7"/>
                  </a:lnTo>
                  <a:lnTo>
                    <a:pt x="328" y="11"/>
                  </a:lnTo>
                  <a:lnTo>
                    <a:pt x="336" y="21"/>
                  </a:lnTo>
                  <a:lnTo>
                    <a:pt x="343" y="30"/>
                  </a:lnTo>
                  <a:lnTo>
                    <a:pt x="357" y="38"/>
                  </a:lnTo>
                  <a:lnTo>
                    <a:pt x="368" y="42"/>
                  </a:lnTo>
                  <a:lnTo>
                    <a:pt x="382" y="42"/>
                  </a:lnTo>
                  <a:lnTo>
                    <a:pt x="393" y="42"/>
                  </a:lnTo>
                  <a:lnTo>
                    <a:pt x="397" y="38"/>
                  </a:lnTo>
                  <a:lnTo>
                    <a:pt x="403" y="38"/>
                  </a:lnTo>
                  <a:lnTo>
                    <a:pt x="409" y="44"/>
                  </a:lnTo>
                  <a:lnTo>
                    <a:pt x="410" y="48"/>
                  </a:lnTo>
                  <a:lnTo>
                    <a:pt x="407" y="50"/>
                  </a:lnTo>
                  <a:lnTo>
                    <a:pt x="403" y="55"/>
                  </a:lnTo>
                  <a:lnTo>
                    <a:pt x="399" y="59"/>
                  </a:lnTo>
                  <a:lnTo>
                    <a:pt x="399" y="67"/>
                  </a:lnTo>
                  <a:lnTo>
                    <a:pt x="403" y="73"/>
                  </a:lnTo>
                  <a:lnTo>
                    <a:pt x="405" y="76"/>
                  </a:lnTo>
                  <a:lnTo>
                    <a:pt x="403" y="82"/>
                  </a:lnTo>
                  <a:lnTo>
                    <a:pt x="403" y="90"/>
                  </a:lnTo>
                  <a:lnTo>
                    <a:pt x="409" y="94"/>
                  </a:lnTo>
                  <a:lnTo>
                    <a:pt x="416" y="98"/>
                  </a:lnTo>
                  <a:lnTo>
                    <a:pt x="414" y="109"/>
                  </a:lnTo>
                  <a:lnTo>
                    <a:pt x="416" y="119"/>
                  </a:lnTo>
                  <a:lnTo>
                    <a:pt x="407" y="130"/>
                  </a:lnTo>
                  <a:lnTo>
                    <a:pt x="403" y="130"/>
                  </a:lnTo>
                  <a:lnTo>
                    <a:pt x="399" y="126"/>
                  </a:lnTo>
                  <a:lnTo>
                    <a:pt x="399" y="124"/>
                  </a:lnTo>
                  <a:lnTo>
                    <a:pt x="403" y="123"/>
                  </a:lnTo>
                  <a:lnTo>
                    <a:pt x="407" y="123"/>
                  </a:lnTo>
                  <a:lnTo>
                    <a:pt x="409" y="119"/>
                  </a:lnTo>
                  <a:lnTo>
                    <a:pt x="409" y="111"/>
                  </a:lnTo>
                  <a:lnTo>
                    <a:pt x="405" y="109"/>
                  </a:lnTo>
                  <a:lnTo>
                    <a:pt x="401" y="109"/>
                  </a:lnTo>
                  <a:lnTo>
                    <a:pt x="393" y="113"/>
                  </a:lnTo>
                  <a:lnTo>
                    <a:pt x="387" y="107"/>
                  </a:lnTo>
                  <a:lnTo>
                    <a:pt x="380" y="109"/>
                  </a:lnTo>
                  <a:lnTo>
                    <a:pt x="372" y="115"/>
                  </a:lnTo>
                  <a:lnTo>
                    <a:pt x="366" y="111"/>
                  </a:lnTo>
                  <a:lnTo>
                    <a:pt x="359" y="115"/>
                  </a:lnTo>
                  <a:lnTo>
                    <a:pt x="357" y="119"/>
                  </a:lnTo>
                  <a:lnTo>
                    <a:pt x="351" y="119"/>
                  </a:lnTo>
                  <a:lnTo>
                    <a:pt x="345" y="123"/>
                  </a:lnTo>
                  <a:lnTo>
                    <a:pt x="336" y="119"/>
                  </a:lnTo>
                  <a:lnTo>
                    <a:pt x="326" y="124"/>
                  </a:lnTo>
                  <a:lnTo>
                    <a:pt x="320" y="136"/>
                  </a:lnTo>
                  <a:lnTo>
                    <a:pt x="320" y="140"/>
                  </a:lnTo>
                  <a:lnTo>
                    <a:pt x="324" y="140"/>
                  </a:lnTo>
                  <a:lnTo>
                    <a:pt x="324" y="149"/>
                  </a:lnTo>
                  <a:lnTo>
                    <a:pt x="326" y="155"/>
                  </a:lnTo>
                  <a:lnTo>
                    <a:pt x="332" y="163"/>
                  </a:lnTo>
                  <a:lnTo>
                    <a:pt x="328" y="167"/>
                  </a:lnTo>
                  <a:lnTo>
                    <a:pt x="320" y="172"/>
                  </a:lnTo>
                  <a:lnTo>
                    <a:pt x="318" y="176"/>
                  </a:lnTo>
                  <a:lnTo>
                    <a:pt x="318" y="194"/>
                  </a:lnTo>
                  <a:lnTo>
                    <a:pt x="320" y="199"/>
                  </a:lnTo>
                  <a:lnTo>
                    <a:pt x="322" y="209"/>
                  </a:lnTo>
                  <a:lnTo>
                    <a:pt x="326" y="220"/>
                  </a:lnTo>
                  <a:lnTo>
                    <a:pt x="334" y="228"/>
                  </a:lnTo>
                  <a:lnTo>
                    <a:pt x="347" y="236"/>
                  </a:lnTo>
                  <a:lnTo>
                    <a:pt x="357" y="245"/>
                  </a:lnTo>
                  <a:lnTo>
                    <a:pt x="372" y="261"/>
                  </a:lnTo>
                  <a:lnTo>
                    <a:pt x="378" y="263"/>
                  </a:lnTo>
                  <a:lnTo>
                    <a:pt x="384" y="263"/>
                  </a:lnTo>
                  <a:lnTo>
                    <a:pt x="389" y="268"/>
                  </a:lnTo>
                  <a:lnTo>
                    <a:pt x="391" y="274"/>
                  </a:lnTo>
                  <a:lnTo>
                    <a:pt x="393" y="280"/>
                  </a:lnTo>
                  <a:lnTo>
                    <a:pt x="395" y="289"/>
                  </a:lnTo>
                  <a:lnTo>
                    <a:pt x="401" y="301"/>
                  </a:lnTo>
                  <a:lnTo>
                    <a:pt x="405" y="322"/>
                  </a:lnTo>
                  <a:lnTo>
                    <a:pt x="410" y="343"/>
                  </a:lnTo>
                  <a:lnTo>
                    <a:pt x="424" y="359"/>
                  </a:lnTo>
                  <a:lnTo>
                    <a:pt x="437" y="370"/>
                  </a:lnTo>
                  <a:lnTo>
                    <a:pt x="449" y="376"/>
                  </a:lnTo>
                  <a:lnTo>
                    <a:pt x="456" y="387"/>
                  </a:lnTo>
                  <a:lnTo>
                    <a:pt x="466" y="393"/>
                  </a:lnTo>
                  <a:lnTo>
                    <a:pt x="478" y="397"/>
                  </a:lnTo>
                  <a:lnTo>
                    <a:pt x="483" y="399"/>
                  </a:lnTo>
                  <a:lnTo>
                    <a:pt x="493" y="397"/>
                  </a:lnTo>
                  <a:lnTo>
                    <a:pt x="504" y="397"/>
                  </a:lnTo>
                  <a:lnTo>
                    <a:pt x="527" y="399"/>
                  </a:lnTo>
                  <a:lnTo>
                    <a:pt x="529" y="401"/>
                  </a:lnTo>
                  <a:lnTo>
                    <a:pt x="537" y="408"/>
                  </a:lnTo>
                  <a:lnTo>
                    <a:pt x="535" y="410"/>
                  </a:lnTo>
                  <a:lnTo>
                    <a:pt x="522" y="424"/>
                  </a:lnTo>
                  <a:lnTo>
                    <a:pt x="520" y="426"/>
                  </a:lnTo>
                  <a:lnTo>
                    <a:pt x="520" y="431"/>
                  </a:lnTo>
                  <a:lnTo>
                    <a:pt x="529" y="439"/>
                  </a:lnTo>
                  <a:lnTo>
                    <a:pt x="545" y="445"/>
                  </a:lnTo>
                  <a:lnTo>
                    <a:pt x="564" y="458"/>
                  </a:lnTo>
                  <a:lnTo>
                    <a:pt x="577" y="458"/>
                  </a:lnTo>
                  <a:lnTo>
                    <a:pt x="587" y="464"/>
                  </a:lnTo>
                  <a:lnTo>
                    <a:pt x="604" y="478"/>
                  </a:lnTo>
                  <a:lnTo>
                    <a:pt x="627" y="491"/>
                  </a:lnTo>
                  <a:lnTo>
                    <a:pt x="641" y="502"/>
                  </a:lnTo>
                  <a:lnTo>
                    <a:pt x="646" y="512"/>
                  </a:lnTo>
                  <a:lnTo>
                    <a:pt x="656" y="516"/>
                  </a:lnTo>
                  <a:lnTo>
                    <a:pt x="660" y="5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51" name="Freeform 45"/>
            <p:cNvSpPr>
              <a:spLocks/>
            </p:cNvSpPr>
            <p:nvPr/>
          </p:nvSpPr>
          <p:spPr bwMode="auto">
            <a:xfrm>
              <a:off x="2163" y="2716"/>
              <a:ext cx="596" cy="621"/>
            </a:xfrm>
            <a:custGeom>
              <a:avLst/>
              <a:gdLst>
                <a:gd name="T0" fmla="*/ 467 w 669"/>
                <a:gd name="T1" fmla="*/ 398 h 698"/>
                <a:gd name="T2" fmla="*/ 450 w 669"/>
                <a:gd name="T3" fmla="*/ 376 h 698"/>
                <a:gd name="T4" fmla="*/ 417 w 669"/>
                <a:gd name="T5" fmla="*/ 359 h 698"/>
                <a:gd name="T6" fmla="*/ 388 w 669"/>
                <a:gd name="T7" fmla="*/ 391 h 698"/>
                <a:gd name="T8" fmla="*/ 408 w 669"/>
                <a:gd name="T9" fmla="*/ 412 h 698"/>
                <a:gd name="T10" fmla="*/ 413 w 669"/>
                <a:gd name="T11" fmla="*/ 432 h 698"/>
                <a:gd name="T12" fmla="*/ 392 w 669"/>
                <a:gd name="T13" fmla="*/ 443 h 698"/>
                <a:gd name="T14" fmla="*/ 377 w 669"/>
                <a:gd name="T15" fmla="*/ 471 h 698"/>
                <a:gd name="T16" fmla="*/ 350 w 669"/>
                <a:gd name="T17" fmla="*/ 491 h 698"/>
                <a:gd name="T18" fmla="*/ 347 w 669"/>
                <a:gd name="T19" fmla="*/ 472 h 698"/>
                <a:gd name="T20" fmla="*/ 365 w 669"/>
                <a:gd name="T21" fmla="*/ 450 h 698"/>
                <a:gd name="T22" fmla="*/ 360 w 669"/>
                <a:gd name="T23" fmla="*/ 413 h 698"/>
                <a:gd name="T24" fmla="*/ 345 w 669"/>
                <a:gd name="T25" fmla="*/ 380 h 698"/>
                <a:gd name="T26" fmla="*/ 322 w 669"/>
                <a:gd name="T27" fmla="*/ 373 h 698"/>
                <a:gd name="T28" fmla="*/ 312 w 669"/>
                <a:gd name="T29" fmla="*/ 350 h 698"/>
                <a:gd name="T30" fmla="*/ 293 w 669"/>
                <a:gd name="T31" fmla="*/ 341 h 698"/>
                <a:gd name="T32" fmla="*/ 267 w 669"/>
                <a:gd name="T33" fmla="*/ 313 h 698"/>
                <a:gd name="T34" fmla="*/ 240 w 669"/>
                <a:gd name="T35" fmla="*/ 312 h 698"/>
                <a:gd name="T36" fmla="*/ 218 w 669"/>
                <a:gd name="T37" fmla="*/ 296 h 698"/>
                <a:gd name="T38" fmla="*/ 187 w 669"/>
                <a:gd name="T39" fmla="*/ 258 h 698"/>
                <a:gd name="T40" fmla="*/ 167 w 669"/>
                <a:gd name="T41" fmla="*/ 240 h 698"/>
                <a:gd name="T42" fmla="*/ 156 w 669"/>
                <a:gd name="T43" fmla="*/ 222 h 698"/>
                <a:gd name="T44" fmla="*/ 140 w 669"/>
                <a:gd name="T45" fmla="*/ 206 h 698"/>
                <a:gd name="T46" fmla="*/ 127 w 669"/>
                <a:gd name="T47" fmla="*/ 154 h 698"/>
                <a:gd name="T48" fmla="*/ 88 w 669"/>
                <a:gd name="T49" fmla="*/ 126 h 698"/>
                <a:gd name="T50" fmla="*/ 60 w 669"/>
                <a:gd name="T51" fmla="*/ 137 h 698"/>
                <a:gd name="T52" fmla="*/ 24 w 669"/>
                <a:gd name="T53" fmla="*/ 151 h 698"/>
                <a:gd name="T54" fmla="*/ 29 w 669"/>
                <a:gd name="T55" fmla="*/ 133 h 698"/>
                <a:gd name="T56" fmla="*/ 2 w 669"/>
                <a:gd name="T57" fmla="*/ 105 h 698"/>
                <a:gd name="T58" fmla="*/ 0 w 669"/>
                <a:gd name="T59" fmla="*/ 77 h 698"/>
                <a:gd name="T60" fmla="*/ 22 w 669"/>
                <a:gd name="T61" fmla="*/ 60 h 698"/>
                <a:gd name="T62" fmla="*/ 20 w 669"/>
                <a:gd name="T63" fmla="*/ 35 h 698"/>
                <a:gd name="T64" fmla="*/ 48 w 669"/>
                <a:gd name="T65" fmla="*/ 40 h 698"/>
                <a:gd name="T66" fmla="*/ 75 w 669"/>
                <a:gd name="T67" fmla="*/ 22 h 698"/>
                <a:gd name="T68" fmla="*/ 91 w 669"/>
                <a:gd name="T69" fmla="*/ 36 h 698"/>
                <a:gd name="T70" fmla="*/ 102 w 669"/>
                <a:gd name="T71" fmla="*/ 46 h 698"/>
                <a:gd name="T72" fmla="*/ 113 w 669"/>
                <a:gd name="T73" fmla="*/ 19 h 698"/>
                <a:gd name="T74" fmla="*/ 128 w 669"/>
                <a:gd name="T75" fmla="*/ 31 h 698"/>
                <a:gd name="T76" fmla="*/ 146 w 669"/>
                <a:gd name="T77" fmla="*/ 35 h 698"/>
                <a:gd name="T78" fmla="*/ 152 w 669"/>
                <a:gd name="T79" fmla="*/ 19 h 698"/>
                <a:gd name="T80" fmla="*/ 164 w 669"/>
                <a:gd name="T81" fmla="*/ 4 h 698"/>
                <a:gd name="T82" fmla="*/ 192 w 669"/>
                <a:gd name="T83" fmla="*/ 6 h 698"/>
                <a:gd name="T84" fmla="*/ 230 w 669"/>
                <a:gd name="T85" fmla="*/ 2 h 698"/>
                <a:gd name="T86" fmla="*/ 237 w 669"/>
                <a:gd name="T87" fmla="*/ 15 h 698"/>
                <a:gd name="T88" fmla="*/ 278 w 669"/>
                <a:gd name="T89" fmla="*/ 29 h 698"/>
                <a:gd name="T90" fmla="*/ 288 w 669"/>
                <a:gd name="T91" fmla="*/ 35 h 698"/>
                <a:gd name="T92" fmla="*/ 287 w 669"/>
                <a:gd name="T93" fmla="*/ 53 h 698"/>
                <a:gd name="T94" fmla="*/ 293 w 669"/>
                <a:gd name="T95" fmla="*/ 77 h 698"/>
                <a:gd name="T96" fmla="*/ 282 w 669"/>
                <a:gd name="T97" fmla="*/ 87 h 698"/>
                <a:gd name="T98" fmla="*/ 287 w 669"/>
                <a:gd name="T99" fmla="*/ 77 h 698"/>
                <a:gd name="T100" fmla="*/ 263 w 669"/>
                <a:gd name="T101" fmla="*/ 81 h 698"/>
                <a:gd name="T102" fmla="*/ 244 w 669"/>
                <a:gd name="T103" fmla="*/ 86 h 698"/>
                <a:gd name="T104" fmla="*/ 229 w 669"/>
                <a:gd name="T105" fmla="*/ 99 h 698"/>
                <a:gd name="T106" fmla="*/ 226 w 669"/>
                <a:gd name="T107" fmla="*/ 121 h 698"/>
                <a:gd name="T108" fmla="*/ 230 w 669"/>
                <a:gd name="T109" fmla="*/ 155 h 698"/>
                <a:gd name="T110" fmla="*/ 267 w 669"/>
                <a:gd name="T111" fmla="*/ 185 h 698"/>
                <a:gd name="T112" fmla="*/ 280 w 669"/>
                <a:gd name="T113" fmla="*/ 204 h 698"/>
                <a:gd name="T114" fmla="*/ 309 w 669"/>
                <a:gd name="T115" fmla="*/ 261 h 698"/>
                <a:gd name="T116" fmla="*/ 341 w 669"/>
                <a:gd name="T117" fmla="*/ 281 h 698"/>
                <a:gd name="T118" fmla="*/ 380 w 669"/>
                <a:gd name="T119" fmla="*/ 287 h 698"/>
                <a:gd name="T120" fmla="*/ 374 w 669"/>
                <a:gd name="T121" fmla="*/ 310 h 698"/>
                <a:gd name="T122" fmla="*/ 427 w 669"/>
                <a:gd name="T123" fmla="*/ 336 h 698"/>
                <a:gd name="T124" fmla="*/ 467 w 669"/>
                <a:gd name="T125" fmla="*/ 367 h 69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669"/>
                <a:gd name="T190" fmla="*/ 0 h 698"/>
                <a:gd name="T191" fmla="*/ 669 w 669"/>
                <a:gd name="T192" fmla="*/ 698 h 69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669" h="698">
                  <a:moveTo>
                    <a:pt x="660" y="520"/>
                  </a:moveTo>
                  <a:lnTo>
                    <a:pt x="666" y="529"/>
                  </a:lnTo>
                  <a:lnTo>
                    <a:pt x="669" y="543"/>
                  </a:lnTo>
                  <a:lnTo>
                    <a:pt x="664" y="552"/>
                  </a:lnTo>
                  <a:lnTo>
                    <a:pt x="660" y="564"/>
                  </a:lnTo>
                  <a:lnTo>
                    <a:pt x="656" y="564"/>
                  </a:lnTo>
                  <a:lnTo>
                    <a:pt x="643" y="556"/>
                  </a:lnTo>
                  <a:lnTo>
                    <a:pt x="639" y="550"/>
                  </a:lnTo>
                  <a:lnTo>
                    <a:pt x="639" y="541"/>
                  </a:lnTo>
                  <a:lnTo>
                    <a:pt x="637" y="535"/>
                  </a:lnTo>
                  <a:lnTo>
                    <a:pt x="629" y="526"/>
                  </a:lnTo>
                  <a:lnTo>
                    <a:pt x="620" y="524"/>
                  </a:lnTo>
                  <a:lnTo>
                    <a:pt x="610" y="526"/>
                  </a:lnTo>
                  <a:lnTo>
                    <a:pt x="598" y="518"/>
                  </a:lnTo>
                  <a:lnTo>
                    <a:pt x="589" y="510"/>
                  </a:lnTo>
                  <a:lnTo>
                    <a:pt x="581" y="510"/>
                  </a:lnTo>
                  <a:lnTo>
                    <a:pt x="570" y="518"/>
                  </a:lnTo>
                  <a:lnTo>
                    <a:pt x="558" y="535"/>
                  </a:lnTo>
                  <a:lnTo>
                    <a:pt x="554" y="549"/>
                  </a:lnTo>
                  <a:lnTo>
                    <a:pt x="549" y="554"/>
                  </a:lnTo>
                  <a:lnTo>
                    <a:pt x="545" y="564"/>
                  </a:lnTo>
                  <a:lnTo>
                    <a:pt x="552" y="570"/>
                  </a:lnTo>
                  <a:lnTo>
                    <a:pt x="562" y="570"/>
                  </a:lnTo>
                  <a:lnTo>
                    <a:pt x="564" y="574"/>
                  </a:lnTo>
                  <a:lnTo>
                    <a:pt x="577" y="585"/>
                  </a:lnTo>
                  <a:lnTo>
                    <a:pt x="583" y="589"/>
                  </a:lnTo>
                  <a:lnTo>
                    <a:pt x="587" y="595"/>
                  </a:lnTo>
                  <a:lnTo>
                    <a:pt x="587" y="600"/>
                  </a:lnTo>
                  <a:lnTo>
                    <a:pt x="585" y="606"/>
                  </a:lnTo>
                  <a:lnTo>
                    <a:pt x="585" y="614"/>
                  </a:lnTo>
                  <a:lnTo>
                    <a:pt x="587" y="621"/>
                  </a:lnTo>
                  <a:lnTo>
                    <a:pt x="585" y="629"/>
                  </a:lnTo>
                  <a:lnTo>
                    <a:pt x="581" y="629"/>
                  </a:lnTo>
                  <a:lnTo>
                    <a:pt x="570" y="625"/>
                  </a:lnTo>
                  <a:lnTo>
                    <a:pt x="554" y="629"/>
                  </a:lnTo>
                  <a:lnTo>
                    <a:pt x="550" y="633"/>
                  </a:lnTo>
                  <a:lnTo>
                    <a:pt x="549" y="643"/>
                  </a:lnTo>
                  <a:lnTo>
                    <a:pt x="547" y="656"/>
                  </a:lnTo>
                  <a:lnTo>
                    <a:pt x="545" y="664"/>
                  </a:lnTo>
                  <a:lnTo>
                    <a:pt x="533" y="669"/>
                  </a:lnTo>
                  <a:lnTo>
                    <a:pt x="527" y="677"/>
                  </a:lnTo>
                  <a:lnTo>
                    <a:pt x="522" y="679"/>
                  </a:lnTo>
                  <a:lnTo>
                    <a:pt x="518" y="687"/>
                  </a:lnTo>
                  <a:lnTo>
                    <a:pt x="510" y="696"/>
                  </a:lnTo>
                  <a:lnTo>
                    <a:pt x="495" y="698"/>
                  </a:lnTo>
                  <a:lnTo>
                    <a:pt x="487" y="698"/>
                  </a:lnTo>
                  <a:lnTo>
                    <a:pt x="483" y="691"/>
                  </a:lnTo>
                  <a:lnTo>
                    <a:pt x="485" y="687"/>
                  </a:lnTo>
                  <a:lnTo>
                    <a:pt x="485" y="679"/>
                  </a:lnTo>
                  <a:lnTo>
                    <a:pt x="491" y="671"/>
                  </a:lnTo>
                  <a:lnTo>
                    <a:pt x="501" y="668"/>
                  </a:lnTo>
                  <a:lnTo>
                    <a:pt x="501" y="656"/>
                  </a:lnTo>
                  <a:lnTo>
                    <a:pt x="501" y="648"/>
                  </a:lnTo>
                  <a:lnTo>
                    <a:pt x="503" y="643"/>
                  </a:lnTo>
                  <a:lnTo>
                    <a:pt x="516" y="639"/>
                  </a:lnTo>
                  <a:lnTo>
                    <a:pt x="520" y="633"/>
                  </a:lnTo>
                  <a:lnTo>
                    <a:pt x="520" y="627"/>
                  </a:lnTo>
                  <a:lnTo>
                    <a:pt x="514" y="616"/>
                  </a:lnTo>
                  <a:lnTo>
                    <a:pt x="510" y="600"/>
                  </a:lnTo>
                  <a:lnTo>
                    <a:pt x="510" y="587"/>
                  </a:lnTo>
                  <a:lnTo>
                    <a:pt x="503" y="575"/>
                  </a:lnTo>
                  <a:lnTo>
                    <a:pt x="499" y="568"/>
                  </a:lnTo>
                  <a:lnTo>
                    <a:pt x="497" y="552"/>
                  </a:lnTo>
                  <a:lnTo>
                    <a:pt x="491" y="541"/>
                  </a:lnTo>
                  <a:lnTo>
                    <a:pt x="487" y="539"/>
                  </a:lnTo>
                  <a:lnTo>
                    <a:pt x="478" y="541"/>
                  </a:lnTo>
                  <a:lnTo>
                    <a:pt x="470" y="541"/>
                  </a:lnTo>
                  <a:lnTo>
                    <a:pt x="466" y="535"/>
                  </a:lnTo>
                  <a:lnTo>
                    <a:pt x="460" y="529"/>
                  </a:lnTo>
                  <a:lnTo>
                    <a:pt x="455" y="529"/>
                  </a:lnTo>
                  <a:lnTo>
                    <a:pt x="449" y="526"/>
                  </a:lnTo>
                  <a:lnTo>
                    <a:pt x="449" y="516"/>
                  </a:lnTo>
                  <a:lnTo>
                    <a:pt x="453" y="512"/>
                  </a:lnTo>
                  <a:lnTo>
                    <a:pt x="447" y="502"/>
                  </a:lnTo>
                  <a:lnTo>
                    <a:pt x="441" y="497"/>
                  </a:lnTo>
                  <a:lnTo>
                    <a:pt x="433" y="499"/>
                  </a:lnTo>
                  <a:lnTo>
                    <a:pt x="416" y="497"/>
                  </a:lnTo>
                  <a:lnTo>
                    <a:pt x="414" y="493"/>
                  </a:lnTo>
                  <a:lnTo>
                    <a:pt x="416" y="489"/>
                  </a:lnTo>
                  <a:lnTo>
                    <a:pt x="414" y="483"/>
                  </a:lnTo>
                  <a:lnTo>
                    <a:pt x="403" y="479"/>
                  </a:lnTo>
                  <a:lnTo>
                    <a:pt x="397" y="476"/>
                  </a:lnTo>
                  <a:lnTo>
                    <a:pt x="389" y="460"/>
                  </a:lnTo>
                  <a:lnTo>
                    <a:pt x="384" y="451"/>
                  </a:lnTo>
                  <a:lnTo>
                    <a:pt x="378" y="445"/>
                  </a:lnTo>
                  <a:lnTo>
                    <a:pt x="368" y="447"/>
                  </a:lnTo>
                  <a:lnTo>
                    <a:pt x="359" y="439"/>
                  </a:lnTo>
                  <a:lnTo>
                    <a:pt x="355" y="439"/>
                  </a:lnTo>
                  <a:lnTo>
                    <a:pt x="351" y="441"/>
                  </a:lnTo>
                  <a:lnTo>
                    <a:pt x="339" y="443"/>
                  </a:lnTo>
                  <a:lnTo>
                    <a:pt x="334" y="439"/>
                  </a:lnTo>
                  <a:lnTo>
                    <a:pt x="328" y="430"/>
                  </a:lnTo>
                  <a:lnTo>
                    <a:pt x="322" y="426"/>
                  </a:lnTo>
                  <a:lnTo>
                    <a:pt x="313" y="422"/>
                  </a:lnTo>
                  <a:lnTo>
                    <a:pt x="309" y="420"/>
                  </a:lnTo>
                  <a:lnTo>
                    <a:pt x="301" y="407"/>
                  </a:lnTo>
                  <a:lnTo>
                    <a:pt x="288" y="391"/>
                  </a:lnTo>
                  <a:lnTo>
                    <a:pt x="278" y="380"/>
                  </a:lnTo>
                  <a:lnTo>
                    <a:pt x="268" y="374"/>
                  </a:lnTo>
                  <a:lnTo>
                    <a:pt x="265" y="366"/>
                  </a:lnTo>
                  <a:lnTo>
                    <a:pt x="261" y="364"/>
                  </a:lnTo>
                  <a:lnTo>
                    <a:pt x="259" y="355"/>
                  </a:lnTo>
                  <a:lnTo>
                    <a:pt x="251" y="349"/>
                  </a:lnTo>
                  <a:lnTo>
                    <a:pt x="244" y="347"/>
                  </a:lnTo>
                  <a:lnTo>
                    <a:pt x="236" y="341"/>
                  </a:lnTo>
                  <a:lnTo>
                    <a:pt x="230" y="343"/>
                  </a:lnTo>
                  <a:lnTo>
                    <a:pt x="228" y="341"/>
                  </a:lnTo>
                  <a:lnTo>
                    <a:pt x="230" y="334"/>
                  </a:lnTo>
                  <a:lnTo>
                    <a:pt x="224" y="320"/>
                  </a:lnTo>
                  <a:lnTo>
                    <a:pt x="220" y="316"/>
                  </a:lnTo>
                  <a:lnTo>
                    <a:pt x="211" y="313"/>
                  </a:lnTo>
                  <a:lnTo>
                    <a:pt x="211" y="303"/>
                  </a:lnTo>
                  <a:lnTo>
                    <a:pt x="205" y="299"/>
                  </a:lnTo>
                  <a:lnTo>
                    <a:pt x="199" y="297"/>
                  </a:lnTo>
                  <a:lnTo>
                    <a:pt x="197" y="293"/>
                  </a:lnTo>
                  <a:lnTo>
                    <a:pt x="199" y="274"/>
                  </a:lnTo>
                  <a:lnTo>
                    <a:pt x="197" y="268"/>
                  </a:lnTo>
                  <a:lnTo>
                    <a:pt x="190" y="253"/>
                  </a:lnTo>
                  <a:lnTo>
                    <a:pt x="190" y="234"/>
                  </a:lnTo>
                  <a:lnTo>
                    <a:pt x="180" y="218"/>
                  </a:lnTo>
                  <a:lnTo>
                    <a:pt x="174" y="213"/>
                  </a:lnTo>
                  <a:lnTo>
                    <a:pt x="153" y="201"/>
                  </a:lnTo>
                  <a:lnTo>
                    <a:pt x="142" y="190"/>
                  </a:lnTo>
                  <a:lnTo>
                    <a:pt x="134" y="188"/>
                  </a:lnTo>
                  <a:lnTo>
                    <a:pt x="125" y="180"/>
                  </a:lnTo>
                  <a:lnTo>
                    <a:pt x="113" y="180"/>
                  </a:lnTo>
                  <a:lnTo>
                    <a:pt x="105" y="180"/>
                  </a:lnTo>
                  <a:lnTo>
                    <a:pt x="98" y="184"/>
                  </a:lnTo>
                  <a:lnTo>
                    <a:pt x="88" y="184"/>
                  </a:lnTo>
                  <a:lnTo>
                    <a:pt x="84" y="195"/>
                  </a:lnTo>
                  <a:lnTo>
                    <a:pt x="77" y="201"/>
                  </a:lnTo>
                  <a:lnTo>
                    <a:pt x="63" y="213"/>
                  </a:lnTo>
                  <a:lnTo>
                    <a:pt x="55" y="213"/>
                  </a:lnTo>
                  <a:lnTo>
                    <a:pt x="48" y="217"/>
                  </a:lnTo>
                  <a:lnTo>
                    <a:pt x="34" y="215"/>
                  </a:lnTo>
                  <a:lnTo>
                    <a:pt x="31" y="209"/>
                  </a:lnTo>
                  <a:lnTo>
                    <a:pt x="31" y="205"/>
                  </a:lnTo>
                  <a:lnTo>
                    <a:pt x="34" y="199"/>
                  </a:lnTo>
                  <a:lnTo>
                    <a:pt x="42" y="195"/>
                  </a:lnTo>
                  <a:lnTo>
                    <a:pt x="40" y="188"/>
                  </a:lnTo>
                  <a:lnTo>
                    <a:pt x="36" y="186"/>
                  </a:lnTo>
                  <a:lnTo>
                    <a:pt x="23" y="188"/>
                  </a:lnTo>
                  <a:lnTo>
                    <a:pt x="13" y="182"/>
                  </a:lnTo>
                  <a:lnTo>
                    <a:pt x="0" y="163"/>
                  </a:lnTo>
                  <a:lnTo>
                    <a:pt x="2" y="149"/>
                  </a:lnTo>
                  <a:lnTo>
                    <a:pt x="9" y="144"/>
                  </a:lnTo>
                  <a:lnTo>
                    <a:pt x="11" y="138"/>
                  </a:lnTo>
                  <a:lnTo>
                    <a:pt x="8" y="126"/>
                  </a:lnTo>
                  <a:lnTo>
                    <a:pt x="2" y="119"/>
                  </a:lnTo>
                  <a:lnTo>
                    <a:pt x="0" y="109"/>
                  </a:lnTo>
                  <a:lnTo>
                    <a:pt x="2" y="103"/>
                  </a:lnTo>
                  <a:lnTo>
                    <a:pt x="8" y="105"/>
                  </a:lnTo>
                  <a:lnTo>
                    <a:pt x="17" y="105"/>
                  </a:lnTo>
                  <a:lnTo>
                    <a:pt x="23" y="101"/>
                  </a:lnTo>
                  <a:lnTo>
                    <a:pt x="31" y="84"/>
                  </a:lnTo>
                  <a:lnTo>
                    <a:pt x="23" y="78"/>
                  </a:lnTo>
                  <a:lnTo>
                    <a:pt x="23" y="69"/>
                  </a:lnTo>
                  <a:lnTo>
                    <a:pt x="17" y="63"/>
                  </a:lnTo>
                  <a:lnTo>
                    <a:pt x="19" y="55"/>
                  </a:lnTo>
                  <a:lnTo>
                    <a:pt x="29" y="50"/>
                  </a:lnTo>
                  <a:lnTo>
                    <a:pt x="34" y="53"/>
                  </a:lnTo>
                  <a:lnTo>
                    <a:pt x="42" y="55"/>
                  </a:lnTo>
                  <a:lnTo>
                    <a:pt x="54" y="51"/>
                  </a:lnTo>
                  <a:lnTo>
                    <a:pt x="61" y="53"/>
                  </a:lnTo>
                  <a:lnTo>
                    <a:pt x="69" y="57"/>
                  </a:lnTo>
                  <a:lnTo>
                    <a:pt x="75" y="57"/>
                  </a:lnTo>
                  <a:lnTo>
                    <a:pt x="90" y="48"/>
                  </a:lnTo>
                  <a:lnTo>
                    <a:pt x="94" y="44"/>
                  </a:lnTo>
                  <a:lnTo>
                    <a:pt x="96" y="36"/>
                  </a:lnTo>
                  <a:lnTo>
                    <a:pt x="105" y="32"/>
                  </a:lnTo>
                  <a:lnTo>
                    <a:pt x="111" y="25"/>
                  </a:lnTo>
                  <a:lnTo>
                    <a:pt x="117" y="27"/>
                  </a:lnTo>
                  <a:lnTo>
                    <a:pt x="115" y="34"/>
                  </a:lnTo>
                  <a:lnTo>
                    <a:pt x="119" y="46"/>
                  </a:lnTo>
                  <a:lnTo>
                    <a:pt x="128" y="51"/>
                  </a:lnTo>
                  <a:lnTo>
                    <a:pt x="130" y="55"/>
                  </a:lnTo>
                  <a:lnTo>
                    <a:pt x="134" y="65"/>
                  </a:lnTo>
                  <a:lnTo>
                    <a:pt x="138" y="69"/>
                  </a:lnTo>
                  <a:lnTo>
                    <a:pt x="142" y="71"/>
                  </a:lnTo>
                  <a:lnTo>
                    <a:pt x="144" y="65"/>
                  </a:lnTo>
                  <a:lnTo>
                    <a:pt x="144" y="59"/>
                  </a:lnTo>
                  <a:lnTo>
                    <a:pt x="157" y="48"/>
                  </a:lnTo>
                  <a:lnTo>
                    <a:pt x="161" y="38"/>
                  </a:lnTo>
                  <a:lnTo>
                    <a:pt x="161" y="32"/>
                  </a:lnTo>
                  <a:lnTo>
                    <a:pt x="161" y="27"/>
                  </a:lnTo>
                  <a:lnTo>
                    <a:pt x="165" y="25"/>
                  </a:lnTo>
                  <a:lnTo>
                    <a:pt x="173" y="27"/>
                  </a:lnTo>
                  <a:lnTo>
                    <a:pt x="174" y="36"/>
                  </a:lnTo>
                  <a:lnTo>
                    <a:pt x="176" y="40"/>
                  </a:lnTo>
                  <a:lnTo>
                    <a:pt x="182" y="44"/>
                  </a:lnTo>
                  <a:lnTo>
                    <a:pt x="188" y="42"/>
                  </a:lnTo>
                  <a:lnTo>
                    <a:pt x="194" y="38"/>
                  </a:lnTo>
                  <a:lnTo>
                    <a:pt x="197" y="40"/>
                  </a:lnTo>
                  <a:lnTo>
                    <a:pt x="203" y="46"/>
                  </a:lnTo>
                  <a:lnTo>
                    <a:pt x="207" y="50"/>
                  </a:lnTo>
                  <a:lnTo>
                    <a:pt x="209" y="48"/>
                  </a:lnTo>
                  <a:lnTo>
                    <a:pt x="209" y="44"/>
                  </a:lnTo>
                  <a:lnTo>
                    <a:pt x="207" y="36"/>
                  </a:lnTo>
                  <a:lnTo>
                    <a:pt x="211" y="27"/>
                  </a:lnTo>
                  <a:lnTo>
                    <a:pt x="215" y="27"/>
                  </a:lnTo>
                  <a:lnTo>
                    <a:pt x="226" y="32"/>
                  </a:lnTo>
                  <a:lnTo>
                    <a:pt x="232" y="30"/>
                  </a:lnTo>
                  <a:lnTo>
                    <a:pt x="230" y="19"/>
                  </a:lnTo>
                  <a:lnTo>
                    <a:pt x="232" y="11"/>
                  </a:lnTo>
                  <a:lnTo>
                    <a:pt x="232" y="7"/>
                  </a:lnTo>
                  <a:lnTo>
                    <a:pt x="240" y="9"/>
                  </a:lnTo>
                  <a:lnTo>
                    <a:pt x="255" y="15"/>
                  </a:lnTo>
                  <a:lnTo>
                    <a:pt x="259" y="17"/>
                  </a:lnTo>
                  <a:lnTo>
                    <a:pt x="267" y="15"/>
                  </a:lnTo>
                  <a:lnTo>
                    <a:pt x="272" y="9"/>
                  </a:lnTo>
                  <a:lnTo>
                    <a:pt x="280" y="5"/>
                  </a:lnTo>
                  <a:lnTo>
                    <a:pt x="290" y="5"/>
                  </a:lnTo>
                  <a:lnTo>
                    <a:pt x="301" y="5"/>
                  </a:lnTo>
                  <a:lnTo>
                    <a:pt x="315" y="5"/>
                  </a:lnTo>
                  <a:lnTo>
                    <a:pt x="326" y="2"/>
                  </a:lnTo>
                  <a:lnTo>
                    <a:pt x="332" y="0"/>
                  </a:lnTo>
                  <a:lnTo>
                    <a:pt x="330" y="5"/>
                  </a:lnTo>
                  <a:lnTo>
                    <a:pt x="328" y="7"/>
                  </a:lnTo>
                  <a:lnTo>
                    <a:pt x="328" y="11"/>
                  </a:lnTo>
                  <a:lnTo>
                    <a:pt x="336" y="21"/>
                  </a:lnTo>
                  <a:lnTo>
                    <a:pt x="343" y="30"/>
                  </a:lnTo>
                  <a:lnTo>
                    <a:pt x="357" y="38"/>
                  </a:lnTo>
                  <a:lnTo>
                    <a:pt x="368" y="42"/>
                  </a:lnTo>
                  <a:lnTo>
                    <a:pt x="382" y="42"/>
                  </a:lnTo>
                  <a:lnTo>
                    <a:pt x="393" y="42"/>
                  </a:lnTo>
                  <a:lnTo>
                    <a:pt x="397" y="38"/>
                  </a:lnTo>
                  <a:lnTo>
                    <a:pt x="403" y="38"/>
                  </a:lnTo>
                  <a:lnTo>
                    <a:pt x="409" y="44"/>
                  </a:lnTo>
                  <a:lnTo>
                    <a:pt x="410" y="48"/>
                  </a:lnTo>
                  <a:lnTo>
                    <a:pt x="407" y="50"/>
                  </a:lnTo>
                  <a:lnTo>
                    <a:pt x="403" y="55"/>
                  </a:lnTo>
                  <a:lnTo>
                    <a:pt x="399" y="59"/>
                  </a:lnTo>
                  <a:lnTo>
                    <a:pt x="399" y="67"/>
                  </a:lnTo>
                  <a:lnTo>
                    <a:pt x="403" y="73"/>
                  </a:lnTo>
                  <a:lnTo>
                    <a:pt x="405" y="76"/>
                  </a:lnTo>
                  <a:lnTo>
                    <a:pt x="403" y="82"/>
                  </a:lnTo>
                  <a:lnTo>
                    <a:pt x="403" y="90"/>
                  </a:lnTo>
                  <a:lnTo>
                    <a:pt x="409" y="94"/>
                  </a:lnTo>
                  <a:lnTo>
                    <a:pt x="416" y="98"/>
                  </a:lnTo>
                  <a:lnTo>
                    <a:pt x="414" y="109"/>
                  </a:lnTo>
                  <a:lnTo>
                    <a:pt x="416" y="119"/>
                  </a:lnTo>
                  <a:lnTo>
                    <a:pt x="407" y="130"/>
                  </a:lnTo>
                  <a:lnTo>
                    <a:pt x="403" y="130"/>
                  </a:lnTo>
                  <a:lnTo>
                    <a:pt x="399" y="126"/>
                  </a:lnTo>
                  <a:lnTo>
                    <a:pt x="399" y="124"/>
                  </a:lnTo>
                  <a:lnTo>
                    <a:pt x="403" y="123"/>
                  </a:lnTo>
                  <a:lnTo>
                    <a:pt x="407" y="123"/>
                  </a:lnTo>
                  <a:lnTo>
                    <a:pt x="409" y="119"/>
                  </a:lnTo>
                  <a:lnTo>
                    <a:pt x="409" y="111"/>
                  </a:lnTo>
                  <a:lnTo>
                    <a:pt x="405" y="109"/>
                  </a:lnTo>
                  <a:lnTo>
                    <a:pt x="401" y="109"/>
                  </a:lnTo>
                  <a:lnTo>
                    <a:pt x="393" y="113"/>
                  </a:lnTo>
                  <a:lnTo>
                    <a:pt x="387" y="107"/>
                  </a:lnTo>
                  <a:lnTo>
                    <a:pt x="380" y="109"/>
                  </a:lnTo>
                  <a:lnTo>
                    <a:pt x="372" y="115"/>
                  </a:lnTo>
                  <a:lnTo>
                    <a:pt x="366" y="111"/>
                  </a:lnTo>
                  <a:lnTo>
                    <a:pt x="359" y="115"/>
                  </a:lnTo>
                  <a:lnTo>
                    <a:pt x="357" y="119"/>
                  </a:lnTo>
                  <a:lnTo>
                    <a:pt x="351" y="119"/>
                  </a:lnTo>
                  <a:lnTo>
                    <a:pt x="345" y="123"/>
                  </a:lnTo>
                  <a:lnTo>
                    <a:pt x="336" y="119"/>
                  </a:lnTo>
                  <a:lnTo>
                    <a:pt x="326" y="124"/>
                  </a:lnTo>
                  <a:lnTo>
                    <a:pt x="320" y="136"/>
                  </a:lnTo>
                  <a:lnTo>
                    <a:pt x="320" y="140"/>
                  </a:lnTo>
                  <a:lnTo>
                    <a:pt x="324" y="140"/>
                  </a:lnTo>
                  <a:lnTo>
                    <a:pt x="324" y="149"/>
                  </a:lnTo>
                  <a:lnTo>
                    <a:pt x="326" y="155"/>
                  </a:lnTo>
                  <a:lnTo>
                    <a:pt x="332" y="163"/>
                  </a:lnTo>
                  <a:lnTo>
                    <a:pt x="328" y="167"/>
                  </a:lnTo>
                  <a:lnTo>
                    <a:pt x="320" y="172"/>
                  </a:lnTo>
                  <a:lnTo>
                    <a:pt x="318" y="176"/>
                  </a:lnTo>
                  <a:lnTo>
                    <a:pt x="318" y="194"/>
                  </a:lnTo>
                  <a:lnTo>
                    <a:pt x="320" y="199"/>
                  </a:lnTo>
                  <a:lnTo>
                    <a:pt x="322" y="209"/>
                  </a:lnTo>
                  <a:lnTo>
                    <a:pt x="326" y="220"/>
                  </a:lnTo>
                  <a:lnTo>
                    <a:pt x="334" y="228"/>
                  </a:lnTo>
                  <a:lnTo>
                    <a:pt x="347" y="236"/>
                  </a:lnTo>
                  <a:lnTo>
                    <a:pt x="357" y="245"/>
                  </a:lnTo>
                  <a:lnTo>
                    <a:pt x="372" y="261"/>
                  </a:lnTo>
                  <a:lnTo>
                    <a:pt x="378" y="263"/>
                  </a:lnTo>
                  <a:lnTo>
                    <a:pt x="384" y="263"/>
                  </a:lnTo>
                  <a:lnTo>
                    <a:pt x="389" y="268"/>
                  </a:lnTo>
                  <a:lnTo>
                    <a:pt x="391" y="274"/>
                  </a:lnTo>
                  <a:lnTo>
                    <a:pt x="393" y="280"/>
                  </a:lnTo>
                  <a:lnTo>
                    <a:pt x="395" y="289"/>
                  </a:lnTo>
                  <a:lnTo>
                    <a:pt x="401" y="301"/>
                  </a:lnTo>
                  <a:lnTo>
                    <a:pt x="405" y="322"/>
                  </a:lnTo>
                  <a:lnTo>
                    <a:pt x="410" y="343"/>
                  </a:lnTo>
                  <a:lnTo>
                    <a:pt x="424" y="359"/>
                  </a:lnTo>
                  <a:lnTo>
                    <a:pt x="437" y="370"/>
                  </a:lnTo>
                  <a:lnTo>
                    <a:pt x="449" y="376"/>
                  </a:lnTo>
                  <a:lnTo>
                    <a:pt x="456" y="387"/>
                  </a:lnTo>
                  <a:lnTo>
                    <a:pt x="466" y="393"/>
                  </a:lnTo>
                  <a:lnTo>
                    <a:pt x="478" y="397"/>
                  </a:lnTo>
                  <a:lnTo>
                    <a:pt x="483" y="399"/>
                  </a:lnTo>
                  <a:lnTo>
                    <a:pt x="493" y="397"/>
                  </a:lnTo>
                  <a:lnTo>
                    <a:pt x="504" y="397"/>
                  </a:lnTo>
                  <a:lnTo>
                    <a:pt x="527" y="399"/>
                  </a:lnTo>
                  <a:lnTo>
                    <a:pt x="529" y="401"/>
                  </a:lnTo>
                  <a:lnTo>
                    <a:pt x="537" y="408"/>
                  </a:lnTo>
                  <a:lnTo>
                    <a:pt x="535" y="410"/>
                  </a:lnTo>
                  <a:lnTo>
                    <a:pt x="522" y="424"/>
                  </a:lnTo>
                  <a:lnTo>
                    <a:pt x="520" y="426"/>
                  </a:lnTo>
                  <a:lnTo>
                    <a:pt x="520" y="431"/>
                  </a:lnTo>
                  <a:lnTo>
                    <a:pt x="529" y="439"/>
                  </a:lnTo>
                  <a:lnTo>
                    <a:pt x="545" y="445"/>
                  </a:lnTo>
                  <a:lnTo>
                    <a:pt x="564" y="458"/>
                  </a:lnTo>
                  <a:lnTo>
                    <a:pt x="577" y="458"/>
                  </a:lnTo>
                  <a:lnTo>
                    <a:pt x="587" y="464"/>
                  </a:lnTo>
                  <a:lnTo>
                    <a:pt x="604" y="478"/>
                  </a:lnTo>
                  <a:lnTo>
                    <a:pt x="627" y="491"/>
                  </a:lnTo>
                  <a:lnTo>
                    <a:pt x="641" y="502"/>
                  </a:lnTo>
                  <a:lnTo>
                    <a:pt x="646" y="512"/>
                  </a:lnTo>
                  <a:lnTo>
                    <a:pt x="656" y="516"/>
                  </a:lnTo>
                  <a:lnTo>
                    <a:pt x="660" y="520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52" name="Freeform 46"/>
            <p:cNvSpPr>
              <a:spLocks/>
            </p:cNvSpPr>
            <p:nvPr/>
          </p:nvSpPr>
          <p:spPr bwMode="auto">
            <a:xfrm>
              <a:off x="2808" y="3044"/>
              <a:ext cx="88" cy="187"/>
            </a:xfrm>
            <a:custGeom>
              <a:avLst/>
              <a:gdLst>
                <a:gd name="T0" fmla="*/ 71 w 98"/>
                <a:gd name="T1" fmla="*/ 105 h 211"/>
                <a:gd name="T2" fmla="*/ 64 w 98"/>
                <a:gd name="T3" fmla="*/ 107 h 211"/>
                <a:gd name="T4" fmla="*/ 59 w 98"/>
                <a:gd name="T5" fmla="*/ 127 h 211"/>
                <a:gd name="T6" fmla="*/ 43 w 98"/>
                <a:gd name="T7" fmla="*/ 131 h 211"/>
                <a:gd name="T8" fmla="*/ 42 w 98"/>
                <a:gd name="T9" fmla="*/ 135 h 211"/>
                <a:gd name="T10" fmla="*/ 43 w 98"/>
                <a:gd name="T11" fmla="*/ 141 h 211"/>
                <a:gd name="T12" fmla="*/ 33 w 98"/>
                <a:gd name="T13" fmla="*/ 147 h 211"/>
                <a:gd name="T14" fmla="*/ 32 w 98"/>
                <a:gd name="T15" fmla="*/ 142 h 211"/>
                <a:gd name="T16" fmla="*/ 24 w 98"/>
                <a:gd name="T17" fmla="*/ 131 h 211"/>
                <a:gd name="T18" fmla="*/ 11 w 98"/>
                <a:gd name="T19" fmla="*/ 121 h 211"/>
                <a:gd name="T20" fmla="*/ 2 w 98"/>
                <a:gd name="T21" fmla="*/ 116 h 211"/>
                <a:gd name="T22" fmla="*/ 0 w 98"/>
                <a:gd name="T23" fmla="*/ 113 h 211"/>
                <a:gd name="T24" fmla="*/ 5 w 98"/>
                <a:gd name="T25" fmla="*/ 113 h 211"/>
                <a:gd name="T26" fmla="*/ 2 w 98"/>
                <a:gd name="T27" fmla="*/ 99 h 211"/>
                <a:gd name="T28" fmla="*/ 0 w 98"/>
                <a:gd name="T29" fmla="*/ 87 h 211"/>
                <a:gd name="T30" fmla="*/ 7 w 98"/>
                <a:gd name="T31" fmla="*/ 82 h 211"/>
                <a:gd name="T32" fmla="*/ 5 w 98"/>
                <a:gd name="T33" fmla="*/ 71 h 211"/>
                <a:gd name="T34" fmla="*/ 7 w 98"/>
                <a:gd name="T35" fmla="*/ 61 h 211"/>
                <a:gd name="T36" fmla="*/ 4 w 98"/>
                <a:gd name="T37" fmla="*/ 57 h 211"/>
                <a:gd name="T38" fmla="*/ 7 w 98"/>
                <a:gd name="T39" fmla="*/ 48 h 211"/>
                <a:gd name="T40" fmla="*/ 13 w 98"/>
                <a:gd name="T41" fmla="*/ 46 h 211"/>
                <a:gd name="T42" fmla="*/ 12 w 98"/>
                <a:gd name="T43" fmla="*/ 38 h 211"/>
                <a:gd name="T44" fmla="*/ 4 w 98"/>
                <a:gd name="T45" fmla="*/ 35 h 211"/>
                <a:gd name="T46" fmla="*/ 11 w 98"/>
                <a:gd name="T47" fmla="*/ 23 h 211"/>
                <a:gd name="T48" fmla="*/ 9 w 98"/>
                <a:gd name="T49" fmla="*/ 13 h 211"/>
                <a:gd name="T50" fmla="*/ 9 w 98"/>
                <a:gd name="T51" fmla="*/ 7 h 211"/>
                <a:gd name="T52" fmla="*/ 13 w 98"/>
                <a:gd name="T53" fmla="*/ 0 h 211"/>
                <a:gd name="T54" fmla="*/ 21 w 98"/>
                <a:gd name="T55" fmla="*/ 0 h 211"/>
                <a:gd name="T56" fmla="*/ 22 w 98"/>
                <a:gd name="T57" fmla="*/ 7 h 211"/>
                <a:gd name="T58" fmla="*/ 35 w 98"/>
                <a:gd name="T59" fmla="*/ 7 h 211"/>
                <a:gd name="T60" fmla="*/ 40 w 98"/>
                <a:gd name="T61" fmla="*/ 12 h 211"/>
                <a:gd name="T62" fmla="*/ 48 w 98"/>
                <a:gd name="T63" fmla="*/ 17 h 211"/>
                <a:gd name="T64" fmla="*/ 57 w 98"/>
                <a:gd name="T65" fmla="*/ 34 h 211"/>
                <a:gd name="T66" fmla="*/ 57 w 98"/>
                <a:gd name="T67" fmla="*/ 38 h 211"/>
                <a:gd name="T68" fmla="*/ 53 w 98"/>
                <a:gd name="T69" fmla="*/ 51 h 211"/>
                <a:gd name="T70" fmla="*/ 53 w 98"/>
                <a:gd name="T71" fmla="*/ 61 h 211"/>
                <a:gd name="T72" fmla="*/ 56 w 98"/>
                <a:gd name="T73" fmla="*/ 75 h 211"/>
                <a:gd name="T74" fmla="*/ 62 w 98"/>
                <a:gd name="T75" fmla="*/ 82 h 211"/>
                <a:gd name="T76" fmla="*/ 71 w 98"/>
                <a:gd name="T77" fmla="*/ 95 h 211"/>
                <a:gd name="T78" fmla="*/ 71 w 98"/>
                <a:gd name="T79" fmla="*/ 105 h 21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98"/>
                <a:gd name="T121" fmla="*/ 0 h 211"/>
                <a:gd name="T122" fmla="*/ 98 w 98"/>
                <a:gd name="T123" fmla="*/ 211 h 21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98" h="211">
                  <a:moveTo>
                    <a:pt x="98" y="150"/>
                  </a:moveTo>
                  <a:lnTo>
                    <a:pt x="88" y="154"/>
                  </a:lnTo>
                  <a:lnTo>
                    <a:pt x="81" y="182"/>
                  </a:lnTo>
                  <a:lnTo>
                    <a:pt x="60" y="188"/>
                  </a:lnTo>
                  <a:lnTo>
                    <a:pt x="58" y="194"/>
                  </a:lnTo>
                  <a:lnTo>
                    <a:pt x="60" y="202"/>
                  </a:lnTo>
                  <a:lnTo>
                    <a:pt x="46" y="211"/>
                  </a:lnTo>
                  <a:lnTo>
                    <a:pt x="44" y="204"/>
                  </a:lnTo>
                  <a:lnTo>
                    <a:pt x="33" y="188"/>
                  </a:lnTo>
                  <a:lnTo>
                    <a:pt x="14" y="175"/>
                  </a:lnTo>
                  <a:lnTo>
                    <a:pt x="2" y="167"/>
                  </a:lnTo>
                  <a:lnTo>
                    <a:pt x="0" y="163"/>
                  </a:lnTo>
                  <a:lnTo>
                    <a:pt x="8" y="161"/>
                  </a:lnTo>
                  <a:lnTo>
                    <a:pt x="2" y="142"/>
                  </a:lnTo>
                  <a:lnTo>
                    <a:pt x="0" y="125"/>
                  </a:lnTo>
                  <a:lnTo>
                    <a:pt x="10" y="117"/>
                  </a:lnTo>
                  <a:lnTo>
                    <a:pt x="8" y="102"/>
                  </a:lnTo>
                  <a:lnTo>
                    <a:pt x="10" y="88"/>
                  </a:lnTo>
                  <a:lnTo>
                    <a:pt x="6" y="81"/>
                  </a:lnTo>
                  <a:lnTo>
                    <a:pt x="10" y="69"/>
                  </a:lnTo>
                  <a:lnTo>
                    <a:pt x="19" y="67"/>
                  </a:lnTo>
                  <a:lnTo>
                    <a:pt x="17" y="54"/>
                  </a:lnTo>
                  <a:lnTo>
                    <a:pt x="6" y="50"/>
                  </a:lnTo>
                  <a:lnTo>
                    <a:pt x="14" y="33"/>
                  </a:lnTo>
                  <a:lnTo>
                    <a:pt x="12" y="19"/>
                  </a:lnTo>
                  <a:lnTo>
                    <a:pt x="12" y="10"/>
                  </a:lnTo>
                  <a:lnTo>
                    <a:pt x="19" y="0"/>
                  </a:lnTo>
                  <a:lnTo>
                    <a:pt x="29" y="0"/>
                  </a:lnTo>
                  <a:lnTo>
                    <a:pt x="31" y="10"/>
                  </a:lnTo>
                  <a:lnTo>
                    <a:pt x="48" y="10"/>
                  </a:lnTo>
                  <a:lnTo>
                    <a:pt x="56" y="17"/>
                  </a:lnTo>
                  <a:lnTo>
                    <a:pt x="67" y="25"/>
                  </a:lnTo>
                  <a:lnTo>
                    <a:pt x="79" y="48"/>
                  </a:lnTo>
                  <a:lnTo>
                    <a:pt x="79" y="54"/>
                  </a:lnTo>
                  <a:lnTo>
                    <a:pt x="73" y="75"/>
                  </a:lnTo>
                  <a:lnTo>
                    <a:pt x="73" y="88"/>
                  </a:lnTo>
                  <a:lnTo>
                    <a:pt x="77" y="108"/>
                  </a:lnTo>
                  <a:lnTo>
                    <a:pt x="86" y="119"/>
                  </a:lnTo>
                  <a:lnTo>
                    <a:pt x="98" y="136"/>
                  </a:lnTo>
                  <a:lnTo>
                    <a:pt x="98" y="15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53" name="Freeform 47"/>
            <p:cNvSpPr>
              <a:spLocks/>
            </p:cNvSpPr>
            <p:nvPr/>
          </p:nvSpPr>
          <p:spPr bwMode="auto">
            <a:xfrm>
              <a:off x="2808" y="3044"/>
              <a:ext cx="88" cy="187"/>
            </a:xfrm>
            <a:custGeom>
              <a:avLst/>
              <a:gdLst>
                <a:gd name="T0" fmla="*/ 71 w 98"/>
                <a:gd name="T1" fmla="*/ 105 h 211"/>
                <a:gd name="T2" fmla="*/ 64 w 98"/>
                <a:gd name="T3" fmla="*/ 107 h 211"/>
                <a:gd name="T4" fmla="*/ 59 w 98"/>
                <a:gd name="T5" fmla="*/ 127 h 211"/>
                <a:gd name="T6" fmla="*/ 43 w 98"/>
                <a:gd name="T7" fmla="*/ 131 h 211"/>
                <a:gd name="T8" fmla="*/ 42 w 98"/>
                <a:gd name="T9" fmla="*/ 135 h 211"/>
                <a:gd name="T10" fmla="*/ 43 w 98"/>
                <a:gd name="T11" fmla="*/ 141 h 211"/>
                <a:gd name="T12" fmla="*/ 33 w 98"/>
                <a:gd name="T13" fmla="*/ 147 h 211"/>
                <a:gd name="T14" fmla="*/ 32 w 98"/>
                <a:gd name="T15" fmla="*/ 142 h 211"/>
                <a:gd name="T16" fmla="*/ 24 w 98"/>
                <a:gd name="T17" fmla="*/ 131 h 211"/>
                <a:gd name="T18" fmla="*/ 11 w 98"/>
                <a:gd name="T19" fmla="*/ 121 h 211"/>
                <a:gd name="T20" fmla="*/ 2 w 98"/>
                <a:gd name="T21" fmla="*/ 116 h 211"/>
                <a:gd name="T22" fmla="*/ 0 w 98"/>
                <a:gd name="T23" fmla="*/ 113 h 211"/>
                <a:gd name="T24" fmla="*/ 5 w 98"/>
                <a:gd name="T25" fmla="*/ 113 h 211"/>
                <a:gd name="T26" fmla="*/ 2 w 98"/>
                <a:gd name="T27" fmla="*/ 99 h 211"/>
                <a:gd name="T28" fmla="*/ 0 w 98"/>
                <a:gd name="T29" fmla="*/ 87 h 211"/>
                <a:gd name="T30" fmla="*/ 7 w 98"/>
                <a:gd name="T31" fmla="*/ 82 h 211"/>
                <a:gd name="T32" fmla="*/ 5 w 98"/>
                <a:gd name="T33" fmla="*/ 71 h 211"/>
                <a:gd name="T34" fmla="*/ 7 w 98"/>
                <a:gd name="T35" fmla="*/ 61 h 211"/>
                <a:gd name="T36" fmla="*/ 4 w 98"/>
                <a:gd name="T37" fmla="*/ 57 h 211"/>
                <a:gd name="T38" fmla="*/ 7 w 98"/>
                <a:gd name="T39" fmla="*/ 48 h 211"/>
                <a:gd name="T40" fmla="*/ 13 w 98"/>
                <a:gd name="T41" fmla="*/ 46 h 211"/>
                <a:gd name="T42" fmla="*/ 12 w 98"/>
                <a:gd name="T43" fmla="*/ 38 h 211"/>
                <a:gd name="T44" fmla="*/ 4 w 98"/>
                <a:gd name="T45" fmla="*/ 35 h 211"/>
                <a:gd name="T46" fmla="*/ 11 w 98"/>
                <a:gd name="T47" fmla="*/ 23 h 211"/>
                <a:gd name="T48" fmla="*/ 9 w 98"/>
                <a:gd name="T49" fmla="*/ 13 h 211"/>
                <a:gd name="T50" fmla="*/ 9 w 98"/>
                <a:gd name="T51" fmla="*/ 7 h 211"/>
                <a:gd name="T52" fmla="*/ 13 w 98"/>
                <a:gd name="T53" fmla="*/ 0 h 211"/>
                <a:gd name="T54" fmla="*/ 21 w 98"/>
                <a:gd name="T55" fmla="*/ 0 h 211"/>
                <a:gd name="T56" fmla="*/ 22 w 98"/>
                <a:gd name="T57" fmla="*/ 7 h 211"/>
                <a:gd name="T58" fmla="*/ 35 w 98"/>
                <a:gd name="T59" fmla="*/ 7 h 211"/>
                <a:gd name="T60" fmla="*/ 40 w 98"/>
                <a:gd name="T61" fmla="*/ 12 h 211"/>
                <a:gd name="T62" fmla="*/ 48 w 98"/>
                <a:gd name="T63" fmla="*/ 17 h 211"/>
                <a:gd name="T64" fmla="*/ 57 w 98"/>
                <a:gd name="T65" fmla="*/ 34 h 211"/>
                <a:gd name="T66" fmla="*/ 57 w 98"/>
                <a:gd name="T67" fmla="*/ 38 h 211"/>
                <a:gd name="T68" fmla="*/ 53 w 98"/>
                <a:gd name="T69" fmla="*/ 51 h 211"/>
                <a:gd name="T70" fmla="*/ 53 w 98"/>
                <a:gd name="T71" fmla="*/ 61 h 211"/>
                <a:gd name="T72" fmla="*/ 56 w 98"/>
                <a:gd name="T73" fmla="*/ 75 h 211"/>
                <a:gd name="T74" fmla="*/ 62 w 98"/>
                <a:gd name="T75" fmla="*/ 82 h 211"/>
                <a:gd name="T76" fmla="*/ 71 w 98"/>
                <a:gd name="T77" fmla="*/ 95 h 211"/>
                <a:gd name="T78" fmla="*/ 71 w 98"/>
                <a:gd name="T79" fmla="*/ 105 h 21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98"/>
                <a:gd name="T121" fmla="*/ 0 h 211"/>
                <a:gd name="T122" fmla="*/ 98 w 98"/>
                <a:gd name="T123" fmla="*/ 211 h 21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98" h="211">
                  <a:moveTo>
                    <a:pt x="98" y="150"/>
                  </a:moveTo>
                  <a:lnTo>
                    <a:pt x="88" y="154"/>
                  </a:lnTo>
                  <a:lnTo>
                    <a:pt x="81" y="182"/>
                  </a:lnTo>
                  <a:lnTo>
                    <a:pt x="60" y="188"/>
                  </a:lnTo>
                  <a:lnTo>
                    <a:pt x="58" y="194"/>
                  </a:lnTo>
                  <a:lnTo>
                    <a:pt x="60" y="202"/>
                  </a:lnTo>
                  <a:lnTo>
                    <a:pt x="46" y="211"/>
                  </a:lnTo>
                  <a:lnTo>
                    <a:pt x="44" y="204"/>
                  </a:lnTo>
                  <a:lnTo>
                    <a:pt x="33" y="188"/>
                  </a:lnTo>
                  <a:lnTo>
                    <a:pt x="14" y="175"/>
                  </a:lnTo>
                  <a:lnTo>
                    <a:pt x="2" y="167"/>
                  </a:lnTo>
                  <a:lnTo>
                    <a:pt x="0" y="163"/>
                  </a:lnTo>
                  <a:lnTo>
                    <a:pt x="8" y="161"/>
                  </a:lnTo>
                  <a:lnTo>
                    <a:pt x="2" y="142"/>
                  </a:lnTo>
                  <a:lnTo>
                    <a:pt x="0" y="125"/>
                  </a:lnTo>
                  <a:lnTo>
                    <a:pt x="10" y="117"/>
                  </a:lnTo>
                  <a:lnTo>
                    <a:pt x="8" y="102"/>
                  </a:lnTo>
                  <a:lnTo>
                    <a:pt x="10" y="88"/>
                  </a:lnTo>
                  <a:lnTo>
                    <a:pt x="6" y="81"/>
                  </a:lnTo>
                  <a:lnTo>
                    <a:pt x="10" y="69"/>
                  </a:lnTo>
                  <a:lnTo>
                    <a:pt x="19" y="67"/>
                  </a:lnTo>
                  <a:lnTo>
                    <a:pt x="17" y="54"/>
                  </a:lnTo>
                  <a:lnTo>
                    <a:pt x="6" y="50"/>
                  </a:lnTo>
                  <a:lnTo>
                    <a:pt x="14" y="33"/>
                  </a:lnTo>
                  <a:lnTo>
                    <a:pt x="12" y="19"/>
                  </a:lnTo>
                  <a:lnTo>
                    <a:pt x="12" y="10"/>
                  </a:lnTo>
                  <a:lnTo>
                    <a:pt x="19" y="0"/>
                  </a:lnTo>
                  <a:lnTo>
                    <a:pt x="29" y="0"/>
                  </a:lnTo>
                  <a:lnTo>
                    <a:pt x="31" y="10"/>
                  </a:lnTo>
                  <a:lnTo>
                    <a:pt x="48" y="10"/>
                  </a:lnTo>
                  <a:lnTo>
                    <a:pt x="56" y="17"/>
                  </a:lnTo>
                  <a:lnTo>
                    <a:pt x="67" y="25"/>
                  </a:lnTo>
                  <a:lnTo>
                    <a:pt x="79" y="48"/>
                  </a:lnTo>
                  <a:lnTo>
                    <a:pt x="79" y="54"/>
                  </a:lnTo>
                  <a:lnTo>
                    <a:pt x="73" y="75"/>
                  </a:lnTo>
                  <a:lnTo>
                    <a:pt x="73" y="88"/>
                  </a:lnTo>
                  <a:lnTo>
                    <a:pt x="77" y="108"/>
                  </a:lnTo>
                  <a:lnTo>
                    <a:pt x="86" y="119"/>
                  </a:lnTo>
                  <a:lnTo>
                    <a:pt x="98" y="136"/>
                  </a:lnTo>
                  <a:lnTo>
                    <a:pt x="98" y="15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54" name="Freeform 48"/>
            <p:cNvSpPr>
              <a:spLocks/>
            </p:cNvSpPr>
            <p:nvPr/>
          </p:nvSpPr>
          <p:spPr bwMode="auto">
            <a:xfrm>
              <a:off x="2563" y="2856"/>
              <a:ext cx="11" cy="11"/>
            </a:xfrm>
            <a:custGeom>
              <a:avLst/>
              <a:gdLst>
                <a:gd name="T0" fmla="*/ 2 w 13"/>
                <a:gd name="T1" fmla="*/ 0 h 13"/>
                <a:gd name="T2" fmla="*/ 4 w 13"/>
                <a:gd name="T3" fmla="*/ 0 h 13"/>
                <a:gd name="T4" fmla="*/ 8 w 13"/>
                <a:gd name="T5" fmla="*/ 5 h 13"/>
                <a:gd name="T6" fmla="*/ 8 w 13"/>
                <a:gd name="T7" fmla="*/ 8 h 13"/>
                <a:gd name="T8" fmla="*/ 7 w 13"/>
                <a:gd name="T9" fmla="*/ 8 h 13"/>
                <a:gd name="T10" fmla="*/ 0 w 13"/>
                <a:gd name="T11" fmla="*/ 5 h 13"/>
                <a:gd name="T12" fmla="*/ 2 w 13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"/>
                <a:gd name="T22" fmla="*/ 0 h 13"/>
                <a:gd name="T23" fmla="*/ 13 w 13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" h="13">
                  <a:moveTo>
                    <a:pt x="2" y="0"/>
                  </a:moveTo>
                  <a:lnTo>
                    <a:pt x="7" y="0"/>
                  </a:lnTo>
                  <a:lnTo>
                    <a:pt x="13" y="8"/>
                  </a:lnTo>
                  <a:lnTo>
                    <a:pt x="13" y="13"/>
                  </a:lnTo>
                  <a:lnTo>
                    <a:pt x="11" y="13"/>
                  </a:lnTo>
                  <a:lnTo>
                    <a:pt x="0" y="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55" name="Freeform 49"/>
            <p:cNvSpPr>
              <a:spLocks/>
            </p:cNvSpPr>
            <p:nvPr/>
          </p:nvSpPr>
          <p:spPr bwMode="auto">
            <a:xfrm>
              <a:off x="2563" y="2856"/>
              <a:ext cx="11" cy="11"/>
            </a:xfrm>
            <a:custGeom>
              <a:avLst/>
              <a:gdLst>
                <a:gd name="T0" fmla="*/ 2 w 13"/>
                <a:gd name="T1" fmla="*/ 0 h 13"/>
                <a:gd name="T2" fmla="*/ 4 w 13"/>
                <a:gd name="T3" fmla="*/ 0 h 13"/>
                <a:gd name="T4" fmla="*/ 8 w 13"/>
                <a:gd name="T5" fmla="*/ 5 h 13"/>
                <a:gd name="T6" fmla="*/ 8 w 13"/>
                <a:gd name="T7" fmla="*/ 8 h 13"/>
                <a:gd name="T8" fmla="*/ 7 w 13"/>
                <a:gd name="T9" fmla="*/ 8 h 13"/>
                <a:gd name="T10" fmla="*/ 0 w 13"/>
                <a:gd name="T11" fmla="*/ 5 h 13"/>
                <a:gd name="T12" fmla="*/ 2 w 13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"/>
                <a:gd name="T22" fmla="*/ 0 h 13"/>
                <a:gd name="T23" fmla="*/ 13 w 13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" h="13">
                  <a:moveTo>
                    <a:pt x="2" y="0"/>
                  </a:moveTo>
                  <a:lnTo>
                    <a:pt x="7" y="0"/>
                  </a:lnTo>
                  <a:lnTo>
                    <a:pt x="13" y="8"/>
                  </a:lnTo>
                  <a:lnTo>
                    <a:pt x="13" y="13"/>
                  </a:lnTo>
                  <a:lnTo>
                    <a:pt x="11" y="13"/>
                  </a:lnTo>
                  <a:lnTo>
                    <a:pt x="0" y="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56" name="Freeform 50"/>
            <p:cNvSpPr>
              <a:spLocks/>
            </p:cNvSpPr>
            <p:nvPr/>
          </p:nvSpPr>
          <p:spPr bwMode="auto">
            <a:xfrm>
              <a:off x="2551" y="2866"/>
              <a:ext cx="8" cy="16"/>
            </a:xfrm>
            <a:custGeom>
              <a:avLst/>
              <a:gdLst>
                <a:gd name="T0" fmla="*/ 2 w 8"/>
                <a:gd name="T1" fmla="*/ 0 h 17"/>
                <a:gd name="T2" fmla="*/ 6 w 8"/>
                <a:gd name="T3" fmla="*/ 1 h 17"/>
                <a:gd name="T4" fmla="*/ 8 w 8"/>
                <a:gd name="T5" fmla="*/ 5 h 17"/>
                <a:gd name="T6" fmla="*/ 8 w 8"/>
                <a:gd name="T7" fmla="*/ 12 h 17"/>
                <a:gd name="T8" fmla="*/ 6 w 8"/>
                <a:gd name="T9" fmla="*/ 14 h 17"/>
                <a:gd name="T10" fmla="*/ 0 w 8"/>
                <a:gd name="T11" fmla="*/ 10 h 17"/>
                <a:gd name="T12" fmla="*/ 0 w 8"/>
                <a:gd name="T13" fmla="*/ 3 h 17"/>
                <a:gd name="T14" fmla="*/ 2 w 8"/>
                <a:gd name="T15" fmla="*/ 0 h 1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"/>
                <a:gd name="T25" fmla="*/ 0 h 17"/>
                <a:gd name="T26" fmla="*/ 8 w 8"/>
                <a:gd name="T27" fmla="*/ 17 h 1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" h="17">
                  <a:moveTo>
                    <a:pt x="2" y="0"/>
                  </a:moveTo>
                  <a:lnTo>
                    <a:pt x="6" y="1"/>
                  </a:lnTo>
                  <a:lnTo>
                    <a:pt x="8" y="5"/>
                  </a:lnTo>
                  <a:lnTo>
                    <a:pt x="8" y="15"/>
                  </a:lnTo>
                  <a:lnTo>
                    <a:pt x="6" y="17"/>
                  </a:lnTo>
                  <a:lnTo>
                    <a:pt x="0" y="13"/>
                  </a:lnTo>
                  <a:lnTo>
                    <a:pt x="0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57" name="Freeform 51"/>
            <p:cNvSpPr>
              <a:spLocks/>
            </p:cNvSpPr>
            <p:nvPr/>
          </p:nvSpPr>
          <p:spPr bwMode="auto">
            <a:xfrm>
              <a:off x="2551" y="2866"/>
              <a:ext cx="8" cy="16"/>
            </a:xfrm>
            <a:custGeom>
              <a:avLst/>
              <a:gdLst>
                <a:gd name="T0" fmla="*/ 2 w 8"/>
                <a:gd name="T1" fmla="*/ 0 h 17"/>
                <a:gd name="T2" fmla="*/ 6 w 8"/>
                <a:gd name="T3" fmla="*/ 1 h 17"/>
                <a:gd name="T4" fmla="*/ 8 w 8"/>
                <a:gd name="T5" fmla="*/ 5 h 17"/>
                <a:gd name="T6" fmla="*/ 8 w 8"/>
                <a:gd name="T7" fmla="*/ 12 h 17"/>
                <a:gd name="T8" fmla="*/ 6 w 8"/>
                <a:gd name="T9" fmla="*/ 14 h 17"/>
                <a:gd name="T10" fmla="*/ 0 w 8"/>
                <a:gd name="T11" fmla="*/ 10 h 17"/>
                <a:gd name="T12" fmla="*/ 0 w 8"/>
                <a:gd name="T13" fmla="*/ 3 h 17"/>
                <a:gd name="T14" fmla="*/ 2 w 8"/>
                <a:gd name="T15" fmla="*/ 0 h 1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"/>
                <a:gd name="T25" fmla="*/ 0 h 17"/>
                <a:gd name="T26" fmla="*/ 8 w 8"/>
                <a:gd name="T27" fmla="*/ 17 h 1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" h="17">
                  <a:moveTo>
                    <a:pt x="2" y="0"/>
                  </a:moveTo>
                  <a:lnTo>
                    <a:pt x="6" y="1"/>
                  </a:lnTo>
                  <a:lnTo>
                    <a:pt x="8" y="5"/>
                  </a:lnTo>
                  <a:lnTo>
                    <a:pt x="8" y="15"/>
                  </a:lnTo>
                  <a:lnTo>
                    <a:pt x="6" y="17"/>
                  </a:lnTo>
                  <a:lnTo>
                    <a:pt x="0" y="13"/>
                  </a:lnTo>
                  <a:lnTo>
                    <a:pt x="0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58" name="Freeform 52"/>
            <p:cNvSpPr>
              <a:spLocks/>
            </p:cNvSpPr>
            <p:nvPr/>
          </p:nvSpPr>
          <p:spPr bwMode="auto">
            <a:xfrm>
              <a:off x="2577" y="2890"/>
              <a:ext cx="19" cy="31"/>
            </a:xfrm>
            <a:custGeom>
              <a:avLst/>
              <a:gdLst>
                <a:gd name="T0" fmla="*/ 0 w 21"/>
                <a:gd name="T1" fmla="*/ 0 h 35"/>
                <a:gd name="T2" fmla="*/ 4 w 21"/>
                <a:gd name="T3" fmla="*/ 0 h 35"/>
                <a:gd name="T4" fmla="*/ 7 w 21"/>
                <a:gd name="T5" fmla="*/ 5 h 35"/>
                <a:gd name="T6" fmla="*/ 7 w 21"/>
                <a:gd name="T7" fmla="*/ 9 h 35"/>
                <a:gd name="T8" fmla="*/ 13 w 21"/>
                <a:gd name="T9" fmla="*/ 11 h 35"/>
                <a:gd name="T10" fmla="*/ 15 w 21"/>
                <a:gd name="T11" fmla="*/ 15 h 35"/>
                <a:gd name="T12" fmla="*/ 14 w 21"/>
                <a:gd name="T13" fmla="*/ 19 h 35"/>
                <a:gd name="T14" fmla="*/ 14 w 21"/>
                <a:gd name="T15" fmla="*/ 24 h 35"/>
                <a:gd name="T16" fmla="*/ 13 w 21"/>
                <a:gd name="T17" fmla="*/ 24 h 35"/>
                <a:gd name="T18" fmla="*/ 9 w 21"/>
                <a:gd name="T19" fmla="*/ 19 h 35"/>
                <a:gd name="T20" fmla="*/ 9 w 21"/>
                <a:gd name="T21" fmla="*/ 16 h 35"/>
                <a:gd name="T22" fmla="*/ 5 w 21"/>
                <a:gd name="T23" fmla="*/ 14 h 35"/>
                <a:gd name="T24" fmla="*/ 5 w 21"/>
                <a:gd name="T25" fmla="*/ 10 h 35"/>
                <a:gd name="T26" fmla="*/ 0 w 21"/>
                <a:gd name="T27" fmla="*/ 0 h 3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"/>
                <a:gd name="T43" fmla="*/ 0 h 35"/>
                <a:gd name="T44" fmla="*/ 21 w 21"/>
                <a:gd name="T45" fmla="*/ 35 h 3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" h="35">
                  <a:moveTo>
                    <a:pt x="0" y="0"/>
                  </a:moveTo>
                  <a:lnTo>
                    <a:pt x="4" y="0"/>
                  </a:lnTo>
                  <a:lnTo>
                    <a:pt x="10" y="8"/>
                  </a:lnTo>
                  <a:lnTo>
                    <a:pt x="10" y="12"/>
                  </a:lnTo>
                  <a:lnTo>
                    <a:pt x="17" y="16"/>
                  </a:lnTo>
                  <a:lnTo>
                    <a:pt x="21" y="22"/>
                  </a:lnTo>
                  <a:lnTo>
                    <a:pt x="19" y="27"/>
                  </a:lnTo>
                  <a:lnTo>
                    <a:pt x="19" y="35"/>
                  </a:lnTo>
                  <a:lnTo>
                    <a:pt x="17" y="35"/>
                  </a:lnTo>
                  <a:lnTo>
                    <a:pt x="12" y="27"/>
                  </a:lnTo>
                  <a:lnTo>
                    <a:pt x="12" y="23"/>
                  </a:lnTo>
                  <a:lnTo>
                    <a:pt x="8" y="20"/>
                  </a:lnTo>
                  <a:lnTo>
                    <a:pt x="6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59" name="Freeform 53"/>
            <p:cNvSpPr>
              <a:spLocks/>
            </p:cNvSpPr>
            <p:nvPr/>
          </p:nvSpPr>
          <p:spPr bwMode="auto">
            <a:xfrm>
              <a:off x="2577" y="2890"/>
              <a:ext cx="19" cy="31"/>
            </a:xfrm>
            <a:custGeom>
              <a:avLst/>
              <a:gdLst>
                <a:gd name="T0" fmla="*/ 0 w 21"/>
                <a:gd name="T1" fmla="*/ 0 h 35"/>
                <a:gd name="T2" fmla="*/ 4 w 21"/>
                <a:gd name="T3" fmla="*/ 0 h 35"/>
                <a:gd name="T4" fmla="*/ 7 w 21"/>
                <a:gd name="T5" fmla="*/ 5 h 35"/>
                <a:gd name="T6" fmla="*/ 7 w 21"/>
                <a:gd name="T7" fmla="*/ 9 h 35"/>
                <a:gd name="T8" fmla="*/ 13 w 21"/>
                <a:gd name="T9" fmla="*/ 11 h 35"/>
                <a:gd name="T10" fmla="*/ 15 w 21"/>
                <a:gd name="T11" fmla="*/ 15 h 35"/>
                <a:gd name="T12" fmla="*/ 14 w 21"/>
                <a:gd name="T13" fmla="*/ 19 h 35"/>
                <a:gd name="T14" fmla="*/ 14 w 21"/>
                <a:gd name="T15" fmla="*/ 24 h 35"/>
                <a:gd name="T16" fmla="*/ 13 w 21"/>
                <a:gd name="T17" fmla="*/ 24 h 35"/>
                <a:gd name="T18" fmla="*/ 9 w 21"/>
                <a:gd name="T19" fmla="*/ 19 h 35"/>
                <a:gd name="T20" fmla="*/ 9 w 21"/>
                <a:gd name="T21" fmla="*/ 16 h 35"/>
                <a:gd name="T22" fmla="*/ 5 w 21"/>
                <a:gd name="T23" fmla="*/ 14 h 35"/>
                <a:gd name="T24" fmla="*/ 5 w 21"/>
                <a:gd name="T25" fmla="*/ 10 h 35"/>
                <a:gd name="T26" fmla="*/ 0 w 21"/>
                <a:gd name="T27" fmla="*/ 0 h 3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"/>
                <a:gd name="T43" fmla="*/ 0 h 35"/>
                <a:gd name="T44" fmla="*/ 21 w 21"/>
                <a:gd name="T45" fmla="*/ 35 h 3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" h="35">
                  <a:moveTo>
                    <a:pt x="0" y="0"/>
                  </a:moveTo>
                  <a:lnTo>
                    <a:pt x="4" y="0"/>
                  </a:lnTo>
                  <a:lnTo>
                    <a:pt x="10" y="8"/>
                  </a:lnTo>
                  <a:lnTo>
                    <a:pt x="10" y="12"/>
                  </a:lnTo>
                  <a:lnTo>
                    <a:pt x="17" y="16"/>
                  </a:lnTo>
                  <a:lnTo>
                    <a:pt x="21" y="22"/>
                  </a:lnTo>
                  <a:lnTo>
                    <a:pt x="19" y="27"/>
                  </a:lnTo>
                  <a:lnTo>
                    <a:pt x="19" y="35"/>
                  </a:lnTo>
                  <a:lnTo>
                    <a:pt x="17" y="35"/>
                  </a:lnTo>
                  <a:lnTo>
                    <a:pt x="12" y="27"/>
                  </a:lnTo>
                  <a:lnTo>
                    <a:pt x="12" y="23"/>
                  </a:lnTo>
                  <a:lnTo>
                    <a:pt x="8" y="20"/>
                  </a:lnTo>
                  <a:lnTo>
                    <a:pt x="6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60" name="Freeform 54"/>
            <p:cNvSpPr>
              <a:spLocks/>
            </p:cNvSpPr>
            <p:nvPr/>
          </p:nvSpPr>
          <p:spPr bwMode="auto">
            <a:xfrm>
              <a:off x="2577" y="2919"/>
              <a:ext cx="19" cy="19"/>
            </a:xfrm>
            <a:custGeom>
              <a:avLst/>
              <a:gdLst>
                <a:gd name="T0" fmla="*/ 2 w 21"/>
                <a:gd name="T1" fmla="*/ 0 h 21"/>
                <a:gd name="T2" fmla="*/ 5 w 21"/>
                <a:gd name="T3" fmla="*/ 2 h 21"/>
                <a:gd name="T4" fmla="*/ 7 w 21"/>
                <a:gd name="T5" fmla="*/ 5 h 21"/>
                <a:gd name="T6" fmla="*/ 7 w 21"/>
                <a:gd name="T7" fmla="*/ 5 h 21"/>
                <a:gd name="T8" fmla="*/ 11 w 21"/>
                <a:gd name="T9" fmla="*/ 7 h 21"/>
                <a:gd name="T10" fmla="*/ 15 w 21"/>
                <a:gd name="T11" fmla="*/ 13 h 21"/>
                <a:gd name="T12" fmla="*/ 14 w 21"/>
                <a:gd name="T13" fmla="*/ 15 h 21"/>
                <a:gd name="T14" fmla="*/ 11 w 21"/>
                <a:gd name="T15" fmla="*/ 15 h 21"/>
                <a:gd name="T16" fmla="*/ 5 w 21"/>
                <a:gd name="T17" fmla="*/ 7 h 21"/>
                <a:gd name="T18" fmla="*/ 0 w 21"/>
                <a:gd name="T19" fmla="*/ 4 h 21"/>
                <a:gd name="T20" fmla="*/ 2 w 21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1"/>
                <a:gd name="T34" fmla="*/ 0 h 21"/>
                <a:gd name="T35" fmla="*/ 21 w 21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1" h="21">
                  <a:moveTo>
                    <a:pt x="2" y="0"/>
                  </a:moveTo>
                  <a:lnTo>
                    <a:pt x="6" y="2"/>
                  </a:lnTo>
                  <a:lnTo>
                    <a:pt x="10" y="6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21" y="17"/>
                  </a:lnTo>
                  <a:lnTo>
                    <a:pt x="19" y="21"/>
                  </a:lnTo>
                  <a:lnTo>
                    <a:pt x="14" y="21"/>
                  </a:lnTo>
                  <a:lnTo>
                    <a:pt x="6" y="10"/>
                  </a:lnTo>
                  <a:lnTo>
                    <a:pt x="0" y="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61" name="Freeform 55"/>
            <p:cNvSpPr>
              <a:spLocks/>
            </p:cNvSpPr>
            <p:nvPr/>
          </p:nvSpPr>
          <p:spPr bwMode="auto">
            <a:xfrm>
              <a:off x="2577" y="2919"/>
              <a:ext cx="19" cy="19"/>
            </a:xfrm>
            <a:custGeom>
              <a:avLst/>
              <a:gdLst>
                <a:gd name="T0" fmla="*/ 2 w 21"/>
                <a:gd name="T1" fmla="*/ 0 h 21"/>
                <a:gd name="T2" fmla="*/ 5 w 21"/>
                <a:gd name="T3" fmla="*/ 2 h 21"/>
                <a:gd name="T4" fmla="*/ 7 w 21"/>
                <a:gd name="T5" fmla="*/ 5 h 21"/>
                <a:gd name="T6" fmla="*/ 7 w 21"/>
                <a:gd name="T7" fmla="*/ 5 h 21"/>
                <a:gd name="T8" fmla="*/ 11 w 21"/>
                <a:gd name="T9" fmla="*/ 7 h 21"/>
                <a:gd name="T10" fmla="*/ 15 w 21"/>
                <a:gd name="T11" fmla="*/ 13 h 21"/>
                <a:gd name="T12" fmla="*/ 14 w 21"/>
                <a:gd name="T13" fmla="*/ 15 h 21"/>
                <a:gd name="T14" fmla="*/ 11 w 21"/>
                <a:gd name="T15" fmla="*/ 15 h 21"/>
                <a:gd name="T16" fmla="*/ 5 w 21"/>
                <a:gd name="T17" fmla="*/ 7 h 21"/>
                <a:gd name="T18" fmla="*/ 0 w 21"/>
                <a:gd name="T19" fmla="*/ 4 h 21"/>
                <a:gd name="T20" fmla="*/ 2 w 21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1"/>
                <a:gd name="T34" fmla="*/ 0 h 21"/>
                <a:gd name="T35" fmla="*/ 21 w 21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1" h="21">
                  <a:moveTo>
                    <a:pt x="2" y="0"/>
                  </a:moveTo>
                  <a:lnTo>
                    <a:pt x="6" y="2"/>
                  </a:lnTo>
                  <a:lnTo>
                    <a:pt x="10" y="6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21" y="17"/>
                  </a:lnTo>
                  <a:lnTo>
                    <a:pt x="19" y="21"/>
                  </a:lnTo>
                  <a:lnTo>
                    <a:pt x="14" y="21"/>
                  </a:lnTo>
                  <a:lnTo>
                    <a:pt x="6" y="10"/>
                  </a:lnTo>
                  <a:lnTo>
                    <a:pt x="0" y="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62" name="Freeform 56"/>
            <p:cNvSpPr>
              <a:spLocks/>
            </p:cNvSpPr>
            <p:nvPr/>
          </p:nvSpPr>
          <p:spPr bwMode="auto">
            <a:xfrm>
              <a:off x="2591" y="2921"/>
              <a:ext cx="9" cy="9"/>
            </a:xfrm>
            <a:custGeom>
              <a:avLst/>
              <a:gdLst>
                <a:gd name="T0" fmla="*/ 0 w 10"/>
                <a:gd name="T1" fmla="*/ 0 h 11"/>
                <a:gd name="T2" fmla="*/ 4 w 10"/>
                <a:gd name="T3" fmla="*/ 2 h 11"/>
                <a:gd name="T4" fmla="*/ 7 w 10"/>
                <a:gd name="T5" fmla="*/ 3 h 11"/>
                <a:gd name="T6" fmla="*/ 5 w 10"/>
                <a:gd name="T7" fmla="*/ 6 h 11"/>
                <a:gd name="T8" fmla="*/ 4 w 10"/>
                <a:gd name="T9" fmla="*/ 6 h 11"/>
                <a:gd name="T10" fmla="*/ 2 w 10"/>
                <a:gd name="T11" fmla="*/ 3 h 11"/>
                <a:gd name="T12" fmla="*/ 0 w 10"/>
                <a:gd name="T13" fmla="*/ 0 h 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1"/>
                <a:gd name="T23" fmla="*/ 10 w 10"/>
                <a:gd name="T24" fmla="*/ 11 h 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1">
                  <a:moveTo>
                    <a:pt x="0" y="0"/>
                  </a:moveTo>
                  <a:lnTo>
                    <a:pt x="4" y="2"/>
                  </a:lnTo>
                  <a:lnTo>
                    <a:pt x="10" y="6"/>
                  </a:lnTo>
                  <a:lnTo>
                    <a:pt x="8" y="11"/>
                  </a:lnTo>
                  <a:lnTo>
                    <a:pt x="4" y="10"/>
                  </a:lnTo>
                  <a:lnTo>
                    <a:pt x="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63" name="Freeform 57"/>
            <p:cNvSpPr>
              <a:spLocks/>
            </p:cNvSpPr>
            <p:nvPr/>
          </p:nvSpPr>
          <p:spPr bwMode="auto">
            <a:xfrm>
              <a:off x="2591" y="2921"/>
              <a:ext cx="9" cy="9"/>
            </a:xfrm>
            <a:custGeom>
              <a:avLst/>
              <a:gdLst>
                <a:gd name="T0" fmla="*/ 0 w 10"/>
                <a:gd name="T1" fmla="*/ 0 h 11"/>
                <a:gd name="T2" fmla="*/ 4 w 10"/>
                <a:gd name="T3" fmla="*/ 2 h 11"/>
                <a:gd name="T4" fmla="*/ 7 w 10"/>
                <a:gd name="T5" fmla="*/ 3 h 11"/>
                <a:gd name="T6" fmla="*/ 5 w 10"/>
                <a:gd name="T7" fmla="*/ 6 h 11"/>
                <a:gd name="T8" fmla="*/ 4 w 10"/>
                <a:gd name="T9" fmla="*/ 6 h 11"/>
                <a:gd name="T10" fmla="*/ 2 w 10"/>
                <a:gd name="T11" fmla="*/ 3 h 11"/>
                <a:gd name="T12" fmla="*/ 0 w 10"/>
                <a:gd name="T13" fmla="*/ 0 h 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1"/>
                <a:gd name="T23" fmla="*/ 10 w 10"/>
                <a:gd name="T24" fmla="*/ 11 h 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1">
                  <a:moveTo>
                    <a:pt x="0" y="0"/>
                  </a:moveTo>
                  <a:lnTo>
                    <a:pt x="4" y="2"/>
                  </a:lnTo>
                  <a:lnTo>
                    <a:pt x="10" y="6"/>
                  </a:lnTo>
                  <a:lnTo>
                    <a:pt x="8" y="11"/>
                  </a:lnTo>
                  <a:lnTo>
                    <a:pt x="4" y="10"/>
                  </a:lnTo>
                  <a:lnTo>
                    <a:pt x="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64" name="Freeform 58"/>
            <p:cNvSpPr>
              <a:spLocks/>
            </p:cNvSpPr>
            <p:nvPr/>
          </p:nvSpPr>
          <p:spPr bwMode="auto">
            <a:xfrm>
              <a:off x="2600" y="2942"/>
              <a:ext cx="7" cy="9"/>
            </a:xfrm>
            <a:custGeom>
              <a:avLst/>
              <a:gdLst>
                <a:gd name="T0" fmla="*/ 0 w 8"/>
                <a:gd name="T1" fmla="*/ 0 h 10"/>
                <a:gd name="T2" fmla="*/ 4 w 8"/>
                <a:gd name="T3" fmla="*/ 0 h 10"/>
                <a:gd name="T4" fmla="*/ 4 w 8"/>
                <a:gd name="T5" fmla="*/ 4 h 10"/>
                <a:gd name="T6" fmla="*/ 5 w 8"/>
                <a:gd name="T7" fmla="*/ 7 h 10"/>
                <a:gd name="T8" fmla="*/ 2 w 8"/>
                <a:gd name="T9" fmla="*/ 7 h 10"/>
                <a:gd name="T10" fmla="*/ 0 w 8"/>
                <a:gd name="T11" fmla="*/ 4 h 10"/>
                <a:gd name="T12" fmla="*/ 0 w 8"/>
                <a:gd name="T13" fmla="*/ 0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10"/>
                <a:gd name="T23" fmla="*/ 8 w 8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10">
                  <a:moveTo>
                    <a:pt x="0" y="0"/>
                  </a:moveTo>
                  <a:lnTo>
                    <a:pt x="4" y="0"/>
                  </a:lnTo>
                  <a:lnTo>
                    <a:pt x="6" y="4"/>
                  </a:lnTo>
                  <a:lnTo>
                    <a:pt x="8" y="10"/>
                  </a:lnTo>
                  <a:lnTo>
                    <a:pt x="2" y="10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65" name="Freeform 59"/>
            <p:cNvSpPr>
              <a:spLocks/>
            </p:cNvSpPr>
            <p:nvPr/>
          </p:nvSpPr>
          <p:spPr bwMode="auto">
            <a:xfrm>
              <a:off x="2600" y="2942"/>
              <a:ext cx="7" cy="9"/>
            </a:xfrm>
            <a:custGeom>
              <a:avLst/>
              <a:gdLst>
                <a:gd name="T0" fmla="*/ 0 w 8"/>
                <a:gd name="T1" fmla="*/ 0 h 10"/>
                <a:gd name="T2" fmla="*/ 4 w 8"/>
                <a:gd name="T3" fmla="*/ 0 h 10"/>
                <a:gd name="T4" fmla="*/ 4 w 8"/>
                <a:gd name="T5" fmla="*/ 4 h 10"/>
                <a:gd name="T6" fmla="*/ 5 w 8"/>
                <a:gd name="T7" fmla="*/ 7 h 10"/>
                <a:gd name="T8" fmla="*/ 2 w 8"/>
                <a:gd name="T9" fmla="*/ 7 h 10"/>
                <a:gd name="T10" fmla="*/ 0 w 8"/>
                <a:gd name="T11" fmla="*/ 4 h 10"/>
                <a:gd name="T12" fmla="*/ 0 w 8"/>
                <a:gd name="T13" fmla="*/ 0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10"/>
                <a:gd name="T23" fmla="*/ 8 w 8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10">
                  <a:moveTo>
                    <a:pt x="0" y="0"/>
                  </a:moveTo>
                  <a:lnTo>
                    <a:pt x="4" y="0"/>
                  </a:lnTo>
                  <a:lnTo>
                    <a:pt x="6" y="4"/>
                  </a:lnTo>
                  <a:lnTo>
                    <a:pt x="8" y="10"/>
                  </a:lnTo>
                  <a:lnTo>
                    <a:pt x="2" y="10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66" name="Freeform 60"/>
            <p:cNvSpPr>
              <a:spLocks/>
            </p:cNvSpPr>
            <p:nvPr/>
          </p:nvSpPr>
          <p:spPr bwMode="auto">
            <a:xfrm>
              <a:off x="2656" y="2977"/>
              <a:ext cx="24" cy="9"/>
            </a:xfrm>
            <a:custGeom>
              <a:avLst/>
              <a:gdLst>
                <a:gd name="T0" fmla="*/ 0 w 27"/>
                <a:gd name="T1" fmla="*/ 2 h 10"/>
                <a:gd name="T2" fmla="*/ 9 w 27"/>
                <a:gd name="T3" fmla="*/ 0 h 10"/>
                <a:gd name="T4" fmla="*/ 12 w 27"/>
                <a:gd name="T5" fmla="*/ 0 h 10"/>
                <a:gd name="T6" fmla="*/ 19 w 27"/>
                <a:gd name="T7" fmla="*/ 5 h 10"/>
                <a:gd name="T8" fmla="*/ 16 w 27"/>
                <a:gd name="T9" fmla="*/ 7 h 10"/>
                <a:gd name="T10" fmla="*/ 12 w 27"/>
                <a:gd name="T11" fmla="*/ 5 h 10"/>
                <a:gd name="T12" fmla="*/ 5 w 27"/>
                <a:gd name="T13" fmla="*/ 5 h 10"/>
                <a:gd name="T14" fmla="*/ 2 w 27"/>
                <a:gd name="T15" fmla="*/ 5 h 10"/>
                <a:gd name="T16" fmla="*/ 0 w 27"/>
                <a:gd name="T17" fmla="*/ 2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7"/>
                <a:gd name="T28" fmla="*/ 0 h 10"/>
                <a:gd name="T29" fmla="*/ 27 w 27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7" h="10">
                  <a:moveTo>
                    <a:pt x="0" y="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27" y="6"/>
                  </a:lnTo>
                  <a:lnTo>
                    <a:pt x="23" y="10"/>
                  </a:lnTo>
                  <a:lnTo>
                    <a:pt x="18" y="8"/>
                  </a:lnTo>
                  <a:lnTo>
                    <a:pt x="8" y="8"/>
                  </a:lnTo>
                  <a:lnTo>
                    <a:pt x="2" y="6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67" name="Freeform 61"/>
            <p:cNvSpPr>
              <a:spLocks/>
            </p:cNvSpPr>
            <p:nvPr/>
          </p:nvSpPr>
          <p:spPr bwMode="auto">
            <a:xfrm>
              <a:off x="2656" y="2977"/>
              <a:ext cx="24" cy="9"/>
            </a:xfrm>
            <a:custGeom>
              <a:avLst/>
              <a:gdLst>
                <a:gd name="T0" fmla="*/ 0 w 27"/>
                <a:gd name="T1" fmla="*/ 2 h 10"/>
                <a:gd name="T2" fmla="*/ 9 w 27"/>
                <a:gd name="T3" fmla="*/ 0 h 10"/>
                <a:gd name="T4" fmla="*/ 12 w 27"/>
                <a:gd name="T5" fmla="*/ 0 h 10"/>
                <a:gd name="T6" fmla="*/ 19 w 27"/>
                <a:gd name="T7" fmla="*/ 5 h 10"/>
                <a:gd name="T8" fmla="*/ 16 w 27"/>
                <a:gd name="T9" fmla="*/ 7 h 10"/>
                <a:gd name="T10" fmla="*/ 12 w 27"/>
                <a:gd name="T11" fmla="*/ 5 h 10"/>
                <a:gd name="T12" fmla="*/ 5 w 27"/>
                <a:gd name="T13" fmla="*/ 5 h 10"/>
                <a:gd name="T14" fmla="*/ 2 w 27"/>
                <a:gd name="T15" fmla="*/ 5 h 10"/>
                <a:gd name="T16" fmla="*/ 0 w 27"/>
                <a:gd name="T17" fmla="*/ 2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7"/>
                <a:gd name="T28" fmla="*/ 0 h 10"/>
                <a:gd name="T29" fmla="*/ 27 w 27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7" h="10">
                  <a:moveTo>
                    <a:pt x="0" y="2"/>
                  </a:moveTo>
                  <a:lnTo>
                    <a:pt x="12" y="0"/>
                  </a:lnTo>
                  <a:lnTo>
                    <a:pt x="18" y="0"/>
                  </a:lnTo>
                  <a:lnTo>
                    <a:pt x="27" y="6"/>
                  </a:lnTo>
                  <a:lnTo>
                    <a:pt x="23" y="10"/>
                  </a:lnTo>
                  <a:lnTo>
                    <a:pt x="18" y="8"/>
                  </a:lnTo>
                  <a:lnTo>
                    <a:pt x="8" y="8"/>
                  </a:lnTo>
                  <a:lnTo>
                    <a:pt x="2" y="6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68" name="Freeform 62"/>
            <p:cNvSpPr>
              <a:spLocks/>
            </p:cNvSpPr>
            <p:nvPr/>
          </p:nvSpPr>
          <p:spPr bwMode="auto">
            <a:xfrm>
              <a:off x="2656" y="2988"/>
              <a:ext cx="35" cy="11"/>
            </a:xfrm>
            <a:custGeom>
              <a:avLst/>
              <a:gdLst>
                <a:gd name="T0" fmla="*/ 0 w 39"/>
                <a:gd name="T1" fmla="*/ 0 h 13"/>
                <a:gd name="T2" fmla="*/ 7 w 39"/>
                <a:gd name="T3" fmla="*/ 0 h 13"/>
                <a:gd name="T4" fmla="*/ 12 w 39"/>
                <a:gd name="T5" fmla="*/ 3 h 13"/>
                <a:gd name="T6" fmla="*/ 17 w 39"/>
                <a:gd name="T7" fmla="*/ 3 h 13"/>
                <a:gd name="T8" fmla="*/ 21 w 39"/>
                <a:gd name="T9" fmla="*/ 3 h 13"/>
                <a:gd name="T10" fmla="*/ 25 w 39"/>
                <a:gd name="T11" fmla="*/ 5 h 13"/>
                <a:gd name="T12" fmla="*/ 28 w 39"/>
                <a:gd name="T13" fmla="*/ 8 h 13"/>
                <a:gd name="T14" fmla="*/ 22 w 39"/>
                <a:gd name="T15" fmla="*/ 8 h 13"/>
                <a:gd name="T16" fmla="*/ 17 w 39"/>
                <a:gd name="T17" fmla="*/ 6 h 13"/>
                <a:gd name="T18" fmla="*/ 7 w 39"/>
                <a:gd name="T19" fmla="*/ 6 h 13"/>
                <a:gd name="T20" fmla="*/ 0 w 39"/>
                <a:gd name="T21" fmla="*/ 3 h 13"/>
                <a:gd name="T22" fmla="*/ 0 w 39"/>
                <a:gd name="T23" fmla="*/ 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"/>
                <a:gd name="T37" fmla="*/ 0 h 13"/>
                <a:gd name="T38" fmla="*/ 39 w 39"/>
                <a:gd name="T39" fmla="*/ 13 h 1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" h="13">
                  <a:moveTo>
                    <a:pt x="0" y="0"/>
                  </a:moveTo>
                  <a:lnTo>
                    <a:pt x="10" y="0"/>
                  </a:lnTo>
                  <a:lnTo>
                    <a:pt x="16" y="4"/>
                  </a:lnTo>
                  <a:lnTo>
                    <a:pt x="23" y="4"/>
                  </a:lnTo>
                  <a:lnTo>
                    <a:pt x="29" y="6"/>
                  </a:lnTo>
                  <a:lnTo>
                    <a:pt x="35" y="8"/>
                  </a:lnTo>
                  <a:lnTo>
                    <a:pt x="39" y="13"/>
                  </a:lnTo>
                  <a:lnTo>
                    <a:pt x="31" y="13"/>
                  </a:lnTo>
                  <a:lnTo>
                    <a:pt x="23" y="9"/>
                  </a:lnTo>
                  <a:lnTo>
                    <a:pt x="10" y="9"/>
                  </a:lnTo>
                  <a:lnTo>
                    <a:pt x="0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69" name="Freeform 63"/>
            <p:cNvSpPr>
              <a:spLocks/>
            </p:cNvSpPr>
            <p:nvPr/>
          </p:nvSpPr>
          <p:spPr bwMode="auto">
            <a:xfrm>
              <a:off x="2656" y="2988"/>
              <a:ext cx="35" cy="11"/>
            </a:xfrm>
            <a:custGeom>
              <a:avLst/>
              <a:gdLst>
                <a:gd name="T0" fmla="*/ 0 w 39"/>
                <a:gd name="T1" fmla="*/ 0 h 13"/>
                <a:gd name="T2" fmla="*/ 7 w 39"/>
                <a:gd name="T3" fmla="*/ 0 h 13"/>
                <a:gd name="T4" fmla="*/ 12 w 39"/>
                <a:gd name="T5" fmla="*/ 3 h 13"/>
                <a:gd name="T6" fmla="*/ 17 w 39"/>
                <a:gd name="T7" fmla="*/ 3 h 13"/>
                <a:gd name="T8" fmla="*/ 21 w 39"/>
                <a:gd name="T9" fmla="*/ 3 h 13"/>
                <a:gd name="T10" fmla="*/ 25 w 39"/>
                <a:gd name="T11" fmla="*/ 5 h 13"/>
                <a:gd name="T12" fmla="*/ 28 w 39"/>
                <a:gd name="T13" fmla="*/ 8 h 13"/>
                <a:gd name="T14" fmla="*/ 22 w 39"/>
                <a:gd name="T15" fmla="*/ 8 h 13"/>
                <a:gd name="T16" fmla="*/ 17 w 39"/>
                <a:gd name="T17" fmla="*/ 6 h 13"/>
                <a:gd name="T18" fmla="*/ 7 w 39"/>
                <a:gd name="T19" fmla="*/ 6 h 13"/>
                <a:gd name="T20" fmla="*/ 0 w 39"/>
                <a:gd name="T21" fmla="*/ 3 h 13"/>
                <a:gd name="T22" fmla="*/ 0 w 39"/>
                <a:gd name="T23" fmla="*/ 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"/>
                <a:gd name="T37" fmla="*/ 0 h 13"/>
                <a:gd name="T38" fmla="*/ 39 w 39"/>
                <a:gd name="T39" fmla="*/ 13 h 1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" h="13">
                  <a:moveTo>
                    <a:pt x="0" y="0"/>
                  </a:moveTo>
                  <a:lnTo>
                    <a:pt x="10" y="0"/>
                  </a:lnTo>
                  <a:lnTo>
                    <a:pt x="16" y="4"/>
                  </a:lnTo>
                  <a:lnTo>
                    <a:pt x="23" y="4"/>
                  </a:lnTo>
                  <a:lnTo>
                    <a:pt x="29" y="6"/>
                  </a:lnTo>
                  <a:lnTo>
                    <a:pt x="35" y="8"/>
                  </a:lnTo>
                  <a:lnTo>
                    <a:pt x="39" y="13"/>
                  </a:lnTo>
                  <a:lnTo>
                    <a:pt x="31" y="13"/>
                  </a:lnTo>
                  <a:lnTo>
                    <a:pt x="23" y="9"/>
                  </a:lnTo>
                  <a:lnTo>
                    <a:pt x="10" y="9"/>
                  </a:lnTo>
                  <a:lnTo>
                    <a:pt x="0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70" name="Freeform 64"/>
            <p:cNvSpPr>
              <a:spLocks/>
            </p:cNvSpPr>
            <p:nvPr/>
          </p:nvSpPr>
          <p:spPr bwMode="auto">
            <a:xfrm>
              <a:off x="2671" y="3005"/>
              <a:ext cx="21" cy="5"/>
            </a:xfrm>
            <a:custGeom>
              <a:avLst/>
              <a:gdLst>
                <a:gd name="T0" fmla="*/ 0 w 25"/>
                <a:gd name="T1" fmla="*/ 0 h 6"/>
                <a:gd name="T2" fmla="*/ 4 w 25"/>
                <a:gd name="T3" fmla="*/ 2 h 6"/>
                <a:gd name="T4" fmla="*/ 13 w 25"/>
                <a:gd name="T5" fmla="*/ 2 h 6"/>
                <a:gd name="T6" fmla="*/ 15 w 25"/>
                <a:gd name="T7" fmla="*/ 3 h 6"/>
                <a:gd name="T8" fmla="*/ 13 w 25"/>
                <a:gd name="T9" fmla="*/ 3 h 6"/>
                <a:gd name="T10" fmla="*/ 4 w 25"/>
                <a:gd name="T11" fmla="*/ 3 h 6"/>
                <a:gd name="T12" fmla="*/ 0 w 25"/>
                <a:gd name="T13" fmla="*/ 3 h 6"/>
                <a:gd name="T14" fmla="*/ 0 w 25"/>
                <a:gd name="T15" fmla="*/ 0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6"/>
                <a:gd name="T26" fmla="*/ 25 w 25"/>
                <a:gd name="T27" fmla="*/ 6 h 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6">
                  <a:moveTo>
                    <a:pt x="0" y="0"/>
                  </a:moveTo>
                  <a:lnTo>
                    <a:pt x="7" y="2"/>
                  </a:lnTo>
                  <a:lnTo>
                    <a:pt x="21" y="2"/>
                  </a:lnTo>
                  <a:lnTo>
                    <a:pt x="25" y="4"/>
                  </a:lnTo>
                  <a:lnTo>
                    <a:pt x="23" y="6"/>
                  </a:lnTo>
                  <a:lnTo>
                    <a:pt x="7" y="6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71" name="Freeform 65"/>
            <p:cNvSpPr>
              <a:spLocks/>
            </p:cNvSpPr>
            <p:nvPr/>
          </p:nvSpPr>
          <p:spPr bwMode="auto">
            <a:xfrm>
              <a:off x="2671" y="3005"/>
              <a:ext cx="21" cy="5"/>
            </a:xfrm>
            <a:custGeom>
              <a:avLst/>
              <a:gdLst>
                <a:gd name="T0" fmla="*/ 0 w 25"/>
                <a:gd name="T1" fmla="*/ 0 h 6"/>
                <a:gd name="T2" fmla="*/ 4 w 25"/>
                <a:gd name="T3" fmla="*/ 2 h 6"/>
                <a:gd name="T4" fmla="*/ 13 w 25"/>
                <a:gd name="T5" fmla="*/ 2 h 6"/>
                <a:gd name="T6" fmla="*/ 15 w 25"/>
                <a:gd name="T7" fmla="*/ 3 h 6"/>
                <a:gd name="T8" fmla="*/ 13 w 25"/>
                <a:gd name="T9" fmla="*/ 3 h 6"/>
                <a:gd name="T10" fmla="*/ 4 w 25"/>
                <a:gd name="T11" fmla="*/ 3 h 6"/>
                <a:gd name="T12" fmla="*/ 0 w 25"/>
                <a:gd name="T13" fmla="*/ 3 h 6"/>
                <a:gd name="T14" fmla="*/ 0 w 25"/>
                <a:gd name="T15" fmla="*/ 0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6"/>
                <a:gd name="T26" fmla="*/ 25 w 25"/>
                <a:gd name="T27" fmla="*/ 6 h 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6">
                  <a:moveTo>
                    <a:pt x="0" y="0"/>
                  </a:moveTo>
                  <a:lnTo>
                    <a:pt x="7" y="2"/>
                  </a:lnTo>
                  <a:lnTo>
                    <a:pt x="21" y="2"/>
                  </a:lnTo>
                  <a:lnTo>
                    <a:pt x="25" y="4"/>
                  </a:lnTo>
                  <a:lnTo>
                    <a:pt x="23" y="6"/>
                  </a:lnTo>
                  <a:lnTo>
                    <a:pt x="7" y="6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72" name="Freeform 66"/>
            <p:cNvSpPr>
              <a:spLocks/>
            </p:cNvSpPr>
            <p:nvPr/>
          </p:nvSpPr>
          <p:spPr bwMode="auto">
            <a:xfrm>
              <a:off x="2695" y="3001"/>
              <a:ext cx="18" cy="10"/>
            </a:xfrm>
            <a:custGeom>
              <a:avLst/>
              <a:gdLst>
                <a:gd name="T0" fmla="*/ 0 w 20"/>
                <a:gd name="T1" fmla="*/ 0 h 12"/>
                <a:gd name="T2" fmla="*/ 7 w 20"/>
                <a:gd name="T3" fmla="*/ 0 h 12"/>
                <a:gd name="T4" fmla="*/ 13 w 20"/>
                <a:gd name="T5" fmla="*/ 3 h 12"/>
                <a:gd name="T6" fmla="*/ 14 w 20"/>
                <a:gd name="T7" fmla="*/ 6 h 12"/>
                <a:gd name="T8" fmla="*/ 7 w 20"/>
                <a:gd name="T9" fmla="*/ 7 h 12"/>
                <a:gd name="T10" fmla="*/ 5 w 20"/>
                <a:gd name="T11" fmla="*/ 3 h 12"/>
                <a:gd name="T12" fmla="*/ 0 w 20"/>
                <a:gd name="T13" fmla="*/ 3 h 12"/>
                <a:gd name="T14" fmla="*/ 0 w 20"/>
                <a:gd name="T15" fmla="*/ 0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2"/>
                <a:gd name="T26" fmla="*/ 20 w 2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2">
                  <a:moveTo>
                    <a:pt x="0" y="0"/>
                  </a:moveTo>
                  <a:lnTo>
                    <a:pt x="10" y="0"/>
                  </a:lnTo>
                  <a:lnTo>
                    <a:pt x="18" y="6"/>
                  </a:lnTo>
                  <a:lnTo>
                    <a:pt x="20" y="10"/>
                  </a:lnTo>
                  <a:lnTo>
                    <a:pt x="10" y="12"/>
                  </a:lnTo>
                  <a:lnTo>
                    <a:pt x="8" y="6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73" name="Freeform 67"/>
            <p:cNvSpPr>
              <a:spLocks/>
            </p:cNvSpPr>
            <p:nvPr/>
          </p:nvSpPr>
          <p:spPr bwMode="auto">
            <a:xfrm>
              <a:off x="2695" y="3001"/>
              <a:ext cx="18" cy="10"/>
            </a:xfrm>
            <a:custGeom>
              <a:avLst/>
              <a:gdLst>
                <a:gd name="T0" fmla="*/ 0 w 20"/>
                <a:gd name="T1" fmla="*/ 0 h 12"/>
                <a:gd name="T2" fmla="*/ 7 w 20"/>
                <a:gd name="T3" fmla="*/ 0 h 12"/>
                <a:gd name="T4" fmla="*/ 13 w 20"/>
                <a:gd name="T5" fmla="*/ 3 h 12"/>
                <a:gd name="T6" fmla="*/ 14 w 20"/>
                <a:gd name="T7" fmla="*/ 6 h 12"/>
                <a:gd name="T8" fmla="*/ 7 w 20"/>
                <a:gd name="T9" fmla="*/ 7 h 12"/>
                <a:gd name="T10" fmla="*/ 5 w 20"/>
                <a:gd name="T11" fmla="*/ 3 h 12"/>
                <a:gd name="T12" fmla="*/ 0 w 20"/>
                <a:gd name="T13" fmla="*/ 3 h 12"/>
                <a:gd name="T14" fmla="*/ 0 w 20"/>
                <a:gd name="T15" fmla="*/ 0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2"/>
                <a:gd name="T26" fmla="*/ 20 w 2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2">
                  <a:moveTo>
                    <a:pt x="0" y="0"/>
                  </a:moveTo>
                  <a:lnTo>
                    <a:pt x="10" y="0"/>
                  </a:lnTo>
                  <a:lnTo>
                    <a:pt x="18" y="6"/>
                  </a:lnTo>
                  <a:lnTo>
                    <a:pt x="20" y="10"/>
                  </a:lnTo>
                  <a:lnTo>
                    <a:pt x="10" y="12"/>
                  </a:lnTo>
                  <a:lnTo>
                    <a:pt x="8" y="6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74" name="Freeform 68"/>
            <p:cNvSpPr>
              <a:spLocks/>
            </p:cNvSpPr>
            <p:nvPr/>
          </p:nvSpPr>
          <p:spPr bwMode="auto">
            <a:xfrm>
              <a:off x="2702" y="3016"/>
              <a:ext cx="17" cy="7"/>
            </a:xfrm>
            <a:custGeom>
              <a:avLst/>
              <a:gdLst>
                <a:gd name="T0" fmla="*/ 4 w 19"/>
                <a:gd name="T1" fmla="*/ 0 h 8"/>
                <a:gd name="T2" fmla="*/ 9 w 19"/>
                <a:gd name="T3" fmla="*/ 2 h 8"/>
                <a:gd name="T4" fmla="*/ 13 w 19"/>
                <a:gd name="T5" fmla="*/ 5 h 8"/>
                <a:gd name="T6" fmla="*/ 9 w 19"/>
                <a:gd name="T7" fmla="*/ 5 h 8"/>
                <a:gd name="T8" fmla="*/ 5 w 19"/>
                <a:gd name="T9" fmla="*/ 4 h 8"/>
                <a:gd name="T10" fmla="*/ 4 w 19"/>
                <a:gd name="T11" fmla="*/ 4 h 8"/>
                <a:gd name="T12" fmla="*/ 0 w 19"/>
                <a:gd name="T13" fmla="*/ 4 h 8"/>
                <a:gd name="T14" fmla="*/ 4 w 19"/>
                <a:gd name="T15" fmla="*/ 0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"/>
                <a:gd name="T25" fmla="*/ 0 h 8"/>
                <a:gd name="T26" fmla="*/ 19 w 19"/>
                <a:gd name="T27" fmla="*/ 8 h 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" h="8">
                  <a:moveTo>
                    <a:pt x="4" y="0"/>
                  </a:moveTo>
                  <a:lnTo>
                    <a:pt x="12" y="2"/>
                  </a:lnTo>
                  <a:lnTo>
                    <a:pt x="19" y="8"/>
                  </a:lnTo>
                  <a:lnTo>
                    <a:pt x="12" y="8"/>
                  </a:lnTo>
                  <a:lnTo>
                    <a:pt x="8" y="6"/>
                  </a:lnTo>
                  <a:lnTo>
                    <a:pt x="4" y="6"/>
                  </a:lnTo>
                  <a:lnTo>
                    <a:pt x="0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75" name="Freeform 69"/>
            <p:cNvSpPr>
              <a:spLocks/>
            </p:cNvSpPr>
            <p:nvPr/>
          </p:nvSpPr>
          <p:spPr bwMode="auto">
            <a:xfrm>
              <a:off x="2702" y="3016"/>
              <a:ext cx="17" cy="7"/>
            </a:xfrm>
            <a:custGeom>
              <a:avLst/>
              <a:gdLst>
                <a:gd name="T0" fmla="*/ 4 w 19"/>
                <a:gd name="T1" fmla="*/ 0 h 8"/>
                <a:gd name="T2" fmla="*/ 9 w 19"/>
                <a:gd name="T3" fmla="*/ 2 h 8"/>
                <a:gd name="T4" fmla="*/ 13 w 19"/>
                <a:gd name="T5" fmla="*/ 5 h 8"/>
                <a:gd name="T6" fmla="*/ 9 w 19"/>
                <a:gd name="T7" fmla="*/ 5 h 8"/>
                <a:gd name="T8" fmla="*/ 5 w 19"/>
                <a:gd name="T9" fmla="*/ 4 h 8"/>
                <a:gd name="T10" fmla="*/ 4 w 19"/>
                <a:gd name="T11" fmla="*/ 4 h 8"/>
                <a:gd name="T12" fmla="*/ 0 w 19"/>
                <a:gd name="T13" fmla="*/ 4 h 8"/>
                <a:gd name="T14" fmla="*/ 4 w 19"/>
                <a:gd name="T15" fmla="*/ 0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"/>
                <a:gd name="T25" fmla="*/ 0 h 8"/>
                <a:gd name="T26" fmla="*/ 19 w 19"/>
                <a:gd name="T27" fmla="*/ 8 h 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" h="8">
                  <a:moveTo>
                    <a:pt x="4" y="0"/>
                  </a:moveTo>
                  <a:lnTo>
                    <a:pt x="12" y="2"/>
                  </a:lnTo>
                  <a:lnTo>
                    <a:pt x="19" y="8"/>
                  </a:lnTo>
                  <a:lnTo>
                    <a:pt x="12" y="8"/>
                  </a:lnTo>
                  <a:lnTo>
                    <a:pt x="8" y="6"/>
                  </a:lnTo>
                  <a:lnTo>
                    <a:pt x="4" y="6"/>
                  </a:lnTo>
                  <a:lnTo>
                    <a:pt x="0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76" name="Freeform 70"/>
            <p:cNvSpPr>
              <a:spLocks/>
            </p:cNvSpPr>
            <p:nvPr/>
          </p:nvSpPr>
          <p:spPr bwMode="auto">
            <a:xfrm>
              <a:off x="2326" y="2696"/>
              <a:ext cx="11" cy="12"/>
            </a:xfrm>
            <a:custGeom>
              <a:avLst/>
              <a:gdLst>
                <a:gd name="T0" fmla="*/ 9 w 12"/>
                <a:gd name="T1" fmla="*/ 8 h 15"/>
                <a:gd name="T2" fmla="*/ 2 w 12"/>
                <a:gd name="T3" fmla="*/ 8 h 15"/>
                <a:gd name="T4" fmla="*/ 0 w 12"/>
                <a:gd name="T5" fmla="*/ 6 h 15"/>
                <a:gd name="T6" fmla="*/ 0 w 12"/>
                <a:gd name="T7" fmla="*/ 4 h 15"/>
                <a:gd name="T8" fmla="*/ 0 w 12"/>
                <a:gd name="T9" fmla="*/ 2 h 15"/>
                <a:gd name="T10" fmla="*/ 6 w 12"/>
                <a:gd name="T11" fmla="*/ 0 h 15"/>
                <a:gd name="T12" fmla="*/ 7 w 12"/>
                <a:gd name="T13" fmla="*/ 2 h 15"/>
                <a:gd name="T14" fmla="*/ 9 w 12"/>
                <a:gd name="T15" fmla="*/ 4 h 15"/>
                <a:gd name="T16" fmla="*/ 9 w 12"/>
                <a:gd name="T17" fmla="*/ 8 h 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"/>
                <a:gd name="T28" fmla="*/ 0 h 15"/>
                <a:gd name="T29" fmla="*/ 12 w 12"/>
                <a:gd name="T30" fmla="*/ 15 h 1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" h="15">
                  <a:moveTo>
                    <a:pt x="12" y="15"/>
                  </a:moveTo>
                  <a:lnTo>
                    <a:pt x="2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2"/>
                  </a:lnTo>
                  <a:lnTo>
                    <a:pt x="6" y="0"/>
                  </a:lnTo>
                  <a:lnTo>
                    <a:pt x="10" y="2"/>
                  </a:lnTo>
                  <a:lnTo>
                    <a:pt x="12" y="7"/>
                  </a:lnTo>
                  <a:lnTo>
                    <a:pt x="12" y="15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77" name="Freeform 71"/>
            <p:cNvSpPr>
              <a:spLocks/>
            </p:cNvSpPr>
            <p:nvPr/>
          </p:nvSpPr>
          <p:spPr bwMode="auto">
            <a:xfrm>
              <a:off x="2326" y="2696"/>
              <a:ext cx="11" cy="12"/>
            </a:xfrm>
            <a:custGeom>
              <a:avLst/>
              <a:gdLst>
                <a:gd name="T0" fmla="*/ 9 w 12"/>
                <a:gd name="T1" fmla="*/ 8 h 15"/>
                <a:gd name="T2" fmla="*/ 2 w 12"/>
                <a:gd name="T3" fmla="*/ 8 h 15"/>
                <a:gd name="T4" fmla="*/ 0 w 12"/>
                <a:gd name="T5" fmla="*/ 6 h 15"/>
                <a:gd name="T6" fmla="*/ 0 w 12"/>
                <a:gd name="T7" fmla="*/ 4 h 15"/>
                <a:gd name="T8" fmla="*/ 0 w 12"/>
                <a:gd name="T9" fmla="*/ 2 h 15"/>
                <a:gd name="T10" fmla="*/ 6 w 12"/>
                <a:gd name="T11" fmla="*/ 0 h 15"/>
                <a:gd name="T12" fmla="*/ 7 w 12"/>
                <a:gd name="T13" fmla="*/ 2 h 15"/>
                <a:gd name="T14" fmla="*/ 9 w 12"/>
                <a:gd name="T15" fmla="*/ 4 h 15"/>
                <a:gd name="T16" fmla="*/ 9 w 12"/>
                <a:gd name="T17" fmla="*/ 8 h 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"/>
                <a:gd name="T28" fmla="*/ 0 h 15"/>
                <a:gd name="T29" fmla="*/ 12 w 12"/>
                <a:gd name="T30" fmla="*/ 15 h 1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" h="15">
                  <a:moveTo>
                    <a:pt x="12" y="15"/>
                  </a:moveTo>
                  <a:lnTo>
                    <a:pt x="2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2"/>
                  </a:lnTo>
                  <a:lnTo>
                    <a:pt x="6" y="0"/>
                  </a:lnTo>
                  <a:lnTo>
                    <a:pt x="10" y="2"/>
                  </a:lnTo>
                  <a:lnTo>
                    <a:pt x="12" y="7"/>
                  </a:lnTo>
                  <a:lnTo>
                    <a:pt x="12" y="15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78" name="Freeform 72"/>
            <p:cNvSpPr>
              <a:spLocks/>
            </p:cNvSpPr>
            <p:nvPr/>
          </p:nvSpPr>
          <p:spPr bwMode="auto">
            <a:xfrm>
              <a:off x="2140" y="2653"/>
              <a:ext cx="229" cy="124"/>
            </a:xfrm>
            <a:custGeom>
              <a:avLst/>
              <a:gdLst>
                <a:gd name="T0" fmla="*/ 155 w 257"/>
                <a:gd name="T1" fmla="*/ 43 h 140"/>
                <a:gd name="T2" fmla="*/ 148 w 257"/>
                <a:gd name="T3" fmla="*/ 41 h 140"/>
                <a:gd name="T4" fmla="*/ 148 w 257"/>
                <a:gd name="T5" fmla="*/ 35 h 140"/>
                <a:gd name="T6" fmla="*/ 157 w 257"/>
                <a:gd name="T7" fmla="*/ 29 h 140"/>
                <a:gd name="T8" fmla="*/ 157 w 257"/>
                <a:gd name="T9" fmla="*/ 19 h 140"/>
                <a:gd name="T10" fmla="*/ 152 w 257"/>
                <a:gd name="T11" fmla="*/ 19 h 140"/>
                <a:gd name="T12" fmla="*/ 135 w 257"/>
                <a:gd name="T13" fmla="*/ 16 h 140"/>
                <a:gd name="T14" fmla="*/ 135 w 257"/>
                <a:gd name="T15" fmla="*/ 10 h 140"/>
                <a:gd name="T16" fmla="*/ 120 w 257"/>
                <a:gd name="T17" fmla="*/ 0 h 140"/>
                <a:gd name="T18" fmla="*/ 108 w 257"/>
                <a:gd name="T19" fmla="*/ 4 h 140"/>
                <a:gd name="T20" fmla="*/ 105 w 257"/>
                <a:gd name="T21" fmla="*/ 10 h 140"/>
                <a:gd name="T22" fmla="*/ 92 w 257"/>
                <a:gd name="T23" fmla="*/ 4 h 140"/>
                <a:gd name="T24" fmla="*/ 80 w 257"/>
                <a:gd name="T25" fmla="*/ 2 h 140"/>
                <a:gd name="T26" fmla="*/ 75 w 257"/>
                <a:gd name="T27" fmla="*/ 8 h 140"/>
                <a:gd name="T28" fmla="*/ 58 w 257"/>
                <a:gd name="T29" fmla="*/ 4 h 140"/>
                <a:gd name="T30" fmla="*/ 47 w 257"/>
                <a:gd name="T31" fmla="*/ 10 h 140"/>
                <a:gd name="T32" fmla="*/ 43 w 257"/>
                <a:gd name="T33" fmla="*/ 21 h 140"/>
                <a:gd name="T34" fmla="*/ 26 w 257"/>
                <a:gd name="T35" fmla="*/ 29 h 140"/>
                <a:gd name="T36" fmla="*/ 13 w 257"/>
                <a:gd name="T37" fmla="*/ 41 h 140"/>
                <a:gd name="T38" fmla="*/ 4 w 257"/>
                <a:gd name="T39" fmla="*/ 58 h 140"/>
                <a:gd name="T40" fmla="*/ 0 w 257"/>
                <a:gd name="T41" fmla="*/ 70 h 140"/>
                <a:gd name="T42" fmla="*/ 12 w 257"/>
                <a:gd name="T43" fmla="*/ 69 h 140"/>
                <a:gd name="T44" fmla="*/ 12 w 257"/>
                <a:gd name="T45" fmla="*/ 59 h 140"/>
                <a:gd name="T46" fmla="*/ 33 w 257"/>
                <a:gd name="T47" fmla="*/ 54 h 140"/>
                <a:gd name="T48" fmla="*/ 33 w 257"/>
                <a:gd name="T49" fmla="*/ 64 h 140"/>
                <a:gd name="T50" fmla="*/ 36 w 257"/>
                <a:gd name="T51" fmla="*/ 73 h 140"/>
                <a:gd name="T52" fmla="*/ 38 w 257"/>
                <a:gd name="T53" fmla="*/ 84 h 140"/>
                <a:gd name="T54" fmla="*/ 47 w 257"/>
                <a:gd name="T55" fmla="*/ 88 h 140"/>
                <a:gd name="T56" fmla="*/ 60 w 257"/>
                <a:gd name="T57" fmla="*/ 86 h 140"/>
                <a:gd name="T58" fmla="*/ 70 w 257"/>
                <a:gd name="T59" fmla="*/ 89 h 140"/>
                <a:gd name="T60" fmla="*/ 83 w 257"/>
                <a:gd name="T61" fmla="*/ 79 h 140"/>
                <a:gd name="T62" fmla="*/ 92 w 257"/>
                <a:gd name="T63" fmla="*/ 70 h 140"/>
                <a:gd name="T64" fmla="*/ 99 w 257"/>
                <a:gd name="T65" fmla="*/ 66 h 140"/>
                <a:gd name="T66" fmla="*/ 101 w 257"/>
                <a:gd name="T67" fmla="*/ 81 h 140"/>
                <a:gd name="T68" fmla="*/ 108 w 257"/>
                <a:gd name="T69" fmla="*/ 88 h 140"/>
                <a:gd name="T70" fmla="*/ 113 w 257"/>
                <a:gd name="T71" fmla="*/ 97 h 140"/>
                <a:gd name="T72" fmla="*/ 120 w 257"/>
                <a:gd name="T73" fmla="*/ 94 h 140"/>
                <a:gd name="T74" fmla="*/ 127 w 257"/>
                <a:gd name="T75" fmla="*/ 82 h 140"/>
                <a:gd name="T76" fmla="*/ 132 w 257"/>
                <a:gd name="T77" fmla="*/ 72 h 140"/>
                <a:gd name="T78" fmla="*/ 134 w 257"/>
                <a:gd name="T79" fmla="*/ 66 h 140"/>
                <a:gd name="T80" fmla="*/ 141 w 257"/>
                <a:gd name="T81" fmla="*/ 74 h 140"/>
                <a:gd name="T82" fmla="*/ 146 w 257"/>
                <a:gd name="T83" fmla="*/ 79 h 140"/>
                <a:gd name="T84" fmla="*/ 153 w 257"/>
                <a:gd name="T85" fmla="*/ 76 h 140"/>
                <a:gd name="T86" fmla="*/ 159 w 257"/>
                <a:gd name="T87" fmla="*/ 81 h 140"/>
                <a:gd name="T88" fmla="*/ 164 w 257"/>
                <a:gd name="T89" fmla="*/ 82 h 140"/>
                <a:gd name="T90" fmla="*/ 164 w 257"/>
                <a:gd name="T91" fmla="*/ 74 h 140"/>
                <a:gd name="T92" fmla="*/ 168 w 257"/>
                <a:gd name="T93" fmla="*/ 68 h 140"/>
                <a:gd name="T94" fmla="*/ 180 w 257"/>
                <a:gd name="T95" fmla="*/ 69 h 140"/>
                <a:gd name="T96" fmla="*/ 180 w 257"/>
                <a:gd name="T97" fmla="*/ 58 h 140"/>
                <a:gd name="T98" fmla="*/ 178 w 257"/>
                <a:gd name="T99" fmla="*/ 48 h 140"/>
                <a:gd name="T100" fmla="*/ 167 w 257"/>
                <a:gd name="T101" fmla="*/ 52 h 14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57"/>
                <a:gd name="T154" fmla="*/ 0 h 140"/>
                <a:gd name="T155" fmla="*/ 257 w 257"/>
                <a:gd name="T156" fmla="*/ 140 h 14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57" h="140">
                  <a:moveTo>
                    <a:pt x="228" y="71"/>
                  </a:moveTo>
                  <a:lnTo>
                    <a:pt x="219" y="61"/>
                  </a:lnTo>
                  <a:lnTo>
                    <a:pt x="211" y="61"/>
                  </a:lnTo>
                  <a:lnTo>
                    <a:pt x="209" y="59"/>
                  </a:lnTo>
                  <a:lnTo>
                    <a:pt x="209" y="55"/>
                  </a:lnTo>
                  <a:lnTo>
                    <a:pt x="209" y="50"/>
                  </a:lnTo>
                  <a:lnTo>
                    <a:pt x="215" y="48"/>
                  </a:lnTo>
                  <a:lnTo>
                    <a:pt x="221" y="42"/>
                  </a:lnTo>
                  <a:lnTo>
                    <a:pt x="222" y="34"/>
                  </a:lnTo>
                  <a:lnTo>
                    <a:pt x="222" y="27"/>
                  </a:lnTo>
                  <a:lnTo>
                    <a:pt x="217" y="27"/>
                  </a:lnTo>
                  <a:lnTo>
                    <a:pt x="215" y="28"/>
                  </a:lnTo>
                  <a:lnTo>
                    <a:pt x="211" y="32"/>
                  </a:lnTo>
                  <a:lnTo>
                    <a:pt x="190" y="23"/>
                  </a:lnTo>
                  <a:lnTo>
                    <a:pt x="192" y="17"/>
                  </a:lnTo>
                  <a:lnTo>
                    <a:pt x="192" y="13"/>
                  </a:lnTo>
                  <a:lnTo>
                    <a:pt x="180" y="4"/>
                  </a:lnTo>
                  <a:lnTo>
                    <a:pt x="171" y="0"/>
                  </a:lnTo>
                  <a:lnTo>
                    <a:pt x="163" y="0"/>
                  </a:lnTo>
                  <a:lnTo>
                    <a:pt x="153" y="5"/>
                  </a:lnTo>
                  <a:lnTo>
                    <a:pt x="153" y="13"/>
                  </a:lnTo>
                  <a:lnTo>
                    <a:pt x="148" y="13"/>
                  </a:lnTo>
                  <a:lnTo>
                    <a:pt x="140" y="11"/>
                  </a:lnTo>
                  <a:lnTo>
                    <a:pt x="130" y="7"/>
                  </a:lnTo>
                  <a:lnTo>
                    <a:pt x="119" y="4"/>
                  </a:lnTo>
                  <a:lnTo>
                    <a:pt x="113" y="2"/>
                  </a:lnTo>
                  <a:lnTo>
                    <a:pt x="111" y="7"/>
                  </a:lnTo>
                  <a:lnTo>
                    <a:pt x="105" y="11"/>
                  </a:lnTo>
                  <a:lnTo>
                    <a:pt x="90" y="15"/>
                  </a:lnTo>
                  <a:lnTo>
                    <a:pt x="82" y="7"/>
                  </a:lnTo>
                  <a:lnTo>
                    <a:pt x="69" y="9"/>
                  </a:lnTo>
                  <a:lnTo>
                    <a:pt x="67" y="13"/>
                  </a:lnTo>
                  <a:lnTo>
                    <a:pt x="73" y="19"/>
                  </a:lnTo>
                  <a:lnTo>
                    <a:pt x="61" y="30"/>
                  </a:lnTo>
                  <a:lnTo>
                    <a:pt x="50" y="38"/>
                  </a:lnTo>
                  <a:lnTo>
                    <a:pt x="36" y="42"/>
                  </a:lnTo>
                  <a:lnTo>
                    <a:pt x="31" y="53"/>
                  </a:lnTo>
                  <a:lnTo>
                    <a:pt x="19" y="59"/>
                  </a:lnTo>
                  <a:lnTo>
                    <a:pt x="13" y="73"/>
                  </a:lnTo>
                  <a:lnTo>
                    <a:pt x="4" y="84"/>
                  </a:lnTo>
                  <a:lnTo>
                    <a:pt x="0" y="90"/>
                  </a:lnTo>
                  <a:lnTo>
                    <a:pt x="0" y="101"/>
                  </a:lnTo>
                  <a:lnTo>
                    <a:pt x="4" y="103"/>
                  </a:lnTo>
                  <a:lnTo>
                    <a:pt x="17" y="99"/>
                  </a:lnTo>
                  <a:lnTo>
                    <a:pt x="21" y="90"/>
                  </a:lnTo>
                  <a:lnTo>
                    <a:pt x="17" y="86"/>
                  </a:lnTo>
                  <a:lnTo>
                    <a:pt x="25" y="80"/>
                  </a:lnTo>
                  <a:lnTo>
                    <a:pt x="46" y="78"/>
                  </a:lnTo>
                  <a:lnTo>
                    <a:pt x="44" y="84"/>
                  </a:lnTo>
                  <a:lnTo>
                    <a:pt x="46" y="92"/>
                  </a:lnTo>
                  <a:lnTo>
                    <a:pt x="44" y="101"/>
                  </a:lnTo>
                  <a:lnTo>
                    <a:pt x="50" y="105"/>
                  </a:lnTo>
                  <a:lnTo>
                    <a:pt x="54" y="113"/>
                  </a:lnTo>
                  <a:lnTo>
                    <a:pt x="54" y="121"/>
                  </a:lnTo>
                  <a:lnTo>
                    <a:pt x="59" y="124"/>
                  </a:lnTo>
                  <a:lnTo>
                    <a:pt x="67" y="126"/>
                  </a:lnTo>
                  <a:lnTo>
                    <a:pt x="79" y="122"/>
                  </a:lnTo>
                  <a:lnTo>
                    <a:pt x="84" y="124"/>
                  </a:lnTo>
                  <a:lnTo>
                    <a:pt x="94" y="128"/>
                  </a:lnTo>
                  <a:lnTo>
                    <a:pt x="98" y="128"/>
                  </a:lnTo>
                  <a:lnTo>
                    <a:pt x="115" y="119"/>
                  </a:lnTo>
                  <a:lnTo>
                    <a:pt x="117" y="113"/>
                  </a:lnTo>
                  <a:lnTo>
                    <a:pt x="119" y="107"/>
                  </a:lnTo>
                  <a:lnTo>
                    <a:pt x="130" y="101"/>
                  </a:lnTo>
                  <a:lnTo>
                    <a:pt x="134" y="96"/>
                  </a:lnTo>
                  <a:lnTo>
                    <a:pt x="140" y="96"/>
                  </a:lnTo>
                  <a:lnTo>
                    <a:pt x="138" y="103"/>
                  </a:lnTo>
                  <a:lnTo>
                    <a:pt x="142" y="117"/>
                  </a:lnTo>
                  <a:lnTo>
                    <a:pt x="151" y="122"/>
                  </a:lnTo>
                  <a:lnTo>
                    <a:pt x="153" y="126"/>
                  </a:lnTo>
                  <a:lnTo>
                    <a:pt x="157" y="136"/>
                  </a:lnTo>
                  <a:lnTo>
                    <a:pt x="161" y="140"/>
                  </a:lnTo>
                  <a:lnTo>
                    <a:pt x="165" y="140"/>
                  </a:lnTo>
                  <a:lnTo>
                    <a:pt x="169" y="136"/>
                  </a:lnTo>
                  <a:lnTo>
                    <a:pt x="167" y="130"/>
                  </a:lnTo>
                  <a:lnTo>
                    <a:pt x="180" y="119"/>
                  </a:lnTo>
                  <a:lnTo>
                    <a:pt x="186" y="109"/>
                  </a:lnTo>
                  <a:lnTo>
                    <a:pt x="186" y="103"/>
                  </a:lnTo>
                  <a:lnTo>
                    <a:pt x="184" y="98"/>
                  </a:lnTo>
                  <a:lnTo>
                    <a:pt x="188" y="96"/>
                  </a:lnTo>
                  <a:lnTo>
                    <a:pt x="196" y="98"/>
                  </a:lnTo>
                  <a:lnTo>
                    <a:pt x="199" y="107"/>
                  </a:lnTo>
                  <a:lnTo>
                    <a:pt x="201" y="111"/>
                  </a:lnTo>
                  <a:lnTo>
                    <a:pt x="207" y="113"/>
                  </a:lnTo>
                  <a:lnTo>
                    <a:pt x="211" y="111"/>
                  </a:lnTo>
                  <a:lnTo>
                    <a:pt x="217" y="109"/>
                  </a:lnTo>
                  <a:lnTo>
                    <a:pt x="221" y="111"/>
                  </a:lnTo>
                  <a:lnTo>
                    <a:pt x="226" y="117"/>
                  </a:lnTo>
                  <a:lnTo>
                    <a:pt x="230" y="121"/>
                  </a:lnTo>
                  <a:lnTo>
                    <a:pt x="232" y="119"/>
                  </a:lnTo>
                  <a:lnTo>
                    <a:pt x="232" y="113"/>
                  </a:lnTo>
                  <a:lnTo>
                    <a:pt x="232" y="107"/>
                  </a:lnTo>
                  <a:lnTo>
                    <a:pt x="234" y="98"/>
                  </a:lnTo>
                  <a:lnTo>
                    <a:pt x="238" y="98"/>
                  </a:lnTo>
                  <a:lnTo>
                    <a:pt x="249" y="103"/>
                  </a:lnTo>
                  <a:lnTo>
                    <a:pt x="255" y="99"/>
                  </a:lnTo>
                  <a:lnTo>
                    <a:pt x="253" y="90"/>
                  </a:lnTo>
                  <a:lnTo>
                    <a:pt x="255" y="82"/>
                  </a:lnTo>
                  <a:lnTo>
                    <a:pt x="257" y="71"/>
                  </a:lnTo>
                  <a:lnTo>
                    <a:pt x="253" y="69"/>
                  </a:lnTo>
                  <a:lnTo>
                    <a:pt x="242" y="76"/>
                  </a:lnTo>
                  <a:lnTo>
                    <a:pt x="236" y="76"/>
                  </a:lnTo>
                  <a:lnTo>
                    <a:pt x="228" y="71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79" name="Freeform 73"/>
            <p:cNvSpPr>
              <a:spLocks/>
            </p:cNvSpPr>
            <p:nvPr/>
          </p:nvSpPr>
          <p:spPr bwMode="auto">
            <a:xfrm>
              <a:off x="2140" y="2653"/>
              <a:ext cx="229" cy="124"/>
            </a:xfrm>
            <a:custGeom>
              <a:avLst/>
              <a:gdLst>
                <a:gd name="T0" fmla="*/ 155 w 257"/>
                <a:gd name="T1" fmla="*/ 43 h 140"/>
                <a:gd name="T2" fmla="*/ 148 w 257"/>
                <a:gd name="T3" fmla="*/ 41 h 140"/>
                <a:gd name="T4" fmla="*/ 148 w 257"/>
                <a:gd name="T5" fmla="*/ 35 h 140"/>
                <a:gd name="T6" fmla="*/ 157 w 257"/>
                <a:gd name="T7" fmla="*/ 29 h 140"/>
                <a:gd name="T8" fmla="*/ 157 w 257"/>
                <a:gd name="T9" fmla="*/ 19 h 140"/>
                <a:gd name="T10" fmla="*/ 152 w 257"/>
                <a:gd name="T11" fmla="*/ 19 h 140"/>
                <a:gd name="T12" fmla="*/ 135 w 257"/>
                <a:gd name="T13" fmla="*/ 16 h 140"/>
                <a:gd name="T14" fmla="*/ 135 w 257"/>
                <a:gd name="T15" fmla="*/ 10 h 140"/>
                <a:gd name="T16" fmla="*/ 120 w 257"/>
                <a:gd name="T17" fmla="*/ 0 h 140"/>
                <a:gd name="T18" fmla="*/ 108 w 257"/>
                <a:gd name="T19" fmla="*/ 4 h 140"/>
                <a:gd name="T20" fmla="*/ 108 w 257"/>
                <a:gd name="T21" fmla="*/ 10 h 140"/>
                <a:gd name="T22" fmla="*/ 99 w 257"/>
                <a:gd name="T23" fmla="*/ 8 h 140"/>
                <a:gd name="T24" fmla="*/ 84 w 257"/>
                <a:gd name="T25" fmla="*/ 4 h 140"/>
                <a:gd name="T26" fmla="*/ 78 w 257"/>
                <a:gd name="T27" fmla="*/ 4 h 140"/>
                <a:gd name="T28" fmla="*/ 63 w 257"/>
                <a:gd name="T29" fmla="*/ 11 h 140"/>
                <a:gd name="T30" fmla="*/ 48 w 257"/>
                <a:gd name="T31" fmla="*/ 6 h 140"/>
                <a:gd name="T32" fmla="*/ 52 w 257"/>
                <a:gd name="T33" fmla="*/ 13 h 140"/>
                <a:gd name="T34" fmla="*/ 36 w 257"/>
                <a:gd name="T35" fmla="*/ 27 h 140"/>
                <a:gd name="T36" fmla="*/ 22 w 257"/>
                <a:gd name="T37" fmla="*/ 37 h 140"/>
                <a:gd name="T38" fmla="*/ 10 w 257"/>
                <a:gd name="T39" fmla="*/ 51 h 140"/>
                <a:gd name="T40" fmla="*/ 0 w 257"/>
                <a:gd name="T41" fmla="*/ 63 h 140"/>
                <a:gd name="T42" fmla="*/ 4 w 257"/>
                <a:gd name="T43" fmla="*/ 72 h 140"/>
                <a:gd name="T44" fmla="*/ 15 w 257"/>
                <a:gd name="T45" fmla="*/ 63 h 140"/>
                <a:gd name="T46" fmla="*/ 18 w 257"/>
                <a:gd name="T47" fmla="*/ 56 h 140"/>
                <a:gd name="T48" fmla="*/ 31 w 257"/>
                <a:gd name="T49" fmla="*/ 58 h 140"/>
                <a:gd name="T50" fmla="*/ 31 w 257"/>
                <a:gd name="T51" fmla="*/ 70 h 140"/>
                <a:gd name="T52" fmla="*/ 38 w 257"/>
                <a:gd name="T53" fmla="*/ 79 h 140"/>
                <a:gd name="T54" fmla="*/ 42 w 257"/>
                <a:gd name="T55" fmla="*/ 86 h 140"/>
                <a:gd name="T56" fmla="*/ 55 w 257"/>
                <a:gd name="T57" fmla="*/ 85 h 140"/>
                <a:gd name="T58" fmla="*/ 67 w 257"/>
                <a:gd name="T59" fmla="*/ 89 h 140"/>
                <a:gd name="T60" fmla="*/ 81 w 257"/>
                <a:gd name="T61" fmla="*/ 82 h 140"/>
                <a:gd name="T62" fmla="*/ 84 w 257"/>
                <a:gd name="T63" fmla="*/ 74 h 140"/>
                <a:gd name="T64" fmla="*/ 94 w 257"/>
                <a:gd name="T65" fmla="*/ 66 h 140"/>
                <a:gd name="T66" fmla="*/ 98 w 257"/>
                <a:gd name="T67" fmla="*/ 72 h 140"/>
                <a:gd name="T68" fmla="*/ 107 w 257"/>
                <a:gd name="T69" fmla="*/ 85 h 140"/>
                <a:gd name="T70" fmla="*/ 111 w 257"/>
                <a:gd name="T71" fmla="*/ 94 h 140"/>
                <a:gd name="T72" fmla="*/ 117 w 257"/>
                <a:gd name="T73" fmla="*/ 97 h 140"/>
                <a:gd name="T74" fmla="*/ 119 w 257"/>
                <a:gd name="T75" fmla="*/ 90 h 140"/>
                <a:gd name="T76" fmla="*/ 132 w 257"/>
                <a:gd name="T77" fmla="*/ 76 h 140"/>
                <a:gd name="T78" fmla="*/ 130 w 257"/>
                <a:gd name="T79" fmla="*/ 68 h 140"/>
                <a:gd name="T80" fmla="*/ 139 w 257"/>
                <a:gd name="T81" fmla="*/ 68 h 140"/>
                <a:gd name="T82" fmla="*/ 142 w 257"/>
                <a:gd name="T83" fmla="*/ 77 h 140"/>
                <a:gd name="T84" fmla="*/ 150 w 257"/>
                <a:gd name="T85" fmla="*/ 77 h 140"/>
                <a:gd name="T86" fmla="*/ 157 w 257"/>
                <a:gd name="T87" fmla="*/ 77 h 140"/>
                <a:gd name="T88" fmla="*/ 163 w 257"/>
                <a:gd name="T89" fmla="*/ 84 h 140"/>
                <a:gd name="T90" fmla="*/ 164 w 257"/>
                <a:gd name="T91" fmla="*/ 79 h 140"/>
                <a:gd name="T92" fmla="*/ 166 w 257"/>
                <a:gd name="T93" fmla="*/ 68 h 140"/>
                <a:gd name="T94" fmla="*/ 176 w 257"/>
                <a:gd name="T95" fmla="*/ 72 h 140"/>
                <a:gd name="T96" fmla="*/ 178 w 257"/>
                <a:gd name="T97" fmla="*/ 63 h 140"/>
                <a:gd name="T98" fmla="*/ 182 w 257"/>
                <a:gd name="T99" fmla="*/ 50 h 140"/>
                <a:gd name="T100" fmla="*/ 171 w 257"/>
                <a:gd name="T101" fmla="*/ 52 h 140"/>
                <a:gd name="T102" fmla="*/ 161 w 257"/>
                <a:gd name="T103" fmla="*/ 50 h 14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57"/>
                <a:gd name="T157" fmla="*/ 0 h 140"/>
                <a:gd name="T158" fmla="*/ 257 w 257"/>
                <a:gd name="T159" fmla="*/ 140 h 14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57" h="140">
                  <a:moveTo>
                    <a:pt x="228" y="71"/>
                  </a:moveTo>
                  <a:lnTo>
                    <a:pt x="219" y="61"/>
                  </a:lnTo>
                  <a:lnTo>
                    <a:pt x="211" y="61"/>
                  </a:lnTo>
                  <a:lnTo>
                    <a:pt x="209" y="59"/>
                  </a:lnTo>
                  <a:lnTo>
                    <a:pt x="209" y="55"/>
                  </a:lnTo>
                  <a:lnTo>
                    <a:pt x="209" y="50"/>
                  </a:lnTo>
                  <a:lnTo>
                    <a:pt x="215" y="48"/>
                  </a:lnTo>
                  <a:lnTo>
                    <a:pt x="221" y="42"/>
                  </a:lnTo>
                  <a:lnTo>
                    <a:pt x="222" y="34"/>
                  </a:lnTo>
                  <a:lnTo>
                    <a:pt x="222" y="27"/>
                  </a:lnTo>
                  <a:lnTo>
                    <a:pt x="217" y="27"/>
                  </a:lnTo>
                  <a:lnTo>
                    <a:pt x="215" y="28"/>
                  </a:lnTo>
                  <a:lnTo>
                    <a:pt x="211" y="32"/>
                  </a:lnTo>
                  <a:lnTo>
                    <a:pt x="190" y="23"/>
                  </a:lnTo>
                  <a:lnTo>
                    <a:pt x="192" y="17"/>
                  </a:lnTo>
                  <a:lnTo>
                    <a:pt x="192" y="13"/>
                  </a:lnTo>
                  <a:lnTo>
                    <a:pt x="180" y="4"/>
                  </a:lnTo>
                  <a:lnTo>
                    <a:pt x="171" y="0"/>
                  </a:lnTo>
                  <a:lnTo>
                    <a:pt x="163" y="0"/>
                  </a:lnTo>
                  <a:lnTo>
                    <a:pt x="153" y="5"/>
                  </a:lnTo>
                  <a:lnTo>
                    <a:pt x="153" y="13"/>
                  </a:lnTo>
                  <a:lnTo>
                    <a:pt x="148" y="13"/>
                  </a:lnTo>
                  <a:lnTo>
                    <a:pt x="140" y="11"/>
                  </a:lnTo>
                  <a:lnTo>
                    <a:pt x="130" y="7"/>
                  </a:lnTo>
                  <a:lnTo>
                    <a:pt x="119" y="4"/>
                  </a:lnTo>
                  <a:lnTo>
                    <a:pt x="113" y="2"/>
                  </a:lnTo>
                  <a:lnTo>
                    <a:pt x="111" y="7"/>
                  </a:lnTo>
                  <a:lnTo>
                    <a:pt x="105" y="11"/>
                  </a:lnTo>
                  <a:lnTo>
                    <a:pt x="90" y="15"/>
                  </a:lnTo>
                  <a:lnTo>
                    <a:pt x="82" y="7"/>
                  </a:lnTo>
                  <a:lnTo>
                    <a:pt x="69" y="9"/>
                  </a:lnTo>
                  <a:lnTo>
                    <a:pt x="67" y="13"/>
                  </a:lnTo>
                  <a:lnTo>
                    <a:pt x="73" y="19"/>
                  </a:lnTo>
                  <a:lnTo>
                    <a:pt x="61" y="30"/>
                  </a:lnTo>
                  <a:lnTo>
                    <a:pt x="50" y="38"/>
                  </a:lnTo>
                  <a:lnTo>
                    <a:pt x="36" y="42"/>
                  </a:lnTo>
                  <a:lnTo>
                    <a:pt x="31" y="53"/>
                  </a:lnTo>
                  <a:lnTo>
                    <a:pt x="19" y="59"/>
                  </a:lnTo>
                  <a:lnTo>
                    <a:pt x="13" y="73"/>
                  </a:lnTo>
                  <a:lnTo>
                    <a:pt x="4" y="84"/>
                  </a:lnTo>
                  <a:lnTo>
                    <a:pt x="0" y="90"/>
                  </a:lnTo>
                  <a:lnTo>
                    <a:pt x="0" y="101"/>
                  </a:lnTo>
                  <a:lnTo>
                    <a:pt x="4" y="103"/>
                  </a:lnTo>
                  <a:lnTo>
                    <a:pt x="17" y="99"/>
                  </a:lnTo>
                  <a:lnTo>
                    <a:pt x="21" y="90"/>
                  </a:lnTo>
                  <a:lnTo>
                    <a:pt x="17" y="86"/>
                  </a:lnTo>
                  <a:lnTo>
                    <a:pt x="25" y="80"/>
                  </a:lnTo>
                  <a:lnTo>
                    <a:pt x="46" y="78"/>
                  </a:lnTo>
                  <a:lnTo>
                    <a:pt x="44" y="84"/>
                  </a:lnTo>
                  <a:lnTo>
                    <a:pt x="46" y="92"/>
                  </a:lnTo>
                  <a:lnTo>
                    <a:pt x="44" y="101"/>
                  </a:lnTo>
                  <a:lnTo>
                    <a:pt x="50" y="105"/>
                  </a:lnTo>
                  <a:lnTo>
                    <a:pt x="54" y="113"/>
                  </a:lnTo>
                  <a:lnTo>
                    <a:pt x="54" y="121"/>
                  </a:lnTo>
                  <a:lnTo>
                    <a:pt x="59" y="124"/>
                  </a:lnTo>
                  <a:lnTo>
                    <a:pt x="67" y="126"/>
                  </a:lnTo>
                  <a:lnTo>
                    <a:pt x="79" y="122"/>
                  </a:lnTo>
                  <a:lnTo>
                    <a:pt x="84" y="124"/>
                  </a:lnTo>
                  <a:lnTo>
                    <a:pt x="94" y="128"/>
                  </a:lnTo>
                  <a:lnTo>
                    <a:pt x="98" y="128"/>
                  </a:lnTo>
                  <a:lnTo>
                    <a:pt x="115" y="119"/>
                  </a:lnTo>
                  <a:lnTo>
                    <a:pt x="117" y="113"/>
                  </a:lnTo>
                  <a:lnTo>
                    <a:pt x="119" y="107"/>
                  </a:lnTo>
                  <a:lnTo>
                    <a:pt x="130" y="101"/>
                  </a:lnTo>
                  <a:lnTo>
                    <a:pt x="134" y="96"/>
                  </a:lnTo>
                  <a:lnTo>
                    <a:pt x="140" y="96"/>
                  </a:lnTo>
                  <a:lnTo>
                    <a:pt x="138" y="103"/>
                  </a:lnTo>
                  <a:lnTo>
                    <a:pt x="142" y="117"/>
                  </a:lnTo>
                  <a:lnTo>
                    <a:pt x="151" y="122"/>
                  </a:lnTo>
                  <a:lnTo>
                    <a:pt x="153" y="126"/>
                  </a:lnTo>
                  <a:lnTo>
                    <a:pt x="157" y="136"/>
                  </a:lnTo>
                  <a:lnTo>
                    <a:pt x="161" y="140"/>
                  </a:lnTo>
                  <a:lnTo>
                    <a:pt x="165" y="140"/>
                  </a:lnTo>
                  <a:lnTo>
                    <a:pt x="169" y="136"/>
                  </a:lnTo>
                  <a:lnTo>
                    <a:pt x="167" y="130"/>
                  </a:lnTo>
                  <a:lnTo>
                    <a:pt x="180" y="119"/>
                  </a:lnTo>
                  <a:lnTo>
                    <a:pt x="186" y="109"/>
                  </a:lnTo>
                  <a:lnTo>
                    <a:pt x="186" y="103"/>
                  </a:lnTo>
                  <a:lnTo>
                    <a:pt x="184" y="98"/>
                  </a:lnTo>
                  <a:lnTo>
                    <a:pt x="188" y="96"/>
                  </a:lnTo>
                  <a:lnTo>
                    <a:pt x="196" y="98"/>
                  </a:lnTo>
                  <a:lnTo>
                    <a:pt x="199" y="107"/>
                  </a:lnTo>
                  <a:lnTo>
                    <a:pt x="201" y="111"/>
                  </a:lnTo>
                  <a:lnTo>
                    <a:pt x="207" y="113"/>
                  </a:lnTo>
                  <a:lnTo>
                    <a:pt x="211" y="111"/>
                  </a:lnTo>
                  <a:lnTo>
                    <a:pt x="217" y="109"/>
                  </a:lnTo>
                  <a:lnTo>
                    <a:pt x="221" y="111"/>
                  </a:lnTo>
                  <a:lnTo>
                    <a:pt x="226" y="117"/>
                  </a:lnTo>
                  <a:lnTo>
                    <a:pt x="230" y="121"/>
                  </a:lnTo>
                  <a:lnTo>
                    <a:pt x="232" y="119"/>
                  </a:lnTo>
                  <a:lnTo>
                    <a:pt x="232" y="113"/>
                  </a:lnTo>
                  <a:lnTo>
                    <a:pt x="232" y="107"/>
                  </a:lnTo>
                  <a:lnTo>
                    <a:pt x="234" y="98"/>
                  </a:lnTo>
                  <a:lnTo>
                    <a:pt x="238" y="98"/>
                  </a:lnTo>
                  <a:lnTo>
                    <a:pt x="249" y="103"/>
                  </a:lnTo>
                  <a:lnTo>
                    <a:pt x="255" y="99"/>
                  </a:lnTo>
                  <a:lnTo>
                    <a:pt x="253" y="90"/>
                  </a:lnTo>
                  <a:lnTo>
                    <a:pt x="255" y="82"/>
                  </a:lnTo>
                  <a:lnTo>
                    <a:pt x="257" y="71"/>
                  </a:lnTo>
                  <a:lnTo>
                    <a:pt x="253" y="69"/>
                  </a:lnTo>
                  <a:lnTo>
                    <a:pt x="242" y="76"/>
                  </a:lnTo>
                  <a:lnTo>
                    <a:pt x="236" y="76"/>
                  </a:lnTo>
                  <a:lnTo>
                    <a:pt x="228" y="71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80" name="Freeform 74"/>
            <p:cNvSpPr>
              <a:spLocks/>
            </p:cNvSpPr>
            <p:nvPr/>
          </p:nvSpPr>
          <p:spPr bwMode="auto">
            <a:xfrm>
              <a:off x="2332" y="2605"/>
              <a:ext cx="372" cy="162"/>
            </a:xfrm>
            <a:custGeom>
              <a:avLst/>
              <a:gdLst>
                <a:gd name="T0" fmla="*/ 265 w 418"/>
                <a:gd name="T1" fmla="*/ 103 h 182"/>
                <a:gd name="T2" fmla="*/ 266 w 418"/>
                <a:gd name="T3" fmla="*/ 91 h 182"/>
                <a:gd name="T4" fmla="*/ 272 w 418"/>
                <a:gd name="T5" fmla="*/ 81 h 182"/>
                <a:gd name="T6" fmla="*/ 272 w 418"/>
                <a:gd name="T7" fmla="*/ 69 h 182"/>
                <a:gd name="T8" fmla="*/ 283 w 418"/>
                <a:gd name="T9" fmla="*/ 68 h 182"/>
                <a:gd name="T10" fmla="*/ 292 w 418"/>
                <a:gd name="T11" fmla="*/ 70 h 182"/>
                <a:gd name="T12" fmla="*/ 293 w 418"/>
                <a:gd name="T13" fmla="*/ 48 h 182"/>
                <a:gd name="T14" fmla="*/ 281 w 418"/>
                <a:gd name="T15" fmla="*/ 16 h 182"/>
                <a:gd name="T16" fmla="*/ 248 w 418"/>
                <a:gd name="T17" fmla="*/ 10 h 182"/>
                <a:gd name="T18" fmla="*/ 214 w 418"/>
                <a:gd name="T19" fmla="*/ 4 h 182"/>
                <a:gd name="T20" fmla="*/ 205 w 418"/>
                <a:gd name="T21" fmla="*/ 15 h 182"/>
                <a:gd name="T22" fmla="*/ 182 w 418"/>
                <a:gd name="T23" fmla="*/ 23 h 182"/>
                <a:gd name="T24" fmla="*/ 161 w 418"/>
                <a:gd name="T25" fmla="*/ 19 h 182"/>
                <a:gd name="T26" fmla="*/ 153 w 418"/>
                <a:gd name="T27" fmla="*/ 28 h 182"/>
                <a:gd name="T28" fmla="*/ 133 w 418"/>
                <a:gd name="T29" fmla="*/ 34 h 182"/>
                <a:gd name="T30" fmla="*/ 135 w 418"/>
                <a:gd name="T31" fmla="*/ 57 h 182"/>
                <a:gd name="T32" fmla="*/ 133 w 418"/>
                <a:gd name="T33" fmla="*/ 69 h 182"/>
                <a:gd name="T34" fmla="*/ 125 w 418"/>
                <a:gd name="T35" fmla="*/ 61 h 182"/>
                <a:gd name="T36" fmla="*/ 106 w 418"/>
                <a:gd name="T37" fmla="*/ 57 h 182"/>
                <a:gd name="T38" fmla="*/ 84 w 418"/>
                <a:gd name="T39" fmla="*/ 61 h 182"/>
                <a:gd name="T40" fmla="*/ 67 w 418"/>
                <a:gd name="T41" fmla="*/ 67 h 182"/>
                <a:gd name="T42" fmla="*/ 52 w 418"/>
                <a:gd name="T43" fmla="*/ 61 h 182"/>
                <a:gd name="T44" fmla="*/ 39 w 418"/>
                <a:gd name="T45" fmla="*/ 58 h 182"/>
                <a:gd name="T46" fmla="*/ 27 w 418"/>
                <a:gd name="T47" fmla="*/ 69 h 182"/>
                <a:gd name="T48" fmla="*/ 18 w 418"/>
                <a:gd name="T49" fmla="*/ 57 h 182"/>
                <a:gd name="T50" fmla="*/ 6 w 418"/>
                <a:gd name="T51" fmla="*/ 61 h 182"/>
                <a:gd name="T52" fmla="*/ 4 w 418"/>
                <a:gd name="T53" fmla="*/ 74 h 182"/>
                <a:gd name="T54" fmla="*/ 10 w 418"/>
                <a:gd name="T55" fmla="*/ 86 h 182"/>
                <a:gd name="T56" fmla="*/ 27 w 418"/>
                <a:gd name="T57" fmla="*/ 86 h 182"/>
                <a:gd name="T58" fmla="*/ 35 w 418"/>
                <a:gd name="T59" fmla="*/ 93 h 182"/>
                <a:gd name="T60" fmla="*/ 53 w 418"/>
                <a:gd name="T61" fmla="*/ 97 h 182"/>
                <a:gd name="T62" fmla="*/ 69 w 418"/>
                <a:gd name="T63" fmla="*/ 91 h 182"/>
                <a:gd name="T64" fmla="*/ 94 w 418"/>
                <a:gd name="T65" fmla="*/ 88 h 182"/>
                <a:gd name="T66" fmla="*/ 97 w 418"/>
                <a:gd name="T67" fmla="*/ 92 h 182"/>
                <a:gd name="T68" fmla="*/ 108 w 418"/>
                <a:gd name="T69" fmla="*/ 107 h 182"/>
                <a:gd name="T70" fmla="*/ 135 w 418"/>
                <a:gd name="T71" fmla="*/ 115 h 182"/>
                <a:gd name="T72" fmla="*/ 150 w 418"/>
                <a:gd name="T73" fmla="*/ 113 h 182"/>
                <a:gd name="T74" fmla="*/ 157 w 418"/>
                <a:gd name="T75" fmla="*/ 124 h 182"/>
                <a:gd name="T76" fmla="*/ 170 w 418"/>
                <a:gd name="T77" fmla="*/ 125 h 182"/>
                <a:gd name="T78" fmla="*/ 193 w 418"/>
                <a:gd name="T79" fmla="*/ 128 h 182"/>
                <a:gd name="T80" fmla="*/ 214 w 418"/>
                <a:gd name="T81" fmla="*/ 122 h 182"/>
                <a:gd name="T82" fmla="*/ 228 w 418"/>
                <a:gd name="T83" fmla="*/ 122 h 182"/>
                <a:gd name="T84" fmla="*/ 239 w 418"/>
                <a:gd name="T85" fmla="*/ 118 h 182"/>
                <a:gd name="T86" fmla="*/ 255 w 418"/>
                <a:gd name="T87" fmla="*/ 108 h 18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18"/>
                <a:gd name="T133" fmla="*/ 0 h 182"/>
                <a:gd name="T134" fmla="*/ 418 w 418"/>
                <a:gd name="T135" fmla="*/ 182 h 18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18" h="182">
                  <a:moveTo>
                    <a:pt x="366" y="150"/>
                  </a:moveTo>
                  <a:lnTo>
                    <a:pt x="370" y="148"/>
                  </a:lnTo>
                  <a:lnTo>
                    <a:pt x="376" y="146"/>
                  </a:lnTo>
                  <a:lnTo>
                    <a:pt x="380" y="140"/>
                  </a:lnTo>
                  <a:lnTo>
                    <a:pt x="380" y="132"/>
                  </a:lnTo>
                  <a:lnTo>
                    <a:pt x="378" y="129"/>
                  </a:lnTo>
                  <a:lnTo>
                    <a:pt x="378" y="121"/>
                  </a:lnTo>
                  <a:lnTo>
                    <a:pt x="380" y="117"/>
                  </a:lnTo>
                  <a:lnTo>
                    <a:pt x="387" y="115"/>
                  </a:lnTo>
                  <a:lnTo>
                    <a:pt x="391" y="111"/>
                  </a:lnTo>
                  <a:lnTo>
                    <a:pt x="391" y="104"/>
                  </a:lnTo>
                  <a:lnTo>
                    <a:pt x="387" y="98"/>
                  </a:lnTo>
                  <a:lnTo>
                    <a:pt x="387" y="92"/>
                  </a:lnTo>
                  <a:lnTo>
                    <a:pt x="393" y="90"/>
                  </a:lnTo>
                  <a:lnTo>
                    <a:pt x="401" y="96"/>
                  </a:lnTo>
                  <a:lnTo>
                    <a:pt x="405" y="98"/>
                  </a:lnTo>
                  <a:lnTo>
                    <a:pt x="408" y="102"/>
                  </a:lnTo>
                  <a:lnTo>
                    <a:pt x="414" y="100"/>
                  </a:lnTo>
                  <a:lnTo>
                    <a:pt x="418" y="92"/>
                  </a:lnTo>
                  <a:lnTo>
                    <a:pt x="418" y="84"/>
                  </a:lnTo>
                  <a:lnTo>
                    <a:pt x="416" y="69"/>
                  </a:lnTo>
                  <a:lnTo>
                    <a:pt x="408" y="44"/>
                  </a:lnTo>
                  <a:lnTo>
                    <a:pt x="407" y="29"/>
                  </a:lnTo>
                  <a:lnTo>
                    <a:pt x="399" y="23"/>
                  </a:lnTo>
                  <a:lnTo>
                    <a:pt x="387" y="19"/>
                  </a:lnTo>
                  <a:lnTo>
                    <a:pt x="368" y="17"/>
                  </a:lnTo>
                  <a:lnTo>
                    <a:pt x="353" y="13"/>
                  </a:lnTo>
                  <a:lnTo>
                    <a:pt x="330" y="2"/>
                  </a:lnTo>
                  <a:lnTo>
                    <a:pt x="311" y="0"/>
                  </a:lnTo>
                  <a:lnTo>
                    <a:pt x="303" y="4"/>
                  </a:lnTo>
                  <a:lnTo>
                    <a:pt x="303" y="8"/>
                  </a:lnTo>
                  <a:lnTo>
                    <a:pt x="293" y="19"/>
                  </a:lnTo>
                  <a:lnTo>
                    <a:pt x="290" y="21"/>
                  </a:lnTo>
                  <a:lnTo>
                    <a:pt x="268" y="21"/>
                  </a:lnTo>
                  <a:lnTo>
                    <a:pt x="257" y="27"/>
                  </a:lnTo>
                  <a:lnTo>
                    <a:pt x="257" y="33"/>
                  </a:lnTo>
                  <a:lnTo>
                    <a:pt x="257" y="34"/>
                  </a:lnTo>
                  <a:lnTo>
                    <a:pt x="236" y="33"/>
                  </a:lnTo>
                  <a:lnTo>
                    <a:pt x="228" y="27"/>
                  </a:lnTo>
                  <a:lnTo>
                    <a:pt x="224" y="23"/>
                  </a:lnTo>
                  <a:lnTo>
                    <a:pt x="219" y="29"/>
                  </a:lnTo>
                  <a:lnTo>
                    <a:pt x="217" y="40"/>
                  </a:lnTo>
                  <a:lnTo>
                    <a:pt x="213" y="44"/>
                  </a:lnTo>
                  <a:lnTo>
                    <a:pt x="201" y="46"/>
                  </a:lnTo>
                  <a:lnTo>
                    <a:pt x="190" y="48"/>
                  </a:lnTo>
                  <a:lnTo>
                    <a:pt x="182" y="54"/>
                  </a:lnTo>
                  <a:lnTo>
                    <a:pt x="192" y="69"/>
                  </a:lnTo>
                  <a:lnTo>
                    <a:pt x="192" y="81"/>
                  </a:lnTo>
                  <a:lnTo>
                    <a:pt x="192" y="88"/>
                  </a:lnTo>
                  <a:lnTo>
                    <a:pt x="192" y="96"/>
                  </a:lnTo>
                  <a:lnTo>
                    <a:pt x="188" y="98"/>
                  </a:lnTo>
                  <a:lnTo>
                    <a:pt x="182" y="96"/>
                  </a:lnTo>
                  <a:lnTo>
                    <a:pt x="178" y="92"/>
                  </a:lnTo>
                  <a:lnTo>
                    <a:pt x="176" y="86"/>
                  </a:lnTo>
                  <a:lnTo>
                    <a:pt x="172" y="86"/>
                  </a:lnTo>
                  <a:lnTo>
                    <a:pt x="161" y="88"/>
                  </a:lnTo>
                  <a:lnTo>
                    <a:pt x="151" y="81"/>
                  </a:lnTo>
                  <a:lnTo>
                    <a:pt x="144" y="86"/>
                  </a:lnTo>
                  <a:lnTo>
                    <a:pt x="126" y="88"/>
                  </a:lnTo>
                  <a:lnTo>
                    <a:pt x="119" y="86"/>
                  </a:lnTo>
                  <a:lnTo>
                    <a:pt x="111" y="92"/>
                  </a:lnTo>
                  <a:lnTo>
                    <a:pt x="103" y="94"/>
                  </a:lnTo>
                  <a:lnTo>
                    <a:pt x="94" y="94"/>
                  </a:lnTo>
                  <a:lnTo>
                    <a:pt x="84" y="96"/>
                  </a:lnTo>
                  <a:lnTo>
                    <a:pt x="80" y="96"/>
                  </a:lnTo>
                  <a:lnTo>
                    <a:pt x="73" y="86"/>
                  </a:lnTo>
                  <a:lnTo>
                    <a:pt x="65" y="84"/>
                  </a:lnTo>
                  <a:lnTo>
                    <a:pt x="57" y="81"/>
                  </a:lnTo>
                  <a:lnTo>
                    <a:pt x="55" y="82"/>
                  </a:lnTo>
                  <a:lnTo>
                    <a:pt x="46" y="86"/>
                  </a:lnTo>
                  <a:lnTo>
                    <a:pt x="46" y="96"/>
                  </a:lnTo>
                  <a:lnTo>
                    <a:pt x="38" y="98"/>
                  </a:lnTo>
                  <a:lnTo>
                    <a:pt x="32" y="96"/>
                  </a:lnTo>
                  <a:lnTo>
                    <a:pt x="27" y="86"/>
                  </a:lnTo>
                  <a:lnTo>
                    <a:pt x="25" y="81"/>
                  </a:lnTo>
                  <a:lnTo>
                    <a:pt x="17" y="77"/>
                  </a:lnTo>
                  <a:lnTo>
                    <a:pt x="9" y="81"/>
                  </a:lnTo>
                  <a:lnTo>
                    <a:pt x="9" y="88"/>
                  </a:lnTo>
                  <a:lnTo>
                    <a:pt x="6" y="94"/>
                  </a:lnTo>
                  <a:lnTo>
                    <a:pt x="0" y="102"/>
                  </a:lnTo>
                  <a:lnTo>
                    <a:pt x="4" y="104"/>
                  </a:lnTo>
                  <a:lnTo>
                    <a:pt x="6" y="107"/>
                  </a:lnTo>
                  <a:lnTo>
                    <a:pt x="6" y="115"/>
                  </a:lnTo>
                  <a:lnTo>
                    <a:pt x="13" y="123"/>
                  </a:lnTo>
                  <a:lnTo>
                    <a:pt x="23" y="130"/>
                  </a:lnTo>
                  <a:lnTo>
                    <a:pt x="27" y="130"/>
                  </a:lnTo>
                  <a:lnTo>
                    <a:pt x="38" y="123"/>
                  </a:lnTo>
                  <a:lnTo>
                    <a:pt x="42" y="123"/>
                  </a:lnTo>
                  <a:lnTo>
                    <a:pt x="42" y="130"/>
                  </a:lnTo>
                  <a:lnTo>
                    <a:pt x="50" y="132"/>
                  </a:lnTo>
                  <a:lnTo>
                    <a:pt x="63" y="138"/>
                  </a:lnTo>
                  <a:lnTo>
                    <a:pt x="67" y="140"/>
                  </a:lnTo>
                  <a:lnTo>
                    <a:pt x="75" y="138"/>
                  </a:lnTo>
                  <a:lnTo>
                    <a:pt x="80" y="132"/>
                  </a:lnTo>
                  <a:lnTo>
                    <a:pt x="90" y="129"/>
                  </a:lnTo>
                  <a:lnTo>
                    <a:pt x="98" y="129"/>
                  </a:lnTo>
                  <a:lnTo>
                    <a:pt x="109" y="129"/>
                  </a:lnTo>
                  <a:lnTo>
                    <a:pt x="125" y="129"/>
                  </a:lnTo>
                  <a:lnTo>
                    <a:pt x="134" y="125"/>
                  </a:lnTo>
                  <a:lnTo>
                    <a:pt x="140" y="123"/>
                  </a:lnTo>
                  <a:lnTo>
                    <a:pt x="140" y="129"/>
                  </a:lnTo>
                  <a:lnTo>
                    <a:pt x="138" y="130"/>
                  </a:lnTo>
                  <a:lnTo>
                    <a:pt x="138" y="134"/>
                  </a:lnTo>
                  <a:lnTo>
                    <a:pt x="146" y="144"/>
                  </a:lnTo>
                  <a:lnTo>
                    <a:pt x="153" y="152"/>
                  </a:lnTo>
                  <a:lnTo>
                    <a:pt x="167" y="161"/>
                  </a:lnTo>
                  <a:lnTo>
                    <a:pt x="176" y="165"/>
                  </a:lnTo>
                  <a:lnTo>
                    <a:pt x="192" y="163"/>
                  </a:lnTo>
                  <a:lnTo>
                    <a:pt x="201" y="165"/>
                  </a:lnTo>
                  <a:lnTo>
                    <a:pt x="207" y="161"/>
                  </a:lnTo>
                  <a:lnTo>
                    <a:pt x="213" y="161"/>
                  </a:lnTo>
                  <a:lnTo>
                    <a:pt x="217" y="165"/>
                  </a:lnTo>
                  <a:lnTo>
                    <a:pt x="219" y="171"/>
                  </a:lnTo>
                  <a:lnTo>
                    <a:pt x="222" y="175"/>
                  </a:lnTo>
                  <a:lnTo>
                    <a:pt x="226" y="175"/>
                  </a:lnTo>
                  <a:lnTo>
                    <a:pt x="232" y="173"/>
                  </a:lnTo>
                  <a:lnTo>
                    <a:pt x="242" y="176"/>
                  </a:lnTo>
                  <a:lnTo>
                    <a:pt x="253" y="182"/>
                  </a:lnTo>
                  <a:lnTo>
                    <a:pt x="265" y="180"/>
                  </a:lnTo>
                  <a:lnTo>
                    <a:pt x="274" y="182"/>
                  </a:lnTo>
                  <a:lnTo>
                    <a:pt x="284" y="178"/>
                  </a:lnTo>
                  <a:lnTo>
                    <a:pt x="295" y="173"/>
                  </a:lnTo>
                  <a:lnTo>
                    <a:pt x="303" y="173"/>
                  </a:lnTo>
                  <a:lnTo>
                    <a:pt x="309" y="169"/>
                  </a:lnTo>
                  <a:lnTo>
                    <a:pt x="316" y="173"/>
                  </a:lnTo>
                  <a:lnTo>
                    <a:pt x="324" y="173"/>
                  </a:lnTo>
                  <a:lnTo>
                    <a:pt x="330" y="169"/>
                  </a:lnTo>
                  <a:lnTo>
                    <a:pt x="332" y="165"/>
                  </a:lnTo>
                  <a:lnTo>
                    <a:pt x="339" y="167"/>
                  </a:lnTo>
                  <a:lnTo>
                    <a:pt x="351" y="167"/>
                  </a:lnTo>
                  <a:lnTo>
                    <a:pt x="355" y="157"/>
                  </a:lnTo>
                  <a:lnTo>
                    <a:pt x="362" y="153"/>
                  </a:lnTo>
                  <a:lnTo>
                    <a:pt x="366" y="150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81" name="Freeform 75"/>
            <p:cNvSpPr>
              <a:spLocks/>
            </p:cNvSpPr>
            <p:nvPr/>
          </p:nvSpPr>
          <p:spPr bwMode="auto">
            <a:xfrm>
              <a:off x="2332" y="2605"/>
              <a:ext cx="372" cy="162"/>
            </a:xfrm>
            <a:custGeom>
              <a:avLst/>
              <a:gdLst>
                <a:gd name="T0" fmla="*/ 265 w 418"/>
                <a:gd name="T1" fmla="*/ 103 h 182"/>
                <a:gd name="T2" fmla="*/ 266 w 418"/>
                <a:gd name="T3" fmla="*/ 91 h 182"/>
                <a:gd name="T4" fmla="*/ 272 w 418"/>
                <a:gd name="T5" fmla="*/ 81 h 182"/>
                <a:gd name="T6" fmla="*/ 272 w 418"/>
                <a:gd name="T7" fmla="*/ 69 h 182"/>
                <a:gd name="T8" fmla="*/ 283 w 418"/>
                <a:gd name="T9" fmla="*/ 68 h 182"/>
                <a:gd name="T10" fmla="*/ 292 w 418"/>
                <a:gd name="T11" fmla="*/ 70 h 182"/>
                <a:gd name="T12" fmla="*/ 293 w 418"/>
                <a:gd name="T13" fmla="*/ 48 h 182"/>
                <a:gd name="T14" fmla="*/ 281 w 418"/>
                <a:gd name="T15" fmla="*/ 16 h 182"/>
                <a:gd name="T16" fmla="*/ 248 w 418"/>
                <a:gd name="T17" fmla="*/ 10 h 182"/>
                <a:gd name="T18" fmla="*/ 214 w 418"/>
                <a:gd name="T19" fmla="*/ 4 h 182"/>
                <a:gd name="T20" fmla="*/ 205 w 418"/>
                <a:gd name="T21" fmla="*/ 15 h 182"/>
                <a:gd name="T22" fmla="*/ 182 w 418"/>
                <a:gd name="T23" fmla="*/ 23 h 182"/>
                <a:gd name="T24" fmla="*/ 161 w 418"/>
                <a:gd name="T25" fmla="*/ 19 h 182"/>
                <a:gd name="T26" fmla="*/ 153 w 418"/>
                <a:gd name="T27" fmla="*/ 28 h 182"/>
                <a:gd name="T28" fmla="*/ 133 w 418"/>
                <a:gd name="T29" fmla="*/ 34 h 182"/>
                <a:gd name="T30" fmla="*/ 135 w 418"/>
                <a:gd name="T31" fmla="*/ 57 h 182"/>
                <a:gd name="T32" fmla="*/ 133 w 418"/>
                <a:gd name="T33" fmla="*/ 69 h 182"/>
                <a:gd name="T34" fmla="*/ 125 w 418"/>
                <a:gd name="T35" fmla="*/ 61 h 182"/>
                <a:gd name="T36" fmla="*/ 106 w 418"/>
                <a:gd name="T37" fmla="*/ 57 h 182"/>
                <a:gd name="T38" fmla="*/ 84 w 418"/>
                <a:gd name="T39" fmla="*/ 61 h 182"/>
                <a:gd name="T40" fmla="*/ 67 w 418"/>
                <a:gd name="T41" fmla="*/ 67 h 182"/>
                <a:gd name="T42" fmla="*/ 52 w 418"/>
                <a:gd name="T43" fmla="*/ 61 h 182"/>
                <a:gd name="T44" fmla="*/ 39 w 418"/>
                <a:gd name="T45" fmla="*/ 58 h 182"/>
                <a:gd name="T46" fmla="*/ 27 w 418"/>
                <a:gd name="T47" fmla="*/ 69 h 182"/>
                <a:gd name="T48" fmla="*/ 18 w 418"/>
                <a:gd name="T49" fmla="*/ 57 h 182"/>
                <a:gd name="T50" fmla="*/ 6 w 418"/>
                <a:gd name="T51" fmla="*/ 61 h 182"/>
                <a:gd name="T52" fmla="*/ 4 w 418"/>
                <a:gd name="T53" fmla="*/ 74 h 182"/>
                <a:gd name="T54" fmla="*/ 10 w 418"/>
                <a:gd name="T55" fmla="*/ 86 h 182"/>
                <a:gd name="T56" fmla="*/ 27 w 418"/>
                <a:gd name="T57" fmla="*/ 86 h 182"/>
                <a:gd name="T58" fmla="*/ 35 w 418"/>
                <a:gd name="T59" fmla="*/ 93 h 182"/>
                <a:gd name="T60" fmla="*/ 53 w 418"/>
                <a:gd name="T61" fmla="*/ 97 h 182"/>
                <a:gd name="T62" fmla="*/ 69 w 418"/>
                <a:gd name="T63" fmla="*/ 91 h 182"/>
                <a:gd name="T64" fmla="*/ 94 w 418"/>
                <a:gd name="T65" fmla="*/ 88 h 182"/>
                <a:gd name="T66" fmla="*/ 97 w 418"/>
                <a:gd name="T67" fmla="*/ 92 h 182"/>
                <a:gd name="T68" fmla="*/ 108 w 418"/>
                <a:gd name="T69" fmla="*/ 107 h 182"/>
                <a:gd name="T70" fmla="*/ 135 w 418"/>
                <a:gd name="T71" fmla="*/ 115 h 182"/>
                <a:gd name="T72" fmla="*/ 150 w 418"/>
                <a:gd name="T73" fmla="*/ 113 h 182"/>
                <a:gd name="T74" fmla="*/ 157 w 418"/>
                <a:gd name="T75" fmla="*/ 124 h 182"/>
                <a:gd name="T76" fmla="*/ 170 w 418"/>
                <a:gd name="T77" fmla="*/ 125 h 182"/>
                <a:gd name="T78" fmla="*/ 193 w 418"/>
                <a:gd name="T79" fmla="*/ 128 h 182"/>
                <a:gd name="T80" fmla="*/ 214 w 418"/>
                <a:gd name="T81" fmla="*/ 122 h 182"/>
                <a:gd name="T82" fmla="*/ 228 w 418"/>
                <a:gd name="T83" fmla="*/ 122 h 182"/>
                <a:gd name="T84" fmla="*/ 239 w 418"/>
                <a:gd name="T85" fmla="*/ 118 h 182"/>
                <a:gd name="T86" fmla="*/ 255 w 418"/>
                <a:gd name="T87" fmla="*/ 108 h 18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18"/>
                <a:gd name="T133" fmla="*/ 0 h 182"/>
                <a:gd name="T134" fmla="*/ 418 w 418"/>
                <a:gd name="T135" fmla="*/ 182 h 18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18" h="182">
                  <a:moveTo>
                    <a:pt x="366" y="150"/>
                  </a:moveTo>
                  <a:lnTo>
                    <a:pt x="370" y="148"/>
                  </a:lnTo>
                  <a:lnTo>
                    <a:pt x="376" y="146"/>
                  </a:lnTo>
                  <a:lnTo>
                    <a:pt x="380" y="140"/>
                  </a:lnTo>
                  <a:lnTo>
                    <a:pt x="380" y="132"/>
                  </a:lnTo>
                  <a:lnTo>
                    <a:pt x="378" y="129"/>
                  </a:lnTo>
                  <a:lnTo>
                    <a:pt x="378" y="121"/>
                  </a:lnTo>
                  <a:lnTo>
                    <a:pt x="380" y="117"/>
                  </a:lnTo>
                  <a:lnTo>
                    <a:pt x="387" y="115"/>
                  </a:lnTo>
                  <a:lnTo>
                    <a:pt x="391" y="111"/>
                  </a:lnTo>
                  <a:lnTo>
                    <a:pt x="391" y="104"/>
                  </a:lnTo>
                  <a:lnTo>
                    <a:pt x="387" y="98"/>
                  </a:lnTo>
                  <a:lnTo>
                    <a:pt x="387" y="92"/>
                  </a:lnTo>
                  <a:lnTo>
                    <a:pt x="393" y="90"/>
                  </a:lnTo>
                  <a:lnTo>
                    <a:pt x="401" y="96"/>
                  </a:lnTo>
                  <a:lnTo>
                    <a:pt x="405" y="98"/>
                  </a:lnTo>
                  <a:lnTo>
                    <a:pt x="408" y="102"/>
                  </a:lnTo>
                  <a:lnTo>
                    <a:pt x="414" y="100"/>
                  </a:lnTo>
                  <a:lnTo>
                    <a:pt x="418" y="92"/>
                  </a:lnTo>
                  <a:lnTo>
                    <a:pt x="418" y="84"/>
                  </a:lnTo>
                  <a:lnTo>
                    <a:pt x="416" y="69"/>
                  </a:lnTo>
                  <a:lnTo>
                    <a:pt x="408" y="44"/>
                  </a:lnTo>
                  <a:lnTo>
                    <a:pt x="407" y="29"/>
                  </a:lnTo>
                  <a:lnTo>
                    <a:pt x="399" y="23"/>
                  </a:lnTo>
                  <a:lnTo>
                    <a:pt x="387" y="19"/>
                  </a:lnTo>
                  <a:lnTo>
                    <a:pt x="368" y="17"/>
                  </a:lnTo>
                  <a:lnTo>
                    <a:pt x="353" y="13"/>
                  </a:lnTo>
                  <a:lnTo>
                    <a:pt x="330" y="2"/>
                  </a:lnTo>
                  <a:lnTo>
                    <a:pt x="311" y="0"/>
                  </a:lnTo>
                  <a:lnTo>
                    <a:pt x="303" y="4"/>
                  </a:lnTo>
                  <a:lnTo>
                    <a:pt x="303" y="8"/>
                  </a:lnTo>
                  <a:lnTo>
                    <a:pt x="293" y="19"/>
                  </a:lnTo>
                  <a:lnTo>
                    <a:pt x="290" y="21"/>
                  </a:lnTo>
                  <a:lnTo>
                    <a:pt x="268" y="21"/>
                  </a:lnTo>
                  <a:lnTo>
                    <a:pt x="257" y="27"/>
                  </a:lnTo>
                  <a:lnTo>
                    <a:pt x="257" y="33"/>
                  </a:lnTo>
                  <a:lnTo>
                    <a:pt x="257" y="34"/>
                  </a:lnTo>
                  <a:lnTo>
                    <a:pt x="236" y="33"/>
                  </a:lnTo>
                  <a:lnTo>
                    <a:pt x="228" y="27"/>
                  </a:lnTo>
                  <a:lnTo>
                    <a:pt x="224" y="23"/>
                  </a:lnTo>
                  <a:lnTo>
                    <a:pt x="219" y="29"/>
                  </a:lnTo>
                  <a:lnTo>
                    <a:pt x="217" y="40"/>
                  </a:lnTo>
                  <a:lnTo>
                    <a:pt x="213" y="44"/>
                  </a:lnTo>
                  <a:lnTo>
                    <a:pt x="201" y="46"/>
                  </a:lnTo>
                  <a:lnTo>
                    <a:pt x="190" y="48"/>
                  </a:lnTo>
                  <a:lnTo>
                    <a:pt x="182" y="54"/>
                  </a:lnTo>
                  <a:lnTo>
                    <a:pt x="192" y="69"/>
                  </a:lnTo>
                  <a:lnTo>
                    <a:pt x="192" y="81"/>
                  </a:lnTo>
                  <a:lnTo>
                    <a:pt x="192" y="88"/>
                  </a:lnTo>
                  <a:lnTo>
                    <a:pt x="192" y="96"/>
                  </a:lnTo>
                  <a:lnTo>
                    <a:pt x="188" y="98"/>
                  </a:lnTo>
                  <a:lnTo>
                    <a:pt x="182" y="96"/>
                  </a:lnTo>
                  <a:lnTo>
                    <a:pt x="178" y="92"/>
                  </a:lnTo>
                  <a:lnTo>
                    <a:pt x="176" y="86"/>
                  </a:lnTo>
                  <a:lnTo>
                    <a:pt x="172" y="86"/>
                  </a:lnTo>
                  <a:lnTo>
                    <a:pt x="161" y="88"/>
                  </a:lnTo>
                  <a:lnTo>
                    <a:pt x="151" y="81"/>
                  </a:lnTo>
                  <a:lnTo>
                    <a:pt x="144" y="86"/>
                  </a:lnTo>
                  <a:lnTo>
                    <a:pt x="126" y="88"/>
                  </a:lnTo>
                  <a:lnTo>
                    <a:pt x="119" y="86"/>
                  </a:lnTo>
                  <a:lnTo>
                    <a:pt x="111" y="92"/>
                  </a:lnTo>
                  <a:lnTo>
                    <a:pt x="103" y="94"/>
                  </a:lnTo>
                  <a:lnTo>
                    <a:pt x="94" y="94"/>
                  </a:lnTo>
                  <a:lnTo>
                    <a:pt x="84" y="96"/>
                  </a:lnTo>
                  <a:lnTo>
                    <a:pt x="80" y="96"/>
                  </a:lnTo>
                  <a:lnTo>
                    <a:pt x="73" y="86"/>
                  </a:lnTo>
                  <a:lnTo>
                    <a:pt x="65" y="84"/>
                  </a:lnTo>
                  <a:lnTo>
                    <a:pt x="57" y="81"/>
                  </a:lnTo>
                  <a:lnTo>
                    <a:pt x="55" y="82"/>
                  </a:lnTo>
                  <a:lnTo>
                    <a:pt x="46" y="86"/>
                  </a:lnTo>
                  <a:lnTo>
                    <a:pt x="46" y="96"/>
                  </a:lnTo>
                  <a:lnTo>
                    <a:pt x="38" y="98"/>
                  </a:lnTo>
                  <a:lnTo>
                    <a:pt x="32" y="96"/>
                  </a:lnTo>
                  <a:lnTo>
                    <a:pt x="27" y="86"/>
                  </a:lnTo>
                  <a:lnTo>
                    <a:pt x="25" y="81"/>
                  </a:lnTo>
                  <a:lnTo>
                    <a:pt x="17" y="77"/>
                  </a:lnTo>
                  <a:lnTo>
                    <a:pt x="9" y="81"/>
                  </a:lnTo>
                  <a:lnTo>
                    <a:pt x="9" y="88"/>
                  </a:lnTo>
                  <a:lnTo>
                    <a:pt x="6" y="94"/>
                  </a:lnTo>
                  <a:lnTo>
                    <a:pt x="0" y="102"/>
                  </a:lnTo>
                  <a:lnTo>
                    <a:pt x="4" y="104"/>
                  </a:lnTo>
                  <a:lnTo>
                    <a:pt x="6" y="107"/>
                  </a:lnTo>
                  <a:lnTo>
                    <a:pt x="6" y="115"/>
                  </a:lnTo>
                  <a:lnTo>
                    <a:pt x="13" y="123"/>
                  </a:lnTo>
                  <a:lnTo>
                    <a:pt x="23" y="130"/>
                  </a:lnTo>
                  <a:lnTo>
                    <a:pt x="27" y="130"/>
                  </a:lnTo>
                  <a:lnTo>
                    <a:pt x="38" y="123"/>
                  </a:lnTo>
                  <a:lnTo>
                    <a:pt x="42" y="123"/>
                  </a:lnTo>
                  <a:lnTo>
                    <a:pt x="42" y="130"/>
                  </a:lnTo>
                  <a:lnTo>
                    <a:pt x="50" y="132"/>
                  </a:lnTo>
                  <a:lnTo>
                    <a:pt x="63" y="138"/>
                  </a:lnTo>
                  <a:lnTo>
                    <a:pt x="67" y="140"/>
                  </a:lnTo>
                  <a:lnTo>
                    <a:pt x="75" y="138"/>
                  </a:lnTo>
                  <a:lnTo>
                    <a:pt x="80" y="132"/>
                  </a:lnTo>
                  <a:lnTo>
                    <a:pt x="90" y="129"/>
                  </a:lnTo>
                  <a:lnTo>
                    <a:pt x="98" y="129"/>
                  </a:lnTo>
                  <a:lnTo>
                    <a:pt x="109" y="129"/>
                  </a:lnTo>
                  <a:lnTo>
                    <a:pt x="125" y="129"/>
                  </a:lnTo>
                  <a:lnTo>
                    <a:pt x="134" y="125"/>
                  </a:lnTo>
                  <a:lnTo>
                    <a:pt x="140" y="123"/>
                  </a:lnTo>
                  <a:lnTo>
                    <a:pt x="140" y="129"/>
                  </a:lnTo>
                  <a:lnTo>
                    <a:pt x="138" y="130"/>
                  </a:lnTo>
                  <a:lnTo>
                    <a:pt x="138" y="134"/>
                  </a:lnTo>
                  <a:lnTo>
                    <a:pt x="146" y="144"/>
                  </a:lnTo>
                  <a:lnTo>
                    <a:pt x="153" y="152"/>
                  </a:lnTo>
                  <a:lnTo>
                    <a:pt x="167" y="161"/>
                  </a:lnTo>
                  <a:lnTo>
                    <a:pt x="176" y="165"/>
                  </a:lnTo>
                  <a:lnTo>
                    <a:pt x="192" y="163"/>
                  </a:lnTo>
                  <a:lnTo>
                    <a:pt x="201" y="165"/>
                  </a:lnTo>
                  <a:lnTo>
                    <a:pt x="207" y="161"/>
                  </a:lnTo>
                  <a:lnTo>
                    <a:pt x="213" y="161"/>
                  </a:lnTo>
                  <a:lnTo>
                    <a:pt x="217" y="165"/>
                  </a:lnTo>
                  <a:lnTo>
                    <a:pt x="219" y="171"/>
                  </a:lnTo>
                  <a:lnTo>
                    <a:pt x="222" y="175"/>
                  </a:lnTo>
                  <a:lnTo>
                    <a:pt x="226" y="175"/>
                  </a:lnTo>
                  <a:lnTo>
                    <a:pt x="232" y="173"/>
                  </a:lnTo>
                  <a:lnTo>
                    <a:pt x="242" y="176"/>
                  </a:lnTo>
                  <a:lnTo>
                    <a:pt x="253" y="182"/>
                  </a:lnTo>
                  <a:lnTo>
                    <a:pt x="265" y="180"/>
                  </a:lnTo>
                  <a:lnTo>
                    <a:pt x="274" y="182"/>
                  </a:lnTo>
                  <a:lnTo>
                    <a:pt x="284" y="178"/>
                  </a:lnTo>
                  <a:lnTo>
                    <a:pt x="295" y="173"/>
                  </a:lnTo>
                  <a:lnTo>
                    <a:pt x="303" y="173"/>
                  </a:lnTo>
                  <a:lnTo>
                    <a:pt x="309" y="169"/>
                  </a:lnTo>
                  <a:lnTo>
                    <a:pt x="316" y="173"/>
                  </a:lnTo>
                  <a:lnTo>
                    <a:pt x="324" y="173"/>
                  </a:lnTo>
                  <a:lnTo>
                    <a:pt x="330" y="169"/>
                  </a:lnTo>
                  <a:lnTo>
                    <a:pt x="332" y="165"/>
                  </a:lnTo>
                  <a:lnTo>
                    <a:pt x="339" y="167"/>
                  </a:lnTo>
                  <a:lnTo>
                    <a:pt x="351" y="167"/>
                  </a:lnTo>
                  <a:lnTo>
                    <a:pt x="355" y="157"/>
                  </a:lnTo>
                  <a:lnTo>
                    <a:pt x="362" y="153"/>
                  </a:lnTo>
                  <a:lnTo>
                    <a:pt x="366" y="15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82" name="Freeform 76"/>
            <p:cNvSpPr>
              <a:spLocks/>
            </p:cNvSpPr>
            <p:nvPr/>
          </p:nvSpPr>
          <p:spPr bwMode="auto">
            <a:xfrm>
              <a:off x="2202" y="2188"/>
              <a:ext cx="424" cy="504"/>
            </a:xfrm>
            <a:custGeom>
              <a:avLst/>
              <a:gdLst>
                <a:gd name="T0" fmla="*/ 324 w 476"/>
                <a:gd name="T1" fmla="*/ 233 h 566"/>
                <a:gd name="T2" fmla="*/ 306 w 476"/>
                <a:gd name="T3" fmla="*/ 232 h 566"/>
                <a:gd name="T4" fmla="*/ 275 w 476"/>
                <a:gd name="T5" fmla="*/ 241 h 566"/>
                <a:gd name="T6" fmla="*/ 241 w 476"/>
                <a:gd name="T7" fmla="*/ 248 h 566"/>
                <a:gd name="T8" fmla="*/ 224 w 476"/>
                <a:gd name="T9" fmla="*/ 255 h 566"/>
                <a:gd name="T10" fmla="*/ 230 w 476"/>
                <a:gd name="T11" fmla="*/ 270 h 566"/>
                <a:gd name="T12" fmla="*/ 226 w 476"/>
                <a:gd name="T13" fmla="*/ 289 h 566"/>
                <a:gd name="T14" fmla="*/ 245 w 476"/>
                <a:gd name="T15" fmla="*/ 307 h 566"/>
                <a:gd name="T16" fmla="*/ 256 w 476"/>
                <a:gd name="T17" fmla="*/ 328 h 566"/>
                <a:gd name="T18" fmla="*/ 257 w 476"/>
                <a:gd name="T19" fmla="*/ 351 h 566"/>
                <a:gd name="T20" fmla="*/ 232 w 476"/>
                <a:gd name="T21" fmla="*/ 369 h 566"/>
                <a:gd name="T22" fmla="*/ 236 w 476"/>
                <a:gd name="T23" fmla="*/ 400 h 566"/>
                <a:gd name="T24" fmla="*/ 216 w 476"/>
                <a:gd name="T25" fmla="*/ 393 h 566"/>
                <a:gd name="T26" fmla="*/ 182 w 476"/>
                <a:gd name="T27" fmla="*/ 395 h 566"/>
                <a:gd name="T28" fmla="*/ 155 w 476"/>
                <a:gd name="T29" fmla="*/ 391 h 566"/>
                <a:gd name="T30" fmla="*/ 135 w 476"/>
                <a:gd name="T31" fmla="*/ 398 h 566"/>
                <a:gd name="T32" fmla="*/ 115 w 476"/>
                <a:gd name="T33" fmla="*/ 385 h 566"/>
                <a:gd name="T34" fmla="*/ 80 w 476"/>
                <a:gd name="T35" fmla="*/ 371 h 566"/>
                <a:gd name="T36" fmla="*/ 55 w 476"/>
                <a:gd name="T37" fmla="*/ 378 h 566"/>
                <a:gd name="T38" fmla="*/ 29 w 476"/>
                <a:gd name="T39" fmla="*/ 362 h 566"/>
                <a:gd name="T40" fmla="*/ 61 w 476"/>
                <a:gd name="T41" fmla="*/ 305 h 566"/>
                <a:gd name="T42" fmla="*/ 13 w 476"/>
                <a:gd name="T43" fmla="*/ 285 h 566"/>
                <a:gd name="T44" fmla="*/ 10 w 476"/>
                <a:gd name="T45" fmla="*/ 257 h 566"/>
                <a:gd name="T46" fmla="*/ 0 w 476"/>
                <a:gd name="T47" fmla="*/ 230 h 566"/>
                <a:gd name="T48" fmla="*/ 8 w 476"/>
                <a:gd name="T49" fmla="*/ 213 h 566"/>
                <a:gd name="T50" fmla="*/ 13 w 476"/>
                <a:gd name="T51" fmla="*/ 190 h 566"/>
                <a:gd name="T52" fmla="*/ 25 w 476"/>
                <a:gd name="T53" fmla="*/ 153 h 566"/>
                <a:gd name="T54" fmla="*/ 55 w 476"/>
                <a:gd name="T55" fmla="*/ 134 h 566"/>
                <a:gd name="T56" fmla="*/ 70 w 476"/>
                <a:gd name="T57" fmla="*/ 84 h 566"/>
                <a:gd name="T58" fmla="*/ 80 w 476"/>
                <a:gd name="T59" fmla="*/ 65 h 566"/>
                <a:gd name="T60" fmla="*/ 112 w 476"/>
                <a:gd name="T61" fmla="*/ 80 h 566"/>
                <a:gd name="T62" fmla="*/ 124 w 476"/>
                <a:gd name="T63" fmla="*/ 74 h 566"/>
                <a:gd name="T64" fmla="*/ 149 w 476"/>
                <a:gd name="T65" fmla="*/ 67 h 566"/>
                <a:gd name="T66" fmla="*/ 140 w 476"/>
                <a:gd name="T67" fmla="*/ 54 h 566"/>
                <a:gd name="T68" fmla="*/ 135 w 476"/>
                <a:gd name="T69" fmla="*/ 40 h 566"/>
                <a:gd name="T70" fmla="*/ 133 w 476"/>
                <a:gd name="T71" fmla="*/ 31 h 566"/>
                <a:gd name="T72" fmla="*/ 139 w 476"/>
                <a:gd name="T73" fmla="*/ 13 h 566"/>
                <a:gd name="T74" fmla="*/ 164 w 476"/>
                <a:gd name="T75" fmla="*/ 4 h 566"/>
                <a:gd name="T76" fmla="*/ 178 w 476"/>
                <a:gd name="T77" fmla="*/ 29 h 566"/>
                <a:gd name="T78" fmla="*/ 198 w 476"/>
                <a:gd name="T79" fmla="*/ 39 h 566"/>
                <a:gd name="T80" fmla="*/ 211 w 476"/>
                <a:gd name="T81" fmla="*/ 48 h 566"/>
                <a:gd name="T82" fmla="*/ 205 w 476"/>
                <a:gd name="T83" fmla="*/ 65 h 566"/>
                <a:gd name="T84" fmla="*/ 224 w 476"/>
                <a:gd name="T85" fmla="*/ 65 h 566"/>
                <a:gd name="T86" fmla="*/ 243 w 476"/>
                <a:gd name="T87" fmla="*/ 56 h 566"/>
                <a:gd name="T88" fmla="*/ 270 w 476"/>
                <a:gd name="T89" fmla="*/ 40 h 566"/>
                <a:gd name="T90" fmla="*/ 260 w 476"/>
                <a:gd name="T91" fmla="*/ 53 h 566"/>
                <a:gd name="T92" fmla="*/ 274 w 476"/>
                <a:gd name="T93" fmla="*/ 47 h 566"/>
                <a:gd name="T94" fmla="*/ 294 w 476"/>
                <a:gd name="T95" fmla="*/ 58 h 566"/>
                <a:gd name="T96" fmla="*/ 302 w 476"/>
                <a:gd name="T97" fmla="*/ 76 h 566"/>
                <a:gd name="T98" fmla="*/ 314 w 476"/>
                <a:gd name="T99" fmla="*/ 93 h 566"/>
                <a:gd name="T100" fmla="*/ 310 w 476"/>
                <a:gd name="T101" fmla="*/ 126 h 566"/>
                <a:gd name="T102" fmla="*/ 319 w 476"/>
                <a:gd name="T103" fmla="*/ 149 h 566"/>
                <a:gd name="T104" fmla="*/ 325 w 476"/>
                <a:gd name="T105" fmla="*/ 182 h 566"/>
                <a:gd name="T106" fmla="*/ 333 w 476"/>
                <a:gd name="T107" fmla="*/ 213 h 56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476"/>
                <a:gd name="T163" fmla="*/ 0 h 566"/>
                <a:gd name="T164" fmla="*/ 476 w 476"/>
                <a:gd name="T165" fmla="*/ 566 h 56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476" h="566">
                  <a:moveTo>
                    <a:pt x="476" y="322"/>
                  </a:moveTo>
                  <a:lnTo>
                    <a:pt x="472" y="322"/>
                  </a:lnTo>
                  <a:lnTo>
                    <a:pt x="470" y="326"/>
                  </a:lnTo>
                  <a:lnTo>
                    <a:pt x="466" y="330"/>
                  </a:lnTo>
                  <a:lnTo>
                    <a:pt x="459" y="330"/>
                  </a:lnTo>
                  <a:lnTo>
                    <a:pt x="453" y="328"/>
                  </a:lnTo>
                  <a:lnTo>
                    <a:pt x="441" y="318"/>
                  </a:lnTo>
                  <a:lnTo>
                    <a:pt x="436" y="318"/>
                  </a:lnTo>
                  <a:lnTo>
                    <a:pt x="432" y="320"/>
                  </a:lnTo>
                  <a:lnTo>
                    <a:pt x="432" y="328"/>
                  </a:lnTo>
                  <a:lnTo>
                    <a:pt x="428" y="330"/>
                  </a:lnTo>
                  <a:lnTo>
                    <a:pt x="420" y="334"/>
                  </a:lnTo>
                  <a:lnTo>
                    <a:pt x="399" y="336"/>
                  </a:lnTo>
                  <a:lnTo>
                    <a:pt x="395" y="339"/>
                  </a:lnTo>
                  <a:lnTo>
                    <a:pt x="389" y="341"/>
                  </a:lnTo>
                  <a:lnTo>
                    <a:pt x="372" y="343"/>
                  </a:lnTo>
                  <a:lnTo>
                    <a:pt x="361" y="345"/>
                  </a:lnTo>
                  <a:lnTo>
                    <a:pt x="355" y="353"/>
                  </a:lnTo>
                  <a:lnTo>
                    <a:pt x="347" y="353"/>
                  </a:lnTo>
                  <a:lnTo>
                    <a:pt x="340" y="351"/>
                  </a:lnTo>
                  <a:lnTo>
                    <a:pt x="334" y="353"/>
                  </a:lnTo>
                  <a:lnTo>
                    <a:pt x="330" y="355"/>
                  </a:lnTo>
                  <a:lnTo>
                    <a:pt x="324" y="360"/>
                  </a:lnTo>
                  <a:lnTo>
                    <a:pt x="320" y="360"/>
                  </a:lnTo>
                  <a:lnTo>
                    <a:pt x="317" y="360"/>
                  </a:lnTo>
                  <a:lnTo>
                    <a:pt x="309" y="357"/>
                  </a:lnTo>
                  <a:lnTo>
                    <a:pt x="313" y="370"/>
                  </a:lnTo>
                  <a:lnTo>
                    <a:pt x="315" y="374"/>
                  </a:lnTo>
                  <a:lnTo>
                    <a:pt x="322" y="378"/>
                  </a:lnTo>
                  <a:lnTo>
                    <a:pt x="326" y="382"/>
                  </a:lnTo>
                  <a:lnTo>
                    <a:pt x="326" y="389"/>
                  </a:lnTo>
                  <a:lnTo>
                    <a:pt x="326" y="395"/>
                  </a:lnTo>
                  <a:lnTo>
                    <a:pt x="324" y="399"/>
                  </a:lnTo>
                  <a:lnTo>
                    <a:pt x="324" y="405"/>
                  </a:lnTo>
                  <a:lnTo>
                    <a:pt x="320" y="410"/>
                  </a:lnTo>
                  <a:lnTo>
                    <a:pt x="322" y="418"/>
                  </a:lnTo>
                  <a:lnTo>
                    <a:pt x="326" y="424"/>
                  </a:lnTo>
                  <a:lnTo>
                    <a:pt x="332" y="428"/>
                  </a:lnTo>
                  <a:lnTo>
                    <a:pt x="341" y="433"/>
                  </a:lnTo>
                  <a:lnTo>
                    <a:pt x="347" y="435"/>
                  </a:lnTo>
                  <a:lnTo>
                    <a:pt x="351" y="439"/>
                  </a:lnTo>
                  <a:lnTo>
                    <a:pt x="355" y="447"/>
                  </a:lnTo>
                  <a:lnTo>
                    <a:pt x="359" y="451"/>
                  </a:lnTo>
                  <a:lnTo>
                    <a:pt x="361" y="458"/>
                  </a:lnTo>
                  <a:lnTo>
                    <a:pt x="361" y="464"/>
                  </a:lnTo>
                  <a:lnTo>
                    <a:pt x="365" y="470"/>
                  </a:lnTo>
                  <a:lnTo>
                    <a:pt x="368" y="476"/>
                  </a:lnTo>
                  <a:lnTo>
                    <a:pt x="366" y="481"/>
                  </a:lnTo>
                  <a:lnTo>
                    <a:pt x="370" y="489"/>
                  </a:lnTo>
                  <a:lnTo>
                    <a:pt x="365" y="497"/>
                  </a:lnTo>
                  <a:lnTo>
                    <a:pt x="363" y="508"/>
                  </a:lnTo>
                  <a:lnTo>
                    <a:pt x="359" y="510"/>
                  </a:lnTo>
                  <a:lnTo>
                    <a:pt x="347" y="514"/>
                  </a:lnTo>
                  <a:lnTo>
                    <a:pt x="336" y="516"/>
                  </a:lnTo>
                  <a:lnTo>
                    <a:pt x="328" y="522"/>
                  </a:lnTo>
                  <a:lnTo>
                    <a:pt x="338" y="537"/>
                  </a:lnTo>
                  <a:lnTo>
                    <a:pt x="338" y="549"/>
                  </a:lnTo>
                  <a:lnTo>
                    <a:pt x="338" y="556"/>
                  </a:lnTo>
                  <a:lnTo>
                    <a:pt x="338" y="564"/>
                  </a:lnTo>
                  <a:lnTo>
                    <a:pt x="334" y="566"/>
                  </a:lnTo>
                  <a:lnTo>
                    <a:pt x="328" y="564"/>
                  </a:lnTo>
                  <a:lnTo>
                    <a:pt x="324" y="560"/>
                  </a:lnTo>
                  <a:lnTo>
                    <a:pt x="322" y="554"/>
                  </a:lnTo>
                  <a:lnTo>
                    <a:pt x="318" y="554"/>
                  </a:lnTo>
                  <a:lnTo>
                    <a:pt x="307" y="556"/>
                  </a:lnTo>
                  <a:lnTo>
                    <a:pt x="297" y="549"/>
                  </a:lnTo>
                  <a:lnTo>
                    <a:pt x="290" y="554"/>
                  </a:lnTo>
                  <a:lnTo>
                    <a:pt x="272" y="556"/>
                  </a:lnTo>
                  <a:lnTo>
                    <a:pt x="265" y="554"/>
                  </a:lnTo>
                  <a:lnTo>
                    <a:pt x="257" y="560"/>
                  </a:lnTo>
                  <a:lnTo>
                    <a:pt x="249" y="562"/>
                  </a:lnTo>
                  <a:lnTo>
                    <a:pt x="240" y="562"/>
                  </a:lnTo>
                  <a:lnTo>
                    <a:pt x="230" y="564"/>
                  </a:lnTo>
                  <a:lnTo>
                    <a:pt x="226" y="564"/>
                  </a:lnTo>
                  <a:lnTo>
                    <a:pt x="219" y="554"/>
                  </a:lnTo>
                  <a:lnTo>
                    <a:pt x="211" y="552"/>
                  </a:lnTo>
                  <a:lnTo>
                    <a:pt x="203" y="549"/>
                  </a:lnTo>
                  <a:lnTo>
                    <a:pt x="201" y="550"/>
                  </a:lnTo>
                  <a:lnTo>
                    <a:pt x="192" y="554"/>
                  </a:lnTo>
                  <a:lnTo>
                    <a:pt x="192" y="564"/>
                  </a:lnTo>
                  <a:lnTo>
                    <a:pt x="184" y="566"/>
                  </a:lnTo>
                  <a:lnTo>
                    <a:pt x="178" y="564"/>
                  </a:lnTo>
                  <a:lnTo>
                    <a:pt x="173" y="554"/>
                  </a:lnTo>
                  <a:lnTo>
                    <a:pt x="171" y="549"/>
                  </a:lnTo>
                  <a:lnTo>
                    <a:pt x="163" y="545"/>
                  </a:lnTo>
                  <a:lnTo>
                    <a:pt x="155" y="549"/>
                  </a:lnTo>
                  <a:lnTo>
                    <a:pt x="150" y="547"/>
                  </a:lnTo>
                  <a:lnTo>
                    <a:pt x="132" y="535"/>
                  </a:lnTo>
                  <a:lnTo>
                    <a:pt x="125" y="535"/>
                  </a:lnTo>
                  <a:lnTo>
                    <a:pt x="113" y="526"/>
                  </a:lnTo>
                  <a:lnTo>
                    <a:pt x="102" y="522"/>
                  </a:lnTo>
                  <a:lnTo>
                    <a:pt x="94" y="522"/>
                  </a:lnTo>
                  <a:lnTo>
                    <a:pt x="86" y="527"/>
                  </a:lnTo>
                  <a:lnTo>
                    <a:pt x="86" y="535"/>
                  </a:lnTo>
                  <a:lnTo>
                    <a:pt x="79" y="535"/>
                  </a:lnTo>
                  <a:lnTo>
                    <a:pt x="71" y="533"/>
                  </a:lnTo>
                  <a:lnTo>
                    <a:pt x="61" y="529"/>
                  </a:lnTo>
                  <a:lnTo>
                    <a:pt x="50" y="526"/>
                  </a:lnTo>
                  <a:lnTo>
                    <a:pt x="44" y="524"/>
                  </a:lnTo>
                  <a:lnTo>
                    <a:pt x="40" y="512"/>
                  </a:lnTo>
                  <a:lnTo>
                    <a:pt x="42" y="504"/>
                  </a:lnTo>
                  <a:lnTo>
                    <a:pt x="50" y="489"/>
                  </a:lnTo>
                  <a:lnTo>
                    <a:pt x="56" y="476"/>
                  </a:lnTo>
                  <a:lnTo>
                    <a:pt x="71" y="453"/>
                  </a:lnTo>
                  <a:lnTo>
                    <a:pt x="88" y="431"/>
                  </a:lnTo>
                  <a:lnTo>
                    <a:pt x="73" y="422"/>
                  </a:lnTo>
                  <a:lnTo>
                    <a:pt x="59" y="416"/>
                  </a:lnTo>
                  <a:lnTo>
                    <a:pt x="50" y="405"/>
                  </a:lnTo>
                  <a:lnTo>
                    <a:pt x="33" y="397"/>
                  </a:lnTo>
                  <a:lnTo>
                    <a:pt x="19" y="403"/>
                  </a:lnTo>
                  <a:lnTo>
                    <a:pt x="13" y="399"/>
                  </a:lnTo>
                  <a:lnTo>
                    <a:pt x="11" y="389"/>
                  </a:lnTo>
                  <a:lnTo>
                    <a:pt x="10" y="382"/>
                  </a:lnTo>
                  <a:lnTo>
                    <a:pt x="4" y="376"/>
                  </a:lnTo>
                  <a:lnTo>
                    <a:pt x="13" y="364"/>
                  </a:lnTo>
                  <a:lnTo>
                    <a:pt x="13" y="359"/>
                  </a:lnTo>
                  <a:lnTo>
                    <a:pt x="10" y="353"/>
                  </a:lnTo>
                  <a:lnTo>
                    <a:pt x="2" y="349"/>
                  </a:lnTo>
                  <a:lnTo>
                    <a:pt x="2" y="339"/>
                  </a:lnTo>
                  <a:lnTo>
                    <a:pt x="0" y="326"/>
                  </a:lnTo>
                  <a:lnTo>
                    <a:pt x="4" y="320"/>
                  </a:lnTo>
                  <a:lnTo>
                    <a:pt x="13" y="318"/>
                  </a:lnTo>
                  <a:lnTo>
                    <a:pt x="17" y="312"/>
                  </a:lnTo>
                  <a:lnTo>
                    <a:pt x="17" y="307"/>
                  </a:lnTo>
                  <a:lnTo>
                    <a:pt x="11" y="301"/>
                  </a:lnTo>
                  <a:lnTo>
                    <a:pt x="13" y="293"/>
                  </a:lnTo>
                  <a:lnTo>
                    <a:pt x="10" y="288"/>
                  </a:lnTo>
                  <a:lnTo>
                    <a:pt x="17" y="282"/>
                  </a:lnTo>
                  <a:lnTo>
                    <a:pt x="19" y="276"/>
                  </a:lnTo>
                  <a:lnTo>
                    <a:pt x="19" y="268"/>
                  </a:lnTo>
                  <a:lnTo>
                    <a:pt x="21" y="263"/>
                  </a:lnTo>
                  <a:lnTo>
                    <a:pt x="29" y="245"/>
                  </a:lnTo>
                  <a:lnTo>
                    <a:pt x="27" y="230"/>
                  </a:lnTo>
                  <a:lnTo>
                    <a:pt x="23" y="220"/>
                  </a:lnTo>
                  <a:lnTo>
                    <a:pt x="35" y="217"/>
                  </a:lnTo>
                  <a:lnTo>
                    <a:pt x="46" y="213"/>
                  </a:lnTo>
                  <a:lnTo>
                    <a:pt x="59" y="213"/>
                  </a:lnTo>
                  <a:lnTo>
                    <a:pt x="61" y="203"/>
                  </a:lnTo>
                  <a:lnTo>
                    <a:pt x="69" y="197"/>
                  </a:lnTo>
                  <a:lnTo>
                    <a:pt x="79" y="190"/>
                  </a:lnTo>
                  <a:lnTo>
                    <a:pt x="84" y="178"/>
                  </a:lnTo>
                  <a:lnTo>
                    <a:pt x="86" y="159"/>
                  </a:lnTo>
                  <a:lnTo>
                    <a:pt x="94" y="136"/>
                  </a:lnTo>
                  <a:lnTo>
                    <a:pt x="96" y="128"/>
                  </a:lnTo>
                  <a:lnTo>
                    <a:pt x="100" y="119"/>
                  </a:lnTo>
                  <a:lnTo>
                    <a:pt x="109" y="117"/>
                  </a:lnTo>
                  <a:lnTo>
                    <a:pt x="111" y="113"/>
                  </a:lnTo>
                  <a:lnTo>
                    <a:pt x="109" y="103"/>
                  </a:lnTo>
                  <a:lnTo>
                    <a:pt x="109" y="96"/>
                  </a:lnTo>
                  <a:lnTo>
                    <a:pt x="113" y="92"/>
                  </a:lnTo>
                  <a:lnTo>
                    <a:pt x="153" y="90"/>
                  </a:lnTo>
                  <a:lnTo>
                    <a:pt x="155" y="101"/>
                  </a:lnTo>
                  <a:lnTo>
                    <a:pt x="155" y="107"/>
                  </a:lnTo>
                  <a:lnTo>
                    <a:pt x="155" y="113"/>
                  </a:lnTo>
                  <a:lnTo>
                    <a:pt x="159" y="113"/>
                  </a:lnTo>
                  <a:lnTo>
                    <a:pt x="163" y="105"/>
                  </a:lnTo>
                  <a:lnTo>
                    <a:pt x="169" y="105"/>
                  </a:lnTo>
                  <a:lnTo>
                    <a:pt x="171" y="113"/>
                  </a:lnTo>
                  <a:lnTo>
                    <a:pt x="175" y="111"/>
                  </a:lnTo>
                  <a:lnTo>
                    <a:pt x="175" y="105"/>
                  </a:lnTo>
                  <a:lnTo>
                    <a:pt x="169" y="94"/>
                  </a:lnTo>
                  <a:lnTo>
                    <a:pt x="175" y="84"/>
                  </a:lnTo>
                  <a:lnTo>
                    <a:pt x="188" y="82"/>
                  </a:lnTo>
                  <a:lnTo>
                    <a:pt x="200" y="88"/>
                  </a:lnTo>
                  <a:lnTo>
                    <a:pt x="211" y="94"/>
                  </a:lnTo>
                  <a:lnTo>
                    <a:pt x="223" y="103"/>
                  </a:lnTo>
                  <a:lnTo>
                    <a:pt x="232" y="109"/>
                  </a:lnTo>
                  <a:lnTo>
                    <a:pt x="219" y="90"/>
                  </a:lnTo>
                  <a:lnTo>
                    <a:pt x="207" y="82"/>
                  </a:lnTo>
                  <a:lnTo>
                    <a:pt x="198" y="78"/>
                  </a:lnTo>
                  <a:lnTo>
                    <a:pt x="194" y="73"/>
                  </a:lnTo>
                  <a:lnTo>
                    <a:pt x="200" y="71"/>
                  </a:lnTo>
                  <a:lnTo>
                    <a:pt x="200" y="65"/>
                  </a:lnTo>
                  <a:lnTo>
                    <a:pt x="194" y="61"/>
                  </a:lnTo>
                  <a:lnTo>
                    <a:pt x="192" y="57"/>
                  </a:lnTo>
                  <a:lnTo>
                    <a:pt x="200" y="53"/>
                  </a:lnTo>
                  <a:lnTo>
                    <a:pt x="200" y="50"/>
                  </a:lnTo>
                  <a:lnTo>
                    <a:pt x="190" y="50"/>
                  </a:lnTo>
                  <a:lnTo>
                    <a:pt x="188" y="48"/>
                  </a:lnTo>
                  <a:lnTo>
                    <a:pt x="188" y="44"/>
                  </a:lnTo>
                  <a:lnTo>
                    <a:pt x="194" y="42"/>
                  </a:lnTo>
                  <a:lnTo>
                    <a:pt x="200" y="42"/>
                  </a:lnTo>
                  <a:lnTo>
                    <a:pt x="203" y="38"/>
                  </a:lnTo>
                  <a:lnTo>
                    <a:pt x="200" y="28"/>
                  </a:lnTo>
                  <a:lnTo>
                    <a:pt x="196" y="19"/>
                  </a:lnTo>
                  <a:lnTo>
                    <a:pt x="196" y="13"/>
                  </a:lnTo>
                  <a:lnTo>
                    <a:pt x="192" y="9"/>
                  </a:lnTo>
                  <a:lnTo>
                    <a:pt x="198" y="0"/>
                  </a:lnTo>
                  <a:lnTo>
                    <a:pt x="213" y="2"/>
                  </a:lnTo>
                  <a:lnTo>
                    <a:pt x="232" y="5"/>
                  </a:lnTo>
                  <a:lnTo>
                    <a:pt x="240" y="15"/>
                  </a:lnTo>
                  <a:lnTo>
                    <a:pt x="253" y="25"/>
                  </a:lnTo>
                  <a:lnTo>
                    <a:pt x="251" y="30"/>
                  </a:lnTo>
                  <a:lnTo>
                    <a:pt x="246" y="36"/>
                  </a:lnTo>
                  <a:lnTo>
                    <a:pt x="251" y="42"/>
                  </a:lnTo>
                  <a:lnTo>
                    <a:pt x="259" y="44"/>
                  </a:lnTo>
                  <a:lnTo>
                    <a:pt x="261" y="48"/>
                  </a:lnTo>
                  <a:lnTo>
                    <a:pt x="271" y="48"/>
                  </a:lnTo>
                  <a:lnTo>
                    <a:pt x="274" y="51"/>
                  </a:lnTo>
                  <a:lnTo>
                    <a:pt x="280" y="55"/>
                  </a:lnTo>
                  <a:lnTo>
                    <a:pt x="286" y="57"/>
                  </a:lnTo>
                  <a:lnTo>
                    <a:pt x="295" y="55"/>
                  </a:lnTo>
                  <a:lnTo>
                    <a:pt x="299" y="57"/>
                  </a:lnTo>
                  <a:lnTo>
                    <a:pt x="299" y="63"/>
                  </a:lnTo>
                  <a:lnTo>
                    <a:pt x="299" y="69"/>
                  </a:lnTo>
                  <a:lnTo>
                    <a:pt x="297" y="74"/>
                  </a:lnTo>
                  <a:lnTo>
                    <a:pt x="294" y="76"/>
                  </a:lnTo>
                  <a:lnTo>
                    <a:pt x="288" y="78"/>
                  </a:lnTo>
                  <a:lnTo>
                    <a:pt x="286" y="84"/>
                  </a:lnTo>
                  <a:lnTo>
                    <a:pt x="290" y="92"/>
                  </a:lnTo>
                  <a:lnTo>
                    <a:pt x="292" y="88"/>
                  </a:lnTo>
                  <a:lnTo>
                    <a:pt x="303" y="86"/>
                  </a:lnTo>
                  <a:lnTo>
                    <a:pt x="309" y="88"/>
                  </a:lnTo>
                  <a:lnTo>
                    <a:pt x="313" y="92"/>
                  </a:lnTo>
                  <a:lnTo>
                    <a:pt x="317" y="92"/>
                  </a:lnTo>
                  <a:lnTo>
                    <a:pt x="320" y="86"/>
                  </a:lnTo>
                  <a:lnTo>
                    <a:pt x="322" y="80"/>
                  </a:lnTo>
                  <a:lnTo>
                    <a:pt x="328" y="76"/>
                  </a:lnTo>
                  <a:lnTo>
                    <a:pt x="336" y="76"/>
                  </a:lnTo>
                  <a:lnTo>
                    <a:pt x="343" y="80"/>
                  </a:lnTo>
                  <a:lnTo>
                    <a:pt x="351" y="76"/>
                  </a:lnTo>
                  <a:lnTo>
                    <a:pt x="361" y="69"/>
                  </a:lnTo>
                  <a:lnTo>
                    <a:pt x="365" y="61"/>
                  </a:lnTo>
                  <a:lnTo>
                    <a:pt x="374" y="55"/>
                  </a:lnTo>
                  <a:lnTo>
                    <a:pt x="382" y="57"/>
                  </a:lnTo>
                  <a:lnTo>
                    <a:pt x="384" y="59"/>
                  </a:lnTo>
                  <a:lnTo>
                    <a:pt x="380" y="63"/>
                  </a:lnTo>
                  <a:lnTo>
                    <a:pt x="370" y="65"/>
                  </a:lnTo>
                  <a:lnTo>
                    <a:pt x="366" y="73"/>
                  </a:lnTo>
                  <a:lnTo>
                    <a:pt x="368" y="74"/>
                  </a:lnTo>
                  <a:lnTo>
                    <a:pt x="370" y="73"/>
                  </a:lnTo>
                  <a:lnTo>
                    <a:pt x="374" y="67"/>
                  </a:lnTo>
                  <a:lnTo>
                    <a:pt x="380" y="65"/>
                  </a:lnTo>
                  <a:lnTo>
                    <a:pt x="384" y="65"/>
                  </a:lnTo>
                  <a:lnTo>
                    <a:pt x="388" y="67"/>
                  </a:lnTo>
                  <a:lnTo>
                    <a:pt x="393" y="65"/>
                  </a:lnTo>
                  <a:lnTo>
                    <a:pt x="399" y="65"/>
                  </a:lnTo>
                  <a:lnTo>
                    <a:pt x="403" y="74"/>
                  </a:lnTo>
                  <a:lnTo>
                    <a:pt x="409" y="78"/>
                  </a:lnTo>
                  <a:lnTo>
                    <a:pt x="416" y="82"/>
                  </a:lnTo>
                  <a:lnTo>
                    <a:pt x="422" y="82"/>
                  </a:lnTo>
                  <a:lnTo>
                    <a:pt x="424" y="90"/>
                  </a:lnTo>
                  <a:lnTo>
                    <a:pt x="424" y="96"/>
                  </a:lnTo>
                  <a:lnTo>
                    <a:pt x="428" y="99"/>
                  </a:lnTo>
                  <a:lnTo>
                    <a:pt x="428" y="107"/>
                  </a:lnTo>
                  <a:lnTo>
                    <a:pt x="432" y="109"/>
                  </a:lnTo>
                  <a:lnTo>
                    <a:pt x="437" y="111"/>
                  </a:lnTo>
                  <a:lnTo>
                    <a:pt x="441" y="113"/>
                  </a:lnTo>
                  <a:lnTo>
                    <a:pt x="443" y="121"/>
                  </a:lnTo>
                  <a:lnTo>
                    <a:pt x="445" y="132"/>
                  </a:lnTo>
                  <a:lnTo>
                    <a:pt x="451" y="147"/>
                  </a:lnTo>
                  <a:lnTo>
                    <a:pt x="451" y="155"/>
                  </a:lnTo>
                  <a:lnTo>
                    <a:pt x="449" y="163"/>
                  </a:lnTo>
                  <a:lnTo>
                    <a:pt x="441" y="172"/>
                  </a:lnTo>
                  <a:lnTo>
                    <a:pt x="439" y="180"/>
                  </a:lnTo>
                  <a:lnTo>
                    <a:pt x="439" y="186"/>
                  </a:lnTo>
                  <a:lnTo>
                    <a:pt x="445" y="193"/>
                  </a:lnTo>
                  <a:lnTo>
                    <a:pt x="447" y="197"/>
                  </a:lnTo>
                  <a:lnTo>
                    <a:pt x="449" y="205"/>
                  </a:lnTo>
                  <a:lnTo>
                    <a:pt x="451" y="211"/>
                  </a:lnTo>
                  <a:lnTo>
                    <a:pt x="457" y="217"/>
                  </a:lnTo>
                  <a:lnTo>
                    <a:pt x="460" y="222"/>
                  </a:lnTo>
                  <a:lnTo>
                    <a:pt x="460" y="236"/>
                  </a:lnTo>
                  <a:lnTo>
                    <a:pt x="460" y="245"/>
                  </a:lnTo>
                  <a:lnTo>
                    <a:pt x="460" y="257"/>
                  </a:lnTo>
                  <a:lnTo>
                    <a:pt x="462" y="264"/>
                  </a:lnTo>
                  <a:lnTo>
                    <a:pt x="464" y="270"/>
                  </a:lnTo>
                  <a:lnTo>
                    <a:pt x="470" y="280"/>
                  </a:lnTo>
                  <a:lnTo>
                    <a:pt x="472" y="284"/>
                  </a:lnTo>
                  <a:lnTo>
                    <a:pt x="472" y="301"/>
                  </a:lnTo>
                  <a:lnTo>
                    <a:pt x="474" y="312"/>
                  </a:lnTo>
                  <a:lnTo>
                    <a:pt x="474" y="318"/>
                  </a:lnTo>
                  <a:lnTo>
                    <a:pt x="476" y="322"/>
                  </a:lnTo>
                  <a:close/>
                </a:path>
              </a:pathLst>
            </a:custGeom>
            <a:solidFill>
              <a:srgbClr val="E8825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83" name="Freeform 77"/>
            <p:cNvSpPr>
              <a:spLocks/>
            </p:cNvSpPr>
            <p:nvPr/>
          </p:nvSpPr>
          <p:spPr bwMode="auto">
            <a:xfrm>
              <a:off x="2202" y="2188"/>
              <a:ext cx="424" cy="504"/>
            </a:xfrm>
            <a:custGeom>
              <a:avLst/>
              <a:gdLst>
                <a:gd name="T0" fmla="*/ 324 w 476"/>
                <a:gd name="T1" fmla="*/ 233 h 566"/>
                <a:gd name="T2" fmla="*/ 306 w 476"/>
                <a:gd name="T3" fmla="*/ 232 h 566"/>
                <a:gd name="T4" fmla="*/ 275 w 476"/>
                <a:gd name="T5" fmla="*/ 241 h 566"/>
                <a:gd name="T6" fmla="*/ 241 w 476"/>
                <a:gd name="T7" fmla="*/ 248 h 566"/>
                <a:gd name="T8" fmla="*/ 224 w 476"/>
                <a:gd name="T9" fmla="*/ 255 h 566"/>
                <a:gd name="T10" fmla="*/ 230 w 476"/>
                <a:gd name="T11" fmla="*/ 270 h 566"/>
                <a:gd name="T12" fmla="*/ 226 w 476"/>
                <a:gd name="T13" fmla="*/ 289 h 566"/>
                <a:gd name="T14" fmla="*/ 245 w 476"/>
                <a:gd name="T15" fmla="*/ 307 h 566"/>
                <a:gd name="T16" fmla="*/ 256 w 476"/>
                <a:gd name="T17" fmla="*/ 328 h 566"/>
                <a:gd name="T18" fmla="*/ 257 w 476"/>
                <a:gd name="T19" fmla="*/ 351 h 566"/>
                <a:gd name="T20" fmla="*/ 232 w 476"/>
                <a:gd name="T21" fmla="*/ 369 h 566"/>
                <a:gd name="T22" fmla="*/ 236 w 476"/>
                <a:gd name="T23" fmla="*/ 400 h 566"/>
                <a:gd name="T24" fmla="*/ 216 w 476"/>
                <a:gd name="T25" fmla="*/ 393 h 566"/>
                <a:gd name="T26" fmla="*/ 182 w 476"/>
                <a:gd name="T27" fmla="*/ 395 h 566"/>
                <a:gd name="T28" fmla="*/ 155 w 476"/>
                <a:gd name="T29" fmla="*/ 391 h 566"/>
                <a:gd name="T30" fmla="*/ 135 w 476"/>
                <a:gd name="T31" fmla="*/ 398 h 566"/>
                <a:gd name="T32" fmla="*/ 115 w 476"/>
                <a:gd name="T33" fmla="*/ 385 h 566"/>
                <a:gd name="T34" fmla="*/ 80 w 476"/>
                <a:gd name="T35" fmla="*/ 371 h 566"/>
                <a:gd name="T36" fmla="*/ 61 w 476"/>
                <a:gd name="T37" fmla="*/ 378 h 566"/>
                <a:gd name="T38" fmla="*/ 31 w 476"/>
                <a:gd name="T39" fmla="*/ 370 h 566"/>
                <a:gd name="T40" fmla="*/ 50 w 476"/>
                <a:gd name="T41" fmla="*/ 320 h 566"/>
                <a:gd name="T42" fmla="*/ 23 w 476"/>
                <a:gd name="T43" fmla="*/ 280 h 566"/>
                <a:gd name="T44" fmla="*/ 4 w 476"/>
                <a:gd name="T45" fmla="*/ 265 h 566"/>
                <a:gd name="T46" fmla="*/ 2 w 476"/>
                <a:gd name="T47" fmla="*/ 240 h 566"/>
                <a:gd name="T48" fmla="*/ 12 w 476"/>
                <a:gd name="T49" fmla="*/ 216 h 566"/>
                <a:gd name="T50" fmla="*/ 13 w 476"/>
                <a:gd name="T51" fmla="*/ 195 h 566"/>
                <a:gd name="T52" fmla="*/ 16 w 476"/>
                <a:gd name="T53" fmla="*/ 156 h 566"/>
                <a:gd name="T54" fmla="*/ 48 w 476"/>
                <a:gd name="T55" fmla="*/ 139 h 566"/>
                <a:gd name="T56" fmla="*/ 69 w 476"/>
                <a:gd name="T57" fmla="*/ 91 h 566"/>
                <a:gd name="T58" fmla="*/ 77 w 476"/>
                <a:gd name="T59" fmla="*/ 68 h 566"/>
                <a:gd name="T60" fmla="*/ 110 w 476"/>
                <a:gd name="T61" fmla="*/ 80 h 566"/>
                <a:gd name="T62" fmla="*/ 124 w 476"/>
                <a:gd name="T63" fmla="*/ 78 h 566"/>
                <a:gd name="T64" fmla="*/ 142 w 476"/>
                <a:gd name="T65" fmla="*/ 61 h 566"/>
                <a:gd name="T66" fmla="*/ 146 w 476"/>
                <a:gd name="T67" fmla="*/ 58 h 566"/>
                <a:gd name="T68" fmla="*/ 137 w 476"/>
                <a:gd name="T69" fmla="*/ 43 h 566"/>
                <a:gd name="T70" fmla="*/ 133 w 476"/>
                <a:gd name="T71" fmla="*/ 34 h 566"/>
                <a:gd name="T72" fmla="*/ 142 w 476"/>
                <a:gd name="T73" fmla="*/ 20 h 566"/>
                <a:gd name="T74" fmla="*/ 151 w 476"/>
                <a:gd name="T75" fmla="*/ 2 h 566"/>
                <a:gd name="T76" fmla="*/ 174 w 476"/>
                <a:gd name="T77" fmla="*/ 25 h 566"/>
                <a:gd name="T78" fmla="*/ 193 w 476"/>
                <a:gd name="T79" fmla="*/ 36 h 566"/>
                <a:gd name="T80" fmla="*/ 211 w 476"/>
                <a:gd name="T81" fmla="*/ 45 h 566"/>
                <a:gd name="T82" fmla="*/ 202 w 476"/>
                <a:gd name="T83" fmla="*/ 60 h 566"/>
                <a:gd name="T84" fmla="*/ 222 w 476"/>
                <a:gd name="T85" fmla="*/ 65 h 566"/>
                <a:gd name="T86" fmla="*/ 237 w 476"/>
                <a:gd name="T87" fmla="*/ 54 h 566"/>
                <a:gd name="T88" fmla="*/ 265 w 476"/>
                <a:gd name="T89" fmla="*/ 39 h 566"/>
                <a:gd name="T90" fmla="*/ 258 w 476"/>
                <a:gd name="T91" fmla="*/ 52 h 566"/>
                <a:gd name="T92" fmla="*/ 272 w 476"/>
                <a:gd name="T93" fmla="*/ 46 h 566"/>
                <a:gd name="T94" fmla="*/ 289 w 476"/>
                <a:gd name="T95" fmla="*/ 54 h 566"/>
                <a:gd name="T96" fmla="*/ 302 w 476"/>
                <a:gd name="T97" fmla="*/ 69 h 566"/>
                <a:gd name="T98" fmla="*/ 314 w 476"/>
                <a:gd name="T99" fmla="*/ 85 h 566"/>
                <a:gd name="T100" fmla="*/ 312 w 476"/>
                <a:gd name="T101" fmla="*/ 121 h 566"/>
                <a:gd name="T102" fmla="*/ 317 w 476"/>
                <a:gd name="T103" fmla="*/ 145 h 566"/>
                <a:gd name="T104" fmla="*/ 325 w 476"/>
                <a:gd name="T105" fmla="*/ 173 h 566"/>
                <a:gd name="T106" fmla="*/ 333 w 476"/>
                <a:gd name="T107" fmla="*/ 200 h 56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476"/>
                <a:gd name="T163" fmla="*/ 0 h 566"/>
                <a:gd name="T164" fmla="*/ 476 w 476"/>
                <a:gd name="T165" fmla="*/ 566 h 56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476" h="566">
                  <a:moveTo>
                    <a:pt x="476" y="322"/>
                  </a:moveTo>
                  <a:lnTo>
                    <a:pt x="472" y="322"/>
                  </a:lnTo>
                  <a:lnTo>
                    <a:pt x="470" y="326"/>
                  </a:lnTo>
                  <a:lnTo>
                    <a:pt x="466" y="330"/>
                  </a:lnTo>
                  <a:lnTo>
                    <a:pt x="459" y="330"/>
                  </a:lnTo>
                  <a:lnTo>
                    <a:pt x="453" y="328"/>
                  </a:lnTo>
                  <a:lnTo>
                    <a:pt x="441" y="318"/>
                  </a:lnTo>
                  <a:lnTo>
                    <a:pt x="436" y="318"/>
                  </a:lnTo>
                  <a:lnTo>
                    <a:pt x="432" y="320"/>
                  </a:lnTo>
                  <a:lnTo>
                    <a:pt x="432" y="328"/>
                  </a:lnTo>
                  <a:lnTo>
                    <a:pt x="428" y="330"/>
                  </a:lnTo>
                  <a:lnTo>
                    <a:pt x="420" y="334"/>
                  </a:lnTo>
                  <a:lnTo>
                    <a:pt x="399" y="336"/>
                  </a:lnTo>
                  <a:lnTo>
                    <a:pt x="395" y="339"/>
                  </a:lnTo>
                  <a:lnTo>
                    <a:pt x="389" y="341"/>
                  </a:lnTo>
                  <a:lnTo>
                    <a:pt x="372" y="343"/>
                  </a:lnTo>
                  <a:lnTo>
                    <a:pt x="361" y="345"/>
                  </a:lnTo>
                  <a:lnTo>
                    <a:pt x="355" y="353"/>
                  </a:lnTo>
                  <a:lnTo>
                    <a:pt x="347" y="353"/>
                  </a:lnTo>
                  <a:lnTo>
                    <a:pt x="340" y="351"/>
                  </a:lnTo>
                  <a:lnTo>
                    <a:pt x="334" y="353"/>
                  </a:lnTo>
                  <a:lnTo>
                    <a:pt x="330" y="355"/>
                  </a:lnTo>
                  <a:lnTo>
                    <a:pt x="324" y="360"/>
                  </a:lnTo>
                  <a:lnTo>
                    <a:pt x="320" y="360"/>
                  </a:lnTo>
                  <a:lnTo>
                    <a:pt x="317" y="360"/>
                  </a:lnTo>
                  <a:lnTo>
                    <a:pt x="309" y="357"/>
                  </a:lnTo>
                  <a:lnTo>
                    <a:pt x="313" y="370"/>
                  </a:lnTo>
                  <a:lnTo>
                    <a:pt x="315" y="374"/>
                  </a:lnTo>
                  <a:lnTo>
                    <a:pt x="322" y="378"/>
                  </a:lnTo>
                  <a:lnTo>
                    <a:pt x="326" y="382"/>
                  </a:lnTo>
                  <a:lnTo>
                    <a:pt x="326" y="389"/>
                  </a:lnTo>
                  <a:lnTo>
                    <a:pt x="326" y="395"/>
                  </a:lnTo>
                  <a:lnTo>
                    <a:pt x="324" y="399"/>
                  </a:lnTo>
                  <a:lnTo>
                    <a:pt x="324" y="405"/>
                  </a:lnTo>
                  <a:lnTo>
                    <a:pt x="320" y="410"/>
                  </a:lnTo>
                  <a:lnTo>
                    <a:pt x="322" y="418"/>
                  </a:lnTo>
                  <a:lnTo>
                    <a:pt x="326" y="424"/>
                  </a:lnTo>
                  <a:lnTo>
                    <a:pt x="332" y="428"/>
                  </a:lnTo>
                  <a:lnTo>
                    <a:pt x="341" y="433"/>
                  </a:lnTo>
                  <a:lnTo>
                    <a:pt x="347" y="435"/>
                  </a:lnTo>
                  <a:lnTo>
                    <a:pt x="351" y="439"/>
                  </a:lnTo>
                  <a:lnTo>
                    <a:pt x="355" y="447"/>
                  </a:lnTo>
                  <a:lnTo>
                    <a:pt x="359" y="451"/>
                  </a:lnTo>
                  <a:lnTo>
                    <a:pt x="361" y="458"/>
                  </a:lnTo>
                  <a:lnTo>
                    <a:pt x="361" y="464"/>
                  </a:lnTo>
                  <a:lnTo>
                    <a:pt x="365" y="470"/>
                  </a:lnTo>
                  <a:lnTo>
                    <a:pt x="368" y="476"/>
                  </a:lnTo>
                  <a:lnTo>
                    <a:pt x="366" y="481"/>
                  </a:lnTo>
                  <a:lnTo>
                    <a:pt x="370" y="489"/>
                  </a:lnTo>
                  <a:lnTo>
                    <a:pt x="365" y="497"/>
                  </a:lnTo>
                  <a:lnTo>
                    <a:pt x="363" y="508"/>
                  </a:lnTo>
                  <a:lnTo>
                    <a:pt x="359" y="510"/>
                  </a:lnTo>
                  <a:lnTo>
                    <a:pt x="347" y="514"/>
                  </a:lnTo>
                  <a:lnTo>
                    <a:pt x="336" y="516"/>
                  </a:lnTo>
                  <a:lnTo>
                    <a:pt x="328" y="522"/>
                  </a:lnTo>
                  <a:lnTo>
                    <a:pt x="338" y="537"/>
                  </a:lnTo>
                  <a:lnTo>
                    <a:pt x="338" y="549"/>
                  </a:lnTo>
                  <a:lnTo>
                    <a:pt x="338" y="556"/>
                  </a:lnTo>
                  <a:lnTo>
                    <a:pt x="338" y="564"/>
                  </a:lnTo>
                  <a:lnTo>
                    <a:pt x="334" y="566"/>
                  </a:lnTo>
                  <a:lnTo>
                    <a:pt x="328" y="564"/>
                  </a:lnTo>
                  <a:lnTo>
                    <a:pt x="324" y="560"/>
                  </a:lnTo>
                  <a:lnTo>
                    <a:pt x="322" y="554"/>
                  </a:lnTo>
                  <a:lnTo>
                    <a:pt x="318" y="554"/>
                  </a:lnTo>
                  <a:lnTo>
                    <a:pt x="307" y="556"/>
                  </a:lnTo>
                  <a:lnTo>
                    <a:pt x="297" y="549"/>
                  </a:lnTo>
                  <a:lnTo>
                    <a:pt x="290" y="554"/>
                  </a:lnTo>
                  <a:lnTo>
                    <a:pt x="272" y="556"/>
                  </a:lnTo>
                  <a:lnTo>
                    <a:pt x="265" y="554"/>
                  </a:lnTo>
                  <a:lnTo>
                    <a:pt x="257" y="560"/>
                  </a:lnTo>
                  <a:lnTo>
                    <a:pt x="249" y="562"/>
                  </a:lnTo>
                  <a:lnTo>
                    <a:pt x="240" y="562"/>
                  </a:lnTo>
                  <a:lnTo>
                    <a:pt x="230" y="564"/>
                  </a:lnTo>
                  <a:lnTo>
                    <a:pt x="226" y="564"/>
                  </a:lnTo>
                  <a:lnTo>
                    <a:pt x="219" y="554"/>
                  </a:lnTo>
                  <a:lnTo>
                    <a:pt x="211" y="552"/>
                  </a:lnTo>
                  <a:lnTo>
                    <a:pt x="203" y="549"/>
                  </a:lnTo>
                  <a:lnTo>
                    <a:pt x="201" y="550"/>
                  </a:lnTo>
                  <a:lnTo>
                    <a:pt x="192" y="554"/>
                  </a:lnTo>
                  <a:lnTo>
                    <a:pt x="192" y="564"/>
                  </a:lnTo>
                  <a:lnTo>
                    <a:pt x="184" y="566"/>
                  </a:lnTo>
                  <a:lnTo>
                    <a:pt x="178" y="564"/>
                  </a:lnTo>
                  <a:lnTo>
                    <a:pt x="173" y="554"/>
                  </a:lnTo>
                  <a:lnTo>
                    <a:pt x="171" y="549"/>
                  </a:lnTo>
                  <a:lnTo>
                    <a:pt x="163" y="545"/>
                  </a:lnTo>
                  <a:lnTo>
                    <a:pt x="155" y="549"/>
                  </a:lnTo>
                  <a:lnTo>
                    <a:pt x="150" y="547"/>
                  </a:lnTo>
                  <a:lnTo>
                    <a:pt x="132" y="535"/>
                  </a:lnTo>
                  <a:lnTo>
                    <a:pt x="125" y="535"/>
                  </a:lnTo>
                  <a:lnTo>
                    <a:pt x="113" y="526"/>
                  </a:lnTo>
                  <a:lnTo>
                    <a:pt x="102" y="522"/>
                  </a:lnTo>
                  <a:lnTo>
                    <a:pt x="94" y="522"/>
                  </a:lnTo>
                  <a:lnTo>
                    <a:pt x="86" y="527"/>
                  </a:lnTo>
                  <a:lnTo>
                    <a:pt x="86" y="535"/>
                  </a:lnTo>
                  <a:lnTo>
                    <a:pt x="79" y="535"/>
                  </a:lnTo>
                  <a:lnTo>
                    <a:pt x="71" y="533"/>
                  </a:lnTo>
                  <a:lnTo>
                    <a:pt x="61" y="529"/>
                  </a:lnTo>
                  <a:lnTo>
                    <a:pt x="50" y="526"/>
                  </a:lnTo>
                  <a:lnTo>
                    <a:pt x="44" y="524"/>
                  </a:lnTo>
                  <a:lnTo>
                    <a:pt x="40" y="512"/>
                  </a:lnTo>
                  <a:lnTo>
                    <a:pt x="42" y="504"/>
                  </a:lnTo>
                  <a:lnTo>
                    <a:pt x="50" y="489"/>
                  </a:lnTo>
                  <a:lnTo>
                    <a:pt x="56" y="476"/>
                  </a:lnTo>
                  <a:lnTo>
                    <a:pt x="71" y="453"/>
                  </a:lnTo>
                  <a:lnTo>
                    <a:pt x="88" y="431"/>
                  </a:lnTo>
                  <a:lnTo>
                    <a:pt x="73" y="422"/>
                  </a:lnTo>
                  <a:lnTo>
                    <a:pt x="59" y="416"/>
                  </a:lnTo>
                  <a:lnTo>
                    <a:pt x="50" y="405"/>
                  </a:lnTo>
                  <a:lnTo>
                    <a:pt x="33" y="397"/>
                  </a:lnTo>
                  <a:lnTo>
                    <a:pt x="19" y="403"/>
                  </a:lnTo>
                  <a:lnTo>
                    <a:pt x="13" y="399"/>
                  </a:lnTo>
                  <a:lnTo>
                    <a:pt x="11" y="389"/>
                  </a:lnTo>
                  <a:lnTo>
                    <a:pt x="10" y="382"/>
                  </a:lnTo>
                  <a:lnTo>
                    <a:pt x="4" y="376"/>
                  </a:lnTo>
                  <a:lnTo>
                    <a:pt x="13" y="364"/>
                  </a:lnTo>
                  <a:lnTo>
                    <a:pt x="13" y="359"/>
                  </a:lnTo>
                  <a:lnTo>
                    <a:pt x="10" y="353"/>
                  </a:lnTo>
                  <a:lnTo>
                    <a:pt x="2" y="349"/>
                  </a:lnTo>
                  <a:lnTo>
                    <a:pt x="2" y="339"/>
                  </a:lnTo>
                  <a:lnTo>
                    <a:pt x="0" y="326"/>
                  </a:lnTo>
                  <a:lnTo>
                    <a:pt x="4" y="320"/>
                  </a:lnTo>
                  <a:lnTo>
                    <a:pt x="13" y="318"/>
                  </a:lnTo>
                  <a:lnTo>
                    <a:pt x="17" y="312"/>
                  </a:lnTo>
                  <a:lnTo>
                    <a:pt x="17" y="307"/>
                  </a:lnTo>
                  <a:lnTo>
                    <a:pt x="11" y="301"/>
                  </a:lnTo>
                  <a:lnTo>
                    <a:pt x="13" y="293"/>
                  </a:lnTo>
                  <a:lnTo>
                    <a:pt x="10" y="288"/>
                  </a:lnTo>
                  <a:lnTo>
                    <a:pt x="17" y="282"/>
                  </a:lnTo>
                  <a:lnTo>
                    <a:pt x="19" y="276"/>
                  </a:lnTo>
                  <a:lnTo>
                    <a:pt x="19" y="268"/>
                  </a:lnTo>
                  <a:lnTo>
                    <a:pt x="21" y="263"/>
                  </a:lnTo>
                  <a:lnTo>
                    <a:pt x="29" y="245"/>
                  </a:lnTo>
                  <a:lnTo>
                    <a:pt x="27" y="230"/>
                  </a:lnTo>
                  <a:lnTo>
                    <a:pt x="23" y="220"/>
                  </a:lnTo>
                  <a:lnTo>
                    <a:pt x="35" y="217"/>
                  </a:lnTo>
                  <a:lnTo>
                    <a:pt x="46" y="213"/>
                  </a:lnTo>
                  <a:lnTo>
                    <a:pt x="59" y="213"/>
                  </a:lnTo>
                  <a:lnTo>
                    <a:pt x="61" y="203"/>
                  </a:lnTo>
                  <a:lnTo>
                    <a:pt x="69" y="197"/>
                  </a:lnTo>
                  <a:lnTo>
                    <a:pt x="79" y="190"/>
                  </a:lnTo>
                  <a:lnTo>
                    <a:pt x="84" y="178"/>
                  </a:lnTo>
                  <a:lnTo>
                    <a:pt x="86" y="159"/>
                  </a:lnTo>
                  <a:lnTo>
                    <a:pt x="94" y="136"/>
                  </a:lnTo>
                  <a:lnTo>
                    <a:pt x="96" y="128"/>
                  </a:lnTo>
                  <a:lnTo>
                    <a:pt x="100" y="119"/>
                  </a:lnTo>
                  <a:lnTo>
                    <a:pt x="109" y="117"/>
                  </a:lnTo>
                  <a:lnTo>
                    <a:pt x="111" y="113"/>
                  </a:lnTo>
                  <a:lnTo>
                    <a:pt x="109" y="103"/>
                  </a:lnTo>
                  <a:lnTo>
                    <a:pt x="109" y="96"/>
                  </a:lnTo>
                  <a:lnTo>
                    <a:pt x="113" y="92"/>
                  </a:lnTo>
                  <a:lnTo>
                    <a:pt x="153" y="90"/>
                  </a:lnTo>
                  <a:lnTo>
                    <a:pt x="155" y="101"/>
                  </a:lnTo>
                  <a:lnTo>
                    <a:pt x="155" y="107"/>
                  </a:lnTo>
                  <a:lnTo>
                    <a:pt x="155" y="113"/>
                  </a:lnTo>
                  <a:lnTo>
                    <a:pt x="159" y="113"/>
                  </a:lnTo>
                  <a:lnTo>
                    <a:pt x="163" y="105"/>
                  </a:lnTo>
                  <a:lnTo>
                    <a:pt x="169" y="105"/>
                  </a:lnTo>
                  <a:lnTo>
                    <a:pt x="171" y="113"/>
                  </a:lnTo>
                  <a:lnTo>
                    <a:pt x="175" y="111"/>
                  </a:lnTo>
                  <a:lnTo>
                    <a:pt x="175" y="105"/>
                  </a:lnTo>
                  <a:lnTo>
                    <a:pt x="169" y="94"/>
                  </a:lnTo>
                  <a:lnTo>
                    <a:pt x="175" y="84"/>
                  </a:lnTo>
                  <a:lnTo>
                    <a:pt x="188" y="82"/>
                  </a:lnTo>
                  <a:lnTo>
                    <a:pt x="200" y="88"/>
                  </a:lnTo>
                  <a:lnTo>
                    <a:pt x="211" y="94"/>
                  </a:lnTo>
                  <a:lnTo>
                    <a:pt x="223" y="103"/>
                  </a:lnTo>
                  <a:lnTo>
                    <a:pt x="232" y="109"/>
                  </a:lnTo>
                  <a:lnTo>
                    <a:pt x="219" y="90"/>
                  </a:lnTo>
                  <a:lnTo>
                    <a:pt x="207" y="82"/>
                  </a:lnTo>
                  <a:lnTo>
                    <a:pt x="198" y="78"/>
                  </a:lnTo>
                  <a:lnTo>
                    <a:pt x="194" y="73"/>
                  </a:lnTo>
                  <a:lnTo>
                    <a:pt x="200" y="71"/>
                  </a:lnTo>
                  <a:lnTo>
                    <a:pt x="200" y="65"/>
                  </a:lnTo>
                  <a:lnTo>
                    <a:pt x="194" y="61"/>
                  </a:lnTo>
                  <a:lnTo>
                    <a:pt x="192" y="57"/>
                  </a:lnTo>
                  <a:lnTo>
                    <a:pt x="200" y="53"/>
                  </a:lnTo>
                  <a:lnTo>
                    <a:pt x="200" y="50"/>
                  </a:lnTo>
                  <a:lnTo>
                    <a:pt x="190" y="50"/>
                  </a:lnTo>
                  <a:lnTo>
                    <a:pt x="188" y="48"/>
                  </a:lnTo>
                  <a:lnTo>
                    <a:pt x="188" y="44"/>
                  </a:lnTo>
                  <a:lnTo>
                    <a:pt x="194" y="42"/>
                  </a:lnTo>
                  <a:lnTo>
                    <a:pt x="200" y="42"/>
                  </a:lnTo>
                  <a:lnTo>
                    <a:pt x="203" y="38"/>
                  </a:lnTo>
                  <a:lnTo>
                    <a:pt x="200" y="28"/>
                  </a:lnTo>
                  <a:lnTo>
                    <a:pt x="196" y="19"/>
                  </a:lnTo>
                  <a:lnTo>
                    <a:pt x="196" y="13"/>
                  </a:lnTo>
                  <a:lnTo>
                    <a:pt x="192" y="9"/>
                  </a:lnTo>
                  <a:lnTo>
                    <a:pt x="198" y="0"/>
                  </a:lnTo>
                  <a:lnTo>
                    <a:pt x="213" y="2"/>
                  </a:lnTo>
                  <a:lnTo>
                    <a:pt x="232" y="5"/>
                  </a:lnTo>
                  <a:lnTo>
                    <a:pt x="240" y="15"/>
                  </a:lnTo>
                  <a:lnTo>
                    <a:pt x="253" y="25"/>
                  </a:lnTo>
                  <a:lnTo>
                    <a:pt x="251" y="30"/>
                  </a:lnTo>
                  <a:lnTo>
                    <a:pt x="246" y="36"/>
                  </a:lnTo>
                  <a:lnTo>
                    <a:pt x="251" y="42"/>
                  </a:lnTo>
                  <a:lnTo>
                    <a:pt x="259" y="44"/>
                  </a:lnTo>
                  <a:lnTo>
                    <a:pt x="261" y="48"/>
                  </a:lnTo>
                  <a:lnTo>
                    <a:pt x="271" y="48"/>
                  </a:lnTo>
                  <a:lnTo>
                    <a:pt x="274" y="51"/>
                  </a:lnTo>
                  <a:lnTo>
                    <a:pt x="280" y="55"/>
                  </a:lnTo>
                  <a:lnTo>
                    <a:pt x="286" y="57"/>
                  </a:lnTo>
                  <a:lnTo>
                    <a:pt x="295" y="55"/>
                  </a:lnTo>
                  <a:lnTo>
                    <a:pt x="299" y="57"/>
                  </a:lnTo>
                  <a:lnTo>
                    <a:pt x="299" y="63"/>
                  </a:lnTo>
                  <a:lnTo>
                    <a:pt x="299" y="69"/>
                  </a:lnTo>
                  <a:lnTo>
                    <a:pt x="297" y="74"/>
                  </a:lnTo>
                  <a:lnTo>
                    <a:pt x="294" y="76"/>
                  </a:lnTo>
                  <a:lnTo>
                    <a:pt x="288" y="78"/>
                  </a:lnTo>
                  <a:lnTo>
                    <a:pt x="286" y="84"/>
                  </a:lnTo>
                  <a:lnTo>
                    <a:pt x="290" y="92"/>
                  </a:lnTo>
                  <a:lnTo>
                    <a:pt x="292" y="88"/>
                  </a:lnTo>
                  <a:lnTo>
                    <a:pt x="303" y="86"/>
                  </a:lnTo>
                  <a:lnTo>
                    <a:pt x="309" y="88"/>
                  </a:lnTo>
                  <a:lnTo>
                    <a:pt x="313" y="92"/>
                  </a:lnTo>
                  <a:lnTo>
                    <a:pt x="317" y="92"/>
                  </a:lnTo>
                  <a:lnTo>
                    <a:pt x="320" y="86"/>
                  </a:lnTo>
                  <a:lnTo>
                    <a:pt x="322" y="80"/>
                  </a:lnTo>
                  <a:lnTo>
                    <a:pt x="328" y="76"/>
                  </a:lnTo>
                  <a:lnTo>
                    <a:pt x="336" y="76"/>
                  </a:lnTo>
                  <a:lnTo>
                    <a:pt x="343" y="80"/>
                  </a:lnTo>
                  <a:lnTo>
                    <a:pt x="351" y="76"/>
                  </a:lnTo>
                  <a:lnTo>
                    <a:pt x="361" y="69"/>
                  </a:lnTo>
                  <a:lnTo>
                    <a:pt x="365" y="61"/>
                  </a:lnTo>
                  <a:lnTo>
                    <a:pt x="374" y="55"/>
                  </a:lnTo>
                  <a:lnTo>
                    <a:pt x="382" y="57"/>
                  </a:lnTo>
                  <a:lnTo>
                    <a:pt x="384" y="59"/>
                  </a:lnTo>
                  <a:lnTo>
                    <a:pt x="380" y="63"/>
                  </a:lnTo>
                  <a:lnTo>
                    <a:pt x="370" y="65"/>
                  </a:lnTo>
                  <a:lnTo>
                    <a:pt x="366" y="73"/>
                  </a:lnTo>
                  <a:lnTo>
                    <a:pt x="368" y="74"/>
                  </a:lnTo>
                  <a:lnTo>
                    <a:pt x="370" y="73"/>
                  </a:lnTo>
                  <a:lnTo>
                    <a:pt x="374" y="67"/>
                  </a:lnTo>
                  <a:lnTo>
                    <a:pt x="380" y="65"/>
                  </a:lnTo>
                  <a:lnTo>
                    <a:pt x="384" y="65"/>
                  </a:lnTo>
                  <a:lnTo>
                    <a:pt x="388" y="67"/>
                  </a:lnTo>
                  <a:lnTo>
                    <a:pt x="393" y="65"/>
                  </a:lnTo>
                  <a:lnTo>
                    <a:pt x="399" y="65"/>
                  </a:lnTo>
                  <a:lnTo>
                    <a:pt x="403" y="74"/>
                  </a:lnTo>
                  <a:lnTo>
                    <a:pt x="409" y="78"/>
                  </a:lnTo>
                  <a:lnTo>
                    <a:pt x="416" y="82"/>
                  </a:lnTo>
                  <a:lnTo>
                    <a:pt x="422" y="82"/>
                  </a:lnTo>
                  <a:lnTo>
                    <a:pt x="424" y="90"/>
                  </a:lnTo>
                  <a:lnTo>
                    <a:pt x="424" y="96"/>
                  </a:lnTo>
                  <a:lnTo>
                    <a:pt x="428" y="99"/>
                  </a:lnTo>
                  <a:lnTo>
                    <a:pt x="428" y="107"/>
                  </a:lnTo>
                  <a:lnTo>
                    <a:pt x="432" y="109"/>
                  </a:lnTo>
                  <a:lnTo>
                    <a:pt x="437" y="111"/>
                  </a:lnTo>
                  <a:lnTo>
                    <a:pt x="441" y="113"/>
                  </a:lnTo>
                  <a:lnTo>
                    <a:pt x="443" y="121"/>
                  </a:lnTo>
                  <a:lnTo>
                    <a:pt x="445" y="132"/>
                  </a:lnTo>
                  <a:lnTo>
                    <a:pt x="451" y="147"/>
                  </a:lnTo>
                  <a:lnTo>
                    <a:pt x="451" y="155"/>
                  </a:lnTo>
                  <a:lnTo>
                    <a:pt x="449" y="163"/>
                  </a:lnTo>
                  <a:lnTo>
                    <a:pt x="441" y="172"/>
                  </a:lnTo>
                  <a:lnTo>
                    <a:pt x="439" y="180"/>
                  </a:lnTo>
                  <a:lnTo>
                    <a:pt x="439" y="186"/>
                  </a:lnTo>
                  <a:lnTo>
                    <a:pt x="445" y="193"/>
                  </a:lnTo>
                  <a:lnTo>
                    <a:pt x="447" y="197"/>
                  </a:lnTo>
                  <a:lnTo>
                    <a:pt x="449" y="205"/>
                  </a:lnTo>
                  <a:lnTo>
                    <a:pt x="451" y="211"/>
                  </a:lnTo>
                  <a:lnTo>
                    <a:pt x="457" y="217"/>
                  </a:lnTo>
                  <a:lnTo>
                    <a:pt x="460" y="222"/>
                  </a:lnTo>
                  <a:lnTo>
                    <a:pt x="460" y="236"/>
                  </a:lnTo>
                  <a:lnTo>
                    <a:pt x="460" y="245"/>
                  </a:lnTo>
                  <a:lnTo>
                    <a:pt x="460" y="257"/>
                  </a:lnTo>
                  <a:lnTo>
                    <a:pt x="462" y="264"/>
                  </a:lnTo>
                  <a:lnTo>
                    <a:pt x="464" y="270"/>
                  </a:lnTo>
                  <a:lnTo>
                    <a:pt x="470" y="280"/>
                  </a:lnTo>
                  <a:lnTo>
                    <a:pt x="472" y="284"/>
                  </a:lnTo>
                  <a:lnTo>
                    <a:pt x="472" y="301"/>
                  </a:lnTo>
                  <a:lnTo>
                    <a:pt x="474" y="312"/>
                  </a:lnTo>
                  <a:lnTo>
                    <a:pt x="474" y="318"/>
                  </a:lnTo>
                  <a:lnTo>
                    <a:pt x="476" y="322"/>
                  </a:lnTo>
                  <a:close/>
                </a:path>
              </a:pathLst>
            </a:custGeom>
            <a:solidFill>
              <a:schemeClr val="accent1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84" name="Freeform 78"/>
            <p:cNvSpPr>
              <a:spLocks/>
            </p:cNvSpPr>
            <p:nvPr/>
          </p:nvSpPr>
          <p:spPr bwMode="auto">
            <a:xfrm>
              <a:off x="2479" y="2473"/>
              <a:ext cx="316" cy="163"/>
            </a:xfrm>
            <a:custGeom>
              <a:avLst/>
              <a:gdLst>
                <a:gd name="T0" fmla="*/ 184 w 355"/>
                <a:gd name="T1" fmla="*/ 120 h 184"/>
                <a:gd name="T2" fmla="*/ 195 w 355"/>
                <a:gd name="T3" fmla="*/ 116 h 184"/>
                <a:gd name="T4" fmla="*/ 204 w 355"/>
                <a:gd name="T5" fmla="*/ 114 h 184"/>
                <a:gd name="T6" fmla="*/ 218 w 355"/>
                <a:gd name="T7" fmla="*/ 110 h 184"/>
                <a:gd name="T8" fmla="*/ 224 w 355"/>
                <a:gd name="T9" fmla="*/ 106 h 184"/>
                <a:gd name="T10" fmla="*/ 226 w 355"/>
                <a:gd name="T11" fmla="*/ 99 h 184"/>
                <a:gd name="T12" fmla="*/ 237 w 355"/>
                <a:gd name="T13" fmla="*/ 89 h 184"/>
                <a:gd name="T14" fmla="*/ 250 w 355"/>
                <a:gd name="T15" fmla="*/ 82 h 184"/>
                <a:gd name="T16" fmla="*/ 245 w 355"/>
                <a:gd name="T17" fmla="*/ 71 h 184"/>
                <a:gd name="T18" fmla="*/ 237 w 355"/>
                <a:gd name="T19" fmla="*/ 66 h 184"/>
                <a:gd name="T20" fmla="*/ 230 w 355"/>
                <a:gd name="T21" fmla="*/ 55 h 184"/>
                <a:gd name="T22" fmla="*/ 215 w 355"/>
                <a:gd name="T23" fmla="*/ 50 h 184"/>
                <a:gd name="T24" fmla="*/ 206 w 355"/>
                <a:gd name="T25" fmla="*/ 44 h 184"/>
                <a:gd name="T26" fmla="*/ 200 w 355"/>
                <a:gd name="T27" fmla="*/ 39 h 184"/>
                <a:gd name="T28" fmla="*/ 190 w 355"/>
                <a:gd name="T29" fmla="*/ 36 h 184"/>
                <a:gd name="T30" fmla="*/ 183 w 355"/>
                <a:gd name="T31" fmla="*/ 39 h 184"/>
                <a:gd name="T32" fmla="*/ 173 w 355"/>
                <a:gd name="T33" fmla="*/ 42 h 184"/>
                <a:gd name="T34" fmla="*/ 161 w 355"/>
                <a:gd name="T35" fmla="*/ 43 h 184"/>
                <a:gd name="T36" fmla="*/ 158 w 355"/>
                <a:gd name="T37" fmla="*/ 34 h 184"/>
                <a:gd name="T38" fmla="*/ 157 w 355"/>
                <a:gd name="T39" fmla="*/ 27 h 184"/>
                <a:gd name="T40" fmla="*/ 161 w 355"/>
                <a:gd name="T41" fmla="*/ 24 h 184"/>
                <a:gd name="T42" fmla="*/ 155 w 355"/>
                <a:gd name="T43" fmla="*/ 21 h 184"/>
                <a:gd name="T44" fmla="*/ 143 w 355"/>
                <a:gd name="T45" fmla="*/ 16 h 184"/>
                <a:gd name="T46" fmla="*/ 125 w 355"/>
                <a:gd name="T47" fmla="*/ 9 h 184"/>
                <a:gd name="T48" fmla="*/ 113 w 355"/>
                <a:gd name="T49" fmla="*/ 4 h 184"/>
                <a:gd name="T50" fmla="*/ 111 w 355"/>
                <a:gd name="T51" fmla="*/ 9 h 184"/>
                <a:gd name="T52" fmla="*/ 101 w 355"/>
                <a:gd name="T53" fmla="*/ 7 h 184"/>
                <a:gd name="T54" fmla="*/ 89 w 355"/>
                <a:gd name="T55" fmla="*/ 0 h 184"/>
                <a:gd name="T56" fmla="*/ 85 w 355"/>
                <a:gd name="T57" fmla="*/ 7 h 184"/>
                <a:gd name="T58" fmla="*/ 77 w 355"/>
                <a:gd name="T59" fmla="*/ 11 h 184"/>
                <a:gd name="T60" fmla="*/ 60 w 355"/>
                <a:gd name="T61" fmla="*/ 15 h 184"/>
                <a:gd name="T62" fmla="*/ 45 w 355"/>
                <a:gd name="T63" fmla="*/ 16 h 184"/>
                <a:gd name="T64" fmla="*/ 31 w 355"/>
                <a:gd name="T65" fmla="*/ 24 h 184"/>
                <a:gd name="T66" fmla="*/ 21 w 355"/>
                <a:gd name="T67" fmla="*/ 23 h 184"/>
                <a:gd name="T68" fmla="*/ 13 w 355"/>
                <a:gd name="T69" fmla="*/ 24 h 184"/>
                <a:gd name="T70" fmla="*/ 6 w 355"/>
                <a:gd name="T71" fmla="*/ 29 h 184"/>
                <a:gd name="T72" fmla="*/ 0 w 355"/>
                <a:gd name="T73" fmla="*/ 27 h 184"/>
                <a:gd name="T74" fmla="*/ 4 w 355"/>
                <a:gd name="T75" fmla="*/ 38 h 184"/>
                <a:gd name="T76" fmla="*/ 11 w 355"/>
                <a:gd name="T77" fmla="*/ 43 h 184"/>
                <a:gd name="T78" fmla="*/ 11 w 355"/>
                <a:gd name="T79" fmla="*/ 51 h 184"/>
                <a:gd name="T80" fmla="*/ 10 w 355"/>
                <a:gd name="T81" fmla="*/ 58 h 184"/>
                <a:gd name="T82" fmla="*/ 10 w 355"/>
                <a:gd name="T83" fmla="*/ 68 h 184"/>
                <a:gd name="T84" fmla="*/ 16 w 355"/>
                <a:gd name="T85" fmla="*/ 75 h 184"/>
                <a:gd name="T86" fmla="*/ 25 w 355"/>
                <a:gd name="T87" fmla="*/ 80 h 184"/>
                <a:gd name="T88" fmla="*/ 31 w 355"/>
                <a:gd name="T89" fmla="*/ 89 h 184"/>
                <a:gd name="T90" fmla="*/ 36 w 355"/>
                <a:gd name="T91" fmla="*/ 96 h 184"/>
                <a:gd name="T92" fmla="*/ 38 w 355"/>
                <a:gd name="T93" fmla="*/ 105 h 184"/>
                <a:gd name="T94" fmla="*/ 40 w 355"/>
                <a:gd name="T95" fmla="*/ 113 h 184"/>
                <a:gd name="T96" fmla="*/ 46 w 355"/>
                <a:gd name="T97" fmla="*/ 121 h 184"/>
                <a:gd name="T98" fmla="*/ 65 w 355"/>
                <a:gd name="T99" fmla="*/ 127 h 184"/>
                <a:gd name="T100" fmla="*/ 67 w 355"/>
                <a:gd name="T101" fmla="*/ 120 h 184"/>
                <a:gd name="T102" fmla="*/ 88 w 355"/>
                <a:gd name="T103" fmla="*/ 116 h 184"/>
                <a:gd name="T104" fmla="*/ 97 w 355"/>
                <a:gd name="T105" fmla="*/ 108 h 184"/>
                <a:gd name="T106" fmla="*/ 104 w 355"/>
                <a:gd name="T107" fmla="*/ 101 h 184"/>
                <a:gd name="T108" fmla="*/ 133 w 355"/>
                <a:gd name="T109" fmla="*/ 111 h 184"/>
                <a:gd name="T110" fmla="*/ 157 w 355"/>
                <a:gd name="T111" fmla="*/ 114 h 184"/>
                <a:gd name="T112" fmla="*/ 170 w 355"/>
                <a:gd name="T113" fmla="*/ 121 h 184"/>
                <a:gd name="T114" fmla="*/ 180 w 355"/>
                <a:gd name="T115" fmla="*/ 125 h 18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55"/>
                <a:gd name="T175" fmla="*/ 0 h 184"/>
                <a:gd name="T176" fmla="*/ 355 w 355"/>
                <a:gd name="T177" fmla="*/ 184 h 18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55" h="184">
                  <a:moveTo>
                    <a:pt x="255" y="179"/>
                  </a:moveTo>
                  <a:lnTo>
                    <a:pt x="261" y="173"/>
                  </a:lnTo>
                  <a:lnTo>
                    <a:pt x="266" y="163"/>
                  </a:lnTo>
                  <a:lnTo>
                    <a:pt x="276" y="167"/>
                  </a:lnTo>
                  <a:lnTo>
                    <a:pt x="282" y="165"/>
                  </a:lnTo>
                  <a:lnTo>
                    <a:pt x="289" y="165"/>
                  </a:lnTo>
                  <a:lnTo>
                    <a:pt x="295" y="159"/>
                  </a:lnTo>
                  <a:lnTo>
                    <a:pt x="309" y="158"/>
                  </a:lnTo>
                  <a:lnTo>
                    <a:pt x="311" y="152"/>
                  </a:lnTo>
                  <a:lnTo>
                    <a:pt x="318" y="152"/>
                  </a:lnTo>
                  <a:lnTo>
                    <a:pt x="318" y="146"/>
                  </a:lnTo>
                  <a:lnTo>
                    <a:pt x="320" y="142"/>
                  </a:lnTo>
                  <a:lnTo>
                    <a:pt x="322" y="134"/>
                  </a:lnTo>
                  <a:lnTo>
                    <a:pt x="336" y="127"/>
                  </a:lnTo>
                  <a:lnTo>
                    <a:pt x="343" y="119"/>
                  </a:lnTo>
                  <a:lnTo>
                    <a:pt x="355" y="119"/>
                  </a:lnTo>
                  <a:lnTo>
                    <a:pt x="351" y="110"/>
                  </a:lnTo>
                  <a:lnTo>
                    <a:pt x="347" y="102"/>
                  </a:lnTo>
                  <a:lnTo>
                    <a:pt x="341" y="100"/>
                  </a:lnTo>
                  <a:lnTo>
                    <a:pt x="336" y="96"/>
                  </a:lnTo>
                  <a:lnTo>
                    <a:pt x="336" y="87"/>
                  </a:lnTo>
                  <a:lnTo>
                    <a:pt x="326" y="79"/>
                  </a:lnTo>
                  <a:lnTo>
                    <a:pt x="314" y="71"/>
                  </a:lnTo>
                  <a:lnTo>
                    <a:pt x="305" y="71"/>
                  </a:lnTo>
                  <a:lnTo>
                    <a:pt x="299" y="71"/>
                  </a:lnTo>
                  <a:lnTo>
                    <a:pt x="291" y="63"/>
                  </a:lnTo>
                  <a:lnTo>
                    <a:pt x="291" y="58"/>
                  </a:lnTo>
                  <a:lnTo>
                    <a:pt x="284" y="56"/>
                  </a:lnTo>
                  <a:lnTo>
                    <a:pt x="276" y="56"/>
                  </a:lnTo>
                  <a:lnTo>
                    <a:pt x="270" y="52"/>
                  </a:lnTo>
                  <a:lnTo>
                    <a:pt x="263" y="52"/>
                  </a:lnTo>
                  <a:lnTo>
                    <a:pt x="259" y="56"/>
                  </a:lnTo>
                  <a:lnTo>
                    <a:pt x="251" y="56"/>
                  </a:lnTo>
                  <a:lnTo>
                    <a:pt x="245" y="60"/>
                  </a:lnTo>
                  <a:lnTo>
                    <a:pt x="234" y="63"/>
                  </a:lnTo>
                  <a:lnTo>
                    <a:pt x="228" y="62"/>
                  </a:lnTo>
                  <a:lnTo>
                    <a:pt x="226" y="60"/>
                  </a:lnTo>
                  <a:lnTo>
                    <a:pt x="224" y="48"/>
                  </a:lnTo>
                  <a:lnTo>
                    <a:pt x="220" y="44"/>
                  </a:lnTo>
                  <a:lnTo>
                    <a:pt x="222" y="40"/>
                  </a:lnTo>
                  <a:lnTo>
                    <a:pt x="226" y="39"/>
                  </a:lnTo>
                  <a:lnTo>
                    <a:pt x="228" y="35"/>
                  </a:lnTo>
                  <a:lnTo>
                    <a:pt x="226" y="31"/>
                  </a:lnTo>
                  <a:lnTo>
                    <a:pt x="220" y="31"/>
                  </a:lnTo>
                  <a:lnTo>
                    <a:pt x="207" y="31"/>
                  </a:lnTo>
                  <a:lnTo>
                    <a:pt x="203" y="23"/>
                  </a:lnTo>
                  <a:lnTo>
                    <a:pt x="194" y="19"/>
                  </a:lnTo>
                  <a:lnTo>
                    <a:pt x="176" y="12"/>
                  </a:lnTo>
                  <a:lnTo>
                    <a:pt x="165" y="2"/>
                  </a:lnTo>
                  <a:lnTo>
                    <a:pt x="161" y="4"/>
                  </a:lnTo>
                  <a:lnTo>
                    <a:pt x="159" y="6"/>
                  </a:lnTo>
                  <a:lnTo>
                    <a:pt x="157" y="12"/>
                  </a:lnTo>
                  <a:lnTo>
                    <a:pt x="148" y="12"/>
                  </a:lnTo>
                  <a:lnTo>
                    <a:pt x="144" y="10"/>
                  </a:lnTo>
                  <a:lnTo>
                    <a:pt x="130" y="0"/>
                  </a:lnTo>
                  <a:lnTo>
                    <a:pt x="126" y="0"/>
                  </a:lnTo>
                  <a:lnTo>
                    <a:pt x="121" y="2"/>
                  </a:lnTo>
                  <a:lnTo>
                    <a:pt x="121" y="10"/>
                  </a:lnTo>
                  <a:lnTo>
                    <a:pt x="117" y="12"/>
                  </a:lnTo>
                  <a:lnTo>
                    <a:pt x="109" y="16"/>
                  </a:lnTo>
                  <a:lnTo>
                    <a:pt x="88" y="16"/>
                  </a:lnTo>
                  <a:lnTo>
                    <a:pt x="84" y="21"/>
                  </a:lnTo>
                  <a:lnTo>
                    <a:pt x="78" y="23"/>
                  </a:lnTo>
                  <a:lnTo>
                    <a:pt x="63" y="23"/>
                  </a:lnTo>
                  <a:lnTo>
                    <a:pt x="52" y="27"/>
                  </a:lnTo>
                  <a:lnTo>
                    <a:pt x="44" y="35"/>
                  </a:lnTo>
                  <a:lnTo>
                    <a:pt x="38" y="35"/>
                  </a:lnTo>
                  <a:lnTo>
                    <a:pt x="30" y="33"/>
                  </a:lnTo>
                  <a:lnTo>
                    <a:pt x="23" y="33"/>
                  </a:lnTo>
                  <a:lnTo>
                    <a:pt x="19" y="35"/>
                  </a:lnTo>
                  <a:lnTo>
                    <a:pt x="15" y="40"/>
                  </a:lnTo>
                  <a:lnTo>
                    <a:pt x="9" y="42"/>
                  </a:lnTo>
                  <a:lnTo>
                    <a:pt x="7" y="42"/>
                  </a:lnTo>
                  <a:lnTo>
                    <a:pt x="0" y="39"/>
                  </a:lnTo>
                  <a:lnTo>
                    <a:pt x="2" y="50"/>
                  </a:lnTo>
                  <a:lnTo>
                    <a:pt x="6" y="54"/>
                  </a:lnTo>
                  <a:lnTo>
                    <a:pt x="11" y="58"/>
                  </a:lnTo>
                  <a:lnTo>
                    <a:pt x="15" y="62"/>
                  </a:lnTo>
                  <a:lnTo>
                    <a:pt x="17" y="71"/>
                  </a:lnTo>
                  <a:lnTo>
                    <a:pt x="15" y="75"/>
                  </a:lnTo>
                  <a:lnTo>
                    <a:pt x="15" y="79"/>
                  </a:lnTo>
                  <a:lnTo>
                    <a:pt x="13" y="85"/>
                  </a:lnTo>
                  <a:lnTo>
                    <a:pt x="11" y="90"/>
                  </a:lnTo>
                  <a:lnTo>
                    <a:pt x="13" y="98"/>
                  </a:lnTo>
                  <a:lnTo>
                    <a:pt x="17" y="104"/>
                  </a:lnTo>
                  <a:lnTo>
                    <a:pt x="23" y="108"/>
                  </a:lnTo>
                  <a:lnTo>
                    <a:pt x="32" y="113"/>
                  </a:lnTo>
                  <a:lnTo>
                    <a:pt x="36" y="115"/>
                  </a:lnTo>
                  <a:lnTo>
                    <a:pt x="40" y="119"/>
                  </a:lnTo>
                  <a:lnTo>
                    <a:pt x="44" y="127"/>
                  </a:lnTo>
                  <a:lnTo>
                    <a:pt x="48" y="131"/>
                  </a:lnTo>
                  <a:lnTo>
                    <a:pt x="52" y="138"/>
                  </a:lnTo>
                  <a:lnTo>
                    <a:pt x="52" y="144"/>
                  </a:lnTo>
                  <a:lnTo>
                    <a:pt x="54" y="150"/>
                  </a:lnTo>
                  <a:lnTo>
                    <a:pt x="57" y="156"/>
                  </a:lnTo>
                  <a:lnTo>
                    <a:pt x="57" y="161"/>
                  </a:lnTo>
                  <a:lnTo>
                    <a:pt x="61" y="169"/>
                  </a:lnTo>
                  <a:lnTo>
                    <a:pt x="65" y="175"/>
                  </a:lnTo>
                  <a:lnTo>
                    <a:pt x="73" y="181"/>
                  </a:lnTo>
                  <a:lnTo>
                    <a:pt x="92" y="182"/>
                  </a:lnTo>
                  <a:lnTo>
                    <a:pt x="94" y="179"/>
                  </a:lnTo>
                  <a:lnTo>
                    <a:pt x="94" y="173"/>
                  </a:lnTo>
                  <a:lnTo>
                    <a:pt x="105" y="169"/>
                  </a:lnTo>
                  <a:lnTo>
                    <a:pt x="125" y="167"/>
                  </a:lnTo>
                  <a:lnTo>
                    <a:pt x="130" y="165"/>
                  </a:lnTo>
                  <a:lnTo>
                    <a:pt x="138" y="156"/>
                  </a:lnTo>
                  <a:lnTo>
                    <a:pt x="140" y="150"/>
                  </a:lnTo>
                  <a:lnTo>
                    <a:pt x="148" y="146"/>
                  </a:lnTo>
                  <a:lnTo>
                    <a:pt x="167" y="150"/>
                  </a:lnTo>
                  <a:lnTo>
                    <a:pt x="188" y="159"/>
                  </a:lnTo>
                  <a:lnTo>
                    <a:pt x="203" y="163"/>
                  </a:lnTo>
                  <a:lnTo>
                    <a:pt x="222" y="165"/>
                  </a:lnTo>
                  <a:lnTo>
                    <a:pt x="234" y="171"/>
                  </a:lnTo>
                  <a:lnTo>
                    <a:pt x="242" y="175"/>
                  </a:lnTo>
                  <a:lnTo>
                    <a:pt x="243" y="184"/>
                  </a:lnTo>
                  <a:lnTo>
                    <a:pt x="255" y="179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85" name="Freeform 79"/>
            <p:cNvSpPr>
              <a:spLocks/>
            </p:cNvSpPr>
            <p:nvPr/>
          </p:nvSpPr>
          <p:spPr bwMode="auto">
            <a:xfrm>
              <a:off x="2479" y="2473"/>
              <a:ext cx="316" cy="163"/>
            </a:xfrm>
            <a:custGeom>
              <a:avLst/>
              <a:gdLst>
                <a:gd name="T0" fmla="*/ 184 w 355"/>
                <a:gd name="T1" fmla="*/ 120 h 184"/>
                <a:gd name="T2" fmla="*/ 195 w 355"/>
                <a:gd name="T3" fmla="*/ 116 h 184"/>
                <a:gd name="T4" fmla="*/ 204 w 355"/>
                <a:gd name="T5" fmla="*/ 114 h 184"/>
                <a:gd name="T6" fmla="*/ 218 w 355"/>
                <a:gd name="T7" fmla="*/ 110 h 184"/>
                <a:gd name="T8" fmla="*/ 224 w 355"/>
                <a:gd name="T9" fmla="*/ 106 h 184"/>
                <a:gd name="T10" fmla="*/ 226 w 355"/>
                <a:gd name="T11" fmla="*/ 99 h 184"/>
                <a:gd name="T12" fmla="*/ 237 w 355"/>
                <a:gd name="T13" fmla="*/ 89 h 184"/>
                <a:gd name="T14" fmla="*/ 250 w 355"/>
                <a:gd name="T15" fmla="*/ 82 h 184"/>
                <a:gd name="T16" fmla="*/ 245 w 355"/>
                <a:gd name="T17" fmla="*/ 71 h 184"/>
                <a:gd name="T18" fmla="*/ 237 w 355"/>
                <a:gd name="T19" fmla="*/ 66 h 184"/>
                <a:gd name="T20" fmla="*/ 230 w 355"/>
                <a:gd name="T21" fmla="*/ 55 h 184"/>
                <a:gd name="T22" fmla="*/ 215 w 355"/>
                <a:gd name="T23" fmla="*/ 50 h 184"/>
                <a:gd name="T24" fmla="*/ 206 w 355"/>
                <a:gd name="T25" fmla="*/ 44 h 184"/>
                <a:gd name="T26" fmla="*/ 200 w 355"/>
                <a:gd name="T27" fmla="*/ 39 h 184"/>
                <a:gd name="T28" fmla="*/ 190 w 355"/>
                <a:gd name="T29" fmla="*/ 36 h 184"/>
                <a:gd name="T30" fmla="*/ 183 w 355"/>
                <a:gd name="T31" fmla="*/ 39 h 184"/>
                <a:gd name="T32" fmla="*/ 173 w 355"/>
                <a:gd name="T33" fmla="*/ 42 h 184"/>
                <a:gd name="T34" fmla="*/ 161 w 355"/>
                <a:gd name="T35" fmla="*/ 43 h 184"/>
                <a:gd name="T36" fmla="*/ 158 w 355"/>
                <a:gd name="T37" fmla="*/ 34 h 184"/>
                <a:gd name="T38" fmla="*/ 157 w 355"/>
                <a:gd name="T39" fmla="*/ 27 h 184"/>
                <a:gd name="T40" fmla="*/ 161 w 355"/>
                <a:gd name="T41" fmla="*/ 24 h 184"/>
                <a:gd name="T42" fmla="*/ 155 w 355"/>
                <a:gd name="T43" fmla="*/ 21 h 184"/>
                <a:gd name="T44" fmla="*/ 143 w 355"/>
                <a:gd name="T45" fmla="*/ 16 h 184"/>
                <a:gd name="T46" fmla="*/ 125 w 355"/>
                <a:gd name="T47" fmla="*/ 9 h 184"/>
                <a:gd name="T48" fmla="*/ 113 w 355"/>
                <a:gd name="T49" fmla="*/ 4 h 184"/>
                <a:gd name="T50" fmla="*/ 111 w 355"/>
                <a:gd name="T51" fmla="*/ 9 h 184"/>
                <a:gd name="T52" fmla="*/ 101 w 355"/>
                <a:gd name="T53" fmla="*/ 7 h 184"/>
                <a:gd name="T54" fmla="*/ 89 w 355"/>
                <a:gd name="T55" fmla="*/ 0 h 184"/>
                <a:gd name="T56" fmla="*/ 85 w 355"/>
                <a:gd name="T57" fmla="*/ 7 h 184"/>
                <a:gd name="T58" fmla="*/ 77 w 355"/>
                <a:gd name="T59" fmla="*/ 11 h 184"/>
                <a:gd name="T60" fmla="*/ 60 w 355"/>
                <a:gd name="T61" fmla="*/ 15 h 184"/>
                <a:gd name="T62" fmla="*/ 45 w 355"/>
                <a:gd name="T63" fmla="*/ 16 h 184"/>
                <a:gd name="T64" fmla="*/ 31 w 355"/>
                <a:gd name="T65" fmla="*/ 24 h 184"/>
                <a:gd name="T66" fmla="*/ 21 w 355"/>
                <a:gd name="T67" fmla="*/ 23 h 184"/>
                <a:gd name="T68" fmla="*/ 13 w 355"/>
                <a:gd name="T69" fmla="*/ 24 h 184"/>
                <a:gd name="T70" fmla="*/ 6 w 355"/>
                <a:gd name="T71" fmla="*/ 29 h 184"/>
                <a:gd name="T72" fmla="*/ 0 w 355"/>
                <a:gd name="T73" fmla="*/ 27 h 184"/>
                <a:gd name="T74" fmla="*/ 4 w 355"/>
                <a:gd name="T75" fmla="*/ 38 h 184"/>
                <a:gd name="T76" fmla="*/ 11 w 355"/>
                <a:gd name="T77" fmla="*/ 43 h 184"/>
                <a:gd name="T78" fmla="*/ 11 w 355"/>
                <a:gd name="T79" fmla="*/ 51 h 184"/>
                <a:gd name="T80" fmla="*/ 10 w 355"/>
                <a:gd name="T81" fmla="*/ 58 h 184"/>
                <a:gd name="T82" fmla="*/ 10 w 355"/>
                <a:gd name="T83" fmla="*/ 68 h 184"/>
                <a:gd name="T84" fmla="*/ 16 w 355"/>
                <a:gd name="T85" fmla="*/ 75 h 184"/>
                <a:gd name="T86" fmla="*/ 25 w 355"/>
                <a:gd name="T87" fmla="*/ 80 h 184"/>
                <a:gd name="T88" fmla="*/ 31 w 355"/>
                <a:gd name="T89" fmla="*/ 89 h 184"/>
                <a:gd name="T90" fmla="*/ 36 w 355"/>
                <a:gd name="T91" fmla="*/ 96 h 184"/>
                <a:gd name="T92" fmla="*/ 38 w 355"/>
                <a:gd name="T93" fmla="*/ 105 h 184"/>
                <a:gd name="T94" fmla="*/ 40 w 355"/>
                <a:gd name="T95" fmla="*/ 113 h 184"/>
                <a:gd name="T96" fmla="*/ 46 w 355"/>
                <a:gd name="T97" fmla="*/ 121 h 184"/>
                <a:gd name="T98" fmla="*/ 65 w 355"/>
                <a:gd name="T99" fmla="*/ 127 h 184"/>
                <a:gd name="T100" fmla="*/ 67 w 355"/>
                <a:gd name="T101" fmla="*/ 120 h 184"/>
                <a:gd name="T102" fmla="*/ 88 w 355"/>
                <a:gd name="T103" fmla="*/ 116 h 184"/>
                <a:gd name="T104" fmla="*/ 97 w 355"/>
                <a:gd name="T105" fmla="*/ 108 h 184"/>
                <a:gd name="T106" fmla="*/ 104 w 355"/>
                <a:gd name="T107" fmla="*/ 101 h 184"/>
                <a:gd name="T108" fmla="*/ 133 w 355"/>
                <a:gd name="T109" fmla="*/ 111 h 184"/>
                <a:gd name="T110" fmla="*/ 157 w 355"/>
                <a:gd name="T111" fmla="*/ 114 h 184"/>
                <a:gd name="T112" fmla="*/ 170 w 355"/>
                <a:gd name="T113" fmla="*/ 121 h 184"/>
                <a:gd name="T114" fmla="*/ 180 w 355"/>
                <a:gd name="T115" fmla="*/ 125 h 18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55"/>
                <a:gd name="T175" fmla="*/ 0 h 184"/>
                <a:gd name="T176" fmla="*/ 355 w 355"/>
                <a:gd name="T177" fmla="*/ 184 h 18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55" h="184">
                  <a:moveTo>
                    <a:pt x="255" y="179"/>
                  </a:moveTo>
                  <a:lnTo>
                    <a:pt x="261" y="173"/>
                  </a:lnTo>
                  <a:lnTo>
                    <a:pt x="266" y="163"/>
                  </a:lnTo>
                  <a:lnTo>
                    <a:pt x="276" y="167"/>
                  </a:lnTo>
                  <a:lnTo>
                    <a:pt x="282" y="165"/>
                  </a:lnTo>
                  <a:lnTo>
                    <a:pt x="289" y="165"/>
                  </a:lnTo>
                  <a:lnTo>
                    <a:pt x="295" y="159"/>
                  </a:lnTo>
                  <a:lnTo>
                    <a:pt x="309" y="158"/>
                  </a:lnTo>
                  <a:lnTo>
                    <a:pt x="311" y="152"/>
                  </a:lnTo>
                  <a:lnTo>
                    <a:pt x="318" y="152"/>
                  </a:lnTo>
                  <a:lnTo>
                    <a:pt x="318" y="146"/>
                  </a:lnTo>
                  <a:lnTo>
                    <a:pt x="320" y="142"/>
                  </a:lnTo>
                  <a:lnTo>
                    <a:pt x="322" y="134"/>
                  </a:lnTo>
                  <a:lnTo>
                    <a:pt x="336" y="127"/>
                  </a:lnTo>
                  <a:lnTo>
                    <a:pt x="343" y="119"/>
                  </a:lnTo>
                  <a:lnTo>
                    <a:pt x="355" y="119"/>
                  </a:lnTo>
                  <a:lnTo>
                    <a:pt x="351" y="110"/>
                  </a:lnTo>
                  <a:lnTo>
                    <a:pt x="347" y="102"/>
                  </a:lnTo>
                  <a:lnTo>
                    <a:pt x="341" y="100"/>
                  </a:lnTo>
                  <a:lnTo>
                    <a:pt x="336" y="96"/>
                  </a:lnTo>
                  <a:lnTo>
                    <a:pt x="336" y="87"/>
                  </a:lnTo>
                  <a:lnTo>
                    <a:pt x="326" y="79"/>
                  </a:lnTo>
                  <a:lnTo>
                    <a:pt x="314" y="71"/>
                  </a:lnTo>
                  <a:lnTo>
                    <a:pt x="305" y="71"/>
                  </a:lnTo>
                  <a:lnTo>
                    <a:pt x="299" y="71"/>
                  </a:lnTo>
                  <a:lnTo>
                    <a:pt x="291" y="63"/>
                  </a:lnTo>
                  <a:lnTo>
                    <a:pt x="291" y="58"/>
                  </a:lnTo>
                  <a:lnTo>
                    <a:pt x="284" y="56"/>
                  </a:lnTo>
                  <a:lnTo>
                    <a:pt x="276" y="56"/>
                  </a:lnTo>
                  <a:lnTo>
                    <a:pt x="270" y="52"/>
                  </a:lnTo>
                  <a:lnTo>
                    <a:pt x="263" y="52"/>
                  </a:lnTo>
                  <a:lnTo>
                    <a:pt x="259" y="56"/>
                  </a:lnTo>
                  <a:lnTo>
                    <a:pt x="251" y="56"/>
                  </a:lnTo>
                  <a:lnTo>
                    <a:pt x="245" y="60"/>
                  </a:lnTo>
                  <a:lnTo>
                    <a:pt x="234" y="63"/>
                  </a:lnTo>
                  <a:lnTo>
                    <a:pt x="228" y="62"/>
                  </a:lnTo>
                  <a:lnTo>
                    <a:pt x="226" y="60"/>
                  </a:lnTo>
                  <a:lnTo>
                    <a:pt x="224" y="48"/>
                  </a:lnTo>
                  <a:lnTo>
                    <a:pt x="220" y="44"/>
                  </a:lnTo>
                  <a:lnTo>
                    <a:pt x="222" y="40"/>
                  </a:lnTo>
                  <a:lnTo>
                    <a:pt x="226" y="39"/>
                  </a:lnTo>
                  <a:lnTo>
                    <a:pt x="228" y="35"/>
                  </a:lnTo>
                  <a:lnTo>
                    <a:pt x="226" y="31"/>
                  </a:lnTo>
                  <a:lnTo>
                    <a:pt x="220" y="31"/>
                  </a:lnTo>
                  <a:lnTo>
                    <a:pt x="207" y="31"/>
                  </a:lnTo>
                  <a:lnTo>
                    <a:pt x="203" y="23"/>
                  </a:lnTo>
                  <a:lnTo>
                    <a:pt x="194" y="19"/>
                  </a:lnTo>
                  <a:lnTo>
                    <a:pt x="176" y="12"/>
                  </a:lnTo>
                  <a:lnTo>
                    <a:pt x="165" y="2"/>
                  </a:lnTo>
                  <a:lnTo>
                    <a:pt x="161" y="4"/>
                  </a:lnTo>
                  <a:lnTo>
                    <a:pt x="159" y="6"/>
                  </a:lnTo>
                  <a:lnTo>
                    <a:pt x="157" y="12"/>
                  </a:lnTo>
                  <a:lnTo>
                    <a:pt x="148" y="12"/>
                  </a:lnTo>
                  <a:lnTo>
                    <a:pt x="144" y="10"/>
                  </a:lnTo>
                  <a:lnTo>
                    <a:pt x="130" y="0"/>
                  </a:lnTo>
                  <a:lnTo>
                    <a:pt x="126" y="0"/>
                  </a:lnTo>
                  <a:lnTo>
                    <a:pt x="121" y="2"/>
                  </a:lnTo>
                  <a:lnTo>
                    <a:pt x="121" y="10"/>
                  </a:lnTo>
                  <a:lnTo>
                    <a:pt x="117" y="12"/>
                  </a:lnTo>
                  <a:lnTo>
                    <a:pt x="109" y="16"/>
                  </a:lnTo>
                  <a:lnTo>
                    <a:pt x="88" y="16"/>
                  </a:lnTo>
                  <a:lnTo>
                    <a:pt x="84" y="21"/>
                  </a:lnTo>
                  <a:lnTo>
                    <a:pt x="78" y="23"/>
                  </a:lnTo>
                  <a:lnTo>
                    <a:pt x="63" y="23"/>
                  </a:lnTo>
                  <a:lnTo>
                    <a:pt x="52" y="27"/>
                  </a:lnTo>
                  <a:lnTo>
                    <a:pt x="44" y="35"/>
                  </a:lnTo>
                  <a:lnTo>
                    <a:pt x="38" y="35"/>
                  </a:lnTo>
                  <a:lnTo>
                    <a:pt x="30" y="33"/>
                  </a:lnTo>
                  <a:lnTo>
                    <a:pt x="23" y="33"/>
                  </a:lnTo>
                  <a:lnTo>
                    <a:pt x="19" y="35"/>
                  </a:lnTo>
                  <a:lnTo>
                    <a:pt x="15" y="40"/>
                  </a:lnTo>
                  <a:lnTo>
                    <a:pt x="9" y="42"/>
                  </a:lnTo>
                  <a:lnTo>
                    <a:pt x="7" y="42"/>
                  </a:lnTo>
                  <a:lnTo>
                    <a:pt x="0" y="39"/>
                  </a:lnTo>
                  <a:lnTo>
                    <a:pt x="2" y="50"/>
                  </a:lnTo>
                  <a:lnTo>
                    <a:pt x="6" y="54"/>
                  </a:lnTo>
                  <a:lnTo>
                    <a:pt x="11" y="58"/>
                  </a:lnTo>
                  <a:lnTo>
                    <a:pt x="15" y="62"/>
                  </a:lnTo>
                  <a:lnTo>
                    <a:pt x="17" y="71"/>
                  </a:lnTo>
                  <a:lnTo>
                    <a:pt x="15" y="75"/>
                  </a:lnTo>
                  <a:lnTo>
                    <a:pt x="15" y="79"/>
                  </a:lnTo>
                  <a:lnTo>
                    <a:pt x="13" y="85"/>
                  </a:lnTo>
                  <a:lnTo>
                    <a:pt x="11" y="90"/>
                  </a:lnTo>
                  <a:lnTo>
                    <a:pt x="13" y="98"/>
                  </a:lnTo>
                  <a:lnTo>
                    <a:pt x="17" y="104"/>
                  </a:lnTo>
                  <a:lnTo>
                    <a:pt x="23" y="108"/>
                  </a:lnTo>
                  <a:lnTo>
                    <a:pt x="32" y="113"/>
                  </a:lnTo>
                  <a:lnTo>
                    <a:pt x="36" y="115"/>
                  </a:lnTo>
                  <a:lnTo>
                    <a:pt x="40" y="119"/>
                  </a:lnTo>
                  <a:lnTo>
                    <a:pt x="44" y="127"/>
                  </a:lnTo>
                  <a:lnTo>
                    <a:pt x="48" y="131"/>
                  </a:lnTo>
                  <a:lnTo>
                    <a:pt x="52" y="138"/>
                  </a:lnTo>
                  <a:lnTo>
                    <a:pt x="52" y="144"/>
                  </a:lnTo>
                  <a:lnTo>
                    <a:pt x="54" y="150"/>
                  </a:lnTo>
                  <a:lnTo>
                    <a:pt x="57" y="156"/>
                  </a:lnTo>
                  <a:lnTo>
                    <a:pt x="57" y="161"/>
                  </a:lnTo>
                  <a:lnTo>
                    <a:pt x="61" y="169"/>
                  </a:lnTo>
                  <a:lnTo>
                    <a:pt x="65" y="175"/>
                  </a:lnTo>
                  <a:lnTo>
                    <a:pt x="73" y="181"/>
                  </a:lnTo>
                  <a:lnTo>
                    <a:pt x="92" y="182"/>
                  </a:lnTo>
                  <a:lnTo>
                    <a:pt x="94" y="179"/>
                  </a:lnTo>
                  <a:lnTo>
                    <a:pt x="94" y="173"/>
                  </a:lnTo>
                  <a:lnTo>
                    <a:pt x="105" y="169"/>
                  </a:lnTo>
                  <a:lnTo>
                    <a:pt x="125" y="167"/>
                  </a:lnTo>
                  <a:lnTo>
                    <a:pt x="130" y="165"/>
                  </a:lnTo>
                  <a:lnTo>
                    <a:pt x="138" y="156"/>
                  </a:lnTo>
                  <a:lnTo>
                    <a:pt x="140" y="150"/>
                  </a:lnTo>
                  <a:lnTo>
                    <a:pt x="148" y="146"/>
                  </a:lnTo>
                  <a:lnTo>
                    <a:pt x="167" y="150"/>
                  </a:lnTo>
                  <a:lnTo>
                    <a:pt x="188" y="159"/>
                  </a:lnTo>
                  <a:lnTo>
                    <a:pt x="203" y="163"/>
                  </a:lnTo>
                  <a:lnTo>
                    <a:pt x="222" y="165"/>
                  </a:lnTo>
                  <a:lnTo>
                    <a:pt x="234" y="171"/>
                  </a:lnTo>
                  <a:lnTo>
                    <a:pt x="242" y="175"/>
                  </a:lnTo>
                  <a:lnTo>
                    <a:pt x="243" y="184"/>
                  </a:lnTo>
                  <a:lnTo>
                    <a:pt x="255" y="179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86" name="Freeform 80"/>
            <p:cNvSpPr>
              <a:spLocks/>
            </p:cNvSpPr>
            <p:nvPr/>
          </p:nvSpPr>
          <p:spPr bwMode="auto">
            <a:xfrm>
              <a:off x="2959" y="2642"/>
              <a:ext cx="29" cy="26"/>
            </a:xfrm>
            <a:custGeom>
              <a:avLst/>
              <a:gdLst>
                <a:gd name="T0" fmla="*/ 0 w 33"/>
                <a:gd name="T1" fmla="*/ 0 h 29"/>
                <a:gd name="T2" fmla="*/ 4 w 33"/>
                <a:gd name="T3" fmla="*/ 4 h 29"/>
                <a:gd name="T4" fmla="*/ 11 w 33"/>
                <a:gd name="T5" fmla="*/ 11 h 29"/>
                <a:gd name="T6" fmla="*/ 21 w 33"/>
                <a:gd name="T7" fmla="*/ 15 h 29"/>
                <a:gd name="T8" fmla="*/ 22 w 33"/>
                <a:gd name="T9" fmla="*/ 21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3"/>
                <a:gd name="T16" fmla="*/ 0 h 29"/>
                <a:gd name="T17" fmla="*/ 33 w 33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3" h="29">
                  <a:moveTo>
                    <a:pt x="0" y="0"/>
                  </a:moveTo>
                  <a:lnTo>
                    <a:pt x="6" y="6"/>
                  </a:lnTo>
                  <a:lnTo>
                    <a:pt x="17" y="14"/>
                  </a:lnTo>
                  <a:lnTo>
                    <a:pt x="31" y="21"/>
                  </a:lnTo>
                  <a:lnTo>
                    <a:pt x="33" y="29"/>
                  </a:lnTo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87" name="Freeform 81"/>
            <p:cNvSpPr>
              <a:spLocks/>
            </p:cNvSpPr>
            <p:nvPr/>
          </p:nvSpPr>
          <p:spPr bwMode="auto">
            <a:xfrm>
              <a:off x="2654" y="2639"/>
              <a:ext cx="334" cy="178"/>
            </a:xfrm>
            <a:custGeom>
              <a:avLst/>
              <a:gdLst>
                <a:gd name="T0" fmla="*/ 168 w 375"/>
                <a:gd name="T1" fmla="*/ 126 h 200"/>
                <a:gd name="T2" fmla="*/ 149 w 375"/>
                <a:gd name="T3" fmla="*/ 125 h 200"/>
                <a:gd name="T4" fmla="*/ 133 w 375"/>
                <a:gd name="T5" fmla="*/ 124 h 200"/>
                <a:gd name="T6" fmla="*/ 126 w 375"/>
                <a:gd name="T7" fmla="*/ 132 h 200"/>
                <a:gd name="T8" fmla="*/ 115 w 375"/>
                <a:gd name="T9" fmla="*/ 131 h 200"/>
                <a:gd name="T10" fmla="*/ 105 w 375"/>
                <a:gd name="T11" fmla="*/ 135 h 200"/>
                <a:gd name="T12" fmla="*/ 90 w 375"/>
                <a:gd name="T13" fmla="*/ 141 h 200"/>
                <a:gd name="T14" fmla="*/ 62 w 375"/>
                <a:gd name="T15" fmla="*/ 138 h 200"/>
                <a:gd name="T16" fmla="*/ 45 w 375"/>
                <a:gd name="T17" fmla="*/ 129 h 200"/>
                <a:gd name="T18" fmla="*/ 29 w 375"/>
                <a:gd name="T19" fmla="*/ 115 h 200"/>
                <a:gd name="T20" fmla="*/ 18 w 375"/>
                <a:gd name="T21" fmla="*/ 103 h 200"/>
                <a:gd name="T22" fmla="*/ 11 w 375"/>
                <a:gd name="T23" fmla="*/ 93 h 200"/>
                <a:gd name="T24" fmla="*/ 9 w 375"/>
                <a:gd name="T25" fmla="*/ 85 h 200"/>
                <a:gd name="T26" fmla="*/ 4 w 375"/>
                <a:gd name="T27" fmla="*/ 84 h 200"/>
                <a:gd name="T28" fmla="*/ 4 w 375"/>
                <a:gd name="T29" fmla="*/ 79 h 200"/>
                <a:gd name="T30" fmla="*/ 11 w 375"/>
                <a:gd name="T31" fmla="*/ 76 h 200"/>
                <a:gd name="T32" fmla="*/ 12 w 375"/>
                <a:gd name="T33" fmla="*/ 67 h 200"/>
                <a:gd name="T34" fmla="*/ 11 w 375"/>
                <a:gd name="T35" fmla="*/ 59 h 200"/>
                <a:gd name="T36" fmla="*/ 18 w 375"/>
                <a:gd name="T37" fmla="*/ 54 h 200"/>
                <a:gd name="T38" fmla="*/ 20 w 375"/>
                <a:gd name="T39" fmla="*/ 45 h 200"/>
                <a:gd name="T40" fmla="*/ 18 w 375"/>
                <a:gd name="T41" fmla="*/ 38 h 200"/>
                <a:gd name="T42" fmla="*/ 28 w 375"/>
                <a:gd name="T43" fmla="*/ 41 h 200"/>
                <a:gd name="T44" fmla="*/ 33 w 375"/>
                <a:gd name="T45" fmla="*/ 45 h 200"/>
                <a:gd name="T46" fmla="*/ 40 w 375"/>
                <a:gd name="T47" fmla="*/ 38 h 200"/>
                <a:gd name="T48" fmla="*/ 38 w 375"/>
                <a:gd name="T49" fmla="*/ 20 h 200"/>
                <a:gd name="T50" fmla="*/ 48 w 375"/>
                <a:gd name="T51" fmla="*/ 23 h 200"/>
                <a:gd name="T52" fmla="*/ 61 w 375"/>
                <a:gd name="T53" fmla="*/ 32 h 200"/>
                <a:gd name="T54" fmla="*/ 79 w 375"/>
                <a:gd name="T55" fmla="*/ 38 h 200"/>
                <a:gd name="T56" fmla="*/ 100 w 375"/>
                <a:gd name="T57" fmla="*/ 38 h 200"/>
                <a:gd name="T58" fmla="*/ 105 w 375"/>
                <a:gd name="T59" fmla="*/ 28 h 200"/>
                <a:gd name="T60" fmla="*/ 113 w 375"/>
                <a:gd name="T61" fmla="*/ 28 h 200"/>
                <a:gd name="T62" fmla="*/ 133 w 375"/>
                <a:gd name="T63" fmla="*/ 23 h 200"/>
                <a:gd name="T64" fmla="*/ 149 w 375"/>
                <a:gd name="T65" fmla="*/ 16 h 200"/>
                <a:gd name="T66" fmla="*/ 182 w 375"/>
                <a:gd name="T67" fmla="*/ 5 h 200"/>
                <a:gd name="T68" fmla="*/ 194 w 375"/>
                <a:gd name="T69" fmla="*/ 4 h 200"/>
                <a:gd name="T70" fmla="*/ 205 w 375"/>
                <a:gd name="T71" fmla="*/ 4 h 200"/>
                <a:gd name="T72" fmla="*/ 216 w 375"/>
                <a:gd name="T73" fmla="*/ 2 h 200"/>
                <a:gd name="T74" fmla="*/ 227 w 375"/>
                <a:gd name="T75" fmla="*/ 5 h 200"/>
                <a:gd name="T76" fmla="*/ 239 w 375"/>
                <a:gd name="T77" fmla="*/ 0 h 200"/>
                <a:gd name="T78" fmla="*/ 246 w 375"/>
                <a:gd name="T79" fmla="*/ 7 h 200"/>
                <a:gd name="T80" fmla="*/ 264 w 375"/>
                <a:gd name="T81" fmla="*/ 16 h 200"/>
                <a:gd name="T82" fmla="*/ 259 w 375"/>
                <a:gd name="T83" fmla="*/ 28 h 200"/>
                <a:gd name="T84" fmla="*/ 246 w 375"/>
                <a:gd name="T85" fmla="*/ 38 h 200"/>
                <a:gd name="T86" fmla="*/ 237 w 375"/>
                <a:gd name="T87" fmla="*/ 52 h 200"/>
                <a:gd name="T88" fmla="*/ 229 w 375"/>
                <a:gd name="T89" fmla="*/ 67 h 200"/>
                <a:gd name="T90" fmla="*/ 225 w 375"/>
                <a:gd name="T91" fmla="*/ 77 h 200"/>
                <a:gd name="T92" fmla="*/ 221 w 375"/>
                <a:gd name="T93" fmla="*/ 88 h 200"/>
                <a:gd name="T94" fmla="*/ 205 w 375"/>
                <a:gd name="T95" fmla="*/ 107 h 200"/>
                <a:gd name="T96" fmla="*/ 191 w 375"/>
                <a:gd name="T97" fmla="*/ 118 h 200"/>
                <a:gd name="T98" fmla="*/ 179 w 375"/>
                <a:gd name="T99" fmla="*/ 124 h 200"/>
                <a:gd name="T100" fmla="*/ 172 w 375"/>
                <a:gd name="T101" fmla="*/ 127 h 2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375"/>
                <a:gd name="T154" fmla="*/ 0 h 200"/>
                <a:gd name="T155" fmla="*/ 375 w 375"/>
                <a:gd name="T156" fmla="*/ 200 h 2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375" h="200">
                  <a:moveTo>
                    <a:pt x="244" y="181"/>
                  </a:moveTo>
                  <a:lnTo>
                    <a:pt x="238" y="179"/>
                  </a:lnTo>
                  <a:lnTo>
                    <a:pt x="223" y="181"/>
                  </a:lnTo>
                  <a:lnTo>
                    <a:pt x="210" y="177"/>
                  </a:lnTo>
                  <a:lnTo>
                    <a:pt x="196" y="173"/>
                  </a:lnTo>
                  <a:lnTo>
                    <a:pt x="188" y="175"/>
                  </a:lnTo>
                  <a:lnTo>
                    <a:pt x="187" y="181"/>
                  </a:lnTo>
                  <a:lnTo>
                    <a:pt x="179" y="186"/>
                  </a:lnTo>
                  <a:lnTo>
                    <a:pt x="171" y="186"/>
                  </a:lnTo>
                  <a:lnTo>
                    <a:pt x="163" y="185"/>
                  </a:lnTo>
                  <a:lnTo>
                    <a:pt x="156" y="188"/>
                  </a:lnTo>
                  <a:lnTo>
                    <a:pt x="148" y="192"/>
                  </a:lnTo>
                  <a:lnTo>
                    <a:pt x="137" y="194"/>
                  </a:lnTo>
                  <a:lnTo>
                    <a:pt x="127" y="200"/>
                  </a:lnTo>
                  <a:lnTo>
                    <a:pt x="102" y="200"/>
                  </a:lnTo>
                  <a:lnTo>
                    <a:pt x="89" y="196"/>
                  </a:lnTo>
                  <a:lnTo>
                    <a:pt x="81" y="190"/>
                  </a:lnTo>
                  <a:lnTo>
                    <a:pt x="64" y="183"/>
                  </a:lnTo>
                  <a:lnTo>
                    <a:pt x="52" y="167"/>
                  </a:lnTo>
                  <a:lnTo>
                    <a:pt x="41" y="163"/>
                  </a:lnTo>
                  <a:lnTo>
                    <a:pt x="29" y="152"/>
                  </a:lnTo>
                  <a:lnTo>
                    <a:pt x="25" y="146"/>
                  </a:lnTo>
                  <a:lnTo>
                    <a:pt x="20" y="142"/>
                  </a:lnTo>
                  <a:lnTo>
                    <a:pt x="16" y="133"/>
                  </a:lnTo>
                  <a:lnTo>
                    <a:pt x="12" y="125"/>
                  </a:lnTo>
                  <a:lnTo>
                    <a:pt x="12" y="121"/>
                  </a:lnTo>
                  <a:lnTo>
                    <a:pt x="10" y="119"/>
                  </a:lnTo>
                  <a:lnTo>
                    <a:pt x="4" y="119"/>
                  </a:lnTo>
                  <a:lnTo>
                    <a:pt x="0" y="115"/>
                  </a:lnTo>
                  <a:lnTo>
                    <a:pt x="4" y="112"/>
                  </a:lnTo>
                  <a:lnTo>
                    <a:pt x="8" y="110"/>
                  </a:lnTo>
                  <a:lnTo>
                    <a:pt x="16" y="108"/>
                  </a:lnTo>
                  <a:lnTo>
                    <a:pt x="18" y="102"/>
                  </a:lnTo>
                  <a:lnTo>
                    <a:pt x="18" y="94"/>
                  </a:lnTo>
                  <a:lnTo>
                    <a:pt x="16" y="91"/>
                  </a:lnTo>
                  <a:lnTo>
                    <a:pt x="16" y="83"/>
                  </a:lnTo>
                  <a:lnTo>
                    <a:pt x="20" y="79"/>
                  </a:lnTo>
                  <a:lnTo>
                    <a:pt x="25" y="77"/>
                  </a:lnTo>
                  <a:lnTo>
                    <a:pt x="29" y="73"/>
                  </a:lnTo>
                  <a:lnTo>
                    <a:pt x="29" y="64"/>
                  </a:lnTo>
                  <a:lnTo>
                    <a:pt x="25" y="60"/>
                  </a:lnTo>
                  <a:lnTo>
                    <a:pt x="25" y="54"/>
                  </a:lnTo>
                  <a:lnTo>
                    <a:pt x="31" y="52"/>
                  </a:lnTo>
                  <a:lnTo>
                    <a:pt x="39" y="58"/>
                  </a:lnTo>
                  <a:lnTo>
                    <a:pt x="43" y="60"/>
                  </a:lnTo>
                  <a:lnTo>
                    <a:pt x="46" y="64"/>
                  </a:lnTo>
                  <a:lnTo>
                    <a:pt x="54" y="62"/>
                  </a:lnTo>
                  <a:lnTo>
                    <a:pt x="56" y="54"/>
                  </a:lnTo>
                  <a:lnTo>
                    <a:pt x="58" y="44"/>
                  </a:lnTo>
                  <a:lnTo>
                    <a:pt x="54" y="29"/>
                  </a:lnTo>
                  <a:lnTo>
                    <a:pt x="60" y="33"/>
                  </a:lnTo>
                  <a:lnTo>
                    <a:pt x="69" y="33"/>
                  </a:lnTo>
                  <a:lnTo>
                    <a:pt x="75" y="41"/>
                  </a:lnTo>
                  <a:lnTo>
                    <a:pt x="85" y="46"/>
                  </a:lnTo>
                  <a:lnTo>
                    <a:pt x="96" y="52"/>
                  </a:lnTo>
                  <a:lnTo>
                    <a:pt x="112" y="54"/>
                  </a:lnTo>
                  <a:lnTo>
                    <a:pt x="131" y="54"/>
                  </a:lnTo>
                  <a:lnTo>
                    <a:pt x="142" y="54"/>
                  </a:lnTo>
                  <a:lnTo>
                    <a:pt x="146" y="52"/>
                  </a:lnTo>
                  <a:lnTo>
                    <a:pt x="148" y="39"/>
                  </a:lnTo>
                  <a:lnTo>
                    <a:pt x="152" y="37"/>
                  </a:lnTo>
                  <a:lnTo>
                    <a:pt x="160" y="39"/>
                  </a:lnTo>
                  <a:lnTo>
                    <a:pt x="171" y="39"/>
                  </a:lnTo>
                  <a:lnTo>
                    <a:pt x="187" y="33"/>
                  </a:lnTo>
                  <a:lnTo>
                    <a:pt x="204" y="29"/>
                  </a:lnTo>
                  <a:lnTo>
                    <a:pt x="211" y="23"/>
                  </a:lnTo>
                  <a:lnTo>
                    <a:pt x="227" y="20"/>
                  </a:lnTo>
                  <a:lnTo>
                    <a:pt x="257" y="8"/>
                  </a:lnTo>
                  <a:lnTo>
                    <a:pt x="267" y="4"/>
                  </a:lnTo>
                  <a:lnTo>
                    <a:pt x="275" y="4"/>
                  </a:lnTo>
                  <a:lnTo>
                    <a:pt x="279" y="8"/>
                  </a:lnTo>
                  <a:lnTo>
                    <a:pt x="290" y="6"/>
                  </a:lnTo>
                  <a:lnTo>
                    <a:pt x="296" y="0"/>
                  </a:lnTo>
                  <a:lnTo>
                    <a:pt x="305" y="2"/>
                  </a:lnTo>
                  <a:lnTo>
                    <a:pt x="315" y="8"/>
                  </a:lnTo>
                  <a:lnTo>
                    <a:pt x="321" y="8"/>
                  </a:lnTo>
                  <a:lnTo>
                    <a:pt x="330" y="0"/>
                  </a:lnTo>
                  <a:lnTo>
                    <a:pt x="338" y="0"/>
                  </a:lnTo>
                  <a:lnTo>
                    <a:pt x="342" y="4"/>
                  </a:lnTo>
                  <a:lnTo>
                    <a:pt x="348" y="10"/>
                  </a:lnTo>
                  <a:lnTo>
                    <a:pt x="361" y="18"/>
                  </a:lnTo>
                  <a:lnTo>
                    <a:pt x="373" y="23"/>
                  </a:lnTo>
                  <a:lnTo>
                    <a:pt x="375" y="31"/>
                  </a:lnTo>
                  <a:lnTo>
                    <a:pt x="367" y="39"/>
                  </a:lnTo>
                  <a:lnTo>
                    <a:pt x="352" y="50"/>
                  </a:lnTo>
                  <a:lnTo>
                    <a:pt x="348" y="54"/>
                  </a:lnTo>
                  <a:lnTo>
                    <a:pt x="340" y="64"/>
                  </a:lnTo>
                  <a:lnTo>
                    <a:pt x="336" y="73"/>
                  </a:lnTo>
                  <a:lnTo>
                    <a:pt x="330" y="81"/>
                  </a:lnTo>
                  <a:lnTo>
                    <a:pt x="325" y="94"/>
                  </a:lnTo>
                  <a:lnTo>
                    <a:pt x="323" y="106"/>
                  </a:lnTo>
                  <a:lnTo>
                    <a:pt x="319" y="110"/>
                  </a:lnTo>
                  <a:lnTo>
                    <a:pt x="315" y="119"/>
                  </a:lnTo>
                  <a:lnTo>
                    <a:pt x="313" y="125"/>
                  </a:lnTo>
                  <a:lnTo>
                    <a:pt x="298" y="138"/>
                  </a:lnTo>
                  <a:lnTo>
                    <a:pt x="290" y="152"/>
                  </a:lnTo>
                  <a:lnTo>
                    <a:pt x="282" y="160"/>
                  </a:lnTo>
                  <a:lnTo>
                    <a:pt x="271" y="167"/>
                  </a:lnTo>
                  <a:lnTo>
                    <a:pt x="257" y="167"/>
                  </a:lnTo>
                  <a:lnTo>
                    <a:pt x="254" y="175"/>
                  </a:lnTo>
                  <a:lnTo>
                    <a:pt x="248" y="181"/>
                  </a:lnTo>
                  <a:lnTo>
                    <a:pt x="244" y="181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88" name="Freeform 82"/>
            <p:cNvSpPr>
              <a:spLocks/>
            </p:cNvSpPr>
            <p:nvPr/>
          </p:nvSpPr>
          <p:spPr bwMode="auto">
            <a:xfrm>
              <a:off x="2654" y="2639"/>
              <a:ext cx="334" cy="178"/>
            </a:xfrm>
            <a:custGeom>
              <a:avLst/>
              <a:gdLst>
                <a:gd name="T0" fmla="*/ 168 w 375"/>
                <a:gd name="T1" fmla="*/ 126 h 200"/>
                <a:gd name="T2" fmla="*/ 149 w 375"/>
                <a:gd name="T3" fmla="*/ 125 h 200"/>
                <a:gd name="T4" fmla="*/ 133 w 375"/>
                <a:gd name="T5" fmla="*/ 124 h 200"/>
                <a:gd name="T6" fmla="*/ 126 w 375"/>
                <a:gd name="T7" fmla="*/ 132 h 200"/>
                <a:gd name="T8" fmla="*/ 115 w 375"/>
                <a:gd name="T9" fmla="*/ 131 h 200"/>
                <a:gd name="T10" fmla="*/ 105 w 375"/>
                <a:gd name="T11" fmla="*/ 135 h 200"/>
                <a:gd name="T12" fmla="*/ 90 w 375"/>
                <a:gd name="T13" fmla="*/ 141 h 200"/>
                <a:gd name="T14" fmla="*/ 62 w 375"/>
                <a:gd name="T15" fmla="*/ 138 h 200"/>
                <a:gd name="T16" fmla="*/ 45 w 375"/>
                <a:gd name="T17" fmla="*/ 129 h 200"/>
                <a:gd name="T18" fmla="*/ 29 w 375"/>
                <a:gd name="T19" fmla="*/ 115 h 200"/>
                <a:gd name="T20" fmla="*/ 18 w 375"/>
                <a:gd name="T21" fmla="*/ 103 h 200"/>
                <a:gd name="T22" fmla="*/ 11 w 375"/>
                <a:gd name="T23" fmla="*/ 93 h 200"/>
                <a:gd name="T24" fmla="*/ 9 w 375"/>
                <a:gd name="T25" fmla="*/ 85 h 200"/>
                <a:gd name="T26" fmla="*/ 4 w 375"/>
                <a:gd name="T27" fmla="*/ 84 h 200"/>
                <a:gd name="T28" fmla="*/ 4 w 375"/>
                <a:gd name="T29" fmla="*/ 79 h 200"/>
                <a:gd name="T30" fmla="*/ 11 w 375"/>
                <a:gd name="T31" fmla="*/ 76 h 200"/>
                <a:gd name="T32" fmla="*/ 12 w 375"/>
                <a:gd name="T33" fmla="*/ 67 h 200"/>
                <a:gd name="T34" fmla="*/ 11 w 375"/>
                <a:gd name="T35" fmla="*/ 59 h 200"/>
                <a:gd name="T36" fmla="*/ 18 w 375"/>
                <a:gd name="T37" fmla="*/ 54 h 200"/>
                <a:gd name="T38" fmla="*/ 20 w 375"/>
                <a:gd name="T39" fmla="*/ 45 h 200"/>
                <a:gd name="T40" fmla="*/ 18 w 375"/>
                <a:gd name="T41" fmla="*/ 38 h 200"/>
                <a:gd name="T42" fmla="*/ 28 w 375"/>
                <a:gd name="T43" fmla="*/ 41 h 200"/>
                <a:gd name="T44" fmla="*/ 33 w 375"/>
                <a:gd name="T45" fmla="*/ 45 h 200"/>
                <a:gd name="T46" fmla="*/ 40 w 375"/>
                <a:gd name="T47" fmla="*/ 38 h 200"/>
                <a:gd name="T48" fmla="*/ 38 w 375"/>
                <a:gd name="T49" fmla="*/ 20 h 200"/>
                <a:gd name="T50" fmla="*/ 48 w 375"/>
                <a:gd name="T51" fmla="*/ 23 h 200"/>
                <a:gd name="T52" fmla="*/ 61 w 375"/>
                <a:gd name="T53" fmla="*/ 32 h 200"/>
                <a:gd name="T54" fmla="*/ 79 w 375"/>
                <a:gd name="T55" fmla="*/ 38 h 200"/>
                <a:gd name="T56" fmla="*/ 100 w 375"/>
                <a:gd name="T57" fmla="*/ 38 h 200"/>
                <a:gd name="T58" fmla="*/ 105 w 375"/>
                <a:gd name="T59" fmla="*/ 28 h 200"/>
                <a:gd name="T60" fmla="*/ 113 w 375"/>
                <a:gd name="T61" fmla="*/ 28 h 200"/>
                <a:gd name="T62" fmla="*/ 133 w 375"/>
                <a:gd name="T63" fmla="*/ 23 h 200"/>
                <a:gd name="T64" fmla="*/ 149 w 375"/>
                <a:gd name="T65" fmla="*/ 16 h 200"/>
                <a:gd name="T66" fmla="*/ 182 w 375"/>
                <a:gd name="T67" fmla="*/ 5 h 200"/>
                <a:gd name="T68" fmla="*/ 194 w 375"/>
                <a:gd name="T69" fmla="*/ 4 h 200"/>
                <a:gd name="T70" fmla="*/ 205 w 375"/>
                <a:gd name="T71" fmla="*/ 4 h 200"/>
                <a:gd name="T72" fmla="*/ 216 w 375"/>
                <a:gd name="T73" fmla="*/ 2 h 200"/>
                <a:gd name="T74" fmla="*/ 227 w 375"/>
                <a:gd name="T75" fmla="*/ 5 h 200"/>
                <a:gd name="T76" fmla="*/ 239 w 375"/>
                <a:gd name="T77" fmla="*/ 0 h 200"/>
                <a:gd name="T78" fmla="*/ 246 w 375"/>
                <a:gd name="T79" fmla="*/ 7 h 200"/>
                <a:gd name="T80" fmla="*/ 264 w 375"/>
                <a:gd name="T81" fmla="*/ 16 h 200"/>
                <a:gd name="T82" fmla="*/ 259 w 375"/>
                <a:gd name="T83" fmla="*/ 28 h 200"/>
                <a:gd name="T84" fmla="*/ 246 w 375"/>
                <a:gd name="T85" fmla="*/ 38 h 200"/>
                <a:gd name="T86" fmla="*/ 237 w 375"/>
                <a:gd name="T87" fmla="*/ 52 h 200"/>
                <a:gd name="T88" fmla="*/ 229 w 375"/>
                <a:gd name="T89" fmla="*/ 67 h 200"/>
                <a:gd name="T90" fmla="*/ 225 w 375"/>
                <a:gd name="T91" fmla="*/ 77 h 200"/>
                <a:gd name="T92" fmla="*/ 221 w 375"/>
                <a:gd name="T93" fmla="*/ 88 h 200"/>
                <a:gd name="T94" fmla="*/ 205 w 375"/>
                <a:gd name="T95" fmla="*/ 107 h 200"/>
                <a:gd name="T96" fmla="*/ 191 w 375"/>
                <a:gd name="T97" fmla="*/ 118 h 200"/>
                <a:gd name="T98" fmla="*/ 179 w 375"/>
                <a:gd name="T99" fmla="*/ 124 h 200"/>
                <a:gd name="T100" fmla="*/ 172 w 375"/>
                <a:gd name="T101" fmla="*/ 127 h 2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375"/>
                <a:gd name="T154" fmla="*/ 0 h 200"/>
                <a:gd name="T155" fmla="*/ 375 w 375"/>
                <a:gd name="T156" fmla="*/ 200 h 2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375" h="200">
                  <a:moveTo>
                    <a:pt x="244" y="181"/>
                  </a:moveTo>
                  <a:lnTo>
                    <a:pt x="238" y="179"/>
                  </a:lnTo>
                  <a:lnTo>
                    <a:pt x="223" y="181"/>
                  </a:lnTo>
                  <a:lnTo>
                    <a:pt x="210" y="177"/>
                  </a:lnTo>
                  <a:lnTo>
                    <a:pt x="196" y="173"/>
                  </a:lnTo>
                  <a:lnTo>
                    <a:pt x="188" y="175"/>
                  </a:lnTo>
                  <a:lnTo>
                    <a:pt x="187" y="181"/>
                  </a:lnTo>
                  <a:lnTo>
                    <a:pt x="179" y="186"/>
                  </a:lnTo>
                  <a:lnTo>
                    <a:pt x="171" y="186"/>
                  </a:lnTo>
                  <a:lnTo>
                    <a:pt x="163" y="185"/>
                  </a:lnTo>
                  <a:lnTo>
                    <a:pt x="156" y="188"/>
                  </a:lnTo>
                  <a:lnTo>
                    <a:pt x="148" y="192"/>
                  </a:lnTo>
                  <a:lnTo>
                    <a:pt x="137" y="194"/>
                  </a:lnTo>
                  <a:lnTo>
                    <a:pt x="127" y="200"/>
                  </a:lnTo>
                  <a:lnTo>
                    <a:pt x="102" y="200"/>
                  </a:lnTo>
                  <a:lnTo>
                    <a:pt x="89" y="196"/>
                  </a:lnTo>
                  <a:lnTo>
                    <a:pt x="81" y="190"/>
                  </a:lnTo>
                  <a:lnTo>
                    <a:pt x="64" y="183"/>
                  </a:lnTo>
                  <a:lnTo>
                    <a:pt x="52" y="167"/>
                  </a:lnTo>
                  <a:lnTo>
                    <a:pt x="41" y="163"/>
                  </a:lnTo>
                  <a:lnTo>
                    <a:pt x="29" y="152"/>
                  </a:lnTo>
                  <a:lnTo>
                    <a:pt x="25" y="146"/>
                  </a:lnTo>
                  <a:lnTo>
                    <a:pt x="20" y="142"/>
                  </a:lnTo>
                  <a:lnTo>
                    <a:pt x="16" y="133"/>
                  </a:lnTo>
                  <a:lnTo>
                    <a:pt x="12" y="125"/>
                  </a:lnTo>
                  <a:lnTo>
                    <a:pt x="12" y="121"/>
                  </a:lnTo>
                  <a:lnTo>
                    <a:pt x="10" y="119"/>
                  </a:lnTo>
                  <a:lnTo>
                    <a:pt x="4" y="119"/>
                  </a:lnTo>
                  <a:lnTo>
                    <a:pt x="0" y="115"/>
                  </a:lnTo>
                  <a:lnTo>
                    <a:pt x="4" y="112"/>
                  </a:lnTo>
                  <a:lnTo>
                    <a:pt x="8" y="110"/>
                  </a:lnTo>
                  <a:lnTo>
                    <a:pt x="16" y="108"/>
                  </a:lnTo>
                  <a:lnTo>
                    <a:pt x="18" y="102"/>
                  </a:lnTo>
                  <a:lnTo>
                    <a:pt x="18" y="94"/>
                  </a:lnTo>
                  <a:lnTo>
                    <a:pt x="16" y="91"/>
                  </a:lnTo>
                  <a:lnTo>
                    <a:pt x="16" y="83"/>
                  </a:lnTo>
                  <a:lnTo>
                    <a:pt x="20" y="79"/>
                  </a:lnTo>
                  <a:lnTo>
                    <a:pt x="25" y="77"/>
                  </a:lnTo>
                  <a:lnTo>
                    <a:pt x="29" y="73"/>
                  </a:lnTo>
                  <a:lnTo>
                    <a:pt x="29" y="64"/>
                  </a:lnTo>
                  <a:lnTo>
                    <a:pt x="25" y="60"/>
                  </a:lnTo>
                  <a:lnTo>
                    <a:pt x="25" y="54"/>
                  </a:lnTo>
                  <a:lnTo>
                    <a:pt x="31" y="52"/>
                  </a:lnTo>
                  <a:lnTo>
                    <a:pt x="39" y="58"/>
                  </a:lnTo>
                  <a:lnTo>
                    <a:pt x="43" y="60"/>
                  </a:lnTo>
                  <a:lnTo>
                    <a:pt x="46" y="64"/>
                  </a:lnTo>
                  <a:lnTo>
                    <a:pt x="54" y="62"/>
                  </a:lnTo>
                  <a:lnTo>
                    <a:pt x="56" y="54"/>
                  </a:lnTo>
                  <a:lnTo>
                    <a:pt x="58" y="44"/>
                  </a:lnTo>
                  <a:lnTo>
                    <a:pt x="54" y="29"/>
                  </a:lnTo>
                  <a:lnTo>
                    <a:pt x="60" y="33"/>
                  </a:lnTo>
                  <a:lnTo>
                    <a:pt x="69" y="33"/>
                  </a:lnTo>
                  <a:lnTo>
                    <a:pt x="75" y="41"/>
                  </a:lnTo>
                  <a:lnTo>
                    <a:pt x="85" y="46"/>
                  </a:lnTo>
                  <a:lnTo>
                    <a:pt x="96" y="52"/>
                  </a:lnTo>
                  <a:lnTo>
                    <a:pt x="112" y="54"/>
                  </a:lnTo>
                  <a:lnTo>
                    <a:pt x="131" y="54"/>
                  </a:lnTo>
                  <a:lnTo>
                    <a:pt x="142" y="54"/>
                  </a:lnTo>
                  <a:lnTo>
                    <a:pt x="146" y="52"/>
                  </a:lnTo>
                  <a:lnTo>
                    <a:pt x="148" y="39"/>
                  </a:lnTo>
                  <a:lnTo>
                    <a:pt x="152" y="37"/>
                  </a:lnTo>
                  <a:lnTo>
                    <a:pt x="160" y="39"/>
                  </a:lnTo>
                  <a:lnTo>
                    <a:pt x="171" y="39"/>
                  </a:lnTo>
                  <a:lnTo>
                    <a:pt x="187" y="33"/>
                  </a:lnTo>
                  <a:lnTo>
                    <a:pt x="204" y="29"/>
                  </a:lnTo>
                  <a:lnTo>
                    <a:pt x="211" y="23"/>
                  </a:lnTo>
                  <a:lnTo>
                    <a:pt x="227" y="20"/>
                  </a:lnTo>
                  <a:lnTo>
                    <a:pt x="257" y="8"/>
                  </a:lnTo>
                  <a:lnTo>
                    <a:pt x="267" y="4"/>
                  </a:lnTo>
                  <a:lnTo>
                    <a:pt x="275" y="4"/>
                  </a:lnTo>
                  <a:lnTo>
                    <a:pt x="279" y="8"/>
                  </a:lnTo>
                  <a:lnTo>
                    <a:pt x="290" y="6"/>
                  </a:lnTo>
                  <a:lnTo>
                    <a:pt x="296" y="0"/>
                  </a:lnTo>
                  <a:lnTo>
                    <a:pt x="305" y="2"/>
                  </a:lnTo>
                  <a:lnTo>
                    <a:pt x="315" y="8"/>
                  </a:lnTo>
                  <a:lnTo>
                    <a:pt x="321" y="8"/>
                  </a:lnTo>
                  <a:lnTo>
                    <a:pt x="330" y="0"/>
                  </a:lnTo>
                  <a:lnTo>
                    <a:pt x="338" y="0"/>
                  </a:lnTo>
                  <a:lnTo>
                    <a:pt x="342" y="4"/>
                  </a:lnTo>
                  <a:lnTo>
                    <a:pt x="348" y="10"/>
                  </a:lnTo>
                  <a:lnTo>
                    <a:pt x="361" y="18"/>
                  </a:lnTo>
                  <a:lnTo>
                    <a:pt x="373" y="23"/>
                  </a:lnTo>
                  <a:lnTo>
                    <a:pt x="375" y="31"/>
                  </a:lnTo>
                  <a:lnTo>
                    <a:pt x="367" y="39"/>
                  </a:lnTo>
                  <a:lnTo>
                    <a:pt x="352" y="50"/>
                  </a:lnTo>
                  <a:lnTo>
                    <a:pt x="348" y="54"/>
                  </a:lnTo>
                  <a:lnTo>
                    <a:pt x="340" y="64"/>
                  </a:lnTo>
                  <a:lnTo>
                    <a:pt x="336" y="73"/>
                  </a:lnTo>
                  <a:lnTo>
                    <a:pt x="330" y="81"/>
                  </a:lnTo>
                  <a:lnTo>
                    <a:pt x="325" y="94"/>
                  </a:lnTo>
                  <a:lnTo>
                    <a:pt x="323" y="106"/>
                  </a:lnTo>
                  <a:lnTo>
                    <a:pt x="319" y="110"/>
                  </a:lnTo>
                  <a:lnTo>
                    <a:pt x="315" y="119"/>
                  </a:lnTo>
                  <a:lnTo>
                    <a:pt x="313" y="125"/>
                  </a:lnTo>
                  <a:lnTo>
                    <a:pt x="298" y="138"/>
                  </a:lnTo>
                  <a:lnTo>
                    <a:pt x="290" y="152"/>
                  </a:lnTo>
                  <a:lnTo>
                    <a:pt x="282" y="160"/>
                  </a:lnTo>
                  <a:lnTo>
                    <a:pt x="271" y="167"/>
                  </a:lnTo>
                  <a:lnTo>
                    <a:pt x="257" y="167"/>
                  </a:lnTo>
                  <a:lnTo>
                    <a:pt x="254" y="175"/>
                  </a:lnTo>
                  <a:lnTo>
                    <a:pt x="248" y="181"/>
                  </a:lnTo>
                  <a:lnTo>
                    <a:pt x="244" y="181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89" name="Freeform 83"/>
            <p:cNvSpPr>
              <a:spLocks/>
            </p:cNvSpPr>
            <p:nvPr/>
          </p:nvSpPr>
          <p:spPr bwMode="auto">
            <a:xfrm>
              <a:off x="2695" y="2573"/>
              <a:ext cx="287" cy="114"/>
            </a:xfrm>
            <a:custGeom>
              <a:avLst/>
              <a:gdLst>
                <a:gd name="T0" fmla="*/ 208 w 321"/>
                <a:gd name="T1" fmla="*/ 54 h 127"/>
                <a:gd name="T2" fmla="*/ 197 w 321"/>
                <a:gd name="T3" fmla="*/ 60 h 127"/>
                <a:gd name="T4" fmla="*/ 185 w 321"/>
                <a:gd name="T5" fmla="*/ 56 h 127"/>
                <a:gd name="T6" fmla="*/ 174 w 321"/>
                <a:gd name="T7" fmla="*/ 57 h 127"/>
                <a:gd name="T8" fmla="*/ 162 w 321"/>
                <a:gd name="T9" fmla="*/ 56 h 127"/>
                <a:gd name="T10" fmla="*/ 151 w 321"/>
                <a:gd name="T11" fmla="*/ 59 h 127"/>
                <a:gd name="T12" fmla="*/ 118 w 321"/>
                <a:gd name="T13" fmla="*/ 71 h 127"/>
                <a:gd name="T14" fmla="*/ 99 w 321"/>
                <a:gd name="T15" fmla="*/ 76 h 127"/>
                <a:gd name="T16" fmla="*/ 80 w 321"/>
                <a:gd name="T17" fmla="*/ 82 h 127"/>
                <a:gd name="T18" fmla="*/ 72 w 321"/>
                <a:gd name="T19" fmla="*/ 82 h 127"/>
                <a:gd name="T20" fmla="*/ 67 w 321"/>
                <a:gd name="T21" fmla="*/ 92 h 127"/>
                <a:gd name="T22" fmla="*/ 46 w 321"/>
                <a:gd name="T23" fmla="*/ 92 h 127"/>
                <a:gd name="T24" fmla="*/ 27 w 321"/>
                <a:gd name="T25" fmla="*/ 86 h 127"/>
                <a:gd name="T26" fmla="*/ 16 w 321"/>
                <a:gd name="T27" fmla="*/ 76 h 127"/>
                <a:gd name="T28" fmla="*/ 5 w 321"/>
                <a:gd name="T29" fmla="*/ 75 h 127"/>
                <a:gd name="T30" fmla="*/ 0 w 321"/>
                <a:gd name="T31" fmla="*/ 53 h 127"/>
                <a:gd name="T32" fmla="*/ 12 w 321"/>
                <a:gd name="T33" fmla="*/ 43 h 127"/>
                <a:gd name="T34" fmla="*/ 24 w 321"/>
                <a:gd name="T35" fmla="*/ 39 h 127"/>
                <a:gd name="T36" fmla="*/ 33 w 321"/>
                <a:gd name="T37" fmla="*/ 39 h 127"/>
                <a:gd name="T38" fmla="*/ 46 w 321"/>
                <a:gd name="T39" fmla="*/ 33 h 127"/>
                <a:gd name="T40" fmla="*/ 52 w 321"/>
                <a:gd name="T41" fmla="*/ 28 h 127"/>
                <a:gd name="T42" fmla="*/ 55 w 321"/>
                <a:gd name="T43" fmla="*/ 22 h 127"/>
                <a:gd name="T44" fmla="*/ 66 w 321"/>
                <a:gd name="T45" fmla="*/ 12 h 127"/>
                <a:gd name="T46" fmla="*/ 80 w 321"/>
                <a:gd name="T47" fmla="*/ 4 h 127"/>
                <a:gd name="T48" fmla="*/ 89 w 321"/>
                <a:gd name="T49" fmla="*/ 4 h 127"/>
                <a:gd name="T50" fmla="*/ 97 w 321"/>
                <a:gd name="T51" fmla="*/ 0 h 127"/>
                <a:gd name="T52" fmla="*/ 102 w 321"/>
                <a:gd name="T53" fmla="*/ 4 h 127"/>
                <a:gd name="T54" fmla="*/ 106 w 321"/>
                <a:gd name="T55" fmla="*/ 14 h 127"/>
                <a:gd name="T56" fmla="*/ 118 w 321"/>
                <a:gd name="T57" fmla="*/ 15 h 127"/>
                <a:gd name="T58" fmla="*/ 134 w 321"/>
                <a:gd name="T59" fmla="*/ 9 h 127"/>
                <a:gd name="T60" fmla="*/ 159 w 321"/>
                <a:gd name="T61" fmla="*/ 7 h 127"/>
                <a:gd name="T62" fmla="*/ 173 w 321"/>
                <a:gd name="T63" fmla="*/ 4 h 127"/>
                <a:gd name="T64" fmla="*/ 191 w 321"/>
                <a:gd name="T65" fmla="*/ 7 h 127"/>
                <a:gd name="T66" fmla="*/ 207 w 321"/>
                <a:gd name="T67" fmla="*/ 15 h 127"/>
                <a:gd name="T68" fmla="*/ 221 w 321"/>
                <a:gd name="T69" fmla="*/ 24 h 127"/>
                <a:gd name="T70" fmla="*/ 224 w 321"/>
                <a:gd name="T71" fmla="*/ 36 h 127"/>
                <a:gd name="T72" fmla="*/ 215 w 321"/>
                <a:gd name="T73" fmla="*/ 53 h 1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21"/>
                <a:gd name="T112" fmla="*/ 0 h 127"/>
                <a:gd name="T113" fmla="*/ 321 w 321"/>
                <a:gd name="T114" fmla="*/ 127 h 1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21" h="127">
                  <a:moveTo>
                    <a:pt x="296" y="79"/>
                  </a:moveTo>
                  <a:lnTo>
                    <a:pt x="292" y="75"/>
                  </a:lnTo>
                  <a:lnTo>
                    <a:pt x="284" y="73"/>
                  </a:lnTo>
                  <a:lnTo>
                    <a:pt x="275" y="83"/>
                  </a:lnTo>
                  <a:lnTo>
                    <a:pt x="269" y="83"/>
                  </a:lnTo>
                  <a:lnTo>
                    <a:pt x="259" y="77"/>
                  </a:lnTo>
                  <a:lnTo>
                    <a:pt x="250" y="75"/>
                  </a:lnTo>
                  <a:lnTo>
                    <a:pt x="244" y="79"/>
                  </a:lnTo>
                  <a:lnTo>
                    <a:pt x="233" y="81"/>
                  </a:lnTo>
                  <a:lnTo>
                    <a:pt x="227" y="77"/>
                  </a:lnTo>
                  <a:lnTo>
                    <a:pt x="219" y="77"/>
                  </a:lnTo>
                  <a:lnTo>
                    <a:pt x="211" y="81"/>
                  </a:lnTo>
                  <a:lnTo>
                    <a:pt x="181" y="94"/>
                  </a:lnTo>
                  <a:lnTo>
                    <a:pt x="165" y="98"/>
                  </a:lnTo>
                  <a:lnTo>
                    <a:pt x="158" y="102"/>
                  </a:lnTo>
                  <a:lnTo>
                    <a:pt x="139" y="106"/>
                  </a:lnTo>
                  <a:lnTo>
                    <a:pt x="125" y="112"/>
                  </a:lnTo>
                  <a:lnTo>
                    <a:pt x="112" y="112"/>
                  </a:lnTo>
                  <a:lnTo>
                    <a:pt x="106" y="110"/>
                  </a:lnTo>
                  <a:lnTo>
                    <a:pt x="102" y="112"/>
                  </a:lnTo>
                  <a:lnTo>
                    <a:pt x="100" y="125"/>
                  </a:lnTo>
                  <a:lnTo>
                    <a:pt x="94" y="127"/>
                  </a:lnTo>
                  <a:lnTo>
                    <a:pt x="85" y="127"/>
                  </a:lnTo>
                  <a:lnTo>
                    <a:pt x="64" y="127"/>
                  </a:lnTo>
                  <a:lnTo>
                    <a:pt x="50" y="125"/>
                  </a:lnTo>
                  <a:lnTo>
                    <a:pt x="37" y="119"/>
                  </a:lnTo>
                  <a:lnTo>
                    <a:pt x="29" y="114"/>
                  </a:lnTo>
                  <a:lnTo>
                    <a:pt x="22" y="106"/>
                  </a:lnTo>
                  <a:lnTo>
                    <a:pt x="14" y="106"/>
                  </a:lnTo>
                  <a:lnTo>
                    <a:pt x="8" y="102"/>
                  </a:lnTo>
                  <a:lnTo>
                    <a:pt x="0" y="79"/>
                  </a:lnTo>
                  <a:lnTo>
                    <a:pt x="0" y="73"/>
                  </a:lnTo>
                  <a:lnTo>
                    <a:pt x="10" y="66"/>
                  </a:lnTo>
                  <a:lnTo>
                    <a:pt x="16" y="60"/>
                  </a:lnTo>
                  <a:lnTo>
                    <a:pt x="23" y="52"/>
                  </a:lnTo>
                  <a:lnTo>
                    <a:pt x="33" y="54"/>
                  </a:lnTo>
                  <a:lnTo>
                    <a:pt x="39" y="54"/>
                  </a:lnTo>
                  <a:lnTo>
                    <a:pt x="46" y="54"/>
                  </a:lnTo>
                  <a:lnTo>
                    <a:pt x="52" y="48"/>
                  </a:lnTo>
                  <a:lnTo>
                    <a:pt x="64" y="46"/>
                  </a:lnTo>
                  <a:lnTo>
                    <a:pt x="68" y="41"/>
                  </a:lnTo>
                  <a:lnTo>
                    <a:pt x="73" y="39"/>
                  </a:lnTo>
                  <a:lnTo>
                    <a:pt x="75" y="35"/>
                  </a:lnTo>
                  <a:lnTo>
                    <a:pt x="77" y="31"/>
                  </a:lnTo>
                  <a:lnTo>
                    <a:pt x="79" y="23"/>
                  </a:lnTo>
                  <a:lnTo>
                    <a:pt x="93" y="16"/>
                  </a:lnTo>
                  <a:lnTo>
                    <a:pt x="100" y="8"/>
                  </a:lnTo>
                  <a:lnTo>
                    <a:pt x="112" y="6"/>
                  </a:lnTo>
                  <a:lnTo>
                    <a:pt x="119" y="8"/>
                  </a:lnTo>
                  <a:lnTo>
                    <a:pt x="125" y="6"/>
                  </a:lnTo>
                  <a:lnTo>
                    <a:pt x="133" y="0"/>
                  </a:lnTo>
                  <a:lnTo>
                    <a:pt x="137" y="0"/>
                  </a:lnTo>
                  <a:lnTo>
                    <a:pt x="141" y="2"/>
                  </a:lnTo>
                  <a:lnTo>
                    <a:pt x="142" y="6"/>
                  </a:lnTo>
                  <a:lnTo>
                    <a:pt x="146" y="16"/>
                  </a:lnTo>
                  <a:lnTo>
                    <a:pt x="148" y="20"/>
                  </a:lnTo>
                  <a:lnTo>
                    <a:pt x="156" y="23"/>
                  </a:lnTo>
                  <a:lnTo>
                    <a:pt x="165" y="21"/>
                  </a:lnTo>
                  <a:lnTo>
                    <a:pt x="179" y="14"/>
                  </a:lnTo>
                  <a:lnTo>
                    <a:pt x="188" y="12"/>
                  </a:lnTo>
                  <a:lnTo>
                    <a:pt x="211" y="10"/>
                  </a:lnTo>
                  <a:lnTo>
                    <a:pt x="223" y="10"/>
                  </a:lnTo>
                  <a:lnTo>
                    <a:pt x="233" y="10"/>
                  </a:lnTo>
                  <a:lnTo>
                    <a:pt x="242" y="6"/>
                  </a:lnTo>
                  <a:lnTo>
                    <a:pt x="256" y="6"/>
                  </a:lnTo>
                  <a:lnTo>
                    <a:pt x="267" y="10"/>
                  </a:lnTo>
                  <a:lnTo>
                    <a:pt x="279" y="16"/>
                  </a:lnTo>
                  <a:lnTo>
                    <a:pt x="290" y="21"/>
                  </a:lnTo>
                  <a:lnTo>
                    <a:pt x="294" y="27"/>
                  </a:lnTo>
                  <a:lnTo>
                    <a:pt x="309" y="33"/>
                  </a:lnTo>
                  <a:lnTo>
                    <a:pt x="321" y="39"/>
                  </a:lnTo>
                  <a:lnTo>
                    <a:pt x="313" y="50"/>
                  </a:lnTo>
                  <a:lnTo>
                    <a:pt x="307" y="62"/>
                  </a:lnTo>
                  <a:lnTo>
                    <a:pt x="300" y="73"/>
                  </a:lnTo>
                  <a:lnTo>
                    <a:pt x="296" y="79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90" name="Freeform 84"/>
            <p:cNvSpPr>
              <a:spLocks/>
            </p:cNvSpPr>
            <p:nvPr/>
          </p:nvSpPr>
          <p:spPr bwMode="auto">
            <a:xfrm>
              <a:off x="2695" y="2573"/>
              <a:ext cx="287" cy="114"/>
            </a:xfrm>
            <a:custGeom>
              <a:avLst/>
              <a:gdLst>
                <a:gd name="T0" fmla="*/ 208 w 321"/>
                <a:gd name="T1" fmla="*/ 54 h 127"/>
                <a:gd name="T2" fmla="*/ 197 w 321"/>
                <a:gd name="T3" fmla="*/ 60 h 127"/>
                <a:gd name="T4" fmla="*/ 185 w 321"/>
                <a:gd name="T5" fmla="*/ 56 h 127"/>
                <a:gd name="T6" fmla="*/ 174 w 321"/>
                <a:gd name="T7" fmla="*/ 57 h 127"/>
                <a:gd name="T8" fmla="*/ 162 w 321"/>
                <a:gd name="T9" fmla="*/ 56 h 127"/>
                <a:gd name="T10" fmla="*/ 151 w 321"/>
                <a:gd name="T11" fmla="*/ 59 h 127"/>
                <a:gd name="T12" fmla="*/ 118 w 321"/>
                <a:gd name="T13" fmla="*/ 71 h 127"/>
                <a:gd name="T14" fmla="*/ 99 w 321"/>
                <a:gd name="T15" fmla="*/ 76 h 127"/>
                <a:gd name="T16" fmla="*/ 80 w 321"/>
                <a:gd name="T17" fmla="*/ 82 h 127"/>
                <a:gd name="T18" fmla="*/ 72 w 321"/>
                <a:gd name="T19" fmla="*/ 82 h 127"/>
                <a:gd name="T20" fmla="*/ 67 w 321"/>
                <a:gd name="T21" fmla="*/ 92 h 127"/>
                <a:gd name="T22" fmla="*/ 46 w 321"/>
                <a:gd name="T23" fmla="*/ 92 h 127"/>
                <a:gd name="T24" fmla="*/ 27 w 321"/>
                <a:gd name="T25" fmla="*/ 86 h 127"/>
                <a:gd name="T26" fmla="*/ 16 w 321"/>
                <a:gd name="T27" fmla="*/ 76 h 127"/>
                <a:gd name="T28" fmla="*/ 5 w 321"/>
                <a:gd name="T29" fmla="*/ 75 h 127"/>
                <a:gd name="T30" fmla="*/ 0 w 321"/>
                <a:gd name="T31" fmla="*/ 53 h 127"/>
                <a:gd name="T32" fmla="*/ 12 w 321"/>
                <a:gd name="T33" fmla="*/ 43 h 127"/>
                <a:gd name="T34" fmla="*/ 24 w 321"/>
                <a:gd name="T35" fmla="*/ 39 h 127"/>
                <a:gd name="T36" fmla="*/ 33 w 321"/>
                <a:gd name="T37" fmla="*/ 39 h 127"/>
                <a:gd name="T38" fmla="*/ 46 w 321"/>
                <a:gd name="T39" fmla="*/ 33 h 127"/>
                <a:gd name="T40" fmla="*/ 52 w 321"/>
                <a:gd name="T41" fmla="*/ 28 h 127"/>
                <a:gd name="T42" fmla="*/ 55 w 321"/>
                <a:gd name="T43" fmla="*/ 22 h 127"/>
                <a:gd name="T44" fmla="*/ 66 w 321"/>
                <a:gd name="T45" fmla="*/ 12 h 127"/>
                <a:gd name="T46" fmla="*/ 80 w 321"/>
                <a:gd name="T47" fmla="*/ 4 h 127"/>
                <a:gd name="T48" fmla="*/ 89 w 321"/>
                <a:gd name="T49" fmla="*/ 4 h 127"/>
                <a:gd name="T50" fmla="*/ 97 w 321"/>
                <a:gd name="T51" fmla="*/ 0 h 127"/>
                <a:gd name="T52" fmla="*/ 102 w 321"/>
                <a:gd name="T53" fmla="*/ 4 h 127"/>
                <a:gd name="T54" fmla="*/ 106 w 321"/>
                <a:gd name="T55" fmla="*/ 14 h 127"/>
                <a:gd name="T56" fmla="*/ 118 w 321"/>
                <a:gd name="T57" fmla="*/ 15 h 127"/>
                <a:gd name="T58" fmla="*/ 134 w 321"/>
                <a:gd name="T59" fmla="*/ 9 h 127"/>
                <a:gd name="T60" fmla="*/ 159 w 321"/>
                <a:gd name="T61" fmla="*/ 7 h 127"/>
                <a:gd name="T62" fmla="*/ 173 w 321"/>
                <a:gd name="T63" fmla="*/ 4 h 127"/>
                <a:gd name="T64" fmla="*/ 191 w 321"/>
                <a:gd name="T65" fmla="*/ 7 h 127"/>
                <a:gd name="T66" fmla="*/ 207 w 321"/>
                <a:gd name="T67" fmla="*/ 15 h 127"/>
                <a:gd name="T68" fmla="*/ 221 w 321"/>
                <a:gd name="T69" fmla="*/ 24 h 127"/>
                <a:gd name="T70" fmla="*/ 224 w 321"/>
                <a:gd name="T71" fmla="*/ 36 h 127"/>
                <a:gd name="T72" fmla="*/ 215 w 321"/>
                <a:gd name="T73" fmla="*/ 53 h 1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21"/>
                <a:gd name="T112" fmla="*/ 0 h 127"/>
                <a:gd name="T113" fmla="*/ 321 w 321"/>
                <a:gd name="T114" fmla="*/ 127 h 1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21" h="127">
                  <a:moveTo>
                    <a:pt x="296" y="79"/>
                  </a:moveTo>
                  <a:lnTo>
                    <a:pt x="292" y="75"/>
                  </a:lnTo>
                  <a:lnTo>
                    <a:pt x="284" y="73"/>
                  </a:lnTo>
                  <a:lnTo>
                    <a:pt x="275" y="83"/>
                  </a:lnTo>
                  <a:lnTo>
                    <a:pt x="269" y="83"/>
                  </a:lnTo>
                  <a:lnTo>
                    <a:pt x="259" y="77"/>
                  </a:lnTo>
                  <a:lnTo>
                    <a:pt x="250" y="75"/>
                  </a:lnTo>
                  <a:lnTo>
                    <a:pt x="244" y="79"/>
                  </a:lnTo>
                  <a:lnTo>
                    <a:pt x="233" y="81"/>
                  </a:lnTo>
                  <a:lnTo>
                    <a:pt x="227" y="77"/>
                  </a:lnTo>
                  <a:lnTo>
                    <a:pt x="219" y="77"/>
                  </a:lnTo>
                  <a:lnTo>
                    <a:pt x="211" y="81"/>
                  </a:lnTo>
                  <a:lnTo>
                    <a:pt x="181" y="94"/>
                  </a:lnTo>
                  <a:lnTo>
                    <a:pt x="165" y="98"/>
                  </a:lnTo>
                  <a:lnTo>
                    <a:pt x="158" y="102"/>
                  </a:lnTo>
                  <a:lnTo>
                    <a:pt x="139" y="106"/>
                  </a:lnTo>
                  <a:lnTo>
                    <a:pt x="125" y="112"/>
                  </a:lnTo>
                  <a:lnTo>
                    <a:pt x="112" y="112"/>
                  </a:lnTo>
                  <a:lnTo>
                    <a:pt x="106" y="110"/>
                  </a:lnTo>
                  <a:lnTo>
                    <a:pt x="102" y="112"/>
                  </a:lnTo>
                  <a:lnTo>
                    <a:pt x="100" y="125"/>
                  </a:lnTo>
                  <a:lnTo>
                    <a:pt x="94" y="127"/>
                  </a:lnTo>
                  <a:lnTo>
                    <a:pt x="85" y="127"/>
                  </a:lnTo>
                  <a:lnTo>
                    <a:pt x="64" y="127"/>
                  </a:lnTo>
                  <a:lnTo>
                    <a:pt x="50" y="125"/>
                  </a:lnTo>
                  <a:lnTo>
                    <a:pt x="37" y="119"/>
                  </a:lnTo>
                  <a:lnTo>
                    <a:pt x="29" y="114"/>
                  </a:lnTo>
                  <a:lnTo>
                    <a:pt x="22" y="106"/>
                  </a:lnTo>
                  <a:lnTo>
                    <a:pt x="14" y="106"/>
                  </a:lnTo>
                  <a:lnTo>
                    <a:pt x="8" y="102"/>
                  </a:lnTo>
                  <a:lnTo>
                    <a:pt x="0" y="79"/>
                  </a:lnTo>
                  <a:lnTo>
                    <a:pt x="0" y="73"/>
                  </a:lnTo>
                  <a:lnTo>
                    <a:pt x="10" y="66"/>
                  </a:lnTo>
                  <a:lnTo>
                    <a:pt x="16" y="60"/>
                  </a:lnTo>
                  <a:lnTo>
                    <a:pt x="23" y="52"/>
                  </a:lnTo>
                  <a:lnTo>
                    <a:pt x="33" y="54"/>
                  </a:lnTo>
                  <a:lnTo>
                    <a:pt x="39" y="54"/>
                  </a:lnTo>
                  <a:lnTo>
                    <a:pt x="46" y="54"/>
                  </a:lnTo>
                  <a:lnTo>
                    <a:pt x="52" y="48"/>
                  </a:lnTo>
                  <a:lnTo>
                    <a:pt x="64" y="46"/>
                  </a:lnTo>
                  <a:lnTo>
                    <a:pt x="68" y="41"/>
                  </a:lnTo>
                  <a:lnTo>
                    <a:pt x="73" y="39"/>
                  </a:lnTo>
                  <a:lnTo>
                    <a:pt x="75" y="35"/>
                  </a:lnTo>
                  <a:lnTo>
                    <a:pt x="77" y="31"/>
                  </a:lnTo>
                  <a:lnTo>
                    <a:pt x="79" y="23"/>
                  </a:lnTo>
                  <a:lnTo>
                    <a:pt x="93" y="16"/>
                  </a:lnTo>
                  <a:lnTo>
                    <a:pt x="100" y="8"/>
                  </a:lnTo>
                  <a:lnTo>
                    <a:pt x="112" y="6"/>
                  </a:lnTo>
                  <a:lnTo>
                    <a:pt x="119" y="8"/>
                  </a:lnTo>
                  <a:lnTo>
                    <a:pt x="125" y="6"/>
                  </a:lnTo>
                  <a:lnTo>
                    <a:pt x="133" y="0"/>
                  </a:lnTo>
                  <a:lnTo>
                    <a:pt x="137" y="0"/>
                  </a:lnTo>
                  <a:lnTo>
                    <a:pt x="141" y="2"/>
                  </a:lnTo>
                  <a:lnTo>
                    <a:pt x="142" y="6"/>
                  </a:lnTo>
                  <a:lnTo>
                    <a:pt x="146" y="16"/>
                  </a:lnTo>
                  <a:lnTo>
                    <a:pt x="148" y="20"/>
                  </a:lnTo>
                  <a:lnTo>
                    <a:pt x="156" y="23"/>
                  </a:lnTo>
                  <a:lnTo>
                    <a:pt x="165" y="21"/>
                  </a:lnTo>
                  <a:lnTo>
                    <a:pt x="179" y="14"/>
                  </a:lnTo>
                  <a:lnTo>
                    <a:pt x="188" y="12"/>
                  </a:lnTo>
                  <a:lnTo>
                    <a:pt x="211" y="10"/>
                  </a:lnTo>
                  <a:lnTo>
                    <a:pt x="223" y="10"/>
                  </a:lnTo>
                  <a:lnTo>
                    <a:pt x="233" y="10"/>
                  </a:lnTo>
                  <a:lnTo>
                    <a:pt x="242" y="6"/>
                  </a:lnTo>
                  <a:lnTo>
                    <a:pt x="256" y="6"/>
                  </a:lnTo>
                  <a:lnTo>
                    <a:pt x="267" y="10"/>
                  </a:lnTo>
                  <a:lnTo>
                    <a:pt x="279" y="16"/>
                  </a:lnTo>
                  <a:lnTo>
                    <a:pt x="290" y="21"/>
                  </a:lnTo>
                  <a:lnTo>
                    <a:pt x="294" y="27"/>
                  </a:lnTo>
                  <a:lnTo>
                    <a:pt x="309" y="33"/>
                  </a:lnTo>
                  <a:lnTo>
                    <a:pt x="321" y="39"/>
                  </a:lnTo>
                  <a:lnTo>
                    <a:pt x="313" y="50"/>
                  </a:lnTo>
                  <a:lnTo>
                    <a:pt x="307" y="62"/>
                  </a:lnTo>
                  <a:lnTo>
                    <a:pt x="300" y="73"/>
                  </a:lnTo>
                  <a:lnTo>
                    <a:pt x="296" y="79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91" name="Freeform 85"/>
            <p:cNvSpPr>
              <a:spLocks/>
            </p:cNvSpPr>
            <p:nvPr/>
          </p:nvSpPr>
          <p:spPr bwMode="auto">
            <a:xfrm>
              <a:off x="2959" y="2605"/>
              <a:ext cx="23" cy="37"/>
            </a:xfrm>
            <a:custGeom>
              <a:avLst/>
              <a:gdLst>
                <a:gd name="T0" fmla="*/ 19 w 25"/>
                <a:gd name="T1" fmla="*/ 0 h 42"/>
                <a:gd name="T2" fmla="*/ 14 w 25"/>
                <a:gd name="T3" fmla="*/ 9 h 42"/>
                <a:gd name="T4" fmla="*/ 8 w 25"/>
                <a:gd name="T5" fmla="*/ 17 h 42"/>
                <a:gd name="T6" fmla="*/ 4 w 25"/>
                <a:gd name="T7" fmla="*/ 25 h 42"/>
                <a:gd name="T8" fmla="*/ 0 w 25"/>
                <a:gd name="T9" fmla="*/ 29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42"/>
                <a:gd name="T17" fmla="*/ 25 w 25"/>
                <a:gd name="T18" fmla="*/ 42 h 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42">
                  <a:moveTo>
                    <a:pt x="25" y="0"/>
                  </a:moveTo>
                  <a:lnTo>
                    <a:pt x="17" y="13"/>
                  </a:lnTo>
                  <a:lnTo>
                    <a:pt x="11" y="25"/>
                  </a:lnTo>
                  <a:lnTo>
                    <a:pt x="4" y="36"/>
                  </a:lnTo>
                  <a:lnTo>
                    <a:pt x="0" y="42"/>
                  </a:lnTo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92" name="Freeform 86"/>
            <p:cNvSpPr>
              <a:spLocks/>
            </p:cNvSpPr>
            <p:nvPr/>
          </p:nvSpPr>
          <p:spPr bwMode="auto">
            <a:xfrm>
              <a:off x="2593" y="2225"/>
              <a:ext cx="449" cy="380"/>
            </a:xfrm>
            <a:custGeom>
              <a:avLst/>
              <a:gdLst>
                <a:gd name="T0" fmla="*/ 338 w 505"/>
                <a:gd name="T1" fmla="*/ 232 h 426"/>
                <a:gd name="T2" fmla="*/ 353 w 505"/>
                <a:gd name="T3" fmla="*/ 217 h 426"/>
                <a:gd name="T4" fmla="*/ 351 w 505"/>
                <a:gd name="T5" fmla="*/ 206 h 426"/>
                <a:gd name="T6" fmla="*/ 343 w 505"/>
                <a:gd name="T7" fmla="*/ 187 h 426"/>
                <a:gd name="T8" fmla="*/ 332 w 505"/>
                <a:gd name="T9" fmla="*/ 155 h 426"/>
                <a:gd name="T10" fmla="*/ 331 w 505"/>
                <a:gd name="T11" fmla="*/ 129 h 426"/>
                <a:gd name="T12" fmla="*/ 316 w 505"/>
                <a:gd name="T13" fmla="*/ 115 h 426"/>
                <a:gd name="T14" fmla="*/ 332 w 505"/>
                <a:gd name="T15" fmla="*/ 100 h 426"/>
                <a:gd name="T16" fmla="*/ 334 w 505"/>
                <a:gd name="T17" fmla="*/ 76 h 426"/>
                <a:gd name="T18" fmla="*/ 325 w 505"/>
                <a:gd name="T19" fmla="*/ 54 h 426"/>
                <a:gd name="T20" fmla="*/ 305 w 505"/>
                <a:gd name="T21" fmla="*/ 22 h 426"/>
                <a:gd name="T22" fmla="*/ 278 w 505"/>
                <a:gd name="T23" fmla="*/ 18 h 426"/>
                <a:gd name="T24" fmla="*/ 206 w 505"/>
                <a:gd name="T25" fmla="*/ 19 h 426"/>
                <a:gd name="T26" fmla="*/ 173 w 505"/>
                <a:gd name="T27" fmla="*/ 29 h 426"/>
                <a:gd name="T28" fmla="*/ 192 w 505"/>
                <a:gd name="T29" fmla="*/ 13 h 426"/>
                <a:gd name="T30" fmla="*/ 181 w 505"/>
                <a:gd name="T31" fmla="*/ 15 h 426"/>
                <a:gd name="T32" fmla="*/ 149 w 505"/>
                <a:gd name="T33" fmla="*/ 17 h 426"/>
                <a:gd name="T34" fmla="*/ 154 w 505"/>
                <a:gd name="T35" fmla="*/ 5 h 426"/>
                <a:gd name="T36" fmla="*/ 146 w 505"/>
                <a:gd name="T37" fmla="*/ 0 h 426"/>
                <a:gd name="T38" fmla="*/ 127 w 505"/>
                <a:gd name="T39" fmla="*/ 2 h 426"/>
                <a:gd name="T40" fmla="*/ 107 w 505"/>
                <a:gd name="T41" fmla="*/ 6 h 426"/>
                <a:gd name="T42" fmla="*/ 79 w 505"/>
                <a:gd name="T43" fmla="*/ 22 h 426"/>
                <a:gd name="T44" fmla="*/ 44 w 505"/>
                <a:gd name="T45" fmla="*/ 31 h 426"/>
                <a:gd name="T46" fmla="*/ 14 w 505"/>
                <a:gd name="T47" fmla="*/ 40 h 426"/>
                <a:gd name="T48" fmla="*/ 23 w 505"/>
                <a:gd name="T49" fmla="*/ 40 h 426"/>
                <a:gd name="T50" fmla="*/ 19 w 505"/>
                <a:gd name="T51" fmla="*/ 49 h 426"/>
                <a:gd name="T52" fmla="*/ 14 w 505"/>
                <a:gd name="T53" fmla="*/ 55 h 426"/>
                <a:gd name="T54" fmla="*/ 4 w 505"/>
                <a:gd name="T55" fmla="*/ 62 h 426"/>
                <a:gd name="T56" fmla="*/ 7 w 505"/>
                <a:gd name="T57" fmla="*/ 85 h 426"/>
                <a:gd name="T58" fmla="*/ 0 w 505"/>
                <a:gd name="T59" fmla="*/ 102 h 426"/>
                <a:gd name="T60" fmla="*/ 7 w 505"/>
                <a:gd name="T61" fmla="*/ 114 h 426"/>
                <a:gd name="T62" fmla="*/ 15 w 505"/>
                <a:gd name="T63" fmla="*/ 128 h 426"/>
                <a:gd name="T64" fmla="*/ 15 w 505"/>
                <a:gd name="T65" fmla="*/ 153 h 426"/>
                <a:gd name="T66" fmla="*/ 23 w 505"/>
                <a:gd name="T67" fmla="*/ 168 h 426"/>
                <a:gd name="T68" fmla="*/ 25 w 505"/>
                <a:gd name="T69" fmla="*/ 192 h 426"/>
                <a:gd name="T70" fmla="*/ 34 w 505"/>
                <a:gd name="T71" fmla="*/ 204 h 426"/>
                <a:gd name="T72" fmla="*/ 55 w 505"/>
                <a:gd name="T73" fmla="*/ 219 h 426"/>
                <a:gd name="T74" fmla="*/ 72 w 505"/>
                <a:gd name="T75" fmla="*/ 220 h 426"/>
                <a:gd name="T76" fmla="*/ 65 w 505"/>
                <a:gd name="T77" fmla="*/ 227 h 426"/>
                <a:gd name="T78" fmla="*/ 70 w 505"/>
                <a:gd name="T79" fmla="*/ 240 h 426"/>
                <a:gd name="T80" fmla="*/ 86 w 505"/>
                <a:gd name="T81" fmla="*/ 235 h 426"/>
                <a:gd name="T82" fmla="*/ 100 w 505"/>
                <a:gd name="T83" fmla="*/ 233 h 426"/>
                <a:gd name="T84" fmla="*/ 115 w 505"/>
                <a:gd name="T85" fmla="*/ 237 h 426"/>
                <a:gd name="T86" fmla="*/ 124 w 505"/>
                <a:gd name="T87" fmla="*/ 247 h 426"/>
                <a:gd name="T88" fmla="*/ 147 w 505"/>
                <a:gd name="T89" fmla="*/ 258 h 426"/>
                <a:gd name="T90" fmla="*/ 155 w 505"/>
                <a:gd name="T91" fmla="*/ 269 h 426"/>
                <a:gd name="T92" fmla="*/ 164 w 505"/>
                <a:gd name="T93" fmla="*/ 282 h 426"/>
                <a:gd name="T94" fmla="*/ 179 w 505"/>
                <a:gd name="T95" fmla="*/ 277 h 426"/>
                <a:gd name="T96" fmla="*/ 183 w 505"/>
                <a:gd name="T97" fmla="*/ 287 h 426"/>
                <a:gd name="T98" fmla="*/ 198 w 505"/>
                <a:gd name="T99" fmla="*/ 292 h 426"/>
                <a:gd name="T100" fmla="*/ 231 w 505"/>
                <a:gd name="T101" fmla="*/ 282 h 426"/>
                <a:gd name="T102" fmla="*/ 253 w 505"/>
                <a:gd name="T103" fmla="*/ 280 h 426"/>
                <a:gd name="T104" fmla="*/ 278 w 505"/>
                <a:gd name="T105" fmla="*/ 287 h 426"/>
                <a:gd name="T106" fmla="*/ 300 w 505"/>
                <a:gd name="T107" fmla="*/ 299 h 426"/>
                <a:gd name="T108" fmla="*/ 310 w 505"/>
                <a:gd name="T109" fmla="*/ 293 h 426"/>
                <a:gd name="T110" fmla="*/ 308 w 505"/>
                <a:gd name="T111" fmla="*/ 273 h 426"/>
                <a:gd name="T112" fmla="*/ 323 w 505"/>
                <a:gd name="T113" fmla="*/ 256 h 4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505"/>
                <a:gd name="T172" fmla="*/ 0 h 426"/>
                <a:gd name="T173" fmla="*/ 505 w 505"/>
                <a:gd name="T174" fmla="*/ 426 h 4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505" h="426">
                  <a:moveTo>
                    <a:pt x="459" y="361"/>
                  </a:moveTo>
                  <a:lnTo>
                    <a:pt x="468" y="343"/>
                  </a:lnTo>
                  <a:lnTo>
                    <a:pt x="480" y="326"/>
                  </a:lnTo>
                  <a:lnTo>
                    <a:pt x="486" y="322"/>
                  </a:lnTo>
                  <a:lnTo>
                    <a:pt x="493" y="309"/>
                  </a:lnTo>
                  <a:lnTo>
                    <a:pt x="503" y="305"/>
                  </a:lnTo>
                  <a:lnTo>
                    <a:pt x="505" y="301"/>
                  </a:lnTo>
                  <a:lnTo>
                    <a:pt x="505" y="294"/>
                  </a:lnTo>
                  <a:lnTo>
                    <a:pt x="499" y="290"/>
                  </a:lnTo>
                  <a:lnTo>
                    <a:pt x="501" y="274"/>
                  </a:lnTo>
                  <a:lnTo>
                    <a:pt x="497" y="272"/>
                  </a:lnTo>
                  <a:lnTo>
                    <a:pt x="488" y="263"/>
                  </a:lnTo>
                  <a:lnTo>
                    <a:pt x="476" y="246"/>
                  </a:lnTo>
                  <a:lnTo>
                    <a:pt x="474" y="228"/>
                  </a:lnTo>
                  <a:lnTo>
                    <a:pt x="472" y="219"/>
                  </a:lnTo>
                  <a:lnTo>
                    <a:pt x="472" y="201"/>
                  </a:lnTo>
                  <a:lnTo>
                    <a:pt x="472" y="190"/>
                  </a:lnTo>
                  <a:lnTo>
                    <a:pt x="470" y="182"/>
                  </a:lnTo>
                  <a:lnTo>
                    <a:pt x="463" y="176"/>
                  </a:lnTo>
                  <a:lnTo>
                    <a:pt x="451" y="173"/>
                  </a:lnTo>
                  <a:lnTo>
                    <a:pt x="449" y="163"/>
                  </a:lnTo>
                  <a:lnTo>
                    <a:pt x="453" y="155"/>
                  </a:lnTo>
                  <a:lnTo>
                    <a:pt x="461" y="144"/>
                  </a:lnTo>
                  <a:lnTo>
                    <a:pt x="472" y="140"/>
                  </a:lnTo>
                  <a:lnTo>
                    <a:pt x="478" y="130"/>
                  </a:lnTo>
                  <a:lnTo>
                    <a:pt x="480" y="119"/>
                  </a:lnTo>
                  <a:lnTo>
                    <a:pt x="476" y="107"/>
                  </a:lnTo>
                  <a:lnTo>
                    <a:pt x="474" y="100"/>
                  </a:lnTo>
                  <a:lnTo>
                    <a:pt x="465" y="88"/>
                  </a:lnTo>
                  <a:lnTo>
                    <a:pt x="461" y="75"/>
                  </a:lnTo>
                  <a:lnTo>
                    <a:pt x="453" y="57"/>
                  </a:lnTo>
                  <a:lnTo>
                    <a:pt x="440" y="32"/>
                  </a:lnTo>
                  <a:lnTo>
                    <a:pt x="434" y="31"/>
                  </a:lnTo>
                  <a:lnTo>
                    <a:pt x="426" y="29"/>
                  </a:lnTo>
                  <a:lnTo>
                    <a:pt x="411" y="23"/>
                  </a:lnTo>
                  <a:lnTo>
                    <a:pt x="396" y="25"/>
                  </a:lnTo>
                  <a:lnTo>
                    <a:pt x="376" y="23"/>
                  </a:lnTo>
                  <a:lnTo>
                    <a:pt x="321" y="23"/>
                  </a:lnTo>
                  <a:lnTo>
                    <a:pt x="294" y="27"/>
                  </a:lnTo>
                  <a:lnTo>
                    <a:pt x="269" y="25"/>
                  </a:lnTo>
                  <a:lnTo>
                    <a:pt x="254" y="38"/>
                  </a:lnTo>
                  <a:lnTo>
                    <a:pt x="246" y="40"/>
                  </a:lnTo>
                  <a:lnTo>
                    <a:pt x="248" y="34"/>
                  </a:lnTo>
                  <a:lnTo>
                    <a:pt x="254" y="31"/>
                  </a:lnTo>
                  <a:lnTo>
                    <a:pt x="273" y="19"/>
                  </a:lnTo>
                  <a:lnTo>
                    <a:pt x="275" y="13"/>
                  </a:lnTo>
                  <a:lnTo>
                    <a:pt x="267" y="13"/>
                  </a:lnTo>
                  <a:lnTo>
                    <a:pt x="257" y="21"/>
                  </a:lnTo>
                  <a:lnTo>
                    <a:pt x="242" y="31"/>
                  </a:lnTo>
                  <a:lnTo>
                    <a:pt x="229" y="34"/>
                  </a:lnTo>
                  <a:lnTo>
                    <a:pt x="213" y="23"/>
                  </a:lnTo>
                  <a:lnTo>
                    <a:pt x="211" y="8"/>
                  </a:lnTo>
                  <a:lnTo>
                    <a:pt x="213" y="8"/>
                  </a:lnTo>
                  <a:lnTo>
                    <a:pt x="219" y="8"/>
                  </a:lnTo>
                  <a:lnTo>
                    <a:pt x="219" y="4"/>
                  </a:lnTo>
                  <a:lnTo>
                    <a:pt x="213" y="2"/>
                  </a:lnTo>
                  <a:lnTo>
                    <a:pt x="208" y="0"/>
                  </a:lnTo>
                  <a:lnTo>
                    <a:pt x="198" y="0"/>
                  </a:lnTo>
                  <a:lnTo>
                    <a:pt x="186" y="2"/>
                  </a:lnTo>
                  <a:lnTo>
                    <a:pt x="181" y="2"/>
                  </a:lnTo>
                  <a:lnTo>
                    <a:pt x="167" y="6"/>
                  </a:lnTo>
                  <a:lnTo>
                    <a:pt x="163" y="8"/>
                  </a:lnTo>
                  <a:lnTo>
                    <a:pt x="152" y="9"/>
                  </a:lnTo>
                  <a:lnTo>
                    <a:pt x="142" y="15"/>
                  </a:lnTo>
                  <a:lnTo>
                    <a:pt x="123" y="17"/>
                  </a:lnTo>
                  <a:lnTo>
                    <a:pt x="112" y="31"/>
                  </a:lnTo>
                  <a:lnTo>
                    <a:pt x="94" y="40"/>
                  </a:lnTo>
                  <a:lnTo>
                    <a:pt x="73" y="40"/>
                  </a:lnTo>
                  <a:lnTo>
                    <a:pt x="62" y="44"/>
                  </a:lnTo>
                  <a:lnTo>
                    <a:pt x="44" y="50"/>
                  </a:lnTo>
                  <a:lnTo>
                    <a:pt x="31" y="52"/>
                  </a:lnTo>
                  <a:lnTo>
                    <a:pt x="20" y="57"/>
                  </a:lnTo>
                  <a:lnTo>
                    <a:pt x="18" y="61"/>
                  </a:lnTo>
                  <a:lnTo>
                    <a:pt x="25" y="61"/>
                  </a:lnTo>
                  <a:lnTo>
                    <a:pt x="33" y="57"/>
                  </a:lnTo>
                  <a:lnTo>
                    <a:pt x="35" y="57"/>
                  </a:lnTo>
                  <a:lnTo>
                    <a:pt x="35" y="61"/>
                  </a:lnTo>
                  <a:lnTo>
                    <a:pt x="27" y="69"/>
                  </a:lnTo>
                  <a:lnTo>
                    <a:pt x="31" y="92"/>
                  </a:lnTo>
                  <a:lnTo>
                    <a:pt x="25" y="92"/>
                  </a:lnTo>
                  <a:lnTo>
                    <a:pt x="20" y="79"/>
                  </a:lnTo>
                  <a:lnTo>
                    <a:pt x="16" y="77"/>
                  </a:lnTo>
                  <a:lnTo>
                    <a:pt x="4" y="79"/>
                  </a:lnTo>
                  <a:lnTo>
                    <a:pt x="6" y="88"/>
                  </a:lnTo>
                  <a:lnTo>
                    <a:pt x="12" y="104"/>
                  </a:lnTo>
                  <a:lnTo>
                    <a:pt x="12" y="111"/>
                  </a:lnTo>
                  <a:lnTo>
                    <a:pt x="10" y="119"/>
                  </a:lnTo>
                  <a:lnTo>
                    <a:pt x="2" y="130"/>
                  </a:lnTo>
                  <a:lnTo>
                    <a:pt x="0" y="138"/>
                  </a:lnTo>
                  <a:lnTo>
                    <a:pt x="0" y="144"/>
                  </a:lnTo>
                  <a:lnTo>
                    <a:pt x="6" y="151"/>
                  </a:lnTo>
                  <a:lnTo>
                    <a:pt x="8" y="155"/>
                  </a:lnTo>
                  <a:lnTo>
                    <a:pt x="10" y="161"/>
                  </a:lnTo>
                  <a:lnTo>
                    <a:pt x="12" y="169"/>
                  </a:lnTo>
                  <a:lnTo>
                    <a:pt x="18" y="175"/>
                  </a:lnTo>
                  <a:lnTo>
                    <a:pt x="21" y="180"/>
                  </a:lnTo>
                  <a:lnTo>
                    <a:pt x="21" y="192"/>
                  </a:lnTo>
                  <a:lnTo>
                    <a:pt x="21" y="203"/>
                  </a:lnTo>
                  <a:lnTo>
                    <a:pt x="21" y="215"/>
                  </a:lnTo>
                  <a:lnTo>
                    <a:pt x="23" y="222"/>
                  </a:lnTo>
                  <a:lnTo>
                    <a:pt x="25" y="228"/>
                  </a:lnTo>
                  <a:lnTo>
                    <a:pt x="33" y="236"/>
                  </a:lnTo>
                  <a:lnTo>
                    <a:pt x="35" y="242"/>
                  </a:lnTo>
                  <a:lnTo>
                    <a:pt x="33" y="259"/>
                  </a:lnTo>
                  <a:lnTo>
                    <a:pt x="35" y="270"/>
                  </a:lnTo>
                  <a:lnTo>
                    <a:pt x="37" y="274"/>
                  </a:lnTo>
                  <a:lnTo>
                    <a:pt x="37" y="278"/>
                  </a:lnTo>
                  <a:lnTo>
                    <a:pt x="48" y="288"/>
                  </a:lnTo>
                  <a:lnTo>
                    <a:pt x="66" y="295"/>
                  </a:lnTo>
                  <a:lnTo>
                    <a:pt x="75" y="299"/>
                  </a:lnTo>
                  <a:lnTo>
                    <a:pt x="79" y="309"/>
                  </a:lnTo>
                  <a:lnTo>
                    <a:pt x="92" y="307"/>
                  </a:lnTo>
                  <a:lnTo>
                    <a:pt x="98" y="307"/>
                  </a:lnTo>
                  <a:lnTo>
                    <a:pt x="102" y="311"/>
                  </a:lnTo>
                  <a:lnTo>
                    <a:pt x="98" y="315"/>
                  </a:lnTo>
                  <a:lnTo>
                    <a:pt x="94" y="318"/>
                  </a:lnTo>
                  <a:lnTo>
                    <a:pt x="92" y="320"/>
                  </a:lnTo>
                  <a:lnTo>
                    <a:pt x="96" y="326"/>
                  </a:lnTo>
                  <a:lnTo>
                    <a:pt x="98" y="336"/>
                  </a:lnTo>
                  <a:lnTo>
                    <a:pt x="100" y="338"/>
                  </a:lnTo>
                  <a:lnTo>
                    <a:pt x="108" y="340"/>
                  </a:lnTo>
                  <a:lnTo>
                    <a:pt x="117" y="338"/>
                  </a:lnTo>
                  <a:lnTo>
                    <a:pt x="123" y="332"/>
                  </a:lnTo>
                  <a:lnTo>
                    <a:pt x="131" y="332"/>
                  </a:lnTo>
                  <a:lnTo>
                    <a:pt x="135" y="328"/>
                  </a:lnTo>
                  <a:lnTo>
                    <a:pt x="142" y="328"/>
                  </a:lnTo>
                  <a:lnTo>
                    <a:pt x="148" y="332"/>
                  </a:lnTo>
                  <a:lnTo>
                    <a:pt x="156" y="332"/>
                  </a:lnTo>
                  <a:lnTo>
                    <a:pt x="163" y="334"/>
                  </a:lnTo>
                  <a:lnTo>
                    <a:pt x="163" y="340"/>
                  </a:lnTo>
                  <a:lnTo>
                    <a:pt x="173" y="347"/>
                  </a:lnTo>
                  <a:lnTo>
                    <a:pt x="177" y="349"/>
                  </a:lnTo>
                  <a:lnTo>
                    <a:pt x="186" y="349"/>
                  </a:lnTo>
                  <a:lnTo>
                    <a:pt x="198" y="357"/>
                  </a:lnTo>
                  <a:lnTo>
                    <a:pt x="209" y="363"/>
                  </a:lnTo>
                  <a:lnTo>
                    <a:pt x="209" y="374"/>
                  </a:lnTo>
                  <a:lnTo>
                    <a:pt x="215" y="376"/>
                  </a:lnTo>
                  <a:lnTo>
                    <a:pt x="221" y="380"/>
                  </a:lnTo>
                  <a:lnTo>
                    <a:pt x="225" y="386"/>
                  </a:lnTo>
                  <a:lnTo>
                    <a:pt x="229" y="395"/>
                  </a:lnTo>
                  <a:lnTo>
                    <a:pt x="234" y="397"/>
                  </a:lnTo>
                  <a:lnTo>
                    <a:pt x="242" y="395"/>
                  </a:lnTo>
                  <a:lnTo>
                    <a:pt x="250" y="389"/>
                  </a:lnTo>
                  <a:lnTo>
                    <a:pt x="254" y="389"/>
                  </a:lnTo>
                  <a:lnTo>
                    <a:pt x="256" y="389"/>
                  </a:lnTo>
                  <a:lnTo>
                    <a:pt x="259" y="393"/>
                  </a:lnTo>
                  <a:lnTo>
                    <a:pt x="261" y="405"/>
                  </a:lnTo>
                  <a:lnTo>
                    <a:pt x="265" y="409"/>
                  </a:lnTo>
                  <a:lnTo>
                    <a:pt x="273" y="412"/>
                  </a:lnTo>
                  <a:lnTo>
                    <a:pt x="282" y="411"/>
                  </a:lnTo>
                  <a:lnTo>
                    <a:pt x="296" y="403"/>
                  </a:lnTo>
                  <a:lnTo>
                    <a:pt x="305" y="401"/>
                  </a:lnTo>
                  <a:lnTo>
                    <a:pt x="328" y="397"/>
                  </a:lnTo>
                  <a:lnTo>
                    <a:pt x="340" y="399"/>
                  </a:lnTo>
                  <a:lnTo>
                    <a:pt x="350" y="399"/>
                  </a:lnTo>
                  <a:lnTo>
                    <a:pt x="359" y="395"/>
                  </a:lnTo>
                  <a:lnTo>
                    <a:pt x="371" y="395"/>
                  </a:lnTo>
                  <a:lnTo>
                    <a:pt x="384" y="399"/>
                  </a:lnTo>
                  <a:lnTo>
                    <a:pt x="396" y="405"/>
                  </a:lnTo>
                  <a:lnTo>
                    <a:pt x="405" y="411"/>
                  </a:lnTo>
                  <a:lnTo>
                    <a:pt x="411" y="414"/>
                  </a:lnTo>
                  <a:lnTo>
                    <a:pt x="426" y="422"/>
                  </a:lnTo>
                  <a:lnTo>
                    <a:pt x="438" y="426"/>
                  </a:lnTo>
                  <a:lnTo>
                    <a:pt x="444" y="422"/>
                  </a:lnTo>
                  <a:lnTo>
                    <a:pt x="442" y="412"/>
                  </a:lnTo>
                  <a:lnTo>
                    <a:pt x="440" y="403"/>
                  </a:lnTo>
                  <a:lnTo>
                    <a:pt x="436" y="391"/>
                  </a:lnTo>
                  <a:lnTo>
                    <a:pt x="438" y="384"/>
                  </a:lnTo>
                  <a:lnTo>
                    <a:pt x="442" y="376"/>
                  </a:lnTo>
                  <a:lnTo>
                    <a:pt x="447" y="368"/>
                  </a:lnTo>
                  <a:lnTo>
                    <a:pt x="459" y="36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93" name="Freeform 87"/>
            <p:cNvSpPr>
              <a:spLocks/>
            </p:cNvSpPr>
            <p:nvPr/>
          </p:nvSpPr>
          <p:spPr bwMode="auto">
            <a:xfrm>
              <a:off x="2593" y="2225"/>
              <a:ext cx="449" cy="380"/>
            </a:xfrm>
            <a:custGeom>
              <a:avLst/>
              <a:gdLst>
                <a:gd name="T0" fmla="*/ 338 w 505"/>
                <a:gd name="T1" fmla="*/ 232 h 426"/>
                <a:gd name="T2" fmla="*/ 353 w 505"/>
                <a:gd name="T3" fmla="*/ 217 h 426"/>
                <a:gd name="T4" fmla="*/ 351 w 505"/>
                <a:gd name="T5" fmla="*/ 206 h 426"/>
                <a:gd name="T6" fmla="*/ 343 w 505"/>
                <a:gd name="T7" fmla="*/ 187 h 426"/>
                <a:gd name="T8" fmla="*/ 332 w 505"/>
                <a:gd name="T9" fmla="*/ 155 h 426"/>
                <a:gd name="T10" fmla="*/ 331 w 505"/>
                <a:gd name="T11" fmla="*/ 129 h 426"/>
                <a:gd name="T12" fmla="*/ 316 w 505"/>
                <a:gd name="T13" fmla="*/ 115 h 426"/>
                <a:gd name="T14" fmla="*/ 332 w 505"/>
                <a:gd name="T15" fmla="*/ 100 h 426"/>
                <a:gd name="T16" fmla="*/ 334 w 505"/>
                <a:gd name="T17" fmla="*/ 76 h 426"/>
                <a:gd name="T18" fmla="*/ 325 w 505"/>
                <a:gd name="T19" fmla="*/ 54 h 426"/>
                <a:gd name="T20" fmla="*/ 305 w 505"/>
                <a:gd name="T21" fmla="*/ 22 h 426"/>
                <a:gd name="T22" fmla="*/ 278 w 505"/>
                <a:gd name="T23" fmla="*/ 18 h 426"/>
                <a:gd name="T24" fmla="*/ 206 w 505"/>
                <a:gd name="T25" fmla="*/ 19 h 426"/>
                <a:gd name="T26" fmla="*/ 173 w 505"/>
                <a:gd name="T27" fmla="*/ 29 h 426"/>
                <a:gd name="T28" fmla="*/ 192 w 505"/>
                <a:gd name="T29" fmla="*/ 13 h 426"/>
                <a:gd name="T30" fmla="*/ 181 w 505"/>
                <a:gd name="T31" fmla="*/ 15 h 426"/>
                <a:gd name="T32" fmla="*/ 149 w 505"/>
                <a:gd name="T33" fmla="*/ 17 h 426"/>
                <a:gd name="T34" fmla="*/ 154 w 505"/>
                <a:gd name="T35" fmla="*/ 5 h 426"/>
                <a:gd name="T36" fmla="*/ 146 w 505"/>
                <a:gd name="T37" fmla="*/ 0 h 426"/>
                <a:gd name="T38" fmla="*/ 127 w 505"/>
                <a:gd name="T39" fmla="*/ 2 h 426"/>
                <a:gd name="T40" fmla="*/ 107 w 505"/>
                <a:gd name="T41" fmla="*/ 6 h 426"/>
                <a:gd name="T42" fmla="*/ 79 w 505"/>
                <a:gd name="T43" fmla="*/ 22 h 426"/>
                <a:gd name="T44" fmla="*/ 44 w 505"/>
                <a:gd name="T45" fmla="*/ 31 h 426"/>
                <a:gd name="T46" fmla="*/ 14 w 505"/>
                <a:gd name="T47" fmla="*/ 40 h 426"/>
                <a:gd name="T48" fmla="*/ 23 w 505"/>
                <a:gd name="T49" fmla="*/ 40 h 426"/>
                <a:gd name="T50" fmla="*/ 19 w 505"/>
                <a:gd name="T51" fmla="*/ 49 h 426"/>
                <a:gd name="T52" fmla="*/ 14 w 505"/>
                <a:gd name="T53" fmla="*/ 55 h 426"/>
                <a:gd name="T54" fmla="*/ 4 w 505"/>
                <a:gd name="T55" fmla="*/ 62 h 426"/>
                <a:gd name="T56" fmla="*/ 7 w 505"/>
                <a:gd name="T57" fmla="*/ 85 h 426"/>
                <a:gd name="T58" fmla="*/ 0 w 505"/>
                <a:gd name="T59" fmla="*/ 102 h 426"/>
                <a:gd name="T60" fmla="*/ 7 w 505"/>
                <a:gd name="T61" fmla="*/ 114 h 426"/>
                <a:gd name="T62" fmla="*/ 15 w 505"/>
                <a:gd name="T63" fmla="*/ 128 h 426"/>
                <a:gd name="T64" fmla="*/ 15 w 505"/>
                <a:gd name="T65" fmla="*/ 153 h 426"/>
                <a:gd name="T66" fmla="*/ 23 w 505"/>
                <a:gd name="T67" fmla="*/ 168 h 426"/>
                <a:gd name="T68" fmla="*/ 25 w 505"/>
                <a:gd name="T69" fmla="*/ 192 h 426"/>
                <a:gd name="T70" fmla="*/ 34 w 505"/>
                <a:gd name="T71" fmla="*/ 204 h 426"/>
                <a:gd name="T72" fmla="*/ 55 w 505"/>
                <a:gd name="T73" fmla="*/ 219 h 426"/>
                <a:gd name="T74" fmla="*/ 72 w 505"/>
                <a:gd name="T75" fmla="*/ 220 h 426"/>
                <a:gd name="T76" fmla="*/ 65 w 505"/>
                <a:gd name="T77" fmla="*/ 227 h 426"/>
                <a:gd name="T78" fmla="*/ 70 w 505"/>
                <a:gd name="T79" fmla="*/ 240 h 426"/>
                <a:gd name="T80" fmla="*/ 86 w 505"/>
                <a:gd name="T81" fmla="*/ 235 h 426"/>
                <a:gd name="T82" fmla="*/ 100 w 505"/>
                <a:gd name="T83" fmla="*/ 233 h 426"/>
                <a:gd name="T84" fmla="*/ 115 w 505"/>
                <a:gd name="T85" fmla="*/ 237 h 426"/>
                <a:gd name="T86" fmla="*/ 124 w 505"/>
                <a:gd name="T87" fmla="*/ 247 h 426"/>
                <a:gd name="T88" fmla="*/ 147 w 505"/>
                <a:gd name="T89" fmla="*/ 258 h 426"/>
                <a:gd name="T90" fmla="*/ 155 w 505"/>
                <a:gd name="T91" fmla="*/ 269 h 426"/>
                <a:gd name="T92" fmla="*/ 164 w 505"/>
                <a:gd name="T93" fmla="*/ 282 h 426"/>
                <a:gd name="T94" fmla="*/ 179 w 505"/>
                <a:gd name="T95" fmla="*/ 277 h 426"/>
                <a:gd name="T96" fmla="*/ 183 w 505"/>
                <a:gd name="T97" fmla="*/ 287 h 426"/>
                <a:gd name="T98" fmla="*/ 198 w 505"/>
                <a:gd name="T99" fmla="*/ 292 h 426"/>
                <a:gd name="T100" fmla="*/ 231 w 505"/>
                <a:gd name="T101" fmla="*/ 282 h 426"/>
                <a:gd name="T102" fmla="*/ 253 w 505"/>
                <a:gd name="T103" fmla="*/ 280 h 426"/>
                <a:gd name="T104" fmla="*/ 278 w 505"/>
                <a:gd name="T105" fmla="*/ 287 h 426"/>
                <a:gd name="T106" fmla="*/ 300 w 505"/>
                <a:gd name="T107" fmla="*/ 299 h 426"/>
                <a:gd name="T108" fmla="*/ 310 w 505"/>
                <a:gd name="T109" fmla="*/ 293 h 426"/>
                <a:gd name="T110" fmla="*/ 308 w 505"/>
                <a:gd name="T111" fmla="*/ 273 h 426"/>
                <a:gd name="T112" fmla="*/ 323 w 505"/>
                <a:gd name="T113" fmla="*/ 256 h 4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505"/>
                <a:gd name="T172" fmla="*/ 0 h 426"/>
                <a:gd name="T173" fmla="*/ 505 w 505"/>
                <a:gd name="T174" fmla="*/ 426 h 4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505" h="426">
                  <a:moveTo>
                    <a:pt x="459" y="361"/>
                  </a:moveTo>
                  <a:lnTo>
                    <a:pt x="468" y="343"/>
                  </a:lnTo>
                  <a:lnTo>
                    <a:pt x="480" y="326"/>
                  </a:lnTo>
                  <a:lnTo>
                    <a:pt x="486" y="322"/>
                  </a:lnTo>
                  <a:lnTo>
                    <a:pt x="493" y="309"/>
                  </a:lnTo>
                  <a:lnTo>
                    <a:pt x="503" y="305"/>
                  </a:lnTo>
                  <a:lnTo>
                    <a:pt x="505" y="301"/>
                  </a:lnTo>
                  <a:lnTo>
                    <a:pt x="505" y="294"/>
                  </a:lnTo>
                  <a:lnTo>
                    <a:pt x="499" y="290"/>
                  </a:lnTo>
                  <a:lnTo>
                    <a:pt x="501" y="274"/>
                  </a:lnTo>
                  <a:lnTo>
                    <a:pt x="497" y="272"/>
                  </a:lnTo>
                  <a:lnTo>
                    <a:pt x="488" y="263"/>
                  </a:lnTo>
                  <a:lnTo>
                    <a:pt x="476" y="246"/>
                  </a:lnTo>
                  <a:lnTo>
                    <a:pt x="474" y="228"/>
                  </a:lnTo>
                  <a:lnTo>
                    <a:pt x="472" y="219"/>
                  </a:lnTo>
                  <a:lnTo>
                    <a:pt x="472" y="201"/>
                  </a:lnTo>
                  <a:lnTo>
                    <a:pt x="472" y="190"/>
                  </a:lnTo>
                  <a:lnTo>
                    <a:pt x="470" y="182"/>
                  </a:lnTo>
                  <a:lnTo>
                    <a:pt x="463" y="176"/>
                  </a:lnTo>
                  <a:lnTo>
                    <a:pt x="451" y="173"/>
                  </a:lnTo>
                  <a:lnTo>
                    <a:pt x="449" y="163"/>
                  </a:lnTo>
                  <a:lnTo>
                    <a:pt x="453" y="155"/>
                  </a:lnTo>
                  <a:lnTo>
                    <a:pt x="461" y="144"/>
                  </a:lnTo>
                  <a:lnTo>
                    <a:pt x="472" y="140"/>
                  </a:lnTo>
                  <a:lnTo>
                    <a:pt x="478" y="130"/>
                  </a:lnTo>
                  <a:lnTo>
                    <a:pt x="480" y="119"/>
                  </a:lnTo>
                  <a:lnTo>
                    <a:pt x="476" y="107"/>
                  </a:lnTo>
                  <a:lnTo>
                    <a:pt x="474" y="100"/>
                  </a:lnTo>
                  <a:lnTo>
                    <a:pt x="465" y="88"/>
                  </a:lnTo>
                  <a:lnTo>
                    <a:pt x="461" y="75"/>
                  </a:lnTo>
                  <a:lnTo>
                    <a:pt x="453" y="57"/>
                  </a:lnTo>
                  <a:lnTo>
                    <a:pt x="440" y="32"/>
                  </a:lnTo>
                  <a:lnTo>
                    <a:pt x="434" y="31"/>
                  </a:lnTo>
                  <a:lnTo>
                    <a:pt x="426" y="29"/>
                  </a:lnTo>
                  <a:lnTo>
                    <a:pt x="411" y="23"/>
                  </a:lnTo>
                  <a:lnTo>
                    <a:pt x="396" y="25"/>
                  </a:lnTo>
                  <a:lnTo>
                    <a:pt x="376" y="23"/>
                  </a:lnTo>
                  <a:lnTo>
                    <a:pt x="321" y="23"/>
                  </a:lnTo>
                  <a:lnTo>
                    <a:pt x="294" y="27"/>
                  </a:lnTo>
                  <a:lnTo>
                    <a:pt x="269" y="25"/>
                  </a:lnTo>
                  <a:lnTo>
                    <a:pt x="254" y="38"/>
                  </a:lnTo>
                  <a:lnTo>
                    <a:pt x="246" y="40"/>
                  </a:lnTo>
                  <a:lnTo>
                    <a:pt x="248" y="34"/>
                  </a:lnTo>
                  <a:lnTo>
                    <a:pt x="254" y="31"/>
                  </a:lnTo>
                  <a:lnTo>
                    <a:pt x="273" y="19"/>
                  </a:lnTo>
                  <a:lnTo>
                    <a:pt x="275" y="13"/>
                  </a:lnTo>
                  <a:lnTo>
                    <a:pt x="267" y="13"/>
                  </a:lnTo>
                  <a:lnTo>
                    <a:pt x="257" y="21"/>
                  </a:lnTo>
                  <a:lnTo>
                    <a:pt x="242" y="31"/>
                  </a:lnTo>
                  <a:lnTo>
                    <a:pt x="229" y="34"/>
                  </a:lnTo>
                  <a:lnTo>
                    <a:pt x="213" y="23"/>
                  </a:lnTo>
                  <a:lnTo>
                    <a:pt x="211" y="8"/>
                  </a:lnTo>
                  <a:lnTo>
                    <a:pt x="213" y="8"/>
                  </a:lnTo>
                  <a:lnTo>
                    <a:pt x="219" y="8"/>
                  </a:lnTo>
                  <a:lnTo>
                    <a:pt x="219" y="4"/>
                  </a:lnTo>
                  <a:lnTo>
                    <a:pt x="213" y="2"/>
                  </a:lnTo>
                  <a:lnTo>
                    <a:pt x="208" y="0"/>
                  </a:lnTo>
                  <a:lnTo>
                    <a:pt x="198" y="0"/>
                  </a:lnTo>
                  <a:lnTo>
                    <a:pt x="186" y="2"/>
                  </a:lnTo>
                  <a:lnTo>
                    <a:pt x="181" y="2"/>
                  </a:lnTo>
                  <a:lnTo>
                    <a:pt x="167" y="6"/>
                  </a:lnTo>
                  <a:lnTo>
                    <a:pt x="163" y="8"/>
                  </a:lnTo>
                  <a:lnTo>
                    <a:pt x="152" y="9"/>
                  </a:lnTo>
                  <a:lnTo>
                    <a:pt x="142" y="15"/>
                  </a:lnTo>
                  <a:lnTo>
                    <a:pt x="123" y="17"/>
                  </a:lnTo>
                  <a:lnTo>
                    <a:pt x="112" y="31"/>
                  </a:lnTo>
                  <a:lnTo>
                    <a:pt x="94" y="40"/>
                  </a:lnTo>
                  <a:lnTo>
                    <a:pt x="73" y="40"/>
                  </a:lnTo>
                  <a:lnTo>
                    <a:pt x="62" y="44"/>
                  </a:lnTo>
                  <a:lnTo>
                    <a:pt x="44" y="50"/>
                  </a:lnTo>
                  <a:lnTo>
                    <a:pt x="31" y="52"/>
                  </a:lnTo>
                  <a:lnTo>
                    <a:pt x="20" y="57"/>
                  </a:lnTo>
                  <a:lnTo>
                    <a:pt x="18" y="61"/>
                  </a:lnTo>
                  <a:lnTo>
                    <a:pt x="25" y="61"/>
                  </a:lnTo>
                  <a:lnTo>
                    <a:pt x="33" y="57"/>
                  </a:lnTo>
                  <a:lnTo>
                    <a:pt x="35" y="57"/>
                  </a:lnTo>
                  <a:lnTo>
                    <a:pt x="35" y="61"/>
                  </a:lnTo>
                  <a:lnTo>
                    <a:pt x="27" y="69"/>
                  </a:lnTo>
                  <a:lnTo>
                    <a:pt x="31" y="92"/>
                  </a:lnTo>
                  <a:lnTo>
                    <a:pt x="25" y="92"/>
                  </a:lnTo>
                  <a:lnTo>
                    <a:pt x="20" y="79"/>
                  </a:lnTo>
                  <a:lnTo>
                    <a:pt x="16" y="77"/>
                  </a:lnTo>
                  <a:lnTo>
                    <a:pt x="4" y="79"/>
                  </a:lnTo>
                  <a:lnTo>
                    <a:pt x="6" y="88"/>
                  </a:lnTo>
                  <a:lnTo>
                    <a:pt x="12" y="104"/>
                  </a:lnTo>
                  <a:lnTo>
                    <a:pt x="12" y="111"/>
                  </a:lnTo>
                  <a:lnTo>
                    <a:pt x="10" y="119"/>
                  </a:lnTo>
                  <a:lnTo>
                    <a:pt x="2" y="130"/>
                  </a:lnTo>
                  <a:lnTo>
                    <a:pt x="0" y="138"/>
                  </a:lnTo>
                  <a:lnTo>
                    <a:pt x="0" y="144"/>
                  </a:lnTo>
                  <a:lnTo>
                    <a:pt x="6" y="151"/>
                  </a:lnTo>
                  <a:lnTo>
                    <a:pt x="8" y="155"/>
                  </a:lnTo>
                  <a:lnTo>
                    <a:pt x="10" y="161"/>
                  </a:lnTo>
                  <a:lnTo>
                    <a:pt x="12" y="169"/>
                  </a:lnTo>
                  <a:lnTo>
                    <a:pt x="18" y="175"/>
                  </a:lnTo>
                  <a:lnTo>
                    <a:pt x="21" y="180"/>
                  </a:lnTo>
                  <a:lnTo>
                    <a:pt x="21" y="192"/>
                  </a:lnTo>
                  <a:lnTo>
                    <a:pt x="21" y="203"/>
                  </a:lnTo>
                  <a:lnTo>
                    <a:pt x="21" y="215"/>
                  </a:lnTo>
                  <a:lnTo>
                    <a:pt x="23" y="222"/>
                  </a:lnTo>
                  <a:lnTo>
                    <a:pt x="25" y="228"/>
                  </a:lnTo>
                  <a:lnTo>
                    <a:pt x="33" y="236"/>
                  </a:lnTo>
                  <a:lnTo>
                    <a:pt x="35" y="242"/>
                  </a:lnTo>
                  <a:lnTo>
                    <a:pt x="33" y="259"/>
                  </a:lnTo>
                  <a:lnTo>
                    <a:pt x="35" y="270"/>
                  </a:lnTo>
                  <a:lnTo>
                    <a:pt x="37" y="274"/>
                  </a:lnTo>
                  <a:lnTo>
                    <a:pt x="37" y="278"/>
                  </a:lnTo>
                  <a:lnTo>
                    <a:pt x="48" y="288"/>
                  </a:lnTo>
                  <a:lnTo>
                    <a:pt x="66" y="295"/>
                  </a:lnTo>
                  <a:lnTo>
                    <a:pt x="75" y="299"/>
                  </a:lnTo>
                  <a:lnTo>
                    <a:pt x="79" y="309"/>
                  </a:lnTo>
                  <a:lnTo>
                    <a:pt x="92" y="307"/>
                  </a:lnTo>
                  <a:lnTo>
                    <a:pt x="98" y="307"/>
                  </a:lnTo>
                  <a:lnTo>
                    <a:pt x="102" y="311"/>
                  </a:lnTo>
                  <a:lnTo>
                    <a:pt x="98" y="315"/>
                  </a:lnTo>
                  <a:lnTo>
                    <a:pt x="94" y="318"/>
                  </a:lnTo>
                  <a:lnTo>
                    <a:pt x="92" y="320"/>
                  </a:lnTo>
                  <a:lnTo>
                    <a:pt x="96" y="326"/>
                  </a:lnTo>
                  <a:lnTo>
                    <a:pt x="98" y="336"/>
                  </a:lnTo>
                  <a:lnTo>
                    <a:pt x="100" y="338"/>
                  </a:lnTo>
                  <a:lnTo>
                    <a:pt x="108" y="340"/>
                  </a:lnTo>
                  <a:lnTo>
                    <a:pt x="117" y="338"/>
                  </a:lnTo>
                  <a:lnTo>
                    <a:pt x="123" y="332"/>
                  </a:lnTo>
                  <a:lnTo>
                    <a:pt x="131" y="332"/>
                  </a:lnTo>
                  <a:lnTo>
                    <a:pt x="135" y="328"/>
                  </a:lnTo>
                  <a:lnTo>
                    <a:pt x="142" y="328"/>
                  </a:lnTo>
                  <a:lnTo>
                    <a:pt x="148" y="332"/>
                  </a:lnTo>
                  <a:lnTo>
                    <a:pt x="156" y="332"/>
                  </a:lnTo>
                  <a:lnTo>
                    <a:pt x="163" y="334"/>
                  </a:lnTo>
                  <a:lnTo>
                    <a:pt x="163" y="340"/>
                  </a:lnTo>
                  <a:lnTo>
                    <a:pt x="173" y="347"/>
                  </a:lnTo>
                  <a:lnTo>
                    <a:pt x="177" y="349"/>
                  </a:lnTo>
                  <a:lnTo>
                    <a:pt x="186" y="349"/>
                  </a:lnTo>
                  <a:lnTo>
                    <a:pt x="198" y="357"/>
                  </a:lnTo>
                  <a:lnTo>
                    <a:pt x="209" y="363"/>
                  </a:lnTo>
                  <a:lnTo>
                    <a:pt x="209" y="374"/>
                  </a:lnTo>
                  <a:lnTo>
                    <a:pt x="215" y="376"/>
                  </a:lnTo>
                  <a:lnTo>
                    <a:pt x="221" y="380"/>
                  </a:lnTo>
                  <a:lnTo>
                    <a:pt x="225" y="386"/>
                  </a:lnTo>
                  <a:lnTo>
                    <a:pt x="229" y="395"/>
                  </a:lnTo>
                  <a:lnTo>
                    <a:pt x="234" y="397"/>
                  </a:lnTo>
                  <a:lnTo>
                    <a:pt x="242" y="395"/>
                  </a:lnTo>
                  <a:lnTo>
                    <a:pt x="250" y="389"/>
                  </a:lnTo>
                  <a:lnTo>
                    <a:pt x="254" y="389"/>
                  </a:lnTo>
                  <a:lnTo>
                    <a:pt x="256" y="389"/>
                  </a:lnTo>
                  <a:lnTo>
                    <a:pt x="259" y="393"/>
                  </a:lnTo>
                  <a:lnTo>
                    <a:pt x="261" y="405"/>
                  </a:lnTo>
                  <a:lnTo>
                    <a:pt x="265" y="409"/>
                  </a:lnTo>
                  <a:lnTo>
                    <a:pt x="273" y="412"/>
                  </a:lnTo>
                  <a:lnTo>
                    <a:pt x="282" y="411"/>
                  </a:lnTo>
                  <a:lnTo>
                    <a:pt x="296" y="403"/>
                  </a:lnTo>
                  <a:lnTo>
                    <a:pt x="305" y="401"/>
                  </a:lnTo>
                  <a:lnTo>
                    <a:pt x="328" y="397"/>
                  </a:lnTo>
                  <a:lnTo>
                    <a:pt x="340" y="399"/>
                  </a:lnTo>
                  <a:lnTo>
                    <a:pt x="350" y="399"/>
                  </a:lnTo>
                  <a:lnTo>
                    <a:pt x="359" y="395"/>
                  </a:lnTo>
                  <a:lnTo>
                    <a:pt x="371" y="395"/>
                  </a:lnTo>
                  <a:lnTo>
                    <a:pt x="384" y="399"/>
                  </a:lnTo>
                  <a:lnTo>
                    <a:pt x="396" y="405"/>
                  </a:lnTo>
                  <a:lnTo>
                    <a:pt x="405" y="411"/>
                  </a:lnTo>
                  <a:lnTo>
                    <a:pt x="411" y="414"/>
                  </a:lnTo>
                  <a:lnTo>
                    <a:pt x="426" y="422"/>
                  </a:lnTo>
                  <a:lnTo>
                    <a:pt x="438" y="426"/>
                  </a:lnTo>
                  <a:lnTo>
                    <a:pt x="444" y="422"/>
                  </a:lnTo>
                  <a:lnTo>
                    <a:pt x="442" y="412"/>
                  </a:lnTo>
                  <a:lnTo>
                    <a:pt x="440" y="403"/>
                  </a:lnTo>
                  <a:lnTo>
                    <a:pt x="436" y="391"/>
                  </a:lnTo>
                  <a:lnTo>
                    <a:pt x="438" y="384"/>
                  </a:lnTo>
                  <a:lnTo>
                    <a:pt x="442" y="376"/>
                  </a:lnTo>
                  <a:lnTo>
                    <a:pt x="447" y="368"/>
                  </a:lnTo>
                  <a:lnTo>
                    <a:pt x="459" y="361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94" name="Freeform 89"/>
            <p:cNvSpPr>
              <a:spLocks/>
            </p:cNvSpPr>
            <p:nvPr/>
          </p:nvSpPr>
          <p:spPr bwMode="auto">
            <a:xfrm>
              <a:off x="2870" y="2642"/>
              <a:ext cx="480" cy="323"/>
            </a:xfrm>
            <a:custGeom>
              <a:avLst/>
              <a:gdLst>
                <a:gd name="T0" fmla="*/ 378 w 539"/>
                <a:gd name="T1" fmla="*/ 177 h 363"/>
                <a:gd name="T2" fmla="*/ 359 w 539"/>
                <a:gd name="T3" fmla="*/ 189 h 363"/>
                <a:gd name="T4" fmla="*/ 359 w 539"/>
                <a:gd name="T5" fmla="*/ 178 h 363"/>
                <a:gd name="T6" fmla="*/ 348 w 539"/>
                <a:gd name="T7" fmla="*/ 176 h 363"/>
                <a:gd name="T8" fmla="*/ 348 w 539"/>
                <a:gd name="T9" fmla="*/ 190 h 363"/>
                <a:gd name="T10" fmla="*/ 352 w 539"/>
                <a:gd name="T11" fmla="*/ 201 h 363"/>
                <a:gd name="T12" fmla="*/ 344 w 539"/>
                <a:gd name="T13" fmla="*/ 210 h 363"/>
                <a:gd name="T14" fmla="*/ 327 w 539"/>
                <a:gd name="T15" fmla="*/ 219 h 363"/>
                <a:gd name="T16" fmla="*/ 317 w 539"/>
                <a:gd name="T17" fmla="*/ 219 h 363"/>
                <a:gd name="T18" fmla="*/ 273 w 539"/>
                <a:gd name="T19" fmla="*/ 223 h 363"/>
                <a:gd name="T20" fmla="*/ 242 w 539"/>
                <a:gd name="T21" fmla="*/ 235 h 363"/>
                <a:gd name="T22" fmla="*/ 210 w 539"/>
                <a:gd name="T23" fmla="*/ 255 h 363"/>
                <a:gd name="T24" fmla="*/ 170 w 539"/>
                <a:gd name="T25" fmla="*/ 252 h 363"/>
                <a:gd name="T26" fmla="*/ 145 w 539"/>
                <a:gd name="T27" fmla="*/ 247 h 363"/>
                <a:gd name="T28" fmla="*/ 113 w 539"/>
                <a:gd name="T29" fmla="*/ 247 h 363"/>
                <a:gd name="T30" fmla="*/ 110 w 539"/>
                <a:gd name="T31" fmla="*/ 240 h 363"/>
                <a:gd name="T32" fmla="*/ 107 w 539"/>
                <a:gd name="T33" fmla="*/ 230 h 363"/>
                <a:gd name="T34" fmla="*/ 91 w 539"/>
                <a:gd name="T35" fmla="*/ 225 h 363"/>
                <a:gd name="T36" fmla="*/ 94 w 539"/>
                <a:gd name="T37" fmla="*/ 212 h 363"/>
                <a:gd name="T38" fmla="*/ 87 w 539"/>
                <a:gd name="T39" fmla="*/ 200 h 363"/>
                <a:gd name="T40" fmla="*/ 65 w 539"/>
                <a:gd name="T41" fmla="*/ 206 h 363"/>
                <a:gd name="T42" fmla="*/ 47 w 539"/>
                <a:gd name="T43" fmla="*/ 189 h 363"/>
                <a:gd name="T44" fmla="*/ 47 w 539"/>
                <a:gd name="T45" fmla="*/ 175 h 363"/>
                <a:gd name="T46" fmla="*/ 26 w 539"/>
                <a:gd name="T47" fmla="*/ 166 h 363"/>
                <a:gd name="T48" fmla="*/ 20 w 539"/>
                <a:gd name="T49" fmla="*/ 149 h 363"/>
                <a:gd name="T50" fmla="*/ 4 w 539"/>
                <a:gd name="T51" fmla="*/ 133 h 363"/>
                <a:gd name="T52" fmla="*/ 4 w 539"/>
                <a:gd name="T53" fmla="*/ 125 h 363"/>
                <a:gd name="T54" fmla="*/ 19 w 539"/>
                <a:gd name="T55" fmla="*/ 115 h 363"/>
                <a:gd name="T56" fmla="*/ 40 w 539"/>
                <a:gd name="T57" fmla="*/ 94 h 363"/>
                <a:gd name="T58" fmla="*/ 53 w 539"/>
                <a:gd name="T59" fmla="*/ 76 h 363"/>
                <a:gd name="T60" fmla="*/ 61 w 539"/>
                <a:gd name="T61" fmla="*/ 55 h 363"/>
                <a:gd name="T62" fmla="*/ 75 w 539"/>
                <a:gd name="T63" fmla="*/ 35 h 363"/>
                <a:gd name="T64" fmla="*/ 94 w 539"/>
                <a:gd name="T65" fmla="*/ 20 h 363"/>
                <a:gd name="T66" fmla="*/ 126 w 539"/>
                <a:gd name="T67" fmla="*/ 16 h 363"/>
                <a:gd name="T68" fmla="*/ 151 w 539"/>
                <a:gd name="T69" fmla="*/ 20 h 363"/>
                <a:gd name="T70" fmla="*/ 167 w 539"/>
                <a:gd name="T71" fmla="*/ 15 h 363"/>
                <a:gd name="T72" fmla="*/ 182 w 539"/>
                <a:gd name="T73" fmla="*/ 23 h 363"/>
                <a:gd name="T74" fmla="*/ 211 w 539"/>
                <a:gd name="T75" fmla="*/ 16 h 363"/>
                <a:gd name="T76" fmla="*/ 230 w 539"/>
                <a:gd name="T77" fmla="*/ 9 h 363"/>
                <a:gd name="T78" fmla="*/ 248 w 539"/>
                <a:gd name="T79" fmla="*/ 0 h 363"/>
                <a:gd name="T80" fmla="*/ 274 w 539"/>
                <a:gd name="T81" fmla="*/ 28 h 363"/>
                <a:gd name="T82" fmla="*/ 290 w 539"/>
                <a:gd name="T83" fmla="*/ 42 h 363"/>
                <a:gd name="T84" fmla="*/ 314 w 539"/>
                <a:gd name="T85" fmla="*/ 78 h 363"/>
                <a:gd name="T86" fmla="*/ 314 w 539"/>
                <a:gd name="T87" fmla="*/ 117 h 363"/>
                <a:gd name="T88" fmla="*/ 322 w 539"/>
                <a:gd name="T89" fmla="*/ 140 h 363"/>
                <a:gd name="T90" fmla="*/ 330 w 539"/>
                <a:gd name="T91" fmla="*/ 156 h 363"/>
                <a:gd name="T92" fmla="*/ 345 w 539"/>
                <a:gd name="T93" fmla="*/ 162 h 363"/>
                <a:gd name="T94" fmla="*/ 366 w 539"/>
                <a:gd name="T95" fmla="*/ 150 h 363"/>
                <a:gd name="T96" fmla="*/ 380 w 539"/>
                <a:gd name="T97" fmla="*/ 151 h 36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539"/>
                <a:gd name="T148" fmla="*/ 0 h 363"/>
                <a:gd name="T149" fmla="*/ 539 w 539"/>
                <a:gd name="T150" fmla="*/ 363 h 36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539" h="363">
                  <a:moveTo>
                    <a:pt x="537" y="227"/>
                  </a:moveTo>
                  <a:lnTo>
                    <a:pt x="539" y="240"/>
                  </a:lnTo>
                  <a:lnTo>
                    <a:pt x="535" y="252"/>
                  </a:lnTo>
                  <a:lnTo>
                    <a:pt x="528" y="255"/>
                  </a:lnTo>
                  <a:lnTo>
                    <a:pt x="518" y="263"/>
                  </a:lnTo>
                  <a:lnTo>
                    <a:pt x="509" y="267"/>
                  </a:lnTo>
                  <a:lnTo>
                    <a:pt x="505" y="261"/>
                  </a:lnTo>
                  <a:lnTo>
                    <a:pt x="509" y="257"/>
                  </a:lnTo>
                  <a:lnTo>
                    <a:pt x="509" y="253"/>
                  </a:lnTo>
                  <a:lnTo>
                    <a:pt x="507" y="250"/>
                  </a:lnTo>
                  <a:lnTo>
                    <a:pt x="501" y="244"/>
                  </a:lnTo>
                  <a:lnTo>
                    <a:pt x="493" y="250"/>
                  </a:lnTo>
                  <a:lnTo>
                    <a:pt x="499" y="255"/>
                  </a:lnTo>
                  <a:lnTo>
                    <a:pt x="497" y="265"/>
                  </a:lnTo>
                  <a:lnTo>
                    <a:pt x="493" y="271"/>
                  </a:lnTo>
                  <a:lnTo>
                    <a:pt x="495" y="275"/>
                  </a:lnTo>
                  <a:lnTo>
                    <a:pt x="503" y="278"/>
                  </a:lnTo>
                  <a:lnTo>
                    <a:pt x="499" y="286"/>
                  </a:lnTo>
                  <a:lnTo>
                    <a:pt x="497" y="294"/>
                  </a:lnTo>
                  <a:lnTo>
                    <a:pt x="489" y="292"/>
                  </a:lnTo>
                  <a:lnTo>
                    <a:pt x="487" y="298"/>
                  </a:lnTo>
                  <a:lnTo>
                    <a:pt x="489" y="309"/>
                  </a:lnTo>
                  <a:lnTo>
                    <a:pt x="472" y="309"/>
                  </a:lnTo>
                  <a:lnTo>
                    <a:pt x="463" y="311"/>
                  </a:lnTo>
                  <a:lnTo>
                    <a:pt x="459" y="307"/>
                  </a:lnTo>
                  <a:lnTo>
                    <a:pt x="455" y="305"/>
                  </a:lnTo>
                  <a:lnTo>
                    <a:pt x="449" y="311"/>
                  </a:lnTo>
                  <a:lnTo>
                    <a:pt x="432" y="317"/>
                  </a:lnTo>
                  <a:lnTo>
                    <a:pt x="409" y="317"/>
                  </a:lnTo>
                  <a:lnTo>
                    <a:pt x="386" y="317"/>
                  </a:lnTo>
                  <a:lnTo>
                    <a:pt x="370" y="321"/>
                  </a:lnTo>
                  <a:lnTo>
                    <a:pt x="357" y="326"/>
                  </a:lnTo>
                  <a:lnTo>
                    <a:pt x="342" y="334"/>
                  </a:lnTo>
                  <a:lnTo>
                    <a:pt x="326" y="355"/>
                  </a:lnTo>
                  <a:lnTo>
                    <a:pt x="313" y="361"/>
                  </a:lnTo>
                  <a:lnTo>
                    <a:pt x="298" y="363"/>
                  </a:lnTo>
                  <a:lnTo>
                    <a:pt x="288" y="355"/>
                  </a:lnTo>
                  <a:lnTo>
                    <a:pt x="250" y="355"/>
                  </a:lnTo>
                  <a:lnTo>
                    <a:pt x="240" y="357"/>
                  </a:lnTo>
                  <a:lnTo>
                    <a:pt x="221" y="357"/>
                  </a:lnTo>
                  <a:lnTo>
                    <a:pt x="213" y="351"/>
                  </a:lnTo>
                  <a:lnTo>
                    <a:pt x="205" y="351"/>
                  </a:lnTo>
                  <a:lnTo>
                    <a:pt x="188" y="351"/>
                  </a:lnTo>
                  <a:lnTo>
                    <a:pt x="179" y="349"/>
                  </a:lnTo>
                  <a:lnTo>
                    <a:pt x="161" y="351"/>
                  </a:lnTo>
                  <a:lnTo>
                    <a:pt x="156" y="349"/>
                  </a:lnTo>
                  <a:lnTo>
                    <a:pt x="154" y="346"/>
                  </a:lnTo>
                  <a:lnTo>
                    <a:pt x="156" y="340"/>
                  </a:lnTo>
                  <a:lnTo>
                    <a:pt x="157" y="336"/>
                  </a:lnTo>
                  <a:lnTo>
                    <a:pt x="157" y="330"/>
                  </a:lnTo>
                  <a:lnTo>
                    <a:pt x="152" y="326"/>
                  </a:lnTo>
                  <a:lnTo>
                    <a:pt x="142" y="326"/>
                  </a:lnTo>
                  <a:lnTo>
                    <a:pt x="140" y="319"/>
                  </a:lnTo>
                  <a:lnTo>
                    <a:pt x="129" y="319"/>
                  </a:lnTo>
                  <a:lnTo>
                    <a:pt x="125" y="309"/>
                  </a:lnTo>
                  <a:lnTo>
                    <a:pt x="129" y="303"/>
                  </a:lnTo>
                  <a:lnTo>
                    <a:pt x="133" y="300"/>
                  </a:lnTo>
                  <a:lnTo>
                    <a:pt x="134" y="292"/>
                  </a:lnTo>
                  <a:lnTo>
                    <a:pt x="131" y="286"/>
                  </a:lnTo>
                  <a:lnTo>
                    <a:pt x="123" y="284"/>
                  </a:lnTo>
                  <a:lnTo>
                    <a:pt x="111" y="288"/>
                  </a:lnTo>
                  <a:lnTo>
                    <a:pt x="106" y="294"/>
                  </a:lnTo>
                  <a:lnTo>
                    <a:pt x="92" y="292"/>
                  </a:lnTo>
                  <a:lnTo>
                    <a:pt x="81" y="286"/>
                  </a:lnTo>
                  <a:lnTo>
                    <a:pt x="69" y="277"/>
                  </a:lnTo>
                  <a:lnTo>
                    <a:pt x="67" y="267"/>
                  </a:lnTo>
                  <a:lnTo>
                    <a:pt x="69" y="259"/>
                  </a:lnTo>
                  <a:lnTo>
                    <a:pt x="71" y="253"/>
                  </a:lnTo>
                  <a:lnTo>
                    <a:pt x="67" y="248"/>
                  </a:lnTo>
                  <a:lnTo>
                    <a:pt x="58" y="244"/>
                  </a:lnTo>
                  <a:lnTo>
                    <a:pt x="44" y="242"/>
                  </a:lnTo>
                  <a:lnTo>
                    <a:pt x="37" y="236"/>
                  </a:lnTo>
                  <a:lnTo>
                    <a:pt x="31" y="230"/>
                  </a:lnTo>
                  <a:lnTo>
                    <a:pt x="29" y="221"/>
                  </a:lnTo>
                  <a:lnTo>
                    <a:pt x="29" y="211"/>
                  </a:lnTo>
                  <a:lnTo>
                    <a:pt x="23" y="204"/>
                  </a:lnTo>
                  <a:lnTo>
                    <a:pt x="14" y="198"/>
                  </a:lnTo>
                  <a:lnTo>
                    <a:pt x="6" y="190"/>
                  </a:lnTo>
                  <a:lnTo>
                    <a:pt x="4" y="186"/>
                  </a:lnTo>
                  <a:lnTo>
                    <a:pt x="0" y="177"/>
                  </a:lnTo>
                  <a:lnTo>
                    <a:pt x="4" y="177"/>
                  </a:lnTo>
                  <a:lnTo>
                    <a:pt x="12" y="171"/>
                  </a:lnTo>
                  <a:lnTo>
                    <a:pt x="15" y="165"/>
                  </a:lnTo>
                  <a:lnTo>
                    <a:pt x="27" y="163"/>
                  </a:lnTo>
                  <a:lnTo>
                    <a:pt x="40" y="156"/>
                  </a:lnTo>
                  <a:lnTo>
                    <a:pt x="46" y="148"/>
                  </a:lnTo>
                  <a:lnTo>
                    <a:pt x="56" y="134"/>
                  </a:lnTo>
                  <a:lnTo>
                    <a:pt x="71" y="123"/>
                  </a:lnTo>
                  <a:lnTo>
                    <a:pt x="73" y="117"/>
                  </a:lnTo>
                  <a:lnTo>
                    <a:pt x="75" y="108"/>
                  </a:lnTo>
                  <a:lnTo>
                    <a:pt x="81" y="102"/>
                  </a:lnTo>
                  <a:lnTo>
                    <a:pt x="83" y="90"/>
                  </a:lnTo>
                  <a:lnTo>
                    <a:pt x="86" y="79"/>
                  </a:lnTo>
                  <a:lnTo>
                    <a:pt x="92" y="69"/>
                  </a:lnTo>
                  <a:lnTo>
                    <a:pt x="98" y="60"/>
                  </a:lnTo>
                  <a:lnTo>
                    <a:pt x="106" y="50"/>
                  </a:lnTo>
                  <a:lnTo>
                    <a:pt x="110" y="46"/>
                  </a:lnTo>
                  <a:lnTo>
                    <a:pt x="125" y="37"/>
                  </a:lnTo>
                  <a:lnTo>
                    <a:pt x="133" y="29"/>
                  </a:lnTo>
                  <a:lnTo>
                    <a:pt x="144" y="27"/>
                  </a:lnTo>
                  <a:lnTo>
                    <a:pt x="159" y="21"/>
                  </a:lnTo>
                  <a:lnTo>
                    <a:pt x="179" y="23"/>
                  </a:lnTo>
                  <a:lnTo>
                    <a:pt x="182" y="25"/>
                  </a:lnTo>
                  <a:lnTo>
                    <a:pt x="200" y="27"/>
                  </a:lnTo>
                  <a:lnTo>
                    <a:pt x="213" y="29"/>
                  </a:lnTo>
                  <a:lnTo>
                    <a:pt x="223" y="25"/>
                  </a:lnTo>
                  <a:lnTo>
                    <a:pt x="228" y="21"/>
                  </a:lnTo>
                  <a:lnTo>
                    <a:pt x="236" y="21"/>
                  </a:lnTo>
                  <a:lnTo>
                    <a:pt x="244" y="27"/>
                  </a:lnTo>
                  <a:lnTo>
                    <a:pt x="251" y="31"/>
                  </a:lnTo>
                  <a:lnTo>
                    <a:pt x="257" y="33"/>
                  </a:lnTo>
                  <a:lnTo>
                    <a:pt x="267" y="33"/>
                  </a:lnTo>
                  <a:lnTo>
                    <a:pt x="286" y="25"/>
                  </a:lnTo>
                  <a:lnTo>
                    <a:pt x="299" y="23"/>
                  </a:lnTo>
                  <a:lnTo>
                    <a:pt x="321" y="23"/>
                  </a:lnTo>
                  <a:lnTo>
                    <a:pt x="324" y="17"/>
                  </a:lnTo>
                  <a:lnTo>
                    <a:pt x="326" y="12"/>
                  </a:lnTo>
                  <a:lnTo>
                    <a:pt x="334" y="10"/>
                  </a:lnTo>
                  <a:lnTo>
                    <a:pt x="349" y="0"/>
                  </a:lnTo>
                  <a:lnTo>
                    <a:pt x="351" y="0"/>
                  </a:lnTo>
                  <a:lnTo>
                    <a:pt x="374" y="10"/>
                  </a:lnTo>
                  <a:lnTo>
                    <a:pt x="380" y="31"/>
                  </a:lnTo>
                  <a:lnTo>
                    <a:pt x="388" y="39"/>
                  </a:lnTo>
                  <a:lnTo>
                    <a:pt x="393" y="48"/>
                  </a:lnTo>
                  <a:lnTo>
                    <a:pt x="401" y="56"/>
                  </a:lnTo>
                  <a:lnTo>
                    <a:pt x="411" y="60"/>
                  </a:lnTo>
                  <a:lnTo>
                    <a:pt x="426" y="79"/>
                  </a:lnTo>
                  <a:lnTo>
                    <a:pt x="436" y="96"/>
                  </a:lnTo>
                  <a:lnTo>
                    <a:pt x="445" y="111"/>
                  </a:lnTo>
                  <a:lnTo>
                    <a:pt x="445" y="134"/>
                  </a:lnTo>
                  <a:lnTo>
                    <a:pt x="445" y="146"/>
                  </a:lnTo>
                  <a:lnTo>
                    <a:pt x="445" y="165"/>
                  </a:lnTo>
                  <a:lnTo>
                    <a:pt x="451" y="182"/>
                  </a:lnTo>
                  <a:lnTo>
                    <a:pt x="453" y="196"/>
                  </a:lnTo>
                  <a:lnTo>
                    <a:pt x="457" y="198"/>
                  </a:lnTo>
                  <a:lnTo>
                    <a:pt x="457" y="209"/>
                  </a:lnTo>
                  <a:lnTo>
                    <a:pt x="461" y="215"/>
                  </a:lnTo>
                  <a:lnTo>
                    <a:pt x="468" y="221"/>
                  </a:lnTo>
                  <a:lnTo>
                    <a:pt x="478" y="225"/>
                  </a:lnTo>
                  <a:lnTo>
                    <a:pt x="482" y="230"/>
                  </a:lnTo>
                  <a:lnTo>
                    <a:pt x="489" y="229"/>
                  </a:lnTo>
                  <a:lnTo>
                    <a:pt x="501" y="223"/>
                  </a:lnTo>
                  <a:lnTo>
                    <a:pt x="507" y="221"/>
                  </a:lnTo>
                  <a:lnTo>
                    <a:pt x="518" y="213"/>
                  </a:lnTo>
                  <a:lnTo>
                    <a:pt x="524" y="211"/>
                  </a:lnTo>
                  <a:lnTo>
                    <a:pt x="532" y="213"/>
                  </a:lnTo>
                  <a:lnTo>
                    <a:pt x="539" y="215"/>
                  </a:lnTo>
                  <a:lnTo>
                    <a:pt x="537" y="227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95" name="Freeform 90"/>
            <p:cNvSpPr>
              <a:spLocks/>
            </p:cNvSpPr>
            <p:nvPr/>
          </p:nvSpPr>
          <p:spPr bwMode="auto">
            <a:xfrm>
              <a:off x="2979" y="2913"/>
              <a:ext cx="334" cy="209"/>
            </a:xfrm>
            <a:custGeom>
              <a:avLst/>
              <a:gdLst>
                <a:gd name="T0" fmla="*/ 238 w 374"/>
                <a:gd name="T1" fmla="*/ 104 h 234"/>
                <a:gd name="T2" fmla="*/ 226 w 374"/>
                <a:gd name="T3" fmla="*/ 97 h 234"/>
                <a:gd name="T4" fmla="*/ 232 w 374"/>
                <a:gd name="T5" fmla="*/ 90 h 234"/>
                <a:gd name="T6" fmla="*/ 236 w 374"/>
                <a:gd name="T7" fmla="*/ 84 h 234"/>
                <a:gd name="T8" fmla="*/ 238 w 374"/>
                <a:gd name="T9" fmla="*/ 64 h 234"/>
                <a:gd name="T10" fmla="*/ 243 w 374"/>
                <a:gd name="T11" fmla="*/ 50 h 234"/>
                <a:gd name="T12" fmla="*/ 255 w 374"/>
                <a:gd name="T13" fmla="*/ 44 h 234"/>
                <a:gd name="T14" fmla="*/ 264 w 374"/>
                <a:gd name="T15" fmla="*/ 38 h 234"/>
                <a:gd name="T16" fmla="*/ 263 w 374"/>
                <a:gd name="T17" fmla="*/ 23 h 234"/>
                <a:gd name="T18" fmla="*/ 261 w 374"/>
                <a:gd name="T19" fmla="*/ 2 h 234"/>
                <a:gd name="T20" fmla="*/ 239 w 374"/>
                <a:gd name="T21" fmla="*/ 0 h 234"/>
                <a:gd name="T22" fmla="*/ 220 w 374"/>
                <a:gd name="T23" fmla="*/ 7 h 234"/>
                <a:gd name="T24" fmla="*/ 176 w 374"/>
                <a:gd name="T25" fmla="*/ 11 h 234"/>
                <a:gd name="T26" fmla="*/ 145 w 374"/>
                <a:gd name="T27" fmla="*/ 34 h 234"/>
                <a:gd name="T28" fmla="*/ 117 w 374"/>
                <a:gd name="T29" fmla="*/ 34 h 234"/>
                <a:gd name="T30" fmla="*/ 71 w 374"/>
                <a:gd name="T31" fmla="*/ 36 h 234"/>
                <a:gd name="T32" fmla="*/ 46 w 374"/>
                <a:gd name="T33" fmla="*/ 31 h 234"/>
                <a:gd name="T34" fmla="*/ 23 w 374"/>
                <a:gd name="T35" fmla="*/ 30 h 234"/>
                <a:gd name="T36" fmla="*/ 24 w 374"/>
                <a:gd name="T37" fmla="*/ 21 h 234"/>
                <a:gd name="T38" fmla="*/ 13 w 374"/>
                <a:gd name="T39" fmla="*/ 13 h 234"/>
                <a:gd name="T40" fmla="*/ 4 w 374"/>
                <a:gd name="T41" fmla="*/ 25 h 234"/>
                <a:gd name="T42" fmla="*/ 5 w 374"/>
                <a:gd name="T43" fmla="*/ 37 h 234"/>
                <a:gd name="T44" fmla="*/ 19 w 374"/>
                <a:gd name="T45" fmla="*/ 52 h 234"/>
                <a:gd name="T46" fmla="*/ 33 w 374"/>
                <a:gd name="T47" fmla="*/ 64 h 234"/>
                <a:gd name="T48" fmla="*/ 29 w 374"/>
                <a:gd name="T49" fmla="*/ 77 h 234"/>
                <a:gd name="T50" fmla="*/ 13 w 374"/>
                <a:gd name="T51" fmla="*/ 90 h 234"/>
                <a:gd name="T52" fmla="*/ 4 w 374"/>
                <a:gd name="T53" fmla="*/ 108 h 234"/>
                <a:gd name="T54" fmla="*/ 4 w 374"/>
                <a:gd name="T55" fmla="*/ 124 h 234"/>
                <a:gd name="T56" fmla="*/ 26 w 374"/>
                <a:gd name="T57" fmla="*/ 130 h 234"/>
                <a:gd name="T58" fmla="*/ 31 w 374"/>
                <a:gd name="T59" fmla="*/ 162 h 234"/>
                <a:gd name="T60" fmla="*/ 63 w 374"/>
                <a:gd name="T61" fmla="*/ 156 h 234"/>
                <a:gd name="T62" fmla="*/ 108 w 374"/>
                <a:gd name="T63" fmla="*/ 148 h 234"/>
                <a:gd name="T64" fmla="*/ 121 w 374"/>
                <a:gd name="T65" fmla="*/ 159 h 234"/>
                <a:gd name="T66" fmla="*/ 136 w 374"/>
                <a:gd name="T67" fmla="*/ 159 h 234"/>
                <a:gd name="T68" fmla="*/ 153 w 374"/>
                <a:gd name="T69" fmla="*/ 164 h 234"/>
                <a:gd name="T70" fmla="*/ 172 w 374"/>
                <a:gd name="T71" fmla="*/ 161 h 234"/>
                <a:gd name="T72" fmla="*/ 174 w 374"/>
                <a:gd name="T73" fmla="*/ 139 h 234"/>
                <a:gd name="T74" fmla="*/ 197 w 374"/>
                <a:gd name="T75" fmla="*/ 126 h 234"/>
                <a:gd name="T76" fmla="*/ 214 w 374"/>
                <a:gd name="T77" fmla="*/ 119 h 234"/>
                <a:gd name="T78" fmla="*/ 224 w 374"/>
                <a:gd name="T79" fmla="*/ 128 h 234"/>
                <a:gd name="T80" fmla="*/ 236 w 374"/>
                <a:gd name="T81" fmla="*/ 123 h 234"/>
                <a:gd name="T82" fmla="*/ 238 w 374"/>
                <a:gd name="T83" fmla="*/ 123 h 23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74"/>
                <a:gd name="T127" fmla="*/ 0 h 234"/>
                <a:gd name="T128" fmla="*/ 374 w 374"/>
                <a:gd name="T129" fmla="*/ 234 h 23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74" h="234">
                  <a:moveTo>
                    <a:pt x="345" y="165"/>
                  </a:moveTo>
                  <a:lnTo>
                    <a:pt x="336" y="156"/>
                  </a:lnTo>
                  <a:lnTo>
                    <a:pt x="334" y="146"/>
                  </a:lnTo>
                  <a:lnTo>
                    <a:pt x="330" y="140"/>
                  </a:lnTo>
                  <a:lnTo>
                    <a:pt x="324" y="137"/>
                  </a:lnTo>
                  <a:lnTo>
                    <a:pt x="317" y="137"/>
                  </a:lnTo>
                  <a:lnTo>
                    <a:pt x="313" y="135"/>
                  </a:lnTo>
                  <a:lnTo>
                    <a:pt x="315" y="129"/>
                  </a:lnTo>
                  <a:lnTo>
                    <a:pt x="326" y="127"/>
                  </a:lnTo>
                  <a:lnTo>
                    <a:pt x="326" y="119"/>
                  </a:lnTo>
                  <a:lnTo>
                    <a:pt x="328" y="117"/>
                  </a:lnTo>
                  <a:lnTo>
                    <a:pt x="332" y="117"/>
                  </a:lnTo>
                  <a:lnTo>
                    <a:pt x="336" y="115"/>
                  </a:lnTo>
                  <a:lnTo>
                    <a:pt x="336" y="100"/>
                  </a:lnTo>
                  <a:lnTo>
                    <a:pt x="334" y="91"/>
                  </a:lnTo>
                  <a:lnTo>
                    <a:pt x="336" y="85"/>
                  </a:lnTo>
                  <a:lnTo>
                    <a:pt x="336" y="75"/>
                  </a:lnTo>
                  <a:lnTo>
                    <a:pt x="341" y="71"/>
                  </a:lnTo>
                  <a:lnTo>
                    <a:pt x="345" y="66"/>
                  </a:lnTo>
                  <a:lnTo>
                    <a:pt x="351" y="66"/>
                  </a:lnTo>
                  <a:lnTo>
                    <a:pt x="357" y="62"/>
                  </a:lnTo>
                  <a:lnTo>
                    <a:pt x="363" y="67"/>
                  </a:lnTo>
                  <a:lnTo>
                    <a:pt x="370" y="60"/>
                  </a:lnTo>
                  <a:lnTo>
                    <a:pt x="372" y="54"/>
                  </a:lnTo>
                  <a:lnTo>
                    <a:pt x="374" y="46"/>
                  </a:lnTo>
                  <a:lnTo>
                    <a:pt x="368" y="39"/>
                  </a:lnTo>
                  <a:lnTo>
                    <a:pt x="368" y="33"/>
                  </a:lnTo>
                  <a:lnTo>
                    <a:pt x="372" y="16"/>
                  </a:lnTo>
                  <a:lnTo>
                    <a:pt x="370" y="8"/>
                  </a:lnTo>
                  <a:lnTo>
                    <a:pt x="366" y="2"/>
                  </a:lnTo>
                  <a:lnTo>
                    <a:pt x="349" y="4"/>
                  </a:lnTo>
                  <a:lnTo>
                    <a:pt x="340" y="4"/>
                  </a:lnTo>
                  <a:lnTo>
                    <a:pt x="336" y="0"/>
                  </a:lnTo>
                  <a:lnTo>
                    <a:pt x="332" y="0"/>
                  </a:lnTo>
                  <a:lnTo>
                    <a:pt x="326" y="6"/>
                  </a:lnTo>
                  <a:lnTo>
                    <a:pt x="309" y="10"/>
                  </a:lnTo>
                  <a:lnTo>
                    <a:pt x="286" y="10"/>
                  </a:lnTo>
                  <a:lnTo>
                    <a:pt x="263" y="12"/>
                  </a:lnTo>
                  <a:lnTo>
                    <a:pt x="247" y="14"/>
                  </a:lnTo>
                  <a:lnTo>
                    <a:pt x="234" y="19"/>
                  </a:lnTo>
                  <a:lnTo>
                    <a:pt x="219" y="29"/>
                  </a:lnTo>
                  <a:lnTo>
                    <a:pt x="203" y="48"/>
                  </a:lnTo>
                  <a:lnTo>
                    <a:pt x="190" y="56"/>
                  </a:lnTo>
                  <a:lnTo>
                    <a:pt x="175" y="56"/>
                  </a:lnTo>
                  <a:lnTo>
                    <a:pt x="165" y="48"/>
                  </a:lnTo>
                  <a:lnTo>
                    <a:pt x="127" y="50"/>
                  </a:lnTo>
                  <a:lnTo>
                    <a:pt x="117" y="52"/>
                  </a:lnTo>
                  <a:lnTo>
                    <a:pt x="98" y="50"/>
                  </a:lnTo>
                  <a:lnTo>
                    <a:pt x="90" y="46"/>
                  </a:lnTo>
                  <a:lnTo>
                    <a:pt x="82" y="44"/>
                  </a:lnTo>
                  <a:lnTo>
                    <a:pt x="65" y="44"/>
                  </a:lnTo>
                  <a:lnTo>
                    <a:pt x="56" y="43"/>
                  </a:lnTo>
                  <a:lnTo>
                    <a:pt x="38" y="46"/>
                  </a:lnTo>
                  <a:lnTo>
                    <a:pt x="33" y="43"/>
                  </a:lnTo>
                  <a:lnTo>
                    <a:pt x="31" y="39"/>
                  </a:lnTo>
                  <a:lnTo>
                    <a:pt x="33" y="33"/>
                  </a:lnTo>
                  <a:lnTo>
                    <a:pt x="34" y="29"/>
                  </a:lnTo>
                  <a:lnTo>
                    <a:pt x="34" y="23"/>
                  </a:lnTo>
                  <a:lnTo>
                    <a:pt x="29" y="19"/>
                  </a:lnTo>
                  <a:lnTo>
                    <a:pt x="19" y="19"/>
                  </a:lnTo>
                  <a:lnTo>
                    <a:pt x="19" y="27"/>
                  </a:lnTo>
                  <a:lnTo>
                    <a:pt x="10" y="31"/>
                  </a:lnTo>
                  <a:lnTo>
                    <a:pt x="4" y="35"/>
                  </a:lnTo>
                  <a:lnTo>
                    <a:pt x="2" y="39"/>
                  </a:lnTo>
                  <a:lnTo>
                    <a:pt x="6" y="44"/>
                  </a:lnTo>
                  <a:lnTo>
                    <a:pt x="8" y="52"/>
                  </a:lnTo>
                  <a:lnTo>
                    <a:pt x="17" y="54"/>
                  </a:lnTo>
                  <a:lnTo>
                    <a:pt x="19" y="66"/>
                  </a:lnTo>
                  <a:lnTo>
                    <a:pt x="27" y="73"/>
                  </a:lnTo>
                  <a:lnTo>
                    <a:pt x="29" y="81"/>
                  </a:lnTo>
                  <a:lnTo>
                    <a:pt x="38" y="87"/>
                  </a:lnTo>
                  <a:lnTo>
                    <a:pt x="46" y="91"/>
                  </a:lnTo>
                  <a:lnTo>
                    <a:pt x="46" y="96"/>
                  </a:lnTo>
                  <a:lnTo>
                    <a:pt x="44" y="100"/>
                  </a:lnTo>
                  <a:lnTo>
                    <a:pt x="40" y="108"/>
                  </a:lnTo>
                  <a:lnTo>
                    <a:pt x="36" y="115"/>
                  </a:lnTo>
                  <a:lnTo>
                    <a:pt x="31" y="119"/>
                  </a:lnTo>
                  <a:lnTo>
                    <a:pt x="19" y="127"/>
                  </a:lnTo>
                  <a:lnTo>
                    <a:pt x="10" y="137"/>
                  </a:lnTo>
                  <a:lnTo>
                    <a:pt x="6" y="144"/>
                  </a:lnTo>
                  <a:lnTo>
                    <a:pt x="6" y="152"/>
                  </a:lnTo>
                  <a:lnTo>
                    <a:pt x="0" y="163"/>
                  </a:lnTo>
                  <a:lnTo>
                    <a:pt x="2" y="171"/>
                  </a:lnTo>
                  <a:lnTo>
                    <a:pt x="6" y="175"/>
                  </a:lnTo>
                  <a:lnTo>
                    <a:pt x="15" y="177"/>
                  </a:lnTo>
                  <a:lnTo>
                    <a:pt x="23" y="181"/>
                  </a:lnTo>
                  <a:lnTo>
                    <a:pt x="36" y="181"/>
                  </a:lnTo>
                  <a:lnTo>
                    <a:pt x="40" y="192"/>
                  </a:lnTo>
                  <a:lnTo>
                    <a:pt x="52" y="213"/>
                  </a:lnTo>
                  <a:lnTo>
                    <a:pt x="44" y="227"/>
                  </a:lnTo>
                  <a:lnTo>
                    <a:pt x="56" y="225"/>
                  </a:lnTo>
                  <a:lnTo>
                    <a:pt x="73" y="219"/>
                  </a:lnTo>
                  <a:lnTo>
                    <a:pt x="88" y="219"/>
                  </a:lnTo>
                  <a:lnTo>
                    <a:pt x="107" y="219"/>
                  </a:lnTo>
                  <a:lnTo>
                    <a:pt x="123" y="209"/>
                  </a:lnTo>
                  <a:lnTo>
                    <a:pt x="152" y="208"/>
                  </a:lnTo>
                  <a:lnTo>
                    <a:pt x="157" y="211"/>
                  </a:lnTo>
                  <a:lnTo>
                    <a:pt x="163" y="217"/>
                  </a:lnTo>
                  <a:lnTo>
                    <a:pt x="169" y="223"/>
                  </a:lnTo>
                  <a:lnTo>
                    <a:pt x="173" y="225"/>
                  </a:lnTo>
                  <a:lnTo>
                    <a:pt x="186" y="223"/>
                  </a:lnTo>
                  <a:lnTo>
                    <a:pt x="190" y="223"/>
                  </a:lnTo>
                  <a:lnTo>
                    <a:pt x="194" y="234"/>
                  </a:lnTo>
                  <a:lnTo>
                    <a:pt x="207" y="234"/>
                  </a:lnTo>
                  <a:lnTo>
                    <a:pt x="215" y="231"/>
                  </a:lnTo>
                  <a:lnTo>
                    <a:pt x="222" y="233"/>
                  </a:lnTo>
                  <a:lnTo>
                    <a:pt x="232" y="225"/>
                  </a:lnTo>
                  <a:lnTo>
                    <a:pt x="242" y="225"/>
                  </a:lnTo>
                  <a:lnTo>
                    <a:pt x="240" y="215"/>
                  </a:lnTo>
                  <a:lnTo>
                    <a:pt x="242" y="202"/>
                  </a:lnTo>
                  <a:lnTo>
                    <a:pt x="244" y="196"/>
                  </a:lnTo>
                  <a:lnTo>
                    <a:pt x="246" y="194"/>
                  </a:lnTo>
                  <a:lnTo>
                    <a:pt x="263" y="179"/>
                  </a:lnTo>
                  <a:lnTo>
                    <a:pt x="278" y="177"/>
                  </a:lnTo>
                  <a:lnTo>
                    <a:pt x="282" y="173"/>
                  </a:lnTo>
                  <a:lnTo>
                    <a:pt x="286" y="169"/>
                  </a:lnTo>
                  <a:lnTo>
                    <a:pt x="301" y="167"/>
                  </a:lnTo>
                  <a:lnTo>
                    <a:pt x="309" y="171"/>
                  </a:lnTo>
                  <a:lnTo>
                    <a:pt x="309" y="177"/>
                  </a:lnTo>
                  <a:lnTo>
                    <a:pt x="315" y="179"/>
                  </a:lnTo>
                  <a:lnTo>
                    <a:pt x="322" y="179"/>
                  </a:lnTo>
                  <a:lnTo>
                    <a:pt x="328" y="175"/>
                  </a:lnTo>
                  <a:lnTo>
                    <a:pt x="332" y="173"/>
                  </a:lnTo>
                  <a:lnTo>
                    <a:pt x="332" y="179"/>
                  </a:lnTo>
                  <a:lnTo>
                    <a:pt x="334" y="179"/>
                  </a:lnTo>
                  <a:lnTo>
                    <a:pt x="334" y="173"/>
                  </a:lnTo>
                  <a:lnTo>
                    <a:pt x="349" y="171"/>
                  </a:lnTo>
                  <a:lnTo>
                    <a:pt x="345" y="165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96" name="Freeform 91"/>
            <p:cNvSpPr>
              <a:spLocks/>
            </p:cNvSpPr>
            <p:nvPr/>
          </p:nvSpPr>
          <p:spPr bwMode="auto">
            <a:xfrm>
              <a:off x="2979" y="2913"/>
              <a:ext cx="334" cy="209"/>
            </a:xfrm>
            <a:custGeom>
              <a:avLst/>
              <a:gdLst>
                <a:gd name="T0" fmla="*/ 238 w 374"/>
                <a:gd name="T1" fmla="*/ 104 h 234"/>
                <a:gd name="T2" fmla="*/ 226 w 374"/>
                <a:gd name="T3" fmla="*/ 97 h 234"/>
                <a:gd name="T4" fmla="*/ 232 w 374"/>
                <a:gd name="T5" fmla="*/ 90 h 234"/>
                <a:gd name="T6" fmla="*/ 236 w 374"/>
                <a:gd name="T7" fmla="*/ 84 h 234"/>
                <a:gd name="T8" fmla="*/ 238 w 374"/>
                <a:gd name="T9" fmla="*/ 64 h 234"/>
                <a:gd name="T10" fmla="*/ 243 w 374"/>
                <a:gd name="T11" fmla="*/ 50 h 234"/>
                <a:gd name="T12" fmla="*/ 255 w 374"/>
                <a:gd name="T13" fmla="*/ 44 h 234"/>
                <a:gd name="T14" fmla="*/ 264 w 374"/>
                <a:gd name="T15" fmla="*/ 38 h 234"/>
                <a:gd name="T16" fmla="*/ 263 w 374"/>
                <a:gd name="T17" fmla="*/ 23 h 234"/>
                <a:gd name="T18" fmla="*/ 261 w 374"/>
                <a:gd name="T19" fmla="*/ 2 h 234"/>
                <a:gd name="T20" fmla="*/ 239 w 374"/>
                <a:gd name="T21" fmla="*/ 0 h 234"/>
                <a:gd name="T22" fmla="*/ 220 w 374"/>
                <a:gd name="T23" fmla="*/ 7 h 234"/>
                <a:gd name="T24" fmla="*/ 176 w 374"/>
                <a:gd name="T25" fmla="*/ 11 h 234"/>
                <a:gd name="T26" fmla="*/ 145 w 374"/>
                <a:gd name="T27" fmla="*/ 34 h 234"/>
                <a:gd name="T28" fmla="*/ 117 w 374"/>
                <a:gd name="T29" fmla="*/ 34 h 234"/>
                <a:gd name="T30" fmla="*/ 71 w 374"/>
                <a:gd name="T31" fmla="*/ 36 h 234"/>
                <a:gd name="T32" fmla="*/ 46 w 374"/>
                <a:gd name="T33" fmla="*/ 31 h 234"/>
                <a:gd name="T34" fmla="*/ 23 w 374"/>
                <a:gd name="T35" fmla="*/ 30 h 234"/>
                <a:gd name="T36" fmla="*/ 24 w 374"/>
                <a:gd name="T37" fmla="*/ 21 h 234"/>
                <a:gd name="T38" fmla="*/ 13 w 374"/>
                <a:gd name="T39" fmla="*/ 13 h 234"/>
                <a:gd name="T40" fmla="*/ 4 w 374"/>
                <a:gd name="T41" fmla="*/ 25 h 234"/>
                <a:gd name="T42" fmla="*/ 5 w 374"/>
                <a:gd name="T43" fmla="*/ 37 h 234"/>
                <a:gd name="T44" fmla="*/ 19 w 374"/>
                <a:gd name="T45" fmla="*/ 52 h 234"/>
                <a:gd name="T46" fmla="*/ 33 w 374"/>
                <a:gd name="T47" fmla="*/ 64 h 234"/>
                <a:gd name="T48" fmla="*/ 29 w 374"/>
                <a:gd name="T49" fmla="*/ 77 h 234"/>
                <a:gd name="T50" fmla="*/ 13 w 374"/>
                <a:gd name="T51" fmla="*/ 90 h 234"/>
                <a:gd name="T52" fmla="*/ 4 w 374"/>
                <a:gd name="T53" fmla="*/ 108 h 234"/>
                <a:gd name="T54" fmla="*/ 4 w 374"/>
                <a:gd name="T55" fmla="*/ 124 h 234"/>
                <a:gd name="T56" fmla="*/ 26 w 374"/>
                <a:gd name="T57" fmla="*/ 130 h 234"/>
                <a:gd name="T58" fmla="*/ 31 w 374"/>
                <a:gd name="T59" fmla="*/ 162 h 234"/>
                <a:gd name="T60" fmla="*/ 63 w 374"/>
                <a:gd name="T61" fmla="*/ 156 h 234"/>
                <a:gd name="T62" fmla="*/ 108 w 374"/>
                <a:gd name="T63" fmla="*/ 148 h 234"/>
                <a:gd name="T64" fmla="*/ 121 w 374"/>
                <a:gd name="T65" fmla="*/ 159 h 234"/>
                <a:gd name="T66" fmla="*/ 136 w 374"/>
                <a:gd name="T67" fmla="*/ 159 h 234"/>
                <a:gd name="T68" fmla="*/ 153 w 374"/>
                <a:gd name="T69" fmla="*/ 164 h 234"/>
                <a:gd name="T70" fmla="*/ 172 w 374"/>
                <a:gd name="T71" fmla="*/ 161 h 234"/>
                <a:gd name="T72" fmla="*/ 174 w 374"/>
                <a:gd name="T73" fmla="*/ 139 h 234"/>
                <a:gd name="T74" fmla="*/ 197 w 374"/>
                <a:gd name="T75" fmla="*/ 126 h 234"/>
                <a:gd name="T76" fmla="*/ 214 w 374"/>
                <a:gd name="T77" fmla="*/ 119 h 234"/>
                <a:gd name="T78" fmla="*/ 224 w 374"/>
                <a:gd name="T79" fmla="*/ 128 h 234"/>
                <a:gd name="T80" fmla="*/ 236 w 374"/>
                <a:gd name="T81" fmla="*/ 123 h 234"/>
                <a:gd name="T82" fmla="*/ 238 w 374"/>
                <a:gd name="T83" fmla="*/ 123 h 23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74"/>
                <a:gd name="T127" fmla="*/ 0 h 234"/>
                <a:gd name="T128" fmla="*/ 374 w 374"/>
                <a:gd name="T129" fmla="*/ 234 h 23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74" h="234">
                  <a:moveTo>
                    <a:pt x="345" y="165"/>
                  </a:moveTo>
                  <a:lnTo>
                    <a:pt x="336" y="156"/>
                  </a:lnTo>
                  <a:lnTo>
                    <a:pt x="334" y="146"/>
                  </a:lnTo>
                  <a:lnTo>
                    <a:pt x="330" y="140"/>
                  </a:lnTo>
                  <a:lnTo>
                    <a:pt x="324" y="137"/>
                  </a:lnTo>
                  <a:lnTo>
                    <a:pt x="317" y="137"/>
                  </a:lnTo>
                  <a:lnTo>
                    <a:pt x="313" y="135"/>
                  </a:lnTo>
                  <a:lnTo>
                    <a:pt x="315" y="129"/>
                  </a:lnTo>
                  <a:lnTo>
                    <a:pt x="326" y="127"/>
                  </a:lnTo>
                  <a:lnTo>
                    <a:pt x="326" y="119"/>
                  </a:lnTo>
                  <a:lnTo>
                    <a:pt x="328" y="117"/>
                  </a:lnTo>
                  <a:lnTo>
                    <a:pt x="332" y="117"/>
                  </a:lnTo>
                  <a:lnTo>
                    <a:pt x="336" y="115"/>
                  </a:lnTo>
                  <a:lnTo>
                    <a:pt x="336" y="100"/>
                  </a:lnTo>
                  <a:lnTo>
                    <a:pt x="334" y="91"/>
                  </a:lnTo>
                  <a:lnTo>
                    <a:pt x="336" y="85"/>
                  </a:lnTo>
                  <a:lnTo>
                    <a:pt x="336" y="75"/>
                  </a:lnTo>
                  <a:lnTo>
                    <a:pt x="341" y="71"/>
                  </a:lnTo>
                  <a:lnTo>
                    <a:pt x="345" y="66"/>
                  </a:lnTo>
                  <a:lnTo>
                    <a:pt x="351" y="66"/>
                  </a:lnTo>
                  <a:lnTo>
                    <a:pt x="357" y="62"/>
                  </a:lnTo>
                  <a:lnTo>
                    <a:pt x="363" y="67"/>
                  </a:lnTo>
                  <a:lnTo>
                    <a:pt x="370" y="60"/>
                  </a:lnTo>
                  <a:lnTo>
                    <a:pt x="372" y="54"/>
                  </a:lnTo>
                  <a:lnTo>
                    <a:pt x="374" y="46"/>
                  </a:lnTo>
                  <a:lnTo>
                    <a:pt x="368" y="39"/>
                  </a:lnTo>
                  <a:lnTo>
                    <a:pt x="368" y="33"/>
                  </a:lnTo>
                  <a:lnTo>
                    <a:pt x="372" y="16"/>
                  </a:lnTo>
                  <a:lnTo>
                    <a:pt x="370" y="8"/>
                  </a:lnTo>
                  <a:lnTo>
                    <a:pt x="366" y="2"/>
                  </a:lnTo>
                  <a:lnTo>
                    <a:pt x="349" y="4"/>
                  </a:lnTo>
                  <a:lnTo>
                    <a:pt x="340" y="4"/>
                  </a:lnTo>
                  <a:lnTo>
                    <a:pt x="336" y="0"/>
                  </a:lnTo>
                  <a:lnTo>
                    <a:pt x="332" y="0"/>
                  </a:lnTo>
                  <a:lnTo>
                    <a:pt x="326" y="6"/>
                  </a:lnTo>
                  <a:lnTo>
                    <a:pt x="309" y="10"/>
                  </a:lnTo>
                  <a:lnTo>
                    <a:pt x="286" y="10"/>
                  </a:lnTo>
                  <a:lnTo>
                    <a:pt x="263" y="12"/>
                  </a:lnTo>
                  <a:lnTo>
                    <a:pt x="247" y="14"/>
                  </a:lnTo>
                  <a:lnTo>
                    <a:pt x="234" y="19"/>
                  </a:lnTo>
                  <a:lnTo>
                    <a:pt x="219" y="29"/>
                  </a:lnTo>
                  <a:lnTo>
                    <a:pt x="203" y="48"/>
                  </a:lnTo>
                  <a:lnTo>
                    <a:pt x="190" y="56"/>
                  </a:lnTo>
                  <a:lnTo>
                    <a:pt x="175" y="56"/>
                  </a:lnTo>
                  <a:lnTo>
                    <a:pt x="165" y="48"/>
                  </a:lnTo>
                  <a:lnTo>
                    <a:pt x="127" y="50"/>
                  </a:lnTo>
                  <a:lnTo>
                    <a:pt x="117" y="52"/>
                  </a:lnTo>
                  <a:lnTo>
                    <a:pt x="98" y="50"/>
                  </a:lnTo>
                  <a:lnTo>
                    <a:pt x="90" y="46"/>
                  </a:lnTo>
                  <a:lnTo>
                    <a:pt x="82" y="44"/>
                  </a:lnTo>
                  <a:lnTo>
                    <a:pt x="65" y="44"/>
                  </a:lnTo>
                  <a:lnTo>
                    <a:pt x="56" y="43"/>
                  </a:lnTo>
                  <a:lnTo>
                    <a:pt x="38" y="46"/>
                  </a:lnTo>
                  <a:lnTo>
                    <a:pt x="33" y="43"/>
                  </a:lnTo>
                  <a:lnTo>
                    <a:pt x="31" y="39"/>
                  </a:lnTo>
                  <a:lnTo>
                    <a:pt x="33" y="33"/>
                  </a:lnTo>
                  <a:lnTo>
                    <a:pt x="34" y="29"/>
                  </a:lnTo>
                  <a:lnTo>
                    <a:pt x="34" y="23"/>
                  </a:lnTo>
                  <a:lnTo>
                    <a:pt x="29" y="19"/>
                  </a:lnTo>
                  <a:lnTo>
                    <a:pt x="19" y="19"/>
                  </a:lnTo>
                  <a:lnTo>
                    <a:pt x="19" y="27"/>
                  </a:lnTo>
                  <a:lnTo>
                    <a:pt x="10" y="31"/>
                  </a:lnTo>
                  <a:lnTo>
                    <a:pt x="4" y="35"/>
                  </a:lnTo>
                  <a:lnTo>
                    <a:pt x="2" y="39"/>
                  </a:lnTo>
                  <a:lnTo>
                    <a:pt x="6" y="44"/>
                  </a:lnTo>
                  <a:lnTo>
                    <a:pt x="8" y="52"/>
                  </a:lnTo>
                  <a:lnTo>
                    <a:pt x="17" y="54"/>
                  </a:lnTo>
                  <a:lnTo>
                    <a:pt x="19" y="66"/>
                  </a:lnTo>
                  <a:lnTo>
                    <a:pt x="27" y="73"/>
                  </a:lnTo>
                  <a:lnTo>
                    <a:pt x="29" y="81"/>
                  </a:lnTo>
                  <a:lnTo>
                    <a:pt x="38" y="87"/>
                  </a:lnTo>
                  <a:lnTo>
                    <a:pt x="46" y="91"/>
                  </a:lnTo>
                  <a:lnTo>
                    <a:pt x="46" y="96"/>
                  </a:lnTo>
                  <a:lnTo>
                    <a:pt x="44" y="100"/>
                  </a:lnTo>
                  <a:lnTo>
                    <a:pt x="40" y="108"/>
                  </a:lnTo>
                  <a:lnTo>
                    <a:pt x="36" y="115"/>
                  </a:lnTo>
                  <a:lnTo>
                    <a:pt x="31" y="119"/>
                  </a:lnTo>
                  <a:lnTo>
                    <a:pt x="19" y="127"/>
                  </a:lnTo>
                  <a:lnTo>
                    <a:pt x="10" y="137"/>
                  </a:lnTo>
                  <a:lnTo>
                    <a:pt x="6" y="144"/>
                  </a:lnTo>
                  <a:lnTo>
                    <a:pt x="6" y="152"/>
                  </a:lnTo>
                  <a:lnTo>
                    <a:pt x="0" y="163"/>
                  </a:lnTo>
                  <a:lnTo>
                    <a:pt x="2" y="171"/>
                  </a:lnTo>
                  <a:lnTo>
                    <a:pt x="6" y="175"/>
                  </a:lnTo>
                  <a:lnTo>
                    <a:pt x="15" y="177"/>
                  </a:lnTo>
                  <a:lnTo>
                    <a:pt x="23" y="181"/>
                  </a:lnTo>
                  <a:lnTo>
                    <a:pt x="36" y="181"/>
                  </a:lnTo>
                  <a:lnTo>
                    <a:pt x="40" y="192"/>
                  </a:lnTo>
                  <a:lnTo>
                    <a:pt x="52" y="213"/>
                  </a:lnTo>
                  <a:lnTo>
                    <a:pt x="44" y="227"/>
                  </a:lnTo>
                  <a:lnTo>
                    <a:pt x="56" y="225"/>
                  </a:lnTo>
                  <a:lnTo>
                    <a:pt x="73" y="219"/>
                  </a:lnTo>
                  <a:lnTo>
                    <a:pt x="88" y="219"/>
                  </a:lnTo>
                  <a:lnTo>
                    <a:pt x="107" y="219"/>
                  </a:lnTo>
                  <a:lnTo>
                    <a:pt x="123" y="209"/>
                  </a:lnTo>
                  <a:lnTo>
                    <a:pt x="152" y="208"/>
                  </a:lnTo>
                  <a:lnTo>
                    <a:pt x="157" y="211"/>
                  </a:lnTo>
                  <a:lnTo>
                    <a:pt x="163" y="217"/>
                  </a:lnTo>
                  <a:lnTo>
                    <a:pt x="169" y="223"/>
                  </a:lnTo>
                  <a:lnTo>
                    <a:pt x="173" y="225"/>
                  </a:lnTo>
                  <a:lnTo>
                    <a:pt x="186" y="223"/>
                  </a:lnTo>
                  <a:lnTo>
                    <a:pt x="190" y="223"/>
                  </a:lnTo>
                  <a:lnTo>
                    <a:pt x="194" y="234"/>
                  </a:lnTo>
                  <a:lnTo>
                    <a:pt x="207" y="234"/>
                  </a:lnTo>
                  <a:lnTo>
                    <a:pt x="215" y="231"/>
                  </a:lnTo>
                  <a:lnTo>
                    <a:pt x="222" y="233"/>
                  </a:lnTo>
                  <a:lnTo>
                    <a:pt x="232" y="225"/>
                  </a:lnTo>
                  <a:lnTo>
                    <a:pt x="242" y="225"/>
                  </a:lnTo>
                  <a:lnTo>
                    <a:pt x="240" y="215"/>
                  </a:lnTo>
                  <a:lnTo>
                    <a:pt x="242" y="202"/>
                  </a:lnTo>
                  <a:lnTo>
                    <a:pt x="244" y="196"/>
                  </a:lnTo>
                  <a:lnTo>
                    <a:pt x="246" y="194"/>
                  </a:lnTo>
                  <a:lnTo>
                    <a:pt x="263" y="179"/>
                  </a:lnTo>
                  <a:lnTo>
                    <a:pt x="278" y="177"/>
                  </a:lnTo>
                  <a:lnTo>
                    <a:pt x="282" y="173"/>
                  </a:lnTo>
                  <a:lnTo>
                    <a:pt x="286" y="169"/>
                  </a:lnTo>
                  <a:lnTo>
                    <a:pt x="301" y="167"/>
                  </a:lnTo>
                  <a:lnTo>
                    <a:pt x="309" y="171"/>
                  </a:lnTo>
                  <a:lnTo>
                    <a:pt x="309" y="177"/>
                  </a:lnTo>
                  <a:lnTo>
                    <a:pt x="315" y="179"/>
                  </a:lnTo>
                  <a:lnTo>
                    <a:pt x="322" y="179"/>
                  </a:lnTo>
                  <a:lnTo>
                    <a:pt x="328" y="175"/>
                  </a:lnTo>
                  <a:lnTo>
                    <a:pt x="332" y="173"/>
                  </a:lnTo>
                  <a:lnTo>
                    <a:pt x="332" y="179"/>
                  </a:lnTo>
                  <a:lnTo>
                    <a:pt x="334" y="179"/>
                  </a:lnTo>
                  <a:lnTo>
                    <a:pt x="334" y="173"/>
                  </a:lnTo>
                  <a:lnTo>
                    <a:pt x="349" y="171"/>
                  </a:lnTo>
                  <a:lnTo>
                    <a:pt x="345" y="165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97" name="Freeform 92"/>
            <p:cNvSpPr>
              <a:spLocks/>
            </p:cNvSpPr>
            <p:nvPr/>
          </p:nvSpPr>
          <p:spPr bwMode="auto">
            <a:xfrm>
              <a:off x="2848" y="3087"/>
              <a:ext cx="368" cy="364"/>
            </a:xfrm>
            <a:custGeom>
              <a:avLst/>
              <a:gdLst>
                <a:gd name="T0" fmla="*/ 277 w 413"/>
                <a:gd name="T1" fmla="*/ 22 h 409"/>
                <a:gd name="T2" fmla="*/ 244 w 413"/>
                <a:gd name="T3" fmla="*/ 28 h 409"/>
                <a:gd name="T4" fmla="*/ 222 w 413"/>
                <a:gd name="T5" fmla="*/ 16 h 409"/>
                <a:gd name="T6" fmla="*/ 167 w 413"/>
                <a:gd name="T7" fmla="*/ 18 h 409"/>
                <a:gd name="T8" fmla="*/ 127 w 413"/>
                <a:gd name="T9" fmla="*/ 31 h 409"/>
                <a:gd name="T10" fmla="*/ 83 w 413"/>
                <a:gd name="T11" fmla="*/ 39 h 409"/>
                <a:gd name="T12" fmla="*/ 31 w 413"/>
                <a:gd name="T13" fmla="*/ 75 h 409"/>
                <a:gd name="T14" fmla="*/ 0 w 413"/>
                <a:gd name="T15" fmla="*/ 113 h 409"/>
                <a:gd name="T16" fmla="*/ 33 w 413"/>
                <a:gd name="T17" fmla="*/ 153 h 409"/>
                <a:gd name="T18" fmla="*/ 50 w 413"/>
                <a:gd name="T19" fmla="*/ 157 h 409"/>
                <a:gd name="T20" fmla="*/ 48 w 413"/>
                <a:gd name="T21" fmla="*/ 180 h 409"/>
                <a:gd name="T22" fmla="*/ 62 w 413"/>
                <a:gd name="T23" fmla="*/ 180 h 409"/>
                <a:gd name="T24" fmla="*/ 98 w 413"/>
                <a:gd name="T25" fmla="*/ 183 h 409"/>
                <a:gd name="T26" fmla="*/ 122 w 413"/>
                <a:gd name="T27" fmla="*/ 182 h 409"/>
                <a:gd name="T28" fmla="*/ 139 w 413"/>
                <a:gd name="T29" fmla="*/ 192 h 409"/>
                <a:gd name="T30" fmla="*/ 144 w 413"/>
                <a:gd name="T31" fmla="*/ 198 h 409"/>
                <a:gd name="T32" fmla="*/ 112 w 413"/>
                <a:gd name="T33" fmla="*/ 196 h 409"/>
                <a:gd name="T34" fmla="*/ 72 w 413"/>
                <a:gd name="T35" fmla="*/ 198 h 409"/>
                <a:gd name="T36" fmla="*/ 48 w 413"/>
                <a:gd name="T37" fmla="*/ 213 h 409"/>
                <a:gd name="T38" fmla="*/ 77 w 413"/>
                <a:gd name="T39" fmla="*/ 239 h 409"/>
                <a:gd name="T40" fmla="*/ 86 w 413"/>
                <a:gd name="T41" fmla="*/ 271 h 409"/>
                <a:gd name="T42" fmla="*/ 107 w 413"/>
                <a:gd name="T43" fmla="*/ 266 h 409"/>
                <a:gd name="T44" fmla="*/ 127 w 413"/>
                <a:gd name="T45" fmla="*/ 279 h 409"/>
                <a:gd name="T46" fmla="*/ 140 w 413"/>
                <a:gd name="T47" fmla="*/ 272 h 409"/>
                <a:gd name="T48" fmla="*/ 150 w 413"/>
                <a:gd name="T49" fmla="*/ 275 h 409"/>
                <a:gd name="T50" fmla="*/ 155 w 413"/>
                <a:gd name="T51" fmla="*/ 271 h 409"/>
                <a:gd name="T52" fmla="*/ 146 w 413"/>
                <a:gd name="T53" fmla="*/ 248 h 409"/>
                <a:gd name="T54" fmla="*/ 140 w 413"/>
                <a:gd name="T55" fmla="*/ 227 h 409"/>
                <a:gd name="T56" fmla="*/ 160 w 413"/>
                <a:gd name="T57" fmla="*/ 239 h 409"/>
                <a:gd name="T58" fmla="*/ 174 w 413"/>
                <a:gd name="T59" fmla="*/ 227 h 409"/>
                <a:gd name="T60" fmla="*/ 158 w 413"/>
                <a:gd name="T61" fmla="*/ 218 h 409"/>
                <a:gd name="T62" fmla="*/ 160 w 413"/>
                <a:gd name="T63" fmla="*/ 202 h 409"/>
                <a:gd name="T64" fmla="*/ 184 w 413"/>
                <a:gd name="T65" fmla="*/ 210 h 409"/>
                <a:gd name="T66" fmla="*/ 200 w 413"/>
                <a:gd name="T67" fmla="*/ 205 h 409"/>
                <a:gd name="T68" fmla="*/ 195 w 413"/>
                <a:gd name="T69" fmla="*/ 187 h 409"/>
                <a:gd name="T70" fmla="*/ 176 w 413"/>
                <a:gd name="T71" fmla="*/ 178 h 409"/>
                <a:gd name="T72" fmla="*/ 164 w 413"/>
                <a:gd name="T73" fmla="*/ 172 h 409"/>
                <a:gd name="T74" fmla="*/ 152 w 413"/>
                <a:gd name="T75" fmla="*/ 168 h 409"/>
                <a:gd name="T76" fmla="*/ 135 w 413"/>
                <a:gd name="T77" fmla="*/ 162 h 409"/>
                <a:gd name="T78" fmla="*/ 135 w 413"/>
                <a:gd name="T79" fmla="*/ 157 h 409"/>
                <a:gd name="T80" fmla="*/ 139 w 413"/>
                <a:gd name="T81" fmla="*/ 138 h 409"/>
                <a:gd name="T82" fmla="*/ 153 w 413"/>
                <a:gd name="T83" fmla="*/ 137 h 409"/>
                <a:gd name="T84" fmla="*/ 163 w 413"/>
                <a:gd name="T85" fmla="*/ 138 h 409"/>
                <a:gd name="T86" fmla="*/ 153 w 413"/>
                <a:gd name="T87" fmla="*/ 125 h 409"/>
                <a:gd name="T88" fmla="*/ 134 w 413"/>
                <a:gd name="T89" fmla="*/ 104 h 409"/>
                <a:gd name="T90" fmla="*/ 127 w 413"/>
                <a:gd name="T91" fmla="*/ 83 h 409"/>
                <a:gd name="T92" fmla="*/ 139 w 413"/>
                <a:gd name="T93" fmla="*/ 67 h 409"/>
                <a:gd name="T94" fmla="*/ 158 w 413"/>
                <a:gd name="T95" fmla="*/ 93 h 409"/>
                <a:gd name="T96" fmla="*/ 178 w 413"/>
                <a:gd name="T97" fmla="*/ 97 h 409"/>
                <a:gd name="T98" fmla="*/ 178 w 413"/>
                <a:gd name="T99" fmla="*/ 93 h 409"/>
                <a:gd name="T100" fmla="*/ 185 w 413"/>
                <a:gd name="T101" fmla="*/ 85 h 409"/>
                <a:gd name="T102" fmla="*/ 194 w 413"/>
                <a:gd name="T103" fmla="*/ 81 h 409"/>
                <a:gd name="T104" fmla="*/ 202 w 413"/>
                <a:gd name="T105" fmla="*/ 81 h 409"/>
                <a:gd name="T106" fmla="*/ 182 w 413"/>
                <a:gd name="T107" fmla="*/ 65 h 409"/>
                <a:gd name="T108" fmla="*/ 204 w 413"/>
                <a:gd name="T109" fmla="*/ 46 h 409"/>
                <a:gd name="T110" fmla="*/ 235 w 413"/>
                <a:gd name="T111" fmla="*/ 36 h 409"/>
                <a:gd name="T112" fmla="*/ 261 w 413"/>
                <a:gd name="T113" fmla="*/ 52 h 409"/>
                <a:gd name="T114" fmla="*/ 281 w 413"/>
                <a:gd name="T115" fmla="*/ 29 h 409"/>
                <a:gd name="T116" fmla="*/ 288 w 413"/>
                <a:gd name="T117" fmla="*/ 10 h 40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413"/>
                <a:gd name="T178" fmla="*/ 0 h 409"/>
                <a:gd name="T179" fmla="*/ 413 w 413"/>
                <a:gd name="T180" fmla="*/ 409 h 40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413" h="409">
                  <a:moveTo>
                    <a:pt x="394" y="0"/>
                  </a:moveTo>
                  <a:lnTo>
                    <a:pt x="392" y="2"/>
                  </a:lnTo>
                  <a:lnTo>
                    <a:pt x="392" y="8"/>
                  </a:lnTo>
                  <a:lnTo>
                    <a:pt x="390" y="21"/>
                  </a:lnTo>
                  <a:lnTo>
                    <a:pt x="392" y="31"/>
                  </a:lnTo>
                  <a:lnTo>
                    <a:pt x="382" y="31"/>
                  </a:lnTo>
                  <a:lnTo>
                    <a:pt x="372" y="37"/>
                  </a:lnTo>
                  <a:lnTo>
                    <a:pt x="363" y="37"/>
                  </a:lnTo>
                  <a:lnTo>
                    <a:pt x="355" y="39"/>
                  </a:lnTo>
                  <a:lnTo>
                    <a:pt x="344" y="40"/>
                  </a:lnTo>
                  <a:lnTo>
                    <a:pt x="338" y="29"/>
                  </a:lnTo>
                  <a:lnTo>
                    <a:pt x="334" y="27"/>
                  </a:lnTo>
                  <a:lnTo>
                    <a:pt x="323" y="31"/>
                  </a:lnTo>
                  <a:lnTo>
                    <a:pt x="317" y="29"/>
                  </a:lnTo>
                  <a:lnTo>
                    <a:pt x="313" y="23"/>
                  </a:lnTo>
                  <a:lnTo>
                    <a:pt x="307" y="17"/>
                  </a:lnTo>
                  <a:lnTo>
                    <a:pt x="301" y="14"/>
                  </a:lnTo>
                  <a:lnTo>
                    <a:pt x="273" y="14"/>
                  </a:lnTo>
                  <a:lnTo>
                    <a:pt x="255" y="25"/>
                  </a:lnTo>
                  <a:lnTo>
                    <a:pt x="236" y="25"/>
                  </a:lnTo>
                  <a:lnTo>
                    <a:pt x="221" y="25"/>
                  </a:lnTo>
                  <a:lnTo>
                    <a:pt x="205" y="31"/>
                  </a:lnTo>
                  <a:lnTo>
                    <a:pt x="194" y="33"/>
                  </a:lnTo>
                  <a:lnTo>
                    <a:pt x="188" y="35"/>
                  </a:lnTo>
                  <a:lnTo>
                    <a:pt x="179" y="44"/>
                  </a:lnTo>
                  <a:lnTo>
                    <a:pt x="169" y="48"/>
                  </a:lnTo>
                  <a:lnTo>
                    <a:pt x="156" y="50"/>
                  </a:lnTo>
                  <a:lnTo>
                    <a:pt x="142" y="52"/>
                  </a:lnTo>
                  <a:lnTo>
                    <a:pt x="136" y="56"/>
                  </a:lnTo>
                  <a:lnTo>
                    <a:pt x="117" y="56"/>
                  </a:lnTo>
                  <a:lnTo>
                    <a:pt x="92" y="73"/>
                  </a:lnTo>
                  <a:lnTo>
                    <a:pt x="73" y="75"/>
                  </a:lnTo>
                  <a:lnTo>
                    <a:pt x="54" y="86"/>
                  </a:lnTo>
                  <a:lnTo>
                    <a:pt x="54" y="102"/>
                  </a:lnTo>
                  <a:lnTo>
                    <a:pt x="44" y="106"/>
                  </a:lnTo>
                  <a:lnTo>
                    <a:pt x="35" y="133"/>
                  </a:lnTo>
                  <a:lnTo>
                    <a:pt x="16" y="138"/>
                  </a:lnTo>
                  <a:lnTo>
                    <a:pt x="14" y="144"/>
                  </a:lnTo>
                  <a:lnTo>
                    <a:pt x="16" y="154"/>
                  </a:lnTo>
                  <a:lnTo>
                    <a:pt x="0" y="161"/>
                  </a:lnTo>
                  <a:lnTo>
                    <a:pt x="12" y="175"/>
                  </a:lnTo>
                  <a:lnTo>
                    <a:pt x="17" y="192"/>
                  </a:lnTo>
                  <a:lnTo>
                    <a:pt x="25" y="194"/>
                  </a:lnTo>
                  <a:lnTo>
                    <a:pt x="44" y="219"/>
                  </a:lnTo>
                  <a:lnTo>
                    <a:pt x="46" y="217"/>
                  </a:lnTo>
                  <a:lnTo>
                    <a:pt x="48" y="211"/>
                  </a:lnTo>
                  <a:lnTo>
                    <a:pt x="60" y="215"/>
                  </a:lnTo>
                  <a:lnTo>
                    <a:pt x="71" y="217"/>
                  </a:lnTo>
                  <a:lnTo>
                    <a:pt x="73" y="221"/>
                  </a:lnTo>
                  <a:lnTo>
                    <a:pt x="71" y="223"/>
                  </a:lnTo>
                  <a:lnTo>
                    <a:pt x="56" y="223"/>
                  </a:lnTo>
                  <a:lnTo>
                    <a:pt x="48" y="223"/>
                  </a:lnTo>
                  <a:lnTo>
                    <a:pt x="50" y="232"/>
                  </a:lnTo>
                  <a:lnTo>
                    <a:pt x="64" y="246"/>
                  </a:lnTo>
                  <a:lnTo>
                    <a:pt x="69" y="255"/>
                  </a:lnTo>
                  <a:lnTo>
                    <a:pt x="69" y="267"/>
                  </a:lnTo>
                  <a:lnTo>
                    <a:pt x="75" y="269"/>
                  </a:lnTo>
                  <a:lnTo>
                    <a:pt x="83" y="265"/>
                  </a:lnTo>
                  <a:lnTo>
                    <a:pt x="83" y="257"/>
                  </a:lnTo>
                  <a:lnTo>
                    <a:pt x="87" y="255"/>
                  </a:lnTo>
                  <a:lnTo>
                    <a:pt x="94" y="265"/>
                  </a:lnTo>
                  <a:lnTo>
                    <a:pt x="110" y="267"/>
                  </a:lnTo>
                  <a:lnTo>
                    <a:pt x="121" y="263"/>
                  </a:lnTo>
                  <a:lnTo>
                    <a:pt x="125" y="259"/>
                  </a:lnTo>
                  <a:lnTo>
                    <a:pt x="138" y="261"/>
                  </a:lnTo>
                  <a:lnTo>
                    <a:pt x="150" y="265"/>
                  </a:lnTo>
                  <a:lnTo>
                    <a:pt x="154" y="265"/>
                  </a:lnTo>
                  <a:lnTo>
                    <a:pt x="156" y="263"/>
                  </a:lnTo>
                  <a:lnTo>
                    <a:pt x="159" y="257"/>
                  </a:lnTo>
                  <a:lnTo>
                    <a:pt x="173" y="257"/>
                  </a:lnTo>
                  <a:lnTo>
                    <a:pt x="175" y="263"/>
                  </a:lnTo>
                  <a:lnTo>
                    <a:pt x="182" y="267"/>
                  </a:lnTo>
                  <a:lnTo>
                    <a:pt x="184" y="261"/>
                  </a:lnTo>
                  <a:lnTo>
                    <a:pt x="186" y="261"/>
                  </a:lnTo>
                  <a:lnTo>
                    <a:pt x="196" y="273"/>
                  </a:lnTo>
                  <a:lnTo>
                    <a:pt x="205" y="271"/>
                  </a:lnTo>
                  <a:lnTo>
                    <a:pt x="215" y="275"/>
                  </a:lnTo>
                  <a:lnTo>
                    <a:pt x="219" y="278"/>
                  </a:lnTo>
                  <a:lnTo>
                    <a:pt x="217" y="280"/>
                  </a:lnTo>
                  <a:lnTo>
                    <a:pt x="204" y="280"/>
                  </a:lnTo>
                  <a:lnTo>
                    <a:pt x="202" y="290"/>
                  </a:lnTo>
                  <a:lnTo>
                    <a:pt x="198" y="290"/>
                  </a:lnTo>
                  <a:lnTo>
                    <a:pt x="182" y="280"/>
                  </a:lnTo>
                  <a:lnTo>
                    <a:pt x="171" y="278"/>
                  </a:lnTo>
                  <a:lnTo>
                    <a:pt x="158" y="278"/>
                  </a:lnTo>
                  <a:lnTo>
                    <a:pt x="140" y="276"/>
                  </a:lnTo>
                  <a:lnTo>
                    <a:pt x="131" y="269"/>
                  </a:lnTo>
                  <a:lnTo>
                    <a:pt x="117" y="269"/>
                  </a:lnTo>
                  <a:lnTo>
                    <a:pt x="110" y="273"/>
                  </a:lnTo>
                  <a:lnTo>
                    <a:pt x="102" y="280"/>
                  </a:lnTo>
                  <a:lnTo>
                    <a:pt x="88" y="275"/>
                  </a:lnTo>
                  <a:lnTo>
                    <a:pt x="83" y="288"/>
                  </a:lnTo>
                  <a:lnTo>
                    <a:pt x="79" y="292"/>
                  </a:lnTo>
                  <a:lnTo>
                    <a:pt x="69" y="296"/>
                  </a:lnTo>
                  <a:lnTo>
                    <a:pt x="69" y="301"/>
                  </a:lnTo>
                  <a:lnTo>
                    <a:pt x="81" y="307"/>
                  </a:lnTo>
                  <a:lnTo>
                    <a:pt x="83" y="319"/>
                  </a:lnTo>
                  <a:lnTo>
                    <a:pt x="96" y="321"/>
                  </a:lnTo>
                  <a:lnTo>
                    <a:pt x="102" y="326"/>
                  </a:lnTo>
                  <a:lnTo>
                    <a:pt x="108" y="338"/>
                  </a:lnTo>
                  <a:lnTo>
                    <a:pt x="102" y="348"/>
                  </a:lnTo>
                  <a:lnTo>
                    <a:pt x="104" y="361"/>
                  </a:lnTo>
                  <a:lnTo>
                    <a:pt x="110" y="369"/>
                  </a:lnTo>
                  <a:lnTo>
                    <a:pt x="111" y="378"/>
                  </a:lnTo>
                  <a:lnTo>
                    <a:pt x="121" y="384"/>
                  </a:lnTo>
                  <a:lnTo>
                    <a:pt x="131" y="380"/>
                  </a:lnTo>
                  <a:lnTo>
                    <a:pt x="131" y="367"/>
                  </a:lnTo>
                  <a:lnTo>
                    <a:pt x="135" y="365"/>
                  </a:lnTo>
                  <a:lnTo>
                    <a:pt x="138" y="371"/>
                  </a:lnTo>
                  <a:lnTo>
                    <a:pt x="152" y="378"/>
                  </a:lnTo>
                  <a:lnTo>
                    <a:pt x="167" y="384"/>
                  </a:lnTo>
                  <a:lnTo>
                    <a:pt x="171" y="403"/>
                  </a:lnTo>
                  <a:lnTo>
                    <a:pt x="175" y="409"/>
                  </a:lnTo>
                  <a:lnTo>
                    <a:pt x="179" y="409"/>
                  </a:lnTo>
                  <a:lnTo>
                    <a:pt x="179" y="397"/>
                  </a:lnTo>
                  <a:lnTo>
                    <a:pt x="184" y="394"/>
                  </a:lnTo>
                  <a:lnTo>
                    <a:pt x="184" y="382"/>
                  </a:lnTo>
                  <a:lnTo>
                    <a:pt x="188" y="378"/>
                  </a:lnTo>
                  <a:lnTo>
                    <a:pt x="196" y="380"/>
                  </a:lnTo>
                  <a:lnTo>
                    <a:pt x="198" y="386"/>
                  </a:lnTo>
                  <a:lnTo>
                    <a:pt x="202" y="388"/>
                  </a:lnTo>
                  <a:lnTo>
                    <a:pt x="204" y="388"/>
                  </a:lnTo>
                  <a:lnTo>
                    <a:pt x="207" y="382"/>
                  </a:lnTo>
                  <a:lnTo>
                    <a:pt x="209" y="382"/>
                  </a:lnTo>
                  <a:lnTo>
                    <a:pt x="211" y="390"/>
                  </a:lnTo>
                  <a:lnTo>
                    <a:pt x="219" y="397"/>
                  </a:lnTo>
                  <a:lnTo>
                    <a:pt x="227" y="405"/>
                  </a:lnTo>
                  <a:lnTo>
                    <a:pt x="230" y="401"/>
                  </a:lnTo>
                  <a:lnTo>
                    <a:pt x="223" y="392"/>
                  </a:lnTo>
                  <a:lnTo>
                    <a:pt x="219" y="384"/>
                  </a:lnTo>
                  <a:lnTo>
                    <a:pt x="221" y="376"/>
                  </a:lnTo>
                  <a:lnTo>
                    <a:pt x="217" y="371"/>
                  </a:lnTo>
                  <a:lnTo>
                    <a:pt x="215" y="367"/>
                  </a:lnTo>
                  <a:lnTo>
                    <a:pt x="215" y="355"/>
                  </a:lnTo>
                  <a:lnTo>
                    <a:pt x="207" y="353"/>
                  </a:lnTo>
                  <a:lnTo>
                    <a:pt x="207" y="348"/>
                  </a:lnTo>
                  <a:lnTo>
                    <a:pt x="205" y="342"/>
                  </a:lnTo>
                  <a:lnTo>
                    <a:pt x="200" y="336"/>
                  </a:lnTo>
                  <a:lnTo>
                    <a:pt x="198" y="328"/>
                  </a:lnTo>
                  <a:lnTo>
                    <a:pt x="198" y="321"/>
                  </a:lnTo>
                  <a:lnTo>
                    <a:pt x="207" y="326"/>
                  </a:lnTo>
                  <a:lnTo>
                    <a:pt x="217" y="328"/>
                  </a:lnTo>
                  <a:lnTo>
                    <a:pt x="217" y="332"/>
                  </a:lnTo>
                  <a:lnTo>
                    <a:pt x="225" y="338"/>
                  </a:lnTo>
                  <a:lnTo>
                    <a:pt x="227" y="338"/>
                  </a:lnTo>
                  <a:lnTo>
                    <a:pt x="232" y="332"/>
                  </a:lnTo>
                  <a:lnTo>
                    <a:pt x="244" y="332"/>
                  </a:lnTo>
                  <a:lnTo>
                    <a:pt x="250" y="328"/>
                  </a:lnTo>
                  <a:lnTo>
                    <a:pt x="250" y="326"/>
                  </a:lnTo>
                  <a:lnTo>
                    <a:pt x="246" y="323"/>
                  </a:lnTo>
                  <a:lnTo>
                    <a:pt x="242" y="319"/>
                  </a:lnTo>
                  <a:lnTo>
                    <a:pt x="242" y="313"/>
                  </a:lnTo>
                  <a:lnTo>
                    <a:pt x="236" y="311"/>
                  </a:lnTo>
                  <a:lnTo>
                    <a:pt x="230" y="315"/>
                  </a:lnTo>
                  <a:lnTo>
                    <a:pt x="223" y="309"/>
                  </a:lnTo>
                  <a:lnTo>
                    <a:pt x="225" y="298"/>
                  </a:lnTo>
                  <a:lnTo>
                    <a:pt x="215" y="296"/>
                  </a:lnTo>
                  <a:lnTo>
                    <a:pt x="215" y="294"/>
                  </a:lnTo>
                  <a:lnTo>
                    <a:pt x="223" y="294"/>
                  </a:lnTo>
                  <a:lnTo>
                    <a:pt x="227" y="286"/>
                  </a:lnTo>
                  <a:lnTo>
                    <a:pt x="242" y="284"/>
                  </a:lnTo>
                  <a:lnTo>
                    <a:pt x="250" y="278"/>
                  </a:lnTo>
                  <a:lnTo>
                    <a:pt x="250" y="286"/>
                  </a:lnTo>
                  <a:lnTo>
                    <a:pt x="255" y="290"/>
                  </a:lnTo>
                  <a:lnTo>
                    <a:pt x="259" y="298"/>
                  </a:lnTo>
                  <a:lnTo>
                    <a:pt x="269" y="301"/>
                  </a:lnTo>
                  <a:lnTo>
                    <a:pt x="276" y="309"/>
                  </a:lnTo>
                  <a:lnTo>
                    <a:pt x="282" y="307"/>
                  </a:lnTo>
                  <a:lnTo>
                    <a:pt x="286" y="296"/>
                  </a:lnTo>
                  <a:lnTo>
                    <a:pt x="282" y="290"/>
                  </a:lnTo>
                  <a:lnTo>
                    <a:pt x="278" y="286"/>
                  </a:lnTo>
                  <a:lnTo>
                    <a:pt x="278" y="278"/>
                  </a:lnTo>
                  <a:lnTo>
                    <a:pt x="278" y="275"/>
                  </a:lnTo>
                  <a:lnTo>
                    <a:pt x="280" y="271"/>
                  </a:lnTo>
                  <a:lnTo>
                    <a:pt x="276" y="265"/>
                  </a:lnTo>
                  <a:lnTo>
                    <a:pt x="271" y="263"/>
                  </a:lnTo>
                  <a:lnTo>
                    <a:pt x="265" y="259"/>
                  </a:lnTo>
                  <a:lnTo>
                    <a:pt x="253" y="259"/>
                  </a:lnTo>
                  <a:lnTo>
                    <a:pt x="252" y="255"/>
                  </a:lnTo>
                  <a:lnTo>
                    <a:pt x="248" y="253"/>
                  </a:lnTo>
                  <a:lnTo>
                    <a:pt x="244" y="248"/>
                  </a:lnTo>
                  <a:lnTo>
                    <a:pt x="242" y="248"/>
                  </a:lnTo>
                  <a:lnTo>
                    <a:pt x="236" y="250"/>
                  </a:lnTo>
                  <a:lnTo>
                    <a:pt x="234" y="248"/>
                  </a:lnTo>
                  <a:lnTo>
                    <a:pt x="232" y="244"/>
                  </a:lnTo>
                  <a:lnTo>
                    <a:pt x="230" y="238"/>
                  </a:lnTo>
                  <a:lnTo>
                    <a:pt x="225" y="236"/>
                  </a:lnTo>
                  <a:lnTo>
                    <a:pt x="221" y="236"/>
                  </a:lnTo>
                  <a:lnTo>
                    <a:pt x="219" y="240"/>
                  </a:lnTo>
                  <a:lnTo>
                    <a:pt x="215" y="238"/>
                  </a:lnTo>
                  <a:lnTo>
                    <a:pt x="211" y="232"/>
                  </a:lnTo>
                  <a:lnTo>
                    <a:pt x="204" y="230"/>
                  </a:lnTo>
                  <a:lnTo>
                    <a:pt x="200" y="232"/>
                  </a:lnTo>
                  <a:lnTo>
                    <a:pt x="194" y="232"/>
                  </a:lnTo>
                  <a:lnTo>
                    <a:pt x="192" y="229"/>
                  </a:lnTo>
                  <a:lnTo>
                    <a:pt x="186" y="227"/>
                  </a:lnTo>
                  <a:lnTo>
                    <a:pt x="179" y="223"/>
                  </a:lnTo>
                  <a:lnTo>
                    <a:pt x="179" y="219"/>
                  </a:lnTo>
                  <a:lnTo>
                    <a:pt x="184" y="221"/>
                  </a:lnTo>
                  <a:lnTo>
                    <a:pt x="192" y="223"/>
                  </a:lnTo>
                  <a:lnTo>
                    <a:pt x="200" y="217"/>
                  </a:lnTo>
                  <a:lnTo>
                    <a:pt x="205" y="215"/>
                  </a:lnTo>
                  <a:lnTo>
                    <a:pt x="209" y="209"/>
                  </a:lnTo>
                  <a:lnTo>
                    <a:pt x="205" y="202"/>
                  </a:lnTo>
                  <a:lnTo>
                    <a:pt x="196" y="196"/>
                  </a:lnTo>
                  <a:lnTo>
                    <a:pt x="204" y="192"/>
                  </a:lnTo>
                  <a:lnTo>
                    <a:pt x="207" y="186"/>
                  </a:lnTo>
                  <a:lnTo>
                    <a:pt x="211" y="190"/>
                  </a:lnTo>
                  <a:lnTo>
                    <a:pt x="217" y="194"/>
                  </a:lnTo>
                  <a:lnTo>
                    <a:pt x="217" y="198"/>
                  </a:lnTo>
                  <a:lnTo>
                    <a:pt x="217" y="200"/>
                  </a:lnTo>
                  <a:lnTo>
                    <a:pt x="223" y="204"/>
                  </a:lnTo>
                  <a:lnTo>
                    <a:pt x="227" y="200"/>
                  </a:lnTo>
                  <a:lnTo>
                    <a:pt x="230" y="196"/>
                  </a:lnTo>
                  <a:lnTo>
                    <a:pt x="229" y="192"/>
                  </a:lnTo>
                  <a:lnTo>
                    <a:pt x="225" y="188"/>
                  </a:lnTo>
                  <a:lnTo>
                    <a:pt x="223" y="184"/>
                  </a:lnTo>
                  <a:lnTo>
                    <a:pt x="221" y="179"/>
                  </a:lnTo>
                  <a:lnTo>
                    <a:pt x="217" y="177"/>
                  </a:lnTo>
                  <a:lnTo>
                    <a:pt x="211" y="169"/>
                  </a:lnTo>
                  <a:lnTo>
                    <a:pt x="204" y="167"/>
                  </a:lnTo>
                  <a:lnTo>
                    <a:pt x="202" y="158"/>
                  </a:lnTo>
                  <a:lnTo>
                    <a:pt x="196" y="150"/>
                  </a:lnTo>
                  <a:lnTo>
                    <a:pt x="188" y="148"/>
                  </a:lnTo>
                  <a:lnTo>
                    <a:pt x="188" y="140"/>
                  </a:lnTo>
                  <a:lnTo>
                    <a:pt x="182" y="138"/>
                  </a:lnTo>
                  <a:lnTo>
                    <a:pt x="181" y="134"/>
                  </a:lnTo>
                  <a:lnTo>
                    <a:pt x="179" y="125"/>
                  </a:lnTo>
                  <a:lnTo>
                    <a:pt x="181" y="117"/>
                  </a:lnTo>
                  <a:lnTo>
                    <a:pt x="181" y="110"/>
                  </a:lnTo>
                  <a:lnTo>
                    <a:pt x="182" y="102"/>
                  </a:lnTo>
                  <a:lnTo>
                    <a:pt x="190" y="98"/>
                  </a:lnTo>
                  <a:lnTo>
                    <a:pt x="194" y="94"/>
                  </a:lnTo>
                  <a:lnTo>
                    <a:pt x="196" y="94"/>
                  </a:lnTo>
                  <a:lnTo>
                    <a:pt x="194" y="102"/>
                  </a:lnTo>
                  <a:lnTo>
                    <a:pt x="198" y="113"/>
                  </a:lnTo>
                  <a:lnTo>
                    <a:pt x="211" y="117"/>
                  </a:lnTo>
                  <a:lnTo>
                    <a:pt x="221" y="125"/>
                  </a:lnTo>
                  <a:lnTo>
                    <a:pt x="223" y="133"/>
                  </a:lnTo>
                  <a:lnTo>
                    <a:pt x="232" y="142"/>
                  </a:lnTo>
                  <a:lnTo>
                    <a:pt x="242" y="142"/>
                  </a:lnTo>
                  <a:lnTo>
                    <a:pt x="252" y="146"/>
                  </a:lnTo>
                  <a:lnTo>
                    <a:pt x="253" y="144"/>
                  </a:lnTo>
                  <a:lnTo>
                    <a:pt x="252" y="138"/>
                  </a:lnTo>
                  <a:lnTo>
                    <a:pt x="232" y="127"/>
                  </a:lnTo>
                  <a:lnTo>
                    <a:pt x="229" y="121"/>
                  </a:lnTo>
                  <a:lnTo>
                    <a:pt x="230" y="119"/>
                  </a:lnTo>
                  <a:lnTo>
                    <a:pt x="246" y="123"/>
                  </a:lnTo>
                  <a:lnTo>
                    <a:pt x="252" y="133"/>
                  </a:lnTo>
                  <a:lnTo>
                    <a:pt x="257" y="138"/>
                  </a:lnTo>
                  <a:lnTo>
                    <a:pt x="269" y="140"/>
                  </a:lnTo>
                  <a:lnTo>
                    <a:pt x="271" y="134"/>
                  </a:lnTo>
                  <a:lnTo>
                    <a:pt x="267" y="129"/>
                  </a:lnTo>
                  <a:lnTo>
                    <a:pt x="261" y="121"/>
                  </a:lnTo>
                  <a:lnTo>
                    <a:pt x="253" y="117"/>
                  </a:lnTo>
                  <a:lnTo>
                    <a:pt x="255" y="113"/>
                  </a:lnTo>
                  <a:lnTo>
                    <a:pt x="265" y="113"/>
                  </a:lnTo>
                  <a:lnTo>
                    <a:pt x="271" y="115"/>
                  </a:lnTo>
                  <a:lnTo>
                    <a:pt x="275" y="115"/>
                  </a:lnTo>
                  <a:lnTo>
                    <a:pt x="278" y="117"/>
                  </a:lnTo>
                  <a:lnTo>
                    <a:pt x="284" y="125"/>
                  </a:lnTo>
                  <a:lnTo>
                    <a:pt x="288" y="125"/>
                  </a:lnTo>
                  <a:lnTo>
                    <a:pt x="290" y="119"/>
                  </a:lnTo>
                  <a:lnTo>
                    <a:pt x="286" y="115"/>
                  </a:lnTo>
                  <a:lnTo>
                    <a:pt x="278" y="108"/>
                  </a:lnTo>
                  <a:lnTo>
                    <a:pt x="269" y="104"/>
                  </a:lnTo>
                  <a:lnTo>
                    <a:pt x="259" y="102"/>
                  </a:lnTo>
                  <a:lnTo>
                    <a:pt x="261" y="96"/>
                  </a:lnTo>
                  <a:lnTo>
                    <a:pt x="257" y="92"/>
                  </a:lnTo>
                  <a:lnTo>
                    <a:pt x="250" y="85"/>
                  </a:lnTo>
                  <a:lnTo>
                    <a:pt x="257" y="81"/>
                  </a:lnTo>
                  <a:lnTo>
                    <a:pt x="275" y="81"/>
                  </a:lnTo>
                  <a:lnTo>
                    <a:pt x="288" y="73"/>
                  </a:lnTo>
                  <a:lnTo>
                    <a:pt x="288" y="65"/>
                  </a:lnTo>
                  <a:lnTo>
                    <a:pt x="301" y="62"/>
                  </a:lnTo>
                  <a:lnTo>
                    <a:pt x="309" y="67"/>
                  </a:lnTo>
                  <a:lnTo>
                    <a:pt x="315" y="67"/>
                  </a:lnTo>
                  <a:lnTo>
                    <a:pt x="328" y="60"/>
                  </a:lnTo>
                  <a:lnTo>
                    <a:pt x="332" y="52"/>
                  </a:lnTo>
                  <a:lnTo>
                    <a:pt x="336" y="52"/>
                  </a:lnTo>
                  <a:lnTo>
                    <a:pt x="338" y="58"/>
                  </a:lnTo>
                  <a:lnTo>
                    <a:pt x="344" y="62"/>
                  </a:lnTo>
                  <a:lnTo>
                    <a:pt x="351" y="62"/>
                  </a:lnTo>
                  <a:lnTo>
                    <a:pt x="369" y="73"/>
                  </a:lnTo>
                  <a:lnTo>
                    <a:pt x="384" y="75"/>
                  </a:lnTo>
                  <a:lnTo>
                    <a:pt x="390" y="75"/>
                  </a:lnTo>
                  <a:lnTo>
                    <a:pt x="394" y="69"/>
                  </a:lnTo>
                  <a:lnTo>
                    <a:pt x="397" y="52"/>
                  </a:lnTo>
                  <a:lnTo>
                    <a:pt x="397" y="42"/>
                  </a:lnTo>
                  <a:lnTo>
                    <a:pt x="407" y="39"/>
                  </a:lnTo>
                  <a:lnTo>
                    <a:pt x="413" y="35"/>
                  </a:lnTo>
                  <a:lnTo>
                    <a:pt x="413" y="29"/>
                  </a:lnTo>
                  <a:lnTo>
                    <a:pt x="411" y="17"/>
                  </a:lnTo>
                  <a:lnTo>
                    <a:pt x="407" y="14"/>
                  </a:lnTo>
                  <a:lnTo>
                    <a:pt x="401" y="8"/>
                  </a:lnTo>
                  <a:lnTo>
                    <a:pt x="401" y="4"/>
                  </a:lnTo>
                  <a:lnTo>
                    <a:pt x="397" y="2"/>
                  </a:lnTo>
                  <a:lnTo>
                    <a:pt x="394" y="0"/>
                  </a:lnTo>
                  <a:close/>
                </a:path>
              </a:pathLst>
            </a:custGeom>
            <a:solidFill>
              <a:srgbClr val="E8825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98" name="Freeform 93"/>
            <p:cNvSpPr>
              <a:spLocks/>
            </p:cNvSpPr>
            <p:nvPr/>
          </p:nvSpPr>
          <p:spPr bwMode="auto">
            <a:xfrm>
              <a:off x="2848" y="3087"/>
              <a:ext cx="368" cy="364"/>
            </a:xfrm>
            <a:custGeom>
              <a:avLst/>
              <a:gdLst>
                <a:gd name="T0" fmla="*/ 277 w 413"/>
                <a:gd name="T1" fmla="*/ 22 h 409"/>
                <a:gd name="T2" fmla="*/ 244 w 413"/>
                <a:gd name="T3" fmla="*/ 28 h 409"/>
                <a:gd name="T4" fmla="*/ 222 w 413"/>
                <a:gd name="T5" fmla="*/ 16 h 409"/>
                <a:gd name="T6" fmla="*/ 167 w 413"/>
                <a:gd name="T7" fmla="*/ 18 h 409"/>
                <a:gd name="T8" fmla="*/ 127 w 413"/>
                <a:gd name="T9" fmla="*/ 31 h 409"/>
                <a:gd name="T10" fmla="*/ 83 w 413"/>
                <a:gd name="T11" fmla="*/ 39 h 409"/>
                <a:gd name="T12" fmla="*/ 31 w 413"/>
                <a:gd name="T13" fmla="*/ 75 h 409"/>
                <a:gd name="T14" fmla="*/ 0 w 413"/>
                <a:gd name="T15" fmla="*/ 113 h 409"/>
                <a:gd name="T16" fmla="*/ 33 w 413"/>
                <a:gd name="T17" fmla="*/ 153 h 409"/>
                <a:gd name="T18" fmla="*/ 50 w 413"/>
                <a:gd name="T19" fmla="*/ 157 h 409"/>
                <a:gd name="T20" fmla="*/ 48 w 413"/>
                <a:gd name="T21" fmla="*/ 180 h 409"/>
                <a:gd name="T22" fmla="*/ 62 w 413"/>
                <a:gd name="T23" fmla="*/ 180 h 409"/>
                <a:gd name="T24" fmla="*/ 98 w 413"/>
                <a:gd name="T25" fmla="*/ 183 h 409"/>
                <a:gd name="T26" fmla="*/ 122 w 413"/>
                <a:gd name="T27" fmla="*/ 182 h 409"/>
                <a:gd name="T28" fmla="*/ 139 w 413"/>
                <a:gd name="T29" fmla="*/ 192 h 409"/>
                <a:gd name="T30" fmla="*/ 144 w 413"/>
                <a:gd name="T31" fmla="*/ 198 h 409"/>
                <a:gd name="T32" fmla="*/ 112 w 413"/>
                <a:gd name="T33" fmla="*/ 196 h 409"/>
                <a:gd name="T34" fmla="*/ 72 w 413"/>
                <a:gd name="T35" fmla="*/ 198 h 409"/>
                <a:gd name="T36" fmla="*/ 48 w 413"/>
                <a:gd name="T37" fmla="*/ 213 h 409"/>
                <a:gd name="T38" fmla="*/ 77 w 413"/>
                <a:gd name="T39" fmla="*/ 239 h 409"/>
                <a:gd name="T40" fmla="*/ 86 w 413"/>
                <a:gd name="T41" fmla="*/ 271 h 409"/>
                <a:gd name="T42" fmla="*/ 107 w 413"/>
                <a:gd name="T43" fmla="*/ 266 h 409"/>
                <a:gd name="T44" fmla="*/ 127 w 413"/>
                <a:gd name="T45" fmla="*/ 279 h 409"/>
                <a:gd name="T46" fmla="*/ 140 w 413"/>
                <a:gd name="T47" fmla="*/ 272 h 409"/>
                <a:gd name="T48" fmla="*/ 150 w 413"/>
                <a:gd name="T49" fmla="*/ 275 h 409"/>
                <a:gd name="T50" fmla="*/ 155 w 413"/>
                <a:gd name="T51" fmla="*/ 271 h 409"/>
                <a:gd name="T52" fmla="*/ 146 w 413"/>
                <a:gd name="T53" fmla="*/ 248 h 409"/>
                <a:gd name="T54" fmla="*/ 140 w 413"/>
                <a:gd name="T55" fmla="*/ 227 h 409"/>
                <a:gd name="T56" fmla="*/ 160 w 413"/>
                <a:gd name="T57" fmla="*/ 239 h 409"/>
                <a:gd name="T58" fmla="*/ 174 w 413"/>
                <a:gd name="T59" fmla="*/ 227 h 409"/>
                <a:gd name="T60" fmla="*/ 158 w 413"/>
                <a:gd name="T61" fmla="*/ 218 h 409"/>
                <a:gd name="T62" fmla="*/ 160 w 413"/>
                <a:gd name="T63" fmla="*/ 202 h 409"/>
                <a:gd name="T64" fmla="*/ 184 w 413"/>
                <a:gd name="T65" fmla="*/ 210 h 409"/>
                <a:gd name="T66" fmla="*/ 200 w 413"/>
                <a:gd name="T67" fmla="*/ 205 h 409"/>
                <a:gd name="T68" fmla="*/ 195 w 413"/>
                <a:gd name="T69" fmla="*/ 187 h 409"/>
                <a:gd name="T70" fmla="*/ 176 w 413"/>
                <a:gd name="T71" fmla="*/ 178 h 409"/>
                <a:gd name="T72" fmla="*/ 164 w 413"/>
                <a:gd name="T73" fmla="*/ 172 h 409"/>
                <a:gd name="T74" fmla="*/ 152 w 413"/>
                <a:gd name="T75" fmla="*/ 168 h 409"/>
                <a:gd name="T76" fmla="*/ 135 w 413"/>
                <a:gd name="T77" fmla="*/ 162 h 409"/>
                <a:gd name="T78" fmla="*/ 135 w 413"/>
                <a:gd name="T79" fmla="*/ 157 h 409"/>
                <a:gd name="T80" fmla="*/ 139 w 413"/>
                <a:gd name="T81" fmla="*/ 138 h 409"/>
                <a:gd name="T82" fmla="*/ 153 w 413"/>
                <a:gd name="T83" fmla="*/ 137 h 409"/>
                <a:gd name="T84" fmla="*/ 163 w 413"/>
                <a:gd name="T85" fmla="*/ 138 h 409"/>
                <a:gd name="T86" fmla="*/ 153 w 413"/>
                <a:gd name="T87" fmla="*/ 125 h 409"/>
                <a:gd name="T88" fmla="*/ 134 w 413"/>
                <a:gd name="T89" fmla="*/ 104 h 409"/>
                <a:gd name="T90" fmla="*/ 127 w 413"/>
                <a:gd name="T91" fmla="*/ 83 h 409"/>
                <a:gd name="T92" fmla="*/ 139 w 413"/>
                <a:gd name="T93" fmla="*/ 67 h 409"/>
                <a:gd name="T94" fmla="*/ 158 w 413"/>
                <a:gd name="T95" fmla="*/ 93 h 409"/>
                <a:gd name="T96" fmla="*/ 178 w 413"/>
                <a:gd name="T97" fmla="*/ 97 h 409"/>
                <a:gd name="T98" fmla="*/ 178 w 413"/>
                <a:gd name="T99" fmla="*/ 93 h 409"/>
                <a:gd name="T100" fmla="*/ 185 w 413"/>
                <a:gd name="T101" fmla="*/ 85 h 409"/>
                <a:gd name="T102" fmla="*/ 194 w 413"/>
                <a:gd name="T103" fmla="*/ 81 h 409"/>
                <a:gd name="T104" fmla="*/ 202 w 413"/>
                <a:gd name="T105" fmla="*/ 81 h 409"/>
                <a:gd name="T106" fmla="*/ 182 w 413"/>
                <a:gd name="T107" fmla="*/ 65 h 409"/>
                <a:gd name="T108" fmla="*/ 204 w 413"/>
                <a:gd name="T109" fmla="*/ 46 h 409"/>
                <a:gd name="T110" fmla="*/ 235 w 413"/>
                <a:gd name="T111" fmla="*/ 36 h 409"/>
                <a:gd name="T112" fmla="*/ 261 w 413"/>
                <a:gd name="T113" fmla="*/ 52 h 409"/>
                <a:gd name="T114" fmla="*/ 281 w 413"/>
                <a:gd name="T115" fmla="*/ 29 h 409"/>
                <a:gd name="T116" fmla="*/ 288 w 413"/>
                <a:gd name="T117" fmla="*/ 10 h 40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413"/>
                <a:gd name="T178" fmla="*/ 0 h 409"/>
                <a:gd name="T179" fmla="*/ 413 w 413"/>
                <a:gd name="T180" fmla="*/ 409 h 40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413" h="409">
                  <a:moveTo>
                    <a:pt x="394" y="0"/>
                  </a:moveTo>
                  <a:lnTo>
                    <a:pt x="392" y="2"/>
                  </a:lnTo>
                  <a:lnTo>
                    <a:pt x="392" y="8"/>
                  </a:lnTo>
                  <a:lnTo>
                    <a:pt x="390" y="21"/>
                  </a:lnTo>
                  <a:lnTo>
                    <a:pt x="392" y="31"/>
                  </a:lnTo>
                  <a:lnTo>
                    <a:pt x="382" y="31"/>
                  </a:lnTo>
                  <a:lnTo>
                    <a:pt x="372" y="37"/>
                  </a:lnTo>
                  <a:lnTo>
                    <a:pt x="363" y="37"/>
                  </a:lnTo>
                  <a:lnTo>
                    <a:pt x="355" y="39"/>
                  </a:lnTo>
                  <a:lnTo>
                    <a:pt x="344" y="40"/>
                  </a:lnTo>
                  <a:lnTo>
                    <a:pt x="338" y="29"/>
                  </a:lnTo>
                  <a:lnTo>
                    <a:pt x="334" y="27"/>
                  </a:lnTo>
                  <a:lnTo>
                    <a:pt x="323" y="31"/>
                  </a:lnTo>
                  <a:lnTo>
                    <a:pt x="317" y="29"/>
                  </a:lnTo>
                  <a:lnTo>
                    <a:pt x="313" y="23"/>
                  </a:lnTo>
                  <a:lnTo>
                    <a:pt x="307" y="17"/>
                  </a:lnTo>
                  <a:lnTo>
                    <a:pt x="301" y="14"/>
                  </a:lnTo>
                  <a:lnTo>
                    <a:pt x="273" y="14"/>
                  </a:lnTo>
                  <a:lnTo>
                    <a:pt x="255" y="25"/>
                  </a:lnTo>
                  <a:lnTo>
                    <a:pt x="236" y="25"/>
                  </a:lnTo>
                  <a:lnTo>
                    <a:pt x="221" y="25"/>
                  </a:lnTo>
                  <a:lnTo>
                    <a:pt x="205" y="31"/>
                  </a:lnTo>
                  <a:lnTo>
                    <a:pt x="194" y="33"/>
                  </a:lnTo>
                  <a:lnTo>
                    <a:pt x="188" y="35"/>
                  </a:lnTo>
                  <a:lnTo>
                    <a:pt x="179" y="44"/>
                  </a:lnTo>
                  <a:lnTo>
                    <a:pt x="169" y="48"/>
                  </a:lnTo>
                  <a:lnTo>
                    <a:pt x="156" y="50"/>
                  </a:lnTo>
                  <a:lnTo>
                    <a:pt x="142" y="52"/>
                  </a:lnTo>
                  <a:lnTo>
                    <a:pt x="136" y="56"/>
                  </a:lnTo>
                  <a:lnTo>
                    <a:pt x="117" y="56"/>
                  </a:lnTo>
                  <a:lnTo>
                    <a:pt x="92" y="73"/>
                  </a:lnTo>
                  <a:lnTo>
                    <a:pt x="73" y="75"/>
                  </a:lnTo>
                  <a:lnTo>
                    <a:pt x="54" y="86"/>
                  </a:lnTo>
                  <a:lnTo>
                    <a:pt x="54" y="102"/>
                  </a:lnTo>
                  <a:lnTo>
                    <a:pt x="44" y="106"/>
                  </a:lnTo>
                  <a:lnTo>
                    <a:pt x="35" y="133"/>
                  </a:lnTo>
                  <a:lnTo>
                    <a:pt x="16" y="138"/>
                  </a:lnTo>
                  <a:lnTo>
                    <a:pt x="14" y="144"/>
                  </a:lnTo>
                  <a:lnTo>
                    <a:pt x="16" y="154"/>
                  </a:lnTo>
                  <a:lnTo>
                    <a:pt x="0" y="161"/>
                  </a:lnTo>
                  <a:lnTo>
                    <a:pt x="12" y="175"/>
                  </a:lnTo>
                  <a:lnTo>
                    <a:pt x="17" y="192"/>
                  </a:lnTo>
                  <a:lnTo>
                    <a:pt x="25" y="194"/>
                  </a:lnTo>
                  <a:lnTo>
                    <a:pt x="44" y="219"/>
                  </a:lnTo>
                  <a:lnTo>
                    <a:pt x="46" y="217"/>
                  </a:lnTo>
                  <a:lnTo>
                    <a:pt x="48" y="211"/>
                  </a:lnTo>
                  <a:lnTo>
                    <a:pt x="60" y="215"/>
                  </a:lnTo>
                  <a:lnTo>
                    <a:pt x="71" y="217"/>
                  </a:lnTo>
                  <a:lnTo>
                    <a:pt x="73" y="221"/>
                  </a:lnTo>
                  <a:lnTo>
                    <a:pt x="71" y="223"/>
                  </a:lnTo>
                  <a:lnTo>
                    <a:pt x="56" y="223"/>
                  </a:lnTo>
                  <a:lnTo>
                    <a:pt x="48" y="223"/>
                  </a:lnTo>
                  <a:lnTo>
                    <a:pt x="50" y="232"/>
                  </a:lnTo>
                  <a:lnTo>
                    <a:pt x="64" y="246"/>
                  </a:lnTo>
                  <a:lnTo>
                    <a:pt x="69" y="255"/>
                  </a:lnTo>
                  <a:lnTo>
                    <a:pt x="69" y="267"/>
                  </a:lnTo>
                  <a:lnTo>
                    <a:pt x="75" y="269"/>
                  </a:lnTo>
                  <a:lnTo>
                    <a:pt x="83" y="265"/>
                  </a:lnTo>
                  <a:lnTo>
                    <a:pt x="83" y="257"/>
                  </a:lnTo>
                  <a:lnTo>
                    <a:pt x="87" y="255"/>
                  </a:lnTo>
                  <a:lnTo>
                    <a:pt x="94" y="265"/>
                  </a:lnTo>
                  <a:lnTo>
                    <a:pt x="110" y="267"/>
                  </a:lnTo>
                  <a:lnTo>
                    <a:pt x="121" y="263"/>
                  </a:lnTo>
                  <a:lnTo>
                    <a:pt x="125" y="259"/>
                  </a:lnTo>
                  <a:lnTo>
                    <a:pt x="138" y="261"/>
                  </a:lnTo>
                  <a:lnTo>
                    <a:pt x="150" y="265"/>
                  </a:lnTo>
                  <a:lnTo>
                    <a:pt x="154" y="265"/>
                  </a:lnTo>
                  <a:lnTo>
                    <a:pt x="156" y="263"/>
                  </a:lnTo>
                  <a:lnTo>
                    <a:pt x="159" y="257"/>
                  </a:lnTo>
                  <a:lnTo>
                    <a:pt x="173" y="257"/>
                  </a:lnTo>
                  <a:lnTo>
                    <a:pt x="175" y="263"/>
                  </a:lnTo>
                  <a:lnTo>
                    <a:pt x="182" y="267"/>
                  </a:lnTo>
                  <a:lnTo>
                    <a:pt x="184" y="261"/>
                  </a:lnTo>
                  <a:lnTo>
                    <a:pt x="186" y="261"/>
                  </a:lnTo>
                  <a:lnTo>
                    <a:pt x="196" y="273"/>
                  </a:lnTo>
                  <a:lnTo>
                    <a:pt x="205" y="271"/>
                  </a:lnTo>
                  <a:lnTo>
                    <a:pt x="215" y="275"/>
                  </a:lnTo>
                  <a:lnTo>
                    <a:pt x="219" y="278"/>
                  </a:lnTo>
                  <a:lnTo>
                    <a:pt x="217" y="280"/>
                  </a:lnTo>
                  <a:lnTo>
                    <a:pt x="204" y="280"/>
                  </a:lnTo>
                  <a:lnTo>
                    <a:pt x="202" y="290"/>
                  </a:lnTo>
                  <a:lnTo>
                    <a:pt x="198" y="290"/>
                  </a:lnTo>
                  <a:lnTo>
                    <a:pt x="182" y="280"/>
                  </a:lnTo>
                  <a:lnTo>
                    <a:pt x="171" y="278"/>
                  </a:lnTo>
                  <a:lnTo>
                    <a:pt x="158" y="278"/>
                  </a:lnTo>
                  <a:lnTo>
                    <a:pt x="140" y="276"/>
                  </a:lnTo>
                  <a:lnTo>
                    <a:pt x="131" y="269"/>
                  </a:lnTo>
                  <a:lnTo>
                    <a:pt x="117" y="269"/>
                  </a:lnTo>
                  <a:lnTo>
                    <a:pt x="110" y="273"/>
                  </a:lnTo>
                  <a:lnTo>
                    <a:pt x="102" y="280"/>
                  </a:lnTo>
                  <a:lnTo>
                    <a:pt x="88" y="275"/>
                  </a:lnTo>
                  <a:lnTo>
                    <a:pt x="83" y="288"/>
                  </a:lnTo>
                  <a:lnTo>
                    <a:pt x="79" y="292"/>
                  </a:lnTo>
                  <a:lnTo>
                    <a:pt x="69" y="296"/>
                  </a:lnTo>
                  <a:lnTo>
                    <a:pt x="69" y="301"/>
                  </a:lnTo>
                  <a:lnTo>
                    <a:pt x="81" y="307"/>
                  </a:lnTo>
                  <a:lnTo>
                    <a:pt x="83" y="319"/>
                  </a:lnTo>
                  <a:lnTo>
                    <a:pt x="96" y="321"/>
                  </a:lnTo>
                  <a:lnTo>
                    <a:pt x="102" y="326"/>
                  </a:lnTo>
                  <a:lnTo>
                    <a:pt x="108" y="338"/>
                  </a:lnTo>
                  <a:lnTo>
                    <a:pt x="102" y="348"/>
                  </a:lnTo>
                  <a:lnTo>
                    <a:pt x="104" y="361"/>
                  </a:lnTo>
                  <a:lnTo>
                    <a:pt x="110" y="369"/>
                  </a:lnTo>
                  <a:lnTo>
                    <a:pt x="111" y="378"/>
                  </a:lnTo>
                  <a:lnTo>
                    <a:pt x="121" y="384"/>
                  </a:lnTo>
                  <a:lnTo>
                    <a:pt x="131" y="380"/>
                  </a:lnTo>
                  <a:lnTo>
                    <a:pt x="131" y="367"/>
                  </a:lnTo>
                  <a:lnTo>
                    <a:pt x="135" y="365"/>
                  </a:lnTo>
                  <a:lnTo>
                    <a:pt x="138" y="371"/>
                  </a:lnTo>
                  <a:lnTo>
                    <a:pt x="152" y="378"/>
                  </a:lnTo>
                  <a:lnTo>
                    <a:pt x="167" y="384"/>
                  </a:lnTo>
                  <a:lnTo>
                    <a:pt x="171" y="403"/>
                  </a:lnTo>
                  <a:lnTo>
                    <a:pt x="175" y="409"/>
                  </a:lnTo>
                  <a:lnTo>
                    <a:pt x="179" y="409"/>
                  </a:lnTo>
                  <a:lnTo>
                    <a:pt x="179" y="397"/>
                  </a:lnTo>
                  <a:lnTo>
                    <a:pt x="184" y="394"/>
                  </a:lnTo>
                  <a:lnTo>
                    <a:pt x="184" y="382"/>
                  </a:lnTo>
                  <a:lnTo>
                    <a:pt x="188" y="378"/>
                  </a:lnTo>
                  <a:lnTo>
                    <a:pt x="196" y="380"/>
                  </a:lnTo>
                  <a:lnTo>
                    <a:pt x="198" y="386"/>
                  </a:lnTo>
                  <a:lnTo>
                    <a:pt x="202" y="388"/>
                  </a:lnTo>
                  <a:lnTo>
                    <a:pt x="204" y="388"/>
                  </a:lnTo>
                  <a:lnTo>
                    <a:pt x="207" y="382"/>
                  </a:lnTo>
                  <a:lnTo>
                    <a:pt x="209" y="382"/>
                  </a:lnTo>
                  <a:lnTo>
                    <a:pt x="211" y="390"/>
                  </a:lnTo>
                  <a:lnTo>
                    <a:pt x="219" y="397"/>
                  </a:lnTo>
                  <a:lnTo>
                    <a:pt x="227" y="405"/>
                  </a:lnTo>
                  <a:lnTo>
                    <a:pt x="230" y="401"/>
                  </a:lnTo>
                  <a:lnTo>
                    <a:pt x="223" y="392"/>
                  </a:lnTo>
                  <a:lnTo>
                    <a:pt x="219" y="384"/>
                  </a:lnTo>
                  <a:lnTo>
                    <a:pt x="221" y="376"/>
                  </a:lnTo>
                  <a:lnTo>
                    <a:pt x="217" y="371"/>
                  </a:lnTo>
                  <a:lnTo>
                    <a:pt x="215" y="367"/>
                  </a:lnTo>
                  <a:lnTo>
                    <a:pt x="215" y="355"/>
                  </a:lnTo>
                  <a:lnTo>
                    <a:pt x="207" y="353"/>
                  </a:lnTo>
                  <a:lnTo>
                    <a:pt x="207" y="348"/>
                  </a:lnTo>
                  <a:lnTo>
                    <a:pt x="205" y="342"/>
                  </a:lnTo>
                  <a:lnTo>
                    <a:pt x="200" y="336"/>
                  </a:lnTo>
                  <a:lnTo>
                    <a:pt x="198" y="328"/>
                  </a:lnTo>
                  <a:lnTo>
                    <a:pt x="198" y="321"/>
                  </a:lnTo>
                  <a:lnTo>
                    <a:pt x="207" y="326"/>
                  </a:lnTo>
                  <a:lnTo>
                    <a:pt x="217" y="328"/>
                  </a:lnTo>
                  <a:lnTo>
                    <a:pt x="217" y="332"/>
                  </a:lnTo>
                  <a:lnTo>
                    <a:pt x="225" y="338"/>
                  </a:lnTo>
                  <a:lnTo>
                    <a:pt x="227" y="338"/>
                  </a:lnTo>
                  <a:lnTo>
                    <a:pt x="232" y="332"/>
                  </a:lnTo>
                  <a:lnTo>
                    <a:pt x="244" y="332"/>
                  </a:lnTo>
                  <a:lnTo>
                    <a:pt x="250" y="328"/>
                  </a:lnTo>
                  <a:lnTo>
                    <a:pt x="250" y="326"/>
                  </a:lnTo>
                  <a:lnTo>
                    <a:pt x="246" y="323"/>
                  </a:lnTo>
                  <a:lnTo>
                    <a:pt x="242" y="319"/>
                  </a:lnTo>
                  <a:lnTo>
                    <a:pt x="242" y="313"/>
                  </a:lnTo>
                  <a:lnTo>
                    <a:pt x="236" y="311"/>
                  </a:lnTo>
                  <a:lnTo>
                    <a:pt x="230" y="315"/>
                  </a:lnTo>
                  <a:lnTo>
                    <a:pt x="223" y="309"/>
                  </a:lnTo>
                  <a:lnTo>
                    <a:pt x="225" y="298"/>
                  </a:lnTo>
                  <a:lnTo>
                    <a:pt x="215" y="296"/>
                  </a:lnTo>
                  <a:lnTo>
                    <a:pt x="215" y="294"/>
                  </a:lnTo>
                  <a:lnTo>
                    <a:pt x="223" y="294"/>
                  </a:lnTo>
                  <a:lnTo>
                    <a:pt x="227" y="286"/>
                  </a:lnTo>
                  <a:lnTo>
                    <a:pt x="242" y="284"/>
                  </a:lnTo>
                  <a:lnTo>
                    <a:pt x="250" y="278"/>
                  </a:lnTo>
                  <a:lnTo>
                    <a:pt x="250" y="286"/>
                  </a:lnTo>
                  <a:lnTo>
                    <a:pt x="255" y="290"/>
                  </a:lnTo>
                  <a:lnTo>
                    <a:pt x="259" y="298"/>
                  </a:lnTo>
                  <a:lnTo>
                    <a:pt x="269" y="301"/>
                  </a:lnTo>
                  <a:lnTo>
                    <a:pt x="276" y="309"/>
                  </a:lnTo>
                  <a:lnTo>
                    <a:pt x="282" y="307"/>
                  </a:lnTo>
                  <a:lnTo>
                    <a:pt x="286" y="296"/>
                  </a:lnTo>
                  <a:lnTo>
                    <a:pt x="282" y="290"/>
                  </a:lnTo>
                  <a:lnTo>
                    <a:pt x="278" y="286"/>
                  </a:lnTo>
                  <a:lnTo>
                    <a:pt x="278" y="278"/>
                  </a:lnTo>
                  <a:lnTo>
                    <a:pt x="278" y="275"/>
                  </a:lnTo>
                  <a:lnTo>
                    <a:pt x="280" y="271"/>
                  </a:lnTo>
                  <a:lnTo>
                    <a:pt x="276" y="265"/>
                  </a:lnTo>
                  <a:lnTo>
                    <a:pt x="271" y="263"/>
                  </a:lnTo>
                  <a:lnTo>
                    <a:pt x="265" y="259"/>
                  </a:lnTo>
                  <a:lnTo>
                    <a:pt x="253" y="259"/>
                  </a:lnTo>
                  <a:lnTo>
                    <a:pt x="252" y="255"/>
                  </a:lnTo>
                  <a:lnTo>
                    <a:pt x="248" y="253"/>
                  </a:lnTo>
                  <a:lnTo>
                    <a:pt x="244" y="248"/>
                  </a:lnTo>
                  <a:lnTo>
                    <a:pt x="242" y="248"/>
                  </a:lnTo>
                  <a:lnTo>
                    <a:pt x="236" y="250"/>
                  </a:lnTo>
                  <a:lnTo>
                    <a:pt x="234" y="248"/>
                  </a:lnTo>
                  <a:lnTo>
                    <a:pt x="232" y="244"/>
                  </a:lnTo>
                  <a:lnTo>
                    <a:pt x="230" y="238"/>
                  </a:lnTo>
                  <a:lnTo>
                    <a:pt x="225" y="236"/>
                  </a:lnTo>
                  <a:lnTo>
                    <a:pt x="221" y="236"/>
                  </a:lnTo>
                  <a:lnTo>
                    <a:pt x="219" y="240"/>
                  </a:lnTo>
                  <a:lnTo>
                    <a:pt x="215" y="238"/>
                  </a:lnTo>
                  <a:lnTo>
                    <a:pt x="211" y="232"/>
                  </a:lnTo>
                  <a:lnTo>
                    <a:pt x="204" y="230"/>
                  </a:lnTo>
                  <a:lnTo>
                    <a:pt x="200" y="232"/>
                  </a:lnTo>
                  <a:lnTo>
                    <a:pt x="194" y="232"/>
                  </a:lnTo>
                  <a:lnTo>
                    <a:pt x="192" y="229"/>
                  </a:lnTo>
                  <a:lnTo>
                    <a:pt x="186" y="227"/>
                  </a:lnTo>
                  <a:lnTo>
                    <a:pt x="179" y="223"/>
                  </a:lnTo>
                  <a:lnTo>
                    <a:pt x="179" y="219"/>
                  </a:lnTo>
                  <a:lnTo>
                    <a:pt x="184" y="221"/>
                  </a:lnTo>
                  <a:lnTo>
                    <a:pt x="192" y="223"/>
                  </a:lnTo>
                  <a:lnTo>
                    <a:pt x="200" y="217"/>
                  </a:lnTo>
                  <a:lnTo>
                    <a:pt x="205" y="215"/>
                  </a:lnTo>
                  <a:lnTo>
                    <a:pt x="209" y="209"/>
                  </a:lnTo>
                  <a:lnTo>
                    <a:pt x="205" y="202"/>
                  </a:lnTo>
                  <a:lnTo>
                    <a:pt x="196" y="196"/>
                  </a:lnTo>
                  <a:lnTo>
                    <a:pt x="204" y="192"/>
                  </a:lnTo>
                  <a:lnTo>
                    <a:pt x="207" y="186"/>
                  </a:lnTo>
                  <a:lnTo>
                    <a:pt x="211" y="190"/>
                  </a:lnTo>
                  <a:lnTo>
                    <a:pt x="217" y="194"/>
                  </a:lnTo>
                  <a:lnTo>
                    <a:pt x="217" y="198"/>
                  </a:lnTo>
                  <a:lnTo>
                    <a:pt x="217" y="200"/>
                  </a:lnTo>
                  <a:lnTo>
                    <a:pt x="223" y="204"/>
                  </a:lnTo>
                  <a:lnTo>
                    <a:pt x="227" y="200"/>
                  </a:lnTo>
                  <a:lnTo>
                    <a:pt x="230" y="196"/>
                  </a:lnTo>
                  <a:lnTo>
                    <a:pt x="229" y="192"/>
                  </a:lnTo>
                  <a:lnTo>
                    <a:pt x="225" y="188"/>
                  </a:lnTo>
                  <a:lnTo>
                    <a:pt x="223" y="184"/>
                  </a:lnTo>
                  <a:lnTo>
                    <a:pt x="221" y="179"/>
                  </a:lnTo>
                  <a:lnTo>
                    <a:pt x="217" y="177"/>
                  </a:lnTo>
                  <a:lnTo>
                    <a:pt x="211" y="169"/>
                  </a:lnTo>
                  <a:lnTo>
                    <a:pt x="204" y="167"/>
                  </a:lnTo>
                  <a:lnTo>
                    <a:pt x="202" y="158"/>
                  </a:lnTo>
                  <a:lnTo>
                    <a:pt x="196" y="150"/>
                  </a:lnTo>
                  <a:lnTo>
                    <a:pt x="188" y="148"/>
                  </a:lnTo>
                  <a:lnTo>
                    <a:pt x="188" y="140"/>
                  </a:lnTo>
                  <a:lnTo>
                    <a:pt x="182" y="138"/>
                  </a:lnTo>
                  <a:lnTo>
                    <a:pt x="181" y="134"/>
                  </a:lnTo>
                  <a:lnTo>
                    <a:pt x="179" y="125"/>
                  </a:lnTo>
                  <a:lnTo>
                    <a:pt x="181" y="117"/>
                  </a:lnTo>
                  <a:lnTo>
                    <a:pt x="181" y="110"/>
                  </a:lnTo>
                  <a:lnTo>
                    <a:pt x="182" y="102"/>
                  </a:lnTo>
                  <a:lnTo>
                    <a:pt x="190" y="98"/>
                  </a:lnTo>
                  <a:lnTo>
                    <a:pt x="194" y="94"/>
                  </a:lnTo>
                  <a:lnTo>
                    <a:pt x="196" y="94"/>
                  </a:lnTo>
                  <a:lnTo>
                    <a:pt x="194" y="102"/>
                  </a:lnTo>
                  <a:lnTo>
                    <a:pt x="198" y="113"/>
                  </a:lnTo>
                  <a:lnTo>
                    <a:pt x="211" y="117"/>
                  </a:lnTo>
                  <a:lnTo>
                    <a:pt x="221" y="125"/>
                  </a:lnTo>
                  <a:lnTo>
                    <a:pt x="223" y="133"/>
                  </a:lnTo>
                  <a:lnTo>
                    <a:pt x="232" y="142"/>
                  </a:lnTo>
                  <a:lnTo>
                    <a:pt x="242" y="142"/>
                  </a:lnTo>
                  <a:lnTo>
                    <a:pt x="252" y="146"/>
                  </a:lnTo>
                  <a:lnTo>
                    <a:pt x="253" y="144"/>
                  </a:lnTo>
                  <a:lnTo>
                    <a:pt x="252" y="138"/>
                  </a:lnTo>
                  <a:lnTo>
                    <a:pt x="232" y="127"/>
                  </a:lnTo>
                  <a:lnTo>
                    <a:pt x="229" y="121"/>
                  </a:lnTo>
                  <a:lnTo>
                    <a:pt x="230" y="119"/>
                  </a:lnTo>
                  <a:lnTo>
                    <a:pt x="246" y="123"/>
                  </a:lnTo>
                  <a:lnTo>
                    <a:pt x="252" y="133"/>
                  </a:lnTo>
                  <a:lnTo>
                    <a:pt x="257" y="138"/>
                  </a:lnTo>
                  <a:lnTo>
                    <a:pt x="269" y="140"/>
                  </a:lnTo>
                  <a:lnTo>
                    <a:pt x="271" y="134"/>
                  </a:lnTo>
                  <a:lnTo>
                    <a:pt x="267" y="129"/>
                  </a:lnTo>
                  <a:lnTo>
                    <a:pt x="261" y="121"/>
                  </a:lnTo>
                  <a:lnTo>
                    <a:pt x="253" y="117"/>
                  </a:lnTo>
                  <a:lnTo>
                    <a:pt x="255" y="113"/>
                  </a:lnTo>
                  <a:lnTo>
                    <a:pt x="265" y="113"/>
                  </a:lnTo>
                  <a:lnTo>
                    <a:pt x="271" y="115"/>
                  </a:lnTo>
                  <a:lnTo>
                    <a:pt x="275" y="115"/>
                  </a:lnTo>
                  <a:lnTo>
                    <a:pt x="278" y="117"/>
                  </a:lnTo>
                  <a:lnTo>
                    <a:pt x="284" y="125"/>
                  </a:lnTo>
                  <a:lnTo>
                    <a:pt x="288" y="125"/>
                  </a:lnTo>
                  <a:lnTo>
                    <a:pt x="290" y="119"/>
                  </a:lnTo>
                  <a:lnTo>
                    <a:pt x="286" y="115"/>
                  </a:lnTo>
                  <a:lnTo>
                    <a:pt x="278" y="108"/>
                  </a:lnTo>
                  <a:lnTo>
                    <a:pt x="269" y="104"/>
                  </a:lnTo>
                  <a:lnTo>
                    <a:pt x="259" y="102"/>
                  </a:lnTo>
                  <a:lnTo>
                    <a:pt x="261" y="96"/>
                  </a:lnTo>
                  <a:lnTo>
                    <a:pt x="257" y="92"/>
                  </a:lnTo>
                  <a:lnTo>
                    <a:pt x="250" y="85"/>
                  </a:lnTo>
                  <a:lnTo>
                    <a:pt x="257" y="81"/>
                  </a:lnTo>
                  <a:lnTo>
                    <a:pt x="275" y="81"/>
                  </a:lnTo>
                  <a:lnTo>
                    <a:pt x="288" y="73"/>
                  </a:lnTo>
                  <a:lnTo>
                    <a:pt x="288" y="65"/>
                  </a:lnTo>
                  <a:lnTo>
                    <a:pt x="301" y="62"/>
                  </a:lnTo>
                  <a:lnTo>
                    <a:pt x="309" y="67"/>
                  </a:lnTo>
                  <a:lnTo>
                    <a:pt x="315" y="67"/>
                  </a:lnTo>
                  <a:lnTo>
                    <a:pt x="328" y="60"/>
                  </a:lnTo>
                  <a:lnTo>
                    <a:pt x="332" y="52"/>
                  </a:lnTo>
                  <a:lnTo>
                    <a:pt x="336" y="52"/>
                  </a:lnTo>
                  <a:lnTo>
                    <a:pt x="338" y="58"/>
                  </a:lnTo>
                  <a:lnTo>
                    <a:pt x="344" y="62"/>
                  </a:lnTo>
                  <a:lnTo>
                    <a:pt x="351" y="62"/>
                  </a:lnTo>
                  <a:lnTo>
                    <a:pt x="369" y="73"/>
                  </a:lnTo>
                  <a:lnTo>
                    <a:pt x="384" y="75"/>
                  </a:lnTo>
                  <a:lnTo>
                    <a:pt x="390" y="75"/>
                  </a:lnTo>
                  <a:lnTo>
                    <a:pt x="394" y="69"/>
                  </a:lnTo>
                  <a:lnTo>
                    <a:pt x="397" y="52"/>
                  </a:lnTo>
                  <a:lnTo>
                    <a:pt x="397" y="42"/>
                  </a:lnTo>
                  <a:lnTo>
                    <a:pt x="407" y="39"/>
                  </a:lnTo>
                  <a:lnTo>
                    <a:pt x="413" y="35"/>
                  </a:lnTo>
                  <a:lnTo>
                    <a:pt x="413" y="29"/>
                  </a:lnTo>
                  <a:lnTo>
                    <a:pt x="411" y="17"/>
                  </a:lnTo>
                  <a:lnTo>
                    <a:pt x="407" y="14"/>
                  </a:lnTo>
                  <a:lnTo>
                    <a:pt x="401" y="8"/>
                  </a:lnTo>
                  <a:lnTo>
                    <a:pt x="401" y="4"/>
                  </a:lnTo>
                  <a:lnTo>
                    <a:pt x="397" y="2"/>
                  </a:lnTo>
                  <a:lnTo>
                    <a:pt x="394" y="0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499" name="Freeform 94"/>
            <p:cNvSpPr>
              <a:spLocks/>
            </p:cNvSpPr>
            <p:nvPr/>
          </p:nvSpPr>
          <p:spPr bwMode="auto">
            <a:xfrm>
              <a:off x="3110" y="3363"/>
              <a:ext cx="8" cy="9"/>
            </a:xfrm>
            <a:custGeom>
              <a:avLst/>
              <a:gdLst>
                <a:gd name="T0" fmla="*/ 2 w 9"/>
                <a:gd name="T1" fmla="*/ 2 h 10"/>
                <a:gd name="T2" fmla="*/ 4 w 9"/>
                <a:gd name="T3" fmla="*/ 0 h 10"/>
                <a:gd name="T4" fmla="*/ 4 w 9"/>
                <a:gd name="T5" fmla="*/ 2 h 10"/>
                <a:gd name="T6" fmla="*/ 6 w 9"/>
                <a:gd name="T7" fmla="*/ 5 h 10"/>
                <a:gd name="T8" fmla="*/ 4 w 9"/>
                <a:gd name="T9" fmla="*/ 7 h 10"/>
                <a:gd name="T10" fmla="*/ 0 w 9"/>
                <a:gd name="T11" fmla="*/ 5 h 10"/>
                <a:gd name="T12" fmla="*/ 2 w 9"/>
                <a:gd name="T13" fmla="*/ 2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"/>
                <a:gd name="T22" fmla="*/ 0 h 10"/>
                <a:gd name="T23" fmla="*/ 9 w 9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" h="10">
                  <a:moveTo>
                    <a:pt x="2" y="2"/>
                  </a:moveTo>
                  <a:lnTo>
                    <a:pt x="4" y="0"/>
                  </a:lnTo>
                  <a:lnTo>
                    <a:pt x="7" y="2"/>
                  </a:lnTo>
                  <a:lnTo>
                    <a:pt x="9" y="6"/>
                  </a:lnTo>
                  <a:lnTo>
                    <a:pt x="4" y="10"/>
                  </a:lnTo>
                  <a:lnTo>
                    <a:pt x="0" y="6"/>
                  </a:lnTo>
                  <a:lnTo>
                    <a:pt x="2" y="2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500" name="Freeform 98"/>
            <p:cNvSpPr>
              <a:spLocks/>
            </p:cNvSpPr>
            <p:nvPr/>
          </p:nvSpPr>
          <p:spPr bwMode="auto">
            <a:xfrm>
              <a:off x="2620" y="2854"/>
              <a:ext cx="181" cy="188"/>
            </a:xfrm>
            <a:custGeom>
              <a:avLst/>
              <a:gdLst>
                <a:gd name="T0" fmla="*/ 144 w 203"/>
                <a:gd name="T1" fmla="*/ 22 h 211"/>
                <a:gd name="T2" fmla="*/ 139 w 203"/>
                <a:gd name="T3" fmla="*/ 25 h 211"/>
                <a:gd name="T4" fmla="*/ 130 w 203"/>
                <a:gd name="T5" fmla="*/ 20 h 211"/>
                <a:gd name="T6" fmla="*/ 128 w 203"/>
                <a:gd name="T7" fmla="*/ 16 h 211"/>
                <a:gd name="T8" fmla="*/ 127 w 203"/>
                <a:gd name="T9" fmla="*/ 13 h 211"/>
                <a:gd name="T10" fmla="*/ 119 w 203"/>
                <a:gd name="T11" fmla="*/ 15 h 211"/>
                <a:gd name="T12" fmla="*/ 111 w 203"/>
                <a:gd name="T13" fmla="*/ 11 h 211"/>
                <a:gd name="T14" fmla="*/ 106 w 203"/>
                <a:gd name="T15" fmla="*/ 12 h 211"/>
                <a:gd name="T16" fmla="*/ 99 w 203"/>
                <a:gd name="T17" fmla="*/ 11 h 211"/>
                <a:gd name="T18" fmla="*/ 96 w 203"/>
                <a:gd name="T19" fmla="*/ 15 h 211"/>
                <a:gd name="T20" fmla="*/ 92 w 203"/>
                <a:gd name="T21" fmla="*/ 13 h 211"/>
                <a:gd name="T22" fmla="*/ 88 w 203"/>
                <a:gd name="T23" fmla="*/ 13 h 211"/>
                <a:gd name="T24" fmla="*/ 85 w 203"/>
                <a:gd name="T25" fmla="*/ 12 h 211"/>
                <a:gd name="T26" fmla="*/ 78 w 203"/>
                <a:gd name="T27" fmla="*/ 12 h 211"/>
                <a:gd name="T28" fmla="*/ 72 w 203"/>
                <a:gd name="T29" fmla="*/ 10 h 211"/>
                <a:gd name="T30" fmla="*/ 67 w 203"/>
                <a:gd name="T31" fmla="*/ 10 h 211"/>
                <a:gd name="T32" fmla="*/ 60 w 203"/>
                <a:gd name="T33" fmla="*/ 4 h 211"/>
                <a:gd name="T34" fmla="*/ 55 w 203"/>
                <a:gd name="T35" fmla="*/ 4 h 211"/>
                <a:gd name="T36" fmla="*/ 53 w 203"/>
                <a:gd name="T37" fmla="*/ 2 h 211"/>
                <a:gd name="T38" fmla="*/ 49 w 203"/>
                <a:gd name="T39" fmla="*/ 5 h 211"/>
                <a:gd name="T40" fmla="*/ 42 w 203"/>
                <a:gd name="T41" fmla="*/ 5 h 211"/>
                <a:gd name="T42" fmla="*/ 38 w 203"/>
                <a:gd name="T43" fmla="*/ 4 h 211"/>
                <a:gd name="T44" fmla="*/ 34 w 203"/>
                <a:gd name="T45" fmla="*/ 4 h 211"/>
                <a:gd name="T46" fmla="*/ 33 w 203"/>
                <a:gd name="T47" fmla="*/ 9 h 211"/>
                <a:gd name="T48" fmla="*/ 27 w 203"/>
                <a:gd name="T49" fmla="*/ 12 h 211"/>
                <a:gd name="T50" fmla="*/ 25 w 203"/>
                <a:gd name="T51" fmla="*/ 13 h 211"/>
                <a:gd name="T52" fmla="*/ 18 w 203"/>
                <a:gd name="T53" fmla="*/ 7 h 211"/>
                <a:gd name="T54" fmla="*/ 10 w 203"/>
                <a:gd name="T55" fmla="*/ 0 h 211"/>
                <a:gd name="T56" fmla="*/ 4 w 203"/>
                <a:gd name="T57" fmla="*/ 2 h 211"/>
                <a:gd name="T58" fmla="*/ 4 w 203"/>
                <a:gd name="T59" fmla="*/ 5 h 211"/>
                <a:gd name="T60" fmla="*/ 4 w 203"/>
                <a:gd name="T61" fmla="*/ 10 h 211"/>
                <a:gd name="T62" fmla="*/ 4 w 203"/>
                <a:gd name="T63" fmla="*/ 13 h 211"/>
                <a:gd name="T64" fmla="*/ 0 w 203"/>
                <a:gd name="T65" fmla="*/ 18 h 211"/>
                <a:gd name="T66" fmla="*/ 4 w 203"/>
                <a:gd name="T67" fmla="*/ 23 h 211"/>
                <a:gd name="T68" fmla="*/ 4 w 203"/>
                <a:gd name="T69" fmla="*/ 28 h 211"/>
                <a:gd name="T70" fmla="*/ 12 w 203"/>
                <a:gd name="T71" fmla="*/ 36 h 211"/>
                <a:gd name="T72" fmla="*/ 17 w 203"/>
                <a:gd name="T73" fmla="*/ 36 h 211"/>
                <a:gd name="T74" fmla="*/ 18 w 203"/>
                <a:gd name="T75" fmla="*/ 40 h 211"/>
                <a:gd name="T76" fmla="*/ 18 w 203"/>
                <a:gd name="T77" fmla="*/ 46 h 211"/>
                <a:gd name="T78" fmla="*/ 21 w 203"/>
                <a:gd name="T79" fmla="*/ 48 h 211"/>
                <a:gd name="T80" fmla="*/ 21 w 203"/>
                <a:gd name="T81" fmla="*/ 53 h 211"/>
                <a:gd name="T82" fmla="*/ 29 w 203"/>
                <a:gd name="T83" fmla="*/ 63 h 211"/>
                <a:gd name="T84" fmla="*/ 34 w 203"/>
                <a:gd name="T85" fmla="*/ 67 h 211"/>
                <a:gd name="T86" fmla="*/ 46 w 203"/>
                <a:gd name="T87" fmla="*/ 81 h 211"/>
                <a:gd name="T88" fmla="*/ 52 w 203"/>
                <a:gd name="T89" fmla="*/ 88 h 211"/>
                <a:gd name="T90" fmla="*/ 60 w 203"/>
                <a:gd name="T91" fmla="*/ 93 h 211"/>
                <a:gd name="T92" fmla="*/ 62 w 203"/>
                <a:gd name="T93" fmla="*/ 96 h 211"/>
                <a:gd name="T94" fmla="*/ 62 w 203"/>
                <a:gd name="T95" fmla="*/ 105 h 211"/>
                <a:gd name="T96" fmla="*/ 70 w 203"/>
                <a:gd name="T97" fmla="*/ 110 h 211"/>
                <a:gd name="T98" fmla="*/ 80 w 203"/>
                <a:gd name="T99" fmla="*/ 119 h 211"/>
                <a:gd name="T100" fmla="*/ 85 w 203"/>
                <a:gd name="T101" fmla="*/ 122 h 211"/>
                <a:gd name="T102" fmla="*/ 86 w 203"/>
                <a:gd name="T103" fmla="*/ 126 h 211"/>
                <a:gd name="T104" fmla="*/ 90 w 203"/>
                <a:gd name="T105" fmla="*/ 127 h 211"/>
                <a:gd name="T106" fmla="*/ 95 w 203"/>
                <a:gd name="T107" fmla="*/ 132 h 211"/>
                <a:gd name="T108" fmla="*/ 101 w 203"/>
                <a:gd name="T109" fmla="*/ 135 h 211"/>
                <a:gd name="T110" fmla="*/ 105 w 203"/>
                <a:gd name="T111" fmla="*/ 142 h 211"/>
                <a:gd name="T112" fmla="*/ 109 w 203"/>
                <a:gd name="T113" fmla="*/ 144 h 211"/>
                <a:gd name="T114" fmla="*/ 113 w 203"/>
                <a:gd name="T115" fmla="*/ 144 h 211"/>
                <a:gd name="T116" fmla="*/ 117 w 203"/>
                <a:gd name="T117" fmla="*/ 146 h 211"/>
                <a:gd name="T118" fmla="*/ 117 w 203"/>
                <a:gd name="T119" fmla="*/ 150 h 21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03"/>
                <a:gd name="T181" fmla="*/ 0 h 211"/>
                <a:gd name="T182" fmla="*/ 203 w 203"/>
                <a:gd name="T183" fmla="*/ 211 h 21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03" h="211">
                  <a:moveTo>
                    <a:pt x="203" y="31"/>
                  </a:moveTo>
                  <a:lnTo>
                    <a:pt x="196" y="35"/>
                  </a:lnTo>
                  <a:lnTo>
                    <a:pt x="184" y="29"/>
                  </a:lnTo>
                  <a:lnTo>
                    <a:pt x="182" y="23"/>
                  </a:lnTo>
                  <a:lnTo>
                    <a:pt x="178" y="19"/>
                  </a:lnTo>
                  <a:lnTo>
                    <a:pt x="167" y="21"/>
                  </a:lnTo>
                  <a:lnTo>
                    <a:pt x="157" y="15"/>
                  </a:lnTo>
                  <a:lnTo>
                    <a:pt x="150" y="17"/>
                  </a:lnTo>
                  <a:lnTo>
                    <a:pt x="140" y="15"/>
                  </a:lnTo>
                  <a:lnTo>
                    <a:pt x="136" y="21"/>
                  </a:lnTo>
                  <a:lnTo>
                    <a:pt x="129" y="19"/>
                  </a:lnTo>
                  <a:lnTo>
                    <a:pt x="125" y="19"/>
                  </a:lnTo>
                  <a:lnTo>
                    <a:pt x="119" y="17"/>
                  </a:lnTo>
                  <a:lnTo>
                    <a:pt x="111" y="17"/>
                  </a:lnTo>
                  <a:lnTo>
                    <a:pt x="102" y="14"/>
                  </a:lnTo>
                  <a:lnTo>
                    <a:pt x="94" y="14"/>
                  </a:lnTo>
                  <a:lnTo>
                    <a:pt x="84" y="6"/>
                  </a:lnTo>
                  <a:lnTo>
                    <a:pt x="79" y="6"/>
                  </a:lnTo>
                  <a:lnTo>
                    <a:pt x="75" y="2"/>
                  </a:lnTo>
                  <a:lnTo>
                    <a:pt x="69" y="8"/>
                  </a:lnTo>
                  <a:lnTo>
                    <a:pt x="60" y="8"/>
                  </a:lnTo>
                  <a:lnTo>
                    <a:pt x="54" y="4"/>
                  </a:lnTo>
                  <a:lnTo>
                    <a:pt x="48" y="6"/>
                  </a:lnTo>
                  <a:lnTo>
                    <a:pt x="46" y="12"/>
                  </a:lnTo>
                  <a:lnTo>
                    <a:pt x="38" y="17"/>
                  </a:lnTo>
                  <a:lnTo>
                    <a:pt x="35" y="19"/>
                  </a:lnTo>
                  <a:lnTo>
                    <a:pt x="25" y="10"/>
                  </a:lnTo>
                  <a:lnTo>
                    <a:pt x="13" y="0"/>
                  </a:lnTo>
                  <a:lnTo>
                    <a:pt x="6" y="2"/>
                  </a:lnTo>
                  <a:lnTo>
                    <a:pt x="6" y="8"/>
                  </a:lnTo>
                  <a:lnTo>
                    <a:pt x="4" y="14"/>
                  </a:lnTo>
                  <a:lnTo>
                    <a:pt x="4" y="19"/>
                  </a:lnTo>
                  <a:lnTo>
                    <a:pt x="0" y="25"/>
                  </a:lnTo>
                  <a:lnTo>
                    <a:pt x="6" y="33"/>
                  </a:lnTo>
                  <a:lnTo>
                    <a:pt x="4" y="39"/>
                  </a:lnTo>
                  <a:lnTo>
                    <a:pt x="17" y="50"/>
                  </a:lnTo>
                  <a:lnTo>
                    <a:pt x="23" y="50"/>
                  </a:lnTo>
                  <a:lnTo>
                    <a:pt x="25" y="56"/>
                  </a:lnTo>
                  <a:lnTo>
                    <a:pt x="25" y="65"/>
                  </a:lnTo>
                  <a:lnTo>
                    <a:pt x="29" y="69"/>
                  </a:lnTo>
                  <a:lnTo>
                    <a:pt x="29" y="75"/>
                  </a:lnTo>
                  <a:lnTo>
                    <a:pt x="42" y="90"/>
                  </a:lnTo>
                  <a:lnTo>
                    <a:pt x="48" y="94"/>
                  </a:lnTo>
                  <a:lnTo>
                    <a:pt x="65" y="115"/>
                  </a:lnTo>
                  <a:lnTo>
                    <a:pt x="73" y="125"/>
                  </a:lnTo>
                  <a:lnTo>
                    <a:pt x="84" y="131"/>
                  </a:lnTo>
                  <a:lnTo>
                    <a:pt x="88" y="136"/>
                  </a:lnTo>
                  <a:lnTo>
                    <a:pt x="88" y="148"/>
                  </a:lnTo>
                  <a:lnTo>
                    <a:pt x="98" y="156"/>
                  </a:lnTo>
                  <a:lnTo>
                    <a:pt x="113" y="167"/>
                  </a:lnTo>
                  <a:lnTo>
                    <a:pt x="119" y="173"/>
                  </a:lnTo>
                  <a:lnTo>
                    <a:pt x="121" y="177"/>
                  </a:lnTo>
                  <a:lnTo>
                    <a:pt x="127" y="179"/>
                  </a:lnTo>
                  <a:lnTo>
                    <a:pt x="134" y="186"/>
                  </a:lnTo>
                  <a:lnTo>
                    <a:pt x="142" y="192"/>
                  </a:lnTo>
                  <a:lnTo>
                    <a:pt x="148" y="200"/>
                  </a:lnTo>
                  <a:lnTo>
                    <a:pt x="154" y="204"/>
                  </a:lnTo>
                  <a:lnTo>
                    <a:pt x="159" y="204"/>
                  </a:lnTo>
                  <a:lnTo>
                    <a:pt x="165" y="207"/>
                  </a:lnTo>
                  <a:lnTo>
                    <a:pt x="165" y="211"/>
                  </a:lnTo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501" name="Freeform 99"/>
            <p:cNvSpPr>
              <a:spLocks/>
            </p:cNvSpPr>
            <p:nvPr/>
          </p:nvSpPr>
          <p:spPr bwMode="auto">
            <a:xfrm>
              <a:off x="2522" y="2765"/>
              <a:ext cx="149" cy="68"/>
            </a:xfrm>
            <a:custGeom>
              <a:avLst/>
              <a:gdLst>
                <a:gd name="T0" fmla="*/ 0 w 167"/>
                <a:gd name="T1" fmla="*/ 50 h 77"/>
                <a:gd name="T2" fmla="*/ 4 w 167"/>
                <a:gd name="T3" fmla="*/ 53 h 77"/>
                <a:gd name="T4" fmla="*/ 4 w 167"/>
                <a:gd name="T5" fmla="*/ 53 h 77"/>
                <a:gd name="T6" fmla="*/ 11 w 167"/>
                <a:gd name="T7" fmla="*/ 49 h 77"/>
                <a:gd name="T8" fmla="*/ 17 w 167"/>
                <a:gd name="T9" fmla="*/ 47 h 77"/>
                <a:gd name="T10" fmla="*/ 19 w 167"/>
                <a:gd name="T11" fmla="*/ 49 h 77"/>
                <a:gd name="T12" fmla="*/ 23 w 167"/>
                <a:gd name="T13" fmla="*/ 49 h 77"/>
                <a:gd name="T14" fmla="*/ 27 w 167"/>
                <a:gd name="T15" fmla="*/ 47 h 77"/>
                <a:gd name="T16" fmla="*/ 29 w 167"/>
                <a:gd name="T17" fmla="*/ 48 h 77"/>
                <a:gd name="T18" fmla="*/ 33 w 167"/>
                <a:gd name="T19" fmla="*/ 48 h 77"/>
                <a:gd name="T20" fmla="*/ 37 w 167"/>
                <a:gd name="T21" fmla="*/ 47 h 77"/>
                <a:gd name="T22" fmla="*/ 37 w 167"/>
                <a:gd name="T23" fmla="*/ 43 h 77"/>
                <a:gd name="T24" fmla="*/ 39 w 167"/>
                <a:gd name="T25" fmla="*/ 42 h 77"/>
                <a:gd name="T26" fmla="*/ 43 w 167"/>
                <a:gd name="T27" fmla="*/ 44 h 77"/>
                <a:gd name="T28" fmla="*/ 48 w 167"/>
                <a:gd name="T29" fmla="*/ 51 h 77"/>
                <a:gd name="T30" fmla="*/ 52 w 167"/>
                <a:gd name="T31" fmla="*/ 49 h 77"/>
                <a:gd name="T32" fmla="*/ 55 w 167"/>
                <a:gd name="T33" fmla="*/ 51 h 77"/>
                <a:gd name="T34" fmla="*/ 62 w 167"/>
                <a:gd name="T35" fmla="*/ 53 h 77"/>
                <a:gd name="T36" fmla="*/ 69 w 167"/>
                <a:gd name="T37" fmla="*/ 50 h 77"/>
                <a:gd name="T38" fmla="*/ 69 w 167"/>
                <a:gd name="T39" fmla="*/ 47 h 77"/>
                <a:gd name="T40" fmla="*/ 69 w 167"/>
                <a:gd name="T41" fmla="*/ 45 h 77"/>
                <a:gd name="T42" fmla="*/ 71 w 167"/>
                <a:gd name="T43" fmla="*/ 44 h 77"/>
                <a:gd name="T44" fmla="*/ 73 w 167"/>
                <a:gd name="T45" fmla="*/ 42 h 77"/>
                <a:gd name="T46" fmla="*/ 69 w 167"/>
                <a:gd name="T47" fmla="*/ 40 h 77"/>
                <a:gd name="T48" fmla="*/ 69 w 167"/>
                <a:gd name="T49" fmla="*/ 37 h 77"/>
                <a:gd name="T50" fmla="*/ 71 w 167"/>
                <a:gd name="T51" fmla="*/ 36 h 77"/>
                <a:gd name="T52" fmla="*/ 79 w 167"/>
                <a:gd name="T53" fmla="*/ 32 h 77"/>
                <a:gd name="T54" fmla="*/ 82 w 167"/>
                <a:gd name="T55" fmla="*/ 32 h 77"/>
                <a:gd name="T56" fmla="*/ 86 w 167"/>
                <a:gd name="T57" fmla="*/ 26 h 77"/>
                <a:gd name="T58" fmla="*/ 86 w 167"/>
                <a:gd name="T59" fmla="*/ 20 h 77"/>
                <a:gd name="T60" fmla="*/ 83 w 167"/>
                <a:gd name="T61" fmla="*/ 16 h 77"/>
                <a:gd name="T62" fmla="*/ 87 w 167"/>
                <a:gd name="T63" fmla="*/ 14 h 77"/>
                <a:gd name="T64" fmla="*/ 96 w 167"/>
                <a:gd name="T65" fmla="*/ 12 h 77"/>
                <a:gd name="T66" fmla="*/ 106 w 167"/>
                <a:gd name="T67" fmla="*/ 7 h 77"/>
                <a:gd name="T68" fmla="*/ 112 w 167"/>
                <a:gd name="T69" fmla="*/ 5 h 77"/>
                <a:gd name="T70" fmla="*/ 113 w 167"/>
                <a:gd name="T71" fmla="*/ 0 h 77"/>
                <a:gd name="T72" fmla="*/ 119 w 167"/>
                <a:gd name="T73" fmla="*/ 0 h 7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67"/>
                <a:gd name="T112" fmla="*/ 0 h 77"/>
                <a:gd name="T113" fmla="*/ 167 w 167"/>
                <a:gd name="T114" fmla="*/ 77 h 7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67" h="77">
                  <a:moveTo>
                    <a:pt x="0" y="73"/>
                  </a:moveTo>
                  <a:lnTo>
                    <a:pt x="4" y="77"/>
                  </a:lnTo>
                  <a:lnTo>
                    <a:pt x="7" y="77"/>
                  </a:lnTo>
                  <a:lnTo>
                    <a:pt x="15" y="71"/>
                  </a:lnTo>
                  <a:lnTo>
                    <a:pt x="23" y="68"/>
                  </a:lnTo>
                  <a:lnTo>
                    <a:pt x="27" y="71"/>
                  </a:lnTo>
                  <a:lnTo>
                    <a:pt x="32" y="71"/>
                  </a:lnTo>
                  <a:lnTo>
                    <a:pt x="38" y="68"/>
                  </a:lnTo>
                  <a:lnTo>
                    <a:pt x="40" y="69"/>
                  </a:lnTo>
                  <a:lnTo>
                    <a:pt x="46" y="69"/>
                  </a:lnTo>
                  <a:lnTo>
                    <a:pt x="53" y="68"/>
                  </a:lnTo>
                  <a:lnTo>
                    <a:pt x="53" y="62"/>
                  </a:lnTo>
                  <a:lnTo>
                    <a:pt x="55" y="60"/>
                  </a:lnTo>
                  <a:lnTo>
                    <a:pt x="61" y="64"/>
                  </a:lnTo>
                  <a:lnTo>
                    <a:pt x="67" y="75"/>
                  </a:lnTo>
                  <a:lnTo>
                    <a:pt x="73" y="71"/>
                  </a:lnTo>
                  <a:lnTo>
                    <a:pt x="77" y="75"/>
                  </a:lnTo>
                  <a:lnTo>
                    <a:pt x="88" y="77"/>
                  </a:lnTo>
                  <a:lnTo>
                    <a:pt x="96" y="73"/>
                  </a:lnTo>
                  <a:lnTo>
                    <a:pt x="96" y="68"/>
                  </a:lnTo>
                  <a:lnTo>
                    <a:pt x="96" y="66"/>
                  </a:lnTo>
                  <a:lnTo>
                    <a:pt x="101" y="64"/>
                  </a:lnTo>
                  <a:lnTo>
                    <a:pt x="103" y="60"/>
                  </a:lnTo>
                  <a:lnTo>
                    <a:pt x="96" y="58"/>
                  </a:lnTo>
                  <a:lnTo>
                    <a:pt x="96" y="54"/>
                  </a:lnTo>
                  <a:lnTo>
                    <a:pt x="101" y="52"/>
                  </a:lnTo>
                  <a:lnTo>
                    <a:pt x="111" y="46"/>
                  </a:lnTo>
                  <a:lnTo>
                    <a:pt x="115" y="46"/>
                  </a:lnTo>
                  <a:lnTo>
                    <a:pt x="121" y="37"/>
                  </a:lnTo>
                  <a:lnTo>
                    <a:pt x="121" y="29"/>
                  </a:lnTo>
                  <a:lnTo>
                    <a:pt x="117" y="23"/>
                  </a:lnTo>
                  <a:lnTo>
                    <a:pt x="123" y="20"/>
                  </a:lnTo>
                  <a:lnTo>
                    <a:pt x="136" y="18"/>
                  </a:lnTo>
                  <a:lnTo>
                    <a:pt x="149" y="10"/>
                  </a:lnTo>
                  <a:lnTo>
                    <a:pt x="157" y="8"/>
                  </a:lnTo>
                  <a:lnTo>
                    <a:pt x="159" y="0"/>
                  </a:lnTo>
                  <a:lnTo>
                    <a:pt x="167" y="0"/>
                  </a:lnTo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502" name="Freeform 100"/>
            <p:cNvSpPr>
              <a:spLocks/>
            </p:cNvSpPr>
            <p:nvPr/>
          </p:nvSpPr>
          <p:spPr bwMode="auto">
            <a:xfrm>
              <a:off x="2127" y="3348"/>
              <a:ext cx="186" cy="123"/>
            </a:xfrm>
            <a:custGeom>
              <a:avLst/>
              <a:gdLst>
                <a:gd name="T0" fmla="*/ 0 w 209"/>
                <a:gd name="T1" fmla="*/ 94 h 138"/>
                <a:gd name="T2" fmla="*/ 3 w 209"/>
                <a:gd name="T3" fmla="*/ 80 h 138"/>
                <a:gd name="T4" fmla="*/ 11 w 209"/>
                <a:gd name="T5" fmla="*/ 56 h 138"/>
                <a:gd name="T6" fmla="*/ 12 w 209"/>
                <a:gd name="T7" fmla="*/ 40 h 138"/>
                <a:gd name="T8" fmla="*/ 25 w 209"/>
                <a:gd name="T9" fmla="*/ 33 h 138"/>
                <a:gd name="T10" fmla="*/ 28 w 209"/>
                <a:gd name="T11" fmla="*/ 23 h 138"/>
                <a:gd name="T12" fmla="*/ 40 w 209"/>
                <a:gd name="T13" fmla="*/ 10 h 138"/>
                <a:gd name="T14" fmla="*/ 54 w 209"/>
                <a:gd name="T15" fmla="*/ 4 h 138"/>
                <a:gd name="T16" fmla="*/ 69 w 209"/>
                <a:gd name="T17" fmla="*/ 0 h 138"/>
                <a:gd name="T18" fmla="*/ 87 w 209"/>
                <a:gd name="T19" fmla="*/ 0 h 138"/>
                <a:gd name="T20" fmla="*/ 92 w 209"/>
                <a:gd name="T21" fmla="*/ 2 h 138"/>
                <a:gd name="T22" fmla="*/ 89 w 209"/>
                <a:gd name="T23" fmla="*/ 4 h 138"/>
                <a:gd name="T24" fmla="*/ 94 w 209"/>
                <a:gd name="T25" fmla="*/ 10 h 138"/>
                <a:gd name="T26" fmla="*/ 100 w 209"/>
                <a:gd name="T27" fmla="*/ 4 h 138"/>
                <a:gd name="T28" fmla="*/ 105 w 209"/>
                <a:gd name="T29" fmla="*/ 6 h 138"/>
                <a:gd name="T30" fmla="*/ 104 w 209"/>
                <a:gd name="T31" fmla="*/ 16 h 138"/>
                <a:gd name="T32" fmla="*/ 108 w 209"/>
                <a:gd name="T33" fmla="*/ 23 h 138"/>
                <a:gd name="T34" fmla="*/ 105 w 209"/>
                <a:gd name="T35" fmla="*/ 33 h 138"/>
                <a:gd name="T36" fmla="*/ 111 w 209"/>
                <a:gd name="T37" fmla="*/ 36 h 138"/>
                <a:gd name="T38" fmla="*/ 138 w 209"/>
                <a:gd name="T39" fmla="*/ 23 h 138"/>
                <a:gd name="T40" fmla="*/ 148 w 209"/>
                <a:gd name="T41" fmla="*/ 27 h 138"/>
                <a:gd name="T42" fmla="*/ 138 w 209"/>
                <a:gd name="T43" fmla="*/ 39 h 138"/>
                <a:gd name="T44" fmla="*/ 134 w 209"/>
                <a:gd name="T45" fmla="*/ 49 h 138"/>
                <a:gd name="T46" fmla="*/ 117 w 209"/>
                <a:gd name="T47" fmla="*/ 55 h 138"/>
                <a:gd name="T48" fmla="*/ 113 w 209"/>
                <a:gd name="T49" fmla="*/ 69 h 138"/>
                <a:gd name="T50" fmla="*/ 118 w 209"/>
                <a:gd name="T51" fmla="*/ 83 h 138"/>
                <a:gd name="T52" fmla="*/ 134 w 209"/>
                <a:gd name="T53" fmla="*/ 98 h 138"/>
                <a:gd name="T54" fmla="*/ 133 w 209"/>
                <a:gd name="T55" fmla="*/ 94 h 138"/>
                <a:gd name="T56" fmla="*/ 0 w 209"/>
                <a:gd name="T57" fmla="*/ 94 h 13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09"/>
                <a:gd name="T88" fmla="*/ 0 h 138"/>
                <a:gd name="T89" fmla="*/ 209 w 209"/>
                <a:gd name="T90" fmla="*/ 138 h 138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09" h="138">
                  <a:moveTo>
                    <a:pt x="0" y="132"/>
                  </a:moveTo>
                  <a:lnTo>
                    <a:pt x="3" y="113"/>
                  </a:lnTo>
                  <a:lnTo>
                    <a:pt x="15" y="80"/>
                  </a:lnTo>
                  <a:lnTo>
                    <a:pt x="17" y="57"/>
                  </a:lnTo>
                  <a:lnTo>
                    <a:pt x="36" y="46"/>
                  </a:lnTo>
                  <a:lnTo>
                    <a:pt x="40" y="32"/>
                  </a:lnTo>
                  <a:lnTo>
                    <a:pt x="57" y="13"/>
                  </a:lnTo>
                  <a:lnTo>
                    <a:pt x="78" y="6"/>
                  </a:lnTo>
                  <a:lnTo>
                    <a:pt x="99" y="0"/>
                  </a:lnTo>
                  <a:lnTo>
                    <a:pt x="124" y="0"/>
                  </a:lnTo>
                  <a:lnTo>
                    <a:pt x="130" y="2"/>
                  </a:lnTo>
                  <a:lnTo>
                    <a:pt x="126" y="7"/>
                  </a:lnTo>
                  <a:lnTo>
                    <a:pt x="134" y="13"/>
                  </a:lnTo>
                  <a:lnTo>
                    <a:pt x="142" y="6"/>
                  </a:lnTo>
                  <a:lnTo>
                    <a:pt x="149" y="9"/>
                  </a:lnTo>
                  <a:lnTo>
                    <a:pt x="147" y="23"/>
                  </a:lnTo>
                  <a:lnTo>
                    <a:pt x="153" y="32"/>
                  </a:lnTo>
                  <a:lnTo>
                    <a:pt x="149" y="46"/>
                  </a:lnTo>
                  <a:lnTo>
                    <a:pt x="157" y="50"/>
                  </a:lnTo>
                  <a:lnTo>
                    <a:pt x="195" y="32"/>
                  </a:lnTo>
                  <a:lnTo>
                    <a:pt x="209" y="38"/>
                  </a:lnTo>
                  <a:lnTo>
                    <a:pt x="195" y="55"/>
                  </a:lnTo>
                  <a:lnTo>
                    <a:pt x="191" y="69"/>
                  </a:lnTo>
                  <a:lnTo>
                    <a:pt x="166" y="78"/>
                  </a:lnTo>
                  <a:lnTo>
                    <a:pt x="161" y="96"/>
                  </a:lnTo>
                  <a:lnTo>
                    <a:pt x="168" y="117"/>
                  </a:lnTo>
                  <a:lnTo>
                    <a:pt x="191" y="138"/>
                  </a:lnTo>
                  <a:lnTo>
                    <a:pt x="190" y="134"/>
                  </a:lnTo>
                  <a:lnTo>
                    <a:pt x="0" y="132"/>
                  </a:lnTo>
                  <a:close/>
                </a:path>
              </a:pathLst>
            </a:custGeom>
            <a:noFill/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503" name="Freeform 101"/>
            <p:cNvSpPr>
              <a:spLocks/>
            </p:cNvSpPr>
            <p:nvPr/>
          </p:nvSpPr>
          <p:spPr bwMode="auto">
            <a:xfrm>
              <a:off x="2871" y="3053"/>
              <a:ext cx="157" cy="112"/>
            </a:xfrm>
            <a:custGeom>
              <a:avLst/>
              <a:gdLst>
                <a:gd name="T0" fmla="*/ 86 w 175"/>
                <a:gd name="T1" fmla="*/ 4 h 126"/>
                <a:gd name="T2" fmla="*/ 81 w 175"/>
                <a:gd name="T3" fmla="*/ 2 h 126"/>
                <a:gd name="T4" fmla="*/ 74 w 175"/>
                <a:gd name="T5" fmla="*/ 2 h 126"/>
                <a:gd name="T6" fmla="*/ 69 w 175"/>
                <a:gd name="T7" fmla="*/ 4 h 126"/>
                <a:gd name="T8" fmla="*/ 65 w 175"/>
                <a:gd name="T9" fmla="*/ 2 h 126"/>
                <a:gd name="T10" fmla="*/ 59 w 175"/>
                <a:gd name="T11" fmla="*/ 2 h 126"/>
                <a:gd name="T12" fmla="*/ 57 w 175"/>
                <a:gd name="T13" fmla="*/ 4 h 126"/>
                <a:gd name="T14" fmla="*/ 51 w 175"/>
                <a:gd name="T15" fmla="*/ 8 h 126"/>
                <a:gd name="T16" fmla="*/ 46 w 175"/>
                <a:gd name="T17" fmla="*/ 10 h 126"/>
                <a:gd name="T18" fmla="*/ 42 w 175"/>
                <a:gd name="T19" fmla="*/ 10 h 126"/>
                <a:gd name="T20" fmla="*/ 39 w 175"/>
                <a:gd name="T21" fmla="*/ 8 h 126"/>
                <a:gd name="T22" fmla="*/ 35 w 175"/>
                <a:gd name="T23" fmla="*/ 10 h 126"/>
                <a:gd name="T24" fmla="*/ 31 w 175"/>
                <a:gd name="T25" fmla="*/ 12 h 126"/>
                <a:gd name="T26" fmla="*/ 31 w 175"/>
                <a:gd name="T27" fmla="*/ 15 h 126"/>
                <a:gd name="T28" fmla="*/ 28 w 175"/>
                <a:gd name="T29" fmla="*/ 13 h 126"/>
                <a:gd name="T30" fmla="*/ 22 w 175"/>
                <a:gd name="T31" fmla="*/ 11 h 126"/>
                <a:gd name="T32" fmla="*/ 18 w 175"/>
                <a:gd name="T33" fmla="*/ 15 h 126"/>
                <a:gd name="T34" fmla="*/ 11 w 175"/>
                <a:gd name="T35" fmla="*/ 18 h 126"/>
                <a:gd name="T36" fmla="*/ 9 w 175"/>
                <a:gd name="T37" fmla="*/ 21 h 126"/>
                <a:gd name="T38" fmla="*/ 7 w 175"/>
                <a:gd name="T39" fmla="*/ 25 h 126"/>
                <a:gd name="T40" fmla="*/ 4 w 175"/>
                <a:gd name="T41" fmla="*/ 29 h 126"/>
                <a:gd name="T42" fmla="*/ 4 w 175"/>
                <a:gd name="T43" fmla="*/ 39 h 126"/>
                <a:gd name="T44" fmla="*/ 0 w 175"/>
                <a:gd name="T45" fmla="*/ 52 h 126"/>
                <a:gd name="T46" fmla="*/ 2 w 175"/>
                <a:gd name="T47" fmla="*/ 61 h 126"/>
                <a:gd name="T48" fmla="*/ 5 w 175"/>
                <a:gd name="T49" fmla="*/ 73 h 126"/>
                <a:gd name="T50" fmla="*/ 13 w 175"/>
                <a:gd name="T51" fmla="*/ 84 h 126"/>
                <a:gd name="T52" fmla="*/ 25 w 175"/>
                <a:gd name="T53" fmla="*/ 85 h 126"/>
                <a:gd name="T54" fmla="*/ 40 w 175"/>
                <a:gd name="T55" fmla="*/ 79 h 126"/>
                <a:gd name="T56" fmla="*/ 57 w 175"/>
                <a:gd name="T57" fmla="*/ 73 h 126"/>
                <a:gd name="T58" fmla="*/ 73 w 175"/>
                <a:gd name="T59" fmla="*/ 67 h 126"/>
                <a:gd name="T60" fmla="*/ 81 w 175"/>
                <a:gd name="T61" fmla="*/ 65 h 126"/>
                <a:gd name="T62" fmla="*/ 88 w 175"/>
                <a:gd name="T63" fmla="*/ 61 h 126"/>
                <a:gd name="T64" fmla="*/ 97 w 175"/>
                <a:gd name="T65" fmla="*/ 61 h 126"/>
                <a:gd name="T66" fmla="*/ 106 w 175"/>
                <a:gd name="T67" fmla="*/ 60 h 126"/>
                <a:gd name="T68" fmla="*/ 112 w 175"/>
                <a:gd name="T69" fmla="*/ 54 h 126"/>
                <a:gd name="T70" fmla="*/ 118 w 175"/>
                <a:gd name="T71" fmla="*/ 50 h 126"/>
                <a:gd name="T72" fmla="*/ 122 w 175"/>
                <a:gd name="T73" fmla="*/ 44 h 126"/>
                <a:gd name="T74" fmla="*/ 122 w 175"/>
                <a:gd name="T75" fmla="*/ 32 h 126"/>
                <a:gd name="T76" fmla="*/ 116 w 175"/>
                <a:gd name="T77" fmla="*/ 20 h 126"/>
                <a:gd name="T78" fmla="*/ 109 w 175"/>
                <a:gd name="T79" fmla="*/ 16 h 126"/>
                <a:gd name="T80" fmla="*/ 101 w 175"/>
                <a:gd name="T81" fmla="*/ 16 h 126"/>
                <a:gd name="T82" fmla="*/ 95 w 175"/>
                <a:gd name="T83" fmla="*/ 13 h 126"/>
                <a:gd name="T84" fmla="*/ 90 w 175"/>
                <a:gd name="T85" fmla="*/ 12 h 126"/>
                <a:gd name="T86" fmla="*/ 89 w 175"/>
                <a:gd name="T87" fmla="*/ 8 h 126"/>
                <a:gd name="T88" fmla="*/ 88 w 175"/>
                <a:gd name="T89" fmla="*/ 4 h 126"/>
                <a:gd name="T90" fmla="*/ 88 w 175"/>
                <a:gd name="T91" fmla="*/ 4 h 12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75"/>
                <a:gd name="T139" fmla="*/ 0 h 126"/>
                <a:gd name="T140" fmla="*/ 175 w 175"/>
                <a:gd name="T141" fmla="*/ 126 h 12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75" h="126">
                  <a:moveTo>
                    <a:pt x="121" y="7"/>
                  </a:moveTo>
                  <a:lnTo>
                    <a:pt x="119" y="6"/>
                  </a:lnTo>
                  <a:lnTo>
                    <a:pt x="115" y="6"/>
                  </a:lnTo>
                  <a:lnTo>
                    <a:pt x="111" y="2"/>
                  </a:lnTo>
                  <a:lnTo>
                    <a:pt x="109" y="0"/>
                  </a:lnTo>
                  <a:lnTo>
                    <a:pt x="104" y="2"/>
                  </a:lnTo>
                  <a:lnTo>
                    <a:pt x="100" y="4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0" y="2"/>
                  </a:lnTo>
                  <a:lnTo>
                    <a:pt x="84" y="4"/>
                  </a:lnTo>
                  <a:lnTo>
                    <a:pt x="83" y="2"/>
                  </a:lnTo>
                  <a:lnTo>
                    <a:pt x="81" y="0"/>
                  </a:lnTo>
                  <a:lnTo>
                    <a:pt x="79" y="6"/>
                  </a:lnTo>
                  <a:lnTo>
                    <a:pt x="75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3" y="13"/>
                  </a:lnTo>
                  <a:lnTo>
                    <a:pt x="60" y="15"/>
                  </a:lnTo>
                  <a:lnTo>
                    <a:pt x="58" y="13"/>
                  </a:lnTo>
                  <a:lnTo>
                    <a:pt x="56" y="13"/>
                  </a:lnTo>
                  <a:lnTo>
                    <a:pt x="54" y="11"/>
                  </a:lnTo>
                  <a:lnTo>
                    <a:pt x="50" y="11"/>
                  </a:lnTo>
                  <a:lnTo>
                    <a:pt x="48" y="13"/>
                  </a:lnTo>
                  <a:lnTo>
                    <a:pt x="46" y="15"/>
                  </a:lnTo>
                  <a:lnTo>
                    <a:pt x="44" y="17"/>
                  </a:lnTo>
                  <a:lnTo>
                    <a:pt x="44" y="19"/>
                  </a:lnTo>
                  <a:lnTo>
                    <a:pt x="42" y="21"/>
                  </a:lnTo>
                  <a:lnTo>
                    <a:pt x="40" y="23"/>
                  </a:lnTo>
                  <a:lnTo>
                    <a:pt x="38" y="19"/>
                  </a:lnTo>
                  <a:lnTo>
                    <a:pt x="35" y="15"/>
                  </a:lnTo>
                  <a:lnTo>
                    <a:pt x="31" y="15"/>
                  </a:lnTo>
                  <a:lnTo>
                    <a:pt x="29" y="17"/>
                  </a:lnTo>
                  <a:lnTo>
                    <a:pt x="25" y="21"/>
                  </a:lnTo>
                  <a:lnTo>
                    <a:pt x="19" y="25"/>
                  </a:lnTo>
                  <a:lnTo>
                    <a:pt x="15" y="25"/>
                  </a:lnTo>
                  <a:lnTo>
                    <a:pt x="10" y="25"/>
                  </a:lnTo>
                  <a:lnTo>
                    <a:pt x="12" y="30"/>
                  </a:lnTo>
                  <a:lnTo>
                    <a:pt x="12" y="36"/>
                  </a:lnTo>
                  <a:lnTo>
                    <a:pt x="10" y="36"/>
                  </a:lnTo>
                  <a:lnTo>
                    <a:pt x="6" y="38"/>
                  </a:lnTo>
                  <a:lnTo>
                    <a:pt x="6" y="42"/>
                  </a:lnTo>
                  <a:lnTo>
                    <a:pt x="6" y="44"/>
                  </a:lnTo>
                  <a:lnTo>
                    <a:pt x="4" y="55"/>
                  </a:lnTo>
                  <a:lnTo>
                    <a:pt x="0" y="65"/>
                  </a:lnTo>
                  <a:lnTo>
                    <a:pt x="0" y="73"/>
                  </a:lnTo>
                  <a:lnTo>
                    <a:pt x="0" y="78"/>
                  </a:lnTo>
                  <a:lnTo>
                    <a:pt x="2" y="88"/>
                  </a:lnTo>
                  <a:lnTo>
                    <a:pt x="4" y="96"/>
                  </a:lnTo>
                  <a:lnTo>
                    <a:pt x="8" y="103"/>
                  </a:lnTo>
                  <a:lnTo>
                    <a:pt x="13" y="109"/>
                  </a:lnTo>
                  <a:lnTo>
                    <a:pt x="19" y="119"/>
                  </a:lnTo>
                  <a:lnTo>
                    <a:pt x="25" y="126"/>
                  </a:lnTo>
                  <a:lnTo>
                    <a:pt x="35" y="121"/>
                  </a:lnTo>
                  <a:lnTo>
                    <a:pt x="46" y="113"/>
                  </a:lnTo>
                  <a:lnTo>
                    <a:pt x="56" y="113"/>
                  </a:lnTo>
                  <a:lnTo>
                    <a:pt x="65" y="111"/>
                  </a:lnTo>
                  <a:lnTo>
                    <a:pt x="79" y="103"/>
                  </a:lnTo>
                  <a:lnTo>
                    <a:pt x="90" y="94"/>
                  </a:lnTo>
                  <a:lnTo>
                    <a:pt x="100" y="94"/>
                  </a:lnTo>
                  <a:lnTo>
                    <a:pt x="109" y="94"/>
                  </a:lnTo>
                  <a:lnTo>
                    <a:pt x="111" y="92"/>
                  </a:lnTo>
                  <a:lnTo>
                    <a:pt x="115" y="90"/>
                  </a:lnTo>
                  <a:lnTo>
                    <a:pt x="121" y="88"/>
                  </a:lnTo>
                  <a:lnTo>
                    <a:pt x="129" y="88"/>
                  </a:lnTo>
                  <a:lnTo>
                    <a:pt x="134" y="88"/>
                  </a:lnTo>
                  <a:lnTo>
                    <a:pt x="142" y="86"/>
                  </a:lnTo>
                  <a:lnTo>
                    <a:pt x="146" y="84"/>
                  </a:lnTo>
                  <a:lnTo>
                    <a:pt x="152" y="82"/>
                  </a:lnTo>
                  <a:lnTo>
                    <a:pt x="155" y="78"/>
                  </a:lnTo>
                  <a:lnTo>
                    <a:pt x="159" y="73"/>
                  </a:lnTo>
                  <a:lnTo>
                    <a:pt x="163" y="71"/>
                  </a:lnTo>
                  <a:lnTo>
                    <a:pt x="165" y="69"/>
                  </a:lnTo>
                  <a:lnTo>
                    <a:pt x="169" y="63"/>
                  </a:lnTo>
                  <a:lnTo>
                    <a:pt x="175" y="57"/>
                  </a:lnTo>
                  <a:lnTo>
                    <a:pt x="169" y="46"/>
                  </a:lnTo>
                  <a:lnTo>
                    <a:pt x="163" y="36"/>
                  </a:lnTo>
                  <a:lnTo>
                    <a:pt x="161" y="29"/>
                  </a:lnTo>
                  <a:lnTo>
                    <a:pt x="157" y="23"/>
                  </a:lnTo>
                  <a:lnTo>
                    <a:pt x="152" y="23"/>
                  </a:lnTo>
                  <a:lnTo>
                    <a:pt x="146" y="23"/>
                  </a:lnTo>
                  <a:lnTo>
                    <a:pt x="140" y="23"/>
                  </a:lnTo>
                  <a:lnTo>
                    <a:pt x="136" y="21"/>
                  </a:lnTo>
                  <a:lnTo>
                    <a:pt x="132" y="19"/>
                  </a:lnTo>
                  <a:lnTo>
                    <a:pt x="129" y="19"/>
                  </a:lnTo>
                  <a:lnTo>
                    <a:pt x="125" y="17"/>
                  </a:lnTo>
                  <a:lnTo>
                    <a:pt x="123" y="15"/>
                  </a:lnTo>
                  <a:lnTo>
                    <a:pt x="123" y="11"/>
                  </a:lnTo>
                  <a:lnTo>
                    <a:pt x="121" y="7"/>
                  </a:lnTo>
                  <a:lnTo>
                    <a:pt x="119" y="7"/>
                  </a:lnTo>
                  <a:lnTo>
                    <a:pt x="121" y="7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504" name="Freeform 102"/>
            <p:cNvSpPr>
              <a:spLocks noEditPoints="1"/>
            </p:cNvSpPr>
            <p:nvPr/>
          </p:nvSpPr>
          <p:spPr bwMode="auto">
            <a:xfrm>
              <a:off x="2846" y="3006"/>
              <a:ext cx="100" cy="53"/>
            </a:xfrm>
            <a:custGeom>
              <a:avLst/>
              <a:gdLst>
                <a:gd name="T0" fmla="*/ 79 w 112"/>
                <a:gd name="T1" fmla="*/ 42 h 59"/>
                <a:gd name="T2" fmla="*/ 74 w 112"/>
                <a:gd name="T3" fmla="*/ 36 h 59"/>
                <a:gd name="T4" fmla="*/ 72 w 112"/>
                <a:gd name="T5" fmla="*/ 40 h 59"/>
                <a:gd name="T6" fmla="*/ 72 w 112"/>
                <a:gd name="T7" fmla="*/ 36 h 59"/>
                <a:gd name="T8" fmla="*/ 71 w 112"/>
                <a:gd name="T9" fmla="*/ 40 h 59"/>
                <a:gd name="T10" fmla="*/ 69 w 112"/>
                <a:gd name="T11" fmla="*/ 35 h 59"/>
                <a:gd name="T12" fmla="*/ 74 w 112"/>
                <a:gd name="T13" fmla="*/ 35 h 59"/>
                <a:gd name="T14" fmla="*/ 79 w 112"/>
                <a:gd name="T15" fmla="*/ 32 h 59"/>
                <a:gd name="T16" fmla="*/ 77 w 112"/>
                <a:gd name="T17" fmla="*/ 31 h 59"/>
                <a:gd name="T18" fmla="*/ 77 w 112"/>
                <a:gd name="T19" fmla="*/ 29 h 59"/>
                <a:gd name="T20" fmla="*/ 72 w 112"/>
                <a:gd name="T21" fmla="*/ 29 h 59"/>
                <a:gd name="T22" fmla="*/ 77 w 112"/>
                <a:gd name="T23" fmla="*/ 28 h 59"/>
                <a:gd name="T24" fmla="*/ 63 w 112"/>
                <a:gd name="T25" fmla="*/ 22 h 59"/>
                <a:gd name="T26" fmla="*/ 56 w 112"/>
                <a:gd name="T27" fmla="*/ 25 h 59"/>
                <a:gd name="T28" fmla="*/ 59 w 112"/>
                <a:gd name="T29" fmla="*/ 21 h 59"/>
                <a:gd name="T30" fmla="*/ 56 w 112"/>
                <a:gd name="T31" fmla="*/ 22 h 59"/>
                <a:gd name="T32" fmla="*/ 61 w 112"/>
                <a:gd name="T33" fmla="*/ 22 h 59"/>
                <a:gd name="T34" fmla="*/ 54 w 112"/>
                <a:gd name="T35" fmla="*/ 20 h 59"/>
                <a:gd name="T36" fmla="*/ 57 w 112"/>
                <a:gd name="T37" fmla="*/ 17 h 59"/>
                <a:gd name="T38" fmla="*/ 48 w 112"/>
                <a:gd name="T39" fmla="*/ 18 h 59"/>
                <a:gd name="T40" fmla="*/ 47 w 112"/>
                <a:gd name="T41" fmla="*/ 15 h 59"/>
                <a:gd name="T42" fmla="*/ 47 w 112"/>
                <a:gd name="T43" fmla="*/ 15 h 59"/>
                <a:gd name="T44" fmla="*/ 47 w 112"/>
                <a:gd name="T45" fmla="*/ 15 h 59"/>
                <a:gd name="T46" fmla="*/ 50 w 112"/>
                <a:gd name="T47" fmla="*/ 12 h 59"/>
                <a:gd name="T48" fmla="*/ 43 w 112"/>
                <a:gd name="T49" fmla="*/ 4 h 59"/>
                <a:gd name="T50" fmla="*/ 41 w 112"/>
                <a:gd name="T51" fmla="*/ 7 h 59"/>
                <a:gd name="T52" fmla="*/ 38 w 112"/>
                <a:gd name="T53" fmla="*/ 7 h 59"/>
                <a:gd name="T54" fmla="*/ 37 w 112"/>
                <a:gd name="T55" fmla="*/ 5 h 59"/>
                <a:gd name="T56" fmla="*/ 38 w 112"/>
                <a:gd name="T57" fmla="*/ 0 h 59"/>
                <a:gd name="T58" fmla="*/ 34 w 112"/>
                <a:gd name="T59" fmla="*/ 4 h 59"/>
                <a:gd name="T60" fmla="*/ 36 w 112"/>
                <a:gd name="T61" fmla="*/ 0 h 59"/>
                <a:gd name="T62" fmla="*/ 37 w 112"/>
                <a:gd name="T63" fmla="*/ 4 h 59"/>
                <a:gd name="T64" fmla="*/ 29 w 112"/>
                <a:gd name="T65" fmla="*/ 7 h 59"/>
                <a:gd name="T66" fmla="*/ 29 w 112"/>
                <a:gd name="T67" fmla="*/ 4 h 59"/>
                <a:gd name="T68" fmla="*/ 31 w 112"/>
                <a:gd name="T69" fmla="*/ 10 h 59"/>
                <a:gd name="T70" fmla="*/ 31 w 112"/>
                <a:gd name="T71" fmla="*/ 10 h 59"/>
                <a:gd name="T72" fmla="*/ 29 w 112"/>
                <a:gd name="T73" fmla="*/ 4 h 59"/>
                <a:gd name="T74" fmla="*/ 28 w 112"/>
                <a:gd name="T75" fmla="*/ 10 h 59"/>
                <a:gd name="T76" fmla="*/ 28 w 112"/>
                <a:gd name="T77" fmla="*/ 5 h 59"/>
                <a:gd name="T78" fmla="*/ 17 w 112"/>
                <a:gd name="T79" fmla="*/ 12 h 59"/>
                <a:gd name="T80" fmla="*/ 21 w 112"/>
                <a:gd name="T81" fmla="*/ 17 h 59"/>
                <a:gd name="T82" fmla="*/ 18 w 112"/>
                <a:gd name="T83" fmla="*/ 17 h 59"/>
                <a:gd name="T84" fmla="*/ 21 w 112"/>
                <a:gd name="T85" fmla="*/ 18 h 59"/>
                <a:gd name="T86" fmla="*/ 18 w 112"/>
                <a:gd name="T87" fmla="*/ 12 h 59"/>
                <a:gd name="T88" fmla="*/ 18 w 112"/>
                <a:gd name="T89" fmla="*/ 20 h 59"/>
                <a:gd name="T90" fmla="*/ 15 w 112"/>
                <a:gd name="T91" fmla="*/ 15 h 59"/>
                <a:gd name="T92" fmla="*/ 13 w 112"/>
                <a:gd name="T93" fmla="*/ 17 h 59"/>
                <a:gd name="T94" fmla="*/ 12 w 112"/>
                <a:gd name="T95" fmla="*/ 13 h 59"/>
                <a:gd name="T96" fmla="*/ 12 w 112"/>
                <a:gd name="T97" fmla="*/ 12 h 59"/>
                <a:gd name="T98" fmla="*/ 12 w 112"/>
                <a:gd name="T99" fmla="*/ 15 h 59"/>
                <a:gd name="T100" fmla="*/ 15 w 112"/>
                <a:gd name="T101" fmla="*/ 12 h 59"/>
                <a:gd name="T102" fmla="*/ 7 w 112"/>
                <a:gd name="T103" fmla="*/ 18 h 59"/>
                <a:gd name="T104" fmla="*/ 7 w 112"/>
                <a:gd name="T105" fmla="*/ 21 h 59"/>
                <a:gd name="T106" fmla="*/ 2 w 112"/>
                <a:gd name="T107" fmla="*/ 28 h 59"/>
                <a:gd name="T108" fmla="*/ 4 w 112"/>
                <a:gd name="T109" fmla="*/ 25 h 59"/>
                <a:gd name="T110" fmla="*/ 9 w 112"/>
                <a:gd name="T111" fmla="*/ 28 h 59"/>
                <a:gd name="T112" fmla="*/ 9 w 112"/>
                <a:gd name="T113" fmla="*/ 29 h 59"/>
                <a:gd name="T114" fmla="*/ 4 w 112"/>
                <a:gd name="T115" fmla="*/ 38 h 59"/>
                <a:gd name="T116" fmla="*/ 7 w 112"/>
                <a:gd name="T117" fmla="*/ 38 h 59"/>
                <a:gd name="T118" fmla="*/ 4 w 112"/>
                <a:gd name="T119" fmla="*/ 40 h 5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12"/>
                <a:gd name="T181" fmla="*/ 0 h 59"/>
                <a:gd name="T182" fmla="*/ 112 w 112"/>
                <a:gd name="T183" fmla="*/ 59 h 59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12" h="59">
                  <a:moveTo>
                    <a:pt x="108" y="59"/>
                  </a:moveTo>
                  <a:lnTo>
                    <a:pt x="110" y="54"/>
                  </a:lnTo>
                  <a:lnTo>
                    <a:pt x="112" y="54"/>
                  </a:lnTo>
                  <a:lnTo>
                    <a:pt x="112" y="56"/>
                  </a:lnTo>
                  <a:lnTo>
                    <a:pt x="112" y="58"/>
                  </a:lnTo>
                  <a:lnTo>
                    <a:pt x="110" y="59"/>
                  </a:lnTo>
                  <a:lnTo>
                    <a:pt x="108" y="59"/>
                  </a:lnTo>
                  <a:close/>
                  <a:moveTo>
                    <a:pt x="100" y="56"/>
                  </a:moveTo>
                  <a:lnTo>
                    <a:pt x="104" y="50"/>
                  </a:lnTo>
                  <a:lnTo>
                    <a:pt x="110" y="54"/>
                  </a:lnTo>
                  <a:lnTo>
                    <a:pt x="108" y="59"/>
                  </a:lnTo>
                  <a:lnTo>
                    <a:pt x="102" y="56"/>
                  </a:lnTo>
                  <a:lnTo>
                    <a:pt x="100" y="56"/>
                  </a:lnTo>
                  <a:close/>
                  <a:moveTo>
                    <a:pt x="104" y="50"/>
                  </a:moveTo>
                  <a:lnTo>
                    <a:pt x="102" y="56"/>
                  </a:lnTo>
                  <a:lnTo>
                    <a:pt x="100" y="56"/>
                  </a:lnTo>
                  <a:lnTo>
                    <a:pt x="100" y="54"/>
                  </a:lnTo>
                  <a:lnTo>
                    <a:pt x="100" y="52"/>
                  </a:lnTo>
                  <a:lnTo>
                    <a:pt x="100" y="50"/>
                  </a:lnTo>
                  <a:lnTo>
                    <a:pt x="102" y="50"/>
                  </a:lnTo>
                  <a:lnTo>
                    <a:pt x="104" y="50"/>
                  </a:lnTo>
                  <a:close/>
                  <a:moveTo>
                    <a:pt x="98" y="46"/>
                  </a:moveTo>
                  <a:lnTo>
                    <a:pt x="104" y="48"/>
                  </a:lnTo>
                  <a:lnTo>
                    <a:pt x="106" y="52"/>
                  </a:lnTo>
                  <a:lnTo>
                    <a:pt x="100" y="56"/>
                  </a:lnTo>
                  <a:lnTo>
                    <a:pt x="98" y="50"/>
                  </a:lnTo>
                  <a:lnTo>
                    <a:pt x="98" y="46"/>
                  </a:lnTo>
                  <a:close/>
                  <a:moveTo>
                    <a:pt x="104" y="48"/>
                  </a:moveTo>
                  <a:lnTo>
                    <a:pt x="98" y="50"/>
                  </a:lnTo>
                  <a:lnTo>
                    <a:pt x="96" y="50"/>
                  </a:lnTo>
                  <a:lnTo>
                    <a:pt x="96" y="48"/>
                  </a:lnTo>
                  <a:lnTo>
                    <a:pt x="98" y="46"/>
                  </a:lnTo>
                  <a:lnTo>
                    <a:pt x="100" y="46"/>
                  </a:lnTo>
                  <a:lnTo>
                    <a:pt x="102" y="46"/>
                  </a:lnTo>
                  <a:lnTo>
                    <a:pt x="104" y="48"/>
                  </a:lnTo>
                  <a:close/>
                  <a:moveTo>
                    <a:pt x="110" y="44"/>
                  </a:moveTo>
                  <a:lnTo>
                    <a:pt x="108" y="46"/>
                  </a:lnTo>
                  <a:lnTo>
                    <a:pt x="102" y="52"/>
                  </a:lnTo>
                  <a:lnTo>
                    <a:pt x="98" y="46"/>
                  </a:lnTo>
                  <a:lnTo>
                    <a:pt x="104" y="42"/>
                  </a:lnTo>
                  <a:lnTo>
                    <a:pt x="110" y="44"/>
                  </a:lnTo>
                  <a:close/>
                  <a:moveTo>
                    <a:pt x="108" y="46"/>
                  </a:moveTo>
                  <a:lnTo>
                    <a:pt x="104" y="42"/>
                  </a:lnTo>
                  <a:lnTo>
                    <a:pt x="106" y="40"/>
                  </a:lnTo>
                  <a:lnTo>
                    <a:pt x="108" y="40"/>
                  </a:lnTo>
                  <a:lnTo>
                    <a:pt x="108" y="42"/>
                  </a:lnTo>
                  <a:lnTo>
                    <a:pt x="110" y="42"/>
                  </a:lnTo>
                  <a:lnTo>
                    <a:pt x="110" y="44"/>
                  </a:lnTo>
                  <a:lnTo>
                    <a:pt x="110" y="46"/>
                  </a:lnTo>
                  <a:lnTo>
                    <a:pt x="108" y="46"/>
                  </a:lnTo>
                  <a:close/>
                  <a:moveTo>
                    <a:pt x="102" y="40"/>
                  </a:moveTo>
                  <a:lnTo>
                    <a:pt x="108" y="40"/>
                  </a:lnTo>
                  <a:lnTo>
                    <a:pt x="110" y="44"/>
                  </a:lnTo>
                  <a:lnTo>
                    <a:pt x="102" y="44"/>
                  </a:lnTo>
                  <a:lnTo>
                    <a:pt x="102" y="40"/>
                  </a:lnTo>
                  <a:close/>
                  <a:moveTo>
                    <a:pt x="108" y="40"/>
                  </a:moveTo>
                  <a:lnTo>
                    <a:pt x="102" y="40"/>
                  </a:lnTo>
                  <a:lnTo>
                    <a:pt x="102" y="38"/>
                  </a:lnTo>
                  <a:lnTo>
                    <a:pt x="104" y="38"/>
                  </a:lnTo>
                  <a:lnTo>
                    <a:pt x="104" y="36"/>
                  </a:lnTo>
                  <a:lnTo>
                    <a:pt x="106" y="36"/>
                  </a:lnTo>
                  <a:lnTo>
                    <a:pt x="108" y="38"/>
                  </a:lnTo>
                  <a:lnTo>
                    <a:pt x="108" y="40"/>
                  </a:lnTo>
                  <a:close/>
                  <a:moveTo>
                    <a:pt x="87" y="36"/>
                  </a:moveTo>
                  <a:lnTo>
                    <a:pt x="87" y="29"/>
                  </a:lnTo>
                  <a:lnTo>
                    <a:pt x="89" y="29"/>
                  </a:lnTo>
                  <a:lnTo>
                    <a:pt x="90" y="31"/>
                  </a:lnTo>
                  <a:lnTo>
                    <a:pt x="90" y="33"/>
                  </a:lnTo>
                  <a:lnTo>
                    <a:pt x="90" y="34"/>
                  </a:lnTo>
                  <a:lnTo>
                    <a:pt x="89" y="34"/>
                  </a:lnTo>
                  <a:lnTo>
                    <a:pt x="89" y="36"/>
                  </a:lnTo>
                  <a:lnTo>
                    <a:pt x="87" y="36"/>
                  </a:lnTo>
                  <a:close/>
                  <a:moveTo>
                    <a:pt x="79" y="34"/>
                  </a:moveTo>
                  <a:lnTo>
                    <a:pt x="83" y="29"/>
                  </a:lnTo>
                  <a:lnTo>
                    <a:pt x="87" y="29"/>
                  </a:lnTo>
                  <a:lnTo>
                    <a:pt x="87" y="36"/>
                  </a:lnTo>
                  <a:lnTo>
                    <a:pt x="83" y="36"/>
                  </a:lnTo>
                  <a:lnTo>
                    <a:pt x="79" y="34"/>
                  </a:lnTo>
                  <a:close/>
                  <a:moveTo>
                    <a:pt x="83" y="29"/>
                  </a:moveTo>
                  <a:lnTo>
                    <a:pt x="83" y="36"/>
                  </a:lnTo>
                  <a:lnTo>
                    <a:pt x="81" y="34"/>
                  </a:lnTo>
                  <a:lnTo>
                    <a:pt x="79" y="34"/>
                  </a:lnTo>
                  <a:lnTo>
                    <a:pt x="79" y="33"/>
                  </a:lnTo>
                  <a:lnTo>
                    <a:pt x="79" y="31"/>
                  </a:lnTo>
                  <a:lnTo>
                    <a:pt x="81" y="29"/>
                  </a:lnTo>
                  <a:lnTo>
                    <a:pt x="83" y="29"/>
                  </a:lnTo>
                  <a:close/>
                  <a:moveTo>
                    <a:pt x="81" y="23"/>
                  </a:moveTo>
                  <a:lnTo>
                    <a:pt x="81" y="25"/>
                  </a:lnTo>
                  <a:lnTo>
                    <a:pt x="85" y="31"/>
                  </a:lnTo>
                  <a:lnTo>
                    <a:pt x="79" y="34"/>
                  </a:lnTo>
                  <a:lnTo>
                    <a:pt x="75" y="29"/>
                  </a:lnTo>
                  <a:lnTo>
                    <a:pt x="81" y="23"/>
                  </a:lnTo>
                  <a:close/>
                  <a:moveTo>
                    <a:pt x="81" y="25"/>
                  </a:moveTo>
                  <a:lnTo>
                    <a:pt x="75" y="29"/>
                  </a:lnTo>
                  <a:lnTo>
                    <a:pt x="75" y="27"/>
                  </a:lnTo>
                  <a:lnTo>
                    <a:pt x="75" y="25"/>
                  </a:lnTo>
                  <a:lnTo>
                    <a:pt x="77" y="23"/>
                  </a:lnTo>
                  <a:lnTo>
                    <a:pt x="79" y="23"/>
                  </a:lnTo>
                  <a:lnTo>
                    <a:pt x="81" y="23"/>
                  </a:lnTo>
                  <a:lnTo>
                    <a:pt x="81" y="25"/>
                  </a:lnTo>
                  <a:close/>
                  <a:moveTo>
                    <a:pt x="66" y="21"/>
                  </a:moveTo>
                  <a:lnTo>
                    <a:pt x="71" y="17"/>
                  </a:lnTo>
                  <a:lnTo>
                    <a:pt x="81" y="23"/>
                  </a:lnTo>
                  <a:lnTo>
                    <a:pt x="77" y="29"/>
                  </a:lnTo>
                  <a:lnTo>
                    <a:pt x="67" y="25"/>
                  </a:lnTo>
                  <a:lnTo>
                    <a:pt x="66" y="21"/>
                  </a:lnTo>
                  <a:close/>
                  <a:moveTo>
                    <a:pt x="71" y="17"/>
                  </a:moveTo>
                  <a:lnTo>
                    <a:pt x="67" y="25"/>
                  </a:lnTo>
                  <a:lnTo>
                    <a:pt x="67" y="23"/>
                  </a:lnTo>
                  <a:lnTo>
                    <a:pt x="66" y="23"/>
                  </a:lnTo>
                  <a:lnTo>
                    <a:pt x="66" y="21"/>
                  </a:lnTo>
                  <a:lnTo>
                    <a:pt x="66" y="19"/>
                  </a:lnTo>
                  <a:lnTo>
                    <a:pt x="67" y="19"/>
                  </a:lnTo>
                  <a:lnTo>
                    <a:pt x="67" y="17"/>
                  </a:lnTo>
                  <a:lnTo>
                    <a:pt x="69" y="17"/>
                  </a:lnTo>
                  <a:lnTo>
                    <a:pt x="71" y="17"/>
                  </a:lnTo>
                  <a:close/>
                  <a:moveTo>
                    <a:pt x="66" y="21"/>
                  </a:moveTo>
                  <a:lnTo>
                    <a:pt x="73" y="19"/>
                  </a:lnTo>
                  <a:lnTo>
                    <a:pt x="73" y="21"/>
                  </a:lnTo>
                  <a:lnTo>
                    <a:pt x="66" y="21"/>
                  </a:lnTo>
                  <a:close/>
                  <a:moveTo>
                    <a:pt x="73" y="19"/>
                  </a:moveTo>
                  <a:lnTo>
                    <a:pt x="66" y="21"/>
                  </a:lnTo>
                  <a:lnTo>
                    <a:pt x="66" y="19"/>
                  </a:lnTo>
                  <a:lnTo>
                    <a:pt x="67" y="17"/>
                  </a:lnTo>
                  <a:lnTo>
                    <a:pt x="69" y="17"/>
                  </a:lnTo>
                  <a:lnTo>
                    <a:pt x="71" y="17"/>
                  </a:lnTo>
                  <a:lnTo>
                    <a:pt x="71" y="19"/>
                  </a:lnTo>
                  <a:lnTo>
                    <a:pt x="73" y="19"/>
                  </a:lnTo>
                  <a:close/>
                  <a:moveTo>
                    <a:pt x="58" y="10"/>
                  </a:moveTo>
                  <a:lnTo>
                    <a:pt x="56" y="4"/>
                  </a:lnTo>
                  <a:lnTo>
                    <a:pt x="58" y="4"/>
                  </a:lnTo>
                  <a:lnTo>
                    <a:pt x="60" y="4"/>
                  </a:lnTo>
                  <a:lnTo>
                    <a:pt x="60" y="6"/>
                  </a:lnTo>
                  <a:lnTo>
                    <a:pt x="60" y="8"/>
                  </a:lnTo>
                  <a:lnTo>
                    <a:pt x="60" y="10"/>
                  </a:lnTo>
                  <a:lnTo>
                    <a:pt x="58" y="10"/>
                  </a:lnTo>
                  <a:close/>
                  <a:moveTo>
                    <a:pt x="54" y="10"/>
                  </a:moveTo>
                  <a:lnTo>
                    <a:pt x="56" y="4"/>
                  </a:lnTo>
                  <a:lnTo>
                    <a:pt x="58" y="10"/>
                  </a:lnTo>
                  <a:lnTo>
                    <a:pt x="56" y="10"/>
                  </a:lnTo>
                  <a:lnTo>
                    <a:pt x="54" y="10"/>
                  </a:lnTo>
                  <a:close/>
                  <a:moveTo>
                    <a:pt x="56" y="4"/>
                  </a:moveTo>
                  <a:lnTo>
                    <a:pt x="56" y="10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52" y="8"/>
                  </a:lnTo>
                  <a:lnTo>
                    <a:pt x="54" y="6"/>
                  </a:lnTo>
                  <a:lnTo>
                    <a:pt x="54" y="4"/>
                  </a:lnTo>
                  <a:lnTo>
                    <a:pt x="56" y="4"/>
                  </a:lnTo>
                  <a:close/>
                  <a:moveTo>
                    <a:pt x="50" y="0"/>
                  </a:moveTo>
                  <a:lnTo>
                    <a:pt x="54" y="0"/>
                  </a:lnTo>
                  <a:lnTo>
                    <a:pt x="58" y="4"/>
                  </a:lnTo>
                  <a:lnTo>
                    <a:pt x="54" y="10"/>
                  </a:lnTo>
                  <a:lnTo>
                    <a:pt x="48" y="6"/>
                  </a:lnTo>
                  <a:lnTo>
                    <a:pt x="50" y="0"/>
                  </a:lnTo>
                  <a:close/>
                  <a:moveTo>
                    <a:pt x="54" y="0"/>
                  </a:moveTo>
                  <a:lnTo>
                    <a:pt x="48" y="6"/>
                  </a:lnTo>
                  <a:lnTo>
                    <a:pt x="48" y="4"/>
                  </a:lnTo>
                  <a:lnTo>
                    <a:pt x="48" y="2"/>
                  </a:lnTo>
                  <a:lnTo>
                    <a:pt x="50" y="0"/>
                  </a:lnTo>
                  <a:lnTo>
                    <a:pt x="52" y="0"/>
                  </a:lnTo>
                  <a:lnTo>
                    <a:pt x="54" y="0"/>
                  </a:lnTo>
                  <a:close/>
                  <a:moveTo>
                    <a:pt x="39" y="8"/>
                  </a:moveTo>
                  <a:lnTo>
                    <a:pt x="41" y="4"/>
                  </a:lnTo>
                  <a:lnTo>
                    <a:pt x="50" y="0"/>
                  </a:lnTo>
                  <a:lnTo>
                    <a:pt x="52" y="6"/>
                  </a:lnTo>
                  <a:lnTo>
                    <a:pt x="42" y="10"/>
                  </a:lnTo>
                  <a:lnTo>
                    <a:pt x="39" y="8"/>
                  </a:lnTo>
                  <a:close/>
                  <a:moveTo>
                    <a:pt x="41" y="4"/>
                  </a:moveTo>
                  <a:lnTo>
                    <a:pt x="42" y="10"/>
                  </a:lnTo>
                  <a:lnTo>
                    <a:pt x="41" y="10"/>
                  </a:lnTo>
                  <a:lnTo>
                    <a:pt x="39" y="8"/>
                  </a:lnTo>
                  <a:lnTo>
                    <a:pt x="39" y="6"/>
                  </a:lnTo>
                  <a:lnTo>
                    <a:pt x="41" y="4"/>
                  </a:lnTo>
                  <a:close/>
                  <a:moveTo>
                    <a:pt x="44" y="13"/>
                  </a:moveTo>
                  <a:lnTo>
                    <a:pt x="41" y="11"/>
                  </a:lnTo>
                  <a:lnTo>
                    <a:pt x="39" y="8"/>
                  </a:lnTo>
                  <a:lnTo>
                    <a:pt x="44" y="6"/>
                  </a:lnTo>
                  <a:lnTo>
                    <a:pt x="46" y="8"/>
                  </a:lnTo>
                  <a:lnTo>
                    <a:pt x="44" y="13"/>
                  </a:lnTo>
                  <a:close/>
                  <a:moveTo>
                    <a:pt x="41" y="11"/>
                  </a:moveTo>
                  <a:lnTo>
                    <a:pt x="46" y="8"/>
                  </a:lnTo>
                  <a:lnTo>
                    <a:pt x="46" y="10"/>
                  </a:lnTo>
                  <a:lnTo>
                    <a:pt x="46" y="11"/>
                  </a:lnTo>
                  <a:lnTo>
                    <a:pt x="44" y="13"/>
                  </a:lnTo>
                  <a:lnTo>
                    <a:pt x="42" y="13"/>
                  </a:lnTo>
                  <a:lnTo>
                    <a:pt x="41" y="11"/>
                  </a:lnTo>
                  <a:close/>
                  <a:moveTo>
                    <a:pt x="41" y="13"/>
                  </a:moveTo>
                  <a:lnTo>
                    <a:pt x="41" y="6"/>
                  </a:lnTo>
                  <a:lnTo>
                    <a:pt x="44" y="6"/>
                  </a:lnTo>
                  <a:lnTo>
                    <a:pt x="44" y="13"/>
                  </a:lnTo>
                  <a:lnTo>
                    <a:pt x="41" y="13"/>
                  </a:lnTo>
                  <a:close/>
                  <a:moveTo>
                    <a:pt x="41" y="6"/>
                  </a:moveTo>
                  <a:lnTo>
                    <a:pt x="41" y="13"/>
                  </a:lnTo>
                  <a:lnTo>
                    <a:pt x="39" y="13"/>
                  </a:lnTo>
                  <a:lnTo>
                    <a:pt x="39" y="11"/>
                  </a:lnTo>
                  <a:lnTo>
                    <a:pt x="37" y="10"/>
                  </a:lnTo>
                  <a:lnTo>
                    <a:pt x="39" y="8"/>
                  </a:lnTo>
                  <a:lnTo>
                    <a:pt x="41" y="6"/>
                  </a:lnTo>
                  <a:close/>
                  <a:moveTo>
                    <a:pt x="29" y="15"/>
                  </a:moveTo>
                  <a:lnTo>
                    <a:pt x="23" y="21"/>
                  </a:lnTo>
                  <a:lnTo>
                    <a:pt x="23" y="19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5" y="15"/>
                  </a:lnTo>
                  <a:lnTo>
                    <a:pt x="27" y="15"/>
                  </a:lnTo>
                  <a:lnTo>
                    <a:pt x="29" y="15"/>
                  </a:lnTo>
                  <a:close/>
                  <a:moveTo>
                    <a:pt x="29" y="23"/>
                  </a:moveTo>
                  <a:lnTo>
                    <a:pt x="25" y="23"/>
                  </a:lnTo>
                  <a:lnTo>
                    <a:pt x="23" y="21"/>
                  </a:lnTo>
                  <a:lnTo>
                    <a:pt x="29" y="15"/>
                  </a:lnTo>
                  <a:lnTo>
                    <a:pt x="31" y="19"/>
                  </a:lnTo>
                  <a:lnTo>
                    <a:pt x="29" y="23"/>
                  </a:lnTo>
                  <a:close/>
                  <a:moveTo>
                    <a:pt x="25" y="23"/>
                  </a:moveTo>
                  <a:lnTo>
                    <a:pt x="31" y="19"/>
                  </a:lnTo>
                  <a:lnTo>
                    <a:pt x="31" y="21"/>
                  </a:lnTo>
                  <a:lnTo>
                    <a:pt x="31" y="23"/>
                  </a:lnTo>
                  <a:lnTo>
                    <a:pt x="29" y="23"/>
                  </a:lnTo>
                  <a:lnTo>
                    <a:pt x="29" y="25"/>
                  </a:lnTo>
                  <a:lnTo>
                    <a:pt x="27" y="25"/>
                  </a:lnTo>
                  <a:lnTo>
                    <a:pt x="25" y="23"/>
                  </a:lnTo>
                  <a:close/>
                  <a:moveTo>
                    <a:pt x="23" y="27"/>
                  </a:moveTo>
                  <a:lnTo>
                    <a:pt x="21" y="21"/>
                  </a:lnTo>
                  <a:lnTo>
                    <a:pt x="25" y="17"/>
                  </a:lnTo>
                  <a:lnTo>
                    <a:pt x="29" y="23"/>
                  </a:lnTo>
                  <a:lnTo>
                    <a:pt x="27" y="27"/>
                  </a:lnTo>
                  <a:lnTo>
                    <a:pt x="23" y="27"/>
                  </a:lnTo>
                  <a:close/>
                  <a:moveTo>
                    <a:pt x="21" y="21"/>
                  </a:moveTo>
                  <a:lnTo>
                    <a:pt x="27" y="27"/>
                  </a:lnTo>
                  <a:lnTo>
                    <a:pt x="25" y="27"/>
                  </a:lnTo>
                  <a:lnTo>
                    <a:pt x="23" y="27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1" y="21"/>
                  </a:lnTo>
                  <a:close/>
                  <a:moveTo>
                    <a:pt x="16" y="17"/>
                  </a:moveTo>
                  <a:lnTo>
                    <a:pt x="21" y="17"/>
                  </a:lnTo>
                  <a:lnTo>
                    <a:pt x="25" y="21"/>
                  </a:lnTo>
                  <a:lnTo>
                    <a:pt x="23" y="27"/>
                  </a:lnTo>
                  <a:lnTo>
                    <a:pt x="18" y="23"/>
                  </a:lnTo>
                  <a:lnTo>
                    <a:pt x="16" y="17"/>
                  </a:lnTo>
                  <a:close/>
                  <a:moveTo>
                    <a:pt x="21" y="17"/>
                  </a:moveTo>
                  <a:lnTo>
                    <a:pt x="18" y="23"/>
                  </a:lnTo>
                  <a:lnTo>
                    <a:pt x="16" y="21"/>
                  </a:lnTo>
                  <a:lnTo>
                    <a:pt x="16" y="19"/>
                  </a:lnTo>
                  <a:lnTo>
                    <a:pt x="16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21" y="17"/>
                  </a:lnTo>
                  <a:close/>
                  <a:moveTo>
                    <a:pt x="16" y="17"/>
                  </a:moveTo>
                  <a:lnTo>
                    <a:pt x="19" y="19"/>
                  </a:lnTo>
                  <a:lnTo>
                    <a:pt x="16" y="17"/>
                  </a:lnTo>
                  <a:close/>
                  <a:moveTo>
                    <a:pt x="21" y="17"/>
                  </a:moveTo>
                  <a:lnTo>
                    <a:pt x="18" y="23"/>
                  </a:lnTo>
                  <a:lnTo>
                    <a:pt x="16" y="21"/>
                  </a:lnTo>
                  <a:lnTo>
                    <a:pt x="16" y="19"/>
                  </a:lnTo>
                  <a:lnTo>
                    <a:pt x="16" y="17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21" y="17"/>
                  </a:lnTo>
                  <a:close/>
                  <a:moveTo>
                    <a:pt x="16" y="29"/>
                  </a:moveTo>
                  <a:lnTo>
                    <a:pt x="10" y="25"/>
                  </a:lnTo>
                  <a:lnTo>
                    <a:pt x="16" y="17"/>
                  </a:lnTo>
                  <a:lnTo>
                    <a:pt x="21" y="23"/>
                  </a:lnTo>
                  <a:lnTo>
                    <a:pt x="16" y="29"/>
                  </a:lnTo>
                  <a:close/>
                  <a:moveTo>
                    <a:pt x="10" y="25"/>
                  </a:moveTo>
                  <a:lnTo>
                    <a:pt x="16" y="29"/>
                  </a:lnTo>
                  <a:lnTo>
                    <a:pt x="14" y="29"/>
                  </a:lnTo>
                  <a:lnTo>
                    <a:pt x="14" y="31"/>
                  </a:lnTo>
                  <a:lnTo>
                    <a:pt x="12" y="31"/>
                  </a:lnTo>
                  <a:lnTo>
                    <a:pt x="10" y="29"/>
                  </a:lnTo>
                  <a:lnTo>
                    <a:pt x="10" y="27"/>
                  </a:lnTo>
                  <a:lnTo>
                    <a:pt x="10" y="25"/>
                  </a:lnTo>
                  <a:close/>
                  <a:moveTo>
                    <a:pt x="6" y="34"/>
                  </a:moveTo>
                  <a:lnTo>
                    <a:pt x="2" y="40"/>
                  </a:lnTo>
                  <a:lnTo>
                    <a:pt x="2" y="38"/>
                  </a:lnTo>
                  <a:lnTo>
                    <a:pt x="0" y="36"/>
                  </a:lnTo>
                  <a:lnTo>
                    <a:pt x="2" y="36"/>
                  </a:lnTo>
                  <a:lnTo>
                    <a:pt x="2" y="34"/>
                  </a:lnTo>
                  <a:lnTo>
                    <a:pt x="4" y="34"/>
                  </a:lnTo>
                  <a:lnTo>
                    <a:pt x="6" y="34"/>
                  </a:lnTo>
                  <a:close/>
                  <a:moveTo>
                    <a:pt x="12" y="40"/>
                  </a:moveTo>
                  <a:lnTo>
                    <a:pt x="6" y="42"/>
                  </a:lnTo>
                  <a:lnTo>
                    <a:pt x="2" y="40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12" y="40"/>
                  </a:lnTo>
                  <a:close/>
                  <a:moveTo>
                    <a:pt x="6" y="42"/>
                  </a:moveTo>
                  <a:lnTo>
                    <a:pt x="12" y="38"/>
                  </a:lnTo>
                  <a:lnTo>
                    <a:pt x="12" y="40"/>
                  </a:lnTo>
                  <a:lnTo>
                    <a:pt x="12" y="42"/>
                  </a:lnTo>
                  <a:lnTo>
                    <a:pt x="10" y="44"/>
                  </a:lnTo>
                  <a:lnTo>
                    <a:pt x="8" y="44"/>
                  </a:lnTo>
                  <a:lnTo>
                    <a:pt x="6" y="42"/>
                  </a:lnTo>
                  <a:close/>
                  <a:moveTo>
                    <a:pt x="4" y="52"/>
                  </a:moveTo>
                  <a:lnTo>
                    <a:pt x="6" y="40"/>
                  </a:lnTo>
                  <a:lnTo>
                    <a:pt x="12" y="40"/>
                  </a:lnTo>
                  <a:lnTo>
                    <a:pt x="10" y="52"/>
                  </a:lnTo>
                  <a:lnTo>
                    <a:pt x="4" y="52"/>
                  </a:lnTo>
                  <a:close/>
                  <a:moveTo>
                    <a:pt x="4" y="52"/>
                  </a:moveTo>
                  <a:lnTo>
                    <a:pt x="10" y="52"/>
                  </a:lnTo>
                  <a:lnTo>
                    <a:pt x="10" y="54"/>
                  </a:lnTo>
                  <a:lnTo>
                    <a:pt x="8" y="54"/>
                  </a:lnTo>
                  <a:lnTo>
                    <a:pt x="8" y="56"/>
                  </a:lnTo>
                  <a:lnTo>
                    <a:pt x="6" y="56"/>
                  </a:lnTo>
                  <a:lnTo>
                    <a:pt x="4" y="54"/>
                  </a:lnTo>
                  <a:lnTo>
                    <a:pt x="4" y="52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505" name="Freeform 103"/>
            <p:cNvSpPr>
              <a:spLocks noEditPoints="1"/>
            </p:cNvSpPr>
            <p:nvPr/>
          </p:nvSpPr>
          <p:spPr bwMode="auto">
            <a:xfrm>
              <a:off x="2795" y="2972"/>
              <a:ext cx="69" cy="55"/>
            </a:xfrm>
            <a:custGeom>
              <a:avLst/>
              <a:gdLst>
                <a:gd name="T0" fmla="*/ 0 w 78"/>
                <a:gd name="T1" fmla="*/ 5 h 61"/>
                <a:gd name="T2" fmla="*/ 0 w 78"/>
                <a:gd name="T3" fmla="*/ 1 h 61"/>
                <a:gd name="T4" fmla="*/ 4 w 78"/>
                <a:gd name="T5" fmla="*/ 0 h 61"/>
                <a:gd name="T6" fmla="*/ 9 w 78"/>
                <a:gd name="T7" fmla="*/ 8 h 61"/>
                <a:gd name="T8" fmla="*/ 10 w 78"/>
                <a:gd name="T9" fmla="*/ 3 h 61"/>
                <a:gd name="T10" fmla="*/ 10 w 78"/>
                <a:gd name="T11" fmla="*/ 3 h 61"/>
                <a:gd name="T12" fmla="*/ 11 w 78"/>
                <a:gd name="T13" fmla="*/ 5 h 61"/>
                <a:gd name="T14" fmla="*/ 10 w 78"/>
                <a:gd name="T15" fmla="*/ 8 h 61"/>
                <a:gd name="T16" fmla="*/ 11 w 78"/>
                <a:gd name="T17" fmla="*/ 14 h 61"/>
                <a:gd name="T18" fmla="*/ 11 w 78"/>
                <a:gd name="T19" fmla="*/ 5 h 61"/>
                <a:gd name="T20" fmla="*/ 10 w 78"/>
                <a:gd name="T21" fmla="*/ 13 h 61"/>
                <a:gd name="T22" fmla="*/ 15 w 78"/>
                <a:gd name="T23" fmla="*/ 12 h 61"/>
                <a:gd name="T24" fmla="*/ 11 w 78"/>
                <a:gd name="T25" fmla="*/ 14 h 61"/>
                <a:gd name="T26" fmla="*/ 10 w 78"/>
                <a:gd name="T27" fmla="*/ 13 h 61"/>
                <a:gd name="T28" fmla="*/ 11 w 78"/>
                <a:gd name="T29" fmla="*/ 14 h 61"/>
                <a:gd name="T30" fmla="*/ 13 w 78"/>
                <a:gd name="T31" fmla="*/ 14 h 61"/>
                <a:gd name="T32" fmla="*/ 16 w 78"/>
                <a:gd name="T33" fmla="*/ 12 h 61"/>
                <a:gd name="T34" fmla="*/ 16 w 78"/>
                <a:gd name="T35" fmla="*/ 13 h 61"/>
                <a:gd name="T36" fmla="*/ 13 w 78"/>
                <a:gd name="T37" fmla="*/ 14 h 61"/>
                <a:gd name="T38" fmla="*/ 21 w 78"/>
                <a:gd name="T39" fmla="*/ 19 h 61"/>
                <a:gd name="T40" fmla="*/ 24 w 78"/>
                <a:gd name="T41" fmla="*/ 19 h 61"/>
                <a:gd name="T42" fmla="*/ 25 w 78"/>
                <a:gd name="T43" fmla="*/ 19 h 61"/>
                <a:gd name="T44" fmla="*/ 24 w 78"/>
                <a:gd name="T45" fmla="*/ 26 h 61"/>
                <a:gd name="T46" fmla="*/ 27 w 78"/>
                <a:gd name="T47" fmla="*/ 25 h 61"/>
                <a:gd name="T48" fmla="*/ 27 w 78"/>
                <a:gd name="T49" fmla="*/ 25 h 61"/>
                <a:gd name="T50" fmla="*/ 27 w 78"/>
                <a:gd name="T51" fmla="*/ 28 h 61"/>
                <a:gd name="T52" fmla="*/ 25 w 78"/>
                <a:gd name="T53" fmla="*/ 28 h 61"/>
                <a:gd name="T54" fmla="*/ 35 w 78"/>
                <a:gd name="T55" fmla="*/ 31 h 61"/>
                <a:gd name="T56" fmla="*/ 27 w 78"/>
                <a:gd name="T57" fmla="*/ 23 h 61"/>
                <a:gd name="T58" fmla="*/ 32 w 78"/>
                <a:gd name="T59" fmla="*/ 32 h 61"/>
                <a:gd name="T60" fmla="*/ 35 w 78"/>
                <a:gd name="T61" fmla="*/ 28 h 61"/>
                <a:gd name="T62" fmla="*/ 35 w 78"/>
                <a:gd name="T63" fmla="*/ 31 h 61"/>
                <a:gd name="T64" fmla="*/ 32 w 78"/>
                <a:gd name="T65" fmla="*/ 32 h 61"/>
                <a:gd name="T66" fmla="*/ 35 w 78"/>
                <a:gd name="T67" fmla="*/ 31 h 61"/>
                <a:gd name="T68" fmla="*/ 36 w 78"/>
                <a:gd name="T69" fmla="*/ 29 h 61"/>
                <a:gd name="T70" fmla="*/ 35 w 78"/>
                <a:gd name="T71" fmla="*/ 25 h 61"/>
                <a:gd name="T72" fmla="*/ 37 w 78"/>
                <a:gd name="T73" fmla="*/ 28 h 61"/>
                <a:gd name="T74" fmla="*/ 36 w 78"/>
                <a:gd name="T75" fmla="*/ 29 h 61"/>
                <a:gd name="T76" fmla="*/ 44 w 78"/>
                <a:gd name="T77" fmla="*/ 37 h 61"/>
                <a:gd name="T78" fmla="*/ 42 w 78"/>
                <a:gd name="T79" fmla="*/ 35 h 61"/>
                <a:gd name="T80" fmla="*/ 45 w 78"/>
                <a:gd name="T81" fmla="*/ 33 h 61"/>
                <a:gd name="T82" fmla="*/ 44 w 78"/>
                <a:gd name="T83" fmla="*/ 39 h 61"/>
                <a:gd name="T84" fmla="*/ 46 w 78"/>
                <a:gd name="T85" fmla="*/ 35 h 61"/>
                <a:gd name="T86" fmla="*/ 46 w 78"/>
                <a:gd name="T87" fmla="*/ 35 h 61"/>
                <a:gd name="T88" fmla="*/ 48 w 78"/>
                <a:gd name="T89" fmla="*/ 37 h 61"/>
                <a:gd name="T90" fmla="*/ 46 w 78"/>
                <a:gd name="T91" fmla="*/ 39 h 61"/>
                <a:gd name="T92" fmla="*/ 54 w 78"/>
                <a:gd name="T93" fmla="*/ 36 h 61"/>
                <a:gd name="T94" fmla="*/ 45 w 78"/>
                <a:gd name="T95" fmla="*/ 35 h 61"/>
                <a:gd name="T96" fmla="*/ 51 w 78"/>
                <a:gd name="T97" fmla="*/ 39 h 61"/>
                <a:gd name="T98" fmla="*/ 52 w 78"/>
                <a:gd name="T99" fmla="*/ 35 h 61"/>
                <a:gd name="T100" fmla="*/ 54 w 78"/>
                <a:gd name="T101" fmla="*/ 37 h 61"/>
                <a:gd name="T102" fmla="*/ 51 w 78"/>
                <a:gd name="T103" fmla="*/ 39 h 61"/>
                <a:gd name="T104" fmla="*/ 54 w 78"/>
                <a:gd name="T105" fmla="*/ 36 h 61"/>
                <a:gd name="T106" fmla="*/ 51 w 78"/>
                <a:gd name="T107" fmla="*/ 43 h 61"/>
                <a:gd name="T108" fmla="*/ 54 w 78"/>
                <a:gd name="T109" fmla="*/ 43 h 61"/>
                <a:gd name="T110" fmla="*/ 51 w 78"/>
                <a:gd name="T111" fmla="*/ 45 h 61"/>
                <a:gd name="T112" fmla="*/ 51 w 78"/>
                <a:gd name="T113" fmla="*/ 43 h 6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8"/>
                <a:gd name="T172" fmla="*/ 0 h 61"/>
                <a:gd name="T173" fmla="*/ 78 w 78"/>
                <a:gd name="T174" fmla="*/ 61 h 6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8" h="61">
                  <a:moveTo>
                    <a:pt x="4" y="0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2" y="0"/>
                  </a:lnTo>
                  <a:lnTo>
                    <a:pt x="4" y="0"/>
                  </a:lnTo>
                  <a:close/>
                  <a:moveTo>
                    <a:pt x="17" y="5"/>
                  </a:moveTo>
                  <a:lnTo>
                    <a:pt x="13" y="11"/>
                  </a:lnTo>
                  <a:lnTo>
                    <a:pt x="2" y="5"/>
                  </a:lnTo>
                  <a:lnTo>
                    <a:pt x="4" y="0"/>
                  </a:lnTo>
                  <a:lnTo>
                    <a:pt x="15" y="3"/>
                  </a:lnTo>
                  <a:lnTo>
                    <a:pt x="17" y="5"/>
                  </a:lnTo>
                  <a:close/>
                  <a:moveTo>
                    <a:pt x="13" y="11"/>
                  </a:moveTo>
                  <a:lnTo>
                    <a:pt x="15" y="3"/>
                  </a:lnTo>
                  <a:lnTo>
                    <a:pt x="17" y="5"/>
                  </a:lnTo>
                  <a:lnTo>
                    <a:pt x="17" y="7"/>
                  </a:lnTo>
                  <a:lnTo>
                    <a:pt x="17" y="9"/>
                  </a:lnTo>
                  <a:lnTo>
                    <a:pt x="15" y="11"/>
                  </a:lnTo>
                  <a:lnTo>
                    <a:pt x="13" y="11"/>
                  </a:lnTo>
                  <a:close/>
                  <a:moveTo>
                    <a:pt x="17" y="19"/>
                  </a:moveTo>
                  <a:lnTo>
                    <a:pt x="15" y="17"/>
                  </a:lnTo>
                  <a:lnTo>
                    <a:pt x="11" y="9"/>
                  </a:lnTo>
                  <a:lnTo>
                    <a:pt x="17" y="5"/>
                  </a:lnTo>
                  <a:lnTo>
                    <a:pt x="21" y="13"/>
                  </a:lnTo>
                  <a:lnTo>
                    <a:pt x="17" y="19"/>
                  </a:lnTo>
                  <a:close/>
                  <a:moveTo>
                    <a:pt x="15" y="17"/>
                  </a:moveTo>
                  <a:lnTo>
                    <a:pt x="21" y="13"/>
                  </a:lnTo>
                  <a:lnTo>
                    <a:pt x="21" y="15"/>
                  </a:lnTo>
                  <a:lnTo>
                    <a:pt x="19" y="17"/>
                  </a:lnTo>
                  <a:lnTo>
                    <a:pt x="17" y="19"/>
                  </a:lnTo>
                  <a:lnTo>
                    <a:pt x="15" y="17"/>
                  </a:lnTo>
                  <a:close/>
                  <a:moveTo>
                    <a:pt x="21" y="13"/>
                  </a:moveTo>
                  <a:lnTo>
                    <a:pt x="19" y="19"/>
                  </a:lnTo>
                  <a:lnTo>
                    <a:pt x="17" y="19"/>
                  </a:lnTo>
                  <a:lnTo>
                    <a:pt x="19" y="11"/>
                  </a:lnTo>
                  <a:lnTo>
                    <a:pt x="21" y="13"/>
                  </a:lnTo>
                  <a:close/>
                  <a:moveTo>
                    <a:pt x="19" y="19"/>
                  </a:moveTo>
                  <a:lnTo>
                    <a:pt x="21" y="13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3" y="17"/>
                  </a:lnTo>
                  <a:lnTo>
                    <a:pt x="23" y="19"/>
                  </a:lnTo>
                  <a:lnTo>
                    <a:pt x="21" y="19"/>
                  </a:lnTo>
                  <a:lnTo>
                    <a:pt x="19" y="19"/>
                  </a:lnTo>
                  <a:close/>
                  <a:moveTo>
                    <a:pt x="38" y="26"/>
                  </a:moveTo>
                  <a:lnTo>
                    <a:pt x="30" y="28"/>
                  </a:lnTo>
                  <a:lnTo>
                    <a:pt x="30" y="26"/>
                  </a:lnTo>
                  <a:lnTo>
                    <a:pt x="32" y="25"/>
                  </a:lnTo>
                  <a:lnTo>
                    <a:pt x="34" y="25"/>
                  </a:lnTo>
                  <a:lnTo>
                    <a:pt x="34" y="23"/>
                  </a:lnTo>
                  <a:lnTo>
                    <a:pt x="36" y="25"/>
                  </a:lnTo>
                  <a:lnTo>
                    <a:pt x="38" y="26"/>
                  </a:lnTo>
                  <a:close/>
                  <a:moveTo>
                    <a:pt x="36" y="38"/>
                  </a:moveTo>
                  <a:lnTo>
                    <a:pt x="34" y="36"/>
                  </a:lnTo>
                  <a:lnTo>
                    <a:pt x="30" y="28"/>
                  </a:lnTo>
                  <a:lnTo>
                    <a:pt x="38" y="26"/>
                  </a:lnTo>
                  <a:lnTo>
                    <a:pt x="40" y="34"/>
                  </a:lnTo>
                  <a:lnTo>
                    <a:pt x="36" y="38"/>
                  </a:lnTo>
                  <a:close/>
                  <a:moveTo>
                    <a:pt x="34" y="36"/>
                  </a:moveTo>
                  <a:lnTo>
                    <a:pt x="40" y="34"/>
                  </a:lnTo>
                  <a:lnTo>
                    <a:pt x="40" y="36"/>
                  </a:lnTo>
                  <a:lnTo>
                    <a:pt x="40" y="38"/>
                  </a:lnTo>
                  <a:lnTo>
                    <a:pt x="38" y="38"/>
                  </a:lnTo>
                  <a:lnTo>
                    <a:pt x="36" y="38"/>
                  </a:lnTo>
                  <a:lnTo>
                    <a:pt x="34" y="38"/>
                  </a:lnTo>
                  <a:lnTo>
                    <a:pt x="34" y="36"/>
                  </a:lnTo>
                  <a:close/>
                  <a:moveTo>
                    <a:pt x="50" y="42"/>
                  </a:moveTo>
                  <a:lnTo>
                    <a:pt x="46" y="44"/>
                  </a:lnTo>
                  <a:lnTo>
                    <a:pt x="36" y="38"/>
                  </a:lnTo>
                  <a:lnTo>
                    <a:pt x="38" y="32"/>
                  </a:lnTo>
                  <a:lnTo>
                    <a:pt x="50" y="36"/>
                  </a:lnTo>
                  <a:lnTo>
                    <a:pt x="50" y="42"/>
                  </a:lnTo>
                  <a:close/>
                  <a:moveTo>
                    <a:pt x="46" y="44"/>
                  </a:moveTo>
                  <a:lnTo>
                    <a:pt x="50" y="36"/>
                  </a:lnTo>
                  <a:lnTo>
                    <a:pt x="50" y="38"/>
                  </a:lnTo>
                  <a:lnTo>
                    <a:pt x="52" y="40"/>
                  </a:lnTo>
                  <a:lnTo>
                    <a:pt x="50" y="42"/>
                  </a:lnTo>
                  <a:lnTo>
                    <a:pt x="48" y="44"/>
                  </a:lnTo>
                  <a:lnTo>
                    <a:pt x="46" y="44"/>
                  </a:lnTo>
                  <a:close/>
                  <a:moveTo>
                    <a:pt x="48" y="36"/>
                  </a:moveTo>
                  <a:lnTo>
                    <a:pt x="52" y="40"/>
                  </a:lnTo>
                  <a:lnTo>
                    <a:pt x="50" y="42"/>
                  </a:lnTo>
                  <a:lnTo>
                    <a:pt x="46" y="38"/>
                  </a:lnTo>
                  <a:lnTo>
                    <a:pt x="48" y="36"/>
                  </a:lnTo>
                  <a:close/>
                  <a:moveTo>
                    <a:pt x="52" y="40"/>
                  </a:moveTo>
                  <a:lnTo>
                    <a:pt x="48" y="36"/>
                  </a:lnTo>
                  <a:lnTo>
                    <a:pt x="50" y="34"/>
                  </a:lnTo>
                  <a:lnTo>
                    <a:pt x="52" y="34"/>
                  </a:lnTo>
                  <a:lnTo>
                    <a:pt x="52" y="36"/>
                  </a:lnTo>
                  <a:lnTo>
                    <a:pt x="53" y="38"/>
                  </a:lnTo>
                  <a:lnTo>
                    <a:pt x="53" y="40"/>
                  </a:lnTo>
                  <a:lnTo>
                    <a:pt x="52" y="40"/>
                  </a:lnTo>
                  <a:close/>
                  <a:moveTo>
                    <a:pt x="67" y="48"/>
                  </a:moveTo>
                  <a:lnTo>
                    <a:pt x="63" y="53"/>
                  </a:lnTo>
                  <a:lnTo>
                    <a:pt x="63" y="51"/>
                  </a:lnTo>
                  <a:lnTo>
                    <a:pt x="61" y="51"/>
                  </a:lnTo>
                  <a:lnTo>
                    <a:pt x="61" y="49"/>
                  </a:lnTo>
                  <a:lnTo>
                    <a:pt x="61" y="48"/>
                  </a:lnTo>
                  <a:lnTo>
                    <a:pt x="63" y="48"/>
                  </a:lnTo>
                  <a:lnTo>
                    <a:pt x="65" y="46"/>
                  </a:lnTo>
                  <a:lnTo>
                    <a:pt x="67" y="48"/>
                  </a:lnTo>
                  <a:close/>
                  <a:moveTo>
                    <a:pt x="65" y="53"/>
                  </a:moveTo>
                  <a:lnTo>
                    <a:pt x="63" y="53"/>
                  </a:lnTo>
                  <a:lnTo>
                    <a:pt x="67" y="48"/>
                  </a:lnTo>
                  <a:lnTo>
                    <a:pt x="65" y="53"/>
                  </a:lnTo>
                  <a:close/>
                  <a:moveTo>
                    <a:pt x="63" y="53"/>
                  </a:moveTo>
                  <a:lnTo>
                    <a:pt x="67" y="48"/>
                  </a:lnTo>
                  <a:lnTo>
                    <a:pt x="69" y="48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7" y="53"/>
                  </a:lnTo>
                  <a:lnTo>
                    <a:pt x="65" y="53"/>
                  </a:lnTo>
                  <a:lnTo>
                    <a:pt x="63" y="53"/>
                  </a:lnTo>
                  <a:close/>
                  <a:moveTo>
                    <a:pt x="78" y="49"/>
                  </a:moveTo>
                  <a:lnTo>
                    <a:pt x="75" y="53"/>
                  </a:lnTo>
                  <a:lnTo>
                    <a:pt x="65" y="53"/>
                  </a:lnTo>
                  <a:lnTo>
                    <a:pt x="65" y="48"/>
                  </a:lnTo>
                  <a:lnTo>
                    <a:pt x="75" y="46"/>
                  </a:lnTo>
                  <a:lnTo>
                    <a:pt x="78" y="49"/>
                  </a:lnTo>
                  <a:close/>
                  <a:moveTo>
                    <a:pt x="75" y="53"/>
                  </a:moveTo>
                  <a:lnTo>
                    <a:pt x="75" y="46"/>
                  </a:lnTo>
                  <a:lnTo>
                    <a:pt x="76" y="48"/>
                  </a:lnTo>
                  <a:lnTo>
                    <a:pt x="78" y="48"/>
                  </a:lnTo>
                  <a:lnTo>
                    <a:pt x="78" y="49"/>
                  </a:lnTo>
                  <a:lnTo>
                    <a:pt x="78" y="51"/>
                  </a:lnTo>
                  <a:lnTo>
                    <a:pt x="76" y="51"/>
                  </a:lnTo>
                  <a:lnTo>
                    <a:pt x="76" y="53"/>
                  </a:lnTo>
                  <a:lnTo>
                    <a:pt x="75" y="53"/>
                  </a:lnTo>
                  <a:close/>
                  <a:moveTo>
                    <a:pt x="73" y="59"/>
                  </a:moveTo>
                  <a:lnTo>
                    <a:pt x="71" y="49"/>
                  </a:lnTo>
                  <a:lnTo>
                    <a:pt x="78" y="49"/>
                  </a:lnTo>
                  <a:lnTo>
                    <a:pt x="78" y="57"/>
                  </a:lnTo>
                  <a:lnTo>
                    <a:pt x="73" y="59"/>
                  </a:lnTo>
                  <a:close/>
                  <a:moveTo>
                    <a:pt x="73" y="59"/>
                  </a:moveTo>
                  <a:lnTo>
                    <a:pt x="78" y="57"/>
                  </a:lnTo>
                  <a:lnTo>
                    <a:pt x="78" y="59"/>
                  </a:lnTo>
                  <a:lnTo>
                    <a:pt x="76" y="61"/>
                  </a:lnTo>
                  <a:lnTo>
                    <a:pt x="75" y="61"/>
                  </a:lnTo>
                  <a:lnTo>
                    <a:pt x="73" y="61"/>
                  </a:lnTo>
                  <a:lnTo>
                    <a:pt x="73" y="59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506" name="Freeform 104"/>
            <p:cNvSpPr>
              <a:spLocks/>
            </p:cNvSpPr>
            <p:nvPr/>
          </p:nvSpPr>
          <p:spPr bwMode="auto">
            <a:xfrm>
              <a:off x="2871" y="3053"/>
              <a:ext cx="157" cy="112"/>
            </a:xfrm>
            <a:custGeom>
              <a:avLst/>
              <a:gdLst>
                <a:gd name="T0" fmla="*/ 86 w 175"/>
                <a:gd name="T1" fmla="*/ 4 h 126"/>
                <a:gd name="T2" fmla="*/ 81 w 175"/>
                <a:gd name="T3" fmla="*/ 2 h 126"/>
                <a:gd name="T4" fmla="*/ 74 w 175"/>
                <a:gd name="T5" fmla="*/ 2 h 126"/>
                <a:gd name="T6" fmla="*/ 69 w 175"/>
                <a:gd name="T7" fmla="*/ 4 h 126"/>
                <a:gd name="T8" fmla="*/ 65 w 175"/>
                <a:gd name="T9" fmla="*/ 2 h 126"/>
                <a:gd name="T10" fmla="*/ 59 w 175"/>
                <a:gd name="T11" fmla="*/ 2 h 126"/>
                <a:gd name="T12" fmla="*/ 57 w 175"/>
                <a:gd name="T13" fmla="*/ 4 h 126"/>
                <a:gd name="T14" fmla="*/ 51 w 175"/>
                <a:gd name="T15" fmla="*/ 8 h 126"/>
                <a:gd name="T16" fmla="*/ 46 w 175"/>
                <a:gd name="T17" fmla="*/ 10 h 126"/>
                <a:gd name="T18" fmla="*/ 42 w 175"/>
                <a:gd name="T19" fmla="*/ 10 h 126"/>
                <a:gd name="T20" fmla="*/ 39 w 175"/>
                <a:gd name="T21" fmla="*/ 8 h 126"/>
                <a:gd name="T22" fmla="*/ 35 w 175"/>
                <a:gd name="T23" fmla="*/ 10 h 126"/>
                <a:gd name="T24" fmla="*/ 31 w 175"/>
                <a:gd name="T25" fmla="*/ 12 h 126"/>
                <a:gd name="T26" fmla="*/ 31 w 175"/>
                <a:gd name="T27" fmla="*/ 15 h 126"/>
                <a:gd name="T28" fmla="*/ 28 w 175"/>
                <a:gd name="T29" fmla="*/ 13 h 126"/>
                <a:gd name="T30" fmla="*/ 22 w 175"/>
                <a:gd name="T31" fmla="*/ 11 h 126"/>
                <a:gd name="T32" fmla="*/ 18 w 175"/>
                <a:gd name="T33" fmla="*/ 15 h 126"/>
                <a:gd name="T34" fmla="*/ 11 w 175"/>
                <a:gd name="T35" fmla="*/ 18 h 126"/>
                <a:gd name="T36" fmla="*/ 9 w 175"/>
                <a:gd name="T37" fmla="*/ 21 h 126"/>
                <a:gd name="T38" fmla="*/ 7 w 175"/>
                <a:gd name="T39" fmla="*/ 25 h 126"/>
                <a:gd name="T40" fmla="*/ 4 w 175"/>
                <a:gd name="T41" fmla="*/ 27 h 126"/>
                <a:gd name="T42" fmla="*/ 4 w 175"/>
                <a:gd name="T43" fmla="*/ 29 h 126"/>
                <a:gd name="T44" fmla="*/ 4 w 175"/>
                <a:gd name="T45" fmla="*/ 39 h 126"/>
                <a:gd name="T46" fmla="*/ 0 w 175"/>
                <a:gd name="T47" fmla="*/ 52 h 126"/>
                <a:gd name="T48" fmla="*/ 2 w 175"/>
                <a:gd name="T49" fmla="*/ 61 h 126"/>
                <a:gd name="T50" fmla="*/ 5 w 175"/>
                <a:gd name="T51" fmla="*/ 73 h 126"/>
                <a:gd name="T52" fmla="*/ 13 w 175"/>
                <a:gd name="T53" fmla="*/ 84 h 126"/>
                <a:gd name="T54" fmla="*/ 25 w 175"/>
                <a:gd name="T55" fmla="*/ 85 h 126"/>
                <a:gd name="T56" fmla="*/ 40 w 175"/>
                <a:gd name="T57" fmla="*/ 79 h 126"/>
                <a:gd name="T58" fmla="*/ 57 w 175"/>
                <a:gd name="T59" fmla="*/ 73 h 126"/>
                <a:gd name="T60" fmla="*/ 73 w 175"/>
                <a:gd name="T61" fmla="*/ 67 h 126"/>
                <a:gd name="T62" fmla="*/ 81 w 175"/>
                <a:gd name="T63" fmla="*/ 65 h 126"/>
                <a:gd name="T64" fmla="*/ 88 w 175"/>
                <a:gd name="T65" fmla="*/ 61 h 126"/>
                <a:gd name="T66" fmla="*/ 97 w 175"/>
                <a:gd name="T67" fmla="*/ 61 h 126"/>
                <a:gd name="T68" fmla="*/ 106 w 175"/>
                <a:gd name="T69" fmla="*/ 60 h 126"/>
                <a:gd name="T70" fmla="*/ 112 w 175"/>
                <a:gd name="T71" fmla="*/ 54 h 126"/>
                <a:gd name="T72" fmla="*/ 118 w 175"/>
                <a:gd name="T73" fmla="*/ 50 h 126"/>
                <a:gd name="T74" fmla="*/ 122 w 175"/>
                <a:gd name="T75" fmla="*/ 44 h 126"/>
                <a:gd name="T76" fmla="*/ 122 w 175"/>
                <a:gd name="T77" fmla="*/ 32 h 126"/>
                <a:gd name="T78" fmla="*/ 116 w 175"/>
                <a:gd name="T79" fmla="*/ 20 h 126"/>
                <a:gd name="T80" fmla="*/ 109 w 175"/>
                <a:gd name="T81" fmla="*/ 16 h 126"/>
                <a:gd name="T82" fmla="*/ 101 w 175"/>
                <a:gd name="T83" fmla="*/ 16 h 126"/>
                <a:gd name="T84" fmla="*/ 95 w 175"/>
                <a:gd name="T85" fmla="*/ 13 h 126"/>
                <a:gd name="T86" fmla="*/ 90 w 175"/>
                <a:gd name="T87" fmla="*/ 12 h 126"/>
                <a:gd name="T88" fmla="*/ 89 w 175"/>
                <a:gd name="T89" fmla="*/ 8 h 126"/>
                <a:gd name="T90" fmla="*/ 88 w 175"/>
                <a:gd name="T91" fmla="*/ 4 h 126"/>
                <a:gd name="T92" fmla="*/ 88 w 175"/>
                <a:gd name="T93" fmla="*/ 4 h 12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75"/>
                <a:gd name="T142" fmla="*/ 0 h 126"/>
                <a:gd name="T143" fmla="*/ 175 w 175"/>
                <a:gd name="T144" fmla="*/ 126 h 12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75" h="126">
                  <a:moveTo>
                    <a:pt x="121" y="7"/>
                  </a:moveTo>
                  <a:lnTo>
                    <a:pt x="119" y="6"/>
                  </a:lnTo>
                  <a:lnTo>
                    <a:pt x="115" y="6"/>
                  </a:lnTo>
                  <a:lnTo>
                    <a:pt x="111" y="2"/>
                  </a:lnTo>
                  <a:lnTo>
                    <a:pt x="109" y="0"/>
                  </a:lnTo>
                  <a:lnTo>
                    <a:pt x="104" y="2"/>
                  </a:lnTo>
                  <a:lnTo>
                    <a:pt x="100" y="4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0" y="2"/>
                  </a:lnTo>
                  <a:lnTo>
                    <a:pt x="84" y="4"/>
                  </a:lnTo>
                  <a:lnTo>
                    <a:pt x="83" y="2"/>
                  </a:lnTo>
                  <a:lnTo>
                    <a:pt x="81" y="0"/>
                  </a:lnTo>
                  <a:lnTo>
                    <a:pt x="79" y="6"/>
                  </a:lnTo>
                  <a:lnTo>
                    <a:pt x="75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3" y="13"/>
                  </a:lnTo>
                  <a:lnTo>
                    <a:pt x="60" y="15"/>
                  </a:lnTo>
                  <a:lnTo>
                    <a:pt x="58" y="13"/>
                  </a:lnTo>
                  <a:lnTo>
                    <a:pt x="56" y="13"/>
                  </a:lnTo>
                  <a:lnTo>
                    <a:pt x="54" y="11"/>
                  </a:lnTo>
                  <a:lnTo>
                    <a:pt x="50" y="11"/>
                  </a:lnTo>
                  <a:lnTo>
                    <a:pt x="48" y="13"/>
                  </a:lnTo>
                  <a:lnTo>
                    <a:pt x="46" y="15"/>
                  </a:lnTo>
                  <a:lnTo>
                    <a:pt x="44" y="17"/>
                  </a:lnTo>
                  <a:lnTo>
                    <a:pt x="44" y="19"/>
                  </a:lnTo>
                  <a:lnTo>
                    <a:pt x="42" y="21"/>
                  </a:lnTo>
                  <a:lnTo>
                    <a:pt x="40" y="23"/>
                  </a:lnTo>
                  <a:lnTo>
                    <a:pt x="38" y="19"/>
                  </a:lnTo>
                  <a:lnTo>
                    <a:pt x="35" y="15"/>
                  </a:lnTo>
                  <a:lnTo>
                    <a:pt x="31" y="15"/>
                  </a:lnTo>
                  <a:lnTo>
                    <a:pt x="29" y="17"/>
                  </a:lnTo>
                  <a:lnTo>
                    <a:pt x="25" y="21"/>
                  </a:lnTo>
                  <a:lnTo>
                    <a:pt x="19" y="25"/>
                  </a:lnTo>
                  <a:lnTo>
                    <a:pt x="15" y="25"/>
                  </a:lnTo>
                  <a:lnTo>
                    <a:pt x="10" y="25"/>
                  </a:lnTo>
                  <a:lnTo>
                    <a:pt x="12" y="30"/>
                  </a:lnTo>
                  <a:lnTo>
                    <a:pt x="12" y="36"/>
                  </a:lnTo>
                  <a:lnTo>
                    <a:pt x="10" y="36"/>
                  </a:lnTo>
                  <a:lnTo>
                    <a:pt x="6" y="38"/>
                  </a:lnTo>
                  <a:lnTo>
                    <a:pt x="6" y="42"/>
                  </a:lnTo>
                  <a:lnTo>
                    <a:pt x="6" y="44"/>
                  </a:lnTo>
                  <a:lnTo>
                    <a:pt x="4" y="55"/>
                  </a:lnTo>
                  <a:lnTo>
                    <a:pt x="0" y="65"/>
                  </a:lnTo>
                  <a:lnTo>
                    <a:pt x="0" y="73"/>
                  </a:lnTo>
                  <a:lnTo>
                    <a:pt x="0" y="78"/>
                  </a:lnTo>
                  <a:lnTo>
                    <a:pt x="2" y="88"/>
                  </a:lnTo>
                  <a:lnTo>
                    <a:pt x="4" y="96"/>
                  </a:lnTo>
                  <a:lnTo>
                    <a:pt x="8" y="103"/>
                  </a:lnTo>
                  <a:lnTo>
                    <a:pt x="13" y="109"/>
                  </a:lnTo>
                  <a:lnTo>
                    <a:pt x="19" y="119"/>
                  </a:lnTo>
                  <a:lnTo>
                    <a:pt x="25" y="126"/>
                  </a:lnTo>
                  <a:lnTo>
                    <a:pt x="35" y="121"/>
                  </a:lnTo>
                  <a:lnTo>
                    <a:pt x="46" y="113"/>
                  </a:lnTo>
                  <a:lnTo>
                    <a:pt x="56" y="113"/>
                  </a:lnTo>
                  <a:lnTo>
                    <a:pt x="65" y="111"/>
                  </a:lnTo>
                  <a:lnTo>
                    <a:pt x="79" y="103"/>
                  </a:lnTo>
                  <a:lnTo>
                    <a:pt x="90" y="94"/>
                  </a:lnTo>
                  <a:lnTo>
                    <a:pt x="100" y="94"/>
                  </a:lnTo>
                  <a:lnTo>
                    <a:pt x="109" y="94"/>
                  </a:lnTo>
                  <a:lnTo>
                    <a:pt x="111" y="92"/>
                  </a:lnTo>
                  <a:lnTo>
                    <a:pt x="115" y="90"/>
                  </a:lnTo>
                  <a:lnTo>
                    <a:pt x="121" y="88"/>
                  </a:lnTo>
                  <a:lnTo>
                    <a:pt x="129" y="88"/>
                  </a:lnTo>
                  <a:lnTo>
                    <a:pt x="134" y="88"/>
                  </a:lnTo>
                  <a:lnTo>
                    <a:pt x="142" y="86"/>
                  </a:lnTo>
                  <a:lnTo>
                    <a:pt x="146" y="84"/>
                  </a:lnTo>
                  <a:lnTo>
                    <a:pt x="152" y="82"/>
                  </a:lnTo>
                  <a:lnTo>
                    <a:pt x="155" y="78"/>
                  </a:lnTo>
                  <a:lnTo>
                    <a:pt x="159" y="73"/>
                  </a:lnTo>
                  <a:lnTo>
                    <a:pt x="163" y="71"/>
                  </a:lnTo>
                  <a:lnTo>
                    <a:pt x="165" y="69"/>
                  </a:lnTo>
                  <a:lnTo>
                    <a:pt x="169" y="63"/>
                  </a:lnTo>
                  <a:lnTo>
                    <a:pt x="175" y="57"/>
                  </a:lnTo>
                  <a:lnTo>
                    <a:pt x="169" y="46"/>
                  </a:lnTo>
                  <a:lnTo>
                    <a:pt x="163" y="36"/>
                  </a:lnTo>
                  <a:lnTo>
                    <a:pt x="161" y="29"/>
                  </a:lnTo>
                  <a:lnTo>
                    <a:pt x="157" y="23"/>
                  </a:lnTo>
                  <a:lnTo>
                    <a:pt x="152" y="23"/>
                  </a:lnTo>
                  <a:lnTo>
                    <a:pt x="146" y="23"/>
                  </a:lnTo>
                  <a:lnTo>
                    <a:pt x="140" y="23"/>
                  </a:lnTo>
                  <a:lnTo>
                    <a:pt x="136" y="21"/>
                  </a:lnTo>
                  <a:lnTo>
                    <a:pt x="132" y="19"/>
                  </a:lnTo>
                  <a:lnTo>
                    <a:pt x="129" y="19"/>
                  </a:lnTo>
                  <a:lnTo>
                    <a:pt x="125" y="17"/>
                  </a:lnTo>
                  <a:lnTo>
                    <a:pt x="123" y="15"/>
                  </a:lnTo>
                  <a:lnTo>
                    <a:pt x="123" y="11"/>
                  </a:lnTo>
                  <a:lnTo>
                    <a:pt x="121" y="7"/>
                  </a:lnTo>
                  <a:lnTo>
                    <a:pt x="119" y="7"/>
                  </a:lnTo>
                  <a:lnTo>
                    <a:pt x="121" y="7"/>
                  </a:lnTo>
                  <a:close/>
                </a:path>
              </a:pathLst>
            </a:custGeom>
            <a:solidFill>
              <a:srgbClr val="B2B2B2"/>
            </a:solidFill>
            <a:ln w="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de-DE"/>
            </a:p>
          </p:txBody>
        </p:sp>
        <p:sp>
          <p:nvSpPr>
            <p:cNvPr id="699507" name="Rectangle 105"/>
            <p:cNvSpPr>
              <a:spLocks noChangeArrowheads="1"/>
            </p:cNvSpPr>
            <p:nvPr/>
          </p:nvSpPr>
          <p:spPr bwMode="gray">
            <a:xfrm>
              <a:off x="244" y="2636"/>
              <a:ext cx="1915" cy="49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 type="none" w="med" len="lg"/>
            </a:ln>
          </p:spPr>
          <p:txBody>
            <a:bodyPr lIns="36000" tIns="0" rIns="0" bIns="0" anchor="ctr"/>
            <a:lstStyle/>
            <a:p>
              <a:pPr marL="203200" indent="-203200">
                <a:lnSpc>
                  <a:spcPct val="90000"/>
                </a:lnSpc>
                <a:buClr>
                  <a:srgbClr val="F21C0A"/>
                </a:buClr>
                <a:buSzPct val="100000"/>
                <a:buFont typeface="Wingdings" pitchFamily="2" charset="2"/>
                <a:buNone/>
                <a:tabLst>
                  <a:tab pos="88900" algn="l"/>
                </a:tabLst>
              </a:pPr>
              <a:r>
                <a:rPr lang="de-DE" sz="1200"/>
                <a:t> </a:t>
              </a:r>
              <a:r>
                <a:rPr lang="de-DE" sz="1600" b="1">
                  <a:solidFill>
                    <a:schemeClr val="bg2"/>
                  </a:solidFill>
                </a:rPr>
                <a:t>+</a:t>
              </a:r>
              <a:r>
                <a:rPr lang="de-DE" sz="1200"/>
                <a:t>	Strong growth targets</a:t>
              </a:r>
            </a:p>
            <a:p>
              <a:pPr marL="203200" indent="-203200">
                <a:lnSpc>
                  <a:spcPct val="90000"/>
                </a:lnSpc>
                <a:buClr>
                  <a:srgbClr val="F21C0A"/>
                </a:buClr>
                <a:buSzPct val="100000"/>
                <a:buFont typeface="Wingdings" pitchFamily="2" charset="2"/>
                <a:buChar char="è"/>
                <a:tabLst>
                  <a:tab pos="88900" algn="l"/>
                </a:tabLst>
              </a:pPr>
              <a:r>
                <a:rPr lang="de-DE" sz="1200"/>
                <a:t>Build upon Endesa pipeline and own projects</a:t>
              </a:r>
            </a:p>
            <a:p>
              <a:pPr marL="203200" indent="-203200">
                <a:lnSpc>
                  <a:spcPct val="90000"/>
                </a:lnSpc>
                <a:buClr>
                  <a:srgbClr val="F21C0A"/>
                </a:buClr>
                <a:buSzPct val="100000"/>
                <a:buFont typeface="Wingdings" pitchFamily="2" charset="2"/>
                <a:buChar char="è"/>
                <a:tabLst>
                  <a:tab pos="88900" algn="l"/>
                </a:tabLst>
              </a:pPr>
              <a:r>
                <a:rPr lang="de-DE" sz="1200"/>
                <a:t>But organic growth difficult due to maturity</a:t>
              </a:r>
            </a:p>
          </p:txBody>
        </p:sp>
        <p:sp>
          <p:nvSpPr>
            <p:cNvPr id="699508" name="Rectangle 106"/>
            <p:cNvSpPr>
              <a:spLocks noChangeArrowheads="1"/>
            </p:cNvSpPr>
            <p:nvPr/>
          </p:nvSpPr>
          <p:spPr bwMode="gray">
            <a:xfrm>
              <a:off x="507" y="3566"/>
              <a:ext cx="2313" cy="27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 type="none" w="med" len="lg"/>
            </a:ln>
          </p:spPr>
          <p:txBody>
            <a:bodyPr lIns="36000" tIns="0" rIns="0" bIns="0" anchor="ctr"/>
            <a:lstStyle/>
            <a:p>
              <a:pPr marL="203200" indent="-203200">
                <a:lnSpc>
                  <a:spcPct val="70000"/>
                </a:lnSpc>
                <a:buClr>
                  <a:srgbClr val="F21C0A"/>
                </a:buClr>
                <a:buSzPct val="100000"/>
                <a:buFont typeface="Wingdings" pitchFamily="2" charset="2"/>
                <a:buNone/>
                <a:tabLst>
                  <a:tab pos="88900" algn="l"/>
                </a:tabLst>
              </a:pPr>
              <a:r>
                <a:rPr lang="de-DE" sz="1200"/>
                <a:t> </a:t>
              </a:r>
              <a:r>
                <a:rPr lang="de-DE" sz="1600" b="1">
                  <a:solidFill>
                    <a:schemeClr val="bg2"/>
                  </a:solidFill>
                </a:rPr>
                <a:t>+</a:t>
              </a:r>
              <a:r>
                <a:rPr lang="de-DE" sz="1200"/>
                <a:t>	Outstanding support regime</a:t>
              </a:r>
            </a:p>
            <a:p>
              <a:pPr marL="203200" indent="-203200">
                <a:lnSpc>
                  <a:spcPct val="70000"/>
                </a:lnSpc>
                <a:buClr>
                  <a:srgbClr val="F21C0A"/>
                </a:buClr>
                <a:buSzPct val="100000"/>
                <a:buFont typeface="Wingdings" pitchFamily="2" charset="2"/>
                <a:buNone/>
                <a:tabLst>
                  <a:tab pos="88900" algn="l"/>
                </a:tabLst>
              </a:pPr>
              <a:r>
                <a:rPr lang="de-DE" sz="1200"/>
                <a:t> </a:t>
              </a:r>
              <a:r>
                <a:rPr lang="de-DE" sz="1600" b="1">
                  <a:solidFill>
                    <a:schemeClr val="bg2"/>
                  </a:solidFill>
                </a:rPr>
                <a:t>+</a:t>
              </a:r>
              <a:r>
                <a:rPr lang="de-DE" sz="1200"/>
                <a:t> 	E.ON Italia presence</a:t>
              </a:r>
            </a:p>
            <a:p>
              <a:pPr marL="203200" indent="-203200">
                <a:lnSpc>
                  <a:spcPct val="90000"/>
                </a:lnSpc>
                <a:buClr>
                  <a:srgbClr val="F21C0A"/>
                </a:buClr>
                <a:buSzPct val="100000"/>
                <a:buFont typeface="Wingdings" pitchFamily="2" charset="2"/>
                <a:buChar char="è"/>
                <a:tabLst>
                  <a:tab pos="88900" algn="l"/>
                </a:tabLst>
              </a:pPr>
              <a:r>
                <a:rPr lang="de-DE" sz="1200"/>
                <a:t>Build upon existing pipeline and Endesa </a:t>
              </a:r>
              <a:br>
                <a:rPr lang="de-DE" sz="1200"/>
              </a:br>
              <a:r>
                <a:rPr lang="de-DE" sz="1200"/>
                <a:t>assets (+ team?) </a:t>
              </a:r>
            </a:p>
            <a:p>
              <a:pPr marL="203200" indent="-203200">
                <a:lnSpc>
                  <a:spcPct val="90000"/>
                </a:lnSpc>
                <a:buClr>
                  <a:srgbClr val="F21C0A"/>
                </a:buClr>
                <a:buSzPct val="100000"/>
                <a:buFont typeface="Wingdings" pitchFamily="2" charset="2"/>
                <a:buChar char="è"/>
                <a:tabLst>
                  <a:tab pos="88900" algn="l"/>
                </a:tabLst>
              </a:pPr>
              <a:r>
                <a:rPr lang="de-DE" sz="1200"/>
                <a:t>But organic growth difficult due to maturity</a:t>
              </a:r>
            </a:p>
          </p:txBody>
        </p:sp>
        <p:sp>
          <p:nvSpPr>
            <p:cNvPr id="699509" name="Line 109"/>
            <p:cNvSpPr>
              <a:spLocks noChangeShapeType="1"/>
            </p:cNvSpPr>
            <p:nvPr/>
          </p:nvSpPr>
          <p:spPr bwMode="gray">
            <a:xfrm>
              <a:off x="1583" y="1965"/>
              <a:ext cx="786" cy="326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endParaRPr lang="de-DE"/>
            </a:p>
          </p:txBody>
        </p:sp>
        <p:sp>
          <p:nvSpPr>
            <p:cNvPr id="699510" name="Line 110"/>
            <p:cNvSpPr>
              <a:spLocks noChangeShapeType="1"/>
            </p:cNvSpPr>
            <p:nvPr/>
          </p:nvSpPr>
          <p:spPr bwMode="gray">
            <a:xfrm>
              <a:off x="507" y="1965"/>
              <a:ext cx="1076" cy="0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endParaRPr lang="de-DE"/>
            </a:p>
          </p:txBody>
        </p:sp>
        <p:sp>
          <p:nvSpPr>
            <p:cNvPr id="699511" name="Text Box 111"/>
            <p:cNvSpPr txBox="1">
              <a:spLocks noChangeArrowheads="1"/>
            </p:cNvSpPr>
            <p:nvPr/>
          </p:nvSpPr>
          <p:spPr bwMode="gray">
            <a:xfrm>
              <a:off x="500" y="1968"/>
              <a:ext cx="776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med" len="lg"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de-DE" sz="1400" b="1">
                  <a:solidFill>
                    <a:schemeClr val="bg2"/>
                  </a:solidFill>
                </a:rPr>
                <a:t>Germany</a:t>
              </a:r>
            </a:p>
          </p:txBody>
        </p:sp>
        <p:sp>
          <p:nvSpPr>
            <p:cNvPr id="699512" name="Text Box 112"/>
            <p:cNvSpPr txBox="1">
              <a:spLocks noChangeArrowheads="1"/>
            </p:cNvSpPr>
            <p:nvPr/>
          </p:nvSpPr>
          <p:spPr bwMode="gray">
            <a:xfrm>
              <a:off x="500" y="2543"/>
              <a:ext cx="776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med" len="lg"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de-DE" sz="1400" b="1">
                  <a:solidFill>
                    <a:schemeClr val="bg2"/>
                  </a:solidFill>
                </a:rPr>
                <a:t>France</a:t>
              </a:r>
            </a:p>
          </p:txBody>
        </p:sp>
        <p:sp>
          <p:nvSpPr>
            <p:cNvPr id="699513" name="Line 113"/>
            <p:cNvSpPr>
              <a:spLocks noChangeShapeType="1"/>
            </p:cNvSpPr>
            <p:nvPr/>
          </p:nvSpPr>
          <p:spPr bwMode="gray">
            <a:xfrm>
              <a:off x="500" y="2668"/>
              <a:ext cx="1083" cy="0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endParaRPr lang="de-DE"/>
            </a:p>
          </p:txBody>
        </p:sp>
        <p:sp>
          <p:nvSpPr>
            <p:cNvPr id="699514" name="Line 114"/>
            <p:cNvSpPr>
              <a:spLocks noChangeShapeType="1"/>
            </p:cNvSpPr>
            <p:nvPr/>
          </p:nvSpPr>
          <p:spPr bwMode="gray">
            <a:xfrm flipV="1">
              <a:off x="1583" y="2562"/>
              <a:ext cx="217" cy="106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endParaRPr lang="de-DE"/>
            </a:p>
          </p:txBody>
        </p:sp>
        <p:sp>
          <p:nvSpPr>
            <p:cNvPr id="699515" name="Text Box 115"/>
            <p:cNvSpPr txBox="1">
              <a:spLocks noChangeArrowheads="1"/>
            </p:cNvSpPr>
            <p:nvPr/>
          </p:nvSpPr>
          <p:spPr bwMode="gray">
            <a:xfrm>
              <a:off x="644" y="3246"/>
              <a:ext cx="776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med" len="lg"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de-DE" sz="1400" b="1">
                  <a:solidFill>
                    <a:schemeClr val="bg2"/>
                  </a:solidFill>
                </a:rPr>
                <a:t>Italy</a:t>
              </a:r>
            </a:p>
          </p:txBody>
        </p:sp>
        <p:sp>
          <p:nvSpPr>
            <p:cNvPr id="699516" name="Line 116"/>
            <p:cNvSpPr>
              <a:spLocks noChangeShapeType="1"/>
            </p:cNvSpPr>
            <p:nvPr/>
          </p:nvSpPr>
          <p:spPr bwMode="gray">
            <a:xfrm>
              <a:off x="644" y="3386"/>
              <a:ext cx="1416" cy="0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endParaRPr lang="de-DE"/>
            </a:p>
          </p:txBody>
        </p:sp>
        <p:sp>
          <p:nvSpPr>
            <p:cNvPr id="699517" name="Line 117"/>
            <p:cNvSpPr>
              <a:spLocks noChangeShapeType="1"/>
            </p:cNvSpPr>
            <p:nvPr/>
          </p:nvSpPr>
          <p:spPr bwMode="gray">
            <a:xfrm flipV="1">
              <a:off x="2060" y="3088"/>
              <a:ext cx="424" cy="298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endParaRPr lang="de-DE"/>
            </a:p>
          </p:txBody>
        </p:sp>
        <p:sp>
          <p:nvSpPr>
            <p:cNvPr id="699518" name="Line 118"/>
            <p:cNvSpPr>
              <a:spLocks noChangeShapeType="1"/>
            </p:cNvSpPr>
            <p:nvPr/>
          </p:nvSpPr>
          <p:spPr bwMode="gray">
            <a:xfrm flipH="1">
              <a:off x="2827" y="2058"/>
              <a:ext cx="64" cy="233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endParaRPr lang="de-DE"/>
            </a:p>
          </p:txBody>
        </p:sp>
        <p:sp>
          <p:nvSpPr>
            <p:cNvPr id="699519" name="Line 119"/>
            <p:cNvSpPr>
              <a:spLocks noChangeShapeType="1"/>
            </p:cNvSpPr>
            <p:nvPr/>
          </p:nvSpPr>
          <p:spPr bwMode="gray">
            <a:xfrm>
              <a:off x="2896" y="2058"/>
              <a:ext cx="2126" cy="0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endParaRPr lang="de-DE"/>
            </a:p>
          </p:txBody>
        </p:sp>
        <p:sp>
          <p:nvSpPr>
            <p:cNvPr id="699520" name="Text Box 120"/>
            <p:cNvSpPr txBox="1">
              <a:spLocks noChangeArrowheads="1"/>
            </p:cNvSpPr>
            <p:nvPr/>
          </p:nvSpPr>
          <p:spPr bwMode="gray">
            <a:xfrm>
              <a:off x="2988" y="2066"/>
              <a:ext cx="776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med" len="lg"/>
            </a:ln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de-DE" sz="1400" b="1">
                  <a:solidFill>
                    <a:schemeClr val="bg2"/>
                  </a:solidFill>
                </a:rPr>
                <a:t>Poland</a:t>
              </a:r>
            </a:p>
          </p:txBody>
        </p:sp>
        <p:sp>
          <p:nvSpPr>
            <p:cNvPr id="699521" name="AutoShape 128"/>
            <p:cNvSpPr>
              <a:spLocks noChangeArrowheads="1"/>
            </p:cNvSpPr>
            <p:nvPr/>
          </p:nvSpPr>
          <p:spPr bwMode="gray">
            <a:xfrm>
              <a:off x="384" y="1117"/>
              <a:ext cx="827" cy="370"/>
            </a:xfrm>
            <a:prstGeom prst="homePlate">
              <a:avLst>
                <a:gd name="adj" fmla="val 31085"/>
              </a:avLst>
            </a:prstGeom>
            <a:solidFill>
              <a:srgbClr val="969696"/>
            </a:solidFill>
            <a:ln w="12700">
              <a:noFill/>
              <a:miter lim="800000"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pPr algn="ctr"/>
              <a:r>
                <a:rPr lang="en-US" sz="1600" b="1">
                  <a:solidFill>
                    <a:schemeClr val="bg1"/>
                  </a:solidFill>
                </a:rPr>
                <a:t>Selection </a:t>
              </a:r>
            </a:p>
            <a:p>
              <a:pPr algn="ctr"/>
              <a:r>
                <a:rPr lang="en-US" sz="1600" b="1">
                  <a:solidFill>
                    <a:schemeClr val="bg1"/>
                  </a:solidFill>
                </a:rPr>
                <a:t>criteria</a:t>
              </a:r>
            </a:p>
          </p:txBody>
        </p:sp>
        <p:sp>
          <p:nvSpPr>
            <p:cNvPr id="699522" name="Rectangle 129"/>
            <p:cNvSpPr>
              <a:spLocks noChangeArrowheads="1"/>
            </p:cNvSpPr>
            <p:nvPr/>
          </p:nvSpPr>
          <p:spPr bwMode="gray">
            <a:xfrm>
              <a:off x="1283" y="1117"/>
              <a:ext cx="4093" cy="370"/>
            </a:xfrm>
            <a:prstGeom prst="rect">
              <a:avLst/>
            </a:prstGeom>
            <a:solidFill>
              <a:srgbClr val="F8F8F8"/>
            </a:solidFill>
            <a:ln w="12700">
              <a:solidFill>
                <a:srgbClr val="777777"/>
              </a:solidFill>
              <a:prstDash val="sysDot"/>
              <a:miter lim="800000"/>
              <a:headEnd/>
              <a:tailEnd type="none" w="med" len="lg"/>
            </a:ln>
          </p:spPr>
          <p:txBody>
            <a:bodyPr lIns="72000" tIns="0" rIns="0" bIns="0" anchor="ctr"/>
            <a:lstStyle/>
            <a:p>
              <a:pPr>
                <a:buClr>
                  <a:schemeClr val="bg2"/>
                </a:buClr>
                <a:buFontTx/>
                <a:buChar char="•"/>
                <a:tabLst>
                  <a:tab pos="2333625" algn="l"/>
                </a:tabLst>
              </a:pPr>
              <a:r>
                <a:rPr lang="en-US" sz="1200" b="1"/>
                <a:t> Market attractiveness:</a:t>
              </a:r>
              <a:r>
                <a:rPr lang="en-US" sz="1200"/>
                <a:t> Wind resource, mid-long term growth potential, support regimes</a:t>
              </a:r>
            </a:p>
            <a:p>
              <a:pPr>
                <a:buClr>
                  <a:schemeClr val="bg2"/>
                </a:buClr>
                <a:buFontTx/>
                <a:buChar char="•"/>
                <a:tabLst>
                  <a:tab pos="2333625" algn="l"/>
                </a:tabLst>
              </a:pPr>
              <a:r>
                <a:rPr lang="en-US" sz="1200"/>
                <a:t> </a:t>
              </a:r>
              <a:r>
                <a:rPr lang="en-US" sz="1200" b="1"/>
                <a:t>E.ON ability to win:</a:t>
              </a:r>
              <a:r>
                <a:rPr lang="en-US" sz="1200"/>
                <a:t> country presence, local know-how</a:t>
              </a:r>
            </a:p>
            <a:p>
              <a:pPr>
                <a:buClr>
                  <a:schemeClr val="bg2"/>
                </a:buClr>
                <a:buFontTx/>
                <a:buChar char="•"/>
                <a:tabLst>
                  <a:tab pos="2333625" algn="l"/>
                </a:tabLst>
              </a:pPr>
              <a:r>
                <a:rPr lang="en-US" sz="1200"/>
                <a:t> </a:t>
              </a:r>
              <a:r>
                <a:rPr lang="en-US" sz="1200" b="1"/>
                <a:t>Selectivity:</a:t>
              </a:r>
              <a:r>
                <a:rPr lang="en-US" sz="1200"/>
                <a:t> Need to focus and dedicate resources</a:t>
              </a:r>
            </a:p>
          </p:txBody>
        </p:sp>
        <p:grpSp>
          <p:nvGrpSpPr>
            <p:cNvPr id="699523" name="Group 130"/>
            <p:cNvGrpSpPr>
              <a:grpSpLocks/>
            </p:cNvGrpSpPr>
            <p:nvPr/>
          </p:nvGrpSpPr>
          <p:grpSpPr bwMode="auto">
            <a:xfrm rot="5400000">
              <a:off x="2819" y="-955"/>
              <a:ext cx="119" cy="4990"/>
              <a:chOff x="373" y="2512"/>
              <a:chExt cx="144" cy="828"/>
            </a:xfrm>
          </p:grpSpPr>
          <p:sp>
            <p:nvSpPr>
              <p:cNvPr id="699529" name="VLine"/>
              <p:cNvSpPr>
                <a:spLocks noChangeShapeType="1"/>
              </p:cNvSpPr>
              <p:nvPr/>
            </p:nvSpPr>
            <p:spPr bwMode="auto">
              <a:xfrm rot="10800000" flipH="1">
                <a:off x="373" y="2512"/>
                <a:ext cx="0" cy="828"/>
              </a:xfrm>
              <a:prstGeom prst="line">
                <a:avLst/>
              </a:prstGeom>
              <a:noFill/>
              <a:ln w="38100">
                <a:solidFill>
                  <a:schemeClr val="folHlink"/>
                </a:solidFill>
                <a:round/>
                <a:headEnd/>
                <a:tailEnd type="none" w="lg" len="lg"/>
              </a:ln>
            </p:spPr>
            <p:txBody>
              <a:bodyPr wrap="none" lIns="0" tIns="0" rIns="0" bIns="0" anchor="ctr"/>
              <a:lstStyle/>
              <a:p>
                <a:endParaRPr lang="de-DE"/>
              </a:p>
            </p:txBody>
          </p:sp>
          <p:sp>
            <p:nvSpPr>
              <p:cNvPr id="699530" name="HArrowLine"/>
              <p:cNvSpPr>
                <a:spLocks noChangeShapeType="1"/>
              </p:cNvSpPr>
              <p:nvPr/>
            </p:nvSpPr>
            <p:spPr bwMode="auto">
              <a:xfrm rot="10800000" flipH="1">
                <a:off x="400" y="2926"/>
                <a:ext cx="117" cy="0"/>
              </a:xfrm>
              <a:prstGeom prst="line">
                <a:avLst/>
              </a:prstGeom>
              <a:noFill/>
              <a:ln w="38100">
                <a:solidFill>
                  <a:schemeClr val="folHlink"/>
                </a:solidFill>
                <a:round/>
                <a:headEnd/>
                <a:tailEnd type="triangle" w="lg" len="lg"/>
              </a:ln>
            </p:spPr>
            <p:txBody>
              <a:bodyPr wrap="none" lIns="0" tIns="0" rIns="0" bIns="0" anchor="ctr"/>
              <a:lstStyle/>
              <a:p>
                <a:endParaRPr lang="de-DE"/>
              </a:p>
            </p:txBody>
          </p:sp>
        </p:grpSp>
        <p:sp>
          <p:nvSpPr>
            <p:cNvPr id="699524" name="Rectangle 133"/>
            <p:cNvSpPr>
              <a:spLocks noChangeArrowheads="1"/>
            </p:cNvSpPr>
            <p:nvPr/>
          </p:nvSpPr>
          <p:spPr bwMode="gray">
            <a:xfrm>
              <a:off x="204" y="4041"/>
              <a:ext cx="3725" cy="227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pPr algn="ctr"/>
              <a:endParaRPr lang="de-DE"/>
            </a:p>
          </p:txBody>
        </p:sp>
        <p:sp>
          <p:nvSpPr>
            <p:cNvPr id="699525" name="Rectangle 134"/>
            <p:cNvSpPr>
              <a:spLocks noChangeArrowheads="1"/>
            </p:cNvSpPr>
            <p:nvPr/>
          </p:nvSpPr>
          <p:spPr bwMode="gray">
            <a:xfrm>
              <a:off x="244" y="4065"/>
              <a:ext cx="263" cy="182"/>
            </a:xfrm>
            <a:prstGeom prst="rect">
              <a:avLst/>
            </a:prstGeom>
            <a:solidFill>
              <a:schemeClr val="accent1"/>
            </a:solidFill>
            <a:ln w="12700">
              <a:noFill/>
              <a:miter lim="800000"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pPr algn="ctr"/>
              <a:r>
                <a:rPr lang="de-DE" sz="1000" b="1">
                  <a:solidFill>
                    <a:schemeClr val="bg1"/>
                  </a:solidFill>
                </a:rPr>
                <a:t>Focus</a:t>
              </a:r>
            </a:p>
          </p:txBody>
        </p:sp>
        <p:sp>
          <p:nvSpPr>
            <p:cNvPr id="699526" name="Rectangle 135"/>
            <p:cNvSpPr>
              <a:spLocks noChangeArrowheads="1"/>
            </p:cNvSpPr>
            <p:nvPr/>
          </p:nvSpPr>
          <p:spPr bwMode="gray">
            <a:xfrm>
              <a:off x="534" y="4110"/>
              <a:ext cx="123" cy="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pPr>
                <a:lnSpc>
                  <a:spcPct val="95000"/>
                </a:lnSpc>
              </a:pPr>
              <a:r>
                <a:rPr lang="de-DE" sz="1000"/>
                <a:t>Short to mid term, </a:t>
              </a:r>
            </a:p>
            <a:p>
              <a:pPr>
                <a:lnSpc>
                  <a:spcPct val="95000"/>
                </a:lnSpc>
              </a:pPr>
              <a:r>
                <a:rPr lang="de-DE" sz="1000"/>
                <a:t>Poland best suitable for organic growth</a:t>
              </a:r>
            </a:p>
          </p:txBody>
        </p:sp>
        <p:sp>
          <p:nvSpPr>
            <p:cNvPr id="699527" name="Rectangle 136"/>
            <p:cNvSpPr>
              <a:spLocks noChangeArrowheads="1"/>
            </p:cNvSpPr>
            <p:nvPr/>
          </p:nvSpPr>
          <p:spPr bwMode="gray">
            <a:xfrm>
              <a:off x="2258" y="4110"/>
              <a:ext cx="123" cy="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pPr>
                <a:lnSpc>
                  <a:spcPct val="95000"/>
                </a:lnSpc>
              </a:pPr>
              <a:r>
                <a:rPr lang="de-DE" sz="1000"/>
                <a:t>Create options for longer term organic growth</a:t>
              </a:r>
            </a:p>
          </p:txBody>
        </p:sp>
        <p:sp>
          <p:nvSpPr>
            <p:cNvPr id="699528" name="Rectangle 137"/>
            <p:cNvSpPr>
              <a:spLocks noChangeArrowheads="1"/>
            </p:cNvSpPr>
            <p:nvPr/>
          </p:nvSpPr>
          <p:spPr bwMode="gray">
            <a:xfrm>
              <a:off x="1960" y="4065"/>
              <a:ext cx="263" cy="182"/>
            </a:xfrm>
            <a:prstGeom prst="rect">
              <a:avLst/>
            </a:prstGeom>
            <a:solidFill>
              <a:srgbClr val="FF7C80"/>
            </a:solidFill>
            <a:ln w="12700">
              <a:noFill/>
              <a:miter lim="800000"/>
              <a:headEnd/>
              <a:tailEnd type="none" w="med" len="lg"/>
            </a:ln>
          </p:spPr>
          <p:txBody>
            <a:bodyPr wrap="none" lIns="0" tIns="0" rIns="0" bIns="0" anchor="ctr"/>
            <a:lstStyle/>
            <a:p>
              <a:pPr algn="ctr"/>
              <a:r>
                <a:rPr lang="de-DE" sz="1000" b="1">
                  <a:solidFill>
                    <a:schemeClr val="bg1"/>
                  </a:solidFill>
                </a:rPr>
                <a:t>Long </a:t>
              </a:r>
              <a:br>
                <a:rPr lang="de-DE" sz="1000" b="1">
                  <a:solidFill>
                    <a:schemeClr val="bg1"/>
                  </a:solidFill>
                </a:rPr>
              </a:br>
              <a:r>
                <a:rPr lang="de-DE" sz="1000" b="1">
                  <a:solidFill>
                    <a:schemeClr val="bg1"/>
                  </a:solidFill>
                </a:rPr>
                <a:t>term</a:t>
              </a:r>
            </a:p>
          </p:txBody>
        </p:sp>
      </p:grpSp>
      <p:sp>
        <p:nvSpPr>
          <p:cNvPr id="614539" name="Freeform 139"/>
          <p:cNvSpPr>
            <a:spLocks/>
          </p:cNvSpPr>
          <p:nvPr/>
        </p:nvSpPr>
        <p:spPr bwMode="auto">
          <a:xfrm>
            <a:off x="4556125" y="4194175"/>
            <a:ext cx="762000" cy="512763"/>
          </a:xfrm>
          <a:custGeom>
            <a:avLst/>
            <a:gdLst>
              <a:gd name="T0" fmla="*/ 2147483647 w 539"/>
              <a:gd name="T1" fmla="*/ 2147483647 h 363"/>
              <a:gd name="T2" fmla="*/ 2147483647 w 539"/>
              <a:gd name="T3" fmla="*/ 2147483647 h 363"/>
              <a:gd name="T4" fmla="*/ 2147483647 w 539"/>
              <a:gd name="T5" fmla="*/ 2147483647 h 363"/>
              <a:gd name="T6" fmla="*/ 2147483647 w 539"/>
              <a:gd name="T7" fmla="*/ 2147483647 h 363"/>
              <a:gd name="T8" fmla="*/ 2147483647 w 539"/>
              <a:gd name="T9" fmla="*/ 2147483647 h 363"/>
              <a:gd name="T10" fmla="*/ 2147483647 w 539"/>
              <a:gd name="T11" fmla="*/ 2147483647 h 363"/>
              <a:gd name="T12" fmla="*/ 2147483647 w 539"/>
              <a:gd name="T13" fmla="*/ 2147483647 h 363"/>
              <a:gd name="T14" fmla="*/ 2147483647 w 539"/>
              <a:gd name="T15" fmla="*/ 2147483647 h 363"/>
              <a:gd name="T16" fmla="*/ 2147483647 w 539"/>
              <a:gd name="T17" fmla="*/ 2147483647 h 363"/>
              <a:gd name="T18" fmla="*/ 2147483647 w 539"/>
              <a:gd name="T19" fmla="*/ 2147483647 h 363"/>
              <a:gd name="T20" fmla="*/ 2147483647 w 539"/>
              <a:gd name="T21" fmla="*/ 2147483647 h 363"/>
              <a:gd name="T22" fmla="*/ 2147483647 w 539"/>
              <a:gd name="T23" fmla="*/ 2147483647 h 363"/>
              <a:gd name="T24" fmla="*/ 2147483647 w 539"/>
              <a:gd name="T25" fmla="*/ 2147483647 h 363"/>
              <a:gd name="T26" fmla="*/ 2147483647 w 539"/>
              <a:gd name="T27" fmla="*/ 2147483647 h 363"/>
              <a:gd name="T28" fmla="*/ 2147483647 w 539"/>
              <a:gd name="T29" fmla="*/ 2147483647 h 363"/>
              <a:gd name="T30" fmla="*/ 2147483647 w 539"/>
              <a:gd name="T31" fmla="*/ 2147483647 h 363"/>
              <a:gd name="T32" fmla="*/ 2147483647 w 539"/>
              <a:gd name="T33" fmla="*/ 2147483647 h 363"/>
              <a:gd name="T34" fmla="*/ 2147483647 w 539"/>
              <a:gd name="T35" fmla="*/ 2147483647 h 363"/>
              <a:gd name="T36" fmla="*/ 2147483647 w 539"/>
              <a:gd name="T37" fmla="*/ 2147483647 h 363"/>
              <a:gd name="T38" fmla="*/ 2147483647 w 539"/>
              <a:gd name="T39" fmla="*/ 2147483647 h 363"/>
              <a:gd name="T40" fmla="*/ 2147483647 w 539"/>
              <a:gd name="T41" fmla="*/ 2147483647 h 363"/>
              <a:gd name="T42" fmla="*/ 2147483647 w 539"/>
              <a:gd name="T43" fmla="*/ 2147483647 h 363"/>
              <a:gd name="T44" fmla="*/ 2147483647 w 539"/>
              <a:gd name="T45" fmla="*/ 2147483647 h 363"/>
              <a:gd name="T46" fmla="*/ 2147483647 w 539"/>
              <a:gd name="T47" fmla="*/ 2147483647 h 363"/>
              <a:gd name="T48" fmla="*/ 2147483647 w 539"/>
              <a:gd name="T49" fmla="*/ 2147483647 h 363"/>
              <a:gd name="T50" fmla="*/ 2147483647 w 539"/>
              <a:gd name="T51" fmla="*/ 2147483647 h 363"/>
              <a:gd name="T52" fmla="*/ 2147483647 w 539"/>
              <a:gd name="T53" fmla="*/ 2147483647 h 363"/>
              <a:gd name="T54" fmla="*/ 2147483647 w 539"/>
              <a:gd name="T55" fmla="*/ 2147483647 h 363"/>
              <a:gd name="T56" fmla="*/ 2147483647 w 539"/>
              <a:gd name="T57" fmla="*/ 2147483647 h 363"/>
              <a:gd name="T58" fmla="*/ 2147483647 w 539"/>
              <a:gd name="T59" fmla="*/ 2147483647 h 363"/>
              <a:gd name="T60" fmla="*/ 2147483647 w 539"/>
              <a:gd name="T61" fmla="*/ 2147483647 h 363"/>
              <a:gd name="T62" fmla="*/ 2147483647 w 539"/>
              <a:gd name="T63" fmla="*/ 2147483647 h 363"/>
              <a:gd name="T64" fmla="*/ 2147483647 w 539"/>
              <a:gd name="T65" fmla="*/ 2147483647 h 363"/>
              <a:gd name="T66" fmla="*/ 2147483647 w 539"/>
              <a:gd name="T67" fmla="*/ 2147483647 h 363"/>
              <a:gd name="T68" fmla="*/ 2147483647 w 539"/>
              <a:gd name="T69" fmla="*/ 2147483647 h 363"/>
              <a:gd name="T70" fmla="*/ 2147483647 w 539"/>
              <a:gd name="T71" fmla="*/ 2147483647 h 363"/>
              <a:gd name="T72" fmla="*/ 2147483647 w 539"/>
              <a:gd name="T73" fmla="*/ 2147483647 h 363"/>
              <a:gd name="T74" fmla="*/ 2147483647 w 539"/>
              <a:gd name="T75" fmla="*/ 2147483647 h 363"/>
              <a:gd name="T76" fmla="*/ 2147483647 w 539"/>
              <a:gd name="T77" fmla="*/ 2147483647 h 363"/>
              <a:gd name="T78" fmla="*/ 2147483647 w 539"/>
              <a:gd name="T79" fmla="*/ 0 h 363"/>
              <a:gd name="T80" fmla="*/ 2147483647 w 539"/>
              <a:gd name="T81" fmla="*/ 2147483647 h 363"/>
              <a:gd name="T82" fmla="*/ 2147483647 w 539"/>
              <a:gd name="T83" fmla="*/ 2147483647 h 363"/>
              <a:gd name="T84" fmla="*/ 2147483647 w 539"/>
              <a:gd name="T85" fmla="*/ 2147483647 h 363"/>
              <a:gd name="T86" fmla="*/ 2147483647 w 539"/>
              <a:gd name="T87" fmla="*/ 2147483647 h 363"/>
              <a:gd name="T88" fmla="*/ 2147483647 w 539"/>
              <a:gd name="T89" fmla="*/ 2147483647 h 363"/>
              <a:gd name="T90" fmla="*/ 2147483647 w 539"/>
              <a:gd name="T91" fmla="*/ 2147483647 h 363"/>
              <a:gd name="T92" fmla="*/ 2147483647 w 539"/>
              <a:gd name="T93" fmla="*/ 2147483647 h 363"/>
              <a:gd name="T94" fmla="*/ 2147483647 w 539"/>
              <a:gd name="T95" fmla="*/ 2147483647 h 363"/>
              <a:gd name="T96" fmla="*/ 2147483647 w 539"/>
              <a:gd name="T97" fmla="*/ 2147483647 h 363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539"/>
              <a:gd name="T148" fmla="*/ 0 h 363"/>
              <a:gd name="T149" fmla="*/ 539 w 539"/>
              <a:gd name="T150" fmla="*/ 363 h 363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539" h="363">
                <a:moveTo>
                  <a:pt x="537" y="227"/>
                </a:moveTo>
                <a:lnTo>
                  <a:pt x="539" y="240"/>
                </a:lnTo>
                <a:lnTo>
                  <a:pt x="535" y="252"/>
                </a:lnTo>
                <a:lnTo>
                  <a:pt x="528" y="255"/>
                </a:lnTo>
                <a:lnTo>
                  <a:pt x="518" y="263"/>
                </a:lnTo>
                <a:lnTo>
                  <a:pt x="509" y="267"/>
                </a:lnTo>
                <a:lnTo>
                  <a:pt x="505" y="261"/>
                </a:lnTo>
                <a:lnTo>
                  <a:pt x="509" y="257"/>
                </a:lnTo>
                <a:lnTo>
                  <a:pt x="509" y="253"/>
                </a:lnTo>
                <a:lnTo>
                  <a:pt x="507" y="250"/>
                </a:lnTo>
                <a:lnTo>
                  <a:pt x="501" y="244"/>
                </a:lnTo>
                <a:lnTo>
                  <a:pt x="493" y="250"/>
                </a:lnTo>
                <a:lnTo>
                  <a:pt x="499" y="255"/>
                </a:lnTo>
                <a:lnTo>
                  <a:pt x="497" y="265"/>
                </a:lnTo>
                <a:lnTo>
                  <a:pt x="493" y="271"/>
                </a:lnTo>
                <a:lnTo>
                  <a:pt x="495" y="275"/>
                </a:lnTo>
                <a:lnTo>
                  <a:pt x="503" y="278"/>
                </a:lnTo>
                <a:lnTo>
                  <a:pt x="499" y="286"/>
                </a:lnTo>
                <a:lnTo>
                  <a:pt x="497" y="294"/>
                </a:lnTo>
                <a:lnTo>
                  <a:pt x="489" y="292"/>
                </a:lnTo>
                <a:lnTo>
                  <a:pt x="487" y="298"/>
                </a:lnTo>
                <a:lnTo>
                  <a:pt x="489" y="309"/>
                </a:lnTo>
                <a:lnTo>
                  <a:pt x="472" y="309"/>
                </a:lnTo>
                <a:lnTo>
                  <a:pt x="463" y="311"/>
                </a:lnTo>
                <a:lnTo>
                  <a:pt x="459" y="307"/>
                </a:lnTo>
                <a:lnTo>
                  <a:pt x="455" y="305"/>
                </a:lnTo>
                <a:lnTo>
                  <a:pt x="449" y="311"/>
                </a:lnTo>
                <a:lnTo>
                  <a:pt x="432" y="317"/>
                </a:lnTo>
                <a:lnTo>
                  <a:pt x="409" y="317"/>
                </a:lnTo>
                <a:lnTo>
                  <a:pt x="386" y="317"/>
                </a:lnTo>
                <a:lnTo>
                  <a:pt x="370" y="321"/>
                </a:lnTo>
                <a:lnTo>
                  <a:pt x="357" y="326"/>
                </a:lnTo>
                <a:lnTo>
                  <a:pt x="342" y="334"/>
                </a:lnTo>
                <a:lnTo>
                  <a:pt x="326" y="355"/>
                </a:lnTo>
                <a:lnTo>
                  <a:pt x="313" y="361"/>
                </a:lnTo>
                <a:lnTo>
                  <a:pt x="298" y="363"/>
                </a:lnTo>
                <a:lnTo>
                  <a:pt x="288" y="355"/>
                </a:lnTo>
                <a:lnTo>
                  <a:pt x="250" y="355"/>
                </a:lnTo>
                <a:lnTo>
                  <a:pt x="240" y="357"/>
                </a:lnTo>
                <a:lnTo>
                  <a:pt x="221" y="357"/>
                </a:lnTo>
                <a:lnTo>
                  <a:pt x="213" y="351"/>
                </a:lnTo>
                <a:lnTo>
                  <a:pt x="205" y="351"/>
                </a:lnTo>
                <a:lnTo>
                  <a:pt x="188" y="351"/>
                </a:lnTo>
                <a:lnTo>
                  <a:pt x="179" y="349"/>
                </a:lnTo>
                <a:lnTo>
                  <a:pt x="161" y="351"/>
                </a:lnTo>
                <a:lnTo>
                  <a:pt x="156" y="349"/>
                </a:lnTo>
                <a:lnTo>
                  <a:pt x="154" y="346"/>
                </a:lnTo>
                <a:lnTo>
                  <a:pt x="156" y="340"/>
                </a:lnTo>
                <a:lnTo>
                  <a:pt x="157" y="336"/>
                </a:lnTo>
                <a:lnTo>
                  <a:pt x="157" y="330"/>
                </a:lnTo>
                <a:lnTo>
                  <a:pt x="152" y="326"/>
                </a:lnTo>
                <a:lnTo>
                  <a:pt x="142" y="326"/>
                </a:lnTo>
                <a:lnTo>
                  <a:pt x="140" y="319"/>
                </a:lnTo>
                <a:lnTo>
                  <a:pt x="129" y="319"/>
                </a:lnTo>
                <a:lnTo>
                  <a:pt x="125" y="309"/>
                </a:lnTo>
                <a:lnTo>
                  <a:pt x="129" y="303"/>
                </a:lnTo>
                <a:lnTo>
                  <a:pt x="133" y="300"/>
                </a:lnTo>
                <a:lnTo>
                  <a:pt x="134" y="292"/>
                </a:lnTo>
                <a:lnTo>
                  <a:pt x="131" y="286"/>
                </a:lnTo>
                <a:lnTo>
                  <a:pt x="123" y="284"/>
                </a:lnTo>
                <a:lnTo>
                  <a:pt x="111" y="288"/>
                </a:lnTo>
                <a:lnTo>
                  <a:pt x="106" y="294"/>
                </a:lnTo>
                <a:lnTo>
                  <a:pt x="92" y="292"/>
                </a:lnTo>
                <a:lnTo>
                  <a:pt x="81" y="286"/>
                </a:lnTo>
                <a:lnTo>
                  <a:pt x="69" y="277"/>
                </a:lnTo>
                <a:lnTo>
                  <a:pt x="67" y="267"/>
                </a:lnTo>
                <a:lnTo>
                  <a:pt x="69" y="259"/>
                </a:lnTo>
                <a:lnTo>
                  <a:pt x="71" y="253"/>
                </a:lnTo>
                <a:lnTo>
                  <a:pt x="67" y="248"/>
                </a:lnTo>
                <a:lnTo>
                  <a:pt x="58" y="244"/>
                </a:lnTo>
                <a:lnTo>
                  <a:pt x="44" y="242"/>
                </a:lnTo>
                <a:lnTo>
                  <a:pt x="37" y="236"/>
                </a:lnTo>
                <a:lnTo>
                  <a:pt x="31" y="230"/>
                </a:lnTo>
                <a:lnTo>
                  <a:pt x="29" y="221"/>
                </a:lnTo>
                <a:lnTo>
                  <a:pt x="29" y="211"/>
                </a:lnTo>
                <a:lnTo>
                  <a:pt x="23" y="204"/>
                </a:lnTo>
                <a:lnTo>
                  <a:pt x="14" y="198"/>
                </a:lnTo>
                <a:lnTo>
                  <a:pt x="6" y="190"/>
                </a:lnTo>
                <a:lnTo>
                  <a:pt x="4" y="186"/>
                </a:lnTo>
                <a:lnTo>
                  <a:pt x="0" y="177"/>
                </a:lnTo>
                <a:lnTo>
                  <a:pt x="4" y="177"/>
                </a:lnTo>
                <a:lnTo>
                  <a:pt x="12" y="171"/>
                </a:lnTo>
                <a:lnTo>
                  <a:pt x="15" y="165"/>
                </a:lnTo>
                <a:lnTo>
                  <a:pt x="27" y="163"/>
                </a:lnTo>
                <a:lnTo>
                  <a:pt x="40" y="156"/>
                </a:lnTo>
                <a:lnTo>
                  <a:pt x="46" y="148"/>
                </a:lnTo>
                <a:lnTo>
                  <a:pt x="56" y="134"/>
                </a:lnTo>
                <a:lnTo>
                  <a:pt x="71" y="123"/>
                </a:lnTo>
                <a:lnTo>
                  <a:pt x="73" y="117"/>
                </a:lnTo>
                <a:lnTo>
                  <a:pt x="75" y="108"/>
                </a:lnTo>
                <a:lnTo>
                  <a:pt x="81" y="102"/>
                </a:lnTo>
                <a:lnTo>
                  <a:pt x="83" y="90"/>
                </a:lnTo>
                <a:lnTo>
                  <a:pt x="86" y="79"/>
                </a:lnTo>
                <a:lnTo>
                  <a:pt x="92" y="69"/>
                </a:lnTo>
                <a:lnTo>
                  <a:pt x="98" y="60"/>
                </a:lnTo>
                <a:lnTo>
                  <a:pt x="106" y="50"/>
                </a:lnTo>
                <a:lnTo>
                  <a:pt x="110" y="46"/>
                </a:lnTo>
                <a:lnTo>
                  <a:pt x="125" y="37"/>
                </a:lnTo>
                <a:lnTo>
                  <a:pt x="133" y="29"/>
                </a:lnTo>
                <a:lnTo>
                  <a:pt x="144" y="27"/>
                </a:lnTo>
                <a:lnTo>
                  <a:pt x="159" y="21"/>
                </a:lnTo>
                <a:lnTo>
                  <a:pt x="179" y="23"/>
                </a:lnTo>
                <a:lnTo>
                  <a:pt x="182" y="25"/>
                </a:lnTo>
                <a:lnTo>
                  <a:pt x="200" y="27"/>
                </a:lnTo>
                <a:lnTo>
                  <a:pt x="213" y="29"/>
                </a:lnTo>
                <a:lnTo>
                  <a:pt x="223" y="25"/>
                </a:lnTo>
                <a:lnTo>
                  <a:pt x="228" y="21"/>
                </a:lnTo>
                <a:lnTo>
                  <a:pt x="236" y="21"/>
                </a:lnTo>
                <a:lnTo>
                  <a:pt x="244" y="27"/>
                </a:lnTo>
                <a:lnTo>
                  <a:pt x="251" y="31"/>
                </a:lnTo>
                <a:lnTo>
                  <a:pt x="257" y="33"/>
                </a:lnTo>
                <a:lnTo>
                  <a:pt x="267" y="33"/>
                </a:lnTo>
                <a:lnTo>
                  <a:pt x="286" y="25"/>
                </a:lnTo>
                <a:lnTo>
                  <a:pt x="299" y="23"/>
                </a:lnTo>
                <a:lnTo>
                  <a:pt x="321" y="23"/>
                </a:lnTo>
                <a:lnTo>
                  <a:pt x="324" y="17"/>
                </a:lnTo>
                <a:lnTo>
                  <a:pt x="326" y="12"/>
                </a:lnTo>
                <a:lnTo>
                  <a:pt x="334" y="10"/>
                </a:lnTo>
                <a:lnTo>
                  <a:pt x="349" y="0"/>
                </a:lnTo>
                <a:lnTo>
                  <a:pt x="351" y="0"/>
                </a:lnTo>
                <a:lnTo>
                  <a:pt x="374" y="10"/>
                </a:lnTo>
                <a:lnTo>
                  <a:pt x="380" y="31"/>
                </a:lnTo>
                <a:lnTo>
                  <a:pt x="388" y="39"/>
                </a:lnTo>
                <a:lnTo>
                  <a:pt x="393" y="48"/>
                </a:lnTo>
                <a:lnTo>
                  <a:pt x="401" y="56"/>
                </a:lnTo>
                <a:lnTo>
                  <a:pt x="411" y="60"/>
                </a:lnTo>
                <a:lnTo>
                  <a:pt x="426" y="79"/>
                </a:lnTo>
                <a:lnTo>
                  <a:pt x="436" y="96"/>
                </a:lnTo>
                <a:lnTo>
                  <a:pt x="445" y="111"/>
                </a:lnTo>
                <a:lnTo>
                  <a:pt x="445" y="134"/>
                </a:lnTo>
                <a:lnTo>
                  <a:pt x="445" y="146"/>
                </a:lnTo>
                <a:lnTo>
                  <a:pt x="445" y="165"/>
                </a:lnTo>
                <a:lnTo>
                  <a:pt x="451" y="182"/>
                </a:lnTo>
                <a:lnTo>
                  <a:pt x="453" y="196"/>
                </a:lnTo>
                <a:lnTo>
                  <a:pt x="457" y="198"/>
                </a:lnTo>
                <a:lnTo>
                  <a:pt x="457" y="209"/>
                </a:lnTo>
                <a:lnTo>
                  <a:pt x="461" y="215"/>
                </a:lnTo>
                <a:lnTo>
                  <a:pt x="468" y="221"/>
                </a:lnTo>
                <a:lnTo>
                  <a:pt x="478" y="225"/>
                </a:lnTo>
                <a:lnTo>
                  <a:pt x="482" y="230"/>
                </a:lnTo>
                <a:lnTo>
                  <a:pt x="489" y="229"/>
                </a:lnTo>
                <a:lnTo>
                  <a:pt x="501" y="223"/>
                </a:lnTo>
                <a:lnTo>
                  <a:pt x="507" y="221"/>
                </a:lnTo>
                <a:lnTo>
                  <a:pt x="518" y="213"/>
                </a:lnTo>
                <a:lnTo>
                  <a:pt x="524" y="211"/>
                </a:lnTo>
                <a:lnTo>
                  <a:pt x="532" y="213"/>
                </a:lnTo>
                <a:lnTo>
                  <a:pt x="539" y="215"/>
                </a:lnTo>
                <a:lnTo>
                  <a:pt x="537" y="227"/>
                </a:lnTo>
                <a:close/>
              </a:path>
            </a:pathLst>
          </a:custGeom>
          <a:solidFill>
            <a:srgbClr val="FF7C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de-DE"/>
          </a:p>
        </p:txBody>
      </p:sp>
      <p:sp>
        <p:nvSpPr>
          <p:cNvPr id="614541" name="Freeform 141"/>
          <p:cNvSpPr>
            <a:spLocks/>
          </p:cNvSpPr>
          <p:nvPr/>
        </p:nvSpPr>
        <p:spPr bwMode="auto">
          <a:xfrm>
            <a:off x="5075238" y="4657725"/>
            <a:ext cx="1728787" cy="793750"/>
          </a:xfrm>
          <a:custGeom>
            <a:avLst/>
            <a:gdLst>
              <a:gd name="T0" fmla="*/ 2147483647 w 1222"/>
              <a:gd name="T1" fmla="*/ 2147483647 h 561"/>
              <a:gd name="T2" fmla="*/ 2147483647 w 1222"/>
              <a:gd name="T3" fmla="*/ 2147483647 h 561"/>
              <a:gd name="T4" fmla="*/ 2147483647 w 1222"/>
              <a:gd name="T5" fmla="*/ 2147483647 h 561"/>
              <a:gd name="T6" fmla="*/ 2147483647 w 1222"/>
              <a:gd name="T7" fmla="*/ 2147483647 h 561"/>
              <a:gd name="T8" fmla="*/ 2147483647 w 1222"/>
              <a:gd name="T9" fmla="*/ 2147483647 h 561"/>
              <a:gd name="T10" fmla="*/ 2147483647 w 1222"/>
              <a:gd name="T11" fmla="*/ 2147483647 h 561"/>
              <a:gd name="T12" fmla="*/ 2147483647 w 1222"/>
              <a:gd name="T13" fmla="*/ 2147483647 h 561"/>
              <a:gd name="T14" fmla="*/ 2147483647 w 1222"/>
              <a:gd name="T15" fmla="*/ 2147483647 h 561"/>
              <a:gd name="T16" fmla="*/ 2147483647 w 1222"/>
              <a:gd name="T17" fmla="*/ 2147483647 h 561"/>
              <a:gd name="T18" fmla="*/ 2147483647 w 1222"/>
              <a:gd name="T19" fmla="*/ 2147483647 h 561"/>
              <a:gd name="T20" fmla="*/ 2147483647 w 1222"/>
              <a:gd name="T21" fmla="*/ 2147483647 h 561"/>
              <a:gd name="T22" fmla="*/ 2147483647 w 1222"/>
              <a:gd name="T23" fmla="*/ 2147483647 h 561"/>
              <a:gd name="T24" fmla="*/ 2147483647 w 1222"/>
              <a:gd name="T25" fmla="*/ 2147483647 h 561"/>
              <a:gd name="T26" fmla="*/ 2147483647 w 1222"/>
              <a:gd name="T27" fmla="*/ 2147483647 h 561"/>
              <a:gd name="T28" fmla="*/ 2147483647 w 1222"/>
              <a:gd name="T29" fmla="*/ 2147483647 h 561"/>
              <a:gd name="T30" fmla="*/ 2147483647 w 1222"/>
              <a:gd name="T31" fmla="*/ 2147483647 h 561"/>
              <a:gd name="T32" fmla="*/ 2147483647 w 1222"/>
              <a:gd name="T33" fmla="*/ 2147483647 h 561"/>
              <a:gd name="T34" fmla="*/ 2147483647 w 1222"/>
              <a:gd name="T35" fmla="*/ 2147483647 h 561"/>
              <a:gd name="T36" fmla="*/ 2147483647 w 1222"/>
              <a:gd name="T37" fmla="*/ 2147483647 h 561"/>
              <a:gd name="T38" fmla="*/ 2147483647 w 1222"/>
              <a:gd name="T39" fmla="*/ 2147483647 h 561"/>
              <a:gd name="T40" fmla="*/ 2147483647 w 1222"/>
              <a:gd name="T41" fmla="*/ 2147483647 h 561"/>
              <a:gd name="T42" fmla="*/ 2147483647 w 1222"/>
              <a:gd name="T43" fmla="*/ 2147483647 h 561"/>
              <a:gd name="T44" fmla="*/ 2147483647 w 1222"/>
              <a:gd name="T45" fmla="*/ 2147483647 h 561"/>
              <a:gd name="T46" fmla="*/ 2147483647 w 1222"/>
              <a:gd name="T47" fmla="*/ 2147483647 h 561"/>
              <a:gd name="T48" fmla="*/ 2147483647 w 1222"/>
              <a:gd name="T49" fmla="*/ 2147483647 h 561"/>
              <a:gd name="T50" fmla="*/ 2147483647 w 1222"/>
              <a:gd name="T51" fmla="*/ 2147483647 h 561"/>
              <a:gd name="T52" fmla="*/ 2147483647 w 1222"/>
              <a:gd name="T53" fmla="*/ 2147483647 h 561"/>
              <a:gd name="T54" fmla="*/ 2147483647 w 1222"/>
              <a:gd name="T55" fmla="*/ 2147483647 h 561"/>
              <a:gd name="T56" fmla="*/ 2147483647 w 1222"/>
              <a:gd name="T57" fmla="*/ 2147483647 h 561"/>
              <a:gd name="T58" fmla="*/ 2147483647 w 1222"/>
              <a:gd name="T59" fmla="*/ 2147483647 h 561"/>
              <a:gd name="T60" fmla="*/ 2147483647 w 1222"/>
              <a:gd name="T61" fmla="*/ 2147483647 h 561"/>
              <a:gd name="T62" fmla="*/ 2147483647 w 1222"/>
              <a:gd name="T63" fmla="*/ 2147483647 h 561"/>
              <a:gd name="T64" fmla="*/ 2147483647 w 1222"/>
              <a:gd name="T65" fmla="*/ 2147483647 h 561"/>
              <a:gd name="T66" fmla="*/ 2147483647 w 1222"/>
              <a:gd name="T67" fmla="*/ 2147483647 h 561"/>
              <a:gd name="T68" fmla="*/ 2147483647 w 1222"/>
              <a:gd name="T69" fmla="*/ 2147483647 h 561"/>
              <a:gd name="T70" fmla="*/ 2147483647 w 1222"/>
              <a:gd name="T71" fmla="*/ 2147483647 h 561"/>
              <a:gd name="T72" fmla="*/ 2147483647 w 1222"/>
              <a:gd name="T73" fmla="*/ 2147483647 h 561"/>
              <a:gd name="T74" fmla="*/ 2147483647 w 1222"/>
              <a:gd name="T75" fmla="*/ 2147483647 h 561"/>
              <a:gd name="T76" fmla="*/ 2147483647 w 1222"/>
              <a:gd name="T77" fmla="*/ 2147483647 h 561"/>
              <a:gd name="T78" fmla="*/ 2147483647 w 1222"/>
              <a:gd name="T79" fmla="*/ 2147483647 h 561"/>
              <a:gd name="T80" fmla="*/ 2147483647 w 1222"/>
              <a:gd name="T81" fmla="*/ 2147483647 h 561"/>
              <a:gd name="T82" fmla="*/ 2147483647 w 1222"/>
              <a:gd name="T83" fmla="*/ 2147483647 h 561"/>
              <a:gd name="T84" fmla="*/ 2147483647 w 1222"/>
              <a:gd name="T85" fmla="*/ 2147483647 h 561"/>
              <a:gd name="T86" fmla="*/ 2147483647 w 1222"/>
              <a:gd name="T87" fmla="*/ 2147483647 h 561"/>
              <a:gd name="T88" fmla="*/ 2147483647 w 1222"/>
              <a:gd name="T89" fmla="*/ 2147483647 h 561"/>
              <a:gd name="T90" fmla="*/ 2147483647 w 1222"/>
              <a:gd name="T91" fmla="*/ 2147483647 h 561"/>
              <a:gd name="T92" fmla="*/ 2147483647 w 1222"/>
              <a:gd name="T93" fmla="*/ 2147483647 h 561"/>
              <a:gd name="T94" fmla="*/ 2147483647 w 1222"/>
              <a:gd name="T95" fmla="*/ 2147483647 h 561"/>
              <a:gd name="T96" fmla="*/ 2147483647 w 1222"/>
              <a:gd name="T97" fmla="*/ 2147483647 h 561"/>
              <a:gd name="T98" fmla="*/ 2147483647 w 1222"/>
              <a:gd name="T99" fmla="*/ 2147483647 h 561"/>
              <a:gd name="T100" fmla="*/ 2147483647 w 1222"/>
              <a:gd name="T101" fmla="*/ 2147483647 h 561"/>
              <a:gd name="T102" fmla="*/ 2147483647 w 1222"/>
              <a:gd name="T103" fmla="*/ 2147483647 h 561"/>
              <a:gd name="T104" fmla="*/ 2147483647 w 1222"/>
              <a:gd name="T105" fmla="*/ 2147483647 h 561"/>
              <a:gd name="T106" fmla="*/ 2147483647 w 1222"/>
              <a:gd name="T107" fmla="*/ 2147483647 h 561"/>
              <a:gd name="T108" fmla="*/ 2147483647 w 1222"/>
              <a:gd name="T109" fmla="*/ 2147483647 h 561"/>
              <a:gd name="T110" fmla="*/ 2147483647 w 1222"/>
              <a:gd name="T111" fmla="*/ 2147483647 h 561"/>
              <a:gd name="T112" fmla="*/ 2147483647 w 1222"/>
              <a:gd name="T113" fmla="*/ 2147483647 h 561"/>
              <a:gd name="T114" fmla="*/ 2147483647 w 1222"/>
              <a:gd name="T115" fmla="*/ 2147483647 h 561"/>
              <a:gd name="T116" fmla="*/ 2147483647 w 1222"/>
              <a:gd name="T117" fmla="*/ 2147483647 h 561"/>
              <a:gd name="T118" fmla="*/ 2147483647 w 1222"/>
              <a:gd name="T119" fmla="*/ 2147483647 h 56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222"/>
              <a:gd name="T181" fmla="*/ 0 h 561"/>
              <a:gd name="T182" fmla="*/ 1222 w 1222"/>
              <a:gd name="T183" fmla="*/ 561 h 561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222" h="561">
                <a:moveTo>
                  <a:pt x="671" y="519"/>
                </a:moveTo>
                <a:lnTo>
                  <a:pt x="675" y="520"/>
                </a:lnTo>
                <a:lnTo>
                  <a:pt x="677" y="522"/>
                </a:lnTo>
                <a:lnTo>
                  <a:pt x="683" y="524"/>
                </a:lnTo>
                <a:lnTo>
                  <a:pt x="686" y="524"/>
                </a:lnTo>
                <a:lnTo>
                  <a:pt x="688" y="522"/>
                </a:lnTo>
                <a:lnTo>
                  <a:pt x="692" y="519"/>
                </a:lnTo>
                <a:lnTo>
                  <a:pt x="692" y="511"/>
                </a:lnTo>
                <a:lnTo>
                  <a:pt x="690" y="503"/>
                </a:lnTo>
                <a:lnTo>
                  <a:pt x="688" y="501"/>
                </a:lnTo>
                <a:lnTo>
                  <a:pt x="688" y="497"/>
                </a:lnTo>
                <a:lnTo>
                  <a:pt x="690" y="494"/>
                </a:lnTo>
                <a:lnTo>
                  <a:pt x="692" y="492"/>
                </a:lnTo>
                <a:lnTo>
                  <a:pt x="698" y="490"/>
                </a:lnTo>
                <a:lnTo>
                  <a:pt x="702" y="490"/>
                </a:lnTo>
                <a:lnTo>
                  <a:pt x="704" y="488"/>
                </a:lnTo>
                <a:lnTo>
                  <a:pt x="706" y="486"/>
                </a:lnTo>
                <a:lnTo>
                  <a:pt x="708" y="482"/>
                </a:lnTo>
                <a:lnTo>
                  <a:pt x="709" y="478"/>
                </a:lnTo>
                <a:lnTo>
                  <a:pt x="708" y="476"/>
                </a:lnTo>
                <a:lnTo>
                  <a:pt x="706" y="472"/>
                </a:lnTo>
                <a:lnTo>
                  <a:pt x="704" y="469"/>
                </a:lnTo>
                <a:lnTo>
                  <a:pt x="702" y="465"/>
                </a:lnTo>
                <a:lnTo>
                  <a:pt x="704" y="459"/>
                </a:lnTo>
                <a:lnTo>
                  <a:pt x="706" y="451"/>
                </a:lnTo>
                <a:lnTo>
                  <a:pt x="708" y="447"/>
                </a:lnTo>
                <a:lnTo>
                  <a:pt x="709" y="444"/>
                </a:lnTo>
                <a:lnTo>
                  <a:pt x="713" y="442"/>
                </a:lnTo>
                <a:lnTo>
                  <a:pt x="715" y="440"/>
                </a:lnTo>
                <a:lnTo>
                  <a:pt x="717" y="440"/>
                </a:lnTo>
                <a:lnTo>
                  <a:pt x="719" y="440"/>
                </a:lnTo>
                <a:lnTo>
                  <a:pt x="727" y="444"/>
                </a:lnTo>
                <a:lnTo>
                  <a:pt x="734" y="447"/>
                </a:lnTo>
                <a:lnTo>
                  <a:pt x="738" y="447"/>
                </a:lnTo>
                <a:lnTo>
                  <a:pt x="742" y="449"/>
                </a:lnTo>
                <a:lnTo>
                  <a:pt x="750" y="449"/>
                </a:lnTo>
                <a:lnTo>
                  <a:pt x="757" y="447"/>
                </a:lnTo>
                <a:lnTo>
                  <a:pt x="761" y="447"/>
                </a:lnTo>
                <a:lnTo>
                  <a:pt x="763" y="446"/>
                </a:lnTo>
                <a:lnTo>
                  <a:pt x="773" y="438"/>
                </a:lnTo>
                <a:lnTo>
                  <a:pt x="782" y="432"/>
                </a:lnTo>
                <a:lnTo>
                  <a:pt x="784" y="430"/>
                </a:lnTo>
                <a:lnTo>
                  <a:pt x="788" y="426"/>
                </a:lnTo>
                <a:lnTo>
                  <a:pt x="794" y="426"/>
                </a:lnTo>
                <a:lnTo>
                  <a:pt x="802" y="424"/>
                </a:lnTo>
                <a:lnTo>
                  <a:pt x="803" y="424"/>
                </a:lnTo>
                <a:lnTo>
                  <a:pt x="809" y="423"/>
                </a:lnTo>
                <a:lnTo>
                  <a:pt x="811" y="421"/>
                </a:lnTo>
                <a:lnTo>
                  <a:pt x="815" y="417"/>
                </a:lnTo>
                <a:lnTo>
                  <a:pt x="819" y="415"/>
                </a:lnTo>
                <a:lnTo>
                  <a:pt x="821" y="415"/>
                </a:lnTo>
                <a:lnTo>
                  <a:pt x="827" y="415"/>
                </a:lnTo>
                <a:lnTo>
                  <a:pt x="832" y="415"/>
                </a:lnTo>
                <a:lnTo>
                  <a:pt x="838" y="415"/>
                </a:lnTo>
                <a:lnTo>
                  <a:pt x="846" y="417"/>
                </a:lnTo>
                <a:lnTo>
                  <a:pt x="853" y="417"/>
                </a:lnTo>
                <a:lnTo>
                  <a:pt x="859" y="417"/>
                </a:lnTo>
                <a:lnTo>
                  <a:pt x="874" y="415"/>
                </a:lnTo>
                <a:lnTo>
                  <a:pt x="890" y="413"/>
                </a:lnTo>
                <a:lnTo>
                  <a:pt x="901" y="409"/>
                </a:lnTo>
                <a:lnTo>
                  <a:pt x="911" y="405"/>
                </a:lnTo>
                <a:lnTo>
                  <a:pt x="924" y="396"/>
                </a:lnTo>
                <a:lnTo>
                  <a:pt x="938" y="388"/>
                </a:lnTo>
                <a:lnTo>
                  <a:pt x="949" y="380"/>
                </a:lnTo>
                <a:lnTo>
                  <a:pt x="961" y="373"/>
                </a:lnTo>
                <a:lnTo>
                  <a:pt x="972" y="367"/>
                </a:lnTo>
                <a:lnTo>
                  <a:pt x="986" y="361"/>
                </a:lnTo>
                <a:lnTo>
                  <a:pt x="992" y="361"/>
                </a:lnTo>
                <a:lnTo>
                  <a:pt x="997" y="361"/>
                </a:lnTo>
                <a:lnTo>
                  <a:pt x="1005" y="357"/>
                </a:lnTo>
                <a:lnTo>
                  <a:pt x="1015" y="352"/>
                </a:lnTo>
                <a:lnTo>
                  <a:pt x="1024" y="346"/>
                </a:lnTo>
                <a:lnTo>
                  <a:pt x="1036" y="338"/>
                </a:lnTo>
                <a:lnTo>
                  <a:pt x="1039" y="334"/>
                </a:lnTo>
                <a:lnTo>
                  <a:pt x="1043" y="329"/>
                </a:lnTo>
                <a:lnTo>
                  <a:pt x="1047" y="327"/>
                </a:lnTo>
                <a:lnTo>
                  <a:pt x="1049" y="323"/>
                </a:lnTo>
                <a:lnTo>
                  <a:pt x="1057" y="323"/>
                </a:lnTo>
                <a:lnTo>
                  <a:pt x="1064" y="323"/>
                </a:lnTo>
                <a:lnTo>
                  <a:pt x="1072" y="323"/>
                </a:lnTo>
                <a:lnTo>
                  <a:pt x="1080" y="321"/>
                </a:lnTo>
                <a:lnTo>
                  <a:pt x="1086" y="315"/>
                </a:lnTo>
                <a:lnTo>
                  <a:pt x="1089" y="309"/>
                </a:lnTo>
                <a:lnTo>
                  <a:pt x="1093" y="309"/>
                </a:lnTo>
                <a:lnTo>
                  <a:pt x="1097" y="309"/>
                </a:lnTo>
                <a:lnTo>
                  <a:pt x="1101" y="305"/>
                </a:lnTo>
                <a:lnTo>
                  <a:pt x="1105" y="302"/>
                </a:lnTo>
                <a:lnTo>
                  <a:pt x="1110" y="300"/>
                </a:lnTo>
                <a:lnTo>
                  <a:pt x="1116" y="300"/>
                </a:lnTo>
                <a:lnTo>
                  <a:pt x="1120" y="300"/>
                </a:lnTo>
                <a:lnTo>
                  <a:pt x="1126" y="302"/>
                </a:lnTo>
                <a:lnTo>
                  <a:pt x="1130" y="302"/>
                </a:lnTo>
                <a:lnTo>
                  <a:pt x="1133" y="302"/>
                </a:lnTo>
                <a:lnTo>
                  <a:pt x="1139" y="302"/>
                </a:lnTo>
                <a:lnTo>
                  <a:pt x="1143" y="304"/>
                </a:lnTo>
                <a:lnTo>
                  <a:pt x="1153" y="304"/>
                </a:lnTo>
                <a:lnTo>
                  <a:pt x="1162" y="304"/>
                </a:lnTo>
                <a:lnTo>
                  <a:pt x="1166" y="302"/>
                </a:lnTo>
                <a:lnTo>
                  <a:pt x="1170" y="300"/>
                </a:lnTo>
                <a:lnTo>
                  <a:pt x="1174" y="298"/>
                </a:lnTo>
                <a:lnTo>
                  <a:pt x="1178" y="296"/>
                </a:lnTo>
                <a:lnTo>
                  <a:pt x="1183" y="298"/>
                </a:lnTo>
                <a:lnTo>
                  <a:pt x="1189" y="302"/>
                </a:lnTo>
                <a:lnTo>
                  <a:pt x="1187" y="305"/>
                </a:lnTo>
                <a:lnTo>
                  <a:pt x="1185" y="309"/>
                </a:lnTo>
                <a:lnTo>
                  <a:pt x="1187" y="309"/>
                </a:lnTo>
                <a:lnTo>
                  <a:pt x="1189" y="309"/>
                </a:lnTo>
                <a:lnTo>
                  <a:pt x="1193" y="309"/>
                </a:lnTo>
                <a:lnTo>
                  <a:pt x="1197" y="309"/>
                </a:lnTo>
                <a:lnTo>
                  <a:pt x="1199" y="302"/>
                </a:lnTo>
                <a:lnTo>
                  <a:pt x="1203" y="294"/>
                </a:lnTo>
                <a:lnTo>
                  <a:pt x="1206" y="292"/>
                </a:lnTo>
                <a:lnTo>
                  <a:pt x="1210" y="290"/>
                </a:lnTo>
                <a:lnTo>
                  <a:pt x="1214" y="288"/>
                </a:lnTo>
                <a:lnTo>
                  <a:pt x="1220" y="286"/>
                </a:lnTo>
                <a:lnTo>
                  <a:pt x="1222" y="284"/>
                </a:lnTo>
                <a:lnTo>
                  <a:pt x="1220" y="282"/>
                </a:lnTo>
                <a:lnTo>
                  <a:pt x="1220" y="279"/>
                </a:lnTo>
                <a:lnTo>
                  <a:pt x="1216" y="275"/>
                </a:lnTo>
                <a:lnTo>
                  <a:pt x="1214" y="271"/>
                </a:lnTo>
                <a:lnTo>
                  <a:pt x="1212" y="269"/>
                </a:lnTo>
                <a:lnTo>
                  <a:pt x="1210" y="265"/>
                </a:lnTo>
                <a:lnTo>
                  <a:pt x="1206" y="263"/>
                </a:lnTo>
                <a:lnTo>
                  <a:pt x="1204" y="261"/>
                </a:lnTo>
                <a:lnTo>
                  <a:pt x="1201" y="259"/>
                </a:lnTo>
                <a:lnTo>
                  <a:pt x="1199" y="257"/>
                </a:lnTo>
                <a:lnTo>
                  <a:pt x="1197" y="257"/>
                </a:lnTo>
                <a:lnTo>
                  <a:pt x="1197" y="252"/>
                </a:lnTo>
                <a:lnTo>
                  <a:pt x="1197" y="248"/>
                </a:lnTo>
                <a:lnTo>
                  <a:pt x="1195" y="246"/>
                </a:lnTo>
                <a:lnTo>
                  <a:pt x="1193" y="244"/>
                </a:lnTo>
                <a:lnTo>
                  <a:pt x="1191" y="242"/>
                </a:lnTo>
                <a:lnTo>
                  <a:pt x="1187" y="240"/>
                </a:lnTo>
                <a:lnTo>
                  <a:pt x="1185" y="242"/>
                </a:lnTo>
                <a:lnTo>
                  <a:pt x="1183" y="244"/>
                </a:lnTo>
                <a:lnTo>
                  <a:pt x="1181" y="244"/>
                </a:lnTo>
                <a:lnTo>
                  <a:pt x="1180" y="244"/>
                </a:lnTo>
                <a:lnTo>
                  <a:pt x="1178" y="242"/>
                </a:lnTo>
                <a:lnTo>
                  <a:pt x="1176" y="240"/>
                </a:lnTo>
                <a:lnTo>
                  <a:pt x="1176" y="234"/>
                </a:lnTo>
                <a:lnTo>
                  <a:pt x="1174" y="231"/>
                </a:lnTo>
                <a:lnTo>
                  <a:pt x="1174" y="223"/>
                </a:lnTo>
                <a:lnTo>
                  <a:pt x="1174" y="217"/>
                </a:lnTo>
                <a:lnTo>
                  <a:pt x="1172" y="213"/>
                </a:lnTo>
                <a:lnTo>
                  <a:pt x="1172" y="208"/>
                </a:lnTo>
                <a:lnTo>
                  <a:pt x="1172" y="206"/>
                </a:lnTo>
                <a:lnTo>
                  <a:pt x="1170" y="206"/>
                </a:lnTo>
                <a:lnTo>
                  <a:pt x="1166" y="202"/>
                </a:lnTo>
                <a:lnTo>
                  <a:pt x="1162" y="200"/>
                </a:lnTo>
                <a:lnTo>
                  <a:pt x="1160" y="198"/>
                </a:lnTo>
                <a:lnTo>
                  <a:pt x="1158" y="194"/>
                </a:lnTo>
                <a:lnTo>
                  <a:pt x="1157" y="190"/>
                </a:lnTo>
                <a:lnTo>
                  <a:pt x="1153" y="186"/>
                </a:lnTo>
                <a:lnTo>
                  <a:pt x="1153" y="185"/>
                </a:lnTo>
                <a:lnTo>
                  <a:pt x="1153" y="181"/>
                </a:lnTo>
                <a:lnTo>
                  <a:pt x="1153" y="177"/>
                </a:lnTo>
                <a:lnTo>
                  <a:pt x="1153" y="173"/>
                </a:lnTo>
                <a:lnTo>
                  <a:pt x="1149" y="169"/>
                </a:lnTo>
                <a:lnTo>
                  <a:pt x="1143" y="165"/>
                </a:lnTo>
                <a:lnTo>
                  <a:pt x="1143" y="162"/>
                </a:lnTo>
                <a:lnTo>
                  <a:pt x="1139" y="160"/>
                </a:lnTo>
                <a:lnTo>
                  <a:pt x="1139" y="154"/>
                </a:lnTo>
                <a:lnTo>
                  <a:pt x="1139" y="148"/>
                </a:lnTo>
                <a:lnTo>
                  <a:pt x="1139" y="144"/>
                </a:lnTo>
                <a:lnTo>
                  <a:pt x="1139" y="140"/>
                </a:lnTo>
                <a:lnTo>
                  <a:pt x="1141" y="140"/>
                </a:lnTo>
                <a:lnTo>
                  <a:pt x="1143" y="140"/>
                </a:lnTo>
                <a:lnTo>
                  <a:pt x="1145" y="137"/>
                </a:lnTo>
                <a:lnTo>
                  <a:pt x="1147" y="133"/>
                </a:lnTo>
                <a:lnTo>
                  <a:pt x="1149" y="131"/>
                </a:lnTo>
                <a:lnTo>
                  <a:pt x="1149" y="129"/>
                </a:lnTo>
                <a:lnTo>
                  <a:pt x="1149" y="125"/>
                </a:lnTo>
                <a:lnTo>
                  <a:pt x="1149" y="121"/>
                </a:lnTo>
                <a:lnTo>
                  <a:pt x="1147" y="115"/>
                </a:lnTo>
                <a:lnTo>
                  <a:pt x="1145" y="110"/>
                </a:lnTo>
                <a:lnTo>
                  <a:pt x="1145" y="102"/>
                </a:lnTo>
                <a:lnTo>
                  <a:pt x="1145" y="96"/>
                </a:lnTo>
                <a:lnTo>
                  <a:pt x="1145" y="94"/>
                </a:lnTo>
                <a:lnTo>
                  <a:pt x="1143" y="92"/>
                </a:lnTo>
                <a:lnTo>
                  <a:pt x="1141" y="91"/>
                </a:lnTo>
                <a:lnTo>
                  <a:pt x="1139" y="91"/>
                </a:lnTo>
                <a:lnTo>
                  <a:pt x="1137" y="89"/>
                </a:lnTo>
                <a:lnTo>
                  <a:pt x="1133" y="89"/>
                </a:lnTo>
                <a:lnTo>
                  <a:pt x="1132" y="87"/>
                </a:lnTo>
                <a:lnTo>
                  <a:pt x="1128" y="87"/>
                </a:lnTo>
                <a:lnTo>
                  <a:pt x="1122" y="87"/>
                </a:lnTo>
                <a:lnTo>
                  <a:pt x="1118" y="87"/>
                </a:lnTo>
                <a:lnTo>
                  <a:pt x="1114" y="87"/>
                </a:lnTo>
                <a:lnTo>
                  <a:pt x="1110" y="89"/>
                </a:lnTo>
                <a:lnTo>
                  <a:pt x="1105" y="89"/>
                </a:lnTo>
                <a:lnTo>
                  <a:pt x="1099" y="89"/>
                </a:lnTo>
                <a:lnTo>
                  <a:pt x="1095" y="87"/>
                </a:lnTo>
                <a:lnTo>
                  <a:pt x="1091" y="87"/>
                </a:lnTo>
                <a:lnTo>
                  <a:pt x="1087" y="85"/>
                </a:lnTo>
                <a:lnTo>
                  <a:pt x="1086" y="83"/>
                </a:lnTo>
                <a:lnTo>
                  <a:pt x="1084" y="79"/>
                </a:lnTo>
                <a:lnTo>
                  <a:pt x="1082" y="75"/>
                </a:lnTo>
                <a:lnTo>
                  <a:pt x="1078" y="73"/>
                </a:lnTo>
                <a:lnTo>
                  <a:pt x="1076" y="71"/>
                </a:lnTo>
                <a:lnTo>
                  <a:pt x="1074" y="66"/>
                </a:lnTo>
                <a:lnTo>
                  <a:pt x="1070" y="60"/>
                </a:lnTo>
                <a:lnTo>
                  <a:pt x="1070" y="52"/>
                </a:lnTo>
                <a:lnTo>
                  <a:pt x="1070" y="46"/>
                </a:lnTo>
                <a:lnTo>
                  <a:pt x="1068" y="44"/>
                </a:lnTo>
                <a:lnTo>
                  <a:pt x="1068" y="41"/>
                </a:lnTo>
                <a:lnTo>
                  <a:pt x="1066" y="39"/>
                </a:lnTo>
                <a:lnTo>
                  <a:pt x="1064" y="35"/>
                </a:lnTo>
                <a:lnTo>
                  <a:pt x="1061" y="33"/>
                </a:lnTo>
                <a:lnTo>
                  <a:pt x="1057" y="31"/>
                </a:lnTo>
                <a:lnTo>
                  <a:pt x="1055" y="29"/>
                </a:lnTo>
                <a:lnTo>
                  <a:pt x="1049" y="27"/>
                </a:lnTo>
                <a:lnTo>
                  <a:pt x="1047" y="25"/>
                </a:lnTo>
                <a:lnTo>
                  <a:pt x="1045" y="23"/>
                </a:lnTo>
                <a:lnTo>
                  <a:pt x="1041" y="23"/>
                </a:lnTo>
                <a:lnTo>
                  <a:pt x="1038" y="25"/>
                </a:lnTo>
                <a:lnTo>
                  <a:pt x="1036" y="25"/>
                </a:lnTo>
                <a:lnTo>
                  <a:pt x="1034" y="25"/>
                </a:lnTo>
                <a:lnTo>
                  <a:pt x="1030" y="23"/>
                </a:lnTo>
                <a:lnTo>
                  <a:pt x="1028" y="21"/>
                </a:lnTo>
                <a:lnTo>
                  <a:pt x="1024" y="18"/>
                </a:lnTo>
                <a:lnTo>
                  <a:pt x="1020" y="14"/>
                </a:lnTo>
                <a:lnTo>
                  <a:pt x="1018" y="12"/>
                </a:lnTo>
                <a:lnTo>
                  <a:pt x="1015" y="10"/>
                </a:lnTo>
                <a:lnTo>
                  <a:pt x="1007" y="10"/>
                </a:lnTo>
                <a:lnTo>
                  <a:pt x="1001" y="8"/>
                </a:lnTo>
                <a:lnTo>
                  <a:pt x="999" y="8"/>
                </a:lnTo>
                <a:lnTo>
                  <a:pt x="997" y="8"/>
                </a:lnTo>
                <a:lnTo>
                  <a:pt x="999" y="4"/>
                </a:lnTo>
                <a:lnTo>
                  <a:pt x="999" y="2"/>
                </a:lnTo>
                <a:lnTo>
                  <a:pt x="997" y="2"/>
                </a:lnTo>
                <a:lnTo>
                  <a:pt x="997" y="0"/>
                </a:lnTo>
                <a:lnTo>
                  <a:pt x="992" y="2"/>
                </a:lnTo>
                <a:lnTo>
                  <a:pt x="988" y="2"/>
                </a:lnTo>
                <a:lnTo>
                  <a:pt x="986" y="6"/>
                </a:lnTo>
                <a:lnTo>
                  <a:pt x="986" y="8"/>
                </a:lnTo>
                <a:lnTo>
                  <a:pt x="984" y="10"/>
                </a:lnTo>
                <a:lnTo>
                  <a:pt x="984" y="14"/>
                </a:lnTo>
                <a:lnTo>
                  <a:pt x="980" y="14"/>
                </a:lnTo>
                <a:lnTo>
                  <a:pt x="978" y="14"/>
                </a:lnTo>
                <a:lnTo>
                  <a:pt x="974" y="14"/>
                </a:lnTo>
                <a:lnTo>
                  <a:pt x="968" y="14"/>
                </a:lnTo>
                <a:lnTo>
                  <a:pt x="967" y="14"/>
                </a:lnTo>
                <a:lnTo>
                  <a:pt x="963" y="16"/>
                </a:lnTo>
                <a:lnTo>
                  <a:pt x="959" y="21"/>
                </a:lnTo>
                <a:lnTo>
                  <a:pt x="955" y="25"/>
                </a:lnTo>
                <a:lnTo>
                  <a:pt x="949" y="27"/>
                </a:lnTo>
                <a:lnTo>
                  <a:pt x="945" y="29"/>
                </a:lnTo>
                <a:lnTo>
                  <a:pt x="942" y="29"/>
                </a:lnTo>
                <a:lnTo>
                  <a:pt x="936" y="29"/>
                </a:lnTo>
                <a:lnTo>
                  <a:pt x="932" y="27"/>
                </a:lnTo>
                <a:lnTo>
                  <a:pt x="926" y="27"/>
                </a:lnTo>
                <a:lnTo>
                  <a:pt x="922" y="33"/>
                </a:lnTo>
                <a:lnTo>
                  <a:pt x="921" y="39"/>
                </a:lnTo>
                <a:lnTo>
                  <a:pt x="915" y="41"/>
                </a:lnTo>
                <a:lnTo>
                  <a:pt x="907" y="44"/>
                </a:lnTo>
                <a:lnTo>
                  <a:pt x="901" y="52"/>
                </a:lnTo>
                <a:lnTo>
                  <a:pt x="894" y="62"/>
                </a:lnTo>
                <a:lnTo>
                  <a:pt x="892" y="62"/>
                </a:lnTo>
                <a:lnTo>
                  <a:pt x="888" y="64"/>
                </a:lnTo>
                <a:lnTo>
                  <a:pt x="886" y="68"/>
                </a:lnTo>
                <a:lnTo>
                  <a:pt x="884" y="71"/>
                </a:lnTo>
                <a:lnTo>
                  <a:pt x="880" y="73"/>
                </a:lnTo>
                <a:lnTo>
                  <a:pt x="876" y="77"/>
                </a:lnTo>
                <a:lnTo>
                  <a:pt x="873" y="79"/>
                </a:lnTo>
                <a:lnTo>
                  <a:pt x="869" y="83"/>
                </a:lnTo>
                <a:lnTo>
                  <a:pt x="861" y="85"/>
                </a:lnTo>
                <a:lnTo>
                  <a:pt x="855" y="89"/>
                </a:lnTo>
                <a:lnTo>
                  <a:pt x="851" y="89"/>
                </a:lnTo>
                <a:lnTo>
                  <a:pt x="850" y="89"/>
                </a:lnTo>
                <a:lnTo>
                  <a:pt x="834" y="89"/>
                </a:lnTo>
                <a:lnTo>
                  <a:pt x="821" y="89"/>
                </a:lnTo>
                <a:lnTo>
                  <a:pt x="815" y="91"/>
                </a:lnTo>
                <a:lnTo>
                  <a:pt x="809" y="94"/>
                </a:lnTo>
                <a:lnTo>
                  <a:pt x="805" y="94"/>
                </a:lnTo>
                <a:lnTo>
                  <a:pt x="803" y="94"/>
                </a:lnTo>
                <a:lnTo>
                  <a:pt x="800" y="94"/>
                </a:lnTo>
                <a:lnTo>
                  <a:pt x="798" y="92"/>
                </a:lnTo>
                <a:lnTo>
                  <a:pt x="796" y="94"/>
                </a:lnTo>
                <a:lnTo>
                  <a:pt x="792" y="94"/>
                </a:lnTo>
                <a:lnTo>
                  <a:pt x="788" y="96"/>
                </a:lnTo>
                <a:lnTo>
                  <a:pt x="784" y="100"/>
                </a:lnTo>
                <a:lnTo>
                  <a:pt x="780" y="100"/>
                </a:lnTo>
                <a:lnTo>
                  <a:pt x="777" y="102"/>
                </a:lnTo>
                <a:lnTo>
                  <a:pt x="773" y="102"/>
                </a:lnTo>
                <a:lnTo>
                  <a:pt x="767" y="102"/>
                </a:lnTo>
                <a:lnTo>
                  <a:pt x="767" y="104"/>
                </a:lnTo>
                <a:lnTo>
                  <a:pt x="765" y="104"/>
                </a:lnTo>
                <a:lnTo>
                  <a:pt x="763" y="108"/>
                </a:lnTo>
                <a:lnTo>
                  <a:pt x="761" y="110"/>
                </a:lnTo>
                <a:lnTo>
                  <a:pt x="759" y="112"/>
                </a:lnTo>
                <a:lnTo>
                  <a:pt x="757" y="112"/>
                </a:lnTo>
                <a:lnTo>
                  <a:pt x="746" y="114"/>
                </a:lnTo>
                <a:lnTo>
                  <a:pt x="736" y="114"/>
                </a:lnTo>
                <a:lnTo>
                  <a:pt x="725" y="117"/>
                </a:lnTo>
                <a:lnTo>
                  <a:pt x="713" y="121"/>
                </a:lnTo>
                <a:lnTo>
                  <a:pt x="709" y="119"/>
                </a:lnTo>
                <a:lnTo>
                  <a:pt x="708" y="117"/>
                </a:lnTo>
                <a:lnTo>
                  <a:pt x="704" y="117"/>
                </a:lnTo>
                <a:lnTo>
                  <a:pt x="700" y="115"/>
                </a:lnTo>
                <a:lnTo>
                  <a:pt x="698" y="117"/>
                </a:lnTo>
                <a:lnTo>
                  <a:pt x="696" y="119"/>
                </a:lnTo>
                <a:lnTo>
                  <a:pt x="688" y="119"/>
                </a:lnTo>
                <a:lnTo>
                  <a:pt x="683" y="119"/>
                </a:lnTo>
                <a:lnTo>
                  <a:pt x="671" y="119"/>
                </a:lnTo>
                <a:lnTo>
                  <a:pt x="660" y="119"/>
                </a:lnTo>
                <a:lnTo>
                  <a:pt x="654" y="115"/>
                </a:lnTo>
                <a:lnTo>
                  <a:pt x="650" y="110"/>
                </a:lnTo>
                <a:lnTo>
                  <a:pt x="644" y="112"/>
                </a:lnTo>
                <a:lnTo>
                  <a:pt x="640" y="112"/>
                </a:lnTo>
                <a:lnTo>
                  <a:pt x="637" y="114"/>
                </a:lnTo>
                <a:lnTo>
                  <a:pt x="633" y="114"/>
                </a:lnTo>
                <a:lnTo>
                  <a:pt x="631" y="115"/>
                </a:lnTo>
                <a:lnTo>
                  <a:pt x="631" y="117"/>
                </a:lnTo>
                <a:lnTo>
                  <a:pt x="629" y="119"/>
                </a:lnTo>
                <a:lnTo>
                  <a:pt x="625" y="121"/>
                </a:lnTo>
                <a:lnTo>
                  <a:pt x="621" y="121"/>
                </a:lnTo>
                <a:lnTo>
                  <a:pt x="617" y="121"/>
                </a:lnTo>
                <a:lnTo>
                  <a:pt x="615" y="119"/>
                </a:lnTo>
                <a:lnTo>
                  <a:pt x="612" y="119"/>
                </a:lnTo>
                <a:lnTo>
                  <a:pt x="610" y="115"/>
                </a:lnTo>
                <a:lnTo>
                  <a:pt x="608" y="114"/>
                </a:lnTo>
                <a:lnTo>
                  <a:pt x="606" y="112"/>
                </a:lnTo>
                <a:lnTo>
                  <a:pt x="602" y="110"/>
                </a:lnTo>
                <a:lnTo>
                  <a:pt x="602" y="106"/>
                </a:lnTo>
                <a:lnTo>
                  <a:pt x="602" y="100"/>
                </a:lnTo>
                <a:lnTo>
                  <a:pt x="598" y="98"/>
                </a:lnTo>
                <a:lnTo>
                  <a:pt x="596" y="96"/>
                </a:lnTo>
                <a:lnTo>
                  <a:pt x="592" y="96"/>
                </a:lnTo>
                <a:lnTo>
                  <a:pt x="591" y="96"/>
                </a:lnTo>
                <a:lnTo>
                  <a:pt x="585" y="96"/>
                </a:lnTo>
                <a:lnTo>
                  <a:pt x="579" y="98"/>
                </a:lnTo>
                <a:lnTo>
                  <a:pt x="575" y="100"/>
                </a:lnTo>
                <a:lnTo>
                  <a:pt x="569" y="102"/>
                </a:lnTo>
                <a:lnTo>
                  <a:pt x="564" y="102"/>
                </a:lnTo>
                <a:lnTo>
                  <a:pt x="558" y="102"/>
                </a:lnTo>
                <a:lnTo>
                  <a:pt x="554" y="96"/>
                </a:lnTo>
                <a:lnTo>
                  <a:pt x="548" y="91"/>
                </a:lnTo>
                <a:lnTo>
                  <a:pt x="546" y="89"/>
                </a:lnTo>
                <a:lnTo>
                  <a:pt x="543" y="85"/>
                </a:lnTo>
                <a:lnTo>
                  <a:pt x="539" y="83"/>
                </a:lnTo>
                <a:lnTo>
                  <a:pt x="533" y="81"/>
                </a:lnTo>
                <a:lnTo>
                  <a:pt x="533" y="77"/>
                </a:lnTo>
                <a:lnTo>
                  <a:pt x="533" y="75"/>
                </a:lnTo>
                <a:lnTo>
                  <a:pt x="527" y="77"/>
                </a:lnTo>
                <a:lnTo>
                  <a:pt x="521" y="77"/>
                </a:lnTo>
                <a:lnTo>
                  <a:pt x="521" y="79"/>
                </a:lnTo>
                <a:lnTo>
                  <a:pt x="520" y="83"/>
                </a:lnTo>
                <a:lnTo>
                  <a:pt x="518" y="85"/>
                </a:lnTo>
                <a:lnTo>
                  <a:pt x="516" y="87"/>
                </a:lnTo>
                <a:lnTo>
                  <a:pt x="508" y="87"/>
                </a:lnTo>
                <a:lnTo>
                  <a:pt x="498" y="87"/>
                </a:lnTo>
                <a:lnTo>
                  <a:pt x="493" y="89"/>
                </a:lnTo>
                <a:lnTo>
                  <a:pt x="487" y="92"/>
                </a:lnTo>
                <a:lnTo>
                  <a:pt x="479" y="92"/>
                </a:lnTo>
                <a:lnTo>
                  <a:pt x="472" y="91"/>
                </a:lnTo>
                <a:lnTo>
                  <a:pt x="468" y="94"/>
                </a:lnTo>
                <a:lnTo>
                  <a:pt x="464" y="96"/>
                </a:lnTo>
                <a:lnTo>
                  <a:pt x="449" y="98"/>
                </a:lnTo>
                <a:lnTo>
                  <a:pt x="433" y="100"/>
                </a:lnTo>
                <a:lnTo>
                  <a:pt x="427" y="98"/>
                </a:lnTo>
                <a:lnTo>
                  <a:pt x="424" y="96"/>
                </a:lnTo>
                <a:lnTo>
                  <a:pt x="414" y="102"/>
                </a:lnTo>
                <a:lnTo>
                  <a:pt x="406" y="108"/>
                </a:lnTo>
                <a:lnTo>
                  <a:pt x="404" y="110"/>
                </a:lnTo>
                <a:lnTo>
                  <a:pt x="403" y="112"/>
                </a:lnTo>
                <a:lnTo>
                  <a:pt x="399" y="114"/>
                </a:lnTo>
                <a:lnTo>
                  <a:pt x="393" y="115"/>
                </a:lnTo>
                <a:lnTo>
                  <a:pt x="385" y="117"/>
                </a:lnTo>
                <a:lnTo>
                  <a:pt x="378" y="121"/>
                </a:lnTo>
                <a:lnTo>
                  <a:pt x="368" y="127"/>
                </a:lnTo>
                <a:lnTo>
                  <a:pt x="360" y="133"/>
                </a:lnTo>
                <a:lnTo>
                  <a:pt x="360" y="137"/>
                </a:lnTo>
                <a:lnTo>
                  <a:pt x="360" y="140"/>
                </a:lnTo>
                <a:lnTo>
                  <a:pt x="358" y="142"/>
                </a:lnTo>
                <a:lnTo>
                  <a:pt x="356" y="144"/>
                </a:lnTo>
                <a:lnTo>
                  <a:pt x="353" y="146"/>
                </a:lnTo>
                <a:lnTo>
                  <a:pt x="349" y="148"/>
                </a:lnTo>
                <a:lnTo>
                  <a:pt x="345" y="150"/>
                </a:lnTo>
                <a:lnTo>
                  <a:pt x="341" y="152"/>
                </a:lnTo>
                <a:lnTo>
                  <a:pt x="339" y="156"/>
                </a:lnTo>
                <a:lnTo>
                  <a:pt x="337" y="162"/>
                </a:lnTo>
                <a:lnTo>
                  <a:pt x="332" y="165"/>
                </a:lnTo>
                <a:lnTo>
                  <a:pt x="328" y="169"/>
                </a:lnTo>
                <a:lnTo>
                  <a:pt x="324" y="171"/>
                </a:lnTo>
                <a:lnTo>
                  <a:pt x="320" y="175"/>
                </a:lnTo>
                <a:lnTo>
                  <a:pt x="320" y="179"/>
                </a:lnTo>
                <a:lnTo>
                  <a:pt x="318" y="183"/>
                </a:lnTo>
                <a:lnTo>
                  <a:pt x="318" y="185"/>
                </a:lnTo>
                <a:lnTo>
                  <a:pt x="316" y="185"/>
                </a:lnTo>
                <a:lnTo>
                  <a:pt x="312" y="186"/>
                </a:lnTo>
                <a:lnTo>
                  <a:pt x="308" y="186"/>
                </a:lnTo>
                <a:lnTo>
                  <a:pt x="303" y="186"/>
                </a:lnTo>
                <a:lnTo>
                  <a:pt x="299" y="186"/>
                </a:lnTo>
                <a:lnTo>
                  <a:pt x="293" y="188"/>
                </a:lnTo>
                <a:lnTo>
                  <a:pt x="285" y="188"/>
                </a:lnTo>
                <a:lnTo>
                  <a:pt x="278" y="190"/>
                </a:lnTo>
                <a:lnTo>
                  <a:pt x="270" y="190"/>
                </a:lnTo>
                <a:lnTo>
                  <a:pt x="264" y="190"/>
                </a:lnTo>
                <a:lnTo>
                  <a:pt x="261" y="188"/>
                </a:lnTo>
                <a:lnTo>
                  <a:pt x="257" y="188"/>
                </a:lnTo>
                <a:lnTo>
                  <a:pt x="253" y="188"/>
                </a:lnTo>
                <a:lnTo>
                  <a:pt x="249" y="190"/>
                </a:lnTo>
                <a:lnTo>
                  <a:pt x="243" y="192"/>
                </a:lnTo>
                <a:lnTo>
                  <a:pt x="238" y="192"/>
                </a:lnTo>
                <a:lnTo>
                  <a:pt x="232" y="194"/>
                </a:lnTo>
                <a:lnTo>
                  <a:pt x="222" y="194"/>
                </a:lnTo>
                <a:lnTo>
                  <a:pt x="213" y="194"/>
                </a:lnTo>
                <a:lnTo>
                  <a:pt x="207" y="194"/>
                </a:lnTo>
                <a:lnTo>
                  <a:pt x="201" y="194"/>
                </a:lnTo>
                <a:lnTo>
                  <a:pt x="195" y="194"/>
                </a:lnTo>
                <a:lnTo>
                  <a:pt x="188" y="194"/>
                </a:lnTo>
                <a:lnTo>
                  <a:pt x="184" y="196"/>
                </a:lnTo>
                <a:lnTo>
                  <a:pt x="180" y="198"/>
                </a:lnTo>
                <a:lnTo>
                  <a:pt x="178" y="200"/>
                </a:lnTo>
                <a:lnTo>
                  <a:pt x="176" y="204"/>
                </a:lnTo>
                <a:lnTo>
                  <a:pt x="174" y="208"/>
                </a:lnTo>
                <a:lnTo>
                  <a:pt x="172" y="211"/>
                </a:lnTo>
                <a:lnTo>
                  <a:pt x="172" y="213"/>
                </a:lnTo>
                <a:lnTo>
                  <a:pt x="172" y="217"/>
                </a:lnTo>
                <a:lnTo>
                  <a:pt x="174" y="219"/>
                </a:lnTo>
                <a:lnTo>
                  <a:pt x="176" y="221"/>
                </a:lnTo>
                <a:lnTo>
                  <a:pt x="178" y="221"/>
                </a:lnTo>
                <a:lnTo>
                  <a:pt x="180" y="221"/>
                </a:lnTo>
                <a:lnTo>
                  <a:pt x="182" y="223"/>
                </a:lnTo>
                <a:lnTo>
                  <a:pt x="184" y="225"/>
                </a:lnTo>
                <a:lnTo>
                  <a:pt x="186" y="227"/>
                </a:lnTo>
                <a:lnTo>
                  <a:pt x="188" y="227"/>
                </a:lnTo>
                <a:lnTo>
                  <a:pt x="195" y="227"/>
                </a:lnTo>
                <a:lnTo>
                  <a:pt x="203" y="227"/>
                </a:lnTo>
                <a:lnTo>
                  <a:pt x="207" y="225"/>
                </a:lnTo>
                <a:lnTo>
                  <a:pt x="209" y="223"/>
                </a:lnTo>
                <a:lnTo>
                  <a:pt x="213" y="223"/>
                </a:lnTo>
                <a:lnTo>
                  <a:pt x="214" y="223"/>
                </a:lnTo>
                <a:lnTo>
                  <a:pt x="220" y="223"/>
                </a:lnTo>
                <a:lnTo>
                  <a:pt x="224" y="225"/>
                </a:lnTo>
                <a:lnTo>
                  <a:pt x="224" y="227"/>
                </a:lnTo>
                <a:lnTo>
                  <a:pt x="224" y="229"/>
                </a:lnTo>
                <a:lnTo>
                  <a:pt x="216" y="229"/>
                </a:lnTo>
                <a:lnTo>
                  <a:pt x="211" y="229"/>
                </a:lnTo>
                <a:lnTo>
                  <a:pt x="207" y="231"/>
                </a:lnTo>
                <a:lnTo>
                  <a:pt x="203" y="234"/>
                </a:lnTo>
                <a:lnTo>
                  <a:pt x="195" y="234"/>
                </a:lnTo>
                <a:lnTo>
                  <a:pt x="188" y="234"/>
                </a:lnTo>
                <a:lnTo>
                  <a:pt x="182" y="236"/>
                </a:lnTo>
                <a:lnTo>
                  <a:pt x="178" y="240"/>
                </a:lnTo>
                <a:lnTo>
                  <a:pt x="174" y="240"/>
                </a:lnTo>
                <a:lnTo>
                  <a:pt x="170" y="242"/>
                </a:lnTo>
                <a:lnTo>
                  <a:pt x="167" y="244"/>
                </a:lnTo>
                <a:lnTo>
                  <a:pt x="163" y="246"/>
                </a:lnTo>
                <a:lnTo>
                  <a:pt x="163" y="248"/>
                </a:lnTo>
                <a:lnTo>
                  <a:pt x="165" y="250"/>
                </a:lnTo>
                <a:lnTo>
                  <a:pt x="167" y="252"/>
                </a:lnTo>
                <a:lnTo>
                  <a:pt x="170" y="252"/>
                </a:lnTo>
                <a:lnTo>
                  <a:pt x="174" y="254"/>
                </a:lnTo>
                <a:lnTo>
                  <a:pt x="176" y="254"/>
                </a:lnTo>
                <a:lnTo>
                  <a:pt x="176" y="256"/>
                </a:lnTo>
                <a:lnTo>
                  <a:pt x="176" y="257"/>
                </a:lnTo>
                <a:lnTo>
                  <a:pt x="170" y="257"/>
                </a:lnTo>
                <a:lnTo>
                  <a:pt x="165" y="259"/>
                </a:lnTo>
                <a:lnTo>
                  <a:pt x="159" y="259"/>
                </a:lnTo>
                <a:lnTo>
                  <a:pt x="151" y="259"/>
                </a:lnTo>
                <a:lnTo>
                  <a:pt x="143" y="259"/>
                </a:lnTo>
                <a:lnTo>
                  <a:pt x="134" y="259"/>
                </a:lnTo>
                <a:lnTo>
                  <a:pt x="128" y="261"/>
                </a:lnTo>
                <a:lnTo>
                  <a:pt x="122" y="263"/>
                </a:lnTo>
                <a:lnTo>
                  <a:pt x="119" y="263"/>
                </a:lnTo>
                <a:lnTo>
                  <a:pt x="115" y="265"/>
                </a:lnTo>
                <a:lnTo>
                  <a:pt x="113" y="265"/>
                </a:lnTo>
                <a:lnTo>
                  <a:pt x="115" y="261"/>
                </a:lnTo>
                <a:lnTo>
                  <a:pt x="115" y="257"/>
                </a:lnTo>
                <a:lnTo>
                  <a:pt x="111" y="257"/>
                </a:lnTo>
                <a:lnTo>
                  <a:pt x="107" y="256"/>
                </a:lnTo>
                <a:lnTo>
                  <a:pt x="103" y="256"/>
                </a:lnTo>
                <a:lnTo>
                  <a:pt x="99" y="256"/>
                </a:lnTo>
                <a:lnTo>
                  <a:pt x="99" y="257"/>
                </a:lnTo>
                <a:lnTo>
                  <a:pt x="97" y="259"/>
                </a:lnTo>
                <a:lnTo>
                  <a:pt x="101" y="261"/>
                </a:lnTo>
                <a:lnTo>
                  <a:pt x="103" y="265"/>
                </a:lnTo>
                <a:lnTo>
                  <a:pt x="103" y="267"/>
                </a:lnTo>
                <a:lnTo>
                  <a:pt x="97" y="267"/>
                </a:lnTo>
                <a:lnTo>
                  <a:pt x="92" y="269"/>
                </a:lnTo>
                <a:lnTo>
                  <a:pt x="82" y="269"/>
                </a:lnTo>
                <a:lnTo>
                  <a:pt x="74" y="269"/>
                </a:lnTo>
                <a:lnTo>
                  <a:pt x="73" y="265"/>
                </a:lnTo>
                <a:lnTo>
                  <a:pt x="71" y="263"/>
                </a:lnTo>
                <a:lnTo>
                  <a:pt x="63" y="263"/>
                </a:lnTo>
                <a:lnTo>
                  <a:pt x="55" y="263"/>
                </a:lnTo>
                <a:lnTo>
                  <a:pt x="48" y="267"/>
                </a:lnTo>
                <a:lnTo>
                  <a:pt x="38" y="271"/>
                </a:lnTo>
                <a:lnTo>
                  <a:pt x="36" y="273"/>
                </a:lnTo>
                <a:lnTo>
                  <a:pt x="32" y="277"/>
                </a:lnTo>
                <a:lnTo>
                  <a:pt x="28" y="281"/>
                </a:lnTo>
                <a:lnTo>
                  <a:pt x="23" y="286"/>
                </a:lnTo>
                <a:lnTo>
                  <a:pt x="19" y="290"/>
                </a:lnTo>
                <a:lnTo>
                  <a:pt x="15" y="294"/>
                </a:lnTo>
                <a:lnTo>
                  <a:pt x="11" y="296"/>
                </a:lnTo>
                <a:lnTo>
                  <a:pt x="7" y="298"/>
                </a:lnTo>
                <a:lnTo>
                  <a:pt x="5" y="302"/>
                </a:lnTo>
                <a:lnTo>
                  <a:pt x="3" y="305"/>
                </a:lnTo>
                <a:lnTo>
                  <a:pt x="2" y="307"/>
                </a:lnTo>
                <a:lnTo>
                  <a:pt x="0" y="311"/>
                </a:lnTo>
                <a:lnTo>
                  <a:pt x="0" y="313"/>
                </a:lnTo>
                <a:lnTo>
                  <a:pt x="0" y="319"/>
                </a:lnTo>
                <a:lnTo>
                  <a:pt x="2" y="319"/>
                </a:lnTo>
                <a:lnTo>
                  <a:pt x="2" y="321"/>
                </a:lnTo>
                <a:lnTo>
                  <a:pt x="0" y="325"/>
                </a:lnTo>
                <a:lnTo>
                  <a:pt x="0" y="329"/>
                </a:lnTo>
                <a:lnTo>
                  <a:pt x="0" y="334"/>
                </a:lnTo>
                <a:lnTo>
                  <a:pt x="2" y="334"/>
                </a:lnTo>
                <a:lnTo>
                  <a:pt x="2" y="336"/>
                </a:lnTo>
                <a:lnTo>
                  <a:pt x="11" y="334"/>
                </a:lnTo>
                <a:lnTo>
                  <a:pt x="21" y="332"/>
                </a:lnTo>
                <a:lnTo>
                  <a:pt x="26" y="332"/>
                </a:lnTo>
                <a:lnTo>
                  <a:pt x="30" y="330"/>
                </a:lnTo>
                <a:lnTo>
                  <a:pt x="36" y="330"/>
                </a:lnTo>
                <a:lnTo>
                  <a:pt x="40" y="329"/>
                </a:lnTo>
                <a:lnTo>
                  <a:pt x="44" y="329"/>
                </a:lnTo>
                <a:lnTo>
                  <a:pt x="48" y="329"/>
                </a:lnTo>
                <a:lnTo>
                  <a:pt x="48" y="330"/>
                </a:lnTo>
                <a:lnTo>
                  <a:pt x="46" y="332"/>
                </a:lnTo>
                <a:lnTo>
                  <a:pt x="44" y="336"/>
                </a:lnTo>
                <a:lnTo>
                  <a:pt x="42" y="338"/>
                </a:lnTo>
                <a:lnTo>
                  <a:pt x="40" y="340"/>
                </a:lnTo>
                <a:lnTo>
                  <a:pt x="38" y="344"/>
                </a:lnTo>
                <a:lnTo>
                  <a:pt x="36" y="346"/>
                </a:lnTo>
                <a:lnTo>
                  <a:pt x="40" y="352"/>
                </a:lnTo>
                <a:lnTo>
                  <a:pt x="42" y="357"/>
                </a:lnTo>
                <a:lnTo>
                  <a:pt x="46" y="357"/>
                </a:lnTo>
                <a:lnTo>
                  <a:pt x="48" y="359"/>
                </a:lnTo>
                <a:lnTo>
                  <a:pt x="49" y="361"/>
                </a:lnTo>
                <a:lnTo>
                  <a:pt x="49" y="365"/>
                </a:lnTo>
                <a:lnTo>
                  <a:pt x="48" y="367"/>
                </a:lnTo>
                <a:lnTo>
                  <a:pt x="48" y="371"/>
                </a:lnTo>
                <a:lnTo>
                  <a:pt x="49" y="373"/>
                </a:lnTo>
                <a:lnTo>
                  <a:pt x="51" y="375"/>
                </a:lnTo>
                <a:lnTo>
                  <a:pt x="55" y="375"/>
                </a:lnTo>
                <a:lnTo>
                  <a:pt x="59" y="373"/>
                </a:lnTo>
                <a:lnTo>
                  <a:pt x="61" y="375"/>
                </a:lnTo>
                <a:lnTo>
                  <a:pt x="63" y="375"/>
                </a:lnTo>
                <a:lnTo>
                  <a:pt x="63" y="376"/>
                </a:lnTo>
                <a:lnTo>
                  <a:pt x="63" y="378"/>
                </a:lnTo>
                <a:lnTo>
                  <a:pt x="63" y="380"/>
                </a:lnTo>
                <a:lnTo>
                  <a:pt x="59" y="384"/>
                </a:lnTo>
                <a:lnTo>
                  <a:pt x="57" y="386"/>
                </a:lnTo>
                <a:lnTo>
                  <a:pt x="53" y="386"/>
                </a:lnTo>
                <a:lnTo>
                  <a:pt x="49" y="388"/>
                </a:lnTo>
                <a:lnTo>
                  <a:pt x="48" y="390"/>
                </a:lnTo>
                <a:lnTo>
                  <a:pt x="48" y="392"/>
                </a:lnTo>
                <a:lnTo>
                  <a:pt x="48" y="394"/>
                </a:lnTo>
                <a:lnTo>
                  <a:pt x="48" y="398"/>
                </a:lnTo>
                <a:lnTo>
                  <a:pt x="49" y="398"/>
                </a:lnTo>
                <a:lnTo>
                  <a:pt x="51" y="398"/>
                </a:lnTo>
                <a:lnTo>
                  <a:pt x="53" y="400"/>
                </a:lnTo>
                <a:lnTo>
                  <a:pt x="53" y="401"/>
                </a:lnTo>
                <a:lnTo>
                  <a:pt x="53" y="405"/>
                </a:lnTo>
                <a:lnTo>
                  <a:pt x="55" y="407"/>
                </a:lnTo>
                <a:lnTo>
                  <a:pt x="57" y="409"/>
                </a:lnTo>
                <a:lnTo>
                  <a:pt x="59" y="409"/>
                </a:lnTo>
                <a:lnTo>
                  <a:pt x="61" y="409"/>
                </a:lnTo>
                <a:lnTo>
                  <a:pt x="65" y="407"/>
                </a:lnTo>
                <a:lnTo>
                  <a:pt x="67" y="407"/>
                </a:lnTo>
                <a:lnTo>
                  <a:pt x="67" y="409"/>
                </a:lnTo>
                <a:lnTo>
                  <a:pt x="69" y="411"/>
                </a:lnTo>
                <a:lnTo>
                  <a:pt x="69" y="413"/>
                </a:lnTo>
                <a:lnTo>
                  <a:pt x="69" y="415"/>
                </a:lnTo>
                <a:lnTo>
                  <a:pt x="61" y="415"/>
                </a:lnTo>
                <a:lnTo>
                  <a:pt x="53" y="417"/>
                </a:lnTo>
                <a:lnTo>
                  <a:pt x="49" y="415"/>
                </a:lnTo>
                <a:lnTo>
                  <a:pt x="46" y="415"/>
                </a:lnTo>
                <a:lnTo>
                  <a:pt x="44" y="415"/>
                </a:lnTo>
                <a:lnTo>
                  <a:pt x="40" y="417"/>
                </a:lnTo>
                <a:lnTo>
                  <a:pt x="38" y="415"/>
                </a:lnTo>
                <a:lnTo>
                  <a:pt x="36" y="413"/>
                </a:lnTo>
                <a:lnTo>
                  <a:pt x="34" y="411"/>
                </a:lnTo>
                <a:lnTo>
                  <a:pt x="36" y="409"/>
                </a:lnTo>
                <a:lnTo>
                  <a:pt x="36" y="407"/>
                </a:lnTo>
                <a:lnTo>
                  <a:pt x="38" y="405"/>
                </a:lnTo>
                <a:lnTo>
                  <a:pt x="34" y="401"/>
                </a:lnTo>
                <a:lnTo>
                  <a:pt x="32" y="400"/>
                </a:lnTo>
                <a:lnTo>
                  <a:pt x="28" y="398"/>
                </a:lnTo>
                <a:lnTo>
                  <a:pt x="26" y="396"/>
                </a:lnTo>
                <a:lnTo>
                  <a:pt x="25" y="396"/>
                </a:lnTo>
                <a:lnTo>
                  <a:pt x="23" y="396"/>
                </a:lnTo>
                <a:lnTo>
                  <a:pt x="21" y="398"/>
                </a:lnTo>
                <a:lnTo>
                  <a:pt x="21" y="400"/>
                </a:lnTo>
                <a:lnTo>
                  <a:pt x="23" y="401"/>
                </a:lnTo>
                <a:lnTo>
                  <a:pt x="23" y="403"/>
                </a:lnTo>
                <a:lnTo>
                  <a:pt x="23" y="405"/>
                </a:lnTo>
                <a:lnTo>
                  <a:pt x="23" y="407"/>
                </a:lnTo>
                <a:lnTo>
                  <a:pt x="25" y="409"/>
                </a:lnTo>
                <a:lnTo>
                  <a:pt x="25" y="411"/>
                </a:lnTo>
                <a:lnTo>
                  <a:pt x="25" y="415"/>
                </a:lnTo>
                <a:lnTo>
                  <a:pt x="23" y="415"/>
                </a:lnTo>
                <a:lnTo>
                  <a:pt x="21" y="415"/>
                </a:lnTo>
                <a:lnTo>
                  <a:pt x="19" y="419"/>
                </a:lnTo>
                <a:lnTo>
                  <a:pt x="19" y="423"/>
                </a:lnTo>
                <a:lnTo>
                  <a:pt x="21" y="424"/>
                </a:lnTo>
                <a:lnTo>
                  <a:pt x="23" y="426"/>
                </a:lnTo>
                <a:lnTo>
                  <a:pt x="26" y="426"/>
                </a:lnTo>
                <a:lnTo>
                  <a:pt x="30" y="428"/>
                </a:lnTo>
                <a:lnTo>
                  <a:pt x="32" y="432"/>
                </a:lnTo>
                <a:lnTo>
                  <a:pt x="34" y="432"/>
                </a:lnTo>
                <a:lnTo>
                  <a:pt x="36" y="432"/>
                </a:lnTo>
                <a:lnTo>
                  <a:pt x="40" y="432"/>
                </a:lnTo>
                <a:lnTo>
                  <a:pt x="44" y="430"/>
                </a:lnTo>
                <a:lnTo>
                  <a:pt x="46" y="430"/>
                </a:lnTo>
                <a:lnTo>
                  <a:pt x="48" y="430"/>
                </a:lnTo>
                <a:lnTo>
                  <a:pt x="48" y="434"/>
                </a:lnTo>
                <a:lnTo>
                  <a:pt x="49" y="438"/>
                </a:lnTo>
                <a:lnTo>
                  <a:pt x="55" y="438"/>
                </a:lnTo>
                <a:lnTo>
                  <a:pt x="61" y="436"/>
                </a:lnTo>
                <a:lnTo>
                  <a:pt x="67" y="438"/>
                </a:lnTo>
                <a:lnTo>
                  <a:pt x="71" y="440"/>
                </a:lnTo>
                <a:lnTo>
                  <a:pt x="73" y="442"/>
                </a:lnTo>
                <a:lnTo>
                  <a:pt x="74" y="444"/>
                </a:lnTo>
                <a:lnTo>
                  <a:pt x="76" y="444"/>
                </a:lnTo>
                <a:lnTo>
                  <a:pt x="78" y="442"/>
                </a:lnTo>
                <a:lnTo>
                  <a:pt x="80" y="444"/>
                </a:lnTo>
                <a:lnTo>
                  <a:pt x="80" y="447"/>
                </a:lnTo>
                <a:lnTo>
                  <a:pt x="78" y="451"/>
                </a:lnTo>
                <a:lnTo>
                  <a:pt x="78" y="455"/>
                </a:lnTo>
                <a:lnTo>
                  <a:pt x="78" y="459"/>
                </a:lnTo>
                <a:lnTo>
                  <a:pt x="74" y="461"/>
                </a:lnTo>
                <a:lnTo>
                  <a:pt x="71" y="463"/>
                </a:lnTo>
                <a:lnTo>
                  <a:pt x="71" y="465"/>
                </a:lnTo>
                <a:lnTo>
                  <a:pt x="71" y="467"/>
                </a:lnTo>
                <a:lnTo>
                  <a:pt x="73" y="467"/>
                </a:lnTo>
                <a:lnTo>
                  <a:pt x="74" y="469"/>
                </a:lnTo>
                <a:lnTo>
                  <a:pt x="76" y="471"/>
                </a:lnTo>
                <a:lnTo>
                  <a:pt x="78" y="474"/>
                </a:lnTo>
                <a:lnTo>
                  <a:pt x="80" y="478"/>
                </a:lnTo>
                <a:lnTo>
                  <a:pt x="80" y="482"/>
                </a:lnTo>
                <a:lnTo>
                  <a:pt x="82" y="486"/>
                </a:lnTo>
                <a:lnTo>
                  <a:pt x="84" y="490"/>
                </a:lnTo>
                <a:lnTo>
                  <a:pt x="86" y="490"/>
                </a:lnTo>
                <a:lnTo>
                  <a:pt x="88" y="490"/>
                </a:lnTo>
                <a:lnTo>
                  <a:pt x="92" y="486"/>
                </a:lnTo>
                <a:lnTo>
                  <a:pt x="96" y="482"/>
                </a:lnTo>
                <a:lnTo>
                  <a:pt x="97" y="482"/>
                </a:lnTo>
                <a:lnTo>
                  <a:pt x="97" y="486"/>
                </a:lnTo>
                <a:lnTo>
                  <a:pt x="99" y="490"/>
                </a:lnTo>
                <a:lnTo>
                  <a:pt x="99" y="492"/>
                </a:lnTo>
                <a:lnTo>
                  <a:pt x="99" y="495"/>
                </a:lnTo>
                <a:lnTo>
                  <a:pt x="103" y="495"/>
                </a:lnTo>
                <a:lnTo>
                  <a:pt x="107" y="495"/>
                </a:lnTo>
                <a:lnTo>
                  <a:pt x="109" y="495"/>
                </a:lnTo>
                <a:lnTo>
                  <a:pt x="111" y="497"/>
                </a:lnTo>
                <a:lnTo>
                  <a:pt x="109" y="497"/>
                </a:lnTo>
                <a:lnTo>
                  <a:pt x="105" y="499"/>
                </a:lnTo>
                <a:lnTo>
                  <a:pt x="107" y="501"/>
                </a:lnTo>
                <a:lnTo>
                  <a:pt x="107" y="503"/>
                </a:lnTo>
                <a:lnTo>
                  <a:pt x="103" y="505"/>
                </a:lnTo>
                <a:lnTo>
                  <a:pt x="101" y="505"/>
                </a:lnTo>
                <a:lnTo>
                  <a:pt x="97" y="503"/>
                </a:lnTo>
                <a:lnTo>
                  <a:pt x="96" y="501"/>
                </a:lnTo>
                <a:lnTo>
                  <a:pt x="92" y="503"/>
                </a:lnTo>
                <a:lnTo>
                  <a:pt x="90" y="503"/>
                </a:lnTo>
                <a:lnTo>
                  <a:pt x="88" y="509"/>
                </a:lnTo>
                <a:lnTo>
                  <a:pt x="86" y="513"/>
                </a:lnTo>
                <a:lnTo>
                  <a:pt x="88" y="515"/>
                </a:lnTo>
                <a:lnTo>
                  <a:pt x="90" y="515"/>
                </a:lnTo>
                <a:lnTo>
                  <a:pt x="94" y="513"/>
                </a:lnTo>
                <a:lnTo>
                  <a:pt x="99" y="511"/>
                </a:lnTo>
                <a:lnTo>
                  <a:pt x="107" y="513"/>
                </a:lnTo>
                <a:lnTo>
                  <a:pt x="115" y="513"/>
                </a:lnTo>
                <a:lnTo>
                  <a:pt x="119" y="513"/>
                </a:lnTo>
                <a:lnTo>
                  <a:pt x="120" y="515"/>
                </a:lnTo>
                <a:lnTo>
                  <a:pt x="124" y="511"/>
                </a:lnTo>
                <a:lnTo>
                  <a:pt x="130" y="507"/>
                </a:lnTo>
                <a:lnTo>
                  <a:pt x="143" y="507"/>
                </a:lnTo>
                <a:lnTo>
                  <a:pt x="157" y="507"/>
                </a:lnTo>
                <a:lnTo>
                  <a:pt x="157" y="509"/>
                </a:lnTo>
                <a:lnTo>
                  <a:pt x="155" y="511"/>
                </a:lnTo>
                <a:lnTo>
                  <a:pt x="153" y="513"/>
                </a:lnTo>
                <a:lnTo>
                  <a:pt x="149" y="513"/>
                </a:lnTo>
                <a:lnTo>
                  <a:pt x="145" y="513"/>
                </a:lnTo>
                <a:lnTo>
                  <a:pt x="145" y="517"/>
                </a:lnTo>
                <a:lnTo>
                  <a:pt x="145" y="520"/>
                </a:lnTo>
                <a:lnTo>
                  <a:pt x="142" y="522"/>
                </a:lnTo>
                <a:lnTo>
                  <a:pt x="138" y="526"/>
                </a:lnTo>
                <a:lnTo>
                  <a:pt x="132" y="526"/>
                </a:lnTo>
                <a:lnTo>
                  <a:pt x="124" y="528"/>
                </a:lnTo>
                <a:lnTo>
                  <a:pt x="120" y="528"/>
                </a:lnTo>
                <a:lnTo>
                  <a:pt x="117" y="526"/>
                </a:lnTo>
                <a:lnTo>
                  <a:pt x="113" y="528"/>
                </a:lnTo>
                <a:lnTo>
                  <a:pt x="109" y="530"/>
                </a:lnTo>
                <a:lnTo>
                  <a:pt x="105" y="532"/>
                </a:lnTo>
                <a:lnTo>
                  <a:pt x="103" y="534"/>
                </a:lnTo>
                <a:lnTo>
                  <a:pt x="101" y="536"/>
                </a:lnTo>
                <a:lnTo>
                  <a:pt x="101" y="540"/>
                </a:lnTo>
                <a:lnTo>
                  <a:pt x="103" y="540"/>
                </a:lnTo>
                <a:lnTo>
                  <a:pt x="103" y="542"/>
                </a:lnTo>
                <a:lnTo>
                  <a:pt x="111" y="540"/>
                </a:lnTo>
                <a:lnTo>
                  <a:pt x="120" y="540"/>
                </a:lnTo>
                <a:lnTo>
                  <a:pt x="122" y="540"/>
                </a:lnTo>
                <a:lnTo>
                  <a:pt x="124" y="536"/>
                </a:lnTo>
                <a:lnTo>
                  <a:pt x="126" y="534"/>
                </a:lnTo>
                <a:lnTo>
                  <a:pt x="132" y="534"/>
                </a:lnTo>
                <a:lnTo>
                  <a:pt x="136" y="534"/>
                </a:lnTo>
                <a:lnTo>
                  <a:pt x="140" y="534"/>
                </a:lnTo>
                <a:lnTo>
                  <a:pt x="145" y="532"/>
                </a:lnTo>
                <a:lnTo>
                  <a:pt x="145" y="534"/>
                </a:lnTo>
                <a:lnTo>
                  <a:pt x="147" y="534"/>
                </a:lnTo>
                <a:lnTo>
                  <a:pt x="147" y="536"/>
                </a:lnTo>
                <a:lnTo>
                  <a:pt x="143" y="536"/>
                </a:lnTo>
                <a:lnTo>
                  <a:pt x="140" y="538"/>
                </a:lnTo>
                <a:lnTo>
                  <a:pt x="140" y="540"/>
                </a:lnTo>
                <a:lnTo>
                  <a:pt x="140" y="542"/>
                </a:lnTo>
                <a:lnTo>
                  <a:pt x="143" y="542"/>
                </a:lnTo>
                <a:lnTo>
                  <a:pt x="145" y="543"/>
                </a:lnTo>
                <a:lnTo>
                  <a:pt x="149" y="543"/>
                </a:lnTo>
                <a:lnTo>
                  <a:pt x="151" y="542"/>
                </a:lnTo>
                <a:lnTo>
                  <a:pt x="153" y="538"/>
                </a:lnTo>
                <a:lnTo>
                  <a:pt x="155" y="536"/>
                </a:lnTo>
                <a:lnTo>
                  <a:pt x="159" y="534"/>
                </a:lnTo>
                <a:lnTo>
                  <a:pt x="163" y="534"/>
                </a:lnTo>
                <a:lnTo>
                  <a:pt x="163" y="532"/>
                </a:lnTo>
                <a:lnTo>
                  <a:pt x="163" y="530"/>
                </a:lnTo>
                <a:lnTo>
                  <a:pt x="161" y="526"/>
                </a:lnTo>
                <a:lnTo>
                  <a:pt x="157" y="522"/>
                </a:lnTo>
                <a:lnTo>
                  <a:pt x="159" y="522"/>
                </a:lnTo>
                <a:lnTo>
                  <a:pt x="159" y="520"/>
                </a:lnTo>
                <a:lnTo>
                  <a:pt x="165" y="520"/>
                </a:lnTo>
                <a:lnTo>
                  <a:pt x="172" y="520"/>
                </a:lnTo>
                <a:lnTo>
                  <a:pt x="174" y="522"/>
                </a:lnTo>
                <a:lnTo>
                  <a:pt x="176" y="526"/>
                </a:lnTo>
                <a:lnTo>
                  <a:pt x="176" y="528"/>
                </a:lnTo>
                <a:lnTo>
                  <a:pt x="178" y="530"/>
                </a:lnTo>
                <a:lnTo>
                  <a:pt x="182" y="530"/>
                </a:lnTo>
                <a:lnTo>
                  <a:pt x="190" y="530"/>
                </a:lnTo>
                <a:lnTo>
                  <a:pt x="193" y="532"/>
                </a:lnTo>
                <a:lnTo>
                  <a:pt x="197" y="536"/>
                </a:lnTo>
                <a:lnTo>
                  <a:pt x="199" y="536"/>
                </a:lnTo>
                <a:lnTo>
                  <a:pt x="199" y="532"/>
                </a:lnTo>
                <a:lnTo>
                  <a:pt x="201" y="528"/>
                </a:lnTo>
                <a:lnTo>
                  <a:pt x="207" y="530"/>
                </a:lnTo>
                <a:lnTo>
                  <a:pt x="213" y="530"/>
                </a:lnTo>
                <a:lnTo>
                  <a:pt x="213" y="536"/>
                </a:lnTo>
                <a:lnTo>
                  <a:pt x="213" y="540"/>
                </a:lnTo>
                <a:lnTo>
                  <a:pt x="214" y="542"/>
                </a:lnTo>
                <a:lnTo>
                  <a:pt x="216" y="543"/>
                </a:lnTo>
                <a:lnTo>
                  <a:pt x="218" y="547"/>
                </a:lnTo>
                <a:lnTo>
                  <a:pt x="220" y="553"/>
                </a:lnTo>
                <a:lnTo>
                  <a:pt x="224" y="557"/>
                </a:lnTo>
                <a:lnTo>
                  <a:pt x="228" y="561"/>
                </a:lnTo>
                <a:lnTo>
                  <a:pt x="236" y="561"/>
                </a:lnTo>
                <a:lnTo>
                  <a:pt x="245" y="561"/>
                </a:lnTo>
                <a:lnTo>
                  <a:pt x="253" y="561"/>
                </a:lnTo>
                <a:lnTo>
                  <a:pt x="262" y="561"/>
                </a:lnTo>
                <a:lnTo>
                  <a:pt x="266" y="561"/>
                </a:lnTo>
                <a:lnTo>
                  <a:pt x="270" y="561"/>
                </a:lnTo>
                <a:lnTo>
                  <a:pt x="276" y="557"/>
                </a:lnTo>
                <a:lnTo>
                  <a:pt x="282" y="553"/>
                </a:lnTo>
                <a:lnTo>
                  <a:pt x="285" y="551"/>
                </a:lnTo>
                <a:lnTo>
                  <a:pt x="289" y="549"/>
                </a:lnTo>
                <a:lnTo>
                  <a:pt x="293" y="549"/>
                </a:lnTo>
                <a:lnTo>
                  <a:pt x="299" y="549"/>
                </a:lnTo>
                <a:lnTo>
                  <a:pt x="303" y="551"/>
                </a:lnTo>
                <a:lnTo>
                  <a:pt x="305" y="555"/>
                </a:lnTo>
                <a:lnTo>
                  <a:pt x="307" y="555"/>
                </a:lnTo>
                <a:lnTo>
                  <a:pt x="308" y="555"/>
                </a:lnTo>
                <a:lnTo>
                  <a:pt x="310" y="553"/>
                </a:lnTo>
                <a:lnTo>
                  <a:pt x="312" y="551"/>
                </a:lnTo>
                <a:lnTo>
                  <a:pt x="310" y="545"/>
                </a:lnTo>
                <a:lnTo>
                  <a:pt x="308" y="540"/>
                </a:lnTo>
                <a:lnTo>
                  <a:pt x="312" y="532"/>
                </a:lnTo>
                <a:lnTo>
                  <a:pt x="318" y="524"/>
                </a:lnTo>
                <a:lnTo>
                  <a:pt x="316" y="517"/>
                </a:lnTo>
                <a:lnTo>
                  <a:pt x="316" y="509"/>
                </a:lnTo>
                <a:lnTo>
                  <a:pt x="314" y="509"/>
                </a:lnTo>
                <a:lnTo>
                  <a:pt x="322" y="505"/>
                </a:lnTo>
                <a:lnTo>
                  <a:pt x="328" y="501"/>
                </a:lnTo>
                <a:lnTo>
                  <a:pt x="333" y="499"/>
                </a:lnTo>
                <a:lnTo>
                  <a:pt x="341" y="495"/>
                </a:lnTo>
                <a:lnTo>
                  <a:pt x="349" y="499"/>
                </a:lnTo>
                <a:lnTo>
                  <a:pt x="356" y="501"/>
                </a:lnTo>
                <a:lnTo>
                  <a:pt x="366" y="503"/>
                </a:lnTo>
                <a:lnTo>
                  <a:pt x="376" y="505"/>
                </a:lnTo>
                <a:lnTo>
                  <a:pt x="389" y="509"/>
                </a:lnTo>
                <a:lnTo>
                  <a:pt x="403" y="513"/>
                </a:lnTo>
                <a:lnTo>
                  <a:pt x="406" y="517"/>
                </a:lnTo>
                <a:lnTo>
                  <a:pt x="412" y="519"/>
                </a:lnTo>
                <a:lnTo>
                  <a:pt x="418" y="522"/>
                </a:lnTo>
                <a:lnTo>
                  <a:pt x="424" y="528"/>
                </a:lnTo>
                <a:lnTo>
                  <a:pt x="426" y="532"/>
                </a:lnTo>
                <a:lnTo>
                  <a:pt x="427" y="538"/>
                </a:lnTo>
                <a:lnTo>
                  <a:pt x="431" y="538"/>
                </a:lnTo>
                <a:lnTo>
                  <a:pt x="433" y="540"/>
                </a:lnTo>
                <a:lnTo>
                  <a:pt x="439" y="540"/>
                </a:lnTo>
                <a:lnTo>
                  <a:pt x="443" y="542"/>
                </a:lnTo>
                <a:lnTo>
                  <a:pt x="447" y="543"/>
                </a:lnTo>
                <a:lnTo>
                  <a:pt x="450" y="543"/>
                </a:lnTo>
                <a:lnTo>
                  <a:pt x="456" y="543"/>
                </a:lnTo>
                <a:lnTo>
                  <a:pt x="462" y="543"/>
                </a:lnTo>
                <a:lnTo>
                  <a:pt x="468" y="543"/>
                </a:lnTo>
                <a:lnTo>
                  <a:pt x="473" y="542"/>
                </a:lnTo>
                <a:lnTo>
                  <a:pt x="477" y="540"/>
                </a:lnTo>
                <a:lnTo>
                  <a:pt x="479" y="536"/>
                </a:lnTo>
                <a:lnTo>
                  <a:pt x="483" y="536"/>
                </a:lnTo>
                <a:lnTo>
                  <a:pt x="487" y="536"/>
                </a:lnTo>
                <a:lnTo>
                  <a:pt x="491" y="534"/>
                </a:lnTo>
                <a:lnTo>
                  <a:pt x="493" y="534"/>
                </a:lnTo>
                <a:lnTo>
                  <a:pt x="497" y="532"/>
                </a:lnTo>
                <a:lnTo>
                  <a:pt x="498" y="530"/>
                </a:lnTo>
                <a:lnTo>
                  <a:pt x="502" y="530"/>
                </a:lnTo>
                <a:lnTo>
                  <a:pt x="506" y="530"/>
                </a:lnTo>
                <a:lnTo>
                  <a:pt x="510" y="530"/>
                </a:lnTo>
                <a:lnTo>
                  <a:pt x="514" y="530"/>
                </a:lnTo>
                <a:lnTo>
                  <a:pt x="516" y="528"/>
                </a:lnTo>
                <a:lnTo>
                  <a:pt x="520" y="526"/>
                </a:lnTo>
                <a:lnTo>
                  <a:pt x="521" y="526"/>
                </a:lnTo>
                <a:lnTo>
                  <a:pt x="525" y="528"/>
                </a:lnTo>
                <a:lnTo>
                  <a:pt x="527" y="526"/>
                </a:lnTo>
                <a:lnTo>
                  <a:pt x="531" y="524"/>
                </a:lnTo>
                <a:lnTo>
                  <a:pt x="535" y="520"/>
                </a:lnTo>
                <a:lnTo>
                  <a:pt x="537" y="515"/>
                </a:lnTo>
                <a:lnTo>
                  <a:pt x="539" y="515"/>
                </a:lnTo>
                <a:lnTo>
                  <a:pt x="541" y="515"/>
                </a:lnTo>
                <a:lnTo>
                  <a:pt x="544" y="513"/>
                </a:lnTo>
                <a:lnTo>
                  <a:pt x="550" y="509"/>
                </a:lnTo>
                <a:lnTo>
                  <a:pt x="550" y="503"/>
                </a:lnTo>
                <a:lnTo>
                  <a:pt x="550" y="497"/>
                </a:lnTo>
                <a:lnTo>
                  <a:pt x="554" y="494"/>
                </a:lnTo>
                <a:lnTo>
                  <a:pt x="560" y="492"/>
                </a:lnTo>
                <a:lnTo>
                  <a:pt x="564" y="486"/>
                </a:lnTo>
                <a:lnTo>
                  <a:pt x="568" y="478"/>
                </a:lnTo>
                <a:lnTo>
                  <a:pt x="573" y="472"/>
                </a:lnTo>
                <a:lnTo>
                  <a:pt x="579" y="467"/>
                </a:lnTo>
                <a:lnTo>
                  <a:pt x="587" y="467"/>
                </a:lnTo>
                <a:lnTo>
                  <a:pt x="594" y="467"/>
                </a:lnTo>
                <a:lnTo>
                  <a:pt x="600" y="469"/>
                </a:lnTo>
                <a:lnTo>
                  <a:pt x="606" y="472"/>
                </a:lnTo>
                <a:lnTo>
                  <a:pt x="608" y="474"/>
                </a:lnTo>
                <a:lnTo>
                  <a:pt x="610" y="474"/>
                </a:lnTo>
                <a:lnTo>
                  <a:pt x="615" y="474"/>
                </a:lnTo>
                <a:lnTo>
                  <a:pt x="623" y="474"/>
                </a:lnTo>
                <a:lnTo>
                  <a:pt x="627" y="476"/>
                </a:lnTo>
                <a:lnTo>
                  <a:pt x="629" y="476"/>
                </a:lnTo>
                <a:lnTo>
                  <a:pt x="635" y="476"/>
                </a:lnTo>
                <a:lnTo>
                  <a:pt x="638" y="474"/>
                </a:lnTo>
                <a:lnTo>
                  <a:pt x="642" y="472"/>
                </a:lnTo>
                <a:lnTo>
                  <a:pt x="646" y="471"/>
                </a:lnTo>
                <a:lnTo>
                  <a:pt x="646" y="469"/>
                </a:lnTo>
                <a:lnTo>
                  <a:pt x="646" y="465"/>
                </a:lnTo>
                <a:lnTo>
                  <a:pt x="644" y="465"/>
                </a:lnTo>
                <a:lnTo>
                  <a:pt x="640" y="463"/>
                </a:lnTo>
                <a:lnTo>
                  <a:pt x="638" y="463"/>
                </a:lnTo>
                <a:lnTo>
                  <a:pt x="640" y="461"/>
                </a:lnTo>
                <a:lnTo>
                  <a:pt x="642" y="459"/>
                </a:lnTo>
                <a:lnTo>
                  <a:pt x="642" y="457"/>
                </a:lnTo>
                <a:lnTo>
                  <a:pt x="642" y="455"/>
                </a:lnTo>
                <a:lnTo>
                  <a:pt x="644" y="455"/>
                </a:lnTo>
                <a:lnTo>
                  <a:pt x="646" y="453"/>
                </a:lnTo>
                <a:lnTo>
                  <a:pt x="650" y="453"/>
                </a:lnTo>
                <a:lnTo>
                  <a:pt x="656" y="453"/>
                </a:lnTo>
                <a:lnTo>
                  <a:pt x="658" y="451"/>
                </a:lnTo>
                <a:lnTo>
                  <a:pt x="660" y="449"/>
                </a:lnTo>
                <a:lnTo>
                  <a:pt x="662" y="446"/>
                </a:lnTo>
                <a:lnTo>
                  <a:pt x="663" y="444"/>
                </a:lnTo>
                <a:lnTo>
                  <a:pt x="669" y="446"/>
                </a:lnTo>
                <a:lnTo>
                  <a:pt x="675" y="449"/>
                </a:lnTo>
                <a:lnTo>
                  <a:pt x="675" y="453"/>
                </a:lnTo>
                <a:lnTo>
                  <a:pt x="677" y="455"/>
                </a:lnTo>
                <a:lnTo>
                  <a:pt x="677" y="461"/>
                </a:lnTo>
                <a:lnTo>
                  <a:pt x="675" y="465"/>
                </a:lnTo>
                <a:lnTo>
                  <a:pt x="673" y="467"/>
                </a:lnTo>
                <a:lnTo>
                  <a:pt x="673" y="469"/>
                </a:lnTo>
                <a:lnTo>
                  <a:pt x="671" y="471"/>
                </a:lnTo>
                <a:lnTo>
                  <a:pt x="669" y="471"/>
                </a:lnTo>
                <a:lnTo>
                  <a:pt x="665" y="474"/>
                </a:lnTo>
                <a:lnTo>
                  <a:pt x="662" y="476"/>
                </a:lnTo>
                <a:lnTo>
                  <a:pt x="660" y="484"/>
                </a:lnTo>
                <a:lnTo>
                  <a:pt x="658" y="492"/>
                </a:lnTo>
                <a:lnTo>
                  <a:pt x="656" y="494"/>
                </a:lnTo>
                <a:lnTo>
                  <a:pt x="654" y="494"/>
                </a:lnTo>
                <a:lnTo>
                  <a:pt x="656" y="497"/>
                </a:lnTo>
                <a:lnTo>
                  <a:pt x="658" y="499"/>
                </a:lnTo>
                <a:lnTo>
                  <a:pt x="662" y="501"/>
                </a:lnTo>
                <a:lnTo>
                  <a:pt x="663" y="503"/>
                </a:lnTo>
                <a:lnTo>
                  <a:pt x="665" y="505"/>
                </a:lnTo>
                <a:lnTo>
                  <a:pt x="667" y="507"/>
                </a:lnTo>
                <a:lnTo>
                  <a:pt x="667" y="511"/>
                </a:lnTo>
                <a:lnTo>
                  <a:pt x="667" y="515"/>
                </a:lnTo>
                <a:lnTo>
                  <a:pt x="671" y="519"/>
                </a:lnTo>
                <a:close/>
              </a:path>
            </a:pathLst>
          </a:custGeom>
          <a:solidFill>
            <a:srgbClr val="FF7C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de-DE"/>
          </a:p>
        </p:txBody>
      </p:sp>
      <p:sp>
        <p:nvSpPr>
          <p:cNvPr id="614542" name="Rectangle 142"/>
          <p:cNvSpPr>
            <a:spLocks noChangeArrowheads="1"/>
          </p:cNvSpPr>
          <p:nvPr/>
        </p:nvSpPr>
        <p:spPr bwMode="gray">
          <a:xfrm>
            <a:off x="5318125" y="3860800"/>
            <a:ext cx="3717925" cy="431800"/>
          </a:xfrm>
          <a:prstGeom prst="rect">
            <a:avLst/>
          </a:prstGeom>
          <a:noFill/>
          <a:ln w="12700" algn="ctr">
            <a:noFill/>
            <a:miter lim="800000"/>
            <a:headEnd/>
            <a:tailEnd type="none" w="med" len="lg"/>
          </a:ln>
        </p:spPr>
        <p:txBody>
          <a:bodyPr lIns="36000" tIns="0" rIns="0" bIns="0" anchor="ctr"/>
          <a:lstStyle/>
          <a:p>
            <a:pPr marL="203200" indent="-203200">
              <a:lnSpc>
                <a:spcPct val="70000"/>
              </a:lnSpc>
              <a:buClr>
                <a:srgbClr val="F21C0A"/>
              </a:buClr>
              <a:buSzPct val="100000"/>
              <a:buFont typeface="Wingdings" pitchFamily="2" charset="2"/>
              <a:buNone/>
              <a:tabLst>
                <a:tab pos="88900" algn="l"/>
              </a:tabLst>
            </a:pPr>
            <a:r>
              <a:rPr lang="de-DE" sz="1200"/>
              <a:t> </a:t>
            </a:r>
            <a:r>
              <a:rPr lang="de-DE" sz="1600" b="1">
                <a:solidFill>
                  <a:schemeClr val="bg2"/>
                </a:solidFill>
              </a:rPr>
              <a:t>+</a:t>
            </a:r>
            <a:r>
              <a:rPr lang="de-DE" sz="1200"/>
              <a:t>	Excellent wind resource, improving support</a:t>
            </a:r>
          </a:p>
          <a:p>
            <a:pPr marL="203200" indent="-203200">
              <a:lnSpc>
                <a:spcPct val="90000"/>
              </a:lnSpc>
              <a:buClr>
                <a:srgbClr val="F21C0A"/>
              </a:buClr>
              <a:buSzPct val="100000"/>
              <a:buFont typeface="Wingdings" pitchFamily="2" charset="2"/>
              <a:buChar char="è"/>
              <a:tabLst>
                <a:tab pos="88900" algn="l"/>
              </a:tabLst>
            </a:pPr>
            <a:r>
              <a:rPr lang="de-DE" sz="1200"/>
              <a:t>Create long term organic options with very limited exposure</a:t>
            </a:r>
          </a:p>
          <a:p>
            <a:pPr marL="203200" indent="-203200">
              <a:lnSpc>
                <a:spcPct val="90000"/>
              </a:lnSpc>
              <a:buClr>
                <a:srgbClr val="F21C0A"/>
              </a:buClr>
              <a:buSzPct val="100000"/>
              <a:buFont typeface="Wingdings" pitchFamily="2" charset="2"/>
              <a:buChar char="è"/>
              <a:tabLst>
                <a:tab pos="88900" algn="l"/>
              </a:tabLst>
            </a:pPr>
            <a:r>
              <a:rPr lang="de-DE" sz="1200"/>
              <a:t>Build upon country presence (team) and orig. pipeline</a:t>
            </a:r>
          </a:p>
        </p:txBody>
      </p:sp>
      <p:sp>
        <p:nvSpPr>
          <p:cNvPr id="614543" name="Rectangle 143"/>
          <p:cNvSpPr>
            <a:spLocks noChangeArrowheads="1"/>
          </p:cNvSpPr>
          <p:nvPr/>
        </p:nvSpPr>
        <p:spPr bwMode="gray">
          <a:xfrm>
            <a:off x="3995738" y="5589588"/>
            <a:ext cx="4929187" cy="720725"/>
          </a:xfrm>
          <a:prstGeom prst="rect">
            <a:avLst/>
          </a:prstGeom>
          <a:noFill/>
          <a:ln w="12700" algn="ctr">
            <a:noFill/>
            <a:miter lim="800000"/>
            <a:headEnd/>
            <a:tailEnd type="none" w="med" len="lg"/>
          </a:ln>
        </p:spPr>
        <p:txBody>
          <a:bodyPr lIns="36000" tIns="0" rIns="0" bIns="0" anchor="ctr"/>
          <a:lstStyle/>
          <a:p>
            <a:pPr marL="203200" indent="-203200">
              <a:lnSpc>
                <a:spcPct val="90000"/>
              </a:lnSpc>
              <a:buClr>
                <a:srgbClr val="F21C0A"/>
              </a:buClr>
              <a:buSzPct val="100000"/>
              <a:buFont typeface="Wingdings" pitchFamily="2" charset="2"/>
              <a:buNone/>
              <a:tabLst>
                <a:tab pos="88900" algn="l"/>
              </a:tabLst>
            </a:pPr>
            <a:r>
              <a:rPr lang="de-DE" sz="1200"/>
              <a:t> </a:t>
            </a:r>
            <a:r>
              <a:rPr lang="de-DE" sz="1600" b="1">
                <a:solidFill>
                  <a:schemeClr val="bg2"/>
                </a:solidFill>
              </a:rPr>
              <a:t>+</a:t>
            </a:r>
            <a:r>
              <a:rPr lang="de-DE" sz="1200"/>
              <a:t>	Enourmous potential, developing government support (EU-membership)</a:t>
            </a:r>
          </a:p>
          <a:p>
            <a:pPr marL="203200" indent="-203200">
              <a:lnSpc>
                <a:spcPct val="90000"/>
              </a:lnSpc>
              <a:buClr>
                <a:srgbClr val="F21C0A"/>
              </a:buClr>
              <a:buSzPct val="100000"/>
              <a:buFont typeface="Wingdings" pitchFamily="2" charset="2"/>
              <a:buChar char="è"/>
              <a:tabLst>
                <a:tab pos="88900" algn="l"/>
              </a:tabLst>
            </a:pPr>
            <a:r>
              <a:rPr lang="de-DE" sz="1200"/>
              <a:t>Create long term organic options, with very limited exposure</a:t>
            </a:r>
          </a:p>
          <a:p>
            <a:pPr marL="203200" indent="-203200">
              <a:lnSpc>
                <a:spcPct val="90000"/>
              </a:lnSpc>
              <a:buClr>
                <a:srgbClr val="F21C0A"/>
              </a:buClr>
              <a:buSzPct val="100000"/>
              <a:buFont typeface="Wingdings" pitchFamily="2" charset="2"/>
              <a:buChar char="è"/>
              <a:tabLst>
                <a:tab pos="88900" algn="l"/>
              </a:tabLst>
            </a:pPr>
            <a:r>
              <a:rPr lang="de-DE" sz="1200"/>
              <a:t>Build relationship and pipeline for market entry, maybe pilot project</a:t>
            </a:r>
          </a:p>
        </p:txBody>
      </p:sp>
      <p:sp>
        <p:nvSpPr>
          <p:cNvPr id="614544" name="Line 144"/>
          <p:cNvSpPr>
            <a:spLocks noChangeShapeType="1"/>
          </p:cNvSpPr>
          <p:nvPr/>
        </p:nvSpPr>
        <p:spPr bwMode="gray">
          <a:xfrm flipH="1">
            <a:off x="5105400" y="4413250"/>
            <a:ext cx="715963" cy="2540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14545" name="Line 145"/>
          <p:cNvSpPr>
            <a:spLocks noChangeShapeType="1"/>
          </p:cNvSpPr>
          <p:nvPr/>
        </p:nvSpPr>
        <p:spPr bwMode="gray">
          <a:xfrm>
            <a:off x="5795963" y="4414838"/>
            <a:ext cx="2732087" cy="15875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14546" name="Text Box 146"/>
          <p:cNvSpPr txBox="1">
            <a:spLocks noChangeArrowheads="1"/>
          </p:cNvSpPr>
          <p:nvPr/>
        </p:nvSpPr>
        <p:spPr bwMode="gray">
          <a:xfrm>
            <a:off x="5821363" y="4440238"/>
            <a:ext cx="1871662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>
                <a:solidFill>
                  <a:schemeClr val="bg2"/>
                </a:solidFill>
              </a:rPr>
              <a:t>Romania</a:t>
            </a:r>
          </a:p>
        </p:txBody>
      </p:sp>
      <p:sp>
        <p:nvSpPr>
          <p:cNvPr id="614547" name="Line 147"/>
          <p:cNvSpPr>
            <a:spLocks noChangeShapeType="1"/>
          </p:cNvSpPr>
          <p:nvPr/>
        </p:nvSpPr>
        <p:spPr bwMode="gray">
          <a:xfrm>
            <a:off x="4049713" y="5665788"/>
            <a:ext cx="4478337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14548" name="Line 148"/>
          <p:cNvSpPr>
            <a:spLocks noChangeShapeType="1"/>
          </p:cNvSpPr>
          <p:nvPr/>
        </p:nvSpPr>
        <p:spPr bwMode="gray">
          <a:xfrm flipH="1">
            <a:off x="5435600" y="5070475"/>
            <a:ext cx="0" cy="595313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 type="none" w="med" len="lg"/>
          </a:ln>
        </p:spPr>
        <p:txBody>
          <a:bodyPr wrap="none" lIns="0" tIns="0" rIns="0" bIns="0" anchor="ctr"/>
          <a:lstStyle/>
          <a:p>
            <a:endParaRPr lang="de-DE"/>
          </a:p>
        </p:txBody>
      </p:sp>
      <p:sp>
        <p:nvSpPr>
          <p:cNvPr id="614549" name="Text Box 149"/>
          <p:cNvSpPr txBox="1">
            <a:spLocks noChangeArrowheads="1"/>
          </p:cNvSpPr>
          <p:nvPr/>
        </p:nvSpPr>
        <p:spPr bwMode="gray">
          <a:xfrm>
            <a:off x="5653088" y="5440363"/>
            <a:ext cx="1871662" cy="212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>
                <a:solidFill>
                  <a:schemeClr val="hlink"/>
                </a:solidFill>
              </a:rPr>
              <a:t>Turkey</a:t>
            </a:r>
          </a:p>
        </p:txBody>
      </p:sp>
      <p:sp>
        <p:nvSpPr>
          <p:cNvPr id="614551" name="Freeform 151"/>
          <p:cNvSpPr>
            <a:spLocks/>
          </p:cNvSpPr>
          <p:nvPr/>
        </p:nvSpPr>
        <p:spPr bwMode="auto">
          <a:xfrm>
            <a:off x="5068888" y="4860925"/>
            <a:ext cx="249237" cy="209550"/>
          </a:xfrm>
          <a:custGeom>
            <a:avLst/>
            <a:gdLst>
              <a:gd name="T0" fmla="*/ 2147483647 w 176"/>
              <a:gd name="T1" fmla="*/ 2147483647 h 148"/>
              <a:gd name="T2" fmla="*/ 2147483647 w 176"/>
              <a:gd name="T3" fmla="*/ 2147483647 h 148"/>
              <a:gd name="T4" fmla="*/ 2147483647 w 176"/>
              <a:gd name="T5" fmla="*/ 2147483647 h 148"/>
              <a:gd name="T6" fmla="*/ 2147483647 w 176"/>
              <a:gd name="T7" fmla="*/ 2147483647 h 148"/>
              <a:gd name="T8" fmla="*/ 2147483647 w 176"/>
              <a:gd name="T9" fmla="*/ 2147483647 h 148"/>
              <a:gd name="T10" fmla="*/ 2147483647 w 176"/>
              <a:gd name="T11" fmla="*/ 2147483647 h 148"/>
              <a:gd name="T12" fmla="*/ 2147483647 w 176"/>
              <a:gd name="T13" fmla="*/ 2147483647 h 148"/>
              <a:gd name="T14" fmla="*/ 2147483647 w 176"/>
              <a:gd name="T15" fmla="*/ 2147483647 h 148"/>
              <a:gd name="T16" fmla="*/ 2147483647 w 176"/>
              <a:gd name="T17" fmla="*/ 2147483647 h 148"/>
              <a:gd name="T18" fmla="*/ 2147483647 w 176"/>
              <a:gd name="T19" fmla="*/ 2147483647 h 148"/>
              <a:gd name="T20" fmla="*/ 2147483647 w 176"/>
              <a:gd name="T21" fmla="*/ 2147483647 h 148"/>
              <a:gd name="T22" fmla="*/ 2147483647 w 176"/>
              <a:gd name="T23" fmla="*/ 2147483647 h 148"/>
              <a:gd name="T24" fmla="*/ 2147483647 w 176"/>
              <a:gd name="T25" fmla="*/ 2147483647 h 148"/>
              <a:gd name="T26" fmla="*/ 2147483647 w 176"/>
              <a:gd name="T27" fmla="*/ 2147483647 h 148"/>
              <a:gd name="T28" fmla="*/ 2147483647 w 176"/>
              <a:gd name="T29" fmla="*/ 2147483647 h 148"/>
              <a:gd name="T30" fmla="*/ 2147483647 w 176"/>
              <a:gd name="T31" fmla="*/ 2147483647 h 148"/>
              <a:gd name="T32" fmla="*/ 0 w 176"/>
              <a:gd name="T33" fmla="*/ 2147483647 h 148"/>
              <a:gd name="T34" fmla="*/ 2147483647 w 176"/>
              <a:gd name="T35" fmla="*/ 2147483647 h 148"/>
              <a:gd name="T36" fmla="*/ 2147483647 w 176"/>
              <a:gd name="T37" fmla="*/ 2147483647 h 148"/>
              <a:gd name="T38" fmla="*/ 2147483647 w 176"/>
              <a:gd name="T39" fmla="*/ 2147483647 h 148"/>
              <a:gd name="T40" fmla="*/ 2147483647 w 176"/>
              <a:gd name="T41" fmla="*/ 2147483647 h 148"/>
              <a:gd name="T42" fmla="*/ 2147483647 w 176"/>
              <a:gd name="T43" fmla="*/ 2147483647 h 148"/>
              <a:gd name="T44" fmla="*/ 2147483647 w 176"/>
              <a:gd name="T45" fmla="*/ 2147483647 h 148"/>
              <a:gd name="T46" fmla="*/ 2147483647 w 176"/>
              <a:gd name="T47" fmla="*/ 2147483647 h 148"/>
              <a:gd name="T48" fmla="*/ 2147483647 w 176"/>
              <a:gd name="T49" fmla="*/ 2147483647 h 148"/>
              <a:gd name="T50" fmla="*/ 2147483647 w 176"/>
              <a:gd name="T51" fmla="*/ 2147483647 h 148"/>
              <a:gd name="T52" fmla="*/ 2147483647 w 176"/>
              <a:gd name="T53" fmla="*/ 2147483647 h 148"/>
              <a:gd name="T54" fmla="*/ 2147483647 w 176"/>
              <a:gd name="T55" fmla="*/ 2147483647 h 148"/>
              <a:gd name="T56" fmla="*/ 2147483647 w 176"/>
              <a:gd name="T57" fmla="*/ 2147483647 h 148"/>
              <a:gd name="T58" fmla="*/ 2147483647 w 176"/>
              <a:gd name="T59" fmla="*/ 2147483647 h 148"/>
              <a:gd name="T60" fmla="*/ 2147483647 w 176"/>
              <a:gd name="T61" fmla="*/ 2147483647 h 148"/>
              <a:gd name="T62" fmla="*/ 2147483647 w 176"/>
              <a:gd name="T63" fmla="*/ 2147483647 h 148"/>
              <a:gd name="T64" fmla="*/ 2147483647 w 176"/>
              <a:gd name="T65" fmla="*/ 2147483647 h 148"/>
              <a:gd name="T66" fmla="*/ 2147483647 w 176"/>
              <a:gd name="T67" fmla="*/ 2147483647 h 148"/>
              <a:gd name="T68" fmla="*/ 2147483647 w 176"/>
              <a:gd name="T69" fmla="*/ 2147483647 h 148"/>
              <a:gd name="T70" fmla="*/ 2147483647 w 176"/>
              <a:gd name="T71" fmla="*/ 2147483647 h 148"/>
              <a:gd name="T72" fmla="*/ 2147483647 w 176"/>
              <a:gd name="T73" fmla="*/ 2147483647 h 148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76"/>
              <a:gd name="T112" fmla="*/ 0 h 148"/>
              <a:gd name="T113" fmla="*/ 176 w 176"/>
              <a:gd name="T114" fmla="*/ 148 h 148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76" h="148">
                <a:moveTo>
                  <a:pt x="165" y="67"/>
                </a:moveTo>
                <a:lnTo>
                  <a:pt x="163" y="67"/>
                </a:lnTo>
                <a:lnTo>
                  <a:pt x="157" y="71"/>
                </a:lnTo>
                <a:lnTo>
                  <a:pt x="147" y="71"/>
                </a:lnTo>
                <a:lnTo>
                  <a:pt x="144" y="73"/>
                </a:lnTo>
                <a:lnTo>
                  <a:pt x="140" y="73"/>
                </a:lnTo>
                <a:lnTo>
                  <a:pt x="138" y="69"/>
                </a:lnTo>
                <a:lnTo>
                  <a:pt x="136" y="69"/>
                </a:lnTo>
                <a:lnTo>
                  <a:pt x="123" y="71"/>
                </a:lnTo>
                <a:lnTo>
                  <a:pt x="115" y="75"/>
                </a:lnTo>
                <a:lnTo>
                  <a:pt x="105" y="81"/>
                </a:lnTo>
                <a:lnTo>
                  <a:pt x="86" y="81"/>
                </a:lnTo>
                <a:lnTo>
                  <a:pt x="78" y="87"/>
                </a:lnTo>
                <a:lnTo>
                  <a:pt x="75" y="98"/>
                </a:lnTo>
                <a:lnTo>
                  <a:pt x="67" y="106"/>
                </a:lnTo>
                <a:lnTo>
                  <a:pt x="53" y="115"/>
                </a:lnTo>
                <a:lnTo>
                  <a:pt x="38" y="123"/>
                </a:lnTo>
                <a:lnTo>
                  <a:pt x="27" y="131"/>
                </a:lnTo>
                <a:lnTo>
                  <a:pt x="19" y="140"/>
                </a:lnTo>
                <a:lnTo>
                  <a:pt x="13" y="148"/>
                </a:lnTo>
                <a:lnTo>
                  <a:pt x="7" y="148"/>
                </a:lnTo>
                <a:lnTo>
                  <a:pt x="7" y="142"/>
                </a:lnTo>
                <a:lnTo>
                  <a:pt x="7" y="135"/>
                </a:lnTo>
                <a:lnTo>
                  <a:pt x="15" y="127"/>
                </a:lnTo>
                <a:lnTo>
                  <a:pt x="25" y="121"/>
                </a:lnTo>
                <a:lnTo>
                  <a:pt x="36" y="117"/>
                </a:lnTo>
                <a:lnTo>
                  <a:pt x="40" y="113"/>
                </a:lnTo>
                <a:lnTo>
                  <a:pt x="36" y="112"/>
                </a:lnTo>
                <a:lnTo>
                  <a:pt x="34" y="112"/>
                </a:lnTo>
                <a:lnTo>
                  <a:pt x="23" y="112"/>
                </a:lnTo>
                <a:lnTo>
                  <a:pt x="17" y="112"/>
                </a:lnTo>
                <a:lnTo>
                  <a:pt x="9" y="113"/>
                </a:lnTo>
                <a:lnTo>
                  <a:pt x="2" y="108"/>
                </a:lnTo>
                <a:lnTo>
                  <a:pt x="0" y="102"/>
                </a:lnTo>
                <a:lnTo>
                  <a:pt x="6" y="98"/>
                </a:lnTo>
                <a:lnTo>
                  <a:pt x="7" y="79"/>
                </a:lnTo>
                <a:lnTo>
                  <a:pt x="7" y="69"/>
                </a:lnTo>
                <a:lnTo>
                  <a:pt x="17" y="66"/>
                </a:lnTo>
                <a:lnTo>
                  <a:pt x="23" y="62"/>
                </a:lnTo>
                <a:lnTo>
                  <a:pt x="23" y="56"/>
                </a:lnTo>
                <a:lnTo>
                  <a:pt x="21" y="44"/>
                </a:lnTo>
                <a:lnTo>
                  <a:pt x="17" y="41"/>
                </a:lnTo>
                <a:lnTo>
                  <a:pt x="11" y="35"/>
                </a:lnTo>
                <a:lnTo>
                  <a:pt x="11" y="31"/>
                </a:lnTo>
                <a:lnTo>
                  <a:pt x="7" y="29"/>
                </a:lnTo>
                <a:lnTo>
                  <a:pt x="6" y="27"/>
                </a:lnTo>
                <a:lnTo>
                  <a:pt x="23" y="12"/>
                </a:lnTo>
                <a:lnTo>
                  <a:pt x="38" y="10"/>
                </a:lnTo>
                <a:lnTo>
                  <a:pt x="42" y="6"/>
                </a:lnTo>
                <a:lnTo>
                  <a:pt x="46" y="2"/>
                </a:lnTo>
                <a:lnTo>
                  <a:pt x="61" y="0"/>
                </a:lnTo>
                <a:lnTo>
                  <a:pt x="67" y="4"/>
                </a:lnTo>
                <a:lnTo>
                  <a:pt x="69" y="10"/>
                </a:lnTo>
                <a:lnTo>
                  <a:pt x="75" y="12"/>
                </a:lnTo>
                <a:lnTo>
                  <a:pt x="82" y="12"/>
                </a:lnTo>
                <a:lnTo>
                  <a:pt x="88" y="8"/>
                </a:lnTo>
                <a:lnTo>
                  <a:pt x="92" y="6"/>
                </a:lnTo>
                <a:lnTo>
                  <a:pt x="90" y="12"/>
                </a:lnTo>
                <a:lnTo>
                  <a:pt x="94" y="12"/>
                </a:lnTo>
                <a:lnTo>
                  <a:pt x="94" y="6"/>
                </a:lnTo>
                <a:lnTo>
                  <a:pt x="109" y="4"/>
                </a:lnTo>
                <a:lnTo>
                  <a:pt x="113" y="8"/>
                </a:lnTo>
                <a:lnTo>
                  <a:pt x="109" y="12"/>
                </a:lnTo>
                <a:lnTo>
                  <a:pt x="109" y="18"/>
                </a:lnTo>
                <a:lnTo>
                  <a:pt x="113" y="25"/>
                </a:lnTo>
                <a:lnTo>
                  <a:pt x="117" y="31"/>
                </a:lnTo>
                <a:lnTo>
                  <a:pt x="124" y="37"/>
                </a:lnTo>
                <a:lnTo>
                  <a:pt x="134" y="39"/>
                </a:lnTo>
                <a:lnTo>
                  <a:pt x="140" y="41"/>
                </a:lnTo>
                <a:lnTo>
                  <a:pt x="149" y="46"/>
                </a:lnTo>
                <a:lnTo>
                  <a:pt x="161" y="52"/>
                </a:lnTo>
                <a:lnTo>
                  <a:pt x="176" y="54"/>
                </a:lnTo>
                <a:lnTo>
                  <a:pt x="171" y="66"/>
                </a:lnTo>
                <a:lnTo>
                  <a:pt x="165" y="67"/>
                </a:lnTo>
                <a:close/>
              </a:path>
            </a:pathLst>
          </a:custGeom>
          <a:solidFill>
            <a:srgbClr val="FF7C80"/>
          </a:solidFill>
          <a:ln w="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39" grpId="0" animBg="1"/>
      <p:bldP spid="614541" grpId="0" animBg="1"/>
      <p:bldP spid="614542" grpId="0"/>
      <p:bldP spid="614543" grpId="0"/>
      <p:bldP spid="614544" grpId="0" animBg="1"/>
      <p:bldP spid="614545" grpId="0" animBg="1"/>
      <p:bldP spid="614546" grpId="0"/>
      <p:bldP spid="614547" grpId="0" animBg="1"/>
      <p:bldP spid="614548" grpId="0" animBg="1"/>
      <p:bldP spid="614549" grpId="0"/>
      <p:bldP spid="61455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617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E4092BDA-0EF4-4C9B-A247-CA41866669FD}" type="slidenum">
              <a:rPr lang="de-DE" smtClean="0"/>
              <a:pPr/>
              <a:t>21</a:t>
            </a:fld>
            <a:endParaRPr lang="de-DE" smtClean="0"/>
          </a:p>
        </p:txBody>
      </p:sp>
      <p:sp>
        <p:nvSpPr>
          <p:cNvPr id="580618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5806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smtClean="0"/>
              <a:t>Strategic targets: strong growth, taking off after 2011 </a:t>
            </a:r>
            <a:r>
              <a:rPr lang="en-US" sz="1800" smtClean="0"/>
              <a:t>Cumulative installed capacity</a:t>
            </a:r>
            <a:r>
              <a:rPr lang="en-US" sz="1800" baseline="30000" smtClean="0"/>
              <a:t>1</a:t>
            </a:r>
          </a:p>
        </p:txBody>
      </p:sp>
      <p:sp>
        <p:nvSpPr>
          <p:cNvPr id="580620" name="Rectangle 3"/>
          <p:cNvSpPr>
            <a:spLocks noChangeArrowheads="1"/>
          </p:cNvSpPr>
          <p:nvPr/>
        </p:nvSpPr>
        <p:spPr bwMode="gray">
          <a:xfrm>
            <a:off x="1908175" y="5835650"/>
            <a:ext cx="6767513" cy="473075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 type="none" w="med" len="lg"/>
          </a:ln>
        </p:spPr>
        <p:txBody>
          <a:bodyPr lIns="108000" tIns="0" rIns="0" bIns="0" anchor="ctr"/>
          <a:lstStyle/>
          <a:p>
            <a:pPr marL="203200" indent="-203200">
              <a:buClr>
                <a:schemeClr val="bg1"/>
              </a:buClr>
              <a:buSzPct val="100000"/>
              <a:buFont typeface="Wingdings" pitchFamily="2" charset="2"/>
              <a:buChar char="Ø"/>
              <a:tabLst>
                <a:tab pos="0" algn="l"/>
              </a:tabLst>
            </a:pPr>
            <a:r>
              <a:rPr lang="en-US" sz="1400">
                <a:solidFill>
                  <a:schemeClr val="bg1"/>
                </a:solidFill>
              </a:rPr>
              <a:t>Sufficient ressource allocation (staff, expenditure) </a:t>
            </a:r>
          </a:p>
          <a:p>
            <a:pPr marL="203200" indent="-203200">
              <a:buClr>
                <a:schemeClr val="bg1"/>
              </a:buClr>
              <a:buSzPct val="100000"/>
              <a:buFont typeface="Wingdings" pitchFamily="2" charset="2"/>
              <a:buChar char="Ø"/>
              <a:tabLst>
                <a:tab pos="0" algn="l"/>
              </a:tabLst>
            </a:pPr>
            <a:r>
              <a:rPr lang="en-US" sz="1400">
                <a:solidFill>
                  <a:schemeClr val="bg1"/>
                </a:solidFill>
              </a:rPr>
              <a:t>Development expenditure and investment CAPEX available</a:t>
            </a:r>
          </a:p>
        </p:txBody>
      </p:sp>
      <p:sp>
        <p:nvSpPr>
          <p:cNvPr id="580621" name="AutoShape 5"/>
          <p:cNvSpPr>
            <a:spLocks noChangeArrowheads="1"/>
          </p:cNvSpPr>
          <p:nvPr/>
        </p:nvSpPr>
        <p:spPr bwMode="gray">
          <a:xfrm>
            <a:off x="611188" y="5835650"/>
            <a:ext cx="1223962" cy="473075"/>
          </a:xfrm>
          <a:prstGeom prst="homePlate">
            <a:avLst>
              <a:gd name="adj" fmla="val 37779"/>
            </a:avLst>
          </a:prstGeom>
          <a:solidFill>
            <a:schemeClr val="bg2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0" rIns="0" bIns="0" anchor="ctr"/>
          <a:lstStyle/>
          <a:p>
            <a:r>
              <a:rPr lang="en-US" sz="1400" b="1">
                <a:solidFill>
                  <a:schemeClr val="bg1"/>
                </a:solidFill>
              </a:rPr>
              <a:t> Key </a:t>
            </a:r>
          </a:p>
          <a:p>
            <a:r>
              <a:rPr lang="en-US" sz="1400" b="1">
                <a:solidFill>
                  <a:schemeClr val="bg1"/>
                </a:solidFill>
              </a:rPr>
              <a:t> requirements</a:t>
            </a:r>
          </a:p>
        </p:txBody>
      </p:sp>
      <p:graphicFrame>
        <p:nvGraphicFramePr>
          <p:cNvPr id="580616" name="Object 8"/>
          <p:cNvGraphicFramePr>
            <a:graphicFrameLocks noChangeAspect="1"/>
          </p:cNvGraphicFramePr>
          <p:nvPr/>
        </p:nvGraphicFramePr>
        <p:xfrm>
          <a:off x="468313" y="1700213"/>
          <a:ext cx="7848600" cy="4064000"/>
        </p:xfrm>
        <a:graphic>
          <a:graphicData uri="http://schemas.openxmlformats.org/presentationml/2006/ole">
            <p:oleObj spid="_x0000_s580616" name="Diagramm" r:id="rId3" imgW="7839151" imgH="4057802" progId="MSGraph.Chart.8">
              <p:embed followColorScheme="full"/>
            </p:oleObj>
          </a:graphicData>
        </a:graphic>
      </p:graphicFrame>
      <p:sp>
        <p:nvSpPr>
          <p:cNvPr id="580622" name="Text Box 9"/>
          <p:cNvSpPr txBox="1">
            <a:spLocks noChangeArrowheads="1"/>
          </p:cNvSpPr>
          <p:nvPr/>
        </p:nvSpPr>
        <p:spPr bwMode="gray">
          <a:xfrm>
            <a:off x="1692275" y="4346575"/>
            <a:ext cx="501650" cy="2444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191</a:t>
            </a:r>
          </a:p>
        </p:txBody>
      </p:sp>
      <p:sp>
        <p:nvSpPr>
          <p:cNvPr id="580623" name="Text Box 10"/>
          <p:cNvSpPr txBox="1">
            <a:spLocks noChangeArrowheads="1"/>
          </p:cNvSpPr>
          <p:nvPr/>
        </p:nvSpPr>
        <p:spPr bwMode="gray">
          <a:xfrm>
            <a:off x="3375025" y="3887788"/>
            <a:ext cx="520700" cy="2444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670</a:t>
            </a:r>
          </a:p>
        </p:txBody>
      </p:sp>
      <p:sp>
        <p:nvSpPr>
          <p:cNvPr id="580624" name="Text Box 11"/>
          <p:cNvSpPr txBox="1">
            <a:spLocks noChangeArrowheads="1"/>
          </p:cNvSpPr>
          <p:nvPr/>
        </p:nvSpPr>
        <p:spPr bwMode="gray">
          <a:xfrm>
            <a:off x="5064125" y="3363913"/>
            <a:ext cx="493713" cy="2444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1,200</a:t>
            </a:r>
          </a:p>
        </p:txBody>
      </p:sp>
      <p:sp>
        <p:nvSpPr>
          <p:cNvPr id="580625" name="Text Box 12"/>
          <p:cNvSpPr txBox="1">
            <a:spLocks noChangeArrowheads="1"/>
          </p:cNvSpPr>
          <p:nvPr/>
        </p:nvSpPr>
        <p:spPr bwMode="gray">
          <a:xfrm>
            <a:off x="5895975" y="2019300"/>
            <a:ext cx="503238" cy="2444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2,500</a:t>
            </a:r>
          </a:p>
        </p:txBody>
      </p:sp>
      <p:sp>
        <p:nvSpPr>
          <p:cNvPr id="580626" name="Text Box 13"/>
          <p:cNvSpPr txBox="1">
            <a:spLocks noChangeArrowheads="1"/>
          </p:cNvSpPr>
          <p:nvPr/>
        </p:nvSpPr>
        <p:spPr bwMode="gray">
          <a:xfrm>
            <a:off x="2522538" y="4005263"/>
            <a:ext cx="501650" cy="2444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570</a:t>
            </a:r>
          </a:p>
        </p:txBody>
      </p:sp>
      <p:sp>
        <p:nvSpPr>
          <p:cNvPr id="580627" name="Text Box 14"/>
          <p:cNvSpPr txBox="1">
            <a:spLocks noChangeArrowheads="1"/>
          </p:cNvSpPr>
          <p:nvPr/>
        </p:nvSpPr>
        <p:spPr bwMode="gray">
          <a:xfrm>
            <a:off x="4211638" y="3697288"/>
            <a:ext cx="520700" cy="2444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870</a:t>
            </a:r>
          </a:p>
        </p:txBody>
      </p:sp>
      <p:sp>
        <p:nvSpPr>
          <p:cNvPr id="580628" name="Text Box 15"/>
          <p:cNvSpPr txBox="1">
            <a:spLocks noChangeArrowheads="1"/>
          </p:cNvSpPr>
          <p:nvPr/>
        </p:nvSpPr>
        <p:spPr bwMode="gray">
          <a:xfrm>
            <a:off x="611188" y="6381750"/>
            <a:ext cx="7923212" cy="1825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lIns="0" tIns="0" rIns="0" bIns="0">
            <a:spAutoFit/>
          </a:bodyPr>
          <a:lstStyle/>
          <a:p>
            <a:r>
              <a:rPr lang="en-US" sz="1200"/>
              <a:t>1) Figures for end of the year (incl. ECR-CE equity + Endesa pipeline + integration Endesa 75 MW F, 200 MW I in 2009)</a:t>
            </a:r>
          </a:p>
        </p:txBody>
      </p:sp>
      <p:sp>
        <p:nvSpPr>
          <p:cNvPr id="580629" name="Rectangle 16"/>
          <p:cNvSpPr>
            <a:spLocks noChangeArrowheads="1"/>
          </p:cNvSpPr>
          <p:nvPr/>
        </p:nvSpPr>
        <p:spPr bwMode="gray">
          <a:xfrm>
            <a:off x="1908175" y="5291138"/>
            <a:ext cx="6767513" cy="473075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 type="none" w="med" len="lg"/>
          </a:ln>
        </p:spPr>
        <p:txBody>
          <a:bodyPr lIns="108000" tIns="0" rIns="0" bIns="0" anchor="ctr"/>
          <a:lstStyle/>
          <a:p>
            <a:pPr marL="203200" indent="-203200">
              <a:buClr>
                <a:schemeClr val="bg1"/>
              </a:buClr>
              <a:buSzPct val="100000"/>
              <a:buFont typeface="Wingdings" pitchFamily="2" charset="2"/>
              <a:buChar char="Ø"/>
              <a:tabLst>
                <a:tab pos="0" algn="l"/>
              </a:tabLst>
            </a:pPr>
            <a:r>
              <a:rPr lang="en-US" sz="1400">
                <a:solidFill>
                  <a:schemeClr val="bg1"/>
                </a:solidFill>
              </a:rPr>
              <a:t>Market potentials, relevant E.ON share, existing pipeline and realistic pipeline growth </a:t>
            </a:r>
          </a:p>
          <a:p>
            <a:pPr marL="203200" indent="-203200">
              <a:buClr>
                <a:schemeClr val="bg1"/>
              </a:buClr>
              <a:buSzPct val="100000"/>
              <a:buFont typeface="Wingdings" pitchFamily="2" charset="2"/>
              <a:buChar char="Ø"/>
              <a:tabLst>
                <a:tab pos="0" algn="l"/>
              </a:tabLst>
            </a:pPr>
            <a:r>
              <a:rPr lang="en-US" sz="1400">
                <a:solidFill>
                  <a:schemeClr val="bg1"/>
                </a:solidFill>
              </a:rPr>
              <a:t>ECR-CE estimate of realistic lead times and success rates (based on existing experience)</a:t>
            </a:r>
          </a:p>
        </p:txBody>
      </p:sp>
      <p:sp>
        <p:nvSpPr>
          <p:cNvPr id="580630" name="AutoShape 17"/>
          <p:cNvSpPr>
            <a:spLocks noChangeArrowheads="1"/>
          </p:cNvSpPr>
          <p:nvPr/>
        </p:nvSpPr>
        <p:spPr bwMode="gray">
          <a:xfrm>
            <a:off x="611188" y="5291138"/>
            <a:ext cx="1223962" cy="473075"/>
          </a:xfrm>
          <a:prstGeom prst="homePlate">
            <a:avLst>
              <a:gd name="adj" fmla="val 37779"/>
            </a:avLst>
          </a:prstGeom>
          <a:solidFill>
            <a:schemeClr val="bg2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0" rIns="0" bIns="0" anchor="ctr"/>
          <a:lstStyle/>
          <a:p>
            <a:r>
              <a:rPr lang="en-US" sz="1400" b="1">
                <a:solidFill>
                  <a:schemeClr val="bg1"/>
                </a:solidFill>
              </a:rPr>
              <a:t> Basis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441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8E72353C-4B70-4403-B86C-392A7A2FA2EC}" type="slidenum">
              <a:rPr lang="de-DE" smtClean="0"/>
              <a:pPr/>
              <a:t>22</a:t>
            </a:fld>
            <a:endParaRPr lang="de-DE" smtClean="0"/>
          </a:p>
        </p:txBody>
      </p:sp>
      <p:sp>
        <p:nvSpPr>
          <p:cNvPr id="701442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7014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General trends (I) – Permitting and grid access are key hurdles in an increasingly competitive market </a:t>
            </a:r>
          </a:p>
        </p:txBody>
      </p:sp>
      <p:sp>
        <p:nvSpPr>
          <p:cNvPr id="701444" name="Rectangle 3"/>
          <p:cNvSpPr>
            <a:spLocks noChangeArrowheads="1"/>
          </p:cNvSpPr>
          <p:nvPr/>
        </p:nvSpPr>
        <p:spPr bwMode="gray">
          <a:xfrm>
            <a:off x="614363" y="2349500"/>
            <a:ext cx="7920037" cy="266382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 type="none" w="med" len="lg"/>
          </a:ln>
        </p:spPr>
        <p:txBody>
          <a:bodyPr lIns="72000" tIns="72000" rIns="0" bIns="0"/>
          <a:lstStyle/>
          <a:p>
            <a:pPr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600"/>
              <a:t>Strong competition, especially about fast growth opportunities (M&amp;A of developers, mature projects/pipelines) </a:t>
            </a:r>
          </a:p>
          <a:p>
            <a:pPr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600"/>
              <a:t>Leading to very high prices, especially in semi-mature markets France/Italy (&gt;250k€/MW)</a:t>
            </a:r>
          </a:p>
          <a:p>
            <a:pPr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600"/>
              <a:t>Also rapid increase in intensity of competition in future growth markets like Poland, Romania, Turkey</a:t>
            </a:r>
          </a:p>
          <a:p>
            <a:pPr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600"/>
              <a:t>Key competitors: Iberdrola, RWE, larger developers like WPD, Conergy; national incumbents especially in France (EdF, GdF) and Italy (Enel), plus many small developers</a:t>
            </a:r>
          </a:p>
          <a:p>
            <a:pPr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600"/>
              <a:t>Main bottlenecks/hurdles for growth: </a:t>
            </a:r>
          </a:p>
          <a:p>
            <a:pPr marL="558800" lvl="1" indent="-203200"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Permitting practices</a:t>
            </a:r>
          </a:p>
          <a:p>
            <a:pPr marL="558800" lvl="1" indent="-203200"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Grid access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465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12C10275-9A8E-4BE4-929A-364FF4800D62}" type="slidenum">
              <a:rPr lang="de-DE" smtClean="0"/>
              <a:pPr/>
              <a:t>23</a:t>
            </a:fld>
            <a:endParaRPr lang="de-DE" smtClean="0"/>
          </a:p>
        </p:txBody>
      </p:sp>
      <p:sp>
        <p:nvSpPr>
          <p:cNvPr id="702466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7024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General trends (II) – Regulatory regimes and political boundary conditions keep improving </a:t>
            </a:r>
          </a:p>
        </p:txBody>
      </p:sp>
      <p:sp>
        <p:nvSpPr>
          <p:cNvPr id="702468" name="Rectangle 3"/>
          <p:cNvSpPr>
            <a:spLocks noChangeArrowheads="1"/>
          </p:cNvSpPr>
          <p:nvPr/>
        </p:nvSpPr>
        <p:spPr bwMode="gray">
          <a:xfrm>
            <a:off x="614363" y="2349500"/>
            <a:ext cx="7920037" cy="266382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 type="none" w="med" len="lg"/>
          </a:ln>
        </p:spPr>
        <p:txBody>
          <a:bodyPr lIns="72000" tIns="72000" rIns="0" bIns="0"/>
          <a:lstStyle/>
          <a:p>
            <a:pPr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600"/>
              <a:t>EU renewables targets create strong push for governments to increase their national targets and incentive systems for RES</a:t>
            </a:r>
          </a:p>
          <a:p>
            <a:pPr marL="473075" lvl="1" indent="-203200"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Not only, but particularly in new or aspiring member states (PL, RO, TR)</a:t>
            </a:r>
          </a:p>
          <a:p>
            <a:pPr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600"/>
              <a:t>Many governmental targets very ambitious given the market constraints (availability of key equipment, high market prices, grid capacities)</a:t>
            </a:r>
          </a:p>
          <a:p>
            <a:pPr marL="473075" lvl="1" indent="-203200"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Supporting sustained high GC prices </a:t>
            </a:r>
          </a:p>
          <a:p>
            <a:pPr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endParaRPr lang="en-US" sz="1600"/>
          </a:p>
          <a:p>
            <a:pPr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600"/>
              <a:t>Expectations: </a:t>
            </a:r>
          </a:p>
          <a:p>
            <a:pPr marL="473075" lvl="1" indent="-203200"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Trend to continue; but with a long term trend for EU harmonization – bringing fundamental economics (i.e. wind resource) into the foreground</a:t>
            </a:r>
          </a:p>
          <a:p>
            <a:pPr marL="473075" lvl="1" indent="-203200">
              <a:spcBef>
                <a:spcPct val="6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Additional measures to reduce bottlenecks/hurdles (see previous page)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489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A0CB5C49-8D2B-4424-B49A-6B5094B8CFF3}" type="slidenum">
              <a:rPr lang="de-DE" smtClean="0"/>
              <a:pPr/>
              <a:t>24</a:t>
            </a:fld>
            <a:endParaRPr lang="de-DE" smtClean="0"/>
          </a:p>
        </p:txBody>
      </p:sp>
      <p:sp>
        <p:nvSpPr>
          <p:cNvPr id="703490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7034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Key opportunities</a:t>
            </a:r>
          </a:p>
        </p:txBody>
      </p:sp>
      <p:sp>
        <p:nvSpPr>
          <p:cNvPr id="703492" name="Rectangle 4"/>
          <p:cNvSpPr>
            <a:spLocks noChangeArrowheads="1"/>
          </p:cNvSpPr>
          <p:nvPr/>
        </p:nvSpPr>
        <p:spPr bwMode="gray">
          <a:xfrm>
            <a:off x="395288" y="1997075"/>
            <a:ext cx="1974850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wrap="none"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Wind resource</a:t>
            </a:r>
          </a:p>
        </p:txBody>
      </p:sp>
      <p:sp>
        <p:nvSpPr>
          <p:cNvPr id="703493" name="Rectangle 5"/>
          <p:cNvSpPr>
            <a:spLocks noChangeArrowheads="1"/>
          </p:cNvSpPr>
          <p:nvPr/>
        </p:nvSpPr>
        <p:spPr bwMode="gray">
          <a:xfrm>
            <a:off x="2525713" y="1997075"/>
            <a:ext cx="1973262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Mid to long-term growth potentials </a:t>
            </a:r>
            <a:endParaRPr lang="de-DE" sz="1200">
              <a:solidFill>
                <a:schemeClr val="bg1"/>
              </a:solidFill>
            </a:endParaRPr>
          </a:p>
        </p:txBody>
      </p:sp>
      <p:sp>
        <p:nvSpPr>
          <p:cNvPr id="703494" name="Rectangle 6"/>
          <p:cNvSpPr>
            <a:spLocks noChangeArrowheads="1"/>
          </p:cNvSpPr>
          <p:nvPr/>
        </p:nvSpPr>
        <p:spPr bwMode="gray">
          <a:xfrm>
            <a:off x="395288" y="2646363"/>
            <a:ext cx="1974850" cy="3303587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Markets with excellent to outstanding wind resource</a:t>
            </a:r>
          </a:p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Partly FLH well in excess of 2500h or even 3000h</a:t>
            </a:r>
          </a:p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Especially in non-mature markets</a:t>
            </a:r>
          </a:p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endParaRPr lang="de-DE" sz="1600"/>
          </a:p>
        </p:txBody>
      </p:sp>
      <p:sp>
        <p:nvSpPr>
          <p:cNvPr id="703495" name="Rectangle 7"/>
          <p:cNvSpPr>
            <a:spLocks noChangeArrowheads="1"/>
          </p:cNvSpPr>
          <p:nvPr/>
        </p:nvSpPr>
        <p:spPr bwMode="gray">
          <a:xfrm>
            <a:off x="2525713" y="2646363"/>
            <a:ext cx="1973262" cy="3303587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Several markets in their early stages </a:t>
            </a:r>
          </a:p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Offering high growth rates and absolute potential in next 5-10 years </a:t>
            </a:r>
          </a:p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Open for access if EC&amp;R acts quickly</a:t>
            </a:r>
          </a:p>
        </p:txBody>
      </p:sp>
      <p:sp>
        <p:nvSpPr>
          <p:cNvPr id="703496" name="Oval 10"/>
          <p:cNvSpPr>
            <a:spLocks noChangeAspect="1" noChangeArrowheads="1"/>
          </p:cNvSpPr>
          <p:nvPr/>
        </p:nvSpPr>
        <p:spPr bwMode="gray">
          <a:xfrm>
            <a:off x="323850" y="1916113"/>
            <a:ext cx="144463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03497" name="Oval 11"/>
          <p:cNvSpPr>
            <a:spLocks noChangeAspect="1" noChangeArrowheads="1"/>
          </p:cNvSpPr>
          <p:nvPr/>
        </p:nvSpPr>
        <p:spPr bwMode="gray">
          <a:xfrm>
            <a:off x="2452688" y="1916113"/>
            <a:ext cx="144462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03498" name="Rectangle 13"/>
          <p:cNvSpPr>
            <a:spLocks noChangeArrowheads="1"/>
          </p:cNvSpPr>
          <p:nvPr/>
        </p:nvSpPr>
        <p:spPr bwMode="gray">
          <a:xfrm>
            <a:off x="4643438" y="1997075"/>
            <a:ext cx="1974850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wrap="none"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Improving support </a:t>
            </a:r>
          </a:p>
          <a:p>
            <a:pPr algn="ctr"/>
            <a:r>
              <a:rPr lang="de-DE" sz="1800">
                <a:solidFill>
                  <a:schemeClr val="bg1"/>
                </a:solidFill>
              </a:rPr>
              <a:t>regimes</a:t>
            </a:r>
          </a:p>
        </p:txBody>
      </p:sp>
      <p:sp>
        <p:nvSpPr>
          <p:cNvPr id="703499" name="Rectangle 14"/>
          <p:cNvSpPr>
            <a:spLocks noChangeArrowheads="1"/>
          </p:cNvSpPr>
          <p:nvPr/>
        </p:nvSpPr>
        <p:spPr bwMode="gray">
          <a:xfrm>
            <a:off x="6773863" y="1997075"/>
            <a:ext cx="1973262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Offshore option</a:t>
            </a:r>
            <a:endParaRPr lang="de-DE" sz="1000">
              <a:solidFill>
                <a:schemeClr val="bg1"/>
              </a:solidFill>
            </a:endParaRPr>
          </a:p>
        </p:txBody>
      </p:sp>
      <p:sp>
        <p:nvSpPr>
          <p:cNvPr id="703500" name="Rectangle 15"/>
          <p:cNvSpPr>
            <a:spLocks noChangeArrowheads="1"/>
          </p:cNvSpPr>
          <p:nvPr/>
        </p:nvSpPr>
        <p:spPr bwMode="gray">
          <a:xfrm>
            <a:off x="4643438" y="2646363"/>
            <a:ext cx="1974850" cy="3303587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EU targets pushing national governments</a:t>
            </a:r>
          </a:p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High or even improving support to be expected</a:t>
            </a:r>
            <a:endParaRPr lang="de-DE" sz="1600"/>
          </a:p>
        </p:txBody>
      </p:sp>
      <p:sp>
        <p:nvSpPr>
          <p:cNvPr id="703501" name="Rectangle 16"/>
          <p:cNvSpPr>
            <a:spLocks noChangeArrowheads="1"/>
          </p:cNvSpPr>
          <p:nvPr/>
        </p:nvSpPr>
        <p:spPr bwMode="gray">
          <a:xfrm>
            <a:off x="6773863" y="2646363"/>
            <a:ext cx="1973262" cy="3303587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Big German pipeline with permits in place</a:t>
            </a:r>
          </a:p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Additional potential in other northwestern markets</a:t>
            </a:r>
          </a:p>
          <a:p>
            <a:pPr marL="176213" indent="-176213">
              <a:spcBef>
                <a:spcPct val="15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Way forward to be defined as part of overall EC&amp;R offshore strategy, as currently reviewed</a:t>
            </a:r>
          </a:p>
        </p:txBody>
      </p:sp>
      <p:sp>
        <p:nvSpPr>
          <p:cNvPr id="703502" name="Oval 19"/>
          <p:cNvSpPr>
            <a:spLocks noChangeAspect="1" noChangeArrowheads="1"/>
          </p:cNvSpPr>
          <p:nvPr/>
        </p:nvSpPr>
        <p:spPr bwMode="gray">
          <a:xfrm>
            <a:off x="4572000" y="1916113"/>
            <a:ext cx="144463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703503" name="Oval 20"/>
          <p:cNvSpPr>
            <a:spLocks noChangeAspect="1" noChangeArrowheads="1"/>
          </p:cNvSpPr>
          <p:nvPr/>
        </p:nvSpPr>
        <p:spPr bwMode="gray">
          <a:xfrm>
            <a:off x="6700838" y="1916113"/>
            <a:ext cx="144462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513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7EE92937-F248-4DFE-8831-2460CFC0E84C}" type="slidenum">
              <a:rPr lang="de-DE" smtClean="0"/>
              <a:pPr/>
              <a:t>25</a:t>
            </a:fld>
            <a:endParaRPr lang="de-DE" smtClean="0"/>
          </a:p>
        </p:txBody>
      </p:sp>
      <p:sp>
        <p:nvSpPr>
          <p:cNvPr id="704514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7045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Key challenges</a:t>
            </a:r>
          </a:p>
        </p:txBody>
      </p:sp>
      <p:sp>
        <p:nvSpPr>
          <p:cNvPr id="704516" name="Rectangle 5"/>
          <p:cNvSpPr>
            <a:spLocks noChangeArrowheads="1"/>
          </p:cNvSpPr>
          <p:nvPr/>
        </p:nvSpPr>
        <p:spPr bwMode="gray">
          <a:xfrm>
            <a:off x="309563" y="1781175"/>
            <a:ext cx="1638300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wrap="none"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Market maturity</a:t>
            </a:r>
          </a:p>
        </p:txBody>
      </p:sp>
      <p:sp>
        <p:nvSpPr>
          <p:cNvPr id="704517" name="Rectangle 6"/>
          <p:cNvSpPr>
            <a:spLocks noChangeArrowheads="1"/>
          </p:cNvSpPr>
          <p:nvPr/>
        </p:nvSpPr>
        <p:spPr bwMode="gray">
          <a:xfrm>
            <a:off x="2076450" y="1781175"/>
            <a:ext cx="1636713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Hurdle rates vs. market</a:t>
            </a:r>
          </a:p>
        </p:txBody>
      </p:sp>
      <p:sp>
        <p:nvSpPr>
          <p:cNvPr id="704518" name="Rectangle 8"/>
          <p:cNvSpPr>
            <a:spLocks noChangeArrowheads="1"/>
          </p:cNvSpPr>
          <p:nvPr/>
        </p:nvSpPr>
        <p:spPr bwMode="gray">
          <a:xfrm>
            <a:off x="309563" y="2430463"/>
            <a:ext cx="1638300" cy="3446462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Window for fast, large growth almost closed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Overheated prices 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Very late for significant organic growth opportunities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endParaRPr lang="de-DE" sz="1600"/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endParaRPr lang="de-DE" sz="1600"/>
          </a:p>
        </p:txBody>
      </p:sp>
      <p:sp>
        <p:nvSpPr>
          <p:cNvPr id="704519" name="Rectangle 9"/>
          <p:cNvSpPr>
            <a:spLocks noChangeArrowheads="1"/>
          </p:cNvSpPr>
          <p:nvPr/>
        </p:nvSpPr>
        <p:spPr bwMode="gray">
          <a:xfrm>
            <a:off x="2076450" y="2430463"/>
            <a:ext cx="1636713" cy="3446462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Competitors pay very high prices 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Factor 1,5-2,5 higher than justifiable with E.ON hurdle rates 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Combination of lower hurdles and higher valuation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EC&amp;R partly out of the market in F, I</a:t>
            </a:r>
          </a:p>
        </p:txBody>
      </p:sp>
      <p:sp>
        <p:nvSpPr>
          <p:cNvPr id="704520" name="Oval 15"/>
          <p:cNvSpPr>
            <a:spLocks noChangeAspect="1" noChangeArrowheads="1"/>
          </p:cNvSpPr>
          <p:nvPr/>
        </p:nvSpPr>
        <p:spPr bwMode="gray">
          <a:xfrm>
            <a:off x="250825" y="1700213"/>
            <a:ext cx="119063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04521" name="Oval 16"/>
          <p:cNvSpPr>
            <a:spLocks noChangeAspect="1" noChangeArrowheads="1"/>
          </p:cNvSpPr>
          <p:nvPr/>
        </p:nvSpPr>
        <p:spPr bwMode="gray">
          <a:xfrm>
            <a:off x="2016125" y="1700213"/>
            <a:ext cx="119063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04522" name="Rectangle 22"/>
          <p:cNvSpPr>
            <a:spLocks noChangeArrowheads="1"/>
          </p:cNvSpPr>
          <p:nvPr/>
        </p:nvSpPr>
        <p:spPr bwMode="gray">
          <a:xfrm>
            <a:off x="3832225" y="1781175"/>
            <a:ext cx="1638300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wrap="none"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Permitting and </a:t>
            </a:r>
          </a:p>
          <a:p>
            <a:pPr algn="ctr"/>
            <a:r>
              <a:rPr lang="de-DE" sz="1800">
                <a:solidFill>
                  <a:schemeClr val="bg1"/>
                </a:solidFill>
              </a:rPr>
              <a:t>grid connection</a:t>
            </a:r>
          </a:p>
        </p:txBody>
      </p:sp>
      <p:sp>
        <p:nvSpPr>
          <p:cNvPr id="704523" name="Rectangle 23"/>
          <p:cNvSpPr>
            <a:spLocks noChangeArrowheads="1"/>
          </p:cNvSpPr>
          <p:nvPr/>
        </p:nvSpPr>
        <p:spPr bwMode="gray">
          <a:xfrm>
            <a:off x="5599113" y="1781175"/>
            <a:ext cx="1636712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Political / Country risk</a:t>
            </a:r>
            <a:endParaRPr lang="de-DE" sz="1000">
              <a:solidFill>
                <a:schemeClr val="bg1"/>
              </a:solidFill>
            </a:endParaRPr>
          </a:p>
        </p:txBody>
      </p:sp>
      <p:sp>
        <p:nvSpPr>
          <p:cNvPr id="704524" name="Rectangle 24"/>
          <p:cNvSpPr>
            <a:spLocks noChangeArrowheads="1"/>
          </p:cNvSpPr>
          <p:nvPr/>
        </p:nvSpPr>
        <p:spPr bwMode="gray">
          <a:xfrm>
            <a:off x="3832225" y="2430463"/>
            <a:ext cx="1638300" cy="3446462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Unreliable permitting practices, mix of regulations and personal goodwill </a:t>
            </a:r>
            <a:r>
              <a:rPr lang="en-US" sz="1600" baseline="30000"/>
              <a:t>1</a:t>
            </a:r>
            <a:endParaRPr lang="en-US" sz="1600"/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Grid: complex access conditions and actual physical capacity limitations</a:t>
            </a:r>
            <a:endParaRPr lang="de-DE" sz="1600"/>
          </a:p>
        </p:txBody>
      </p:sp>
      <p:sp>
        <p:nvSpPr>
          <p:cNvPr id="704525" name="Rectangle 25"/>
          <p:cNvSpPr>
            <a:spLocks noChangeArrowheads="1"/>
          </p:cNvSpPr>
          <p:nvPr/>
        </p:nvSpPr>
        <p:spPr bwMode="gray">
          <a:xfrm>
            <a:off x="5599113" y="2430463"/>
            <a:ext cx="1636712" cy="3446462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Some markets with relatively higher risks for E.ON standards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Playing back into hurdle rates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Partly subjective to E.ON due to lack of relevant experience</a:t>
            </a:r>
          </a:p>
        </p:txBody>
      </p:sp>
      <p:sp>
        <p:nvSpPr>
          <p:cNvPr id="704526" name="Oval 28"/>
          <p:cNvSpPr>
            <a:spLocks noChangeAspect="1" noChangeArrowheads="1"/>
          </p:cNvSpPr>
          <p:nvPr/>
        </p:nvSpPr>
        <p:spPr bwMode="gray">
          <a:xfrm>
            <a:off x="3773488" y="1700213"/>
            <a:ext cx="120650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704527" name="Oval 29"/>
          <p:cNvSpPr>
            <a:spLocks noChangeAspect="1" noChangeArrowheads="1"/>
          </p:cNvSpPr>
          <p:nvPr/>
        </p:nvSpPr>
        <p:spPr bwMode="gray">
          <a:xfrm>
            <a:off x="5538788" y="1700213"/>
            <a:ext cx="120650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704528" name="Text Box 30"/>
          <p:cNvSpPr txBox="1">
            <a:spLocks noChangeArrowheads="1"/>
          </p:cNvSpPr>
          <p:nvPr/>
        </p:nvSpPr>
        <p:spPr bwMode="gray">
          <a:xfrm>
            <a:off x="214313" y="6559550"/>
            <a:ext cx="5626100" cy="182563"/>
          </a:xfrm>
          <a:prstGeom prst="rect">
            <a:avLst/>
          </a:prstGeom>
          <a:noFill/>
          <a:ln w="12700">
            <a:noFill/>
            <a:miter lim="800000"/>
            <a:headEnd/>
            <a:tailEnd type="none" w="med" len="lg"/>
          </a:ln>
        </p:spPr>
        <p:txBody>
          <a:bodyPr wrap="none" lIns="0" tIns="0" rIns="0" bIns="0">
            <a:spAutoFit/>
          </a:bodyPr>
          <a:lstStyle/>
          <a:p>
            <a:pPr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US" sz="1200"/>
              <a:t>1) E.g. often local benefits (like employment of local constr. firms) needed to obtain permit</a:t>
            </a:r>
            <a:endParaRPr lang="de-DE" sz="1200"/>
          </a:p>
        </p:txBody>
      </p:sp>
      <p:sp>
        <p:nvSpPr>
          <p:cNvPr id="704529" name="Rectangle 32"/>
          <p:cNvSpPr>
            <a:spLocks noChangeArrowheads="1"/>
          </p:cNvSpPr>
          <p:nvPr/>
        </p:nvSpPr>
        <p:spPr bwMode="gray">
          <a:xfrm>
            <a:off x="7356475" y="1781175"/>
            <a:ext cx="1636713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Resource </a:t>
            </a:r>
          </a:p>
          <a:p>
            <a:pPr algn="ctr"/>
            <a:r>
              <a:rPr lang="de-DE" sz="1800">
                <a:solidFill>
                  <a:schemeClr val="bg1"/>
                </a:solidFill>
              </a:rPr>
              <a:t>constraints</a:t>
            </a:r>
            <a:endParaRPr lang="de-DE" sz="1000">
              <a:solidFill>
                <a:schemeClr val="bg1"/>
              </a:solidFill>
            </a:endParaRPr>
          </a:p>
        </p:txBody>
      </p:sp>
      <p:sp>
        <p:nvSpPr>
          <p:cNvPr id="704530" name="Rectangle 33"/>
          <p:cNvSpPr>
            <a:spLocks noChangeArrowheads="1"/>
          </p:cNvSpPr>
          <p:nvPr/>
        </p:nvSpPr>
        <p:spPr bwMode="gray">
          <a:xfrm>
            <a:off x="7356475" y="2430463"/>
            <a:ext cx="1636713" cy="3446462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Both HR and CAPEX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Geographical scope could invite to fragment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de-DE" sz="1600"/>
              <a:t>Serious, successful market developm. requires proper dedication of attention and resources</a:t>
            </a:r>
          </a:p>
        </p:txBody>
      </p:sp>
      <p:sp>
        <p:nvSpPr>
          <p:cNvPr id="704531" name="Oval 34"/>
          <p:cNvSpPr>
            <a:spLocks noChangeAspect="1" noChangeArrowheads="1"/>
          </p:cNvSpPr>
          <p:nvPr/>
        </p:nvSpPr>
        <p:spPr bwMode="gray">
          <a:xfrm>
            <a:off x="7296150" y="1700213"/>
            <a:ext cx="120650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704532" name="Rectangle 37"/>
          <p:cNvSpPr>
            <a:spLocks noChangeArrowheads="1"/>
          </p:cNvSpPr>
          <p:nvPr/>
        </p:nvSpPr>
        <p:spPr bwMode="gray">
          <a:xfrm>
            <a:off x="309563" y="5934075"/>
            <a:ext cx="1638300" cy="385763"/>
          </a:xfrm>
          <a:prstGeom prst="rect">
            <a:avLst/>
          </a:prstGeom>
          <a:solidFill>
            <a:srgbClr val="B4B4B4"/>
          </a:solidFill>
          <a:ln w="1270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600"/>
              <a:t>F, D, I</a:t>
            </a:r>
          </a:p>
        </p:txBody>
      </p:sp>
      <p:sp>
        <p:nvSpPr>
          <p:cNvPr id="704533" name="Rectangle 38"/>
          <p:cNvSpPr>
            <a:spLocks noChangeArrowheads="1"/>
          </p:cNvSpPr>
          <p:nvPr/>
        </p:nvSpPr>
        <p:spPr bwMode="gray">
          <a:xfrm>
            <a:off x="2076450" y="5934075"/>
            <a:ext cx="1636713" cy="385763"/>
          </a:xfrm>
          <a:prstGeom prst="rect">
            <a:avLst/>
          </a:prstGeom>
          <a:solidFill>
            <a:srgbClr val="B4B4B4"/>
          </a:solidFill>
          <a:ln w="1270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600"/>
              <a:t>I, F, (PL to come)</a:t>
            </a:r>
          </a:p>
        </p:txBody>
      </p:sp>
      <p:sp>
        <p:nvSpPr>
          <p:cNvPr id="704534" name="Rectangle 39"/>
          <p:cNvSpPr>
            <a:spLocks noChangeArrowheads="1"/>
          </p:cNvSpPr>
          <p:nvPr/>
        </p:nvSpPr>
        <p:spPr bwMode="gray">
          <a:xfrm>
            <a:off x="3832225" y="5934075"/>
            <a:ext cx="1638300" cy="385763"/>
          </a:xfrm>
          <a:prstGeom prst="rect">
            <a:avLst/>
          </a:prstGeom>
          <a:solidFill>
            <a:srgbClr val="B4B4B4"/>
          </a:solidFill>
          <a:ln w="1270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600"/>
              <a:t>F, I, PL, RO, BG</a:t>
            </a:r>
          </a:p>
        </p:txBody>
      </p:sp>
      <p:sp>
        <p:nvSpPr>
          <p:cNvPr id="704535" name="Rectangle 40"/>
          <p:cNvSpPr>
            <a:spLocks noChangeArrowheads="1"/>
          </p:cNvSpPr>
          <p:nvPr/>
        </p:nvSpPr>
        <p:spPr bwMode="gray">
          <a:xfrm>
            <a:off x="5597525" y="5934075"/>
            <a:ext cx="1638300" cy="385763"/>
          </a:xfrm>
          <a:prstGeom prst="rect">
            <a:avLst/>
          </a:prstGeom>
          <a:solidFill>
            <a:srgbClr val="B4B4B4"/>
          </a:solidFill>
          <a:ln w="12700">
            <a:solidFill>
              <a:srgbClr val="B4B4B4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r>
              <a:rPr lang="de-DE" sz="1600"/>
              <a:t>I, PL, RO, TR, BG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537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C712C7D0-977A-42B2-91A4-8E0F48157644}" type="slidenum">
              <a:rPr lang="de-DE" smtClean="0"/>
              <a:pPr/>
              <a:t>26</a:t>
            </a:fld>
            <a:endParaRPr lang="de-DE" smtClean="0"/>
          </a:p>
        </p:txBody>
      </p:sp>
      <p:sp>
        <p:nvSpPr>
          <p:cNvPr id="705538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7055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Mitigation to key challenges</a:t>
            </a:r>
          </a:p>
        </p:txBody>
      </p:sp>
      <p:sp>
        <p:nvSpPr>
          <p:cNvPr id="705540" name="Rectangle 5"/>
          <p:cNvSpPr>
            <a:spLocks noChangeArrowheads="1"/>
          </p:cNvSpPr>
          <p:nvPr/>
        </p:nvSpPr>
        <p:spPr bwMode="gray">
          <a:xfrm>
            <a:off x="454025" y="2060575"/>
            <a:ext cx="1620838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wrap="none"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Market maturity</a:t>
            </a:r>
          </a:p>
        </p:txBody>
      </p:sp>
      <p:sp>
        <p:nvSpPr>
          <p:cNvPr id="705541" name="Rectangle 6"/>
          <p:cNvSpPr>
            <a:spLocks noChangeArrowheads="1"/>
          </p:cNvSpPr>
          <p:nvPr/>
        </p:nvSpPr>
        <p:spPr bwMode="gray">
          <a:xfrm>
            <a:off x="2201863" y="2060575"/>
            <a:ext cx="1619250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Hurdle rates vs. market</a:t>
            </a:r>
            <a:endParaRPr lang="de-DE" sz="1200">
              <a:solidFill>
                <a:schemeClr val="bg1"/>
              </a:solidFill>
            </a:endParaRPr>
          </a:p>
        </p:txBody>
      </p:sp>
      <p:sp>
        <p:nvSpPr>
          <p:cNvPr id="705542" name="Rectangle 7"/>
          <p:cNvSpPr>
            <a:spLocks noChangeArrowheads="1"/>
          </p:cNvSpPr>
          <p:nvPr/>
        </p:nvSpPr>
        <p:spPr bwMode="gray">
          <a:xfrm>
            <a:off x="454025" y="2852738"/>
            <a:ext cx="1620838" cy="3240087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Focus on early stage markets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In more mature markets: build upon existing base/ pipeline; seek for niche co-developmt. opportunities; wait for potential shake-out</a:t>
            </a:r>
          </a:p>
        </p:txBody>
      </p:sp>
      <p:sp>
        <p:nvSpPr>
          <p:cNvPr id="705543" name="Rectangle 8"/>
          <p:cNvSpPr>
            <a:spLocks noChangeArrowheads="1"/>
          </p:cNvSpPr>
          <p:nvPr/>
        </p:nvSpPr>
        <p:spPr bwMode="gray">
          <a:xfrm>
            <a:off x="2201863" y="2852738"/>
            <a:ext cx="1619250" cy="3240087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Refrain from M&amp;A, focus on organic growth 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Focus on early stage markets (but have to be quick!)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Focus on superior quality (higher value creation)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Turbine prices?</a:t>
            </a:r>
          </a:p>
        </p:txBody>
      </p:sp>
      <p:sp>
        <p:nvSpPr>
          <p:cNvPr id="705544" name="Oval 11"/>
          <p:cNvSpPr>
            <a:spLocks noChangeAspect="1" noChangeArrowheads="1"/>
          </p:cNvSpPr>
          <p:nvPr/>
        </p:nvSpPr>
        <p:spPr bwMode="gray">
          <a:xfrm>
            <a:off x="395288" y="1979613"/>
            <a:ext cx="119062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05545" name="Oval 12"/>
          <p:cNvSpPr>
            <a:spLocks noChangeAspect="1" noChangeArrowheads="1"/>
          </p:cNvSpPr>
          <p:nvPr/>
        </p:nvSpPr>
        <p:spPr bwMode="gray">
          <a:xfrm>
            <a:off x="2141538" y="1979613"/>
            <a:ext cx="119062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05546" name="Rectangle 15"/>
          <p:cNvSpPr>
            <a:spLocks noChangeArrowheads="1"/>
          </p:cNvSpPr>
          <p:nvPr/>
        </p:nvSpPr>
        <p:spPr bwMode="gray">
          <a:xfrm>
            <a:off x="3940175" y="2060575"/>
            <a:ext cx="1620838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wrap="none"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Permitting and </a:t>
            </a:r>
          </a:p>
          <a:p>
            <a:pPr algn="ctr"/>
            <a:r>
              <a:rPr lang="de-DE" sz="1800">
                <a:solidFill>
                  <a:schemeClr val="bg1"/>
                </a:solidFill>
              </a:rPr>
              <a:t>grid connection</a:t>
            </a:r>
          </a:p>
        </p:txBody>
      </p:sp>
      <p:sp>
        <p:nvSpPr>
          <p:cNvPr id="705547" name="Rectangle 16"/>
          <p:cNvSpPr>
            <a:spLocks noChangeArrowheads="1"/>
          </p:cNvSpPr>
          <p:nvPr/>
        </p:nvSpPr>
        <p:spPr bwMode="gray">
          <a:xfrm>
            <a:off x="5688013" y="2060575"/>
            <a:ext cx="1619250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Political / Country risk</a:t>
            </a:r>
          </a:p>
        </p:txBody>
      </p:sp>
      <p:sp>
        <p:nvSpPr>
          <p:cNvPr id="705548" name="Rectangle 17"/>
          <p:cNvSpPr>
            <a:spLocks noChangeArrowheads="1"/>
          </p:cNvSpPr>
          <p:nvPr/>
        </p:nvSpPr>
        <p:spPr bwMode="gray">
          <a:xfrm>
            <a:off x="3940175" y="2852738"/>
            <a:ext cx="1620838" cy="3240087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Build intensive local network and know-how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With authorities and grid operators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Build trust via track record (realize projects, also small pilot projects)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Flexibility for local solutions</a:t>
            </a:r>
          </a:p>
        </p:txBody>
      </p:sp>
      <p:sp>
        <p:nvSpPr>
          <p:cNvPr id="705549" name="Rectangle 18"/>
          <p:cNvSpPr>
            <a:spLocks noChangeArrowheads="1"/>
          </p:cNvSpPr>
          <p:nvPr/>
        </p:nvSpPr>
        <p:spPr bwMode="gray">
          <a:xfrm>
            <a:off x="5688013" y="2852738"/>
            <a:ext cx="1619250" cy="3240087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Build experience (with pilot projects)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Country mix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Country choice focussed on EU members</a:t>
            </a:r>
          </a:p>
        </p:txBody>
      </p:sp>
      <p:sp>
        <p:nvSpPr>
          <p:cNvPr id="705550" name="Oval 21"/>
          <p:cNvSpPr>
            <a:spLocks noChangeAspect="1" noChangeArrowheads="1"/>
          </p:cNvSpPr>
          <p:nvPr/>
        </p:nvSpPr>
        <p:spPr bwMode="gray">
          <a:xfrm>
            <a:off x="3881438" y="1979613"/>
            <a:ext cx="119062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705551" name="Oval 22"/>
          <p:cNvSpPr>
            <a:spLocks noChangeAspect="1" noChangeArrowheads="1"/>
          </p:cNvSpPr>
          <p:nvPr/>
        </p:nvSpPr>
        <p:spPr bwMode="gray">
          <a:xfrm>
            <a:off x="5627688" y="1979613"/>
            <a:ext cx="119062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705552" name="AutoShape 23"/>
          <p:cNvSpPr>
            <a:spLocks noChangeArrowheads="1"/>
          </p:cNvSpPr>
          <p:nvPr/>
        </p:nvSpPr>
        <p:spPr bwMode="gray">
          <a:xfrm>
            <a:off x="107950" y="2852738"/>
            <a:ext cx="252413" cy="3240087"/>
          </a:xfrm>
          <a:prstGeom prst="homePlate">
            <a:avLst>
              <a:gd name="adj" fmla="val 48625"/>
            </a:avLst>
          </a:prstGeom>
          <a:solidFill>
            <a:srgbClr val="777777"/>
          </a:solidFill>
          <a:ln w="12700">
            <a:noFill/>
            <a:miter lim="800000"/>
            <a:headEnd/>
            <a:tailEnd type="none" w="med" len="lg"/>
          </a:ln>
        </p:spPr>
        <p:txBody>
          <a:bodyPr vert="eaVert" wrap="none" lIns="0" tIns="0" rIns="0" bIns="0" anchor="ctr"/>
          <a:lstStyle/>
          <a:p>
            <a:pPr algn="ctr"/>
            <a:r>
              <a:rPr lang="en-US" sz="1400">
                <a:solidFill>
                  <a:schemeClr val="bg1"/>
                </a:solidFill>
              </a:rPr>
              <a:t>Mitigation</a:t>
            </a:r>
          </a:p>
        </p:txBody>
      </p:sp>
      <p:sp>
        <p:nvSpPr>
          <p:cNvPr id="705553" name="Rectangle 25"/>
          <p:cNvSpPr>
            <a:spLocks noChangeArrowheads="1"/>
          </p:cNvSpPr>
          <p:nvPr/>
        </p:nvSpPr>
        <p:spPr bwMode="gray">
          <a:xfrm>
            <a:off x="7440613" y="2060575"/>
            <a:ext cx="1619250" cy="576263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 type="none" w="med" len="lg"/>
          </a:ln>
        </p:spPr>
        <p:txBody>
          <a:bodyPr lIns="0" tIns="36000" rIns="0" bIns="0"/>
          <a:lstStyle/>
          <a:p>
            <a:pPr algn="ctr"/>
            <a:r>
              <a:rPr lang="de-DE" sz="1800">
                <a:solidFill>
                  <a:schemeClr val="bg1"/>
                </a:solidFill>
              </a:rPr>
              <a:t>Resource </a:t>
            </a:r>
          </a:p>
          <a:p>
            <a:pPr algn="ctr"/>
            <a:r>
              <a:rPr lang="de-DE" sz="1800">
                <a:solidFill>
                  <a:schemeClr val="bg1"/>
                </a:solidFill>
              </a:rPr>
              <a:t>constraints</a:t>
            </a:r>
            <a:endParaRPr lang="de-DE" sz="1000">
              <a:solidFill>
                <a:schemeClr val="bg1"/>
              </a:solidFill>
            </a:endParaRPr>
          </a:p>
        </p:txBody>
      </p:sp>
      <p:sp>
        <p:nvSpPr>
          <p:cNvPr id="705554" name="Rectangle 26"/>
          <p:cNvSpPr>
            <a:spLocks noChangeArrowheads="1"/>
          </p:cNvSpPr>
          <p:nvPr/>
        </p:nvSpPr>
        <p:spPr bwMode="gray">
          <a:xfrm>
            <a:off x="7440613" y="2852738"/>
            <a:ext cx="1619250" cy="3240087"/>
          </a:xfrm>
          <a:prstGeom prst="rect">
            <a:avLst/>
          </a:prstGeom>
          <a:solidFill>
            <a:schemeClr val="bg1"/>
          </a:solidFill>
          <a:ln w="12700">
            <a:solidFill>
              <a:srgbClr val="777777"/>
            </a:solidFill>
            <a:miter lim="800000"/>
            <a:headEnd/>
            <a:tailEnd type="none" w="med" len="lg"/>
          </a:ln>
        </p:spPr>
        <p:txBody>
          <a:bodyPr lIns="72000" tIns="0" rIns="0" bIns="0"/>
          <a:lstStyle/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Focus on selected countries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Focus on high value projects</a:t>
            </a:r>
          </a:p>
          <a:p>
            <a:pPr marL="176213" indent="-176213">
              <a:lnSpc>
                <a:spcPct val="95000"/>
              </a:lnSpc>
              <a:spcBef>
                <a:spcPct val="1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US" sz="1600"/>
              <a:t>Focus on organic growth/early development thus limiting short term CAPEX</a:t>
            </a:r>
          </a:p>
        </p:txBody>
      </p:sp>
      <p:sp>
        <p:nvSpPr>
          <p:cNvPr id="705555" name="Oval 27"/>
          <p:cNvSpPr>
            <a:spLocks noChangeAspect="1" noChangeArrowheads="1"/>
          </p:cNvSpPr>
          <p:nvPr/>
        </p:nvSpPr>
        <p:spPr bwMode="gray">
          <a:xfrm>
            <a:off x="7380288" y="1979613"/>
            <a:ext cx="119062" cy="161925"/>
          </a:xfrm>
          <a:prstGeom prst="ellipse">
            <a:avLst/>
          </a:prstGeom>
          <a:solidFill>
            <a:srgbClr val="777777"/>
          </a:solidFill>
          <a:ln w="12700" algn="ctr">
            <a:solidFill>
              <a:srgbClr val="777777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61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A1079AE0-7F13-49B6-BDB4-627E3483508A}" type="slidenum">
              <a:rPr lang="de-DE" smtClean="0"/>
              <a:pPr/>
              <a:t>27</a:t>
            </a:fld>
            <a:endParaRPr lang="de-DE" smtClean="0"/>
          </a:p>
        </p:txBody>
      </p:sp>
      <p:sp>
        <p:nvSpPr>
          <p:cNvPr id="706562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7065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Construction: Preparing for international multi contracting, securing EC&amp;R quality standards</a:t>
            </a:r>
          </a:p>
        </p:txBody>
      </p:sp>
      <p:sp>
        <p:nvSpPr>
          <p:cNvPr id="70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349500"/>
            <a:ext cx="7924800" cy="3898900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de-DE" sz="1600" smtClean="0"/>
              <a:t>General approach: multi-contracting (no turn key), ensuring EC&amp;R standards (incl. HSE)</a:t>
            </a:r>
          </a:p>
          <a:p>
            <a:pPr marL="561975" lvl="1" indent="-203200" eaLnBrk="1" hangingPunct="1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"/>
            </a:pPr>
            <a:r>
              <a:rPr lang="de-DE" sz="1600" smtClean="0"/>
              <a:t>Own project management</a:t>
            </a:r>
          </a:p>
          <a:p>
            <a:pPr marL="561975" lvl="1" indent="-203200" eaLnBrk="1" hangingPunct="1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"/>
            </a:pPr>
            <a:r>
              <a:rPr lang="de-DE" sz="1600" smtClean="0"/>
              <a:t>Use local specialists/contractors for tasks which cannot be scaled/transferred to other markets (e.g. Polish certified site surveyor)</a:t>
            </a:r>
          </a:p>
          <a:p>
            <a:pPr marL="561975" lvl="1" indent="-203200" eaLnBrk="1" hangingPunct="1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"/>
            </a:pPr>
            <a:r>
              <a:rPr lang="de-DE" sz="1600" smtClean="0"/>
              <a:t>Own staff on site for quality assurance, particularly in critical tasks (e.g. foundation cementing)</a:t>
            </a:r>
          </a:p>
          <a:p>
            <a:pPr marL="561975" lvl="1" indent="-203200" eaLnBrk="1" hangingPunct="1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"/>
            </a:pPr>
            <a:endParaRPr lang="de-DE" sz="1600" smtClean="0"/>
          </a:p>
          <a:p>
            <a:pPr marL="0" indent="0" eaLnBrk="1" hangingPunct="1">
              <a:lnSpc>
                <a:spcPct val="100000"/>
              </a:lnSpc>
              <a:spcBef>
                <a:spcPct val="20000"/>
              </a:spcBef>
            </a:pPr>
            <a:r>
              <a:rPr lang="de-DE" sz="1600" smtClean="0"/>
              <a:t>Actively prepare for international construction activities (starting in Poland, France)</a:t>
            </a:r>
          </a:p>
          <a:p>
            <a:pPr marL="561975" lvl="1" indent="-203200" eaLnBrk="1" hangingPunct="1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"/>
            </a:pPr>
            <a:r>
              <a:rPr lang="de-DE" sz="1600" smtClean="0"/>
              <a:t>Familiarizing with laws and regulations</a:t>
            </a:r>
          </a:p>
          <a:p>
            <a:pPr marL="561975" lvl="1" indent="-203200" eaLnBrk="1" hangingPunct="1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"/>
            </a:pPr>
            <a:r>
              <a:rPr lang="de-DE" sz="1600" smtClean="0"/>
              <a:t>Screening for potential suppliers (partly using contacts from development)</a:t>
            </a:r>
          </a:p>
          <a:p>
            <a:pPr marL="561975" lvl="1" indent="-203200" eaLnBrk="1" hangingPunct="1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"/>
            </a:pPr>
            <a:r>
              <a:rPr lang="de-DE" sz="1600" smtClean="0"/>
              <a:t>Flexible for use of local suppliers, especially if helpful for acceptance and permitting </a:t>
            </a:r>
          </a:p>
          <a:p>
            <a:pPr marL="561975" lvl="1" indent="-203200" eaLnBrk="1" hangingPunct="1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"/>
            </a:pPr>
            <a:endParaRPr lang="de-DE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585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Seite </a:t>
            </a:r>
            <a:fld id="{2946E69C-0E0D-4B16-B671-3500EC43895C}" type="slidenum">
              <a:rPr lang="de-DE" smtClean="0"/>
              <a:pPr/>
              <a:t>28</a:t>
            </a:fld>
            <a:endParaRPr lang="de-DE" smtClean="0"/>
          </a:p>
        </p:txBody>
      </p:sp>
      <p:sp>
        <p:nvSpPr>
          <p:cNvPr id="707586" name="Fußzeilenplatzhalt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de-DE" smtClean="0"/>
              <a:t>ECR-CE Strategy review 2008        19th May 2008</a:t>
            </a:r>
          </a:p>
        </p:txBody>
      </p:sp>
      <p:sp>
        <p:nvSpPr>
          <p:cNvPr id="7075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Operations: Pushing for industry standards – also for edis natur assets </a:t>
            </a:r>
          </a:p>
        </p:txBody>
      </p:sp>
      <p:sp>
        <p:nvSpPr>
          <p:cNvPr id="707588" name="AutoShape 5"/>
          <p:cNvSpPr>
            <a:spLocks noChangeArrowheads="1"/>
          </p:cNvSpPr>
          <p:nvPr/>
        </p:nvSpPr>
        <p:spPr bwMode="gray">
          <a:xfrm rot="5400000">
            <a:off x="3499644" y="4269581"/>
            <a:ext cx="3759200" cy="319088"/>
          </a:xfrm>
          <a:prstGeom prst="triangle">
            <a:avLst>
              <a:gd name="adj" fmla="val 50000"/>
            </a:avLst>
          </a:prstGeom>
          <a:solidFill>
            <a:schemeClr val="bg2"/>
          </a:solidFill>
          <a:ln w="12700">
            <a:solidFill>
              <a:schemeClr val="tx2"/>
            </a:solidFill>
            <a:miter lim="800000"/>
            <a:headEnd/>
            <a:tailEnd type="none" w="med" len="lg"/>
          </a:ln>
        </p:spPr>
        <p:txBody>
          <a:bodyPr wrap="none" lIns="0" tIns="0" rIns="0" bIns="0" anchor="ctr"/>
          <a:lstStyle/>
          <a:p>
            <a:pPr algn="ctr"/>
            <a:endParaRPr lang="de-DE"/>
          </a:p>
        </p:txBody>
      </p:sp>
      <p:sp>
        <p:nvSpPr>
          <p:cNvPr id="707589" name="Rectangle 6"/>
          <p:cNvSpPr>
            <a:spLocks noChangeArrowheads="1"/>
          </p:cNvSpPr>
          <p:nvPr/>
        </p:nvSpPr>
        <p:spPr bwMode="gray">
          <a:xfrm>
            <a:off x="5741988" y="2549525"/>
            <a:ext cx="3006725" cy="3759200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med" len="lg"/>
          </a:ln>
        </p:spPr>
        <p:txBody>
          <a:bodyPr lIns="72000" tIns="0" rIns="72000" bIns="0" anchor="ctr"/>
          <a:lstStyle/>
          <a:p>
            <a:pPr marL="179388" indent="-179388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24h real time performance control system, 24h hotline</a:t>
            </a:r>
          </a:p>
          <a:p>
            <a:pPr marL="179388" indent="-179388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Implementation of condition monitoring system</a:t>
            </a:r>
          </a:p>
          <a:p>
            <a:pPr marL="179388" indent="-179388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Basic service contracts for maintenance with independent 3rd parties</a:t>
            </a:r>
          </a:p>
          <a:p>
            <a:pPr marL="179388" indent="-179388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Proactive organization of all repairs and improvements</a:t>
            </a:r>
          </a:p>
          <a:p>
            <a:pPr marL="179388" indent="-179388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Detailed inspections, critical review of 3rd parties services</a:t>
            </a:r>
          </a:p>
          <a:p>
            <a:pPr marL="179388" indent="-179388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Own staff on site during maintenance tasks</a:t>
            </a:r>
          </a:p>
        </p:txBody>
      </p:sp>
      <p:sp>
        <p:nvSpPr>
          <p:cNvPr id="707590" name="Rectangle 8"/>
          <p:cNvSpPr>
            <a:spLocks noChangeArrowheads="1"/>
          </p:cNvSpPr>
          <p:nvPr/>
        </p:nvSpPr>
        <p:spPr bwMode="gray">
          <a:xfrm>
            <a:off x="609600" y="2549525"/>
            <a:ext cx="4249738" cy="3759200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med" len="lg"/>
          </a:ln>
        </p:spPr>
        <p:txBody>
          <a:bodyPr lIns="72000" tIns="0" rIns="72000" bIns="0" anchor="ctr"/>
          <a:lstStyle/>
          <a:p>
            <a:pPr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None/>
            </a:pPr>
            <a:r>
              <a:rPr lang="en-GB" sz="1600"/>
              <a:t>Long term asset management for all assets</a:t>
            </a:r>
          </a:p>
          <a:p>
            <a:pPr marL="360363" lvl="1" indent="-180975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Build up long term know-how</a:t>
            </a:r>
          </a:p>
          <a:p>
            <a:pPr marL="360363" lvl="1" indent="-180975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Full overview of O&amp;M history</a:t>
            </a:r>
          </a:p>
          <a:p>
            <a:pPr marL="360363" lvl="1" indent="-180975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Drive quality of maintenance and repairs</a:t>
            </a:r>
          </a:p>
          <a:p>
            <a:pPr marL="360363" lvl="1" indent="-180975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Reduce repair costs</a:t>
            </a:r>
          </a:p>
          <a:p>
            <a:pPr marL="360363" lvl="1" indent="-180975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Higher independence from WTG suppliers</a:t>
            </a:r>
          </a:p>
          <a:p>
            <a:pPr marL="360363" lvl="1" indent="-180975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Using engineering know how based on power plant standards to introduce higher standards in the business</a:t>
            </a:r>
          </a:p>
          <a:p>
            <a:pPr marL="360363" lvl="1" indent="-180975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Safeguard HSE standards in all O&amp;M</a:t>
            </a:r>
          </a:p>
          <a:p>
            <a:pPr marL="360363" lvl="1" indent="-180975">
              <a:spcBef>
                <a:spcPct val="20000"/>
              </a:spcBef>
              <a:buClr>
                <a:srgbClr val="F21C0A"/>
              </a:buClr>
              <a:buSzPct val="100000"/>
              <a:buFont typeface="Wingdings" pitchFamily="2" charset="2"/>
              <a:buChar char=""/>
            </a:pPr>
            <a:r>
              <a:rPr lang="en-GB" sz="1600"/>
              <a:t>Know-how transfer to development (feed back strategy)</a:t>
            </a:r>
          </a:p>
        </p:txBody>
      </p:sp>
      <p:sp>
        <p:nvSpPr>
          <p:cNvPr id="707591" name="Rectangle 13"/>
          <p:cNvSpPr>
            <a:spLocks noChangeArrowheads="1"/>
          </p:cNvSpPr>
          <p:nvPr/>
        </p:nvSpPr>
        <p:spPr bwMode="gray">
          <a:xfrm>
            <a:off x="609600" y="2097088"/>
            <a:ext cx="4249738" cy="4127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lIns="72000" tIns="0" rIns="72000" bIns="0" anchor="ctr"/>
          <a:lstStyle/>
          <a:p>
            <a:pPr algn="ctr">
              <a:spcBef>
                <a:spcPct val="20000"/>
              </a:spcBef>
            </a:pPr>
            <a:r>
              <a:rPr lang="de-DE" sz="1600">
                <a:solidFill>
                  <a:schemeClr val="bg1"/>
                </a:solidFill>
              </a:rPr>
              <a:t>Drivers, goals</a:t>
            </a:r>
          </a:p>
        </p:txBody>
      </p:sp>
      <p:sp>
        <p:nvSpPr>
          <p:cNvPr id="707592" name="Rectangle 14"/>
          <p:cNvSpPr>
            <a:spLocks noChangeArrowheads="1"/>
          </p:cNvSpPr>
          <p:nvPr/>
        </p:nvSpPr>
        <p:spPr bwMode="gray">
          <a:xfrm>
            <a:off x="5741988" y="2097088"/>
            <a:ext cx="3006725" cy="4127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lIns="72000" tIns="0" rIns="72000" bIns="0" anchor="ctr"/>
          <a:lstStyle/>
          <a:p>
            <a:pPr algn="ctr">
              <a:spcBef>
                <a:spcPct val="20000"/>
              </a:spcBef>
            </a:pPr>
            <a:r>
              <a:rPr lang="de-DE" sz="1600">
                <a:solidFill>
                  <a:schemeClr val="bg1"/>
                </a:solidFill>
              </a:rPr>
              <a:t>Concept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RSION" val="4.0"/>
  <p:tag name="BASIS" val="EONVorlage"/>
  <p:tag name="BU" val="EON_CR_W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NnypPhcqkOXw48iCrXZE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D4.rnSDpEWbWNhIuBB7L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pumWriyj0uyPvpiTOj9S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GpOMRF1f02o7V8GARxA0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10mRNPSlLE.KKUOiTK8LK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B3MnPLsLUumLIK6X469wA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C4lByaqa0SzT3yDjSrw.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g9vDLDRtkqWe0qHduaR4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6RqpDrOUq1krrYYSuAn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3d_7S00M0ioeKN0z5wDf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T91_uk1_E6i2QBezy504Q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OLwTzFY6kKWPrqElBeOL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pumWriyj0uyPvpiTOj9S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pumWriyj0uyPvpiTOj9Sw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pumWriyj0uyPvpiTOj9S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pumWriyj0uyPvpiTOj9Sw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pumWriyj0uyPvpiTOj9Sw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pumWriyj0uyPvpiTOj9Sw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pumWriyj0uyPvpiTOj9Sw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3d_7S00M0ioeKN0z5wDf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pumWriyj0uyPvpiTOj9Sw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SSnXEc9Dk60S6YsnrqqEA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SSnXEc9Dk60S6YsnrqqEA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SSnXEc9Dk60S6YsnrqqEA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SSnXEc9Dk60S6YsnrqqEA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HYQ2WQI3Uy40x3Sq5mRew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EiAXB8vwkygO3SyHmou.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EiAXB8vwkygO3SyHmou.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EiAXB8vwkygO3SyHmou.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EiAXB8vwkygO3SyHmou.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r9NOpBoJECohntGJvZQfg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PFCVHFj2EWvR96QSvgODQ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pmRvmh2WEeOb0QWdviNGQ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SNnWqD_mk6imT_Qo7Sz9w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Eqn6RrGmUOdjRE032QZ4w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ZMA2tNyCEyXv9UcZ2PmJw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4QDpeXzwEGirwCEpwl40g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MJzBLGMYE6c2NCE40HTfA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jQ8WwW_2keeY4Vf_kV9uA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57XaEet50yxija_cOCgLA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57XaEet50yxija_cOCgLA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S4ljjL48kWrq9EtcUvAxQ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RSNMaPcx0OmHEyLDgwCJQ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D4.rnSDpEWbWNhIuBB7LQ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Muic7Qv7EmOdaMM6DCBPg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NnypPhcqkOXw48iCrXZEg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lcoXP1PaE2357EkhFCdmw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GbkO._wwUmtoCPmoItrhQ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06d3eiN.EecGSfac3Rfxg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z7tK9_csE.SX5w2_Hafww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IcxUiwoVEy9n_sSEhvMgw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pSznw2BX0eNqkmXQvL4dA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hBa6IWLgUGjg6pCegShfg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BfqiSgePUqLYnWJoV94XQ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9LlA1WEXEmRMQuI57SPDA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r9NOpBoJECohntGJvZQfg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PFCVHFj2EWvR96QSvgODQ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pmRvmh2WEeOb0QWdviNGQ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SNnWqD_mk6imT_Qo7Sz9w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Eqn6RrGmUOdjRE032QZ4w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Zta1z6ls0Sg2ACCCOSnBA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Zta1z6ls0Sg2ACCCOSnBA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Zta1z6ls0Sg2ACCCOSnBA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Zta1z6ls0Sg2ACCCOSnBA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Zta1z6ls0Sg2ACCCOSnBA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xp0T_rcKkab0J2rMPMAew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r9NOpBoJECohntGJvZQfg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PFCVHFj2EWvR96QSvgODQ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pmRvmh2WEeOb0QWdviNGQ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SNnWqD_mk6imT_Qo7Sz9w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Eqn6RrGmUOdjRE032QZ4w"/>
</p:tagLst>
</file>

<file path=ppt/theme/theme1.xml><?xml version="1.0" encoding="utf-8"?>
<a:theme xmlns:a="http://schemas.openxmlformats.org/drawingml/2006/main" name="EONVorlage">
  <a:themeElements>
    <a:clrScheme name="EONVorlage 4">
      <a:dk1>
        <a:srgbClr val="000000"/>
      </a:dk1>
      <a:lt1>
        <a:srgbClr val="FFFFFF"/>
      </a:lt1>
      <a:dk2>
        <a:srgbClr val="F21C0A"/>
      </a:dk2>
      <a:lt2>
        <a:srgbClr val="F21C0A"/>
      </a:lt2>
      <a:accent1>
        <a:srgbClr val="F21C0A"/>
      </a:accent1>
      <a:accent2>
        <a:srgbClr val="F21C0A"/>
      </a:accent2>
      <a:accent3>
        <a:srgbClr val="FFFFFF"/>
      </a:accent3>
      <a:accent4>
        <a:srgbClr val="000000"/>
      </a:accent4>
      <a:accent5>
        <a:srgbClr val="F7ABAA"/>
      </a:accent5>
      <a:accent6>
        <a:srgbClr val="DB1808"/>
      </a:accent6>
      <a:hlink>
        <a:srgbClr val="F21C0A"/>
      </a:hlink>
      <a:folHlink>
        <a:srgbClr val="F21C0A"/>
      </a:folHlink>
    </a:clrScheme>
    <a:fontScheme name="EONVorlage">
      <a:majorFont>
        <a:latin typeface="Polo"/>
        <a:ea typeface=""/>
        <a:cs typeface=""/>
      </a:majorFont>
      <a:minorFont>
        <a:latin typeface="Pol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B4B4B4"/>
        </a:solidFill>
        <a:ln w="12700" cap="flat" cmpd="sng" algn="ctr">
          <a:solidFill>
            <a:srgbClr val="B4B4B4"/>
          </a:solidFill>
          <a:prstDash val="solid"/>
          <a:round/>
          <a:headEnd type="none" w="med" len="med"/>
          <a:tailEnd type="none" w="med" len="lg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Polo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B4B4B4"/>
        </a:solidFill>
        <a:ln w="12700" cap="flat" cmpd="sng" algn="ctr">
          <a:solidFill>
            <a:srgbClr val="B4B4B4"/>
          </a:solidFill>
          <a:prstDash val="solid"/>
          <a:round/>
          <a:headEnd type="none" w="med" len="med"/>
          <a:tailEnd type="none" w="med" len="lg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Polo" pitchFamily="2" charset="0"/>
          </a:defRPr>
        </a:defPPr>
      </a:lstStyle>
    </a:lnDef>
  </a:objectDefaults>
  <a:extraClrSchemeLst>
    <a:extraClrScheme>
      <a:clrScheme name="EONVorlage 1">
        <a:dk1>
          <a:srgbClr val="000000"/>
        </a:dk1>
        <a:lt1>
          <a:srgbClr val="FFFFFF"/>
        </a:lt1>
        <a:dk2>
          <a:srgbClr val="F5493B"/>
        </a:dk2>
        <a:lt2>
          <a:srgbClr val="D20026"/>
        </a:lt2>
        <a:accent1>
          <a:srgbClr val="7F0026"/>
        </a:accent1>
        <a:accent2>
          <a:srgbClr val="FF8F6E"/>
        </a:accent2>
        <a:accent3>
          <a:srgbClr val="FFFFFF"/>
        </a:accent3>
        <a:accent4>
          <a:srgbClr val="000000"/>
        </a:accent4>
        <a:accent5>
          <a:srgbClr val="C0AAAC"/>
        </a:accent5>
        <a:accent6>
          <a:srgbClr val="E78163"/>
        </a:accent6>
        <a:hlink>
          <a:srgbClr val="AD0026"/>
        </a:hlink>
        <a:folHlink>
          <a:srgbClr val="F76B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ONVorlage 2">
        <a:dk1>
          <a:srgbClr val="000000"/>
        </a:dk1>
        <a:lt1>
          <a:srgbClr val="FFFFFF"/>
        </a:lt1>
        <a:dk2>
          <a:srgbClr val="969696"/>
        </a:dk2>
        <a:lt2>
          <a:srgbClr val="787878"/>
        </a:lt2>
        <a:accent1>
          <a:srgbClr val="464646"/>
        </a:accent1>
        <a:accent2>
          <a:srgbClr val="D2D2D2"/>
        </a:accent2>
        <a:accent3>
          <a:srgbClr val="FFFFFF"/>
        </a:accent3>
        <a:accent4>
          <a:srgbClr val="000000"/>
        </a:accent4>
        <a:accent5>
          <a:srgbClr val="B0B0B0"/>
        </a:accent5>
        <a:accent6>
          <a:srgbClr val="BEBEBE"/>
        </a:accent6>
        <a:hlink>
          <a:srgbClr val="5A5A5A"/>
        </a:hlink>
        <a:folHlink>
          <a:srgbClr val="B4B4B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ONVorlage 3">
        <a:dk1>
          <a:srgbClr val="000000"/>
        </a:dk1>
        <a:lt1>
          <a:srgbClr val="FFFFFF"/>
        </a:lt1>
        <a:dk2>
          <a:srgbClr val="464646"/>
        </a:dk2>
        <a:lt2>
          <a:srgbClr val="F5493B"/>
        </a:lt2>
        <a:accent1>
          <a:srgbClr val="7F0026"/>
        </a:accent1>
        <a:accent2>
          <a:srgbClr val="B4B4B4"/>
        </a:accent2>
        <a:accent3>
          <a:srgbClr val="FFFFFF"/>
        </a:accent3>
        <a:accent4>
          <a:srgbClr val="000000"/>
        </a:accent4>
        <a:accent5>
          <a:srgbClr val="C0AAAC"/>
        </a:accent5>
        <a:accent6>
          <a:srgbClr val="A3A3A3"/>
        </a:accent6>
        <a:hlink>
          <a:srgbClr val="D20026"/>
        </a:hlink>
        <a:folHlink>
          <a:srgbClr val="78787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ONVorlage 4">
        <a:dk1>
          <a:srgbClr val="000000"/>
        </a:dk1>
        <a:lt1>
          <a:srgbClr val="FFFFFF"/>
        </a:lt1>
        <a:dk2>
          <a:srgbClr val="F21C0A"/>
        </a:dk2>
        <a:lt2>
          <a:srgbClr val="F21C0A"/>
        </a:lt2>
        <a:accent1>
          <a:srgbClr val="F21C0A"/>
        </a:accent1>
        <a:accent2>
          <a:srgbClr val="F21C0A"/>
        </a:accent2>
        <a:accent3>
          <a:srgbClr val="FFFFFF"/>
        </a:accent3>
        <a:accent4>
          <a:srgbClr val="000000"/>
        </a:accent4>
        <a:accent5>
          <a:srgbClr val="F7ABAA"/>
        </a:accent5>
        <a:accent6>
          <a:srgbClr val="DB1808"/>
        </a:accent6>
        <a:hlink>
          <a:srgbClr val="F21C0A"/>
        </a:hlink>
        <a:folHlink>
          <a:srgbClr val="F21C0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ONVorlage 5">
        <a:dk1>
          <a:srgbClr val="000000"/>
        </a:dk1>
        <a:lt1>
          <a:srgbClr val="FFFFFF"/>
        </a:lt1>
        <a:dk2>
          <a:srgbClr val="969696"/>
        </a:dk2>
        <a:lt2>
          <a:srgbClr val="969696"/>
        </a:lt2>
        <a:accent1>
          <a:srgbClr val="969696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878787"/>
        </a:accent6>
        <a:hlink>
          <a:srgbClr val="969696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EONVorlage</Template>
  <Words>2755</Words>
  <Application>Microsoft PowerPoint</Application>
  <PresentationFormat>Bildschirmpräsentation (4:3)</PresentationFormat>
  <Paragraphs>609</Paragraphs>
  <Slides>28</Slides>
  <Notes>6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5</vt:i4>
      </vt:variant>
      <vt:variant>
        <vt:lpstr>Entwurfsvorlage</vt:lpstr>
      </vt:variant>
      <vt:variant>
        <vt:i4>2</vt:i4>
      </vt:variant>
      <vt:variant>
        <vt:lpstr>Eingebettete OLE-Server</vt:lpstr>
      </vt:variant>
      <vt:variant>
        <vt:i4>2</vt:i4>
      </vt:variant>
      <vt:variant>
        <vt:lpstr>Folientitel</vt:lpstr>
      </vt:variant>
      <vt:variant>
        <vt:i4>28</vt:i4>
      </vt:variant>
    </vt:vector>
  </HeadingPairs>
  <TitlesOfParts>
    <vt:vector size="37" baseType="lpstr">
      <vt:lpstr>Polo</vt:lpstr>
      <vt:lpstr>Arial</vt:lpstr>
      <vt:lpstr>Wingdings</vt:lpstr>
      <vt:lpstr>Calibri</vt:lpstr>
      <vt:lpstr>Times New Roman</vt:lpstr>
      <vt:lpstr>EONVorlage</vt:lpstr>
      <vt:lpstr>EONVorlage</vt:lpstr>
      <vt:lpstr>Arbeitsblatt</vt:lpstr>
      <vt:lpstr>Microsoft Graph-Diagramm</vt:lpstr>
      <vt:lpstr>E.ON Climate &amp; Renewables Central Europe Visit of SNET and E.ON Produzione Staff</vt:lpstr>
      <vt:lpstr>Agenda</vt:lpstr>
      <vt:lpstr>E.ON Group Structure</vt:lpstr>
      <vt:lpstr>Role of E.ON Climate &amp; Renewables</vt:lpstr>
      <vt:lpstr>Folie 5</vt:lpstr>
      <vt:lpstr>Folie 6</vt:lpstr>
      <vt:lpstr>EC&amp;R-CE Organisational Chart</vt:lpstr>
      <vt:lpstr>New Governance Model with Single Point of Accountability: Aiming for simplicity and clarity in decision making</vt:lpstr>
      <vt:lpstr>Key Implications:  Managerial accountability and legal structure are independent</vt:lpstr>
      <vt:lpstr>Governance Model of EC&amp;R</vt:lpstr>
      <vt:lpstr>Agenda</vt:lpstr>
      <vt:lpstr>Why is E.ON interested in the Renewables industry?</vt:lpstr>
      <vt:lpstr>Strategy starts with our market view</vt:lpstr>
      <vt:lpstr>What we are doing… </vt:lpstr>
      <vt:lpstr>Our footprint…</vt:lpstr>
      <vt:lpstr>Folie 16</vt:lpstr>
      <vt:lpstr>Agenda</vt:lpstr>
      <vt:lpstr>A few pillars form the basis of our strategy </vt:lpstr>
      <vt:lpstr>Strategic approach: Focus on organic growth –  early Co-Development and Greenfield</vt:lpstr>
      <vt:lpstr>Focus countries: very selective, with clear differentiation</vt:lpstr>
      <vt:lpstr>Strategic targets: strong growth, taking off after 2011 Cumulative installed capacity1</vt:lpstr>
      <vt:lpstr>General trends (I) – Permitting and grid access are key hurdles in an increasingly competitive market </vt:lpstr>
      <vt:lpstr>General trends (II) – Regulatory regimes and political boundary conditions keep improving </vt:lpstr>
      <vt:lpstr>Key opportunities</vt:lpstr>
      <vt:lpstr>Key challenges</vt:lpstr>
      <vt:lpstr>Mitigation to key challenges</vt:lpstr>
      <vt:lpstr>Construction: Preparing for international multi contracting, securing EC&amp;R quality standards</vt:lpstr>
      <vt:lpstr>Operations: Pushing for industry standards – also for edis natur assets </vt:lpstr>
    </vt:vector>
  </TitlesOfParts>
  <Company>E.ON IS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j7421</dc:creator>
  <dc:description>Version 4.0 ; 03.07.2005_x000d_
P. Heß, Ing-Büro Heß_x000d_
U. Hunkler, wir design communications AG</dc:description>
  <cp:lastModifiedBy>Schneider Günther</cp:lastModifiedBy>
  <cp:revision>596</cp:revision>
  <dcterms:created xsi:type="dcterms:W3CDTF">2006-06-28T05:52:01Z</dcterms:created>
  <dcterms:modified xsi:type="dcterms:W3CDTF">2008-11-10T12:44:57Z</dcterms:modified>
</cp:coreProperties>
</file>