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29.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tags/tag7.xml" ContentType="application/vnd.openxmlformats-officedocument.presentationml.tags+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slideLayouts/slideLayout10.xml" ContentType="application/vnd.openxmlformats-officedocument.presentationml.slideLayout+xml"/>
  <Default Extension="vml" ContentType="application/vnd.openxmlformats-officedocument.vmlDrawing"/>
  <Override PartName="/ppt/tags/tag15.xml" ContentType="application/vnd.openxmlformats-officedocument.presentationml.tags+xml"/>
  <Override PartName="/ppt/tags/tag24.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29"/>
  </p:notesMasterIdLst>
  <p:handoutMasterIdLst>
    <p:handoutMasterId r:id="rId30"/>
  </p:handoutMasterIdLst>
  <p:sldIdLst>
    <p:sldId id="475" r:id="rId2"/>
    <p:sldId id="646" r:id="rId3"/>
    <p:sldId id="674" r:id="rId4"/>
    <p:sldId id="675" r:id="rId5"/>
    <p:sldId id="676" r:id="rId6"/>
    <p:sldId id="677" r:id="rId7"/>
    <p:sldId id="678" r:id="rId8"/>
    <p:sldId id="679" r:id="rId9"/>
    <p:sldId id="680" r:id="rId10"/>
    <p:sldId id="681" r:id="rId11"/>
    <p:sldId id="682" r:id="rId12"/>
    <p:sldId id="683" r:id="rId13"/>
    <p:sldId id="684" r:id="rId14"/>
    <p:sldId id="685" r:id="rId15"/>
    <p:sldId id="686" r:id="rId16"/>
    <p:sldId id="687" r:id="rId17"/>
    <p:sldId id="688" r:id="rId18"/>
    <p:sldId id="666" r:id="rId19"/>
    <p:sldId id="667" r:id="rId20"/>
    <p:sldId id="669" r:id="rId21"/>
    <p:sldId id="691" r:id="rId22"/>
    <p:sldId id="668" r:id="rId23"/>
    <p:sldId id="671" r:id="rId24"/>
    <p:sldId id="672" r:id="rId25"/>
    <p:sldId id="673" r:id="rId26"/>
    <p:sldId id="689" r:id="rId27"/>
    <p:sldId id="690" r:id="rId28"/>
  </p:sldIdLst>
  <p:sldSz cx="9906000" cy="6858000" type="A4"/>
  <p:notesSz cx="6708775" cy="9836150"/>
  <p:custDataLst>
    <p:tags r:id="rId31"/>
  </p:custDataLst>
  <p:defaultTextStyle>
    <a:defPPr>
      <a:defRPr lang="de-DE"/>
    </a:defPPr>
    <a:lvl1pPr algn="l" rtl="0" fontAlgn="base">
      <a:spcBef>
        <a:spcPct val="0"/>
      </a:spcBef>
      <a:spcAft>
        <a:spcPct val="0"/>
      </a:spcAft>
      <a:defRPr sz="2800" kern="1200">
        <a:solidFill>
          <a:schemeClr val="tx1"/>
        </a:solidFill>
        <a:latin typeface="Polo" pitchFamily="2" charset="0"/>
        <a:ea typeface="+mn-ea"/>
        <a:cs typeface="Arial" charset="0"/>
      </a:defRPr>
    </a:lvl1pPr>
    <a:lvl2pPr marL="457200" algn="l" rtl="0" fontAlgn="base">
      <a:spcBef>
        <a:spcPct val="0"/>
      </a:spcBef>
      <a:spcAft>
        <a:spcPct val="0"/>
      </a:spcAft>
      <a:defRPr sz="2800" kern="1200">
        <a:solidFill>
          <a:schemeClr val="tx1"/>
        </a:solidFill>
        <a:latin typeface="Polo" pitchFamily="2" charset="0"/>
        <a:ea typeface="+mn-ea"/>
        <a:cs typeface="Arial" charset="0"/>
      </a:defRPr>
    </a:lvl2pPr>
    <a:lvl3pPr marL="914400" algn="l" rtl="0" fontAlgn="base">
      <a:spcBef>
        <a:spcPct val="0"/>
      </a:spcBef>
      <a:spcAft>
        <a:spcPct val="0"/>
      </a:spcAft>
      <a:defRPr sz="2800" kern="1200">
        <a:solidFill>
          <a:schemeClr val="tx1"/>
        </a:solidFill>
        <a:latin typeface="Polo" pitchFamily="2" charset="0"/>
        <a:ea typeface="+mn-ea"/>
        <a:cs typeface="Arial" charset="0"/>
      </a:defRPr>
    </a:lvl3pPr>
    <a:lvl4pPr marL="1371600" algn="l" rtl="0" fontAlgn="base">
      <a:spcBef>
        <a:spcPct val="0"/>
      </a:spcBef>
      <a:spcAft>
        <a:spcPct val="0"/>
      </a:spcAft>
      <a:defRPr sz="2800" kern="1200">
        <a:solidFill>
          <a:schemeClr val="tx1"/>
        </a:solidFill>
        <a:latin typeface="Polo" pitchFamily="2" charset="0"/>
        <a:ea typeface="+mn-ea"/>
        <a:cs typeface="Arial" charset="0"/>
      </a:defRPr>
    </a:lvl4pPr>
    <a:lvl5pPr marL="1828800" algn="l" rtl="0" fontAlgn="base">
      <a:spcBef>
        <a:spcPct val="0"/>
      </a:spcBef>
      <a:spcAft>
        <a:spcPct val="0"/>
      </a:spcAft>
      <a:defRPr sz="2800" kern="1200">
        <a:solidFill>
          <a:schemeClr val="tx1"/>
        </a:solidFill>
        <a:latin typeface="Polo" pitchFamily="2" charset="0"/>
        <a:ea typeface="+mn-ea"/>
        <a:cs typeface="Arial" charset="0"/>
      </a:defRPr>
    </a:lvl5pPr>
    <a:lvl6pPr marL="2286000" algn="l" defTabSz="914400" rtl="0" eaLnBrk="1" latinLnBrk="0" hangingPunct="1">
      <a:defRPr sz="2800" kern="1200">
        <a:solidFill>
          <a:schemeClr val="tx1"/>
        </a:solidFill>
        <a:latin typeface="Polo" pitchFamily="2" charset="0"/>
        <a:ea typeface="+mn-ea"/>
        <a:cs typeface="Arial" charset="0"/>
      </a:defRPr>
    </a:lvl6pPr>
    <a:lvl7pPr marL="2743200" algn="l" defTabSz="914400" rtl="0" eaLnBrk="1" latinLnBrk="0" hangingPunct="1">
      <a:defRPr sz="2800" kern="1200">
        <a:solidFill>
          <a:schemeClr val="tx1"/>
        </a:solidFill>
        <a:latin typeface="Polo" pitchFamily="2" charset="0"/>
        <a:ea typeface="+mn-ea"/>
        <a:cs typeface="Arial" charset="0"/>
      </a:defRPr>
    </a:lvl7pPr>
    <a:lvl8pPr marL="3200400" algn="l" defTabSz="914400" rtl="0" eaLnBrk="1" latinLnBrk="0" hangingPunct="1">
      <a:defRPr sz="2800" kern="1200">
        <a:solidFill>
          <a:schemeClr val="tx1"/>
        </a:solidFill>
        <a:latin typeface="Polo" pitchFamily="2" charset="0"/>
        <a:ea typeface="+mn-ea"/>
        <a:cs typeface="Arial" charset="0"/>
      </a:defRPr>
    </a:lvl8pPr>
    <a:lvl9pPr marL="3657600" algn="l" defTabSz="914400" rtl="0" eaLnBrk="1" latinLnBrk="0" hangingPunct="1">
      <a:defRPr sz="2800" kern="1200">
        <a:solidFill>
          <a:schemeClr val="tx1"/>
        </a:solidFill>
        <a:latin typeface="Polo" pitchFamily="2"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99CCFF"/>
    <a:srgbClr val="FF9900"/>
    <a:srgbClr val="006600"/>
    <a:srgbClr val="0066FF"/>
    <a:srgbClr val="969696"/>
    <a:srgbClr val="FFCC00"/>
    <a:srgbClr val="00FF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2" autoAdjust="0"/>
    <p:restoredTop sz="92121" autoAdjust="0"/>
  </p:normalViewPr>
  <p:slideViewPr>
    <p:cSldViewPr snapToGrid="0" snapToObjects="1">
      <p:cViewPr varScale="1">
        <p:scale>
          <a:sx n="81" d="100"/>
          <a:sy n="81" d="100"/>
        </p:scale>
        <p:origin x="-864" y="-84"/>
      </p:cViewPr>
      <p:guideLst>
        <p:guide orient="horz" pos="4139"/>
        <p:guide orient="horz" pos="2148"/>
        <p:guide orient="horz" pos="4236"/>
        <p:guide orient="horz" pos="4098"/>
        <p:guide orient="horz" pos="3628"/>
        <p:guide orient="horz" pos="99"/>
        <p:guide pos="4705"/>
        <p:guide pos="6100"/>
        <p:guide pos="289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100" d="100"/>
          <a:sy n="100" d="100"/>
        </p:scale>
        <p:origin x="-2076" y="648"/>
      </p:cViewPr>
      <p:guideLst>
        <p:guide orient="horz" pos="3098"/>
        <p:guide pos="2113"/>
      </p:guideLst>
    </p:cSldViewPr>
  </p:notesViewPr>
  <p:gridSpacing cx="78162150" cy="7816215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atre\Local%20Settings\Temporary%20Internet%20Files\Content.Outlook\N0FQUBL2\PMT%202010_2012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1"/>
  <c:chart>
    <c:autoTitleDeleted val="1"/>
    <c:plotArea>
      <c:layout>
        <c:manualLayout>
          <c:layoutTarget val="inner"/>
          <c:xMode val="edge"/>
          <c:yMode val="edge"/>
          <c:x val="8.9609084718514781E-2"/>
          <c:y val="8.4111645423919842E-2"/>
          <c:w val="0.90116512263442561"/>
          <c:h val="0.8163728481334237"/>
        </c:manualLayout>
      </c:layout>
      <c:barChart>
        <c:barDir val="col"/>
        <c:grouping val="clustered"/>
        <c:ser>
          <c:idx val="1"/>
          <c:order val="0"/>
          <c:tx>
            <c:strRef>
              <c:f>'objectifs LT'!$B$23</c:f>
              <c:strCache>
                <c:ptCount val="1"/>
                <c:pt idx="0">
                  <c:v>Portefeuille prévisionnel  GWh</c:v>
                </c:pt>
              </c:strCache>
            </c:strRef>
          </c:tx>
          <c:spPr>
            <a:solidFill>
              <a:srgbClr val="0000FF"/>
            </a:solidFill>
            <a:ln w="12700">
              <a:solidFill>
                <a:srgbClr val="000000"/>
              </a:solidFill>
              <a:prstDash val="solid"/>
            </a:ln>
          </c:spPr>
          <c:dLbls>
            <c:numFmt formatCode="#,##0" sourceLinked="0"/>
            <c:spPr>
              <a:noFill/>
              <a:ln w="25400">
                <a:noFill/>
              </a:ln>
            </c:spPr>
            <c:txPr>
              <a:bodyPr/>
              <a:lstStyle/>
              <a:p>
                <a:pPr>
                  <a:defRPr lang="en-US" sz="800" b="1" i="0" u="none" strike="noStrike" baseline="0">
                    <a:solidFill>
                      <a:srgbClr val="FFFFFF"/>
                    </a:solidFill>
                    <a:latin typeface="Arial"/>
                    <a:ea typeface="Arial"/>
                    <a:cs typeface="Arial"/>
                  </a:defRPr>
                </a:pPr>
                <a:endParaRPr lang="en-US"/>
              </a:p>
            </c:txPr>
            <c:dLblPos val="ctr"/>
            <c:showVal val="1"/>
          </c:dLbls>
          <c:cat>
            <c:numRef>
              <c:f>'objectifs LT'!$C$10:$P$10</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cat>
          <c:val>
            <c:numRef>
              <c:f>'objectifs LT'!$C$23:$N$23</c:f>
              <c:numCache>
                <c:formatCode>#,##0</c:formatCode>
                <c:ptCount val="11"/>
                <c:pt idx="0">
                  <c:v>1486</c:v>
                </c:pt>
                <c:pt idx="1">
                  <c:v>2026</c:v>
                </c:pt>
                <c:pt idx="2">
                  <c:v>3954</c:v>
                </c:pt>
                <c:pt idx="3">
                  <c:v>4997</c:v>
                </c:pt>
                <c:pt idx="4">
                  <c:v>4612</c:v>
                </c:pt>
                <c:pt idx="5">
                  <c:v>4206</c:v>
                </c:pt>
                <c:pt idx="6">
                  <c:v>4004.9</c:v>
                </c:pt>
                <c:pt idx="7">
                  <c:v>5295</c:v>
                </c:pt>
                <c:pt idx="8">
                  <c:v>6134.8400299846944</c:v>
                </c:pt>
                <c:pt idx="9">
                  <c:v>7169.9251871756414</c:v>
                </c:pt>
                <c:pt idx="10">
                  <c:v>8000</c:v>
                </c:pt>
              </c:numCache>
            </c:numRef>
          </c:val>
        </c:ser>
        <c:gapWidth val="40"/>
        <c:axId val="76153600"/>
        <c:axId val="76155136"/>
      </c:barChart>
      <c:catAx>
        <c:axId val="76153600"/>
        <c:scaling>
          <c:orientation val="minMax"/>
        </c:scaling>
        <c:axPos val="b"/>
        <c:numFmt formatCode="General" sourceLinked="1"/>
        <c:majorTickMark val="cross"/>
        <c:tickLblPos val="nextTo"/>
        <c:spPr>
          <a:ln w="3175">
            <a:solidFill>
              <a:srgbClr val="000000"/>
            </a:solidFill>
            <a:prstDash val="solid"/>
          </a:ln>
        </c:spPr>
        <c:txPr>
          <a:bodyPr rot="0" vert="horz"/>
          <a:lstStyle/>
          <a:p>
            <a:pPr>
              <a:defRPr lang="en-US" sz="900" b="1" i="0" u="none" strike="noStrike" baseline="0">
                <a:solidFill>
                  <a:srgbClr val="000000"/>
                </a:solidFill>
                <a:latin typeface="Arial"/>
                <a:ea typeface="Arial"/>
                <a:cs typeface="Arial"/>
              </a:defRPr>
            </a:pPr>
            <a:endParaRPr lang="en-US"/>
          </a:p>
        </c:txPr>
        <c:crossAx val="76155136"/>
        <c:crosses val="autoZero"/>
        <c:lblAlgn val="ctr"/>
        <c:lblOffset val="100"/>
        <c:tickLblSkip val="1"/>
        <c:tickMarkSkip val="1"/>
      </c:catAx>
      <c:valAx>
        <c:axId val="76155136"/>
        <c:scaling>
          <c:orientation val="minMax"/>
        </c:scaling>
        <c:axPos val="l"/>
        <c:title>
          <c:tx>
            <c:rich>
              <a:bodyPr rot="0" vert="horz"/>
              <a:lstStyle/>
              <a:p>
                <a:pPr algn="ctr">
                  <a:defRPr lang="en-US" sz="1000" b="1" i="0" u="none" strike="noStrike" baseline="0">
                    <a:solidFill>
                      <a:srgbClr val="000000"/>
                    </a:solidFill>
                    <a:latin typeface="Arial"/>
                    <a:ea typeface="Arial"/>
                    <a:cs typeface="Arial"/>
                  </a:defRPr>
                </a:pPr>
                <a:r>
                  <a:rPr lang="en-US" dirty="0"/>
                  <a:t>GWh</a:t>
                </a:r>
              </a:p>
            </c:rich>
          </c:tx>
          <c:layout>
            <c:manualLayout>
              <c:xMode val="edge"/>
              <c:yMode val="edge"/>
              <c:x val="3.7924151696606789E-2"/>
              <c:y val="1.6181366590921103E-2"/>
            </c:manualLayout>
          </c:layout>
          <c:spPr>
            <a:noFill/>
            <a:ln w="25400">
              <a:noFill/>
            </a:ln>
          </c:spPr>
        </c:title>
        <c:numFmt formatCode="#,##0" sourceLinked="0"/>
        <c:majorTickMark val="cross"/>
        <c:tickLblPos val="nextTo"/>
        <c:spPr>
          <a:ln w="3175">
            <a:solidFill>
              <a:srgbClr val="000000"/>
            </a:solidFill>
            <a:prstDash val="solid"/>
          </a:ln>
        </c:spPr>
        <c:txPr>
          <a:bodyPr rot="0" vert="horz"/>
          <a:lstStyle/>
          <a:p>
            <a:pPr>
              <a:defRPr lang="en-US" sz="900" b="1" i="0" u="none" strike="noStrike" baseline="0">
                <a:solidFill>
                  <a:srgbClr val="000000"/>
                </a:solidFill>
                <a:latin typeface="Arial"/>
                <a:ea typeface="Arial"/>
                <a:cs typeface="Arial"/>
              </a:defRPr>
            </a:pPr>
            <a:endParaRPr lang="en-US"/>
          </a:p>
        </c:txPr>
        <c:crossAx val="76153600"/>
        <c:crosses val="autoZero"/>
        <c:crossBetween val="between"/>
      </c:valAx>
      <c:spPr>
        <a:noFill/>
        <a:ln w="25400">
          <a:noFill/>
        </a:ln>
      </c:spPr>
    </c:plotArea>
    <c:plotVisOnly val="1"/>
    <c:dispBlanksAs val="gap"/>
  </c:chart>
  <c:spPr>
    <a:solidFill>
      <a:srgbClr val="FFFFFF"/>
    </a:solidFill>
    <a:ln w="3175">
      <a:noFill/>
      <a:prstDash val="solid"/>
    </a:ln>
    <a:effectLst/>
  </c:spPr>
  <c:txPr>
    <a:bodyPr/>
    <a:lstStyle/>
    <a:p>
      <a:pPr>
        <a:defRPr sz="1000" b="0" i="0" u="none" strike="noStrike" baseline="0">
          <a:solidFill>
            <a:srgbClr val="000000"/>
          </a:solidFill>
          <a:latin typeface="Arial"/>
          <a:ea typeface="Arial"/>
          <a:cs typeface="Arial"/>
        </a:defRPr>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06713"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GB" dirty="0"/>
          </a:p>
        </p:txBody>
      </p:sp>
      <p:sp>
        <p:nvSpPr>
          <p:cNvPr id="11267" name="Rectangle 3"/>
          <p:cNvSpPr>
            <a:spLocks noGrp="1" noChangeArrowheads="1"/>
          </p:cNvSpPr>
          <p:nvPr>
            <p:ph type="dt" sz="quarter" idx="1"/>
          </p:nvPr>
        </p:nvSpPr>
        <p:spPr bwMode="auto">
          <a:xfrm>
            <a:off x="3800475" y="0"/>
            <a:ext cx="2906713"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GB" dirty="0"/>
          </a:p>
        </p:txBody>
      </p:sp>
      <p:sp>
        <p:nvSpPr>
          <p:cNvPr id="11268" name="Rectangle 4"/>
          <p:cNvSpPr>
            <a:spLocks noGrp="1" noChangeArrowheads="1"/>
          </p:cNvSpPr>
          <p:nvPr>
            <p:ph type="ftr" sz="quarter" idx="2"/>
          </p:nvPr>
        </p:nvSpPr>
        <p:spPr bwMode="auto">
          <a:xfrm>
            <a:off x="0" y="9342438"/>
            <a:ext cx="2906713"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GB" dirty="0"/>
          </a:p>
        </p:txBody>
      </p:sp>
      <p:sp>
        <p:nvSpPr>
          <p:cNvPr id="11269" name="Rectangle 5"/>
          <p:cNvSpPr>
            <a:spLocks noGrp="1" noChangeArrowheads="1"/>
          </p:cNvSpPr>
          <p:nvPr>
            <p:ph type="sldNum" sz="quarter" idx="3"/>
          </p:nvPr>
        </p:nvSpPr>
        <p:spPr bwMode="auto">
          <a:xfrm>
            <a:off x="3800475" y="9342438"/>
            <a:ext cx="2906713"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ED035D6E-F992-4D47-B3CB-9ACFAF64D8B2}" type="slidenum">
              <a:rPr lang="en-GB"/>
              <a:pPr>
                <a:defRPr/>
              </a:pPr>
              <a:t>‹N°›</a:t>
            </a:fld>
            <a:endParaRPr lang="en-GB"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06713"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7171" name="Rectangle 3"/>
          <p:cNvSpPr>
            <a:spLocks noGrp="1" noChangeArrowheads="1"/>
          </p:cNvSpPr>
          <p:nvPr>
            <p:ph type="dt" idx="1"/>
          </p:nvPr>
        </p:nvSpPr>
        <p:spPr bwMode="auto">
          <a:xfrm>
            <a:off x="3800475" y="0"/>
            <a:ext cx="2906713"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6148" name="Rectangle 4"/>
          <p:cNvSpPr>
            <a:spLocks noGrp="1" noRot="1" noChangeAspect="1" noChangeArrowheads="1" noTextEdit="1"/>
          </p:cNvSpPr>
          <p:nvPr>
            <p:ph type="sldImg" idx="2"/>
          </p:nvPr>
        </p:nvSpPr>
        <p:spPr bwMode="auto">
          <a:xfrm>
            <a:off x="690563" y="738188"/>
            <a:ext cx="5327650" cy="36893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73100" y="4672013"/>
            <a:ext cx="5362575" cy="4425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Textmasterformate durch Klicken bearbeiten</a:t>
            </a:r>
          </a:p>
          <a:p>
            <a:pPr lvl="1"/>
            <a:r>
              <a:rPr lang="en-US" noProof="0" smtClean="0"/>
              <a:t>Zweite Ebene</a:t>
            </a:r>
          </a:p>
          <a:p>
            <a:pPr lvl="2"/>
            <a:r>
              <a:rPr lang="en-US" noProof="0" smtClean="0"/>
              <a:t>Dritte Ebene</a:t>
            </a:r>
          </a:p>
          <a:p>
            <a:pPr lvl="3"/>
            <a:r>
              <a:rPr lang="en-US" noProof="0" smtClean="0"/>
              <a:t>Vierte Ebene</a:t>
            </a:r>
          </a:p>
          <a:p>
            <a:pPr lvl="4"/>
            <a:r>
              <a:rPr lang="en-US" noProof="0" smtClean="0"/>
              <a:t>Fünfte Ebene</a:t>
            </a:r>
          </a:p>
        </p:txBody>
      </p:sp>
      <p:sp>
        <p:nvSpPr>
          <p:cNvPr id="7174" name="Rectangle 6"/>
          <p:cNvSpPr>
            <a:spLocks noGrp="1" noChangeArrowheads="1"/>
          </p:cNvSpPr>
          <p:nvPr>
            <p:ph type="ftr" sz="quarter" idx="4"/>
          </p:nvPr>
        </p:nvSpPr>
        <p:spPr bwMode="auto">
          <a:xfrm>
            <a:off x="0" y="9342438"/>
            <a:ext cx="2906713"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7175" name="Rectangle 7"/>
          <p:cNvSpPr>
            <a:spLocks noGrp="1" noChangeArrowheads="1"/>
          </p:cNvSpPr>
          <p:nvPr>
            <p:ph type="sldNum" sz="quarter" idx="5"/>
          </p:nvPr>
        </p:nvSpPr>
        <p:spPr bwMode="auto">
          <a:xfrm>
            <a:off x="3800475" y="9342438"/>
            <a:ext cx="2906713"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573D1AA2-9FAB-4F33-BE06-C2C05DE13E3B}" type="slidenum">
              <a:rPr lang="en-US"/>
              <a:pPr>
                <a:defRPr/>
              </a:pPr>
              <a:t>‹N°›</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p>
            <a:fld id="{768018A8-655B-48F7-A1EC-9F0EEE99AE92}" type="slidenum">
              <a:rPr lang="en-US" smtClean="0">
                <a:cs typeface="Arial" charset="0"/>
              </a:rPr>
              <a:pPr/>
              <a:t>1</a:t>
            </a:fld>
            <a:endParaRPr lang="en-US" dirty="0" smtClean="0">
              <a:cs typeface="Arial" charset="0"/>
            </a:endParaRPr>
          </a:p>
        </p:txBody>
      </p:sp>
      <p:sp>
        <p:nvSpPr>
          <p:cNvPr id="7171" name="Rectangle 2"/>
          <p:cNvSpPr>
            <a:spLocks noGrp="1" noRot="1" noChangeAspect="1" noChangeArrowheads="1" noTextEdit="1"/>
          </p:cNvSpPr>
          <p:nvPr>
            <p:ph type="sldImg"/>
          </p:nvPr>
        </p:nvSpPr>
        <p:spPr>
          <a:xfrm>
            <a:off x="692150" y="738188"/>
            <a:ext cx="5326063" cy="3687762"/>
          </a:xfrm>
          <a:ln/>
        </p:spPr>
      </p:sp>
      <p:sp>
        <p:nvSpPr>
          <p:cNvPr id="7172" name="Rectangle 3"/>
          <p:cNvSpPr>
            <a:spLocks noGrp="1" noChangeArrowheads="1"/>
          </p:cNvSpPr>
          <p:nvPr>
            <p:ph type="body" idx="1"/>
          </p:nvPr>
        </p:nvSpPr>
        <p:spPr>
          <a:xfrm>
            <a:off x="669925" y="4672013"/>
            <a:ext cx="5368925" cy="4425950"/>
          </a:xfrm>
          <a:noFill/>
          <a:ln/>
        </p:spPr>
        <p:txBody>
          <a:bodyPr/>
          <a:lstStyle/>
          <a:p>
            <a:pPr eaLnBrk="1" hangingPunct="1"/>
            <a:endParaRPr lang="en-GB"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3225E2FA-7DB0-4412-ACA5-1327AA33DCD4}" type="slidenum">
              <a:rPr lang="en-US" smtClean="0">
                <a:cs typeface="Arial" charset="0"/>
              </a:rPr>
              <a:pPr/>
              <a:t>2</a:t>
            </a:fld>
            <a:endParaRPr lang="en-US" dirty="0" smtClean="0">
              <a:cs typeface="Arial" charset="0"/>
            </a:endParaRPr>
          </a:p>
        </p:txBody>
      </p:sp>
      <p:sp>
        <p:nvSpPr>
          <p:cNvPr id="8195" name="Rectangle 2"/>
          <p:cNvSpPr>
            <a:spLocks noGrp="1" noRot="1" noChangeAspect="1" noChangeArrowheads="1" noTextEdit="1"/>
          </p:cNvSpPr>
          <p:nvPr>
            <p:ph type="sldImg"/>
          </p:nvPr>
        </p:nvSpPr>
        <p:spPr>
          <a:xfrm>
            <a:off x="692150" y="738188"/>
            <a:ext cx="5326063" cy="3687762"/>
          </a:xfrm>
          <a:ln/>
        </p:spPr>
      </p:sp>
      <p:sp>
        <p:nvSpPr>
          <p:cNvPr id="8196" name="Rectangle 3"/>
          <p:cNvSpPr>
            <a:spLocks noGrp="1" noChangeArrowheads="1"/>
          </p:cNvSpPr>
          <p:nvPr>
            <p:ph type="body" idx="1"/>
          </p:nvPr>
        </p:nvSpPr>
        <p:spPr>
          <a:xfrm>
            <a:off x="669925" y="4672013"/>
            <a:ext cx="5368925" cy="4425950"/>
          </a:xfrm>
          <a:noFill/>
          <a:ln/>
        </p:spPr>
        <p:txBody>
          <a:bodyPr/>
          <a:lstStyle/>
          <a:p>
            <a:pPr eaLnBrk="1" hangingPunct="1"/>
            <a:endParaRPr lang="en-GB"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573D1AA2-9FAB-4F33-BE06-C2C05DE13E3B}" type="slidenum">
              <a:rPr lang="en-US" smtClean="0"/>
              <a:pPr>
                <a:defRPr/>
              </a:pPr>
              <a:t>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2.vml"/><Relationship Id="rId5" Type="http://schemas.openxmlformats.org/officeDocument/2006/relationships/image" Target="../media/image1.w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rgbClr val="F21C0A"/>
        </a:solidFill>
        <a:effectLst/>
      </p:bgPr>
    </p:bg>
    <p:spTree>
      <p:nvGrpSpPr>
        <p:cNvPr id="1" name=""/>
        <p:cNvGrpSpPr/>
        <p:nvPr/>
      </p:nvGrpSpPr>
      <p:grpSpPr>
        <a:xfrm>
          <a:off x="0" y="0"/>
          <a:ext cx="0" cy="0"/>
          <a:chOff x="0" y="0"/>
          <a:chExt cx="0" cy="0"/>
        </a:xfrm>
      </p:grpSpPr>
      <p:graphicFrame>
        <p:nvGraphicFramePr>
          <p:cNvPr id="4" name="Rectangle 2" hidden="1"/>
          <p:cNvGraphicFramePr>
            <a:graphicFrameLocks/>
          </p:cNvGraphicFramePr>
          <p:nvPr/>
        </p:nvGraphicFramePr>
        <p:xfrm>
          <a:off x="0" y="0"/>
          <a:ext cx="158750" cy="158750"/>
        </p:xfrm>
        <a:graphic>
          <a:graphicData uri="http://schemas.openxmlformats.org/presentationml/2006/ole">
            <p:oleObj spid="_x0000_s20482" r:id="rId4" imgW="0" imgH="0" progId="">
              <p:embed/>
            </p:oleObj>
          </a:graphicData>
        </a:graphic>
      </p:graphicFrame>
      <p:pic>
        <p:nvPicPr>
          <p:cNvPr id="5" name="eon_logo1" descr="EON_France_W"/>
          <p:cNvPicPr>
            <a:picLocks noChangeAspect="1" noChangeArrowheads="1"/>
          </p:cNvPicPr>
          <p:nvPr userDrawn="1">
            <p:custDataLst>
              <p:tags r:id="rId2"/>
            </p:custDataLst>
          </p:nvPr>
        </p:nvPicPr>
        <p:blipFill>
          <a:blip r:embed="rId5" cstate="print"/>
          <a:srcRect t="-22448" r="-24974" b="-25573"/>
          <a:stretch>
            <a:fillRect/>
          </a:stretch>
        </p:blipFill>
        <p:spPr bwMode="gray">
          <a:xfrm>
            <a:off x="654050" y="665922"/>
            <a:ext cx="6134376" cy="1470991"/>
          </a:xfrm>
          <a:prstGeom prst="rect">
            <a:avLst/>
          </a:prstGeom>
          <a:noFill/>
          <a:ln w="12700">
            <a:noFill/>
            <a:miter lim="800000"/>
            <a:headEnd/>
            <a:tailEnd type="none" w="med" len="lg"/>
          </a:ln>
        </p:spPr>
      </p:pic>
      <p:sp>
        <p:nvSpPr>
          <p:cNvPr id="1273859" name="Rectangle 3"/>
          <p:cNvSpPr>
            <a:spLocks noGrp="1" noChangeArrowheads="1"/>
          </p:cNvSpPr>
          <p:nvPr>
            <p:ph type="ctrTitle"/>
          </p:nvPr>
        </p:nvSpPr>
        <p:spPr>
          <a:xfrm>
            <a:off x="3300413" y="4267200"/>
            <a:ext cx="5532437" cy="989013"/>
          </a:xfrm>
          <a:ln/>
        </p:spPr>
        <p:txBody>
          <a:bodyPr anchor="b"/>
          <a:lstStyle>
            <a:lvl1pPr>
              <a:defRPr b="1">
                <a:solidFill>
                  <a:schemeClr val="bg1"/>
                </a:solidFill>
              </a:defRPr>
            </a:lvl1pPr>
          </a:lstStyle>
          <a:p>
            <a:r>
              <a:rPr lang="en-US"/>
              <a:t>Klicken Sie, um das Titelformat zu bearbeiten</a:t>
            </a:r>
          </a:p>
        </p:txBody>
      </p:sp>
      <p:sp>
        <p:nvSpPr>
          <p:cNvPr id="1273860" name="Rectangle 4"/>
          <p:cNvSpPr>
            <a:spLocks noGrp="1" noChangeArrowheads="1"/>
          </p:cNvSpPr>
          <p:nvPr>
            <p:ph type="subTitle" sz="quarter" idx="1"/>
          </p:nvPr>
        </p:nvSpPr>
        <p:spPr>
          <a:xfrm>
            <a:off x="3300413" y="5508625"/>
            <a:ext cx="5532437" cy="741363"/>
          </a:xfrm>
          <a:ln/>
        </p:spPr>
        <p:txBody>
          <a:bodyPr/>
          <a:lstStyle>
            <a:lvl1pPr>
              <a:lnSpc>
                <a:spcPts val="2000"/>
              </a:lnSpc>
              <a:defRPr>
                <a:solidFill>
                  <a:schemeClr val="bg1"/>
                </a:solidFill>
              </a:defRPr>
            </a:lvl1pPr>
          </a:lstStyle>
          <a:p>
            <a:r>
              <a:rPr lang="en-US"/>
              <a:t>Klicken Sie, um das Format des Untertitelmasters zu bearbeiten</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sldNum" sz="quarter" idx="10"/>
            <p:custDataLst>
              <p:tags r:id="rId1"/>
            </p:custDataLst>
          </p:nvPr>
        </p:nvSpPr>
        <p:spPr>
          <a:ln/>
        </p:spPr>
        <p:txBody>
          <a:bodyPr/>
          <a:lstStyle>
            <a:lvl1pPr>
              <a:defRPr/>
            </a:lvl1pPr>
          </a:lstStyle>
          <a:p>
            <a:pPr>
              <a:defRPr/>
            </a:pPr>
            <a:fld id="{4EFAFDCA-F9AD-4F6F-A3F9-B60A9648E2D8}" type="slidenum">
              <a:rPr lang="en-US"/>
              <a:pPr>
                <a:defRPr/>
              </a:pPr>
              <a:t>‹N°›</a:t>
            </a:fld>
            <a:endParaRPr lang="en-US"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99300" y="1143000"/>
            <a:ext cx="2146300" cy="5105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0400" y="1143000"/>
            <a:ext cx="6286500" cy="5105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sldNum" sz="quarter" idx="10"/>
            <p:custDataLst>
              <p:tags r:id="rId1"/>
            </p:custDataLst>
          </p:nvPr>
        </p:nvSpPr>
        <p:spPr>
          <a:ln/>
        </p:spPr>
        <p:txBody>
          <a:bodyPr/>
          <a:lstStyle>
            <a:lvl1pPr>
              <a:defRPr/>
            </a:lvl1pPr>
          </a:lstStyle>
          <a:p>
            <a:pPr>
              <a:defRPr/>
            </a:pPr>
            <a:fld id="{B4C69B6D-5F3F-4BEC-8950-3F185A26C017}" type="slidenum">
              <a:rPr lang="en-US"/>
              <a:pPr>
                <a:defRPr/>
              </a:pPr>
              <a:t>‹N°›</a:t>
            </a:fld>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Cliquez pour modifier le style du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
          <p:cNvSpPr>
            <a:spLocks noGrp="1" noChangeArrowheads="1"/>
          </p:cNvSpPr>
          <p:nvPr>
            <p:ph type="sldNum" sz="quarter" idx="10"/>
            <p:custDataLst>
              <p:tags r:id="rId1"/>
            </p:custDataLst>
          </p:nvPr>
        </p:nvSpPr>
        <p:spPr>
          <a:ln/>
        </p:spPr>
        <p:txBody>
          <a:bodyPr/>
          <a:lstStyle>
            <a:lvl1pPr>
              <a:defRPr/>
            </a:lvl1pPr>
          </a:lstStyle>
          <a:p>
            <a:pPr>
              <a:defRPr/>
            </a:pPr>
            <a:fld id="{22A99E80-2052-4E9F-81A2-EA5FE134347C}" type="slidenum">
              <a:rPr lang="en-US"/>
              <a:pPr>
                <a:defRPr/>
              </a:pPr>
              <a:t>‹N°›</a:t>
            </a:fld>
            <a:endParaRPr lang="en-US"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638" y="4406900"/>
            <a:ext cx="84201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6"/>
          <p:cNvSpPr>
            <a:spLocks noGrp="1" noChangeArrowheads="1"/>
          </p:cNvSpPr>
          <p:nvPr>
            <p:ph type="sldNum" sz="quarter" idx="10"/>
            <p:custDataLst>
              <p:tags r:id="rId1"/>
            </p:custDataLst>
          </p:nvPr>
        </p:nvSpPr>
        <p:spPr>
          <a:ln/>
        </p:spPr>
        <p:txBody>
          <a:bodyPr/>
          <a:lstStyle>
            <a:lvl1pPr>
              <a:defRPr/>
            </a:lvl1pPr>
          </a:lstStyle>
          <a:p>
            <a:pPr>
              <a:defRPr/>
            </a:pPr>
            <a:fld id="{F4B6DAC7-0209-488F-B5D5-C2E74FDD0A64}" type="slidenum">
              <a:rPr lang="en-US"/>
              <a:pPr>
                <a:defRPr/>
              </a:pPr>
              <a:t>‹N°›</a:t>
            </a:fld>
            <a:endParaRPr lang="en-US"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604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
          <p:cNvSpPr>
            <a:spLocks noGrp="1" noChangeArrowheads="1"/>
          </p:cNvSpPr>
          <p:nvPr>
            <p:ph type="sldNum" sz="quarter" idx="10"/>
            <p:custDataLst>
              <p:tags r:id="rId1"/>
            </p:custDataLst>
          </p:nvPr>
        </p:nvSpPr>
        <p:spPr>
          <a:ln/>
        </p:spPr>
        <p:txBody>
          <a:bodyPr/>
          <a:lstStyle>
            <a:lvl1pPr>
              <a:defRPr/>
            </a:lvl1pPr>
          </a:lstStyle>
          <a:p>
            <a:pPr>
              <a:defRPr/>
            </a:pPr>
            <a:fld id="{1BA0F667-5559-40C3-B367-70DB9FEB5B1A}" type="slidenum">
              <a:rPr lang="en-US"/>
              <a:pPr>
                <a:defRPr/>
              </a:pPr>
              <a:t>‹N°›</a:t>
            </a:fld>
            <a:endParaRPr lang="en-US"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
          <p:cNvSpPr>
            <a:spLocks noGrp="1" noChangeArrowheads="1"/>
          </p:cNvSpPr>
          <p:nvPr>
            <p:ph type="sldNum" sz="quarter" idx="10"/>
            <p:custDataLst>
              <p:tags r:id="rId1"/>
            </p:custDataLst>
          </p:nvPr>
        </p:nvSpPr>
        <p:spPr>
          <a:ln/>
        </p:spPr>
        <p:txBody>
          <a:bodyPr/>
          <a:lstStyle>
            <a:lvl1pPr>
              <a:defRPr/>
            </a:lvl1pPr>
          </a:lstStyle>
          <a:p>
            <a:pPr>
              <a:defRPr/>
            </a:pPr>
            <a:fld id="{9C78DCA4-3BC3-4F66-83FD-B972FA8B7F09}" type="slidenum">
              <a:rPr lang="en-US"/>
              <a:pPr>
                <a:defRPr/>
              </a:pPr>
              <a:t>‹N°›</a:t>
            </a:fld>
            <a:endParaRPr lang="en-US"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6"/>
          <p:cNvSpPr>
            <a:spLocks noGrp="1" noChangeArrowheads="1"/>
          </p:cNvSpPr>
          <p:nvPr>
            <p:ph type="sldNum" sz="quarter" idx="10"/>
            <p:custDataLst>
              <p:tags r:id="rId1"/>
            </p:custDataLst>
          </p:nvPr>
        </p:nvSpPr>
        <p:spPr>
          <a:ln/>
        </p:spPr>
        <p:txBody>
          <a:bodyPr/>
          <a:lstStyle>
            <a:lvl1pPr>
              <a:defRPr/>
            </a:lvl1pPr>
          </a:lstStyle>
          <a:p>
            <a:pPr>
              <a:defRPr/>
            </a:pPr>
            <a:fld id="{93EB1105-A57F-40DA-ABA0-9C22EFD0C7DB}" type="slidenum">
              <a:rPr lang="en-US"/>
              <a:pPr>
                <a:defRPr/>
              </a:pPr>
              <a:t>‹N°›</a:t>
            </a:fld>
            <a:endParaRPr lang="en-US"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sldNum" sz="quarter" idx="10"/>
            <p:custDataLst>
              <p:tags r:id="rId1"/>
            </p:custDataLst>
          </p:nvPr>
        </p:nvSpPr>
        <p:spPr>
          <a:ln/>
        </p:spPr>
        <p:txBody>
          <a:bodyPr/>
          <a:lstStyle>
            <a:lvl1pPr>
              <a:defRPr/>
            </a:lvl1pPr>
          </a:lstStyle>
          <a:p>
            <a:pPr>
              <a:defRPr/>
            </a:pPr>
            <a:fld id="{BC9C88BD-BDC0-4276-A17F-146CAF85ECD3}" type="slidenum">
              <a:rPr lang="en-US"/>
              <a:pPr>
                <a:defRPr/>
              </a:pPr>
              <a:t>‹N°›</a:t>
            </a:fld>
            <a:endParaRPr lang="en-US"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0" y="273050"/>
            <a:ext cx="3259138"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sldNum" sz="quarter" idx="10"/>
            <p:custDataLst>
              <p:tags r:id="rId1"/>
            </p:custDataLst>
          </p:nvPr>
        </p:nvSpPr>
        <p:spPr>
          <a:ln/>
        </p:spPr>
        <p:txBody>
          <a:bodyPr/>
          <a:lstStyle>
            <a:lvl1pPr>
              <a:defRPr/>
            </a:lvl1pPr>
          </a:lstStyle>
          <a:p>
            <a:pPr>
              <a:defRPr/>
            </a:pPr>
            <a:fld id="{2A49587D-EBC7-4E9F-951B-A7C49C828A2B}" type="slidenum">
              <a:rPr lang="en-US"/>
              <a:pPr>
                <a:defRPr/>
              </a:pPr>
              <a:t>‹N°›</a:t>
            </a:fld>
            <a:endParaRPr lang="en-US"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513" y="4800600"/>
            <a:ext cx="59436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smtClean="0"/>
          </a:p>
        </p:txBody>
      </p:sp>
      <p:sp>
        <p:nvSpPr>
          <p:cNvPr id="4" name="Espace réservé du texte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
          <p:cNvSpPr>
            <a:spLocks noGrp="1" noChangeArrowheads="1"/>
          </p:cNvSpPr>
          <p:nvPr>
            <p:ph type="sldNum" sz="quarter" idx="10"/>
            <p:custDataLst>
              <p:tags r:id="rId1"/>
            </p:custDataLst>
          </p:nvPr>
        </p:nvSpPr>
        <p:spPr>
          <a:ln/>
        </p:spPr>
        <p:txBody>
          <a:bodyPr/>
          <a:lstStyle>
            <a:lvl1pPr>
              <a:defRPr/>
            </a:lvl1pPr>
          </a:lstStyle>
          <a:p>
            <a:pPr>
              <a:defRPr/>
            </a:pPr>
            <a:fld id="{7F5884F2-30CC-4919-8C55-17997F534C1C}" type="slidenum">
              <a:rPr lang="en-US"/>
              <a:pPr>
                <a:defRPr/>
              </a:pPr>
              <a:t>‹N°›</a:t>
            </a:fld>
            <a:endParaRPr lang="en-US"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1026" name="Rectangle 2" hidden="1"/>
          <p:cNvGraphicFramePr>
            <a:graphicFrameLocks/>
          </p:cNvGraphicFramePr>
          <p:nvPr/>
        </p:nvGraphicFramePr>
        <p:xfrm>
          <a:off x="0" y="0"/>
          <a:ext cx="158750" cy="158750"/>
        </p:xfrm>
        <a:graphic>
          <a:graphicData uri="http://schemas.openxmlformats.org/presentationml/2006/ole">
            <p:oleObj spid="_x0000_s1026" r:id="rId19" imgW="0" imgH="0" progId="">
              <p:embed/>
            </p:oleObj>
          </a:graphicData>
        </a:graphic>
      </p:graphicFrame>
      <p:sp>
        <p:nvSpPr>
          <p:cNvPr id="1028" name="Rectangle 3"/>
          <p:cNvSpPr>
            <a:spLocks noGrp="1" noChangeArrowheads="1"/>
          </p:cNvSpPr>
          <p:nvPr>
            <p:ph type="title"/>
            <p:custDataLst>
              <p:tags r:id="rId14"/>
            </p:custDataLst>
          </p:nvPr>
        </p:nvSpPr>
        <p:spPr bwMode="gray">
          <a:xfrm>
            <a:off x="660400" y="1143000"/>
            <a:ext cx="8585200" cy="53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en-US" smtClean="0"/>
              <a:t>Slide title</a:t>
            </a:r>
          </a:p>
        </p:txBody>
      </p:sp>
      <p:sp>
        <p:nvSpPr>
          <p:cNvPr id="1029" name="Objektbereich"/>
          <p:cNvSpPr>
            <a:spLocks noGrp="1" noChangeArrowheads="1"/>
          </p:cNvSpPr>
          <p:nvPr>
            <p:ph type="body" idx="1"/>
            <p:custDataLst>
              <p:tags r:id="rId15"/>
            </p:custDataLst>
          </p:nvPr>
        </p:nvSpPr>
        <p:spPr bwMode="gray">
          <a:xfrm>
            <a:off x="660400" y="1905000"/>
            <a:ext cx="8585200" cy="434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en-US" smtClean="0"/>
              <a:t>Body text</a:t>
            </a:r>
          </a:p>
          <a:p>
            <a:pPr lvl="1"/>
            <a:r>
              <a:rPr lang="en-US" smtClean="0"/>
              <a:t>First level</a:t>
            </a:r>
          </a:p>
          <a:p>
            <a:pPr lvl="2"/>
            <a:r>
              <a:rPr lang="en-US" smtClean="0"/>
              <a:t>Second level</a:t>
            </a:r>
          </a:p>
          <a:p>
            <a:pPr lvl="3"/>
            <a:r>
              <a:rPr lang="en-US" smtClean="0"/>
              <a:t>Third level</a:t>
            </a:r>
          </a:p>
          <a:p>
            <a:pPr lvl="4"/>
            <a:r>
              <a:rPr lang="en-US" smtClean="0"/>
              <a:t>Quotation level</a:t>
            </a:r>
          </a:p>
        </p:txBody>
      </p:sp>
      <p:sp>
        <p:nvSpPr>
          <p:cNvPr id="1272837" name="Rectangle 5"/>
          <p:cNvSpPr>
            <a:spLocks noChangeArrowheads="1"/>
          </p:cNvSpPr>
          <p:nvPr>
            <p:custDataLst>
              <p:tags r:id="rId16"/>
            </p:custDataLst>
          </p:nvPr>
        </p:nvSpPr>
        <p:spPr bwMode="gray">
          <a:xfrm>
            <a:off x="0" y="0"/>
            <a:ext cx="9906000" cy="990600"/>
          </a:xfrm>
          <a:prstGeom prst="rect">
            <a:avLst/>
          </a:prstGeom>
          <a:solidFill>
            <a:srgbClr val="F21C0A"/>
          </a:solidFill>
          <a:ln w="9525">
            <a:noFill/>
            <a:miter lim="800000"/>
            <a:headEnd/>
            <a:tailEnd/>
          </a:ln>
          <a:effectLst/>
        </p:spPr>
        <p:txBody>
          <a:bodyPr wrap="none" anchor="ctr"/>
          <a:lstStyle/>
          <a:p>
            <a:pPr algn="ctr">
              <a:defRPr/>
            </a:pPr>
            <a:endParaRPr lang="en-US" sz="1600" u="sng" dirty="0">
              <a:cs typeface="+mn-cs"/>
            </a:endParaRPr>
          </a:p>
        </p:txBody>
      </p:sp>
      <p:sp>
        <p:nvSpPr>
          <p:cNvPr id="1272838" name="Rectangle 6"/>
          <p:cNvSpPr>
            <a:spLocks noGrp="1" noChangeArrowheads="1"/>
          </p:cNvSpPr>
          <p:nvPr>
            <p:ph type="sldNum" sz="quarter" idx="4"/>
            <p:custDataLst>
              <p:tags r:id="rId17"/>
            </p:custDataLst>
          </p:nvPr>
        </p:nvSpPr>
        <p:spPr bwMode="auto">
          <a:xfrm>
            <a:off x="7099300" y="6550025"/>
            <a:ext cx="2257425" cy="260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a:cs typeface="+mn-cs"/>
              </a:defRPr>
            </a:lvl1pPr>
          </a:lstStyle>
          <a:p>
            <a:pPr>
              <a:defRPr/>
            </a:pPr>
            <a:fld id="{B5E7C06B-7F58-4669-BC6E-FB269C6F7165}" type="slidenum">
              <a:rPr lang="en-US"/>
              <a:pPr>
                <a:defRPr/>
              </a:pPr>
              <a:t>‹N°›</a:t>
            </a:fld>
            <a:endParaRPr lang="en-US" dirty="0"/>
          </a:p>
        </p:txBody>
      </p:sp>
      <p:pic>
        <p:nvPicPr>
          <p:cNvPr id="1032" name="eon_logo2" descr="EON_France_W"/>
          <p:cNvPicPr>
            <a:picLocks noChangeAspect="1" noChangeArrowheads="1"/>
          </p:cNvPicPr>
          <p:nvPr userDrawn="1">
            <p:custDataLst>
              <p:tags r:id="rId18"/>
            </p:custDataLst>
          </p:nvPr>
        </p:nvPicPr>
        <p:blipFill>
          <a:blip r:embed="rId20" cstate="print"/>
          <a:srcRect/>
          <a:stretch>
            <a:fillRect/>
          </a:stretch>
        </p:blipFill>
        <p:spPr bwMode="gray">
          <a:xfrm>
            <a:off x="203200" y="349250"/>
            <a:ext cx="2384425" cy="482600"/>
          </a:xfrm>
          <a:prstGeom prst="rect">
            <a:avLst/>
          </a:prstGeom>
          <a:noFill/>
          <a:ln w="12700">
            <a:noFill/>
            <a:miter lim="800000"/>
            <a:headEnd/>
            <a:tailEnd type="none" w="med" len="lg"/>
          </a:ln>
        </p:spPr>
      </p:pic>
    </p:spTree>
  </p:cSld>
  <p:clrMap bg1="lt1" tx1="dk1" bg2="lt2" tx2="dk2" accent1="accent1" accent2="accent2" accent3="accent3" accent4="accent4" accent5="accent5" accent6="accent6" hlink="hlink" folHlink="folHlink"/>
  <p:sldLayoutIdLst>
    <p:sldLayoutId id="2147484270" r:id="rId1"/>
    <p:sldLayoutId id="2147484260" r:id="rId2"/>
    <p:sldLayoutId id="2147484261" r:id="rId3"/>
    <p:sldLayoutId id="2147484262" r:id="rId4"/>
    <p:sldLayoutId id="2147484263" r:id="rId5"/>
    <p:sldLayoutId id="2147484264" r:id="rId6"/>
    <p:sldLayoutId id="2147484265" r:id="rId7"/>
    <p:sldLayoutId id="2147484266" r:id="rId8"/>
    <p:sldLayoutId id="2147484267" r:id="rId9"/>
    <p:sldLayoutId id="2147484268" r:id="rId10"/>
    <p:sldLayoutId id="2147484269" r:id="rId11"/>
  </p:sldLayoutIdLst>
  <p:transition spd="med"/>
  <p:hf hdr="0" ftr="0" dt="0"/>
  <p:txStyles>
    <p:titleStyle>
      <a:lvl1pPr algn="l" rtl="0" eaLnBrk="0" fontAlgn="base" hangingPunct="0">
        <a:lnSpc>
          <a:spcPts val="3400"/>
        </a:lnSpc>
        <a:spcBef>
          <a:spcPct val="0"/>
        </a:spcBef>
        <a:spcAft>
          <a:spcPct val="0"/>
        </a:spcAft>
        <a:defRPr sz="2600">
          <a:solidFill>
            <a:schemeClr val="tx1"/>
          </a:solidFill>
          <a:latin typeface="+mj-lt"/>
          <a:ea typeface="+mj-ea"/>
          <a:cs typeface="+mj-cs"/>
        </a:defRPr>
      </a:lvl1pPr>
      <a:lvl2pPr algn="l" rtl="0" eaLnBrk="0" fontAlgn="base" hangingPunct="0">
        <a:lnSpc>
          <a:spcPts val="3400"/>
        </a:lnSpc>
        <a:spcBef>
          <a:spcPct val="0"/>
        </a:spcBef>
        <a:spcAft>
          <a:spcPct val="0"/>
        </a:spcAft>
        <a:defRPr sz="2600">
          <a:solidFill>
            <a:schemeClr val="tx1"/>
          </a:solidFill>
          <a:latin typeface="Polo" pitchFamily="2" charset="0"/>
          <a:cs typeface="Arial" charset="0"/>
        </a:defRPr>
      </a:lvl2pPr>
      <a:lvl3pPr algn="l" rtl="0" eaLnBrk="0" fontAlgn="base" hangingPunct="0">
        <a:lnSpc>
          <a:spcPts val="3400"/>
        </a:lnSpc>
        <a:spcBef>
          <a:spcPct val="0"/>
        </a:spcBef>
        <a:spcAft>
          <a:spcPct val="0"/>
        </a:spcAft>
        <a:defRPr sz="2600">
          <a:solidFill>
            <a:schemeClr val="tx1"/>
          </a:solidFill>
          <a:latin typeface="Polo" pitchFamily="2" charset="0"/>
          <a:cs typeface="Arial" charset="0"/>
        </a:defRPr>
      </a:lvl3pPr>
      <a:lvl4pPr algn="l" rtl="0" eaLnBrk="0" fontAlgn="base" hangingPunct="0">
        <a:lnSpc>
          <a:spcPts val="3400"/>
        </a:lnSpc>
        <a:spcBef>
          <a:spcPct val="0"/>
        </a:spcBef>
        <a:spcAft>
          <a:spcPct val="0"/>
        </a:spcAft>
        <a:defRPr sz="2600">
          <a:solidFill>
            <a:schemeClr val="tx1"/>
          </a:solidFill>
          <a:latin typeface="Polo" pitchFamily="2" charset="0"/>
          <a:cs typeface="Arial" charset="0"/>
        </a:defRPr>
      </a:lvl4pPr>
      <a:lvl5pPr algn="l" rtl="0" eaLnBrk="0" fontAlgn="base" hangingPunct="0">
        <a:lnSpc>
          <a:spcPts val="3400"/>
        </a:lnSpc>
        <a:spcBef>
          <a:spcPct val="0"/>
        </a:spcBef>
        <a:spcAft>
          <a:spcPct val="0"/>
        </a:spcAft>
        <a:defRPr sz="2600">
          <a:solidFill>
            <a:schemeClr val="tx1"/>
          </a:solidFill>
          <a:latin typeface="Polo" pitchFamily="2" charset="0"/>
          <a:cs typeface="Arial" charset="0"/>
        </a:defRPr>
      </a:lvl5pPr>
      <a:lvl6pPr marL="457200" algn="l" rtl="0" fontAlgn="base">
        <a:lnSpc>
          <a:spcPts val="3400"/>
        </a:lnSpc>
        <a:spcBef>
          <a:spcPct val="0"/>
        </a:spcBef>
        <a:spcAft>
          <a:spcPct val="0"/>
        </a:spcAft>
        <a:defRPr sz="2600">
          <a:solidFill>
            <a:schemeClr val="tx1"/>
          </a:solidFill>
          <a:latin typeface="Polo" pitchFamily="2" charset="0"/>
          <a:cs typeface="Arial" charset="0"/>
        </a:defRPr>
      </a:lvl6pPr>
      <a:lvl7pPr marL="914400" algn="l" rtl="0" fontAlgn="base">
        <a:lnSpc>
          <a:spcPts val="3400"/>
        </a:lnSpc>
        <a:spcBef>
          <a:spcPct val="0"/>
        </a:spcBef>
        <a:spcAft>
          <a:spcPct val="0"/>
        </a:spcAft>
        <a:defRPr sz="2600">
          <a:solidFill>
            <a:schemeClr val="tx1"/>
          </a:solidFill>
          <a:latin typeface="Polo" pitchFamily="2" charset="0"/>
          <a:cs typeface="Arial" charset="0"/>
        </a:defRPr>
      </a:lvl7pPr>
      <a:lvl8pPr marL="1371600" algn="l" rtl="0" fontAlgn="base">
        <a:lnSpc>
          <a:spcPts val="3400"/>
        </a:lnSpc>
        <a:spcBef>
          <a:spcPct val="0"/>
        </a:spcBef>
        <a:spcAft>
          <a:spcPct val="0"/>
        </a:spcAft>
        <a:defRPr sz="2600">
          <a:solidFill>
            <a:schemeClr val="tx1"/>
          </a:solidFill>
          <a:latin typeface="Polo" pitchFamily="2" charset="0"/>
          <a:cs typeface="Arial" charset="0"/>
        </a:defRPr>
      </a:lvl8pPr>
      <a:lvl9pPr marL="1828800" algn="l" rtl="0" fontAlgn="base">
        <a:lnSpc>
          <a:spcPts val="3400"/>
        </a:lnSpc>
        <a:spcBef>
          <a:spcPct val="0"/>
        </a:spcBef>
        <a:spcAft>
          <a:spcPct val="0"/>
        </a:spcAft>
        <a:defRPr sz="2600">
          <a:solidFill>
            <a:schemeClr val="tx1"/>
          </a:solidFill>
          <a:latin typeface="Polo" pitchFamily="2" charset="0"/>
          <a:cs typeface="Arial" charset="0"/>
        </a:defRPr>
      </a:lvl9pPr>
    </p:titleStyle>
    <p:bodyStyle>
      <a:lvl1pPr marL="342900" indent="-342900" algn="l" rtl="0" eaLnBrk="0" fontAlgn="base" hangingPunct="0">
        <a:spcBef>
          <a:spcPct val="20000"/>
        </a:spcBef>
        <a:spcAft>
          <a:spcPct val="0"/>
        </a:spcAft>
        <a:defRPr sz="1600">
          <a:solidFill>
            <a:schemeClr val="tx1"/>
          </a:solidFill>
          <a:latin typeface="+mn-lt"/>
          <a:ea typeface="+mn-ea"/>
          <a:cs typeface="+mn-cs"/>
        </a:defRPr>
      </a:lvl1pPr>
      <a:lvl2pPr marL="358775" indent="-179388" algn="l" rtl="0" eaLnBrk="0" fontAlgn="base" hangingPunct="0">
        <a:spcBef>
          <a:spcPct val="20000"/>
        </a:spcBef>
        <a:spcAft>
          <a:spcPct val="0"/>
        </a:spcAft>
        <a:buClr>
          <a:srgbClr val="F21C0A"/>
        </a:buClr>
        <a:buFont typeface="Wingdings" pitchFamily="2" charset="2"/>
        <a:buChar char=""/>
        <a:defRPr sz="1600">
          <a:solidFill>
            <a:schemeClr val="tx1"/>
          </a:solidFill>
          <a:latin typeface="+mn-lt"/>
          <a:cs typeface="+mn-cs"/>
        </a:defRPr>
      </a:lvl2pPr>
      <a:lvl3pPr marL="719138" indent="-180975" algn="l" rtl="0" eaLnBrk="0" fontAlgn="base" hangingPunct="0">
        <a:spcBef>
          <a:spcPct val="20000"/>
        </a:spcBef>
        <a:spcAft>
          <a:spcPct val="0"/>
        </a:spcAft>
        <a:buClr>
          <a:schemeClr val="tx2"/>
        </a:buClr>
        <a:buFont typeface="Arial" charset="0"/>
        <a:buChar char="−"/>
        <a:defRPr sz="1600">
          <a:solidFill>
            <a:schemeClr val="tx1"/>
          </a:solidFill>
          <a:latin typeface="+mn-lt"/>
          <a:cs typeface="+mn-cs"/>
        </a:defRPr>
      </a:lvl3pPr>
      <a:lvl4pPr marL="1101725" indent="-203200" algn="l" rtl="0" eaLnBrk="0" fontAlgn="base" hangingPunct="0">
        <a:spcBef>
          <a:spcPct val="20000"/>
        </a:spcBef>
        <a:spcAft>
          <a:spcPct val="0"/>
        </a:spcAft>
        <a:buClr>
          <a:srgbClr val="F31C0A"/>
        </a:buClr>
        <a:buFont typeface="Wingdings" pitchFamily="2" charset="2"/>
        <a:buChar char=""/>
        <a:defRPr sz="1600">
          <a:solidFill>
            <a:schemeClr val="tx1"/>
          </a:solidFill>
          <a:latin typeface="+mn-lt"/>
          <a:cs typeface="+mn-cs"/>
        </a:defRPr>
      </a:lvl4pPr>
      <a:lvl5pPr marL="1281113" indent="547688" algn="l" rtl="0" eaLnBrk="0" fontAlgn="base" hangingPunct="0">
        <a:spcBef>
          <a:spcPct val="20000"/>
        </a:spcBef>
        <a:spcAft>
          <a:spcPct val="0"/>
        </a:spcAft>
        <a:buClr>
          <a:srgbClr val="F21C0A"/>
        </a:buClr>
        <a:buFont typeface="Wingdings" pitchFamily="2" charset="2"/>
        <a:defRPr sz="1600">
          <a:solidFill>
            <a:schemeClr val="tx1"/>
          </a:solidFill>
          <a:latin typeface="+mn-lt"/>
          <a:cs typeface="+mn-cs"/>
        </a:defRPr>
      </a:lvl5pPr>
      <a:lvl6pPr marL="1738313" algn="l" rtl="0" fontAlgn="base">
        <a:spcBef>
          <a:spcPct val="20000"/>
        </a:spcBef>
        <a:spcAft>
          <a:spcPct val="0"/>
        </a:spcAft>
        <a:buClr>
          <a:srgbClr val="F21C0A"/>
        </a:buClr>
        <a:buFont typeface="Wingdings" pitchFamily="2" charset="2"/>
        <a:defRPr sz="1600">
          <a:solidFill>
            <a:schemeClr val="tx1"/>
          </a:solidFill>
          <a:latin typeface="+mn-lt"/>
          <a:cs typeface="+mn-cs"/>
        </a:defRPr>
      </a:lvl6pPr>
      <a:lvl7pPr marL="2195513" algn="l" rtl="0" fontAlgn="base">
        <a:spcBef>
          <a:spcPct val="20000"/>
        </a:spcBef>
        <a:spcAft>
          <a:spcPct val="0"/>
        </a:spcAft>
        <a:buClr>
          <a:srgbClr val="F21C0A"/>
        </a:buClr>
        <a:buFont typeface="Wingdings" pitchFamily="2" charset="2"/>
        <a:defRPr sz="1600">
          <a:solidFill>
            <a:schemeClr val="tx1"/>
          </a:solidFill>
          <a:latin typeface="+mn-lt"/>
          <a:cs typeface="+mn-cs"/>
        </a:defRPr>
      </a:lvl7pPr>
      <a:lvl8pPr marL="2652713" algn="l" rtl="0" fontAlgn="base">
        <a:spcBef>
          <a:spcPct val="20000"/>
        </a:spcBef>
        <a:spcAft>
          <a:spcPct val="0"/>
        </a:spcAft>
        <a:buClr>
          <a:srgbClr val="F21C0A"/>
        </a:buClr>
        <a:buFont typeface="Wingdings" pitchFamily="2" charset="2"/>
        <a:defRPr sz="1600">
          <a:solidFill>
            <a:schemeClr val="tx1"/>
          </a:solidFill>
          <a:latin typeface="+mn-lt"/>
          <a:cs typeface="+mn-cs"/>
        </a:defRPr>
      </a:lvl8pPr>
      <a:lvl9pPr marL="3109913" algn="l" rtl="0" fontAlgn="base">
        <a:spcBef>
          <a:spcPct val="20000"/>
        </a:spcBef>
        <a:spcAft>
          <a:spcPct val="0"/>
        </a:spcAft>
        <a:buClr>
          <a:srgbClr val="F21C0A"/>
        </a:buClr>
        <a:buFont typeface="Wingdings" pitchFamily="2" charset="2"/>
        <a:defRPr sz="16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oleObject" Target="../embeddings/oleObject3.bin"/><Relationship Id="rId2" Type="http://schemas.openxmlformats.org/officeDocument/2006/relationships/tags" Target="../tags/tag18.xml"/><Relationship Id="rId1" Type="http://schemas.openxmlformats.org/officeDocument/2006/relationships/vmlDrawing" Target="../drawings/vmlDrawing3.v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20.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vmlDrawing" Target="../drawings/vmlDrawing4.vml"/><Relationship Id="rId5" Type="http://schemas.openxmlformats.org/officeDocument/2006/relationships/oleObject" Target="../embeddings/oleObject4.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Rectangle 4" hidden="1"/>
          <p:cNvGraphicFramePr>
            <a:graphicFrameLocks/>
          </p:cNvGraphicFramePr>
          <p:nvPr/>
        </p:nvGraphicFramePr>
        <p:xfrm>
          <a:off x="0" y="0"/>
          <a:ext cx="158750" cy="158750"/>
        </p:xfrm>
        <a:graphic>
          <a:graphicData uri="http://schemas.openxmlformats.org/presentationml/2006/ole">
            <p:oleObj spid="_x0000_s3074" r:id="rId7" imgW="0" imgH="0" progId="">
              <p:embed/>
            </p:oleObj>
          </a:graphicData>
        </a:graphic>
      </p:graphicFrame>
      <p:sp>
        <p:nvSpPr>
          <p:cNvPr id="3075" name="Rectangle 2"/>
          <p:cNvSpPr>
            <a:spLocks noGrp="1" noChangeArrowheads="1"/>
          </p:cNvSpPr>
          <p:nvPr>
            <p:ph type="ctrTitle"/>
            <p:custDataLst>
              <p:tags r:id="rId3"/>
            </p:custDataLst>
          </p:nvPr>
        </p:nvSpPr>
        <p:spPr>
          <a:xfrm>
            <a:off x="4911009" y="4267200"/>
            <a:ext cx="4541184" cy="989013"/>
          </a:xfrm>
        </p:spPr>
        <p:txBody>
          <a:bodyPr/>
          <a:lstStyle/>
          <a:p>
            <a:pPr eaLnBrk="1" hangingPunct="1"/>
            <a:r>
              <a:rPr lang="en-US" b="0" dirty="0" smtClean="0"/>
              <a:t>Business Case Power</a:t>
            </a:r>
            <a:endParaRPr lang="en-US" dirty="0" smtClean="0"/>
          </a:p>
        </p:txBody>
      </p:sp>
      <p:sp>
        <p:nvSpPr>
          <p:cNvPr id="3076" name="Rectangle 3"/>
          <p:cNvSpPr>
            <a:spLocks noGrp="1" noChangeArrowheads="1"/>
          </p:cNvSpPr>
          <p:nvPr>
            <p:ph type="subTitle" idx="1"/>
            <p:custDataLst>
              <p:tags r:id="rId4"/>
            </p:custDataLst>
          </p:nvPr>
        </p:nvSpPr>
        <p:spPr>
          <a:xfrm>
            <a:off x="4923705" y="5508625"/>
            <a:ext cx="3716830" cy="741363"/>
          </a:xfrm>
        </p:spPr>
        <p:txBody>
          <a:bodyPr/>
          <a:lstStyle/>
          <a:p>
            <a:pPr marL="0" indent="0" eaLnBrk="1" hangingPunct="1"/>
            <a:r>
              <a:rPr lang="en-US" dirty="0" smtClean="0"/>
              <a:t>Rueil Malmaison, 15</a:t>
            </a:r>
            <a:r>
              <a:rPr lang="en-US" baseline="30000" dirty="0" smtClean="0"/>
              <a:t>h</a:t>
            </a:r>
            <a:r>
              <a:rPr lang="en-US" dirty="0" smtClean="0"/>
              <a:t> July 2009</a:t>
            </a:r>
          </a:p>
        </p:txBody>
      </p:sp>
    </p:spTree>
    <p:custDataLst>
      <p:tags r:id="rId2"/>
    </p:custData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10</a:t>
            </a:fld>
            <a:endParaRPr lang="en-US" dirty="0"/>
          </a:p>
        </p:txBody>
      </p:sp>
      <p:sp>
        <p:nvSpPr>
          <p:cNvPr id="5" name="Rectangle 3"/>
          <p:cNvSpPr>
            <a:spLocks noGrp="1" noChangeArrowheads="1"/>
          </p:cNvSpPr>
          <p:nvPr>
            <p:ph type="title"/>
            <p:custDataLst>
              <p:tags r:id="rId1"/>
            </p:custDataLst>
          </p:nvPr>
        </p:nvSpPr>
        <p:spPr>
          <a:xfrm>
            <a:off x="660400" y="1204644"/>
            <a:ext cx="8585200" cy="533400"/>
          </a:xfrm>
        </p:spPr>
        <p:txBody>
          <a:bodyPr/>
          <a:lstStyle/>
          <a:p>
            <a:pPr eaLnBrk="1" hangingPunct="1"/>
            <a:r>
              <a:rPr lang="en-US" dirty="0" smtClean="0"/>
              <a:t>Table of contents</a:t>
            </a:r>
          </a:p>
        </p:txBody>
      </p:sp>
      <p:sp>
        <p:nvSpPr>
          <p:cNvPr id="6" name="ZoneTexte 5"/>
          <p:cNvSpPr txBox="1"/>
          <p:nvPr/>
        </p:nvSpPr>
        <p:spPr>
          <a:xfrm>
            <a:off x="598755" y="2106205"/>
            <a:ext cx="8021264" cy="2616101"/>
          </a:xfrm>
          <a:prstGeom prst="rect">
            <a:avLst/>
          </a:prstGeom>
          <a:noFill/>
        </p:spPr>
        <p:txBody>
          <a:bodyPr wrap="square" rtlCol="0">
            <a:spAutoFit/>
          </a:bodyPr>
          <a:lstStyle/>
          <a:p>
            <a:r>
              <a:rPr lang="en-US" sz="1800" b="1" dirty="0" smtClean="0">
                <a:solidFill>
                  <a:srgbClr val="FF0000"/>
                </a:solidFill>
              </a:rPr>
              <a:t>Topic							Page</a:t>
            </a:r>
          </a:p>
          <a:p>
            <a:endParaRPr lang="en-US" sz="1800" b="1" dirty="0" smtClean="0">
              <a:solidFill>
                <a:srgbClr val="FF0000"/>
              </a:solidFill>
            </a:endParaRP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Status quo of French power Market			3 - 9</a:t>
            </a:r>
          </a:p>
          <a:p>
            <a:pPr>
              <a:lnSpc>
                <a:spcPts val="2160"/>
              </a:lnSpc>
              <a:buClr>
                <a:schemeClr val="tx2"/>
              </a:buClr>
              <a:buFont typeface="Arial" pitchFamily="34" charset="0"/>
              <a:buChar char="•"/>
            </a:pPr>
            <a:r>
              <a:rPr lang="en-US" sz="1800" dirty="0" smtClean="0"/>
              <a:t> Future development of French power market		11 - 13</a:t>
            </a:r>
            <a:r>
              <a:rPr lang="en-US" sz="1800" dirty="0" smtClean="0">
                <a:solidFill>
                  <a:schemeClr val="bg1">
                    <a:lumMod val="65000"/>
                  </a:schemeClr>
                </a:solidFill>
              </a:rPr>
              <a:t>	</a:t>
            </a:r>
          </a:p>
          <a:p>
            <a:pPr>
              <a:lnSpc>
                <a:spcPts val="2160"/>
              </a:lnSpc>
              <a:buClr>
                <a:schemeClr val="bg1">
                  <a:lumMod val="50000"/>
                </a:schemeClr>
              </a:buClr>
              <a:buFont typeface="Arial" pitchFamily="34" charset="0"/>
              <a:buChar char="•"/>
            </a:pPr>
            <a:r>
              <a:rPr lang="en-US" sz="1800" dirty="0">
                <a:solidFill>
                  <a:schemeClr val="bg1">
                    <a:lumMod val="65000"/>
                  </a:schemeClr>
                </a:solidFill>
              </a:rPr>
              <a:t> </a:t>
            </a:r>
            <a:r>
              <a:rPr lang="en-US" sz="1800" dirty="0" smtClean="0">
                <a:solidFill>
                  <a:schemeClr val="bg1">
                    <a:lumMod val="65000"/>
                  </a:schemeClr>
                </a:solidFill>
              </a:rPr>
              <a:t>Status quo of BU EFR sales (SNET + EFRE)		15 - 17</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Future development sales position				19 - 24</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Economic outcome of the business case 2020</a:t>
            </a:r>
          </a:p>
          <a:p>
            <a:pPr>
              <a:lnSpc>
                <a:spcPts val="2160"/>
              </a:lnSpc>
              <a:buClr>
                <a:schemeClr val="bg1">
                  <a:lumMod val="50000"/>
                </a:schemeClr>
              </a:buClr>
            </a:pPr>
            <a:endParaRPr lang="en-US" sz="1800" dirty="0" smtClean="0">
              <a:solidFill>
                <a:schemeClr val="bg1">
                  <a:lumMod val="65000"/>
                </a:schemeClr>
              </a:solidFill>
            </a:endParaRPr>
          </a:p>
          <a:p>
            <a:r>
              <a:rPr lang="en-US" sz="1800" dirty="0" smtClean="0">
                <a:solidFill>
                  <a:srgbClr val="FF0000"/>
                </a:solidFill>
              </a:rPr>
              <a:t> </a:t>
            </a:r>
            <a:endParaRPr lang="en-US" sz="1800" dirty="0">
              <a:solidFill>
                <a:srgbClr val="FF0000"/>
              </a:solidFill>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11</a:t>
            </a:fld>
            <a:endParaRPr lang="en-US" dirty="0"/>
          </a:p>
        </p:txBody>
      </p:sp>
      <p:sp>
        <p:nvSpPr>
          <p:cNvPr id="5" name="Espace réservé du contenu 6"/>
          <p:cNvSpPr>
            <a:spLocks noGrp="1"/>
          </p:cNvSpPr>
          <p:nvPr>
            <p:ph idx="1"/>
          </p:nvPr>
        </p:nvSpPr>
        <p:spPr>
          <a:xfrm>
            <a:off x="819495" y="2291137"/>
            <a:ext cx="8229600" cy="2866490"/>
          </a:xfrm>
        </p:spPr>
        <p:txBody>
          <a:bodyPr/>
          <a:lstStyle/>
          <a:p>
            <a:r>
              <a:rPr lang="en-US" sz="2000" dirty="0" smtClean="0"/>
              <a:t>	France must comply with the European Commission and allow more competition on the energy market by eliminating regulated tariffs and long term contracts.</a:t>
            </a:r>
          </a:p>
          <a:p>
            <a:endParaRPr lang="en-US" sz="2000" dirty="0" smtClean="0"/>
          </a:p>
          <a:p>
            <a:r>
              <a:rPr lang="en-US" sz="2000" dirty="0" smtClean="0"/>
              <a:t>	EdF will have to reduce its market share.</a:t>
            </a:r>
          </a:p>
          <a:p>
            <a:endParaRPr lang="en-US" sz="2000" dirty="0" smtClean="0"/>
          </a:p>
          <a:p>
            <a:pPr>
              <a:buNone/>
            </a:pPr>
            <a:r>
              <a:rPr lang="en-US" sz="2000" dirty="0" smtClean="0"/>
              <a:t>	To avoid being accused of a dominant position a common figure of 30% share for alternative players is considered relevant.</a:t>
            </a:r>
          </a:p>
          <a:p>
            <a:endParaRPr lang="en-US" dirty="0"/>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12</a:t>
            </a:fld>
            <a:endParaRPr lang="en-US" dirty="0"/>
          </a:p>
        </p:txBody>
      </p:sp>
      <p:sp>
        <p:nvSpPr>
          <p:cNvPr id="5" name="Espace réservé du contenu 2"/>
          <p:cNvSpPr>
            <a:spLocks noGrp="1"/>
          </p:cNvSpPr>
          <p:nvPr>
            <p:ph idx="1"/>
          </p:nvPr>
        </p:nvSpPr>
        <p:spPr>
          <a:xfrm>
            <a:off x="398585" y="1715786"/>
            <a:ext cx="8958140" cy="4304472"/>
          </a:xfrm>
        </p:spPr>
        <p:txBody>
          <a:bodyPr>
            <a:noAutofit/>
          </a:bodyPr>
          <a:lstStyle/>
          <a:p>
            <a:r>
              <a:rPr lang="en-US" b="1" dirty="0" smtClean="0"/>
              <a:t>	</a:t>
            </a:r>
            <a:r>
              <a:rPr lang="en-US" b="1" dirty="0" smtClean="0">
                <a:solidFill>
                  <a:schemeClr val="tx2"/>
                </a:solidFill>
              </a:rPr>
              <a:t>Regulation framework:</a:t>
            </a:r>
          </a:p>
          <a:p>
            <a:pPr>
              <a:buNone/>
            </a:pPr>
            <a:r>
              <a:rPr lang="en-US" dirty="0" smtClean="0"/>
              <a:t>	The Champsaur report is a preliminary step to the political debate expected on autumn 2009; its recommendations could be drastically transformed by deputies and senators, nevertheless the following items of this report can be relevant to “imagine” the French power market in the 10 coming years:</a:t>
            </a:r>
          </a:p>
          <a:p>
            <a:endParaRPr lang="en-US" dirty="0" smtClean="0"/>
          </a:p>
          <a:p>
            <a:pPr lvl="1">
              <a:buFont typeface="Arial" pitchFamily="34" charset="0"/>
              <a:buChar char="•"/>
            </a:pPr>
            <a:r>
              <a:rPr lang="en-US" u="sng" dirty="0" smtClean="0"/>
              <a:t>Regulated access to nuclear baseload </a:t>
            </a:r>
            <a:r>
              <a:rPr lang="en-US" dirty="0" smtClean="0"/>
              <a:t>for alternative suppliers  (between 42 and 45 €/MWh) for a volume related to sales portfolio.</a:t>
            </a:r>
          </a:p>
          <a:p>
            <a:pPr lvl="1">
              <a:buFont typeface="Arial" pitchFamily="34" charset="0"/>
              <a:buChar char="•"/>
            </a:pPr>
            <a:r>
              <a:rPr lang="en-US" u="sng" dirty="0" smtClean="0"/>
              <a:t>Progressive raise of tariffs </a:t>
            </a:r>
            <a:r>
              <a:rPr lang="en-US" dirty="0" smtClean="0"/>
              <a:t>to a level that allows competition on all tariffs with probably an special treatment of the Tartam customers with a quick raise of green and yellow tariffs (8% august 2009 + 8% July 2010?) and a slow pace for domestic and small professional customers close to inflation rate. </a:t>
            </a:r>
          </a:p>
          <a:p>
            <a:pPr lvl="1">
              <a:buFont typeface="Arial" pitchFamily="34" charset="0"/>
              <a:buChar char="•"/>
            </a:pPr>
            <a:r>
              <a:rPr lang="en-US" dirty="0" smtClean="0"/>
              <a:t>Introduction of a peakload component indexed on wholesale markets in the regulated tariffs.</a:t>
            </a:r>
          </a:p>
          <a:p>
            <a:pPr lvl="1">
              <a:buFont typeface="Arial" pitchFamily="34" charset="0"/>
              <a:buChar char="•"/>
            </a:pPr>
            <a:r>
              <a:rPr lang="en-US" u="sng" dirty="0" smtClean="0"/>
              <a:t>A reinforced Regulator </a:t>
            </a:r>
            <a:r>
              <a:rPr lang="en-US" dirty="0" smtClean="0"/>
              <a:t>responsible for both processes guaranteeing a viable competition without any squeeze between tariffs and regulated base levels.</a:t>
            </a:r>
            <a:endParaRPr lang="en-US" dirty="0"/>
          </a:p>
        </p:txBody>
      </p:sp>
      <p:sp>
        <p:nvSpPr>
          <p:cNvPr id="6" name="Rectangle 5"/>
          <p:cNvSpPr/>
          <p:nvPr/>
        </p:nvSpPr>
        <p:spPr>
          <a:xfrm>
            <a:off x="922235" y="6020258"/>
            <a:ext cx="8632729" cy="369332"/>
          </a:xfrm>
          <a:prstGeom prst="rect">
            <a:avLst/>
          </a:prstGeom>
        </p:spPr>
        <p:txBody>
          <a:bodyPr wrap="square">
            <a:spAutoFit/>
          </a:bodyPr>
          <a:lstStyle/>
          <a:p>
            <a:r>
              <a:rPr lang="en-US" sz="1800" b="1" dirty="0" smtClean="0">
                <a:solidFill>
                  <a:srgbClr val="FF0000"/>
                </a:solidFill>
                <a:latin typeface="+mn-lt"/>
              </a:rPr>
              <a:t>Large opportunities can be forecasted if these assumptions are confirmed.</a:t>
            </a:r>
          </a:p>
        </p:txBody>
      </p:sp>
      <p:sp>
        <p:nvSpPr>
          <p:cNvPr id="7" name="Sous-titre 2"/>
          <p:cNvSpPr txBox="1">
            <a:spLocks/>
          </p:cNvSpPr>
          <p:nvPr/>
        </p:nvSpPr>
        <p:spPr bwMode="gray">
          <a:xfrm>
            <a:off x="922235" y="1284272"/>
            <a:ext cx="8873845" cy="431514"/>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Key assumptions for “base case 2020”</a:t>
            </a: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13</a:t>
            </a:fld>
            <a:endParaRPr lang="en-US" dirty="0"/>
          </a:p>
        </p:txBody>
      </p:sp>
      <p:sp>
        <p:nvSpPr>
          <p:cNvPr id="5" name="Espace réservé du contenu 2"/>
          <p:cNvSpPr>
            <a:spLocks noGrp="1"/>
          </p:cNvSpPr>
          <p:nvPr>
            <p:ph idx="1"/>
          </p:nvPr>
        </p:nvSpPr>
        <p:spPr>
          <a:xfrm>
            <a:off x="583193" y="1695232"/>
            <a:ext cx="8229600" cy="3791168"/>
          </a:xfrm>
        </p:spPr>
        <p:txBody>
          <a:bodyPr>
            <a:normAutofit/>
          </a:bodyPr>
          <a:lstStyle/>
          <a:p>
            <a:r>
              <a:rPr lang="en-US" sz="1800" b="1" dirty="0" smtClean="0">
                <a:solidFill>
                  <a:schemeClr val="tx2"/>
                </a:solidFill>
              </a:rPr>
              <a:t>	Timeframe:</a:t>
            </a:r>
          </a:p>
          <a:p>
            <a:endParaRPr lang="en-US" sz="1800" b="1" dirty="0" smtClean="0">
              <a:solidFill>
                <a:schemeClr val="tx2"/>
              </a:solidFill>
            </a:endParaRPr>
          </a:p>
          <a:p>
            <a:pPr>
              <a:buNone/>
            </a:pPr>
            <a:r>
              <a:rPr lang="en-US" sz="1800" dirty="0" smtClean="0"/>
              <a:t>	The new regulation framework will be applied to on all segments of the French market but at different paces.</a:t>
            </a:r>
          </a:p>
          <a:p>
            <a:pPr lvl="1"/>
            <a:endParaRPr lang="en-US" sz="2000" dirty="0" smtClean="0"/>
          </a:p>
          <a:p>
            <a:pPr lvl="1"/>
            <a:r>
              <a:rPr lang="en-US" sz="1800" dirty="0" smtClean="0"/>
              <a:t>Large industry and medium size businesses (ex green &amp; yellow tariffs)</a:t>
            </a:r>
          </a:p>
          <a:p>
            <a:pPr lvl="2">
              <a:buFont typeface="Arial" pitchFamily="34" charset="0"/>
              <a:buChar char="•"/>
            </a:pPr>
            <a:r>
              <a:rPr lang="en-US" sz="1600" dirty="0" smtClean="0"/>
              <a:t>End of regulated tariffs:	2014</a:t>
            </a:r>
          </a:p>
          <a:p>
            <a:pPr lvl="2">
              <a:buFont typeface="Arial" pitchFamily="34" charset="0"/>
              <a:buChar char="•"/>
            </a:pPr>
            <a:r>
              <a:rPr lang="en-US" sz="1600" dirty="0" smtClean="0"/>
              <a:t>Alternative players market share objective: 30% by 2014</a:t>
            </a:r>
          </a:p>
          <a:p>
            <a:pPr lvl="2">
              <a:buNone/>
            </a:pPr>
            <a:endParaRPr lang="en-US" sz="1600" dirty="0" smtClean="0"/>
          </a:p>
          <a:p>
            <a:pPr lvl="1"/>
            <a:r>
              <a:rPr lang="en-US" sz="1800" dirty="0" smtClean="0"/>
              <a:t>Domestic customers and small size businesses</a:t>
            </a:r>
          </a:p>
          <a:p>
            <a:pPr lvl="2">
              <a:buFont typeface="Arial" pitchFamily="34" charset="0"/>
              <a:buChar char="•"/>
            </a:pPr>
            <a:r>
              <a:rPr lang="en-US" sz="1600" dirty="0" smtClean="0"/>
              <a:t>End of regulated tariffs:	2020</a:t>
            </a:r>
          </a:p>
          <a:p>
            <a:pPr lvl="2">
              <a:buFont typeface="Arial" pitchFamily="34" charset="0"/>
              <a:buChar char="•"/>
            </a:pPr>
            <a:r>
              <a:rPr lang="en-US" sz="1600" dirty="0" smtClean="0"/>
              <a:t>Alternative players market share objective: 30% by 2020</a:t>
            </a:r>
            <a:endParaRPr lang="en-US" sz="2600" dirty="0"/>
          </a:p>
        </p:txBody>
      </p:sp>
      <p:sp>
        <p:nvSpPr>
          <p:cNvPr id="7" name="Sous-titre 2"/>
          <p:cNvSpPr txBox="1">
            <a:spLocks/>
          </p:cNvSpPr>
          <p:nvPr/>
        </p:nvSpPr>
        <p:spPr bwMode="gray">
          <a:xfrm>
            <a:off x="922235" y="1181532"/>
            <a:ext cx="8873845" cy="431514"/>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Key assumptions for “base case 2020”</a:t>
            </a: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14</a:t>
            </a:fld>
            <a:endParaRPr lang="en-US" dirty="0"/>
          </a:p>
        </p:txBody>
      </p:sp>
      <p:sp>
        <p:nvSpPr>
          <p:cNvPr id="5" name="Rectangle 3"/>
          <p:cNvSpPr>
            <a:spLocks noGrp="1" noChangeArrowheads="1"/>
          </p:cNvSpPr>
          <p:nvPr>
            <p:ph type="title"/>
            <p:custDataLst>
              <p:tags r:id="rId1"/>
            </p:custDataLst>
          </p:nvPr>
        </p:nvSpPr>
        <p:spPr>
          <a:xfrm>
            <a:off x="660400" y="1204644"/>
            <a:ext cx="8585200" cy="533400"/>
          </a:xfrm>
        </p:spPr>
        <p:txBody>
          <a:bodyPr/>
          <a:lstStyle/>
          <a:p>
            <a:pPr eaLnBrk="1" hangingPunct="1"/>
            <a:r>
              <a:rPr lang="en-US" dirty="0" smtClean="0"/>
              <a:t>Table of contents</a:t>
            </a:r>
          </a:p>
        </p:txBody>
      </p:sp>
      <p:sp>
        <p:nvSpPr>
          <p:cNvPr id="6" name="ZoneTexte 5"/>
          <p:cNvSpPr txBox="1"/>
          <p:nvPr/>
        </p:nvSpPr>
        <p:spPr>
          <a:xfrm>
            <a:off x="598755" y="2106205"/>
            <a:ext cx="8021264" cy="2333972"/>
          </a:xfrm>
          <a:prstGeom prst="rect">
            <a:avLst/>
          </a:prstGeom>
          <a:noFill/>
        </p:spPr>
        <p:txBody>
          <a:bodyPr wrap="square" rtlCol="0">
            <a:spAutoFit/>
          </a:bodyPr>
          <a:lstStyle/>
          <a:p>
            <a:r>
              <a:rPr lang="en-US" sz="1800" b="1" dirty="0" smtClean="0">
                <a:solidFill>
                  <a:srgbClr val="FF0000"/>
                </a:solidFill>
              </a:rPr>
              <a:t>Topic							Page</a:t>
            </a:r>
          </a:p>
          <a:p>
            <a:endParaRPr lang="en-US" sz="1800" b="1" dirty="0" smtClean="0">
              <a:solidFill>
                <a:srgbClr val="FF0000"/>
              </a:solidFill>
            </a:endParaRP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Status quo of French power Market			3 - 9</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Future development of French power market		11 - 13	</a:t>
            </a:r>
          </a:p>
          <a:p>
            <a:pPr>
              <a:lnSpc>
                <a:spcPts val="2160"/>
              </a:lnSpc>
              <a:buClr>
                <a:schemeClr val="tx2"/>
              </a:buClr>
              <a:buFont typeface="Arial" pitchFamily="34" charset="0"/>
              <a:buChar char="•"/>
            </a:pPr>
            <a:r>
              <a:rPr lang="en-US" sz="1800" dirty="0">
                <a:solidFill>
                  <a:schemeClr val="bg1">
                    <a:lumMod val="65000"/>
                  </a:schemeClr>
                </a:solidFill>
              </a:rPr>
              <a:t> </a:t>
            </a:r>
            <a:r>
              <a:rPr lang="en-US" sz="1800" dirty="0" smtClean="0"/>
              <a:t>Status quo of BU EFR sales (SNET + EFRE)		15 - 17</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Future development sales position				19 - 24</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Economic outcome of the business case 2020</a:t>
            </a:r>
          </a:p>
          <a:p>
            <a:r>
              <a:rPr lang="en-US" sz="1800" dirty="0" smtClean="0">
                <a:solidFill>
                  <a:srgbClr val="FF0000"/>
                </a:solidFill>
              </a:rPr>
              <a:t> </a:t>
            </a:r>
            <a:endParaRPr lang="en-US" sz="1800" dirty="0">
              <a:solidFill>
                <a:srgbClr val="FF0000"/>
              </a:solidFill>
            </a:endParaRP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15</a:t>
            </a:fld>
            <a:endParaRPr lang="en-US" dirty="0"/>
          </a:p>
        </p:txBody>
      </p:sp>
      <p:sp>
        <p:nvSpPr>
          <p:cNvPr id="5" name="Espace réservé du contenu 2"/>
          <p:cNvSpPr>
            <a:spLocks noGrp="1"/>
          </p:cNvSpPr>
          <p:nvPr>
            <p:ph idx="1"/>
          </p:nvPr>
        </p:nvSpPr>
        <p:spPr>
          <a:xfrm>
            <a:off x="757844" y="1291717"/>
            <a:ext cx="8229600" cy="413791"/>
          </a:xfrm>
        </p:spPr>
        <p:txBody>
          <a:bodyPr>
            <a:normAutofit/>
          </a:bodyPr>
          <a:lstStyle/>
          <a:p>
            <a:r>
              <a:rPr lang="fr-FR" sz="1800" b="1" dirty="0" smtClean="0">
                <a:solidFill>
                  <a:srgbClr val="FF0000"/>
                </a:solidFill>
              </a:rPr>
              <a:t>Target market segment</a:t>
            </a:r>
            <a:endParaRPr lang="en-US" sz="1800" b="1" dirty="0">
              <a:solidFill>
                <a:srgbClr val="FF0000"/>
              </a:solidFill>
            </a:endParaRPr>
          </a:p>
        </p:txBody>
      </p:sp>
      <p:sp>
        <p:nvSpPr>
          <p:cNvPr id="7" name="Rectangle 6"/>
          <p:cNvSpPr/>
          <p:nvPr/>
        </p:nvSpPr>
        <p:spPr>
          <a:xfrm>
            <a:off x="678270" y="1832376"/>
            <a:ext cx="5578393" cy="1815882"/>
          </a:xfrm>
          <a:prstGeom prst="rect">
            <a:avLst/>
          </a:prstGeom>
        </p:spPr>
        <p:txBody>
          <a:bodyPr wrap="square">
            <a:spAutoFit/>
          </a:bodyPr>
          <a:lstStyle/>
          <a:p>
            <a:r>
              <a:rPr lang="en-US" sz="1600" dirty="0" smtClean="0">
                <a:latin typeface="+mn-lt"/>
              </a:rPr>
              <a:t>On year 2008, estimations put </a:t>
            </a:r>
            <a:r>
              <a:rPr lang="en-US" sz="1600" b="1" dirty="0" smtClean="0">
                <a:solidFill>
                  <a:schemeClr val="tx2"/>
                </a:solidFill>
                <a:latin typeface="+mn-lt"/>
              </a:rPr>
              <a:t>E.ON France in 3rd position </a:t>
            </a:r>
            <a:r>
              <a:rPr lang="en-US" sz="1600" dirty="0" smtClean="0">
                <a:latin typeface="+mn-lt"/>
              </a:rPr>
              <a:t>after EdF &amp; GdF-Suez at the same level than ATEL.</a:t>
            </a:r>
          </a:p>
          <a:p>
            <a:endParaRPr lang="en-US" sz="1600" dirty="0" smtClean="0">
              <a:latin typeface="+mn-lt"/>
            </a:endParaRPr>
          </a:p>
          <a:p>
            <a:r>
              <a:rPr lang="en-US" sz="1600" dirty="0" smtClean="0">
                <a:latin typeface="+mn-lt"/>
              </a:rPr>
              <a:t>Most of alternative players in the large industry segment concentrate on the 130 TWh potential of sites over 10 GWh/year which left regulated tariffs before 2004.</a:t>
            </a:r>
          </a:p>
        </p:txBody>
      </p:sp>
      <p:sp>
        <p:nvSpPr>
          <p:cNvPr id="8" name="Espace réservé du contenu 2"/>
          <p:cNvSpPr txBox="1">
            <a:spLocks/>
          </p:cNvSpPr>
          <p:nvPr/>
        </p:nvSpPr>
        <p:spPr bwMode="gray">
          <a:xfrm>
            <a:off x="756129" y="3849947"/>
            <a:ext cx="8229600" cy="413791"/>
          </a:xfrm>
          <a:prstGeom prst="rect">
            <a:avLst/>
          </a:prstGeom>
          <a:noFill/>
          <a:ln w="9525" algn="ctr">
            <a:noFill/>
            <a:miter lim="800000"/>
            <a:headEnd/>
            <a:tailEnd/>
          </a:ln>
        </p:spPr>
        <p:txBody>
          <a:bodyPr vert="horz" wrap="square" lIns="0" tIns="0" rIns="0" bIns="0" numCol="1" anchor="t" anchorCtr="0" compatLnSpc="1">
            <a:prstTxWarp prst="textNoShape">
              <a:avLst/>
            </a:prstTxWarp>
            <a:normAutofit/>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lang="en-US" sz="1800" b="1" kern="0" dirty="0" smtClean="0">
                <a:solidFill>
                  <a:srgbClr val="FF0000"/>
                </a:solidFill>
                <a:latin typeface="+mn-lt"/>
                <a:cs typeface="+mn-cs"/>
              </a:rPr>
              <a:t>Current market approach</a:t>
            </a:r>
            <a:endParaRPr kumimoji="0" lang="en-US" sz="1800" b="1" i="0" u="none" strike="noStrike" kern="0" cap="none" spc="0" normalizeH="0" baseline="0" dirty="0">
              <a:ln>
                <a:noFill/>
              </a:ln>
              <a:solidFill>
                <a:srgbClr val="FF0000"/>
              </a:solidFill>
              <a:effectLst/>
              <a:uLnTx/>
              <a:uFillTx/>
              <a:latin typeface="+mn-lt"/>
              <a:ea typeface="+mn-ea"/>
              <a:cs typeface="+mn-cs"/>
            </a:endParaRPr>
          </a:p>
        </p:txBody>
      </p:sp>
      <p:sp>
        <p:nvSpPr>
          <p:cNvPr id="9" name="Rectangle 8"/>
          <p:cNvSpPr/>
          <p:nvPr/>
        </p:nvSpPr>
        <p:spPr>
          <a:xfrm>
            <a:off x="676552" y="4287896"/>
            <a:ext cx="8827043" cy="2308324"/>
          </a:xfrm>
          <a:prstGeom prst="rect">
            <a:avLst/>
          </a:prstGeom>
        </p:spPr>
        <p:txBody>
          <a:bodyPr wrap="square">
            <a:spAutoFit/>
          </a:bodyPr>
          <a:lstStyle/>
          <a:p>
            <a:pPr>
              <a:buClr>
                <a:schemeClr val="tx2"/>
              </a:buClr>
              <a:buFont typeface="Arial" pitchFamily="34" charset="0"/>
              <a:buChar char="•"/>
            </a:pPr>
            <a:r>
              <a:rPr lang="en-US" sz="1600" dirty="0" smtClean="0">
                <a:latin typeface="+mn-lt"/>
              </a:rPr>
              <a:t> Limited to Large industry and tertiary sites </a:t>
            </a:r>
            <a:r>
              <a:rPr lang="en-US" sz="1600" dirty="0" smtClean="0">
                <a:latin typeface="Calibri"/>
              </a:rPr>
              <a:t>&gt; </a:t>
            </a:r>
            <a:r>
              <a:rPr lang="en-US" sz="1600" dirty="0" smtClean="0">
                <a:latin typeface="+mn-lt"/>
              </a:rPr>
              <a:t>7 GWh for a total potential of 130 TWh and 4000 sites</a:t>
            </a:r>
          </a:p>
          <a:p>
            <a:pPr>
              <a:buClr>
                <a:schemeClr val="tx2"/>
              </a:buClr>
            </a:pPr>
            <a:endParaRPr lang="en-US" sz="1600" dirty="0" smtClean="0">
              <a:latin typeface="+mn-lt"/>
            </a:endParaRPr>
          </a:p>
          <a:p>
            <a:pPr>
              <a:buClr>
                <a:schemeClr val="tx2"/>
              </a:buClr>
              <a:buFont typeface="Arial" pitchFamily="34" charset="0"/>
              <a:buChar char="•"/>
            </a:pPr>
            <a:r>
              <a:rPr lang="en-US" sz="1600" dirty="0" smtClean="0">
                <a:latin typeface="+mn-lt"/>
              </a:rPr>
              <a:t> Taylor-made contracts</a:t>
            </a:r>
          </a:p>
          <a:p>
            <a:pPr>
              <a:buClr>
                <a:schemeClr val="tx2"/>
              </a:buClr>
            </a:pPr>
            <a:r>
              <a:rPr lang="en-US" sz="1600" dirty="0" smtClean="0">
                <a:solidFill>
                  <a:schemeClr val="tx2"/>
                </a:solidFill>
                <a:latin typeface="+mn-lt"/>
              </a:rPr>
              <a:t>	- </a:t>
            </a:r>
            <a:r>
              <a:rPr lang="en-US" sz="1600" dirty="0" smtClean="0">
                <a:latin typeface="+mn-lt"/>
              </a:rPr>
              <a:t>Full supply including balancing at fixed or indexed prices</a:t>
            </a:r>
          </a:p>
          <a:p>
            <a:pPr>
              <a:buClr>
                <a:schemeClr val="tx2"/>
              </a:buClr>
            </a:pPr>
            <a:r>
              <a:rPr lang="en-US" sz="1600" dirty="0" smtClean="0">
                <a:solidFill>
                  <a:schemeClr val="tx2"/>
                </a:solidFill>
                <a:latin typeface="+mn-lt"/>
              </a:rPr>
              <a:t>	-</a:t>
            </a:r>
            <a:r>
              <a:rPr lang="en-US" sz="1600" dirty="0" smtClean="0">
                <a:latin typeface="+mn-lt"/>
              </a:rPr>
              <a:t> Standard blocks and hourly profiles</a:t>
            </a:r>
          </a:p>
          <a:p>
            <a:pPr>
              <a:buClr>
                <a:schemeClr val="tx2"/>
              </a:buClr>
            </a:pPr>
            <a:endParaRPr lang="en-US" sz="1600" dirty="0" smtClean="0">
              <a:latin typeface="+mn-lt"/>
            </a:endParaRPr>
          </a:p>
          <a:p>
            <a:pPr>
              <a:buClr>
                <a:schemeClr val="tx2"/>
              </a:buClr>
              <a:buFont typeface="Arial" pitchFamily="34" charset="0"/>
              <a:buChar char="•"/>
            </a:pPr>
            <a:r>
              <a:rPr lang="en-US" sz="1600" dirty="0" smtClean="0">
                <a:latin typeface="+mn-lt"/>
              </a:rPr>
              <a:t> “niche” sales strategy</a:t>
            </a:r>
          </a:p>
          <a:p>
            <a:pPr>
              <a:buClr>
                <a:schemeClr val="tx2"/>
              </a:buClr>
              <a:buFont typeface="Arial" pitchFamily="34" charset="0"/>
              <a:buChar char="•"/>
            </a:pPr>
            <a:r>
              <a:rPr lang="fr-FR" sz="1600" dirty="0" smtClean="0">
                <a:latin typeface="+mn-lt"/>
              </a:rPr>
              <a:t> Lean sales structure</a:t>
            </a:r>
            <a:endParaRPr lang="en-US" sz="1600" dirty="0" smtClean="0">
              <a:latin typeface="+mn-lt"/>
            </a:endParaRPr>
          </a:p>
        </p:txBody>
      </p:sp>
      <p:pic>
        <p:nvPicPr>
          <p:cNvPr id="10" name="Picture 2"/>
          <p:cNvPicPr>
            <a:picLocks noChangeAspect="1" noChangeArrowheads="1"/>
          </p:cNvPicPr>
          <p:nvPr/>
        </p:nvPicPr>
        <p:blipFill>
          <a:blip r:embed="rId2" cstate="print"/>
          <a:srcRect r="7034"/>
          <a:stretch>
            <a:fillRect/>
          </a:stretch>
        </p:blipFill>
        <p:spPr bwMode="auto">
          <a:xfrm>
            <a:off x="6229894" y="1584047"/>
            <a:ext cx="3601590" cy="2412602"/>
          </a:xfrm>
          <a:prstGeom prst="rect">
            <a:avLst/>
          </a:prstGeom>
          <a:noFill/>
          <a:ln w="9525">
            <a:noFill/>
            <a:miter lim="800000"/>
            <a:headEnd/>
            <a:tailEnd/>
          </a:ln>
          <a:effectLst/>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16</a:t>
            </a:fld>
            <a:endParaRPr lang="en-US" dirty="0"/>
          </a:p>
        </p:txBody>
      </p:sp>
      <p:sp>
        <p:nvSpPr>
          <p:cNvPr id="5" name="Espace réservé du contenu 2"/>
          <p:cNvSpPr txBox="1">
            <a:spLocks/>
          </p:cNvSpPr>
          <p:nvPr/>
        </p:nvSpPr>
        <p:spPr bwMode="gray">
          <a:xfrm>
            <a:off x="756129" y="1181529"/>
            <a:ext cx="8229600" cy="413791"/>
          </a:xfrm>
          <a:prstGeom prst="rect">
            <a:avLst/>
          </a:prstGeom>
          <a:noFill/>
          <a:ln w="9525" algn="ctr">
            <a:noFill/>
            <a:miter lim="800000"/>
            <a:headEnd/>
            <a:tailEnd/>
          </a:ln>
        </p:spPr>
        <p:txBody>
          <a:bodyPr vert="horz" wrap="square" lIns="0" tIns="0" rIns="0" bIns="0" numCol="1" anchor="t" anchorCtr="0" compatLnSpc="1">
            <a:prstTxWarp prst="textNoShape">
              <a:avLst/>
            </a:prstTxWarp>
            <a:normAutofit/>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lang="en-US" sz="1800" b="1" kern="0" dirty="0" smtClean="0">
                <a:solidFill>
                  <a:srgbClr val="FF0000"/>
                </a:solidFill>
                <a:latin typeface="+mn-lt"/>
                <a:cs typeface="+mn-cs"/>
              </a:rPr>
              <a:t>Structure and organization : Current situation</a:t>
            </a:r>
            <a:endParaRPr kumimoji="0" lang="en-US" sz="1800" b="1" i="0" u="none" strike="noStrike" kern="0" cap="none" spc="0" normalizeH="0" baseline="0" dirty="0">
              <a:ln>
                <a:noFill/>
              </a:ln>
              <a:solidFill>
                <a:srgbClr val="FF0000"/>
              </a:solidFill>
              <a:effectLst/>
              <a:uLnTx/>
              <a:uFillTx/>
              <a:latin typeface="+mn-lt"/>
              <a:ea typeface="+mn-ea"/>
              <a:cs typeface="+mn-cs"/>
            </a:endParaRPr>
          </a:p>
        </p:txBody>
      </p:sp>
      <p:grpSp>
        <p:nvGrpSpPr>
          <p:cNvPr id="2" name="Group 18"/>
          <p:cNvGrpSpPr>
            <a:grpSpLocks/>
          </p:cNvGrpSpPr>
          <p:nvPr/>
        </p:nvGrpSpPr>
        <p:grpSpPr bwMode="auto">
          <a:xfrm>
            <a:off x="2222891" y="3242278"/>
            <a:ext cx="2179638" cy="1914525"/>
            <a:chOff x="1567" y="1248"/>
            <a:chExt cx="2913" cy="2669"/>
          </a:xfrm>
        </p:grpSpPr>
        <p:sp>
          <p:nvSpPr>
            <p:cNvPr id="40" name="Oval 8"/>
            <p:cNvSpPr>
              <a:spLocks noChangeArrowheads="1"/>
            </p:cNvSpPr>
            <p:nvPr/>
          </p:nvSpPr>
          <p:spPr bwMode="auto">
            <a:xfrm>
              <a:off x="2914" y="1250"/>
              <a:ext cx="1566" cy="1518"/>
            </a:xfrm>
            <a:prstGeom prst="ellipse">
              <a:avLst/>
            </a:prstGeom>
            <a:solidFill>
              <a:srgbClr val="CCFF99"/>
            </a:solidFill>
            <a:ln w="12700">
              <a:solidFill>
                <a:srgbClr val="E2E2E2"/>
              </a:solidFill>
              <a:round/>
              <a:headEnd/>
              <a:tailEnd/>
            </a:ln>
          </p:spPr>
          <p:txBody>
            <a:bodyPr lIns="100584" rIns="100584" anchor="ctr"/>
            <a:lstStyle/>
            <a:p>
              <a:pPr algn="ctr"/>
              <a:r>
                <a:rPr lang="en-US" sz="1400" dirty="0">
                  <a:latin typeface="Calibri" pitchFamily="34" charset="0"/>
                </a:rPr>
                <a:t>Middle Office</a:t>
              </a:r>
            </a:p>
          </p:txBody>
        </p:sp>
        <p:sp>
          <p:nvSpPr>
            <p:cNvPr id="41" name="Oval 9"/>
            <p:cNvSpPr>
              <a:spLocks noChangeArrowheads="1"/>
            </p:cNvSpPr>
            <p:nvPr/>
          </p:nvSpPr>
          <p:spPr bwMode="auto">
            <a:xfrm>
              <a:off x="1567" y="1248"/>
              <a:ext cx="1566" cy="1518"/>
            </a:xfrm>
            <a:prstGeom prst="ellipse">
              <a:avLst/>
            </a:prstGeom>
            <a:solidFill>
              <a:srgbClr val="CCFF99"/>
            </a:solidFill>
            <a:ln w="12700">
              <a:solidFill>
                <a:srgbClr val="E2E2E2"/>
              </a:solidFill>
              <a:round/>
              <a:headEnd/>
              <a:tailEnd/>
            </a:ln>
          </p:spPr>
          <p:txBody>
            <a:bodyPr lIns="100584" rIns="100584" anchor="ctr"/>
            <a:lstStyle/>
            <a:p>
              <a:pPr algn="ctr"/>
              <a:r>
                <a:rPr lang="en-US" sz="1400" dirty="0">
                  <a:latin typeface="Calibri" pitchFamily="34" charset="0"/>
                </a:rPr>
                <a:t>Front Office</a:t>
              </a:r>
            </a:p>
          </p:txBody>
        </p:sp>
        <p:sp>
          <p:nvSpPr>
            <p:cNvPr id="42" name="Oval 10"/>
            <p:cNvSpPr>
              <a:spLocks noChangeArrowheads="1"/>
            </p:cNvSpPr>
            <p:nvPr/>
          </p:nvSpPr>
          <p:spPr bwMode="auto">
            <a:xfrm>
              <a:off x="2241" y="2399"/>
              <a:ext cx="1565" cy="1518"/>
            </a:xfrm>
            <a:prstGeom prst="ellipse">
              <a:avLst/>
            </a:prstGeom>
            <a:solidFill>
              <a:srgbClr val="CCFF99"/>
            </a:solidFill>
            <a:ln w="12700">
              <a:solidFill>
                <a:srgbClr val="E2E2E2"/>
              </a:solidFill>
              <a:round/>
              <a:headEnd/>
              <a:tailEnd/>
            </a:ln>
          </p:spPr>
          <p:txBody>
            <a:bodyPr lIns="100584" rIns="100584" anchor="ctr"/>
            <a:lstStyle/>
            <a:p>
              <a:pPr algn="ctr"/>
              <a:r>
                <a:rPr lang="en-US" sz="1400" dirty="0">
                  <a:latin typeface="Calibri" pitchFamily="34" charset="0"/>
                </a:rPr>
                <a:t>Back Office</a:t>
              </a:r>
            </a:p>
          </p:txBody>
        </p:sp>
        <p:sp>
          <p:nvSpPr>
            <p:cNvPr id="43" name="Oval 11"/>
            <p:cNvSpPr>
              <a:spLocks noChangeArrowheads="1"/>
            </p:cNvSpPr>
            <p:nvPr/>
          </p:nvSpPr>
          <p:spPr bwMode="auto">
            <a:xfrm flipV="1">
              <a:off x="2241" y="2399"/>
              <a:ext cx="1565" cy="1518"/>
            </a:xfrm>
            <a:prstGeom prst="ellipse">
              <a:avLst/>
            </a:prstGeom>
            <a:noFill/>
            <a:ln w="12700">
              <a:solidFill>
                <a:schemeClr val="bg1"/>
              </a:solidFill>
              <a:round/>
              <a:headEnd/>
              <a:tailEnd/>
            </a:ln>
          </p:spPr>
          <p:txBody>
            <a:bodyPr rot="10800000" lIns="100584" rIns="100584" anchor="ctr"/>
            <a:lstStyle/>
            <a:p>
              <a:endParaRPr lang="nl-NL" sz="1600" dirty="0"/>
            </a:p>
          </p:txBody>
        </p:sp>
        <p:sp>
          <p:nvSpPr>
            <p:cNvPr id="44" name="Oval 12"/>
            <p:cNvSpPr>
              <a:spLocks noChangeArrowheads="1"/>
            </p:cNvSpPr>
            <p:nvPr/>
          </p:nvSpPr>
          <p:spPr bwMode="auto">
            <a:xfrm flipV="1">
              <a:off x="1567" y="1248"/>
              <a:ext cx="1566" cy="1518"/>
            </a:xfrm>
            <a:prstGeom prst="ellipse">
              <a:avLst/>
            </a:prstGeom>
            <a:noFill/>
            <a:ln w="12700">
              <a:solidFill>
                <a:schemeClr val="bg1"/>
              </a:solidFill>
              <a:round/>
              <a:headEnd/>
              <a:tailEnd/>
            </a:ln>
          </p:spPr>
          <p:txBody>
            <a:bodyPr rot="10800000" lIns="100584" rIns="100584" anchor="ctr"/>
            <a:lstStyle/>
            <a:p>
              <a:endParaRPr lang="nl-NL" sz="1600" dirty="0"/>
            </a:p>
          </p:txBody>
        </p:sp>
        <p:sp>
          <p:nvSpPr>
            <p:cNvPr id="45" name="Oval 13"/>
            <p:cNvSpPr>
              <a:spLocks noChangeArrowheads="1"/>
            </p:cNvSpPr>
            <p:nvPr/>
          </p:nvSpPr>
          <p:spPr bwMode="auto">
            <a:xfrm flipV="1">
              <a:off x="2914" y="1250"/>
              <a:ext cx="1566" cy="1518"/>
            </a:xfrm>
            <a:prstGeom prst="ellipse">
              <a:avLst/>
            </a:prstGeom>
            <a:noFill/>
            <a:ln w="12700">
              <a:solidFill>
                <a:schemeClr val="bg1"/>
              </a:solidFill>
              <a:round/>
              <a:headEnd/>
              <a:tailEnd/>
            </a:ln>
          </p:spPr>
          <p:txBody>
            <a:bodyPr rot="10800000" lIns="100584" rIns="100584" anchor="ctr"/>
            <a:lstStyle/>
            <a:p>
              <a:endParaRPr lang="nl-NL" sz="1600" dirty="0"/>
            </a:p>
          </p:txBody>
        </p:sp>
        <p:sp>
          <p:nvSpPr>
            <p:cNvPr id="46" name="Freeform 14"/>
            <p:cNvSpPr>
              <a:spLocks/>
            </p:cNvSpPr>
            <p:nvPr/>
          </p:nvSpPr>
          <p:spPr bwMode="auto">
            <a:xfrm>
              <a:off x="2350" y="2396"/>
              <a:ext cx="680" cy="370"/>
            </a:xfrm>
            <a:custGeom>
              <a:avLst/>
              <a:gdLst>
                <a:gd name="T0" fmla="*/ 0 w 562"/>
                <a:gd name="T1" fmla="*/ 802 h 316"/>
                <a:gd name="T2" fmla="*/ 77 w 562"/>
                <a:gd name="T3" fmla="*/ 736 h 316"/>
                <a:gd name="T4" fmla="*/ 116 w 562"/>
                <a:gd name="T5" fmla="*/ 688 h 316"/>
                <a:gd name="T6" fmla="*/ 201 w 562"/>
                <a:gd name="T7" fmla="*/ 615 h 316"/>
                <a:gd name="T8" fmla="*/ 275 w 562"/>
                <a:gd name="T9" fmla="*/ 548 h 316"/>
                <a:gd name="T10" fmla="*/ 356 w 562"/>
                <a:gd name="T11" fmla="*/ 487 h 316"/>
                <a:gd name="T12" fmla="*/ 437 w 562"/>
                <a:gd name="T13" fmla="*/ 433 h 316"/>
                <a:gd name="T14" fmla="*/ 507 w 562"/>
                <a:gd name="T15" fmla="*/ 383 h 316"/>
                <a:gd name="T16" fmla="*/ 606 w 562"/>
                <a:gd name="T17" fmla="*/ 328 h 316"/>
                <a:gd name="T18" fmla="*/ 702 w 562"/>
                <a:gd name="T19" fmla="*/ 273 h 316"/>
                <a:gd name="T20" fmla="*/ 809 w 562"/>
                <a:gd name="T21" fmla="*/ 222 h 316"/>
                <a:gd name="T22" fmla="*/ 956 w 562"/>
                <a:gd name="T23" fmla="*/ 169 h 316"/>
                <a:gd name="T24" fmla="*/ 1116 w 562"/>
                <a:gd name="T25" fmla="*/ 125 h 316"/>
                <a:gd name="T26" fmla="*/ 1318 w 562"/>
                <a:gd name="T27" fmla="*/ 66 h 316"/>
                <a:gd name="T28" fmla="*/ 1554 w 562"/>
                <a:gd name="T29" fmla="*/ 26 h 316"/>
                <a:gd name="T30" fmla="*/ 1790 w 562"/>
                <a:gd name="T31" fmla="*/ 11 h 316"/>
                <a:gd name="T32" fmla="*/ 1948 w 562"/>
                <a:gd name="T33" fmla="*/ 0 h 316"/>
                <a:gd name="T34" fmla="*/ 1880 w 562"/>
                <a:gd name="T35" fmla="*/ 77 h 316"/>
                <a:gd name="T36" fmla="*/ 1814 w 562"/>
                <a:gd name="T37" fmla="*/ 156 h 316"/>
                <a:gd name="T38" fmla="*/ 1738 w 562"/>
                <a:gd name="T39" fmla="*/ 227 h 316"/>
                <a:gd name="T40" fmla="*/ 1702 w 562"/>
                <a:gd name="T41" fmla="*/ 256 h 316"/>
                <a:gd name="T42" fmla="*/ 1654 w 562"/>
                <a:gd name="T43" fmla="*/ 297 h 316"/>
                <a:gd name="T44" fmla="*/ 1606 w 562"/>
                <a:gd name="T45" fmla="*/ 328 h 316"/>
                <a:gd name="T46" fmla="*/ 1529 w 562"/>
                <a:gd name="T47" fmla="*/ 388 h 316"/>
                <a:gd name="T48" fmla="*/ 1474 w 562"/>
                <a:gd name="T49" fmla="*/ 420 h 316"/>
                <a:gd name="T50" fmla="*/ 1420 w 562"/>
                <a:gd name="T51" fmla="*/ 452 h 316"/>
                <a:gd name="T52" fmla="*/ 1325 w 562"/>
                <a:gd name="T53" fmla="*/ 505 h 316"/>
                <a:gd name="T54" fmla="*/ 1257 w 562"/>
                <a:gd name="T55" fmla="*/ 541 h 316"/>
                <a:gd name="T56" fmla="*/ 1200 w 562"/>
                <a:gd name="T57" fmla="*/ 568 h 316"/>
                <a:gd name="T58" fmla="*/ 1116 w 562"/>
                <a:gd name="T59" fmla="*/ 603 h 316"/>
                <a:gd name="T60" fmla="*/ 1027 w 562"/>
                <a:gd name="T61" fmla="*/ 633 h 316"/>
                <a:gd name="T62" fmla="*/ 866 w 562"/>
                <a:gd name="T63" fmla="*/ 692 h 316"/>
                <a:gd name="T64" fmla="*/ 720 w 562"/>
                <a:gd name="T65" fmla="*/ 733 h 316"/>
                <a:gd name="T66" fmla="*/ 564 w 562"/>
                <a:gd name="T67" fmla="*/ 762 h 316"/>
                <a:gd name="T68" fmla="*/ 469 w 562"/>
                <a:gd name="T69" fmla="*/ 788 h 316"/>
                <a:gd name="T70" fmla="*/ 379 w 562"/>
                <a:gd name="T71" fmla="*/ 796 h 316"/>
                <a:gd name="T72" fmla="*/ 313 w 562"/>
                <a:gd name="T73" fmla="*/ 802 h 316"/>
                <a:gd name="T74" fmla="*/ 221 w 562"/>
                <a:gd name="T75" fmla="*/ 811 h 316"/>
                <a:gd name="T76" fmla="*/ 152 w 562"/>
                <a:gd name="T77" fmla="*/ 815 h 316"/>
                <a:gd name="T78" fmla="*/ 44 w 562"/>
                <a:gd name="T79" fmla="*/ 815 h 316"/>
                <a:gd name="T80" fmla="*/ 0 w 562"/>
                <a:gd name="T81" fmla="*/ 802 h 3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2"/>
                <a:gd name="T124" fmla="*/ 0 h 316"/>
                <a:gd name="T125" fmla="*/ 562 w 562"/>
                <a:gd name="T126" fmla="*/ 316 h 3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2" h="316">
                  <a:moveTo>
                    <a:pt x="0" y="312"/>
                  </a:moveTo>
                  <a:lnTo>
                    <a:pt x="22" y="286"/>
                  </a:lnTo>
                  <a:lnTo>
                    <a:pt x="34" y="267"/>
                  </a:lnTo>
                  <a:lnTo>
                    <a:pt x="58" y="238"/>
                  </a:lnTo>
                  <a:lnTo>
                    <a:pt x="79" y="213"/>
                  </a:lnTo>
                  <a:lnTo>
                    <a:pt x="102" y="189"/>
                  </a:lnTo>
                  <a:lnTo>
                    <a:pt x="126" y="168"/>
                  </a:lnTo>
                  <a:lnTo>
                    <a:pt x="146" y="148"/>
                  </a:lnTo>
                  <a:lnTo>
                    <a:pt x="175" y="127"/>
                  </a:lnTo>
                  <a:lnTo>
                    <a:pt x="202" y="106"/>
                  </a:lnTo>
                  <a:lnTo>
                    <a:pt x="234" y="86"/>
                  </a:lnTo>
                  <a:lnTo>
                    <a:pt x="276" y="66"/>
                  </a:lnTo>
                  <a:lnTo>
                    <a:pt x="322" y="49"/>
                  </a:lnTo>
                  <a:lnTo>
                    <a:pt x="380" y="26"/>
                  </a:lnTo>
                  <a:lnTo>
                    <a:pt x="448" y="10"/>
                  </a:lnTo>
                  <a:lnTo>
                    <a:pt x="516" y="4"/>
                  </a:lnTo>
                  <a:lnTo>
                    <a:pt x="562" y="0"/>
                  </a:lnTo>
                  <a:lnTo>
                    <a:pt x="542" y="30"/>
                  </a:lnTo>
                  <a:lnTo>
                    <a:pt x="523" y="61"/>
                  </a:lnTo>
                  <a:lnTo>
                    <a:pt x="501" y="88"/>
                  </a:lnTo>
                  <a:lnTo>
                    <a:pt x="490" y="100"/>
                  </a:lnTo>
                  <a:lnTo>
                    <a:pt x="477" y="115"/>
                  </a:lnTo>
                  <a:lnTo>
                    <a:pt x="463" y="127"/>
                  </a:lnTo>
                  <a:lnTo>
                    <a:pt x="442" y="151"/>
                  </a:lnTo>
                  <a:lnTo>
                    <a:pt x="426" y="163"/>
                  </a:lnTo>
                  <a:lnTo>
                    <a:pt x="410" y="176"/>
                  </a:lnTo>
                  <a:lnTo>
                    <a:pt x="382" y="196"/>
                  </a:lnTo>
                  <a:lnTo>
                    <a:pt x="363" y="210"/>
                  </a:lnTo>
                  <a:lnTo>
                    <a:pt x="346" y="220"/>
                  </a:lnTo>
                  <a:lnTo>
                    <a:pt x="322" y="234"/>
                  </a:lnTo>
                  <a:lnTo>
                    <a:pt x="296" y="246"/>
                  </a:lnTo>
                  <a:lnTo>
                    <a:pt x="250" y="268"/>
                  </a:lnTo>
                  <a:lnTo>
                    <a:pt x="208" y="284"/>
                  </a:lnTo>
                  <a:lnTo>
                    <a:pt x="162" y="296"/>
                  </a:lnTo>
                  <a:lnTo>
                    <a:pt x="135" y="306"/>
                  </a:lnTo>
                  <a:lnTo>
                    <a:pt x="109" y="309"/>
                  </a:lnTo>
                  <a:lnTo>
                    <a:pt x="91" y="312"/>
                  </a:lnTo>
                  <a:lnTo>
                    <a:pt x="64" y="315"/>
                  </a:lnTo>
                  <a:lnTo>
                    <a:pt x="44" y="316"/>
                  </a:lnTo>
                  <a:lnTo>
                    <a:pt x="14" y="316"/>
                  </a:lnTo>
                  <a:lnTo>
                    <a:pt x="0" y="312"/>
                  </a:lnTo>
                  <a:close/>
                </a:path>
              </a:pathLst>
            </a:custGeom>
            <a:solidFill>
              <a:srgbClr val="FFCCCC"/>
            </a:solidFill>
            <a:ln w="12700">
              <a:solidFill>
                <a:schemeClr val="bg1"/>
              </a:solidFill>
              <a:round/>
              <a:headEnd/>
              <a:tailEnd/>
            </a:ln>
          </p:spPr>
          <p:txBody>
            <a:bodyPr lIns="100584" rIns="100584" anchor="ctr"/>
            <a:lstStyle/>
            <a:p>
              <a:endParaRPr lang="en-US" sz="900" dirty="0"/>
            </a:p>
          </p:txBody>
        </p:sp>
        <p:sp>
          <p:nvSpPr>
            <p:cNvPr id="47" name="Freeform 15"/>
            <p:cNvSpPr>
              <a:spLocks/>
            </p:cNvSpPr>
            <p:nvPr/>
          </p:nvSpPr>
          <p:spPr bwMode="auto">
            <a:xfrm>
              <a:off x="3024" y="2399"/>
              <a:ext cx="673" cy="369"/>
            </a:xfrm>
            <a:custGeom>
              <a:avLst/>
              <a:gdLst>
                <a:gd name="T0" fmla="*/ 0 w 556"/>
                <a:gd name="T1" fmla="*/ 0 h 315"/>
                <a:gd name="T2" fmla="*/ 77 w 556"/>
                <a:gd name="T3" fmla="*/ 0 h 315"/>
                <a:gd name="T4" fmla="*/ 140 w 556"/>
                <a:gd name="T5" fmla="*/ 1 h 315"/>
                <a:gd name="T6" fmla="*/ 236 w 556"/>
                <a:gd name="T7" fmla="*/ 11 h 315"/>
                <a:gd name="T8" fmla="*/ 390 w 556"/>
                <a:gd name="T9" fmla="*/ 25 h 315"/>
                <a:gd name="T10" fmla="*/ 548 w 556"/>
                <a:gd name="T11" fmla="*/ 47 h 315"/>
                <a:gd name="T12" fmla="*/ 643 w 556"/>
                <a:gd name="T13" fmla="*/ 74 h 315"/>
                <a:gd name="T14" fmla="*/ 772 w 556"/>
                <a:gd name="T15" fmla="*/ 103 h 315"/>
                <a:gd name="T16" fmla="*/ 850 w 556"/>
                <a:gd name="T17" fmla="*/ 123 h 315"/>
                <a:gd name="T18" fmla="*/ 967 w 556"/>
                <a:gd name="T19" fmla="*/ 166 h 315"/>
                <a:gd name="T20" fmla="*/ 1063 w 556"/>
                <a:gd name="T21" fmla="*/ 197 h 315"/>
                <a:gd name="T22" fmla="*/ 1133 w 556"/>
                <a:gd name="T23" fmla="*/ 227 h 315"/>
                <a:gd name="T24" fmla="*/ 1172 w 556"/>
                <a:gd name="T25" fmla="*/ 246 h 315"/>
                <a:gd name="T26" fmla="*/ 1258 w 556"/>
                <a:gd name="T27" fmla="*/ 288 h 315"/>
                <a:gd name="T28" fmla="*/ 1313 w 556"/>
                <a:gd name="T29" fmla="*/ 320 h 315"/>
                <a:gd name="T30" fmla="*/ 1467 w 556"/>
                <a:gd name="T31" fmla="*/ 406 h 315"/>
                <a:gd name="T32" fmla="*/ 1620 w 556"/>
                <a:gd name="T33" fmla="*/ 506 h 315"/>
                <a:gd name="T34" fmla="*/ 1684 w 556"/>
                <a:gd name="T35" fmla="*/ 561 h 315"/>
                <a:gd name="T36" fmla="*/ 1745 w 556"/>
                <a:gd name="T37" fmla="*/ 622 h 315"/>
                <a:gd name="T38" fmla="*/ 1789 w 556"/>
                <a:gd name="T39" fmla="*/ 674 h 315"/>
                <a:gd name="T40" fmla="*/ 1839 w 556"/>
                <a:gd name="T41" fmla="*/ 715 h 315"/>
                <a:gd name="T42" fmla="*/ 1886 w 556"/>
                <a:gd name="T43" fmla="*/ 756 h 315"/>
                <a:gd name="T44" fmla="*/ 1927 w 556"/>
                <a:gd name="T45" fmla="*/ 814 h 315"/>
                <a:gd name="T46" fmla="*/ 1767 w 556"/>
                <a:gd name="T47" fmla="*/ 809 h 315"/>
                <a:gd name="T48" fmla="*/ 1599 w 556"/>
                <a:gd name="T49" fmla="*/ 799 h 315"/>
                <a:gd name="T50" fmla="*/ 1497 w 556"/>
                <a:gd name="T51" fmla="*/ 783 h 315"/>
                <a:gd name="T52" fmla="*/ 1416 w 556"/>
                <a:gd name="T53" fmla="*/ 770 h 315"/>
                <a:gd name="T54" fmla="*/ 1298 w 556"/>
                <a:gd name="T55" fmla="*/ 756 h 315"/>
                <a:gd name="T56" fmla="*/ 1206 w 556"/>
                <a:gd name="T57" fmla="*/ 729 h 315"/>
                <a:gd name="T58" fmla="*/ 1121 w 556"/>
                <a:gd name="T59" fmla="*/ 706 h 315"/>
                <a:gd name="T60" fmla="*/ 1042 w 556"/>
                <a:gd name="T61" fmla="*/ 683 h 315"/>
                <a:gd name="T62" fmla="*/ 960 w 556"/>
                <a:gd name="T63" fmla="*/ 658 h 315"/>
                <a:gd name="T64" fmla="*/ 876 w 556"/>
                <a:gd name="T65" fmla="*/ 629 h 315"/>
                <a:gd name="T66" fmla="*/ 782 w 556"/>
                <a:gd name="T67" fmla="*/ 597 h 315"/>
                <a:gd name="T68" fmla="*/ 690 w 556"/>
                <a:gd name="T69" fmla="*/ 552 h 315"/>
                <a:gd name="T70" fmla="*/ 541 w 556"/>
                <a:gd name="T71" fmla="*/ 472 h 315"/>
                <a:gd name="T72" fmla="*/ 460 w 556"/>
                <a:gd name="T73" fmla="*/ 422 h 315"/>
                <a:gd name="T74" fmla="*/ 361 w 556"/>
                <a:gd name="T75" fmla="*/ 358 h 315"/>
                <a:gd name="T76" fmla="*/ 284 w 556"/>
                <a:gd name="T77" fmla="*/ 296 h 315"/>
                <a:gd name="T78" fmla="*/ 125 w 556"/>
                <a:gd name="T79" fmla="*/ 166 h 315"/>
                <a:gd name="T80" fmla="*/ 70 w 556"/>
                <a:gd name="T81" fmla="*/ 103 h 315"/>
                <a:gd name="T82" fmla="*/ 0 w 556"/>
                <a:gd name="T83" fmla="*/ 0 h 31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56"/>
                <a:gd name="T127" fmla="*/ 0 h 315"/>
                <a:gd name="T128" fmla="*/ 556 w 556"/>
                <a:gd name="T129" fmla="*/ 315 h 31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56" h="315">
                  <a:moveTo>
                    <a:pt x="0" y="0"/>
                  </a:moveTo>
                  <a:lnTo>
                    <a:pt x="22" y="0"/>
                  </a:lnTo>
                  <a:lnTo>
                    <a:pt x="42" y="1"/>
                  </a:lnTo>
                  <a:lnTo>
                    <a:pt x="69" y="4"/>
                  </a:lnTo>
                  <a:lnTo>
                    <a:pt x="112" y="9"/>
                  </a:lnTo>
                  <a:lnTo>
                    <a:pt x="159" y="18"/>
                  </a:lnTo>
                  <a:lnTo>
                    <a:pt x="187" y="28"/>
                  </a:lnTo>
                  <a:lnTo>
                    <a:pt x="223" y="40"/>
                  </a:lnTo>
                  <a:lnTo>
                    <a:pt x="246" y="48"/>
                  </a:lnTo>
                  <a:lnTo>
                    <a:pt x="279" y="64"/>
                  </a:lnTo>
                  <a:lnTo>
                    <a:pt x="307" y="76"/>
                  </a:lnTo>
                  <a:lnTo>
                    <a:pt x="327" y="88"/>
                  </a:lnTo>
                  <a:lnTo>
                    <a:pt x="339" y="96"/>
                  </a:lnTo>
                  <a:lnTo>
                    <a:pt x="363" y="112"/>
                  </a:lnTo>
                  <a:lnTo>
                    <a:pt x="379" y="124"/>
                  </a:lnTo>
                  <a:lnTo>
                    <a:pt x="423" y="157"/>
                  </a:lnTo>
                  <a:lnTo>
                    <a:pt x="468" y="196"/>
                  </a:lnTo>
                  <a:lnTo>
                    <a:pt x="486" y="217"/>
                  </a:lnTo>
                  <a:lnTo>
                    <a:pt x="505" y="241"/>
                  </a:lnTo>
                  <a:lnTo>
                    <a:pt x="517" y="261"/>
                  </a:lnTo>
                  <a:lnTo>
                    <a:pt x="532" y="277"/>
                  </a:lnTo>
                  <a:lnTo>
                    <a:pt x="544" y="292"/>
                  </a:lnTo>
                  <a:lnTo>
                    <a:pt x="556" y="315"/>
                  </a:lnTo>
                  <a:lnTo>
                    <a:pt x="510" y="313"/>
                  </a:lnTo>
                  <a:lnTo>
                    <a:pt x="462" y="309"/>
                  </a:lnTo>
                  <a:lnTo>
                    <a:pt x="433" y="303"/>
                  </a:lnTo>
                  <a:lnTo>
                    <a:pt x="409" y="298"/>
                  </a:lnTo>
                  <a:lnTo>
                    <a:pt x="375" y="292"/>
                  </a:lnTo>
                  <a:lnTo>
                    <a:pt x="348" y="282"/>
                  </a:lnTo>
                  <a:lnTo>
                    <a:pt x="324" y="274"/>
                  </a:lnTo>
                  <a:lnTo>
                    <a:pt x="301" y="265"/>
                  </a:lnTo>
                  <a:lnTo>
                    <a:pt x="277" y="255"/>
                  </a:lnTo>
                  <a:lnTo>
                    <a:pt x="253" y="243"/>
                  </a:lnTo>
                  <a:lnTo>
                    <a:pt x="226" y="231"/>
                  </a:lnTo>
                  <a:lnTo>
                    <a:pt x="199" y="213"/>
                  </a:lnTo>
                  <a:lnTo>
                    <a:pt x="157" y="183"/>
                  </a:lnTo>
                  <a:lnTo>
                    <a:pt x="133" y="163"/>
                  </a:lnTo>
                  <a:lnTo>
                    <a:pt x="105" y="138"/>
                  </a:lnTo>
                  <a:lnTo>
                    <a:pt x="81" y="114"/>
                  </a:lnTo>
                  <a:lnTo>
                    <a:pt x="37" y="64"/>
                  </a:lnTo>
                  <a:lnTo>
                    <a:pt x="19" y="40"/>
                  </a:lnTo>
                  <a:lnTo>
                    <a:pt x="0" y="0"/>
                  </a:lnTo>
                  <a:close/>
                </a:path>
              </a:pathLst>
            </a:custGeom>
            <a:solidFill>
              <a:srgbClr val="FFCCCC"/>
            </a:solidFill>
            <a:ln w="12700">
              <a:solidFill>
                <a:schemeClr val="bg1"/>
              </a:solidFill>
              <a:round/>
              <a:headEnd/>
              <a:tailEnd/>
            </a:ln>
          </p:spPr>
          <p:txBody>
            <a:bodyPr lIns="100584" rIns="100584" anchor="ctr"/>
            <a:lstStyle/>
            <a:p>
              <a:endParaRPr lang="en-US" sz="900" dirty="0"/>
            </a:p>
          </p:txBody>
        </p:sp>
        <p:sp>
          <p:nvSpPr>
            <p:cNvPr id="48" name="Freeform 16"/>
            <p:cNvSpPr>
              <a:spLocks/>
            </p:cNvSpPr>
            <p:nvPr/>
          </p:nvSpPr>
          <p:spPr bwMode="auto">
            <a:xfrm>
              <a:off x="2907" y="1606"/>
              <a:ext cx="234" cy="801"/>
            </a:xfrm>
            <a:custGeom>
              <a:avLst/>
              <a:gdLst>
                <a:gd name="T0" fmla="*/ 319 w 195"/>
                <a:gd name="T1" fmla="*/ 0 h 684"/>
                <a:gd name="T2" fmla="*/ 262 w 195"/>
                <a:gd name="T3" fmla="*/ 74 h 684"/>
                <a:gd name="T4" fmla="*/ 188 w 195"/>
                <a:gd name="T5" fmla="*/ 191 h 684"/>
                <a:gd name="T6" fmla="*/ 103 w 195"/>
                <a:gd name="T7" fmla="*/ 356 h 684"/>
                <a:gd name="T8" fmla="*/ 86 w 195"/>
                <a:gd name="T9" fmla="*/ 434 h 684"/>
                <a:gd name="T10" fmla="*/ 53 w 195"/>
                <a:gd name="T11" fmla="*/ 506 h 684"/>
                <a:gd name="T12" fmla="*/ 24 w 195"/>
                <a:gd name="T13" fmla="*/ 618 h 684"/>
                <a:gd name="T14" fmla="*/ 12 w 195"/>
                <a:gd name="T15" fmla="*/ 734 h 684"/>
                <a:gd name="T16" fmla="*/ 0 w 195"/>
                <a:gd name="T17" fmla="*/ 849 h 684"/>
                <a:gd name="T18" fmla="*/ 0 w 195"/>
                <a:gd name="T19" fmla="*/ 960 h 684"/>
                <a:gd name="T20" fmla="*/ 17 w 195"/>
                <a:gd name="T21" fmla="*/ 1115 h 684"/>
                <a:gd name="T22" fmla="*/ 53 w 195"/>
                <a:gd name="T23" fmla="*/ 1278 h 684"/>
                <a:gd name="T24" fmla="*/ 110 w 195"/>
                <a:gd name="T25" fmla="*/ 1408 h 684"/>
                <a:gd name="T26" fmla="*/ 175 w 195"/>
                <a:gd name="T27" fmla="*/ 1572 h 684"/>
                <a:gd name="T28" fmla="*/ 258 w 195"/>
                <a:gd name="T29" fmla="*/ 1675 h 684"/>
                <a:gd name="T30" fmla="*/ 311 w 195"/>
                <a:gd name="T31" fmla="*/ 1764 h 684"/>
                <a:gd name="T32" fmla="*/ 395 w 195"/>
                <a:gd name="T33" fmla="*/ 1662 h 684"/>
                <a:gd name="T34" fmla="*/ 463 w 195"/>
                <a:gd name="T35" fmla="*/ 1553 h 684"/>
                <a:gd name="T36" fmla="*/ 520 w 195"/>
                <a:gd name="T37" fmla="*/ 1424 h 684"/>
                <a:gd name="T38" fmla="*/ 562 w 195"/>
                <a:gd name="T39" fmla="*/ 1299 h 684"/>
                <a:gd name="T40" fmla="*/ 599 w 195"/>
                <a:gd name="T41" fmla="*/ 1176 h 684"/>
                <a:gd name="T42" fmla="*/ 619 w 195"/>
                <a:gd name="T43" fmla="*/ 1052 h 684"/>
                <a:gd name="T44" fmla="*/ 624 w 195"/>
                <a:gd name="T45" fmla="*/ 911 h 684"/>
                <a:gd name="T46" fmla="*/ 625 w 195"/>
                <a:gd name="T47" fmla="*/ 799 h 684"/>
                <a:gd name="T48" fmla="*/ 613 w 195"/>
                <a:gd name="T49" fmla="*/ 735 h 684"/>
                <a:gd name="T50" fmla="*/ 611 w 195"/>
                <a:gd name="T51" fmla="*/ 658 h 684"/>
                <a:gd name="T52" fmla="*/ 598 w 195"/>
                <a:gd name="T53" fmla="*/ 590 h 684"/>
                <a:gd name="T54" fmla="*/ 571 w 195"/>
                <a:gd name="T55" fmla="*/ 504 h 684"/>
                <a:gd name="T56" fmla="*/ 547 w 195"/>
                <a:gd name="T57" fmla="*/ 432 h 684"/>
                <a:gd name="T58" fmla="*/ 518 w 195"/>
                <a:gd name="T59" fmla="*/ 351 h 684"/>
                <a:gd name="T60" fmla="*/ 490 w 195"/>
                <a:gd name="T61" fmla="*/ 292 h 684"/>
                <a:gd name="T62" fmla="*/ 463 w 195"/>
                <a:gd name="T63" fmla="*/ 224 h 684"/>
                <a:gd name="T64" fmla="*/ 374 w 195"/>
                <a:gd name="T65" fmla="*/ 91 h 684"/>
                <a:gd name="T66" fmla="*/ 319 w 195"/>
                <a:gd name="T67" fmla="*/ 0 h 68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95"/>
                <a:gd name="T103" fmla="*/ 0 h 684"/>
                <a:gd name="T104" fmla="*/ 195 w 195"/>
                <a:gd name="T105" fmla="*/ 684 h 68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95" h="684">
                  <a:moveTo>
                    <a:pt x="98" y="0"/>
                  </a:moveTo>
                  <a:lnTo>
                    <a:pt x="82" y="28"/>
                  </a:lnTo>
                  <a:lnTo>
                    <a:pt x="58" y="74"/>
                  </a:lnTo>
                  <a:lnTo>
                    <a:pt x="32" y="138"/>
                  </a:lnTo>
                  <a:lnTo>
                    <a:pt x="26" y="168"/>
                  </a:lnTo>
                  <a:lnTo>
                    <a:pt x="18" y="196"/>
                  </a:lnTo>
                  <a:lnTo>
                    <a:pt x="8" y="240"/>
                  </a:lnTo>
                  <a:lnTo>
                    <a:pt x="4" y="284"/>
                  </a:lnTo>
                  <a:lnTo>
                    <a:pt x="0" y="330"/>
                  </a:lnTo>
                  <a:lnTo>
                    <a:pt x="0" y="372"/>
                  </a:lnTo>
                  <a:lnTo>
                    <a:pt x="6" y="432"/>
                  </a:lnTo>
                  <a:lnTo>
                    <a:pt x="18" y="496"/>
                  </a:lnTo>
                  <a:lnTo>
                    <a:pt x="34" y="546"/>
                  </a:lnTo>
                  <a:lnTo>
                    <a:pt x="56" y="610"/>
                  </a:lnTo>
                  <a:lnTo>
                    <a:pt x="80" y="650"/>
                  </a:lnTo>
                  <a:lnTo>
                    <a:pt x="96" y="684"/>
                  </a:lnTo>
                  <a:lnTo>
                    <a:pt x="123" y="645"/>
                  </a:lnTo>
                  <a:lnTo>
                    <a:pt x="143" y="602"/>
                  </a:lnTo>
                  <a:lnTo>
                    <a:pt x="162" y="552"/>
                  </a:lnTo>
                  <a:lnTo>
                    <a:pt x="174" y="504"/>
                  </a:lnTo>
                  <a:lnTo>
                    <a:pt x="186" y="456"/>
                  </a:lnTo>
                  <a:lnTo>
                    <a:pt x="192" y="407"/>
                  </a:lnTo>
                  <a:lnTo>
                    <a:pt x="194" y="353"/>
                  </a:lnTo>
                  <a:lnTo>
                    <a:pt x="195" y="309"/>
                  </a:lnTo>
                  <a:lnTo>
                    <a:pt x="191" y="285"/>
                  </a:lnTo>
                  <a:lnTo>
                    <a:pt x="189" y="255"/>
                  </a:lnTo>
                  <a:lnTo>
                    <a:pt x="185" y="228"/>
                  </a:lnTo>
                  <a:lnTo>
                    <a:pt x="177" y="195"/>
                  </a:lnTo>
                  <a:lnTo>
                    <a:pt x="170" y="167"/>
                  </a:lnTo>
                  <a:lnTo>
                    <a:pt x="161" y="137"/>
                  </a:lnTo>
                  <a:lnTo>
                    <a:pt x="152" y="113"/>
                  </a:lnTo>
                  <a:lnTo>
                    <a:pt x="143" y="87"/>
                  </a:lnTo>
                  <a:lnTo>
                    <a:pt x="117" y="36"/>
                  </a:lnTo>
                  <a:lnTo>
                    <a:pt x="98" y="0"/>
                  </a:lnTo>
                  <a:close/>
                </a:path>
              </a:pathLst>
            </a:custGeom>
            <a:solidFill>
              <a:srgbClr val="FFCCCC"/>
            </a:solidFill>
            <a:ln w="12700">
              <a:solidFill>
                <a:schemeClr val="bg1"/>
              </a:solidFill>
              <a:round/>
              <a:headEnd/>
              <a:tailEnd/>
            </a:ln>
          </p:spPr>
          <p:txBody>
            <a:bodyPr lIns="100584" rIns="100584" anchor="ctr"/>
            <a:lstStyle/>
            <a:p>
              <a:endParaRPr lang="en-US" sz="900" dirty="0"/>
            </a:p>
          </p:txBody>
        </p:sp>
      </p:grpSp>
      <p:sp>
        <p:nvSpPr>
          <p:cNvPr id="49" name="Rectangle 19"/>
          <p:cNvSpPr>
            <a:spLocks noChangeArrowheads="1"/>
          </p:cNvSpPr>
          <p:nvPr>
            <p:custDataLst>
              <p:tags r:id="rId1"/>
            </p:custDataLst>
          </p:nvPr>
        </p:nvSpPr>
        <p:spPr bwMode="auto">
          <a:xfrm>
            <a:off x="1492641" y="1645253"/>
            <a:ext cx="1916113" cy="266700"/>
          </a:xfrm>
          <a:prstGeom prst="rect">
            <a:avLst/>
          </a:prstGeom>
          <a:noFill/>
          <a:ln w="9525" algn="ctr">
            <a:noFill/>
            <a:miter lim="800000"/>
            <a:headEnd/>
            <a:tailEnd/>
          </a:ln>
        </p:spPr>
        <p:txBody>
          <a:bodyPr wrap="none" lIns="0" tIns="0" rIns="0" bIns="0" anchor="ctr"/>
          <a:lstStyle/>
          <a:p>
            <a:pPr algn="ctr"/>
            <a:r>
              <a:rPr lang="en-US" sz="2000" b="1" dirty="0">
                <a:latin typeface="Calibri" pitchFamily="34" charset="0"/>
              </a:rPr>
              <a:t>SNET</a:t>
            </a:r>
          </a:p>
        </p:txBody>
      </p:sp>
      <p:sp>
        <p:nvSpPr>
          <p:cNvPr id="50" name="Rectangle 19"/>
          <p:cNvSpPr>
            <a:spLocks noChangeArrowheads="1"/>
          </p:cNvSpPr>
          <p:nvPr>
            <p:custDataLst>
              <p:tags r:id="rId2"/>
            </p:custDataLst>
          </p:nvPr>
        </p:nvSpPr>
        <p:spPr bwMode="auto">
          <a:xfrm>
            <a:off x="6731391" y="1735741"/>
            <a:ext cx="1738313" cy="266700"/>
          </a:xfrm>
          <a:prstGeom prst="rect">
            <a:avLst/>
          </a:prstGeom>
          <a:noFill/>
          <a:ln w="9525" algn="ctr">
            <a:noFill/>
            <a:miter lim="800000"/>
            <a:headEnd/>
            <a:tailEnd/>
          </a:ln>
        </p:spPr>
        <p:txBody>
          <a:bodyPr wrap="none" lIns="0" tIns="0" rIns="0" bIns="0" anchor="ctr"/>
          <a:lstStyle/>
          <a:p>
            <a:pPr algn="ctr"/>
            <a:r>
              <a:rPr lang="en-US" sz="2000" b="1" dirty="0">
                <a:latin typeface="Calibri" pitchFamily="34" charset="0"/>
              </a:rPr>
              <a:t>EFRE </a:t>
            </a:r>
          </a:p>
        </p:txBody>
      </p:sp>
      <p:sp>
        <p:nvSpPr>
          <p:cNvPr id="51" name="ZoneTexte 50"/>
          <p:cNvSpPr txBox="1"/>
          <p:nvPr/>
        </p:nvSpPr>
        <p:spPr>
          <a:xfrm>
            <a:off x="1827604" y="2251678"/>
            <a:ext cx="1154112" cy="339725"/>
          </a:xfrm>
          <a:prstGeom prst="rect">
            <a:avLst/>
          </a:prstGeom>
          <a:solidFill>
            <a:srgbClr val="CCFF99"/>
          </a:solidFill>
          <a:ln>
            <a:noFill/>
          </a:ln>
        </p:spPr>
        <p:txBody>
          <a:bodyPr>
            <a:spAutoFit/>
          </a:bodyPr>
          <a:lstStyle/>
          <a:p>
            <a:pPr>
              <a:defRPr/>
            </a:pPr>
            <a:r>
              <a:rPr lang="en-US" sz="1600" dirty="0">
                <a:uFill>
                  <a:solidFill>
                    <a:schemeClr val="tx2"/>
                  </a:solidFill>
                </a:uFill>
                <a:latin typeface="Calibri" pitchFamily="34" charset="0"/>
              </a:rPr>
              <a:t>  </a:t>
            </a:r>
            <a:r>
              <a:rPr lang="en-US" sz="1600" b="1" dirty="0">
                <a:solidFill>
                  <a:schemeClr val="tx1">
                    <a:lumMod val="75000"/>
                    <a:lumOff val="25000"/>
                  </a:schemeClr>
                </a:solidFill>
                <a:uFill>
                  <a:solidFill>
                    <a:schemeClr val="tx2"/>
                  </a:solidFill>
                </a:uFill>
                <a:latin typeface="Calibri" pitchFamily="34" charset="0"/>
              </a:rPr>
              <a:t>Electricity   </a:t>
            </a:r>
          </a:p>
        </p:txBody>
      </p:sp>
      <p:sp>
        <p:nvSpPr>
          <p:cNvPr id="52" name="ZoneTexte 51"/>
          <p:cNvSpPr txBox="1"/>
          <p:nvPr/>
        </p:nvSpPr>
        <p:spPr>
          <a:xfrm>
            <a:off x="8442716" y="2300891"/>
            <a:ext cx="1042988" cy="338137"/>
          </a:xfrm>
          <a:prstGeom prst="rect">
            <a:avLst/>
          </a:prstGeom>
          <a:solidFill>
            <a:schemeClr val="bg1">
              <a:lumMod val="95000"/>
            </a:schemeClr>
          </a:solidFill>
        </p:spPr>
        <p:txBody>
          <a:bodyPr>
            <a:spAutoFit/>
          </a:bodyPr>
          <a:lstStyle/>
          <a:p>
            <a:pPr algn="ctr">
              <a:defRPr/>
            </a:pPr>
            <a:r>
              <a:rPr lang="en-US" sz="1600" b="1" dirty="0">
                <a:solidFill>
                  <a:schemeClr val="tx1">
                    <a:lumMod val="75000"/>
                    <a:lumOff val="25000"/>
                  </a:schemeClr>
                </a:solidFill>
                <a:latin typeface="Calibri" pitchFamily="34" charset="0"/>
              </a:rPr>
              <a:t>Gas</a:t>
            </a:r>
          </a:p>
        </p:txBody>
      </p:sp>
      <p:sp>
        <p:nvSpPr>
          <p:cNvPr id="53" name="Oval 8"/>
          <p:cNvSpPr>
            <a:spLocks noChangeArrowheads="1"/>
          </p:cNvSpPr>
          <p:nvPr/>
        </p:nvSpPr>
        <p:spPr bwMode="auto">
          <a:xfrm>
            <a:off x="8391916" y="3312128"/>
            <a:ext cx="1171575" cy="1089025"/>
          </a:xfrm>
          <a:prstGeom prst="ellipse">
            <a:avLst/>
          </a:prstGeom>
          <a:solidFill>
            <a:srgbClr val="E2E2E2"/>
          </a:solidFill>
          <a:ln w="12700">
            <a:solidFill>
              <a:srgbClr val="E2E2E2"/>
            </a:solidFill>
            <a:round/>
            <a:headEnd/>
            <a:tailEnd/>
          </a:ln>
        </p:spPr>
        <p:txBody>
          <a:bodyPr lIns="100584" rIns="100584" anchor="ctr"/>
          <a:lstStyle/>
          <a:p>
            <a:pPr algn="ctr"/>
            <a:r>
              <a:rPr lang="en-US" sz="1400" dirty="0">
                <a:latin typeface="Calibri" pitchFamily="34" charset="0"/>
              </a:rPr>
              <a:t>Middle Office</a:t>
            </a:r>
          </a:p>
        </p:txBody>
      </p:sp>
      <p:sp>
        <p:nvSpPr>
          <p:cNvPr id="54" name="Oval 10"/>
          <p:cNvSpPr>
            <a:spLocks noChangeArrowheads="1"/>
          </p:cNvSpPr>
          <p:nvPr/>
        </p:nvSpPr>
        <p:spPr bwMode="auto">
          <a:xfrm>
            <a:off x="7909316" y="4158266"/>
            <a:ext cx="1171575" cy="1089025"/>
          </a:xfrm>
          <a:prstGeom prst="ellipse">
            <a:avLst/>
          </a:prstGeom>
          <a:solidFill>
            <a:srgbClr val="E2E2E2"/>
          </a:solidFill>
          <a:ln w="12700">
            <a:solidFill>
              <a:srgbClr val="E2E2E2"/>
            </a:solidFill>
            <a:round/>
            <a:headEnd/>
            <a:tailEnd/>
          </a:ln>
        </p:spPr>
        <p:txBody>
          <a:bodyPr lIns="100584" rIns="100584" anchor="ctr"/>
          <a:lstStyle/>
          <a:p>
            <a:pPr algn="ctr"/>
            <a:r>
              <a:rPr lang="en-US" sz="1400" dirty="0">
                <a:latin typeface="Calibri" pitchFamily="34" charset="0"/>
              </a:rPr>
              <a:t>Back Office</a:t>
            </a:r>
          </a:p>
        </p:txBody>
      </p:sp>
      <p:sp>
        <p:nvSpPr>
          <p:cNvPr id="55" name="Freeform 15"/>
          <p:cNvSpPr>
            <a:spLocks/>
          </p:cNvSpPr>
          <p:nvPr/>
        </p:nvSpPr>
        <p:spPr bwMode="auto">
          <a:xfrm>
            <a:off x="8485579" y="4137628"/>
            <a:ext cx="503237" cy="263525"/>
          </a:xfrm>
          <a:custGeom>
            <a:avLst/>
            <a:gdLst>
              <a:gd name="T0" fmla="*/ 0 w 556"/>
              <a:gd name="T1" fmla="*/ 0 h 315"/>
              <a:gd name="T2" fmla="*/ 57965 w 556"/>
              <a:gd name="T3" fmla="*/ 0 h 315"/>
              <a:gd name="T4" fmla="*/ 105061 w 556"/>
              <a:gd name="T5" fmla="*/ 840 h 315"/>
              <a:gd name="T6" fmla="*/ 176611 w 556"/>
              <a:gd name="T7" fmla="*/ 7563 h 315"/>
              <a:gd name="T8" fmla="*/ 291635 w 556"/>
              <a:gd name="T9" fmla="*/ 17646 h 315"/>
              <a:gd name="T10" fmla="*/ 410282 w 556"/>
              <a:gd name="T11" fmla="*/ 33612 h 315"/>
              <a:gd name="T12" fmla="*/ 480927 w 556"/>
              <a:gd name="T13" fmla="*/ 52938 h 315"/>
              <a:gd name="T14" fmla="*/ 577836 w 556"/>
              <a:gd name="T15" fmla="*/ 73945 h 315"/>
              <a:gd name="T16" fmla="*/ 635801 w 556"/>
              <a:gd name="T17" fmla="*/ 88230 h 315"/>
              <a:gd name="T18" fmla="*/ 723654 w 556"/>
              <a:gd name="T19" fmla="*/ 119321 h 315"/>
              <a:gd name="T20" fmla="*/ 795204 w 556"/>
              <a:gd name="T21" fmla="*/ 141169 h 315"/>
              <a:gd name="T22" fmla="*/ 847735 w 556"/>
              <a:gd name="T23" fmla="*/ 163016 h 315"/>
              <a:gd name="T24" fmla="*/ 876717 w 556"/>
              <a:gd name="T25" fmla="*/ 176461 h 315"/>
              <a:gd name="T26" fmla="*/ 941022 w 556"/>
              <a:gd name="T27" fmla="*/ 206711 h 315"/>
              <a:gd name="T28" fmla="*/ 982684 w 556"/>
              <a:gd name="T29" fmla="*/ 229399 h 315"/>
              <a:gd name="T30" fmla="*/ 1097708 w 556"/>
              <a:gd name="T31" fmla="*/ 291580 h 315"/>
              <a:gd name="T32" fmla="*/ 1211826 w 556"/>
              <a:gd name="T33" fmla="*/ 363005 h 315"/>
              <a:gd name="T34" fmla="*/ 1259828 w 556"/>
              <a:gd name="T35" fmla="*/ 402498 h 315"/>
              <a:gd name="T36" fmla="*/ 1306019 w 556"/>
              <a:gd name="T37" fmla="*/ 446193 h 315"/>
              <a:gd name="T38" fmla="*/ 1338624 w 556"/>
              <a:gd name="T39" fmla="*/ 483166 h 315"/>
              <a:gd name="T40" fmla="*/ 1375758 w 556"/>
              <a:gd name="T41" fmla="*/ 512576 h 315"/>
              <a:gd name="T42" fmla="*/ 1411080 w 556"/>
              <a:gd name="T43" fmla="*/ 541986 h 315"/>
              <a:gd name="T44" fmla="*/ 1441874 w 556"/>
              <a:gd name="T45" fmla="*/ 584001 h 315"/>
              <a:gd name="T46" fmla="*/ 1322321 w 556"/>
              <a:gd name="T47" fmla="*/ 580640 h 315"/>
              <a:gd name="T48" fmla="*/ 1196429 w 556"/>
              <a:gd name="T49" fmla="*/ 573077 h 315"/>
              <a:gd name="T50" fmla="*/ 1120350 w 556"/>
              <a:gd name="T51" fmla="*/ 561313 h 315"/>
              <a:gd name="T52" fmla="*/ 1059669 w 556"/>
              <a:gd name="T53" fmla="*/ 552070 h 315"/>
              <a:gd name="T54" fmla="*/ 970910 w 556"/>
              <a:gd name="T55" fmla="*/ 541986 h 315"/>
              <a:gd name="T56" fmla="*/ 902077 w 556"/>
              <a:gd name="T57" fmla="*/ 522660 h 315"/>
              <a:gd name="T58" fmla="*/ 838678 w 556"/>
              <a:gd name="T59" fmla="*/ 506694 h 315"/>
              <a:gd name="T60" fmla="*/ 779807 w 556"/>
              <a:gd name="T61" fmla="*/ 489888 h 315"/>
              <a:gd name="T62" fmla="*/ 718220 w 556"/>
              <a:gd name="T63" fmla="*/ 472242 h 315"/>
              <a:gd name="T64" fmla="*/ 655726 w 556"/>
              <a:gd name="T65" fmla="*/ 451235 h 315"/>
              <a:gd name="T66" fmla="*/ 585082 w 556"/>
              <a:gd name="T67" fmla="*/ 428547 h 315"/>
              <a:gd name="T68" fmla="*/ 516249 w 556"/>
              <a:gd name="T69" fmla="*/ 395776 h 315"/>
              <a:gd name="T70" fmla="*/ 404848 w 556"/>
              <a:gd name="T71" fmla="*/ 338636 h 315"/>
              <a:gd name="T72" fmla="*/ 344166 w 556"/>
              <a:gd name="T73" fmla="*/ 302504 h 315"/>
              <a:gd name="T74" fmla="*/ 269898 w 556"/>
              <a:gd name="T75" fmla="*/ 257128 h 315"/>
              <a:gd name="T76" fmla="*/ 212839 w 556"/>
              <a:gd name="T77" fmla="*/ 212593 h 315"/>
              <a:gd name="T78" fmla="*/ 93287 w 556"/>
              <a:gd name="T79" fmla="*/ 119321 h 315"/>
              <a:gd name="T80" fmla="*/ 52531 w 556"/>
              <a:gd name="T81" fmla="*/ 73945 h 315"/>
              <a:gd name="T82" fmla="*/ 0 w 556"/>
              <a:gd name="T83" fmla="*/ 0 h 31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56"/>
              <a:gd name="T127" fmla="*/ 0 h 315"/>
              <a:gd name="T128" fmla="*/ 556 w 556"/>
              <a:gd name="T129" fmla="*/ 315 h 31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56" h="315">
                <a:moveTo>
                  <a:pt x="0" y="0"/>
                </a:moveTo>
                <a:lnTo>
                  <a:pt x="22" y="0"/>
                </a:lnTo>
                <a:lnTo>
                  <a:pt x="42" y="1"/>
                </a:lnTo>
                <a:lnTo>
                  <a:pt x="69" y="4"/>
                </a:lnTo>
                <a:lnTo>
                  <a:pt x="112" y="9"/>
                </a:lnTo>
                <a:lnTo>
                  <a:pt x="159" y="18"/>
                </a:lnTo>
                <a:lnTo>
                  <a:pt x="187" y="28"/>
                </a:lnTo>
                <a:lnTo>
                  <a:pt x="223" y="40"/>
                </a:lnTo>
                <a:lnTo>
                  <a:pt x="246" y="48"/>
                </a:lnTo>
                <a:lnTo>
                  <a:pt x="279" y="64"/>
                </a:lnTo>
                <a:lnTo>
                  <a:pt x="307" y="76"/>
                </a:lnTo>
                <a:lnTo>
                  <a:pt x="327" y="88"/>
                </a:lnTo>
                <a:lnTo>
                  <a:pt x="339" y="96"/>
                </a:lnTo>
                <a:lnTo>
                  <a:pt x="363" y="112"/>
                </a:lnTo>
                <a:lnTo>
                  <a:pt x="379" y="124"/>
                </a:lnTo>
                <a:lnTo>
                  <a:pt x="423" y="157"/>
                </a:lnTo>
                <a:lnTo>
                  <a:pt x="468" y="196"/>
                </a:lnTo>
                <a:lnTo>
                  <a:pt x="486" y="217"/>
                </a:lnTo>
                <a:lnTo>
                  <a:pt x="505" y="241"/>
                </a:lnTo>
                <a:lnTo>
                  <a:pt x="517" y="261"/>
                </a:lnTo>
                <a:lnTo>
                  <a:pt x="532" y="277"/>
                </a:lnTo>
                <a:lnTo>
                  <a:pt x="544" y="292"/>
                </a:lnTo>
                <a:lnTo>
                  <a:pt x="556" y="315"/>
                </a:lnTo>
                <a:lnTo>
                  <a:pt x="510" y="313"/>
                </a:lnTo>
                <a:lnTo>
                  <a:pt x="462" y="309"/>
                </a:lnTo>
                <a:lnTo>
                  <a:pt x="433" y="303"/>
                </a:lnTo>
                <a:lnTo>
                  <a:pt x="409" y="298"/>
                </a:lnTo>
                <a:lnTo>
                  <a:pt x="375" y="292"/>
                </a:lnTo>
                <a:lnTo>
                  <a:pt x="348" y="282"/>
                </a:lnTo>
                <a:lnTo>
                  <a:pt x="324" y="274"/>
                </a:lnTo>
                <a:lnTo>
                  <a:pt x="301" y="265"/>
                </a:lnTo>
                <a:lnTo>
                  <a:pt x="277" y="255"/>
                </a:lnTo>
                <a:lnTo>
                  <a:pt x="253" y="243"/>
                </a:lnTo>
                <a:lnTo>
                  <a:pt x="226" y="231"/>
                </a:lnTo>
                <a:lnTo>
                  <a:pt x="199" y="213"/>
                </a:lnTo>
                <a:lnTo>
                  <a:pt x="157" y="183"/>
                </a:lnTo>
                <a:lnTo>
                  <a:pt x="133" y="163"/>
                </a:lnTo>
                <a:lnTo>
                  <a:pt x="105" y="138"/>
                </a:lnTo>
                <a:lnTo>
                  <a:pt x="81" y="114"/>
                </a:lnTo>
                <a:lnTo>
                  <a:pt x="37" y="64"/>
                </a:lnTo>
                <a:lnTo>
                  <a:pt x="19" y="40"/>
                </a:lnTo>
                <a:lnTo>
                  <a:pt x="0" y="0"/>
                </a:lnTo>
                <a:close/>
              </a:path>
            </a:pathLst>
          </a:custGeom>
          <a:solidFill>
            <a:srgbClr val="FFCCCC"/>
          </a:solidFill>
          <a:ln w="12700">
            <a:solidFill>
              <a:schemeClr val="bg1"/>
            </a:solidFill>
            <a:round/>
            <a:headEnd/>
            <a:tailEnd/>
          </a:ln>
        </p:spPr>
        <p:txBody>
          <a:bodyPr lIns="100584" rIns="100584" anchor="ctr"/>
          <a:lstStyle/>
          <a:p>
            <a:endParaRPr lang="en-US" sz="900" dirty="0"/>
          </a:p>
        </p:txBody>
      </p:sp>
      <p:sp>
        <p:nvSpPr>
          <p:cNvPr id="56" name="Oval 9"/>
          <p:cNvSpPr>
            <a:spLocks noChangeArrowheads="1"/>
          </p:cNvSpPr>
          <p:nvPr/>
        </p:nvSpPr>
        <p:spPr bwMode="auto">
          <a:xfrm>
            <a:off x="6553591" y="3239103"/>
            <a:ext cx="1171575" cy="1089025"/>
          </a:xfrm>
          <a:prstGeom prst="ellipse">
            <a:avLst/>
          </a:prstGeom>
          <a:solidFill>
            <a:srgbClr val="CCFF99"/>
          </a:solidFill>
          <a:ln w="12700">
            <a:solidFill>
              <a:srgbClr val="E2E2E2"/>
            </a:solidFill>
            <a:round/>
            <a:headEnd/>
            <a:tailEnd/>
          </a:ln>
        </p:spPr>
        <p:txBody>
          <a:bodyPr lIns="100584" rIns="100584" anchor="ctr"/>
          <a:lstStyle/>
          <a:p>
            <a:pPr algn="ctr"/>
            <a:endParaRPr lang="en-US" sz="1400" dirty="0">
              <a:latin typeface="Calibri" pitchFamily="34" charset="0"/>
            </a:endParaRPr>
          </a:p>
        </p:txBody>
      </p:sp>
      <p:sp>
        <p:nvSpPr>
          <p:cNvPr id="57" name="Arrondir un rectangle avec un coin diagonal 56"/>
          <p:cNvSpPr/>
          <p:nvPr/>
        </p:nvSpPr>
        <p:spPr bwMode="auto">
          <a:xfrm>
            <a:off x="268679" y="3529616"/>
            <a:ext cx="1309687" cy="717550"/>
          </a:xfrm>
          <a:prstGeom prst="round2DiagRect">
            <a:avLst/>
          </a:prstGeom>
          <a:solidFill>
            <a:schemeClr val="tx2">
              <a:lumMod val="60000"/>
              <a:lumOff val="40000"/>
            </a:schemeClr>
          </a:solidFill>
          <a:ln w="12700" cap="flat" cmpd="sng" algn="ctr">
            <a:noFill/>
            <a:prstDash val="solid"/>
            <a:round/>
            <a:headEnd type="none" w="med" len="med"/>
            <a:tailEnd type="none" w="med" len="lg"/>
          </a:ln>
          <a:effectLst/>
        </p:spPr>
        <p:txBody>
          <a:bodyPr wrap="none" lIns="0" tIns="0" rIns="0" bIns="0" anchor="ctr"/>
          <a:lstStyle/>
          <a:p>
            <a:pPr algn="ctr" eaLnBrk="0" hangingPunct="0">
              <a:defRPr/>
            </a:pPr>
            <a:r>
              <a:rPr lang="fr-FR" sz="1400" dirty="0" smtClean="0">
                <a:latin typeface="Calibri" pitchFamily="34" charset="0"/>
              </a:rPr>
              <a:t>SNET market</a:t>
            </a:r>
          </a:p>
          <a:p>
            <a:pPr algn="ctr" eaLnBrk="0" hangingPunct="0">
              <a:defRPr/>
            </a:pPr>
            <a:r>
              <a:rPr lang="fr-FR" sz="1400" dirty="0" smtClean="0">
                <a:latin typeface="Calibri" pitchFamily="34" charset="0"/>
              </a:rPr>
              <a:t>Front Office</a:t>
            </a:r>
            <a:endParaRPr lang="fr-FR" sz="1400" dirty="0">
              <a:latin typeface="Calibri" pitchFamily="34" charset="0"/>
            </a:endParaRPr>
          </a:p>
        </p:txBody>
      </p:sp>
      <p:sp>
        <p:nvSpPr>
          <p:cNvPr id="58" name="Arrondir un rectangle avec un coin diagonal 57"/>
          <p:cNvSpPr/>
          <p:nvPr/>
        </p:nvSpPr>
        <p:spPr bwMode="auto">
          <a:xfrm>
            <a:off x="224229" y="4358291"/>
            <a:ext cx="1309687" cy="717550"/>
          </a:xfrm>
          <a:prstGeom prst="round2DiagRect">
            <a:avLst/>
          </a:prstGeom>
          <a:solidFill>
            <a:schemeClr val="tx2">
              <a:lumMod val="60000"/>
              <a:lumOff val="40000"/>
            </a:schemeClr>
          </a:solidFill>
          <a:ln w="12700" cap="flat" cmpd="sng" algn="ctr">
            <a:noFill/>
            <a:prstDash val="solid"/>
            <a:round/>
            <a:headEnd type="none" w="med" len="med"/>
            <a:tailEnd type="none" w="med" len="lg"/>
          </a:ln>
          <a:effectLst/>
        </p:spPr>
        <p:txBody>
          <a:bodyPr wrap="none" lIns="0" tIns="0" rIns="0" bIns="0" anchor="ctr"/>
          <a:lstStyle/>
          <a:p>
            <a:pPr algn="ctr" eaLnBrk="0" hangingPunct="0">
              <a:defRPr/>
            </a:pPr>
            <a:r>
              <a:rPr lang="fr-FR" sz="1400" dirty="0">
                <a:latin typeface="Calibri" pitchFamily="34" charset="0"/>
              </a:rPr>
              <a:t>CODAP</a:t>
            </a:r>
          </a:p>
        </p:txBody>
      </p:sp>
      <p:cxnSp>
        <p:nvCxnSpPr>
          <p:cNvPr id="59" name="Connecteur droit avec flèche 30"/>
          <p:cNvCxnSpPr>
            <a:cxnSpLocks noChangeShapeType="1"/>
          </p:cNvCxnSpPr>
          <p:nvPr/>
        </p:nvCxnSpPr>
        <p:spPr bwMode="auto">
          <a:xfrm>
            <a:off x="7864866" y="3696303"/>
            <a:ext cx="498475" cy="11113"/>
          </a:xfrm>
          <a:prstGeom prst="straightConnector1">
            <a:avLst/>
          </a:prstGeom>
          <a:noFill/>
          <a:ln w="12700" algn="ctr">
            <a:solidFill>
              <a:schemeClr val="tx1"/>
            </a:solidFill>
            <a:round/>
            <a:headEnd type="arrow" w="med" len="med"/>
            <a:tailEnd type="arrow" w="med" len="med"/>
          </a:ln>
        </p:spPr>
      </p:cxnSp>
      <p:cxnSp>
        <p:nvCxnSpPr>
          <p:cNvPr id="60" name="Connecteur droit avec flèche 33"/>
          <p:cNvCxnSpPr>
            <a:cxnSpLocks noChangeShapeType="1"/>
          </p:cNvCxnSpPr>
          <p:nvPr/>
        </p:nvCxnSpPr>
        <p:spPr bwMode="auto">
          <a:xfrm>
            <a:off x="7771204" y="3966178"/>
            <a:ext cx="384175" cy="219075"/>
          </a:xfrm>
          <a:prstGeom prst="straightConnector1">
            <a:avLst/>
          </a:prstGeom>
          <a:noFill/>
          <a:ln w="12700" algn="ctr">
            <a:solidFill>
              <a:schemeClr val="tx1"/>
            </a:solidFill>
            <a:round/>
            <a:headEnd type="arrow" w="med" len="med"/>
            <a:tailEnd type="arrow" w="med" len="med"/>
          </a:ln>
        </p:spPr>
      </p:cxnSp>
      <p:cxnSp>
        <p:nvCxnSpPr>
          <p:cNvPr id="61" name="Connecteur droit avec flèche 36"/>
          <p:cNvCxnSpPr>
            <a:cxnSpLocks noChangeShapeType="1"/>
          </p:cNvCxnSpPr>
          <p:nvPr/>
        </p:nvCxnSpPr>
        <p:spPr bwMode="auto">
          <a:xfrm>
            <a:off x="1681554" y="3894741"/>
            <a:ext cx="427037" cy="9525"/>
          </a:xfrm>
          <a:prstGeom prst="straightConnector1">
            <a:avLst/>
          </a:prstGeom>
          <a:noFill/>
          <a:ln w="12700" algn="ctr">
            <a:solidFill>
              <a:schemeClr val="tx1"/>
            </a:solidFill>
            <a:round/>
            <a:headEnd/>
            <a:tailEnd type="arrow" w="med" len="med"/>
          </a:ln>
        </p:spPr>
      </p:cxnSp>
      <p:cxnSp>
        <p:nvCxnSpPr>
          <p:cNvPr id="62" name="Connecteur droit avec flèche 38"/>
          <p:cNvCxnSpPr>
            <a:cxnSpLocks noChangeShapeType="1"/>
          </p:cNvCxnSpPr>
          <p:nvPr/>
        </p:nvCxnSpPr>
        <p:spPr bwMode="auto">
          <a:xfrm flipV="1">
            <a:off x="1610116" y="4745641"/>
            <a:ext cx="695325" cy="11112"/>
          </a:xfrm>
          <a:prstGeom prst="straightConnector1">
            <a:avLst/>
          </a:prstGeom>
          <a:noFill/>
          <a:ln w="12700" algn="ctr">
            <a:solidFill>
              <a:schemeClr val="tx1"/>
            </a:solidFill>
            <a:round/>
            <a:headEnd/>
            <a:tailEnd type="arrow" w="med" len="med"/>
          </a:ln>
        </p:spPr>
      </p:cxnSp>
      <p:sp>
        <p:nvSpPr>
          <p:cNvPr id="63" name="Arrondir un rectangle avec un coin diagonal 62"/>
          <p:cNvSpPr/>
          <p:nvPr/>
        </p:nvSpPr>
        <p:spPr bwMode="auto">
          <a:xfrm>
            <a:off x="4869254" y="3329591"/>
            <a:ext cx="1308100" cy="717550"/>
          </a:xfrm>
          <a:prstGeom prst="round2DiagRect">
            <a:avLst/>
          </a:prstGeom>
          <a:solidFill>
            <a:schemeClr val="tx2">
              <a:lumMod val="60000"/>
              <a:lumOff val="40000"/>
            </a:schemeClr>
          </a:solidFill>
          <a:ln w="12700" cap="flat" cmpd="sng" algn="ctr">
            <a:noFill/>
            <a:prstDash val="solid"/>
            <a:round/>
            <a:headEnd type="none" w="med" len="med"/>
            <a:tailEnd type="none" w="med" len="lg"/>
          </a:ln>
          <a:effectLst/>
        </p:spPr>
        <p:txBody>
          <a:bodyPr wrap="none" lIns="0" tIns="0" rIns="0" bIns="0" anchor="ctr"/>
          <a:lstStyle/>
          <a:p>
            <a:pPr algn="ctr" eaLnBrk="0" hangingPunct="0">
              <a:defRPr/>
            </a:pPr>
            <a:r>
              <a:rPr lang="fr-FR" sz="1400" dirty="0" smtClean="0">
                <a:latin typeface="Calibri" pitchFamily="34" charset="0"/>
              </a:rPr>
              <a:t>Munich</a:t>
            </a:r>
            <a:endParaRPr lang="fr-FR" sz="1400" dirty="0">
              <a:latin typeface="Calibri" pitchFamily="34" charset="0"/>
            </a:endParaRPr>
          </a:p>
        </p:txBody>
      </p:sp>
      <p:cxnSp>
        <p:nvCxnSpPr>
          <p:cNvPr id="64" name="Connecteur droit 46"/>
          <p:cNvCxnSpPr>
            <a:cxnSpLocks noChangeShapeType="1"/>
          </p:cNvCxnSpPr>
          <p:nvPr/>
        </p:nvCxnSpPr>
        <p:spPr bwMode="auto">
          <a:xfrm rot="5400000">
            <a:off x="2674535" y="4522597"/>
            <a:ext cx="3979863" cy="22225"/>
          </a:xfrm>
          <a:prstGeom prst="line">
            <a:avLst/>
          </a:prstGeom>
          <a:noFill/>
          <a:ln w="12700" algn="ctr">
            <a:solidFill>
              <a:schemeClr val="tx1"/>
            </a:solidFill>
            <a:round/>
            <a:headEnd/>
            <a:tailEnd type="none" w="med" len="lg"/>
          </a:ln>
        </p:spPr>
      </p:cxnSp>
      <p:cxnSp>
        <p:nvCxnSpPr>
          <p:cNvPr id="65" name="Connecteur droit 48"/>
          <p:cNvCxnSpPr>
            <a:cxnSpLocks noChangeShapeType="1"/>
          </p:cNvCxnSpPr>
          <p:nvPr/>
        </p:nvCxnSpPr>
        <p:spPr bwMode="auto">
          <a:xfrm>
            <a:off x="810016" y="2002441"/>
            <a:ext cx="3168650" cy="1587"/>
          </a:xfrm>
          <a:prstGeom prst="line">
            <a:avLst/>
          </a:prstGeom>
          <a:noFill/>
          <a:ln w="12700" cmpd="dbl" algn="ctr">
            <a:solidFill>
              <a:schemeClr val="tx2"/>
            </a:solidFill>
            <a:round/>
            <a:headEnd/>
            <a:tailEnd type="none" w="med" len="lg"/>
          </a:ln>
        </p:spPr>
      </p:cxnSp>
      <p:cxnSp>
        <p:nvCxnSpPr>
          <p:cNvPr id="66" name="Connecteur droit 49"/>
          <p:cNvCxnSpPr>
            <a:cxnSpLocks noChangeShapeType="1"/>
          </p:cNvCxnSpPr>
          <p:nvPr/>
        </p:nvCxnSpPr>
        <p:spPr bwMode="auto">
          <a:xfrm>
            <a:off x="5848741" y="2054828"/>
            <a:ext cx="3179763" cy="11113"/>
          </a:xfrm>
          <a:prstGeom prst="line">
            <a:avLst/>
          </a:prstGeom>
          <a:noFill/>
          <a:ln w="12700" cmpd="dbl" algn="ctr">
            <a:solidFill>
              <a:schemeClr val="tx2"/>
            </a:solidFill>
            <a:round/>
            <a:headEnd/>
            <a:tailEnd type="none" w="med" len="lg"/>
          </a:ln>
        </p:spPr>
      </p:cxnSp>
      <p:sp>
        <p:nvSpPr>
          <p:cNvPr id="67" name="ZoneTexte 59"/>
          <p:cNvSpPr txBox="1">
            <a:spLocks noChangeArrowheads="1"/>
          </p:cNvSpPr>
          <p:nvPr/>
        </p:nvSpPr>
        <p:spPr bwMode="auto">
          <a:xfrm>
            <a:off x="2821379" y="3018441"/>
            <a:ext cx="1063625" cy="246062"/>
          </a:xfrm>
          <a:prstGeom prst="rect">
            <a:avLst/>
          </a:prstGeom>
          <a:noFill/>
          <a:ln w="9525">
            <a:noFill/>
            <a:miter lim="800000"/>
            <a:headEnd/>
            <a:tailEnd/>
          </a:ln>
        </p:spPr>
        <p:txBody>
          <a:bodyPr wrap="none">
            <a:spAutoFit/>
          </a:bodyPr>
          <a:lstStyle/>
          <a:p>
            <a:r>
              <a:rPr lang="fr-FR" sz="1000" dirty="0">
                <a:latin typeface="Calibri" pitchFamily="34" charset="0"/>
              </a:rPr>
              <a:t>SNET Sales Team</a:t>
            </a:r>
          </a:p>
        </p:txBody>
      </p:sp>
      <p:sp>
        <p:nvSpPr>
          <p:cNvPr id="68" name="ZoneTexte 60"/>
          <p:cNvSpPr txBox="1">
            <a:spLocks noChangeArrowheads="1"/>
          </p:cNvSpPr>
          <p:nvPr/>
        </p:nvSpPr>
        <p:spPr bwMode="auto">
          <a:xfrm>
            <a:off x="5520129" y="3066066"/>
            <a:ext cx="1492250" cy="246062"/>
          </a:xfrm>
          <a:prstGeom prst="rect">
            <a:avLst/>
          </a:prstGeom>
          <a:noFill/>
          <a:ln w="9525">
            <a:noFill/>
            <a:miter lim="800000"/>
            <a:headEnd/>
            <a:tailEnd/>
          </a:ln>
        </p:spPr>
        <p:txBody>
          <a:bodyPr>
            <a:spAutoFit/>
          </a:bodyPr>
          <a:lstStyle/>
          <a:p>
            <a:pPr algn="ctr"/>
            <a:r>
              <a:rPr lang="en-US" sz="1000" dirty="0">
                <a:latin typeface="Calibri" pitchFamily="34" charset="0"/>
              </a:rPr>
              <a:t>eg. pricing, portfolio mgt</a:t>
            </a:r>
          </a:p>
        </p:txBody>
      </p:sp>
      <p:sp>
        <p:nvSpPr>
          <p:cNvPr id="69" name="ZoneTexte 61"/>
          <p:cNvSpPr txBox="1">
            <a:spLocks noChangeArrowheads="1"/>
          </p:cNvSpPr>
          <p:nvPr/>
        </p:nvSpPr>
        <p:spPr bwMode="auto">
          <a:xfrm>
            <a:off x="144854" y="3221641"/>
            <a:ext cx="1644650" cy="246062"/>
          </a:xfrm>
          <a:prstGeom prst="rect">
            <a:avLst/>
          </a:prstGeom>
          <a:noFill/>
          <a:ln w="9525">
            <a:noFill/>
            <a:miter lim="800000"/>
            <a:headEnd/>
            <a:tailEnd/>
          </a:ln>
        </p:spPr>
        <p:txBody>
          <a:bodyPr wrap="none">
            <a:spAutoFit/>
          </a:bodyPr>
          <a:lstStyle/>
          <a:p>
            <a:r>
              <a:rPr lang="en-US" sz="1000" dirty="0">
                <a:latin typeface="Calibri" pitchFamily="34" charset="0"/>
              </a:rPr>
              <a:t>Other departments at DCGE</a:t>
            </a:r>
          </a:p>
        </p:txBody>
      </p:sp>
      <p:sp>
        <p:nvSpPr>
          <p:cNvPr id="70" name="ZoneTexte 62"/>
          <p:cNvSpPr txBox="1">
            <a:spLocks noChangeArrowheads="1"/>
          </p:cNvSpPr>
          <p:nvPr/>
        </p:nvSpPr>
        <p:spPr bwMode="auto">
          <a:xfrm>
            <a:off x="338529" y="5182203"/>
            <a:ext cx="1384300" cy="708025"/>
          </a:xfrm>
          <a:prstGeom prst="rect">
            <a:avLst/>
          </a:prstGeom>
          <a:noFill/>
          <a:ln w="9525">
            <a:noFill/>
            <a:miter lim="800000"/>
            <a:headEnd/>
            <a:tailEnd/>
          </a:ln>
        </p:spPr>
        <p:txBody>
          <a:bodyPr wrap="none">
            <a:spAutoFit/>
          </a:bodyPr>
          <a:lstStyle/>
          <a:p>
            <a:pPr>
              <a:buClr>
                <a:schemeClr val="tx2"/>
              </a:buClr>
              <a:buFont typeface="Arial" pitchFamily="34" charset="0"/>
              <a:buChar char="•"/>
            </a:pPr>
            <a:r>
              <a:rPr lang="en-US" sz="1000" dirty="0">
                <a:latin typeface="Calibri" pitchFamily="34" charset="0"/>
              </a:rPr>
              <a:t> Market transactions</a:t>
            </a:r>
          </a:p>
          <a:p>
            <a:pPr>
              <a:buClr>
                <a:schemeClr val="tx2"/>
              </a:buClr>
              <a:buFont typeface="Arial" pitchFamily="34" charset="0"/>
              <a:buChar char="•"/>
            </a:pPr>
            <a:r>
              <a:rPr lang="en-US" sz="1000" dirty="0">
                <a:latin typeface="Calibri" pitchFamily="34" charset="0"/>
              </a:rPr>
              <a:t> Perimeter Hosting</a:t>
            </a:r>
          </a:p>
          <a:p>
            <a:pPr>
              <a:buClr>
                <a:schemeClr val="tx2"/>
              </a:buClr>
              <a:buFont typeface="Arial" pitchFamily="34" charset="0"/>
              <a:buChar char="•"/>
            </a:pPr>
            <a:r>
              <a:rPr lang="en-US" sz="1000" dirty="0">
                <a:latin typeface="Calibri" pitchFamily="34" charset="0"/>
              </a:rPr>
              <a:t> Relationship with RTE</a:t>
            </a:r>
          </a:p>
          <a:p>
            <a:pPr>
              <a:buClr>
                <a:schemeClr val="tx2"/>
              </a:buClr>
              <a:buFont typeface="Arial" pitchFamily="34" charset="0"/>
              <a:buChar char="•"/>
            </a:pPr>
            <a:r>
              <a:rPr lang="en-US" sz="1000" dirty="0">
                <a:latin typeface="Calibri" pitchFamily="34" charset="0"/>
              </a:rPr>
              <a:t> Metering</a:t>
            </a:r>
          </a:p>
        </p:txBody>
      </p:sp>
      <p:sp>
        <p:nvSpPr>
          <p:cNvPr id="71" name="ZoneTexte 70"/>
          <p:cNvSpPr txBox="1"/>
          <p:nvPr/>
        </p:nvSpPr>
        <p:spPr>
          <a:xfrm>
            <a:off x="5470916" y="2259616"/>
            <a:ext cx="1154113" cy="338137"/>
          </a:xfrm>
          <a:prstGeom prst="rect">
            <a:avLst/>
          </a:prstGeom>
          <a:solidFill>
            <a:srgbClr val="CCFF99"/>
          </a:solidFill>
          <a:ln>
            <a:noFill/>
          </a:ln>
        </p:spPr>
        <p:txBody>
          <a:bodyPr>
            <a:spAutoFit/>
          </a:bodyPr>
          <a:lstStyle/>
          <a:p>
            <a:pPr>
              <a:defRPr/>
            </a:pPr>
            <a:r>
              <a:rPr lang="en-US" sz="1600" dirty="0">
                <a:solidFill>
                  <a:schemeClr val="tx1">
                    <a:lumMod val="75000"/>
                    <a:lumOff val="25000"/>
                  </a:schemeClr>
                </a:solidFill>
                <a:uFill>
                  <a:solidFill>
                    <a:schemeClr val="tx2"/>
                  </a:solidFill>
                </a:uFill>
                <a:latin typeface="Calibri" pitchFamily="34" charset="0"/>
              </a:rPr>
              <a:t>  </a:t>
            </a:r>
            <a:r>
              <a:rPr lang="en-US" sz="1600" b="1" dirty="0">
                <a:solidFill>
                  <a:schemeClr val="tx1">
                    <a:lumMod val="75000"/>
                    <a:lumOff val="25000"/>
                  </a:schemeClr>
                </a:solidFill>
                <a:uFill>
                  <a:solidFill>
                    <a:schemeClr val="tx2"/>
                  </a:solidFill>
                </a:uFill>
                <a:latin typeface="Calibri" pitchFamily="34" charset="0"/>
              </a:rPr>
              <a:t>Electricity   </a:t>
            </a:r>
          </a:p>
        </p:txBody>
      </p:sp>
      <p:sp>
        <p:nvSpPr>
          <p:cNvPr id="72" name="Corde 71"/>
          <p:cNvSpPr/>
          <p:nvPr/>
        </p:nvSpPr>
        <p:spPr bwMode="auto">
          <a:xfrm rot="20160000" flipH="1">
            <a:off x="6593279" y="3227991"/>
            <a:ext cx="1158875" cy="1117600"/>
          </a:xfrm>
          <a:prstGeom prst="chord">
            <a:avLst>
              <a:gd name="adj1" fmla="val 2700000"/>
              <a:gd name="adj2" fmla="val 16200006"/>
            </a:avLst>
          </a:prstGeom>
          <a:solidFill>
            <a:schemeClr val="accent1"/>
          </a:solidFill>
          <a:ln w="12700" cap="flat" cmpd="sng" algn="ctr">
            <a:noFill/>
            <a:prstDash val="solid"/>
            <a:round/>
            <a:headEnd type="none" w="med" len="med"/>
            <a:tailEnd type="none" w="med" len="lg"/>
          </a:ln>
          <a:effectLst/>
        </p:spPr>
        <p:txBody>
          <a:bodyPr wrap="none" lIns="0" tIns="0" rIns="0" bIns="0" anchor="ctr"/>
          <a:lstStyle/>
          <a:p>
            <a:pPr eaLnBrk="0" hangingPunct="0">
              <a:defRPr/>
            </a:pPr>
            <a:endParaRPr lang="fr-FR" dirty="0"/>
          </a:p>
        </p:txBody>
      </p:sp>
      <p:sp>
        <p:nvSpPr>
          <p:cNvPr id="73" name="ZoneTexte 96"/>
          <p:cNvSpPr txBox="1">
            <a:spLocks noChangeArrowheads="1"/>
          </p:cNvSpPr>
          <p:nvPr/>
        </p:nvSpPr>
        <p:spPr bwMode="auto">
          <a:xfrm>
            <a:off x="6628204" y="3582003"/>
            <a:ext cx="1225550" cy="307975"/>
          </a:xfrm>
          <a:prstGeom prst="rect">
            <a:avLst/>
          </a:prstGeom>
          <a:noFill/>
          <a:ln w="9525">
            <a:noFill/>
            <a:miter lim="800000"/>
            <a:headEnd/>
            <a:tailEnd/>
          </a:ln>
        </p:spPr>
        <p:txBody>
          <a:bodyPr>
            <a:spAutoFit/>
          </a:bodyPr>
          <a:lstStyle/>
          <a:p>
            <a:r>
              <a:rPr lang="fr-FR" sz="1400" dirty="0">
                <a:latin typeface="Calibri" pitchFamily="34" charset="0"/>
              </a:rPr>
              <a:t>Front Office</a:t>
            </a:r>
          </a:p>
        </p:txBody>
      </p:sp>
      <p:sp>
        <p:nvSpPr>
          <p:cNvPr id="74" name="Double flèche verticale 73"/>
          <p:cNvSpPr/>
          <p:nvPr/>
        </p:nvSpPr>
        <p:spPr bwMode="auto">
          <a:xfrm>
            <a:off x="2305441" y="5198726"/>
            <a:ext cx="252824" cy="688369"/>
          </a:xfrm>
          <a:prstGeom prst="upDownArrow">
            <a:avLst/>
          </a:prstGeom>
          <a:solidFill>
            <a:srgbClr val="B4B4B4"/>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75" name="Double flèche verticale 74"/>
          <p:cNvSpPr/>
          <p:nvPr/>
        </p:nvSpPr>
        <p:spPr bwMode="auto">
          <a:xfrm>
            <a:off x="7524633" y="5137082"/>
            <a:ext cx="252824" cy="688369"/>
          </a:xfrm>
          <a:prstGeom prst="upDownArrow">
            <a:avLst/>
          </a:prstGeom>
          <a:solidFill>
            <a:srgbClr val="B4B4B4"/>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76" name="ZoneTexte 75"/>
          <p:cNvSpPr txBox="1"/>
          <p:nvPr/>
        </p:nvSpPr>
        <p:spPr>
          <a:xfrm>
            <a:off x="1811314" y="6000111"/>
            <a:ext cx="1459054" cy="523220"/>
          </a:xfrm>
          <a:prstGeom prst="rect">
            <a:avLst/>
          </a:prstGeom>
          <a:noFill/>
          <a:ln>
            <a:solidFill>
              <a:schemeClr val="tx2"/>
            </a:solidFill>
          </a:ln>
        </p:spPr>
        <p:txBody>
          <a:bodyPr wrap="none" rtlCol="0">
            <a:spAutoFit/>
          </a:bodyPr>
          <a:lstStyle/>
          <a:p>
            <a:r>
              <a:rPr lang="en-US" sz="1400" dirty="0" smtClean="0"/>
              <a:t>Power : 7 TWh</a:t>
            </a:r>
          </a:p>
          <a:p>
            <a:r>
              <a:rPr lang="en-US" sz="1400" dirty="0" smtClean="0"/>
              <a:t>Gas : no activity</a:t>
            </a:r>
            <a:endParaRPr lang="en-US" sz="1400" dirty="0"/>
          </a:p>
        </p:txBody>
      </p:sp>
      <p:sp>
        <p:nvSpPr>
          <p:cNvPr id="77" name="ZoneTexte 76"/>
          <p:cNvSpPr txBox="1"/>
          <p:nvPr/>
        </p:nvSpPr>
        <p:spPr>
          <a:xfrm>
            <a:off x="7048300" y="6000111"/>
            <a:ext cx="1394415" cy="523220"/>
          </a:xfrm>
          <a:prstGeom prst="rect">
            <a:avLst/>
          </a:prstGeom>
          <a:noFill/>
          <a:ln>
            <a:solidFill>
              <a:schemeClr val="tx2"/>
            </a:solidFill>
          </a:ln>
        </p:spPr>
        <p:txBody>
          <a:bodyPr wrap="square" rtlCol="0">
            <a:spAutoFit/>
          </a:bodyPr>
          <a:lstStyle/>
          <a:p>
            <a:r>
              <a:rPr lang="en-US" sz="1400" dirty="0" smtClean="0"/>
              <a:t>Power : 2 TWh</a:t>
            </a:r>
          </a:p>
          <a:p>
            <a:r>
              <a:rPr lang="en-US" sz="1400" dirty="0" smtClean="0"/>
              <a:t>Gas : 10 TWh</a:t>
            </a:r>
            <a:endParaRPr lang="en-US" sz="1400" dirty="0"/>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17</a:t>
            </a:fld>
            <a:endParaRPr lang="en-US" dirty="0"/>
          </a:p>
        </p:txBody>
      </p:sp>
      <p:sp>
        <p:nvSpPr>
          <p:cNvPr id="5" name="Espace réservé du contenu 2"/>
          <p:cNvSpPr txBox="1">
            <a:spLocks/>
          </p:cNvSpPr>
          <p:nvPr/>
        </p:nvSpPr>
        <p:spPr bwMode="gray">
          <a:xfrm>
            <a:off x="756129" y="1181529"/>
            <a:ext cx="8229600" cy="413791"/>
          </a:xfrm>
          <a:prstGeom prst="rect">
            <a:avLst/>
          </a:prstGeom>
          <a:noFill/>
          <a:ln w="9525" algn="ctr">
            <a:noFill/>
            <a:miter lim="800000"/>
            <a:headEnd/>
            <a:tailEnd/>
          </a:ln>
        </p:spPr>
        <p:txBody>
          <a:bodyPr vert="horz" wrap="square" lIns="0" tIns="0" rIns="0" bIns="0" numCol="1" anchor="t" anchorCtr="0" compatLnSpc="1">
            <a:prstTxWarp prst="textNoShape">
              <a:avLst/>
            </a:prstTxWarp>
            <a:normAutofit/>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lang="en-US" sz="1800" b="1" kern="0" dirty="0" smtClean="0">
                <a:solidFill>
                  <a:srgbClr val="FF0000"/>
                </a:solidFill>
                <a:latin typeface="+mn-lt"/>
                <a:cs typeface="+mn-cs"/>
              </a:rPr>
              <a:t>Structure and organization : Future integrated sales organization</a:t>
            </a:r>
            <a:endParaRPr kumimoji="0" lang="en-US" sz="1800" b="1" i="0" u="none" strike="noStrike" kern="0" cap="none" spc="0" normalizeH="0" baseline="0" dirty="0">
              <a:ln>
                <a:noFill/>
              </a:ln>
              <a:solidFill>
                <a:srgbClr val="FF0000"/>
              </a:solidFill>
              <a:effectLst/>
              <a:uLnTx/>
              <a:uFillTx/>
              <a:latin typeface="+mn-lt"/>
              <a:ea typeface="+mn-ea"/>
              <a:cs typeface="+mn-cs"/>
            </a:endParaRPr>
          </a:p>
        </p:txBody>
      </p:sp>
      <p:grpSp>
        <p:nvGrpSpPr>
          <p:cNvPr id="2" name="Group 18"/>
          <p:cNvGrpSpPr>
            <a:grpSpLocks/>
          </p:cNvGrpSpPr>
          <p:nvPr/>
        </p:nvGrpSpPr>
        <p:grpSpPr bwMode="auto">
          <a:xfrm>
            <a:off x="3523583" y="3203980"/>
            <a:ext cx="2179638" cy="1914525"/>
            <a:chOff x="1567" y="1248"/>
            <a:chExt cx="2913" cy="2669"/>
          </a:xfrm>
        </p:grpSpPr>
        <p:sp>
          <p:nvSpPr>
            <p:cNvPr id="7" name="Oval 8"/>
            <p:cNvSpPr>
              <a:spLocks noChangeArrowheads="1"/>
            </p:cNvSpPr>
            <p:nvPr/>
          </p:nvSpPr>
          <p:spPr bwMode="auto">
            <a:xfrm>
              <a:off x="2914" y="1250"/>
              <a:ext cx="1566" cy="1518"/>
            </a:xfrm>
            <a:prstGeom prst="ellipse">
              <a:avLst/>
            </a:prstGeom>
            <a:solidFill>
              <a:srgbClr val="CCFF99"/>
            </a:solidFill>
            <a:ln w="12700">
              <a:solidFill>
                <a:srgbClr val="E2E2E2"/>
              </a:solidFill>
              <a:round/>
              <a:headEnd/>
              <a:tailEnd/>
            </a:ln>
          </p:spPr>
          <p:txBody>
            <a:bodyPr lIns="100584" rIns="100584" anchor="ctr"/>
            <a:lstStyle/>
            <a:p>
              <a:pPr algn="ctr"/>
              <a:r>
                <a:rPr lang="en-US" sz="1400" dirty="0">
                  <a:latin typeface="Calibri" pitchFamily="34" charset="0"/>
                </a:rPr>
                <a:t>Middle Office</a:t>
              </a:r>
            </a:p>
          </p:txBody>
        </p:sp>
        <p:sp>
          <p:nvSpPr>
            <p:cNvPr id="8" name="Oval 9"/>
            <p:cNvSpPr>
              <a:spLocks noChangeArrowheads="1"/>
            </p:cNvSpPr>
            <p:nvPr/>
          </p:nvSpPr>
          <p:spPr bwMode="auto">
            <a:xfrm>
              <a:off x="1567" y="1248"/>
              <a:ext cx="1566" cy="1518"/>
            </a:xfrm>
            <a:prstGeom prst="ellipse">
              <a:avLst/>
            </a:prstGeom>
            <a:solidFill>
              <a:srgbClr val="CCFF99"/>
            </a:solidFill>
            <a:ln w="12700">
              <a:solidFill>
                <a:srgbClr val="E2E2E2"/>
              </a:solidFill>
              <a:round/>
              <a:headEnd/>
              <a:tailEnd/>
            </a:ln>
          </p:spPr>
          <p:txBody>
            <a:bodyPr lIns="100584" rIns="100584" anchor="ctr"/>
            <a:lstStyle/>
            <a:p>
              <a:pPr algn="ctr"/>
              <a:r>
                <a:rPr lang="en-US" sz="1400" dirty="0">
                  <a:latin typeface="Calibri" pitchFamily="34" charset="0"/>
                </a:rPr>
                <a:t>Front Office</a:t>
              </a:r>
            </a:p>
          </p:txBody>
        </p:sp>
        <p:sp>
          <p:nvSpPr>
            <p:cNvPr id="9" name="Oval 10"/>
            <p:cNvSpPr>
              <a:spLocks noChangeArrowheads="1"/>
            </p:cNvSpPr>
            <p:nvPr/>
          </p:nvSpPr>
          <p:spPr bwMode="auto">
            <a:xfrm>
              <a:off x="2241" y="2399"/>
              <a:ext cx="1565" cy="1518"/>
            </a:xfrm>
            <a:prstGeom prst="ellipse">
              <a:avLst/>
            </a:prstGeom>
            <a:solidFill>
              <a:srgbClr val="CCFF99"/>
            </a:solidFill>
            <a:ln w="12700">
              <a:solidFill>
                <a:srgbClr val="E2E2E2"/>
              </a:solidFill>
              <a:round/>
              <a:headEnd/>
              <a:tailEnd/>
            </a:ln>
          </p:spPr>
          <p:txBody>
            <a:bodyPr lIns="100584" rIns="100584" anchor="ctr"/>
            <a:lstStyle/>
            <a:p>
              <a:pPr algn="ctr"/>
              <a:r>
                <a:rPr lang="en-US" sz="1400" dirty="0">
                  <a:latin typeface="Calibri" pitchFamily="34" charset="0"/>
                </a:rPr>
                <a:t>Back Office</a:t>
              </a:r>
            </a:p>
          </p:txBody>
        </p:sp>
        <p:sp>
          <p:nvSpPr>
            <p:cNvPr id="10" name="Oval 11"/>
            <p:cNvSpPr>
              <a:spLocks noChangeArrowheads="1"/>
            </p:cNvSpPr>
            <p:nvPr/>
          </p:nvSpPr>
          <p:spPr bwMode="auto">
            <a:xfrm flipV="1">
              <a:off x="2241" y="2399"/>
              <a:ext cx="1565" cy="1518"/>
            </a:xfrm>
            <a:prstGeom prst="ellipse">
              <a:avLst/>
            </a:prstGeom>
            <a:noFill/>
            <a:ln w="12700">
              <a:solidFill>
                <a:schemeClr val="bg1"/>
              </a:solidFill>
              <a:round/>
              <a:headEnd/>
              <a:tailEnd/>
            </a:ln>
          </p:spPr>
          <p:txBody>
            <a:bodyPr rot="10800000" lIns="100584" rIns="100584" anchor="ctr"/>
            <a:lstStyle/>
            <a:p>
              <a:endParaRPr lang="nl-NL" sz="1600" dirty="0"/>
            </a:p>
          </p:txBody>
        </p:sp>
        <p:sp>
          <p:nvSpPr>
            <p:cNvPr id="11" name="Oval 12"/>
            <p:cNvSpPr>
              <a:spLocks noChangeArrowheads="1"/>
            </p:cNvSpPr>
            <p:nvPr/>
          </p:nvSpPr>
          <p:spPr bwMode="auto">
            <a:xfrm flipV="1">
              <a:off x="1567" y="1248"/>
              <a:ext cx="1566" cy="1518"/>
            </a:xfrm>
            <a:prstGeom prst="ellipse">
              <a:avLst/>
            </a:prstGeom>
            <a:noFill/>
            <a:ln w="12700">
              <a:solidFill>
                <a:schemeClr val="bg1"/>
              </a:solidFill>
              <a:round/>
              <a:headEnd/>
              <a:tailEnd/>
            </a:ln>
          </p:spPr>
          <p:txBody>
            <a:bodyPr rot="10800000" lIns="100584" rIns="100584" anchor="ctr"/>
            <a:lstStyle/>
            <a:p>
              <a:endParaRPr lang="nl-NL" sz="1600" dirty="0"/>
            </a:p>
          </p:txBody>
        </p:sp>
        <p:sp>
          <p:nvSpPr>
            <p:cNvPr id="12" name="Oval 13"/>
            <p:cNvSpPr>
              <a:spLocks noChangeArrowheads="1"/>
            </p:cNvSpPr>
            <p:nvPr/>
          </p:nvSpPr>
          <p:spPr bwMode="auto">
            <a:xfrm flipV="1">
              <a:off x="2914" y="1250"/>
              <a:ext cx="1566" cy="1518"/>
            </a:xfrm>
            <a:prstGeom prst="ellipse">
              <a:avLst/>
            </a:prstGeom>
            <a:noFill/>
            <a:ln w="12700">
              <a:solidFill>
                <a:schemeClr val="bg1"/>
              </a:solidFill>
              <a:round/>
              <a:headEnd/>
              <a:tailEnd/>
            </a:ln>
          </p:spPr>
          <p:txBody>
            <a:bodyPr rot="10800000" lIns="100584" rIns="100584" anchor="ctr"/>
            <a:lstStyle/>
            <a:p>
              <a:endParaRPr lang="nl-NL" sz="1600" dirty="0"/>
            </a:p>
          </p:txBody>
        </p:sp>
        <p:sp>
          <p:nvSpPr>
            <p:cNvPr id="13" name="Freeform 14"/>
            <p:cNvSpPr>
              <a:spLocks/>
            </p:cNvSpPr>
            <p:nvPr/>
          </p:nvSpPr>
          <p:spPr bwMode="auto">
            <a:xfrm>
              <a:off x="2350" y="2396"/>
              <a:ext cx="680" cy="370"/>
            </a:xfrm>
            <a:custGeom>
              <a:avLst/>
              <a:gdLst>
                <a:gd name="T0" fmla="*/ 0 w 562"/>
                <a:gd name="T1" fmla="*/ 802 h 316"/>
                <a:gd name="T2" fmla="*/ 77 w 562"/>
                <a:gd name="T3" fmla="*/ 736 h 316"/>
                <a:gd name="T4" fmla="*/ 116 w 562"/>
                <a:gd name="T5" fmla="*/ 688 h 316"/>
                <a:gd name="T6" fmla="*/ 201 w 562"/>
                <a:gd name="T7" fmla="*/ 615 h 316"/>
                <a:gd name="T8" fmla="*/ 275 w 562"/>
                <a:gd name="T9" fmla="*/ 548 h 316"/>
                <a:gd name="T10" fmla="*/ 356 w 562"/>
                <a:gd name="T11" fmla="*/ 487 h 316"/>
                <a:gd name="T12" fmla="*/ 437 w 562"/>
                <a:gd name="T13" fmla="*/ 433 h 316"/>
                <a:gd name="T14" fmla="*/ 507 w 562"/>
                <a:gd name="T15" fmla="*/ 383 h 316"/>
                <a:gd name="T16" fmla="*/ 606 w 562"/>
                <a:gd name="T17" fmla="*/ 328 h 316"/>
                <a:gd name="T18" fmla="*/ 702 w 562"/>
                <a:gd name="T19" fmla="*/ 273 h 316"/>
                <a:gd name="T20" fmla="*/ 809 w 562"/>
                <a:gd name="T21" fmla="*/ 222 h 316"/>
                <a:gd name="T22" fmla="*/ 956 w 562"/>
                <a:gd name="T23" fmla="*/ 169 h 316"/>
                <a:gd name="T24" fmla="*/ 1116 w 562"/>
                <a:gd name="T25" fmla="*/ 125 h 316"/>
                <a:gd name="T26" fmla="*/ 1318 w 562"/>
                <a:gd name="T27" fmla="*/ 66 h 316"/>
                <a:gd name="T28" fmla="*/ 1554 w 562"/>
                <a:gd name="T29" fmla="*/ 26 h 316"/>
                <a:gd name="T30" fmla="*/ 1790 w 562"/>
                <a:gd name="T31" fmla="*/ 11 h 316"/>
                <a:gd name="T32" fmla="*/ 1948 w 562"/>
                <a:gd name="T33" fmla="*/ 0 h 316"/>
                <a:gd name="T34" fmla="*/ 1880 w 562"/>
                <a:gd name="T35" fmla="*/ 77 h 316"/>
                <a:gd name="T36" fmla="*/ 1814 w 562"/>
                <a:gd name="T37" fmla="*/ 156 h 316"/>
                <a:gd name="T38" fmla="*/ 1738 w 562"/>
                <a:gd name="T39" fmla="*/ 227 h 316"/>
                <a:gd name="T40" fmla="*/ 1702 w 562"/>
                <a:gd name="T41" fmla="*/ 256 h 316"/>
                <a:gd name="T42" fmla="*/ 1654 w 562"/>
                <a:gd name="T43" fmla="*/ 297 h 316"/>
                <a:gd name="T44" fmla="*/ 1606 w 562"/>
                <a:gd name="T45" fmla="*/ 328 h 316"/>
                <a:gd name="T46" fmla="*/ 1529 w 562"/>
                <a:gd name="T47" fmla="*/ 388 h 316"/>
                <a:gd name="T48" fmla="*/ 1474 w 562"/>
                <a:gd name="T49" fmla="*/ 420 h 316"/>
                <a:gd name="T50" fmla="*/ 1420 w 562"/>
                <a:gd name="T51" fmla="*/ 452 h 316"/>
                <a:gd name="T52" fmla="*/ 1325 w 562"/>
                <a:gd name="T53" fmla="*/ 505 h 316"/>
                <a:gd name="T54" fmla="*/ 1257 w 562"/>
                <a:gd name="T55" fmla="*/ 541 h 316"/>
                <a:gd name="T56" fmla="*/ 1200 w 562"/>
                <a:gd name="T57" fmla="*/ 568 h 316"/>
                <a:gd name="T58" fmla="*/ 1116 w 562"/>
                <a:gd name="T59" fmla="*/ 603 h 316"/>
                <a:gd name="T60" fmla="*/ 1027 w 562"/>
                <a:gd name="T61" fmla="*/ 633 h 316"/>
                <a:gd name="T62" fmla="*/ 866 w 562"/>
                <a:gd name="T63" fmla="*/ 692 h 316"/>
                <a:gd name="T64" fmla="*/ 720 w 562"/>
                <a:gd name="T65" fmla="*/ 733 h 316"/>
                <a:gd name="T66" fmla="*/ 564 w 562"/>
                <a:gd name="T67" fmla="*/ 762 h 316"/>
                <a:gd name="T68" fmla="*/ 469 w 562"/>
                <a:gd name="T69" fmla="*/ 788 h 316"/>
                <a:gd name="T70" fmla="*/ 379 w 562"/>
                <a:gd name="T71" fmla="*/ 796 h 316"/>
                <a:gd name="T72" fmla="*/ 313 w 562"/>
                <a:gd name="T73" fmla="*/ 802 h 316"/>
                <a:gd name="T74" fmla="*/ 221 w 562"/>
                <a:gd name="T75" fmla="*/ 811 h 316"/>
                <a:gd name="T76" fmla="*/ 152 w 562"/>
                <a:gd name="T77" fmla="*/ 815 h 316"/>
                <a:gd name="T78" fmla="*/ 44 w 562"/>
                <a:gd name="T79" fmla="*/ 815 h 316"/>
                <a:gd name="T80" fmla="*/ 0 w 562"/>
                <a:gd name="T81" fmla="*/ 802 h 3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2"/>
                <a:gd name="T124" fmla="*/ 0 h 316"/>
                <a:gd name="T125" fmla="*/ 562 w 562"/>
                <a:gd name="T126" fmla="*/ 316 h 3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2" h="316">
                  <a:moveTo>
                    <a:pt x="0" y="312"/>
                  </a:moveTo>
                  <a:lnTo>
                    <a:pt x="22" y="286"/>
                  </a:lnTo>
                  <a:lnTo>
                    <a:pt x="34" y="267"/>
                  </a:lnTo>
                  <a:lnTo>
                    <a:pt x="58" y="238"/>
                  </a:lnTo>
                  <a:lnTo>
                    <a:pt x="79" y="213"/>
                  </a:lnTo>
                  <a:lnTo>
                    <a:pt x="102" y="189"/>
                  </a:lnTo>
                  <a:lnTo>
                    <a:pt x="126" y="168"/>
                  </a:lnTo>
                  <a:lnTo>
                    <a:pt x="146" y="148"/>
                  </a:lnTo>
                  <a:lnTo>
                    <a:pt x="175" y="127"/>
                  </a:lnTo>
                  <a:lnTo>
                    <a:pt x="202" y="106"/>
                  </a:lnTo>
                  <a:lnTo>
                    <a:pt x="234" y="86"/>
                  </a:lnTo>
                  <a:lnTo>
                    <a:pt x="276" y="66"/>
                  </a:lnTo>
                  <a:lnTo>
                    <a:pt x="322" y="49"/>
                  </a:lnTo>
                  <a:lnTo>
                    <a:pt x="380" y="26"/>
                  </a:lnTo>
                  <a:lnTo>
                    <a:pt x="448" y="10"/>
                  </a:lnTo>
                  <a:lnTo>
                    <a:pt x="516" y="4"/>
                  </a:lnTo>
                  <a:lnTo>
                    <a:pt x="562" y="0"/>
                  </a:lnTo>
                  <a:lnTo>
                    <a:pt x="542" y="30"/>
                  </a:lnTo>
                  <a:lnTo>
                    <a:pt x="523" y="61"/>
                  </a:lnTo>
                  <a:lnTo>
                    <a:pt x="501" y="88"/>
                  </a:lnTo>
                  <a:lnTo>
                    <a:pt x="490" y="100"/>
                  </a:lnTo>
                  <a:lnTo>
                    <a:pt x="477" y="115"/>
                  </a:lnTo>
                  <a:lnTo>
                    <a:pt x="463" y="127"/>
                  </a:lnTo>
                  <a:lnTo>
                    <a:pt x="442" y="151"/>
                  </a:lnTo>
                  <a:lnTo>
                    <a:pt x="426" y="163"/>
                  </a:lnTo>
                  <a:lnTo>
                    <a:pt x="410" y="176"/>
                  </a:lnTo>
                  <a:lnTo>
                    <a:pt x="382" y="196"/>
                  </a:lnTo>
                  <a:lnTo>
                    <a:pt x="363" y="210"/>
                  </a:lnTo>
                  <a:lnTo>
                    <a:pt x="346" y="220"/>
                  </a:lnTo>
                  <a:lnTo>
                    <a:pt x="322" y="234"/>
                  </a:lnTo>
                  <a:lnTo>
                    <a:pt x="296" y="246"/>
                  </a:lnTo>
                  <a:lnTo>
                    <a:pt x="250" y="268"/>
                  </a:lnTo>
                  <a:lnTo>
                    <a:pt x="208" y="284"/>
                  </a:lnTo>
                  <a:lnTo>
                    <a:pt x="162" y="296"/>
                  </a:lnTo>
                  <a:lnTo>
                    <a:pt x="135" y="306"/>
                  </a:lnTo>
                  <a:lnTo>
                    <a:pt x="109" y="309"/>
                  </a:lnTo>
                  <a:lnTo>
                    <a:pt x="91" y="312"/>
                  </a:lnTo>
                  <a:lnTo>
                    <a:pt x="64" y="315"/>
                  </a:lnTo>
                  <a:lnTo>
                    <a:pt x="44" y="316"/>
                  </a:lnTo>
                  <a:lnTo>
                    <a:pt x="14" y="316"/>
                  </a:lnTo>
                  <a:lnTo>
                    <a:pt x="0" y="312"/>
                  </a:lnTo>
                  <a:close/>
                </a:path>
              </a:pathLst>
            </a:custGeom>
            <a:solidFill>
              <a:srgbClr val="FFCCCC"/>
            </a:solidFill>
            <a:ln w="12700">
              <a:solidFill>
                <a:schemeClr val="bg1"/>
              </a:solidFill>
              <a:round/>
              <a:headEnd/>
              <a:tailEnd/>
            </a:ln>
          </p:spPr>
          <p:txBody>
            <a:bodyPr lIns="100584" rIns="100584" anchor="ctr"/>
            <a:lstStyle/>
            <a:p>
              <a:endParaRPr lang="en-US" sz="900" dirty="0"/>
            </a:p>
          </p:txBody>
        </p:sp>
        <p:sp>
          <p:nvSpPr>
            <p:cNvPr id="14" name="Freeform 15"/>
            <p:cNvSpPr>
              <a:spLocks/>
            </p:cNvSpPr>
            <p:nvPr/>
          </p:nvSpPr>
          <p:spPr bwMode="auto">
            <a:xfrm>
              <a:off x="3024" y="2399"/>
              <a:ext cx="673" cy="369"/>
            </a:xfrm>
            <a:custGeom>
              <a:avLst/>
              <a:gdLst>
                <a:gd name="T0" fmla="*/ 0 w 556"/>
                <a:gd name="T1" fmla="*/ 0 h 315"/>
                <a:gd name="T2" fmla="*/ 77 w 556"/>
                <a:gd name="T3" fmla="*/ 0 h 315"/>
                <a:gd name="T4" fmla="*/ 140 w 556"/>
                <a:gd name="T5" fmla="*/ 1 h 315"/>
                <a:gd name="T6" fmla="*/ 236 w 556"/>
                <a:gd name="T7" fmla="*/ 11 h 315"/>
                <a:gd name="T8" fmla="*/ 390 w 556"/>
                <a:gd name="T9" fmla="*/ 25 h 315"/>
                <a:gd name="T10" fmla="*/ 548 w 556"/>
                <a:gd name="T11" fmla="*/ 47 h 315"/>
                <a:gd name="T12" fmla="*/ 643 w 556"/>
                <a:gd name="T13" fmla="*/ 74 h 315"/>
                <a:gd name="T14" fmla="*/ 772 w 556"/>
                <a:gd name="T15" fmla="*/ 103 h 315"/>
                <a:gd name="T16" fmla="*/ 850 w 556"/>
                <a:gd name="T17" fmla="*/ 123 h 315"/>
                <a:gd name="T18" fmla="*/ 967 w 556"/>
                <a:gd name="T19" fmla="*/ 166 h 315"/>
                <a:gd name="T20" fmla="*/ 1063 w 556"/>
                <a:gd name="T21" fmla="*/ 197 h 315"/>
                <a:gd name="T22" fmla="*/ 1133 w 556"/>
                <a:gd name="T23" fmla="*/ 227 h 315"/>
                <a:gd name="T24" fmla="*/ 1172 w 556"/>
                <a:gd name="T25" fmla="*/ 246 h 315"/>
                <a:gd name="T26" fmla="*/ 1258 w 556"/>
                <a:gd name="T27" fmla="*/ 288 h 315"/>
                <a:gd name="T28" fmla="*/ 1313 w 556"/>
                <a:gd name="T29" fmla="*/ 320 h 315"/>
                <a:gd name="T30" fmla="*/ 1467 w 556"/>
                <a:gd name="T31" fmla="*/ 406 h 315"/>
                <a:gd name="T32" fmla="*/ 1620 w 556"/>
                <a:gd name="T33" fmla="*/ 506 h 315"/>
                <a:gd name="T34" fmla="*/ 1684 w 556"/>
                <a:gd name="T35" fmla="*/ 561 h 315"/>
                <a:gd name="T36" fmla="*/ 1745 w 556"/>
                <a:gd name="T37" fmla="*/ 622 h 315"/>
                <a:gd name="T38" fmla="*/ 1789 w 556"/>
                <a:gd name="T39" fmla="*/ 674 h 315"/>
                <a:gd name="T40" fmla="*/ 1839 w 556"/>
                <a:gd name="T41" fmla="*/ 715 h 315"/>
                <a:gd name="T42" fmla="*/ 1886 w 556"/>
                <a:gd name="T43" fmla="*/ 756 h 315"/>
                <a:gd name="T44" fmla="*/ 1927 w 556"/>
                <a:gd name="T45" fmla="*/ 814 h 315"/>
                <a:gd name="T46" fmla="*/ 1767 w 556"/>
                <a:gd name="T47" fmla="*/ 809 h 315"/>
                <a:gd name="T48" fmla="*/ 1599 w 556"/>
                <a:gd name="T49" fmla="*/ 799 h 315"/>
                <a:gd name="T50" fmla="*/ 1497 w 556"/>
                <a:gd name="T51" fmla="*/ 783 h 315"/>
                <a:gd name="T52" fmla="*/ 1416 w 556"/>
                <a:gd name="T53" fmla="*/ 770 h 315"/>
                <a:gd name="T54" fmla="*/ 1298 w 556"/>
                <a:gd name="T55" fmla="*/ 756 h 315"/>
                <a:gd name="T56" fmla="*/ 1206 w 556"/>
                <a:gd name="T57" fmla="*/ 729 h 315"/>
                <a:gd name="T58" fmla="*/ 1121 w 556"/>
                <a:gd name="T59" fmla="*/ 706 h 315"/>
                <a:gd name="T60" fmla="*/ 1042 w 556"/>
                <a:gd name="T61" fmla="*/ 683 h 315"/>
                <a:gd name="T62" fmla="*/ 960 w 556"/>
                <a:gd name="T63" fmla="*/ 658 h 315"/>
                <a:gd name="T64" fmla="*/ 876 w 556"/>
                <a:gd name="T65" fmla="*/ 629 h 315"/>
                <a:gd name="T66" fmla="*/ 782 w 556"/>
                <a:gd name="T67" fmla="*/ 597 h 315"/>
                <a:gd name="T68" fmla="*/ 690 w 556"/>
                <a:gd name="T69" fmla="*/ 552 h 315"/>
                <a:gd name="T70" fmla="*/ 541 w 556"/>
                <a:gd name="T71" fmla="*/ 472 h 315"/>
                <a:gd name="T72" fmla="*/ 460 w 556"/>
                <a:gd name="T73" fmla="*/ 422 h 315"/>
                <a:gd name="T74" fmla="*/ 361 w 556"/>
                <a:gd name="T75" fmla="*/ 358 h 315"/>
                <a:gd name="T76" fmla="*/ 284 w 556"/>
                <a:gd name="T77" fmla="*/ 296 h 315"/>
                <a:gd name="T78" fmla="*/ 125 w 556"/>
                <a:gd name="T79" fmla="*/ 166 h 315"/>
                <a:gd name="T80" fmla="*/ 70 w 556"/>
                <a:gd name="T81" fmla="*/ 103 h 315"/>
                <a:gd name="T82" fmla="*/ 0 w 556"/>
                <a:gd name="T83" fmla="*/ 0 h 31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56"/>
                <a:gd name="T127" fmla="*/ 0 h 315"/>
                <a:gd name="T128" fmla="*/ 556 w 556"/>
                <a:gd name="T129" fmla="*/ 315 h 31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56" h="315">
                  <a:moveTo>
                    <a:pt x="0" y="0"/>
                  </a:moveTo>
                  <a:lnTo>
                    <a:pt x="22" y="0"/>
                  </a:lnTo>
                  <a:lnTo>
                    <a:pt x="42" y="1"/>
                  </a:lnTo>
                  <a:lnTo>
                    <a:pt x="69" y="4"/>
                  </a:lnTo>
                  <a:lnTo>
                    <a:pt x="112" y="9"/>
                  </a:lnTo>
                  <a:lnTo>
                    <a:pt x="159" y="18"/>
                  </a:lnTo>
                  <a:lnTo>
                    <a:pt x="187" y="28"/>
                  </a:lnTo>
                  <a:lnTo>
                    <a:pt x="223" y="40"/>
                  </a:lnTo>
                  <a:lnTo>
                    <a:pt x="246" y="48"/>
                  </a:lnTo>
                  <a:lnTo>
                    <a:pt x="279" y="64"/>
                  </a:lnTo>
                  <a:lnTo>
                    <a:pt x="307" y="76"/>
                  </a:lnTo>
                  <a:lnTo>
                    <a:pt x="327" y="88"/>
                  </a:lnTo>
                  <a:lnTo>
                    <a:pt x="339" y="96"/>
                  </a:lnTo>
                  <a:lnTo>
                    <a:pt x="363" y="112"/>
                  </a:lnTo>
                  <a:lnTo>
                    <a:pt x="379" y="124"/>
                  </a:lnTo>
                  <a:lnTo>
                    <a:pt x="423" y="157"/>
                  </a:lnTo>
                  <a:lnTo>
                    <a:pt x="468" y="196"/>
                  </a:lnTo>
                  <a:lnTo>
                    <a:pt x="486" y="217"/>
                  </a:lnTo>
                  <a:lnTo>
                    <a:pt x="505" y="241"/>
                  </a:lnTo>
                  <a:lnTo>
                    <a:pt x="517" y="261"/>
                  </a:lnTo>
                  <a:lnTo>
                    <a:pt x="532" y="277"/>
                  </a:lnTo>
                  <a:lnTo>
                    <a:pt x="544" y="292"/>
                  </a:lnTo>
                  <a:lnTo>
                    <a:pt x="556" y="315"/>
                  </a:lnTo>
                  <a:lnTo>
                    <a:pt x="510" y="313"/>
                  </a:lnTo>
                  <a:lnTo>
                    <a:pt x="462" y="309"/>
                  </a:lnTo>
                  <a:lnTo>
                    <a:pt x="433" y="303"/>
                  </a:lnTo>
                  <a:lnTo>
                    <a:pt x="409" y="298"/>
                  </a:lnTo>
                  <a:lnTo>
                    <a:pt x="375" y="292"/>
                  </a:lnTo>
                  <a:lnTo>
                    <a:pt x="348" y="282"/>
                  </a:lnTo>
                  <a:lnTo>
                    <a:pt x="324" y="274"/>
                  </a:lnTo>
                  <a:lnTo>
                    <a:pt x="301" y="265"/>
                  </a:lnTo>
                  <a:lnTo>
                    <a:pt x="277" y="255"/>
                  </a:lnTo>
                  <a:lnTo>
                    <a:pt x="253" y="243"/>
                  </a:lnTo>
                  <a:lnTo>
                    <a:pt x="226" y="231"/>
                  </a:lnTo>
                  <a:lnTo>
                    <a:pt x="199" y="213"/>
                  </a:lnTo>
                  <a:lnTo>
                    <a:pt x="157" y="183"/>
                  </a:lnTo>
                  <a:lnTo>
                    <a:pt x="133" y="163"/>
                  </a:lnTo>
                  <a:lnTo>
                    <a:pt x="105" y="138"/>
                  </a:lnTo>
                  <a:lnTo>
                    <a:pt x="81" y="114"/>
                  </a:lnTo>
                  <a:lnTo>
                    <a:pt x="37" y="64"/>
                  </a:lnTo>
                  <a:lnTo>
                    <a:pt x="19" y="40"/>
                  </a:lnTo>
                  <a:lnTo>
                    <a:pt x="0" y="0"/>
                  </a:lnTo>
                  <a:close/>
                </a:path>
              </a:pathLst>
            </a:custGeom>
            <a:solidFill>
              <a:srgbClr val="FFCCCC"/>
            </a:solidFill>
            <a:ln w="12700">
              <a:solidFill>
                <a:schemeClr val="bg1"/>
              </a:solidFill>
              <a:round/>
              <a:headEnd/>
              <a:tailEnd/>
            </a:ln>
          </p:spPr>
          <p:txBody>
            <a:bodyPr lIns="100584" rIns="100584" anchor="ctr"/>
            <a:lstStyle/>
            <a:p>
              <a:endParaRPr lang="en-US" sz="900" dirty="0"/>
            </a:p>
          </p:txBody>
        </p:sp>
        <p:sp>
          <p:nvSpPr>
            <p:cNvPr id="15" name="Freeform 16"/>
            <p:cNvSpPr>
              <a:spLocks/>
            </p:cNvSpPr>
            <p:nvPr/>
          </p:nvSpPr>
          <p:spPr bwMode="auto">
            <a:xfrm>
              <a:off x="2907" y="1606"/>
              <a:ext cx="234" cy="801"/>
            </a:xfrm>
            <a:custGeom>
              <a:avLst/>
              <a:gdLst>
                <a:gd name="T0" fmla="*/ 319 w 195"/>
                <a:gd name="T1" fmla="*/ 0 h 684"/>
                <a:gd name="T2" fmla="*/ 262 w 195"/>
                <a:gd name="T3" fmla="*/ 74 h 684"/>
                <a:gd name="T4" fmla="*/ 188 w 195"/>
                <a:gd name="T5" fmla="*/ 191 h 684"/>
                <a:gd name="T6" fmla="*/ 103 w 195"/>
                <a:gd name="T7" fmla="*/ 356 h 684"/>
                <a:gd name="T8" fmla="*/ 86 w 195"/>
                <a:gd name="T9" fmla="*/ 434 h 684"/>
                <a:gd name="T10" fmla="*/ 53 w 195"/>
                <a:gd name="T11" fmla="*/ 506 h 684"/>
                <a:gd name="T12" fmla="*/ 24 w 195"/>
                <a:gd name="T13" fmla="*/ 618 h 684"/>
                <a:gd name="T14" fmla="*/ 12 w 195"/>
                <a:gd name="T15" fmla="*/ 734 h 684"/>
                <a:gd name="T16" fmla="*/ 0 w 195"/>
                <a:gd name="T17" fmla="*/ 849 h 684"/>
                <a:gd name="T18" fmla="*/ 0 w 195"/>
                <a:gd name="T19" fmla="*/ 960 h 684"/>
                <a:gd name="T20" fmla="*/ 17 w 195"/>
                <a:gd name="T21" fmla="*/ 1115 h 684"/>
                <a:gd name="T22" fmla="*/ 53 w 195"/>
                <a:gd name="T23" fmla="*/ 1278 h 684"/>
                <a:gd name="T24" fmla="*/ 110 w 195"/>
                <a:gd name="T25" fmla="*/ 1408 h 684"/>
                <a:gd name="T26" fmla="*/ 175 w 195"/>
                <a:gd name="T27" fmla="*/ 1572 h 684"/>
                <a:gd name="T28" fmla="*/ 258 w 195"/>
                <a:gd name="T29" fmla="*/ 1675 h 684"/>
                <a:gd name="T30" fmla="*/ 311 w 195"/>
                <a:gd name="T31" fmla="*/ 1764 h 684"/>
                <a:gd name="T32" fmla="*/ 395 w 195"/>
                <a:gd name="T33" fmla="*/ 1662 h 684"/>
                <a:gd name="T34" fmla="*/ 463 w 195"/>
                <a:gd name="T35" fmla="*/ 1553 h 684"/>
                <a:gd name="T36" fmla="*/ 520 w 195"/>
                <a:gd name="T37" fmla="*/ 1424 h 684"/>
                <a:gd name="T38" fmla="*/ 562 w 195"/>
                <a:gd name="T39" fmla="*/ 1299 h 684"/>
                <a:gd name="T40" fmla="*/ 599 w 195"/>
                <a:gd name="T41" fmla="*/ 1176 h 684"/>
                <a:gd name="T42" fmla="*/ 619 w 195"/>
                <a:gd name="T43" fmla="*/ 1052 h 684"/>
                <a:gd name="T44" fmla="*/ 624 w 195"/>
                <a:gd name="T45" fmla="*/ 911 h 684"/>
                <a:gd name="T46" fmla="*/ 625 w 195"/>
                <a:gd name="T47" fmla="*/ 799 h 684"/>
                <a:gd name="T48" fmla="*/ 613 w 195"/>
                <a:gd name="T49" fmla="*/ 735 h 684"/>
                <a:gd name="T50" fmla="*/ 611 w 195"/>
                <a:gd name="T51" fmla="*/ 658 h 684"/>
                <a:gd name="T52" fmla="*/ 598 w 195"/>
                <a:gd name="T53" fmla="*/ 590 h 684"/>
                <a:gd name="T54" fmla="*/ 571 w 195"/>
                <a:gd name="T55" fmla="*/ 504 h 684"/>
                <a:gd name="T56" fmla="*/ 547 w 195"/>
                <a:gd name="T57" fmla="*/ 432 h 684"/>
                <a:gd name="T58" fmla="*/ 518 w 195"/>
                <a:gd name="T59" fmla="*/ 351 h 684"/>
                <a:gd name="T60" fmla="*/ 490 w 195"/>
                <a:gd name="T61" fmla="*/ 292 h 684"/>
                <a:gd name="T62" fmla="*/ 463 w 195"/>
                <a:gd name="T63" fmla="*/ 224 h 684"/>
                <a:gd name="T64" fmla="*/ 374 w 195"/>
                <a:gd name="T65" fmla="*/ 91 h 684"/>
                <a:gd name="T66" fmla="*/ 319 w 195"/>
                <a:gd name="T67" fmla="*/ 0 h 68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95"/>
                <a:gd name="T103" fmla="*/ 0 h 684"/>
                <a:gd name="T104" fmla="*/ 195 w 195"/>
                <a:gd name="T105" fmla="*/ 684 h 68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95" h="684">
                  <a:moveTo>
                    <a:pt x="98" y="0"/>
                  </a:moveTo>
                  <a:lnTo>
                    <a:pt x="82" y="28"/>
                  </a:lnTo>
                  <a:lnTo>
                    <a:pt x="58" y="74"/>
                  </a:lnTo>
                  <a:lnTo>
                    <a:pt x="32" y="138"/>
                  </a:lnTo>
                  <a:lnTo>
                    <a:pt x="26" y="168"/>
                  </a:lnTo>
                  <a:lnTo>
                    <a:pt x="18" y="196"/>
                  </a:lnTo>
                  <a:lnTo>
                    <a:pt x="8" y="240"/>
                  </a:lnTo>
                  <a:lnTo>
                    <a:pt x="4" y="284"/>
                  </a:lnTo>
                  <a:lnTo>
                    <a:pt x="0" y="330"/>
                  </a:lnTo>
                  <a:lnTo>
                    <a:pt x="0" y="372"/>
                  </a:lnTo>
                  <a:lnTo>
                    <a:pt x="6" y="432"/>
                  </a:lnTo>
                  <a:lnTo>
                    <a:pt x="18" y="496"/>
                  </a:lnTo>
                  <a:lnTo>
                    <a:pt x="34" y="546"/>
                  </a:lnTo>
                  <a:lnTo>
                    <a:pt x="56" y="610"/>
                  </a:lnTo>
                  <a:lnTo>
                    <a:pt x="80" y="650"/>
                  </a:lnTo>
                  <a:lnTo>
                    <a:pt x="96" y="684"/>
                  </a:lnTo>
                  <a:lnTo>
                    <a:pt x="123" y="645"/>
                  </a:lnTo>
                  <a:lnTo>
                    <a:pt x="143" y="602"/>
                  </a:lnTo>
                  <a:lnTo>
                    <a:pt x="162" y="552"/>
                  </a:lnTo>
                  <a:lnTo>
                    <a:pt x="174" y="504"/>
                  </a:lnTo>
                  <a:lnTo>
                    <a:pt x="186" y="456"/>
                  </a:lnTo>
                  <a:lnTo>
                    <a:pt x="192" y="407"/>
                  </a:lnTo>
                  <a:lnTo>
                    <a:pt x="194" y="353"/>
                  </a:lnTo>
                  <a:lnTo>
                    <a:pt x="195" y="309"/>
                  </a:lnTo>
                  <a:lnTo>
                    <a:pt x="191" y="285"/>
                  </a:lnTo>
                  <a:lnTo>
                    <a:pt x="189" y="255"/>
                  </a:lnTo>
                  <a:lnTo>
                    <a:pt x="185" y="228"/>
                  </a:lnTo>
                  <a:lnTo>
                    <a:pt x="177" y="195"/>
                  </a:lnTo>
                  <a:lnTo>
                    <a:pt x="170" y="167"/>
                  </a:lnTo>
                  <a:lnTo>
                    <a:pt x="161" y="137"/>
                  </a:lnTo>
                  <a:lnTo>
                    <a:pt x="152" y="113"/>
                  </a:lnTo>
                  <a:lnTo>
                    <a:pt x="143" y="87"/>
                  </a:lnTo>
                  <a:lnTo>
                    <a:pt x="117" y="36"/>
                  </a:lnTo>
                  <a:lnTo>
                    <a:pt x="98" y="0"/>
                  </a:lnTo>
                  <a:close/>
                </a:path>
              </a:pathLst>
            </a:custGeom>
            <a:solidFill>
              <a:srgbClr val="FFCCCC"/>
            </a:solidFill>
            <a:ln w="12700">
              <a:solidFill>
                <a:schemeClr val="bg1"/>
              </a:solidFill>
              <a:round/>
              <a:headEnd/>
              <a:tailEnd/>
            </a:ln>
          </p:spPr>
          <p:txBody>
            <a:bodyPr lIns="100584" rIns="100584" anchor="ctr"/>
            <a:lstStyle/>
            <a:p>
              <a:endParaRPr lang="en-US" sz="900" dirty="0"/>
            </a:p>
          </p:txBody>
        </p:sp>
      </p:grpSp>
      <p:sp>
        <p:nvSpPr>
          <p:cNvPr id="17" name="Rectangle 19"/>
          <p:cNvSpPr>
            <a:spLocks noChangeArrowheads="1"/>
          </p:cNvSpPr>
          <p:nvPr>
            <p:custDataLst>
              <p:tags r:id="rId1"/>
            </p:custDataLst>
          </p:nvPr>
        </p:nvSpPr>
        <p:spPr bwMode="auto">
          <a:xfrm>
            <a:off x="3782753" y="2249441"/>
            <a:ext cx="1738313" cy="266700"/>
          </a:xfrm>
          <a:prstGeom prst="rect">
            <a:avLst/>
          </a:prstGeom>
          <a:noFill/>
          <a:ln w="9525" algn="ctr">
            <a:noFill/>
            <a:miter lim="800000"/>
            <a:headEnd/>
            <a:tailEnd/>
          </a:ln>
        </p:spPr>
        <p:txBody>
          <a:bodyPr wrap="none" lIns="0" tIns="0" rIns="0" bIns="0" anchor="ctr"/>
          <a:lstStyle/>
          <a:p>
            <a:pPr algn="ctr"/>
            <a:r>
              <a:rPr lang="en-US" sz="2000" b="1" dirty="0">
                <a:latin typeface="Calibri" pitchFamily="34" charset="0"/>
              </a:rPr>
              <a:t>EFRE </a:t>
            </a:r>
          </a:p>
        </p:txBody>
      </p:sp>
      <p:cxnSp>
        <p:nvCxnSpPr>
          <p:cNvPr id="19" name="Connecteur droit 49"/>
          <p:cNvCxnSpPr>
            <a:cxnSpLocks noChangeShapeType="1"/>
          </p:cNvCxnSpPr>
          <p:nvPr/>
        </p:nvCxnSpPr>
        <p:spPr bwMode="auto">
          <a:xfrm>
            <a:off x="2900103" y="2568528"/>
            <a:ext cx="3179763" cy="11113"/>
          </a:xfrm>
          <a:prstGeom prst="line">
            <a:avLst/>
          </a:prstGeom>
          <a:noFill/>
          <a:ln w="12700" cmpd="dbl" algn="ctr">
            <a:solidFill>
              <a:schemeClr val="tx2"/>
            </a:solidFill>
            <a:round/>
            <a:headEnd/>
            <a:tailEnd type="none" w="med" len="lg"/>
          </a:ln>
        </p:spPr>
      </p:cxnSp>
      <p:sp>
        <p:nvSpPr>
          <p:cNvPr id="20" name="Arrondir un rectangle avec un coin diagonal 19"/>
          <p:cNvSpPr/>
          <p:nvPr/>
        </p:nvSpPr>
        <p:spPr bwMode="auto">
          <a:xfrm>
            <a:off x="711450" y="3533513"/>
            <a:ext cx="1309687" cy="717550"/>
          </a:xfrm>
          <a:prstGeom prst="round2DiagRect">
            <a:avLst/>
          </a:prstGeom>
          <a:solidFill>
            <a:schemeClr val="tx2">
              <a:lumMod val="60000"/>
              <a:lumOff val="40000"/>
            </a:schemeClr>
          </a:solidFill>
          <a:ln w="12700" cap="flat" cmpd="sng" algn="ctr">
            <a:noFill/>
            <a:prstDash val="solid"/>
            <a:round/>
            <a:headEnd type="none" w="med" len="med"/>
            <a:tailEnd type="none" w="med" len="lg"/>
          </a:ln>
          <a:effectLst/>
        </p:spPr>
        <p:txBody>
          <a:bodyPr wrap="none" lIns="0" tIns="0" rIns="0" bIns="0" anchor="ctr"/>
          <a:lstStyle/>
          <a:p>
            <a:pPr algn="ctr" eaLnBrk="0" hangingPunct="0">
              <a:defRPr/>
            </a:pPr>
            <a:r>
              <a:rPr lang="fr-FR" sz="1400" dirty="0" smtClean="0">
                <a:latin typeface="Calibri" pitchFamily="34" charset="0"/>
              </a:rPr>
              <a:t>EET</a:t>
            </a:r>
            <a:endParaRPr lang="fr-FR" sz="1400" dirty="0">
              <a:latin typeface="Calibri" pitchFamily="34" charset="0"/>
            </a:endParaRPr>
          </a:p>
        </p:txBody>
      </p:sp>
      <p:cxnSp>
        <p:nvCxnSpPr>
          <p:cNvPr id="23" name="Connecteur droit avec flèche 36"/>
          <p:cNvCxnSpPr>
            <a:cxnSpLocks noChangeShapeType="1"/>
          </p:cNvCxnSpPr>
          <p:nvPr/>
        </p:nvCxnSpPr>
        <p:spPr bwMode="auto">
          <a:xfrm>
            <a:off x="2266103" y="3667866"/>
            <a:ext cx="815566" cy="3068"/>
          </a:xfrm>
          <a:prstGeom prst="straightConnector1">
            <a:avLst/>
          </a:prstGeom>
          <a:noFill/>
          <a:ln w="12700" algn="ctr">
            <a:solidFill>
              <a:schemeClr val="tx1"/>
            </a:solidFill>
            <a:round/>
            <a:headEnd/>
            <a:tailEnd type="arrow" w="med" len="med"/>
          </a:ln>
        </p:spPr>
      </p:cxnSp>
      <p:cxnSp>
        <p:nvCxnSpPr>
          <p:cNvPr id="24" name="Connecteur droit avec flèche 38"/>
          <p:cNvCxnSpPr>
            <a:cxnSpLocks noChangeShapeType="1"/>
          </p:cNvCxnSpPr>
          <p:nvPr/>
        </p:nvCxnSpPr>
        <p:spPr bwMode="auto">
          <a:xfrm flipV="1">
            <a:off x="2266103" y="4042900"/>
            <a:ext cx="815566" cy="3566"/>
          </a:xfrm>
          <a:prstGeom prst="straightConnector1">
            <a:avLst/>
          </a:prstGeom>
          <a:noFill/>
          <a:ln w="12700" algn="ctr">
            <a:solidFill>
              <a:schemeClr val="tx1"/>
            </a:solidFill>
            <a:round/>
            <a:headEnd/>
            <a:tailEnd type="arrow" w="med" len="med"/>
          </a:ln>
        </p:spPr>
      </p:cxnSp>
      <p:sp>
        <p:nvSpPr>
          <p:cNvPr id="38" name="Arrondir un rectangle avec un coin diagonal 37"/>
          <p:cNvSpPr/>
          <p:nvPr/>
        </p:nvSpPr>
        <p:spPr bwMode="auto">
          <a:xfrm>
            <a:off x="711450" y="2579641"/>
            <a:ext cx="1308100" cy="717550"/>
          </a:xfrm>
          <a:prstGeom prst="round2DiagRect">
            <a:avLst/>
          </a:prstGeom>
          <a:solidFill>
            <a:schemeClr val="tx2">
              <a:lumMod val="60000"/>
              <a:lumOff val="40000"/>
            </a:schemeClr>
          </a:solidFill>
          <a:ln w="12700" cap="flat" cmpd="sng" algn="ctr">
            <a:noFill/>
            <a:prstDash val="solid"/>
            <a:round/>
            <a:headEnd type="none" w="med" len="med"/>
            <a:tailEnd type="none" w="med" len="lg"/>
          </a:ln>
          <a:effectLst/>
        </p:spPr>
        <p:txBody>
          <a:bodyPr wrap="none" lIns="0" tIns="0" rIns="0" bIns="0" anchor="ctr"/>
          <a:lstStyle/>
          <a:p>
            <a:pPr algn="ctr" eaLnBrk="0" hangingPunct="0">
              <a:defRPr/>
            </a:pPr>
            <a:r>
              <a:rPr lang="en-US" sz="1400" dirty="0" smtClean="0">
                <a:latin typeface="Calibri" pitchFamily="34" charset="0"/>
              </a:rPr>
              <a:t>Paneuropean </a:t>
            </a:r>
          </a:p>
          <a:p>
            <a:pPr algn="ctr" eaLnBrk="0" hangingPunct="0">
              <a:defRPr/>
            </a:pPr>
            <a:r>
              <a:rPr lang="en-US" sz="1400" dirty="0" smtClean="0">
                <a:latin typeface="Calibri" pitchFamily="34" charset="0"/>
              </a:rPr>
              <a:t>Sales </a:t>
            </a:r>
          </a:p>
          <a:p>
            <a:pPr algn="ctr" eaLnBrk="0" hangingPunct="0">
              <a:defRPr/>
            </a:pPr>
            <a:r>
              <a:rPr lang="en-US" sz="1400" dirty="0" smtClean="0">
                <a:latin typeface="Calibri" pitchFamily="34" charset="0"/>
              </a:rPr>
              <a:t>Organization</a:t>
            </a:r>
            <a:endParaRPr lang="en-US" sz="1400" dirty="0">
              <a:latin typeface="Calibri" pitchFamily="34" charset="0"/>
            </a:endParaRPr>
          </a:p>
        </p:txBody>
      </p:sp>
      <p:sp>
        <p:nvSpPr>
          <p:cNvPr id="21" name="Arrondir un rectangle avec un coin diagonal 20"/>
          <p:cNvSpPr/>
          <p:nvPr/>
        </p:nvSpPr>
        <p:spPr bwMode="auto">
          <a:xfrm>
            <a:off x="7402146" y="3102005"/>
            <a:ext cx="1309687" cy="717550"/>
          </a:xfrm>
          <a:prstGeom prst="round2DiagRect">
            <a:avLst/>
          </a:prstGeom>
          <a:solidFill>
            <a:schemeClr val="tx2">
              <a:lumMod val="60000"/>
              <a:lumOff val="40000"/>
            </a:schemeClr>
          </a:solidFill>
          <a:ln w="12700" cap="flat" cmpd="sng" algn="ctr">
            <a:noFill/>
            <a:prstDash val="solid"/>
            <a:round/>
            <a:headEnd type="none" w="med" len="med"/>
            <a:tailEnd type="none" w="med" len="lg"/>
          </a:ln>
          <a:effectLst/>
        </p:spPr>
        <p:txBody>
          <a:bodyPr wrap="none" lIns="0" tIns="0" rIns="0" bIns="0" anchor="ctr"/>
          <a:lstStyle/>
          <a:p>
            <a:pPr algn="ctr" eaLnBrk="0" hangingPunct="0">
              <a:defRPr/>
            </a:pPr>
            <a:r>
              <a:rPr lang="fr-FR" sz="1400" dirty="0" smtClean="0">
                <a:latin typeface="Calibri" pitchFamily="34" charset="0"/>
              </a:rPr>
              <a:t>CODAP</a:t>
            </a:r>
          </a:p>
          <a:p>
            <a:pPr algn="ctr" eaLnBrk="0" hangingPunct="0">
              <a:defRPr/>
            </a:pPr>
            <a:r>
              <a:rPr lang="fr-FR" sz="1400" dirty="0" smtClean="0">
                <a:latin typeface="Calibri" pitchFamily="34" charset="0"/>
              </a:rPr>
              <a:t>Balancing circle,</a:t>
            </a:r>
          </a:p>
          <a:p>
            <a:pPr algn="ctr" eaLnBrk="0" hangingPunct="0">
              <a:defRPr/>
            </a:pPr>
            <a:r>
              <a:rPr lang="fr-FR" sz="1400" dirty="0" smtClean="0">
                <a:latin typeface="Calibri" pitchFamily="34" charset="0"/>
              </a:rPr>
              <a:t>metering</a:t>
            </a:r>
            <a:endParaRPr lang="fr-FR" sz="1400" dirty="0">
              <a:latin typeface="Calibri" pitchFamily="34" charset="0"/>
            </a:endParaRPr>
          </a:p>
        </p:txBody>
      </p:sp>
      <p:cxnSp>
        <p:nvCxnSpPr>
          <p:cNvPr id="25" name="Connecteur droit avec flèche 24"/>
          <p:cNvCxnSpPr/>
          <p:nvPr/>
        </p:nvCxnSpPr>
        <p:spPr bwMode="auto">
          <a:xfrm rot="10800000">
            <a:off x="6079867" y="3670934"/>
            <a:ext cx="1176719" cy="1588"/>
          </a:xfrm>
          <a:prstGeom prst="straightConnector1">
            <a:avLst/>
          </a:prstGeom>
          <a:solidFill>
            <a:srgbClr val="B4B4B4"/>
          </a:solidFill>
          <a:ln w="12700" cap="flat" cmpd="sng" algn="ctr">
            <a:solidFill>
              <a:schemeClr val="tx1"/>
            </a:solidFill>
            <a:prstDash val="solid"/>
            <a:round/>
            <a:headEnd type="none" w="med" len="med"/>
            <a:tailEnd type="arrow"/>
          </a:ln>
          <a:effectLst/>
        </p:spPr>
      </p:cxn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18</a:t>
            </a:fld>
            <a:endParaRPr lang="en-US" dirty="0"/>
          </a:p>
        </p:txBody>
      </p:sp>
      <p:sp>
        <p:nvSpPr>
          <p:cNvPr id="5" name="Rectangle 3"/>
          <p:cNvSpPr>
            <a:spLocks noGrp="1" noChangeArrowheads="1"/>
          </p:cNvSpPr>
          <p:nvPr>
            <p:ph type="title"/>
            <p:custDataLst>
              <p:tags r:id="rId1"/>
            </p:custDataLst>
          </p:nvPr>
        </p:nvSpPr>
        <p:spPr>
          <a:xfrm>
            <a:off x="660400" y="1204644"/>
            <a:ext cx="8585200" cy="533400"/>
          </a:xfrm>
        </p:spPr>
        <p:txBody>
          <a:bodyPr/>
          <a:lstStyle/>
          <a:p>
            <a:pPr eaLnBrk="1" hangingPunct="1"/>
            <a:r>
              <a:rPr lang="en-US" dirty="0" smtClean="0"/>
              <a:t>Table of contents</a:t>
            </a:r>
          </a:p>
        </p:txBody>
      </p:sp>
      <p:sp>
        <p:nvSpPr>
          <p:cNvPr id="6" name="ZoneTexte 5"/>
          <p:cNvSpPr txBox="1"/>
          <p:nvPr/>
        </p:nvSpPr>
        <p:spPr>
          <a:xfrm>
            <a:off x="598755" y="2106205"/>
            <a:ext cx="8021264" cy="2333972"/>
          </a:xfrm>
          <a:prstGeom prst="rect">
            <a:avLst/>
          </a:prstGeom>
          <a:noFill/>
        </p:spPr>
        <p:txBody>
          <a:bodyPr wrap="square" rtlCol="0">
            <a:spAutoFit/>
          </a:bodyPr>
          <a:lstStyle/>
          <a:p>
            <a:r>
              <a:rPr lang="en-US" sz="1800" b="1" dirty="0" smtClean="0">
                <a:solidFill>
                  <a:srgbClr val="FF0000"/>
                </a:solidFill>
              </a:rPr>
              <a:t>Topic							Page</a:t>
            </a:r>
          </a:p>
          <a:p>
            <a:endParaRPr lang="en-US" sz="1800" b="1" dirty="0" smtClean="0">
              <a:solidFill>
                <a:srgbClr val="FF0000"/>
              </a:solidFill>
            </a:endParaRP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Status quo of French power Market			3 - 9</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Future development of French power market		11 - 13	</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Status quo of BU EFR sales (SNET + EFRE)		15 - 17</a:t>
            </a:r>
          </a:p>
          <a:p>
            <a:pPr>
              <a:lnSpc>
                <a:spcPts val="2160"/>
              </a:lnSpc>
              <a:buClr>
                <a:schemeClr val="tx2"/>
              </a:buClr>
              <a:buFont typeface="Arial" pitchFamily="34" charset="0"/>
              <a:buChar char="•"/>
            </a:pPr>
            <a:r>
              <a:rPr lang="en-US" sz="1800" dirty="0" smtClean="0">
                <a:solidFill>
                  <a:schemeClr val="bg1">
                    <a:lumMod val="65000"/>
                  </a:schemeClr>
                </a:solidFill>
              </a:rPr>
              <a:t> </a:t>
            </a:r>
            <a:r>
              <a:rPr lang="en-US" sz="1800" dirty="0" smtClean="0"/>
              <a:t>Future development sales position				19 - 24</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Economic outcome of the business case 2020</a:t>
            </a:r>
          </a:p>
          <a:p>
            <a:r>
              <a:rPr lang="en-US" sz="1800" dirty="0" smtClean="0">
                <a:solidFill>
                  <a:srgbClr val="FF0000"/>
                </a:solidFill>
              </a:rPr>
              <a:t> </a:t>
            </a:r>
            <a:endParaRPr lang="en-US" sz="1800" dirty="0">
              <a:solidFill>
                <a:srgbClr val="FF0000"/>
              </a:solidFill>
            </a:endParaRP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a:xfrm>
            <a:off x="7099300" y="6550025"/>
            <a:ext cx="2257425" cy="260350"/>
          </a:xfrm>
        </p:spPr>
        <p:txBody>
          <a:bodyPr/>
          <a:lstStyle/>
          <a:p>
            <a:pPr>
              <a:defRPr/>
            </a:pPr>
            <a:fld id="{22A99E80-2052-4E9F-81A2-EA5FE134347C}" type="slidenum">
              <a:rPr lang="en-US" smtClean="0"/>
              <a:pPr>
                <a:defRPr/>
              </a:pPr>
              <a:t>19</a:t>
            </a:fld>
            <a:endParaRPr lang="en-US" dirty="0"/>
          </a:p>
        </p:txBody>
      </p:sp>
      <p:sp>
        <p:nvSpPr>
          <p:cNvPr id="5" name="Espace réservé du contenu 2"/>
          <p:cNvSpPr txBox="1">
            <a:spLocks/>
          </p:cNvSpPr>
          <p:nvPr/>
        </p:nvSpPr>
        <p:spPr bwMode="gray">
          <a:xfrm>
            <a:off x="581471" y="1068515"/>
            <a:ext cx="8229600" cy="413791"/>
          </a:xfrm>
          <a:prstGeom prst="rect">
            <a:avLst/>
          </a:prstGeom>
          <a:noFill/>
          <a:ln w="9525" algn="ctr">
            <a:noFill/>
            <a:miter lim="800000"/>
            <a:headEnd/>
            <a:tailEnd/>
          </a:ln>
        </p:spPr>
        <p:txBody>
          <a:bodyPr vert="horz" wrap="square" lIns="0" tIns="0" rIns="0" bIns="0" numCol="1" anchor="t" anchorCtr="0" compatLnSpc="1">
            <a:prstTxWarp prst="textNoShape">
              <a:avLst/>
            </a:prstTxWarp>
            <a:normAutofit/>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lang="en-US" sz="1800" b="1" kern="0" dirty="0" smtClean="0">
                <a:solidFill>
                  <a:srgbClr val="FF0000"/>
                </a:solidFill>
                <a:latin typeface="+mn-lt"/>
                <a:cs typeface="+mn-cs"/>
              </a:rPr>
              <a:t>Sales position</a:t>
            </a:r>
            <a:endParaRPr kumimoji="0" lang="en-US" sz="1800" b="1" i="0" u="none" strike="noStrike" kern="0" cap="none" spc="0" normalizeH="0" baseline="0" dirty="0">
              <a:ln>
                <a:noFill/>
              </a:ln>
              <a:solidFill>
                <a:srgbClr val="FF0000"/>
              </a:solidFill>
              <a:effectLst/>
              <a:uLnTx/>
              <a:uFillTx/>
              <a:latin typeface="+mn-lt"/>
              <a:ea typeface="+mn-ea"/>
              <a:cs typeface="+mn-cs"/>
            </a:endParaRPr>
          </a:p>
        </p:txBody>
      </p:sp>
      <p:sp>
        <p:nvSpPr>
          <p:cNvPr id="8" name="Espace réservé du contenu 2"/>
          <p:cNvSpPr txBox="1">
            <a:spLocks/>
          </p:cNvSpPr>
          <p:nvPr/>
        </p:nvSpPr>
        <p:spPr bwMode="gray">
          <a:xfrm>
            <a:off x="5433566" y="1915006"/>
            <a:ext cx="3552163" cy="413791"/>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endParaRPr kumimoji="0" lang="en-US" sz="1600" i="0" u="none" strike="noStrike" kern="0" cap="none" spc="0" normalizeH="0" baseline="0" dirty="0">
              <a:ln>
                <a:noFill/>
              </a:ln>
              <a:effectLst/>
              <a:uLnTx/>
              <a:uFillTx/>
              <a:latin typeface="+mn-lt"/>
              <a:ea typeface="+mn-ea"/>
              <a:cs typeface="+mn-cs"/>
            </a:endParaRPr>
          </a:p>
        </p:txBody>
      </p:sp>
      <p:sp>
        <p:nvSpPr>
          <p:cNvPr id="12" name="Espace réservé du contenu 2"/>
          <p:cNvSpPr txBox="1">
            <a:spLocks/>
          </p:cNvSpPr>
          <p:nvPr/>
        </p:nvSpPr>
        <p:spPr bwMode="gray">
          <a:xfrm>
            <a:off x="1149195" y="1480595"/>
            <a:ext cx="2790841" cy="413791"/>
          </a:xfrm>
          <a:prstGeom prst="rect">
            <a:avLst/>
          </a:prstGeom>
          <a:noFill/>
          <a:ln w="9525" algn="ctr">
            <a:noFill/>
            <a:miter lim="800000"/>
            <a:headEnd/>
            <a:tailEnd/>
          </a:ln>
        </p:spPr>
        <p:txBody>
          <a:bodyPr vert="horz" wrap="square" lIns="0" tIns="0" rIns="0" bIns="0" numCol="1" anchor="t" anchorCtr="0" compatLnSpc="1">
            <a:prstTxWarp prst="textNoShape">
              <a:avLst/>
            </a:prstTxWarp>
            <a:normAutofit/>
          </a:bodyPr>
          <a:lstStyle/>
          <a:p>
            <a:pPr marL="342900" marR="0" lvl="0" indent="-342900" algn="ctr" defTabSz="914400" rtl="0" eaLnBrk="0" fontAlgn="base" latinLnBrk="0" hangingPunct="0">
              <a:lnSpc>
                <a:spcPct val="100000"/>
              </a:lnSpc>
              <a:spcBef>
                <a:spcPct val="20000"/>
              </a:spcBef>
              <a:spcAft>
                <a:spcPct val="0"/>
              </a:spcAft>
              <a:buClrTx/>
              <a:buSzTx/>
              <a:buFontTx/>
              <a:buNone/>
              <a:tabLst/>
              <a:defRPr/>
            </a:pPr>
            <a:r>
              <a:rPr lang="en-US" sz="1600" b="1" kern="0" dirty="0" smtClean="0">
                <a:latin typeface="+mn-lt"/>
                <a:cs typeface="+mn-cs"/>
              </a:rPr>
              <a:t>Current sales position</a:t>
            </a:r>
            <a:endParaRPr kumimoji="0" lang="en-US" sz="1600" b="1" i="0" u="none" strike="noStrike" kern="0" cap="none" spc="0" normalizeH="0" baseline="0" dirty="0">
              <a:ln>
                <a:noFill/>
              </a:ln>
              <a:effectLst/>
              <a:uLnTx/>
              <a:uFillTx/>
              <a:latin typeface="+mn-lt"/>
              <a:ea typeface="+mn-ea"/>
              <a:cs typeface="+mn-cs"/>
            </a:endParaRPr>
          </a:p>
        </p:txBody>
      </p:sp>
      <p:sp>
        <p:nvSpPr>
          <p:cNvPr id="13" name="Espace réservé du contenu 2"/>
          <p:cNvSpPr txBox="1">
            <a:spLocks/>
          </p:cNvSpPr>
          <p:nvPr/>
        </p:nvSpPr>
        <p:spPr bwMode="gray">
          <a:xfrm>
            <a:off x="5678536" y="1480595"/>
            <a:ext cx="3678189" cy="413791"/>
          </a:xfrm>
          <a:prstGeom prst="rect">
            <a:avLst/>
          </a:prstGeom>
          <a:noFill/>
          <a:ln w="9525" algn="ctr">
            <a:noFill/>
            <a:miter lim="800000"/>
            <a:headEnd/>
            <a:tailEnd/>
          </a:ln>
        </p:spPr>
        <p:txBody>
          <a:bodyPr vert="horz" wrap="square" lIns="0" tIns="0" rIns="0" bIns="0" numCol="1" anchor="t" anchorCtr="0" compatLnSpc="1">
            <a:prstTxWarp prst="textNoShape">
              <a:avLst/>
            </a:prstTxWarp>
            <a:normAutofit/>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lang="en-US" sz="1600" b="1" kern="0" dirty="0" smtClean="0">
                <a:latin typeface="+mn-lt"/>
                <a:cs typeface="+mn-cs"/>
              </a:rPr>
              <a:t>Future expected sales position</a:t>
            </a:r>
            <a:endParaRPr kumimoji="0" lang="en-US" sz="1600" b="1" i="0" u="none" strike="noStrike" kern="0" cap="none" spc="0" normalizeH="0" baseline="0" dirty="0">
              <a:ln>
                <a:noFill/>
              </a:ln>
              <a:effectLst/>
              <a:uLnTx/>
              <a:uFillTx/>
              <a:latin typeface="+mn-lt"/>
              <a:ea typeface="+mn-ea"/>
              <a:cs typeface="+mn-cs"/>
            </a:endParaRPr>
          </a:p>
        </p:txBody>
      </p:sp>
      <p:cxnSp>
        <p:nvCxnSpPr>
          <p:cNvPr id="14" name="Connecteur droit 48"/>
          <p:cNvCxnSpPr>
            <a:cxnSpLocks noChangeShapeType="1"/>
          </p:cNvCxnSpPr>
          <p:nvPr/>
        </p:nvCxnSpPr>
        <p:spPr bwMode="auto">
          <a:xfrm>
            <a:off x="933306" y="1737102"/>
            <a:ext cx="3168650" cy="1587"/>
          </a:xfrm>
          <a:prstGeom prst="line">
            <a:avLst/>
          </a:prstGeom>
          <a:noFill/>
          <a:ln w="12700" cmpd="dbl" algn="ctr">
            <a:solidFill>
              <a:schemeClr val="tx2"/>
            </a:solidFill>
            <a:round/>
            <a:headEnd/>
            <a:tailEnd type="none" w="med" len="lg"/>
          </a:ln>
        </p:spPr>
      </p:cxnSp>
      <p:cxnSp>
        <p:nvCxnSpPr>
          <p:cNvPr id="15" name="Connecteur droit 48"/>
          <p:cNvCxnSpPr>
            <a:cxnSpLocks noChangeShapeType="1"/>
          </p:cNvCxnSpPr>
          <p:nvPr/>
        </p:nvCxnSpPr>
        <p:spPr bwMode="auto">
          <a:xfrm>
            <a:off x="5207538" y="1759309"/>
            <a:ext cx="3424183" cy="1588"/>
          </a:xfrm>
          <a:prstGeom prst="line">
            <a:avLst/>
          </a:prstGeom>
          <a:noFill/>
          <a:ln w="12700" cmpd="dbl" algn="ctr">
            <a:solidFill>
              <a:schemeClr val="tx2"/>
            </a:solidFill>
            <a:round/>
            <a:headEnd/>
            <a:tailEnd type="none" w="med" len="lg"/>
          </a:ln>
        </p:spPr>
      </p:cxnSp>
      <p:sp>
        <p:nvSpPr>
          <p:cNvPr id="17" name="ZoneTexte 16"/>
          <p:cNvSpPr txBox="1"/>
          <p:nvPr/>
        </p:nvSpPr>
        <p:spPr>
          <a:xfrm>
            <a:off x="851468" y="1876741"/>
            <a:ext cx="3729214" cy="954107"/>
          </a:xfrm>
          <a:prstGeom prst="rect">
            <a:avLst/>
          </a:prstGeom>
          <a:noFill/>
        </p:spPr>
        <p:txBody>
          <a:bodyPr wrap="square" rtlCol="0">
            <a:spAutoFit/>
          </a:bodyPr>
          <a:lstStyle/>
          <a:p>
            <a:pPr>
              <a:buClr>
                <a:schemeClr val="tx2"/>
              </a:buClr>
              <a:buFont typeface="Arial" pitchFamily="34" charset="0"/>
              <a:buChar char="•"/>
            </a:pPr>
            <a:r>
              <a:rPr lang="en-US" sz="1400" dirty="0" smtClean="0"/>
              <a:t> Competitive pricing</a:t>
            </a:r>
          </a:p>
          <a:p>
            <a:pPr>
              <a:buClr>
                <a:schemeClr val="tx2"/>
              </a:buClr>
              <a:buFont typeface="Arial" pitchFamily="34" charset="0"/>
              <a:buChar char="•"/>
            </a:pPr>
            <a:r>
              <a:rPr lang="en-US" sz="1400" dirty="0" smtClean="0"/>
              <a:t> 7 KAMs (power)</a:t>
            </a:r>
          </a:p>
          <a:p>
            <a:pPr>
              <a:buClr>
                <a:schemeClr val="tx2"/>
              </a:buClr>
              <a:buFont typeface="Arial" pitchFamily="34" charset="0"/>
              <a:buChar char="•"/>
            </a:pPr>
            <a:r>
              <a:rPr lang="en-US" sz="1400" dirty="0" smtClean="0"/>
              <a:t> Our segment in 2088 : Large Industry &amp; tertiary customers (180 TWh)</a:t>
            </a:r>
            <a:endParaRPr lang="en-US" sz="1400" dirty="0"/>
          </a:p>
        </p:txBody>
      </p:sp>
      <p:sp>
        <p:nvSpPr>
          <p:cNvPr id="18" name="ZoneTexte 17"/>
          <p:cNvSpPr txBox="1"/>
          <p:nvPr/>
        </p:nvSpPr>
        <p:spPr>
          <a:xfrm>
            <a:off x="5116529" y="1876741"/>
            <a:ext cx="4581919" cy="1384995"/>
          </a:xfrm>
          <a:prstGeom prst="rect">
            <a:avLst/>
          </a:prstGeom>
          <a:noFill/>
        </p:spPr>
        <p:txBody>
          <a:bodyPr wrap="square" rtlCol="0">
            <a:spAutoFit/>
          </a:bodyPr>
          <a:lstStyle/>
          <a:p>
            <a:pPr>
              <a:buClr>
                <a:schemeClr val="tx2"/>
              </a:buClr>
              <a:buFont typeface="Arial" pitchFamily="34" charset="0"/>
              <a:buChar char="•"/>
            </a:pPr>
            <a:r>
              <a:rPr lang="en-US" sz="1400" dirty="0" smtClean="0"/>
              <a:t> Paneuropean Sales Organization</a:t>
            </a:r>
          </a:p>
          <a:p>
            <a:pPr>
              <a:buClr>
                <a:schemeClr val="tx2"/>
              </a:buClr>
              <a:buFont typeface="Arial" pitchFamily="34" charset="0"/>
              <a:buChar char="•"/>
            </a:pPr>
            <a:r>
              <a:rPr lang="en-US" sz="1400" dirty="0" smtClean="0"/>
              <a:t> Long Term Contracts</a:t>
            </a:r>
          </a:p>
          <a:p>
            <a:pPr>
              <a:buClr>
                <a:schemeClr val="tx2"/>
              </a:buClr>
              <a:buFont typeface="Arial" pitchFamily="34" charset="0"/>
              <a:buChar char="•"/>
            </a:pPr>
            <a:r>
              <a:rPr lang="en-US" sz="1400" dirty="0" smtClean="0"/>
              <a:t> Competitive pricing</a:t>
            </a:r>
          </a:p>
          <a:p>
            <a:pPr>
              <a:buClr>
                <a:schemeClr val="tx2"/>
              </a:buClr>
              <a:buFont typeface="Arial" pitchFamily="34" charset="0"/>
              <a:buChar char="•"/>
            </a:pPr>
            <a:r>
              <a:rPr lang="en-US" sz="1400" dirty="0" smtClean="0"/>
              <a:t> 7 KAMs + 2 (Power and Gas)</a:t>
            </a:r>
          </a:p>
          <a:p>
            <a:pPr>
              <a:buClr>
                <a:schemeClr val="tx2"/>
              </a:buClr>
              <a:buFont typeface="Arial" pitchFamily="34" charset="0"/>
              <a:buChar char="•"/>
            </a:pPr>
            <a:r>
              <a:rPr lang="en-US" sz="1400" dirty="0" smtClean="0"/>
              <a:t> Our segment in 2020 : Large Industry &amp; tertiary customers</a:t>
            </a:r>
            <a:endParaRPr lang="en-US" sz="1400" dirty="0"/>
          </a:p>
        </p:txBody>
      </p:sp>
      <p:sp>
        <p:nvSpPr>
          <p:cNvPr id="27" name="Rectangle 26"/>
          <p:cNvSpPr/>
          <p:nvPr/>
        </p:nvSpPr>
        <p:spPr bwMode="auto">
          <a:xfrm>
            <a:off x="339050" y="4232699"/>
            <a:ext cx="1243174" cy="1130421"/>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28" name="Rectangle 27"/>
          <p:cNvSpPr/>
          <p:nvPr/>
        </p:nvSpPr>
        <p:spPr bwMode="auto">
          <a:xfrm>
            <a:off x="1582224" y="4469268"/>
            <a:ext cx="1119883" cy="893852"/>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29" name="Rectangle 28"/>
          <p:cNvSpPr/>
          <p:nvPr/>
        </p:nvSpPr>
        <p:spPr bwMode="auto">
          <a:xfrm>
            <a:off x="2702107" y="4623381"/>
            <a:ext cx="881931" cy="739739"/>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pic>
        <p:nvPicPr>
          <p:cNvPr id="30" name="Image 29" descr="logo_edf.jpg"/>
          <p:cNvPicPr>
            <a:picLocks noChangeAspect="1"/>
          </p:cNvPicPr>
          <p:nvPr/>
        </p:nvPicPr>
        <p:blipFill>
          <a:blip r:embed="rId2" cstate="print"/>
          <a:stretch>
            <a:fillRect/>
          </a:stretch>
        </p:blipFill>
        <p:spPr>
          <a:xfrm>
            <a:off x="625310" y="4337919"/>
            <a:ext cx="662392" cy="899695"/>
          </a:xfrm>
          <a:prstGeom prst="rect">
            <a:avLst/>
          </a:prstGeom>
        </p:spPr>
      </p:pic>
      <p:pic>
        <p:nvPicPr>
          <p:cNvPr id="31" name="Image 30" descr="logo_GDFSUEZ.jpg"/>
          <p:cNvPicPr>
            <a:picLocks noChangeAspect="1"/>
          </p:cNvPicPr>
          <p:nvPr/>
        </p:nvPicPr>
        <p:blipFill>
          <a:blip r:embed="rId3" cstate="print"/>
          <a:stretch>
            <a:fillRect/>
          </a:stretch>
        </p:blipFill>
        <p:spPr>
          <a:xfrm>
            <a:off x="1616979" y="4819527"/>
            <a:ext cx="1033758" cy="324067"/>
          </a:xfrm>
          <a:prstGeom prst="rect">
            <a:avLst/>
          </a:prstGeom>
        </p:spPr>
      </p:pic>
      <p:pic>
        <p:nvPicPr>
          <p:cNvPr id="32" name="Image 31" descr="EONFRANCE_n_Fr_RGB1.JPG"/>
          <p:cNvPicPr>
            <a:picLocks noChangeAspect="1"/>
          </p:cNvPicPr>
          <p:nvPr/>
        </p:nvPicPr>
        <p:blipFill>
          <a:blip r:embed="rId4" cstate="print"/>
          <a:stretch>
            <a:fillRect/>
          </a:stretch>
        </p:blipFill>
        <p:spPr>
          <a:xfrm>
            <a:off x="2763761" y="4803163"/>
            <a:ext cx="768907" cy="165544"/>
          </a:xfrm>
          <a:prstGeom prst="rect">
            <a:avLst/>
          </a:prstGeom>
        </p:spPr>
      </p:pic>
      <p:pic>
        <p:nvPicPr>
          <p:cNvPr id="33" name="Image 32" descr="Logo LA SNET_Rouge.jpg"/>
          <p:cNvPicPr>
            <a:picLocks noChangeAspect="1"/>
          </p:cNvPicPr>
          <p:nvPr/>
        </p:nvPicPr>
        <p:blipFill>
          <a:blip r:embed="rId5" cstate="print"/>
          <a:stretch>
            <a:fillRect/>
          </a:stretch>
        </p:blipFill>
        <p:spPr>
          <a:xfrm>
            <a:off x="2842854" y="4968707"/>
            <a:ext cx="611840" cy="235966"/>
          </a:xfrm>
          <a:prstGeom prst="rect">
            <a:avLst/>
          </a:prstGeom>
        </p:spPr>
      </p:pic>
      <p:pic>
        <p:nvPicPr>
          <p:cNvPr id="34" name="Image 33" descr="logo_atel.png"/>
          <p:cNvPicPr>
            <a:picLocks noChangeAspect="1"/>
          </p:cNvPicPr>
          <p:nvPr/>
        </p:nvPicPr>
        <p:blipFill>
          <a:blip r:embed="rId6" cstate="print"/>
          <a:stretch>
            <a:fillRect/>
          </a:stretch>
        </p:blipFill>
        <p:spPr>
          <a:xfrm>
            <a:off x="3690156" y="4831234"/>
            <a:ext cx="601716" cy="250715"/>
          </a:xfrm>
          <a:prstGeom prst="rect">
            <a:avLst/>
          </a:prstGeom>
        </p:spPr>
      </p:pic>
      <p:sp>
        <p:nvSpPr>
          <p:cNvPr id="35" name="Rectangle 34"/>
          <p:cNvSpPr/>
          <p:nvPr/>
        </p:nvSpPr>
        <p:spPr bwMode="auto">
          <a:xfrm>
            <a:off x="5145572" y="4230989"/>
            <a:ext cx="1243174" cy="1130421"/>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36" name="Rectangle 35"/>
          <p:cNvSpPr/>
          <p:nvPr/>
        </p:nvSpPr>
        <p:spPr bwMode="auto">
          <a:xfrm>
            <a:off x="6388746" y="4467558"/>
            <a:ext cx="1068513" cy="893852"/>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37" name="Rectangle 36"/>
          <p:cNvSpPr/>
          <p:nvPr/>
        </p:nvSpPr>
        <p:spPr bwMode="auto">
          <a:xfrm>
            <a:off x="7457259" y="4469269"/>
            <a:ext cx="1029985" cy="892142"/>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pic>
        <p:nvPicPr>
          <p:cNvPr id="38" name="Image 37" descr="logo_edf.jpg"/>
          <p:cNvPicPr>
            <a:picLocks noChangeAspect="1"/>
          </p:cNvPicPr>
          <p:nvPr/>
        </p:nvPicPr>
        <p:blipFill>
          <a:blip r:embed="rId2" cstate="print"/>
          <a:stretch>
            <a:fillRect/>
          </a:stretch>
        </p:blipFill>
        <p:spPr>
          <a:xfrm>
            <a:off x="5431832" y="4336209"/>
            <a:ext cx="662392" cy="899695"/>
          </a:xfrm>
          <a:prstGeom prst="rect">
            <a:avLst/>
          </a:prstGeom>
        </p:spPr>
      </p:pic>
      <p:pic>
        <p:nvPicPr>
          <p:cNvPr id="39" name="Image 38" descr="logo_GDFSUEZ.jpg"/>
          <p:cNvPicPr>
            <a:picLocks noChangeAspect="1"/>
          </p:cNvPicPr>
          <p:nvPr/>
        </p:nvPicPr>
        <p:blipFill>
          <a:blip r:embed="rId3" cstate="print"/>
          <a:stretch>
            <a:fillRect/>
          </a:stretch>
        </p:blipFill>
        <p:spPr>
          <a:xfrm>
            <a:off x="6423501" y="4817817"/>
            <a:ext cx="1033758" cy="324067"/>
          </a:xfrm>
          <a:prstGeom prst="rect">
            <a:avLst/>
          </a:prstGeom>
        </p:spPr>
      </p:pic>
      <p:pic>
        <p:nvPicPr>
          <p:cNvPr id="40" name="Image 39" descr="EONFRANCE_n_Fr_RGB1.JPG"/>
          <p:cNvPicPr>
            <a:picLocks noChangeAspect="1"/>
          </p:cNvPicPr>
          <p:nvPr/>
        </p:nvPicPr>
        <p:blipFill>
          <a:blip r:embed="rId4" cstate="print"/>
          <a:stretch>
            <a:fillRect/>
          </a:stretch>
        </p:blipFill>
        <p:spPr>
          <a:xfrm>
            <a:off x="7631927" y="4873371"/>
            <a:ext cx="768907" cy="165544"/>
          </a:xfrm>
          <a:prstGeom prst="rect">
            <a:avLst/>
          </a:prstGeom>
        </p:spPr>
      </p:pic>
      <p:sp>
        <p:nvSpPr>
          <p:cNvPr id="41" name="ZoneTexte 40"/>
          <p:cNvSpPr txBox="1"/>
          <p:nvPr/>
        </p:nvSpPr>
        <p:spPr>
          <a:xfrm>
            <a:off x="5013789" y="3513320"/>
            <a:ext cx="3373777" cy="307777"/>
          </a:xfrm>
          <a:prstGeom prst="rect">
            <a:avLst/>
          </a:prstGeom>
          <a:noFill/>
        </p:spPr>
        <p:txBody>
          <a:bodyPr wrap="square" rtlCol="0">
            <a:spAutoFit/>
          </a:bodyPr>
          <a:lstStyle/>
          <a:p>
            <a:pPr algn="ctr"/>
            <a:r>
              <a:rPr lang="en-US" sz="1400" dirty="0" smtClean="0"/>
              <a:t>3rd force</a:t>
            </a:r>
            <a:endParaRPr lang="en-US" sz="1400" dirty="0"/>
          </a:p>
        </p:txBody>
      </p:sp>
      <p:sp>
        <p:nvSpPr>
          <p:cNvPr id="42" name="ZoneTexte 41"/>
          <p:cNvSpPr txBox="1"/>
          <p:nvPr/>
        </p:nvSpPr>
        <p:spPr>
          <a:xfrm>
            <a:off x="915167" y="3446246"/>
            <a:ext cx="3376706" cy="271869"/>
          </a:xfrm>
          <a:prstGeom prst="rect">
            <a:avLst/>
          </a:prstGeom>
          <a:noFill/>
        </p:spPr>
        <p:txBody>
          <a:bodyPr wrap="square" rtlCol="0">
            <a:spAutoFit/>
          </a:bodyPr>
          <a:lstStyle/>
          <a:p>
            <a:pPr>
              <a:lnSpc>
                <a:spcPts val="1440"/>
              </a:lnSpc>
              <a:spcAft>
                <a:spcPts val="600"/>
              </a:spcAft>
            </a:pPr>
            <a:r>
              <a:rPr lang="en-US" sz="1400" dirty="0" smtClean="0"/>
              <a:t>3rd force (at the same level than Atel)</a:t>
            </a:r>
          </a:p>
        </p:txBody>
      </p:sp>
      <p:sp>
        <p:nvSpPr>
          <p:cNvPr id="43" name="ZoneTexte 42"/>
          <p:cNvSpPr txBox="1"/>
          <p:nvPr/>
        </p:nvSpPr>
        <p:spPr>
          <a:xfrm>
            <a:off x="832202" y="3164447"/>
            <a:ext cx="3604644" cy="307777"/>
          </a:xfrm>
          <a:prstGeom prst="rect">
            <a:avLst/>
          </a:prstGeom>
          <a:noFill/>
        </p:spPr>
        <p:txBody>
          <a:bodyPr wrap="square" rtlCol="0">
            <a:spAutoFit/>
          </a:bodyPr>
          <a:lstStyle/>
          <a:p>
            <a:r>
              <a:rPr lang="en-US" sz="1400" dirty="0" smtClean="0"/>
              <a:t>Market share at the market price (2008) :</a:t>
            </a:r>
            <a:endParaRPr lang="en-US" sz="1400" dirty="0"/>
          </a:p>
        </p:txBody>
      </p:sp>
      <p:sp>
        <p:nvSpPr>
          <p:cNvPr id="44" name="ZoneTexte 43"/>
          <p:cNvSpPr txBox="1"/>
          <p:nvPr/>
        </p:nvSpPr>
        <p:spPr>
          <a:xfrm>
            <a:off x="5147351" y="3265698"/>
            <a:ext cx="3513762" cy="307777"/>
          </a:xfrm>
          <a:prstGeom prst="rect">
            <a:avLst/>
          </a:prstGeom>
          <a:noFill/>
        </p:spPr>
        <p:txBody>
          <a:bodyPr wrap="square" rtlCol="0">
            <a:spAutoFit/>
          </a:bodyPr>
          <a:lstStyle/>
          <a:p>
            <a:r>
              <a:rPr lang="en-US" sz="1400" dirty="0" smtClean="0"/>
              <a:t>Market share at the market price (2013) :</a:t>
            </a:r>
            <a:endParaRPr lang="en-US" sz="1400" dirty="0"/>
          </a:p>
        </p:txBody>
      </p:sp>
      <p:sp>
        <p:nvSpPr>
          <p:cNvPr id="45" name="ZoneTexte 44"/>
          <p:cNvSpPr txBox="1"/>
          <p:nvPr/>
        </p:nvSpPr>
        <p:spPr>
          <a:xfrm>
            <a:off x="631788" y="3950617"/>
            <a:ext cx="583814" cy="276999"/>
          </a:xfrm>
          <a:prstGeom prst="rect">
            <a:avLst/>
          </a:prstGeom>
          <a:noFill/>
        </p:spPr>
        <p:txBody>
          <a:bodyPr wrap="none" rtlCol="0">
            <a:spAutoFit/>
          </a:bodyPr>
          <a:lstStyle/>
          <a:p>
            <a:r>
              <a:rPr lang="fr-FR" sz="1200" dirty="0" smtClean="0"/>
              <a:t>73,9 %</a:t>
            </a:r>
            <a:endParaRPr lang="fr-FR" sz="1200" dirty="0"/>
          </a:p>
        </p:txBody>
      </p:sp>
      <p:sp>
        <p:nvSpPr>
          <p:cNvPr id="46" name="ZoneTexte 45"/>
          <p:cNvSpPr txBox="1"/>
          <p:nvPr/>
        </p:nvSpPr>
        <p:spPr>
          <a:xfrm>
            <a:off x="1849276" y="4192269"/>
            <a:ext cx="511679" cy="276999"/>
          </a:xfrm>
          <a:prstGeom prst="rect">
            <a:avLst/>
          </a:prstGeom>
          <a:noFill/>
        </p:spPr>
        <p:txBody>
          <a:bodyPr wrap="none" rtlCol="0">
            <a:spAutoFit/>
          </a:bodyPr>
          <a:lstStyle/>
          <a:p>
            <a:r>
              <a:rPr lang="fr-FR" sz="1200" dirty="0" smtClean="0"/>
              <a:t>9,6 %</a:t>
            </a:r>
            <a:endParaRPr lang="fr-FR" sz="1200" dirty="0"/>
          </a:p>
        </p:txBody>
      </p:sp>
      <p:sp>
        <p:nvSpPr>
          <p:cNvPr id="47" name="Rectangle 46"/>
          <p:cNvSpPr/>
          <p:nvPr/>
        </p:nvSpPr>
        <p:spPr bwMode="auto">
          <a:xfrm>
            <a:off x="3588135" y="4623381"/>
            <a:ext cx="848711" cy="739739"/>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48" name="ZoneTexte 47"/>
          <p:cNvSpPr txBox="1"/>
          <p:nvPr/>
        </p:nvSpPr>
        <p:spPr>
          <a:xfrm>
            <a:off x="2914428" y="4346382"/>
            <a:ext cx="577402" cy="276999"/>
          </a:xfrm>
          <a:prstGeom prst="rect">
            <a:avLst/>
          </a:prstGeom>
          <a:noFill/>
        </p:spPr>
        <p:txBody>
          <a:bodyPr wrap="none" rtlCol="0">
            <a:spAutoFit/>
          </a:bodyPr>
          <a:lstStyle/>
          <a:p>
            <a:r>
              <a:rPr lang="fr-FR" sz="1200" b="1" dirty="0" smtClean="0">
                <a:solidFill>
                  <a:schemeClr val="tx2"/>
                </a:solidFill>
              </a:rPr>
              <a:t>5,5 %</a:t>
            </a:r>
            <a:endParaRPr lang="fr-FR" sz="1200" b="1" dirty="0">
              <a:solidFill>
                <a:schemeClr val="tx2"/>
              </a:solidFill>
            </a:endParaRPr>
          </a:p>
        </p:txBody>
      </p:sp>
      <p:sp>
        <p:nvSpPr>
          <p:cNvPr id="49" name="ZoneTexte 48"/>
          <p:cNvSpPr txBox="1"/>
          <p:nvPr/>
        </p:nvSpPr>
        <p:spPr>
          <a:xfrm>
            <a:off x="3732092" y="4346382"/>
            <a:ext cx="511679" cy="276999"/>
          </a:xfrm>
          <a:prstGeom prst="rect">
            <a:avLst/>
          </a:prstGeom>
          <a:noFill/>
        </p:spPr>
        <p:txBody>
          <a:bodyPr wrap="none" rtlCol="0">
            <a:spAutoFit/>
          </a:bodyPr>
          <a:lstStyle/>
          <a:p>
            <a:r>
              <a:rPr lang="fr-FR" sz="1200" dirty="0" smtClean="0"/>
              <a:t>5,5 %</a:t>
            </a:r>
            <a:endParaRPr lang="fr-FR" sz="1200" dirty="0"/>
          </a:p>
        </p:txBody>
      </p:sp>
      <p:sp>
        <p:nvSpPr>
          <p:cNvPr id="52" name="ZoneTexte 51"/>
          <p:cNvSpPr txBox="1"/>
          <p:nvPr/>
        </p:nvSpPr>
        <p:spPr>
          <a:xfrm>
            <a:off x="5462782" y="3955700"/>
            <a:ext cx="583814" cy="276999"/>
          </a:xfrm>
          <a:prstGeom prst="rect">
            <a:avLst/>
          </a:prstGeom>
          <a:noFill/>
        </p:spPr>
        <p:txBody>
          <a:bodyPr wrap="none" rtlCol="0">
            <a:spAutoFit/>
          </a:bodyPr>
          <a:lstStyle/>
          <a:p>
            <a:r>
              <a:rPr lang="fr-FR" sz="1200" dirty="0" smtClean="0"/>
              <a:t>70,8 %</a:t>
            </a:r>
            <a:endParaRPr lang="fr-FR" sz="1200" dirty="0"/>
          </a:p>
        </p:txBody>
      </p:sp>
      <p:sp>
        <p:nvSpPr>
          <p:cNvPr id="53" name="ZoneTexte 52"/>
          <p:cNvSpPr txBox="1"/>
          <p:nvPr/>
        </p:nvSpPr>
        <p:spPr>
          <a:xfrm>
            <a:off x="6661497" y="4192269"/>
            <a:ext cx="470000" cy="276999"/>
          </a:xfrm>
          <a:prstGeom prst="rect">
            <a:avLst/>
          </a:prstGeom>
          <a:noFill/>
        </p:spPr>
        <p:txBody>
          <a:bodyPr wrap="none" rtlCol="0">
            <a:spAutoFit/>
          </a:bodyPr>
          <a:lstStyle/>
          <a:p>
            <a:r>
              <a:rPr lang="fr-FR" sz="1200" dirty="0" smtClean="0"/>
              <a:t>10 %</a:t>
            </a:r>
            <a:endParaRPr lang="fr-FR" sz="1200" dirty="0"/>
          </a:p>
        </p:txBody>
      </p:sp>
      <p:sp>
        <p:nvSpPr>
          <p:cNvPr id="54" name="ZoneTexte 53"/>
          <p:cNvSpPr txBox="1"/>
          <p:nvPr/>
        </p:nvSpPr>
        <p:spPr>
          <a:xfrm>
            <a:off x="7714119" y="4190559"/>
            <a:ext cx="534121" cy="276999"/>
          </a:xfrm>
          <a:prstGeom prst="rect">
            <a:avLst/>
          </a:prstGeom>
          <a:noFill/>
        </p:spPr>
        <p:txBody>
          <a:bodyPr wrap="none" rtlCol="0">
            <a:spAutoFit/>
          </a:bodyPr>
          <a:lstStyle/>
          <a:p>
            <a:r>
              <a:rPr lang="fr-FR" sz="1200" b="1" dirty="0" smtClean="0">
                <a:solidFill>
                  <a:schemeClr val="tx2"/>
                </a:solidFill>
              </a:rPr>
              <a:t>10 %</a:t>
            </a:r>
            <a:endParaRPr lang="fr-FR" sz="1200" b="1" dirty="0">
              <a:solidFill>
                <a:schemeClr val="tx2"/>
              </a:solidFill>
            </a:endParaRPr>
          </a:p>
        </p:txBody>
      </p:sp>
      <p:sp>
        <p:nvSpPr>
          <p:cNvPr id="55" name="Rectangle 54"/>
          <p:cNvSpPr/>
          <p:nvPr/>
        </p:nvSpPr>
        <p:spPr bwMode="auto">
          <a:xfrm>
            <a:off x="8487244" y="4623380"/>
            <a:ext cx="869481" cy="736319"/>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pic>
        <p:nvPicPr>
          <p:cNvPr id="56" name="Image 55" descr="logo_atel.png"/>
          <p:cNvPicPr>
            <a:picLocks noChangeAspect="1"/>
          </p:cNvPicPr>
          <p:nvPr/>
        </p:nvPicPr>
        <p:blipFill>
          <a:blip r:embed="rId6" cstate="print"/>
          <a:stretch>
            <a:fillRect/>
          </a:stretch>
        </p:blipFill>
        <p:spPr>
          <a:xfrm>
            <a:off x="8631721" y="4831234"/>
            <a:ext cx="601716" cy="250715"/>
          </a:xfrm>
          <a:prstGeom prst="rect">
            <a:avLst/>
          </a:prstGeom>
        </p:spPr>
      </p:pic>
      <p:sp>
        <p:nvSpPr>
          <p:cNvPr id="57" name="ZoneTexte 56"/>
          <p:cNvSpPr txBox="1"/>
          <p:nvPr/>
        </p:nvSpPr>
        <p:spPr>
          <a:xfrm>
            <a:off x="8631721" y="4360282"/>
            <a:ext cx="511679" cy="276999"/>
          </a:xfrm>
          <a:prstGeom prst="rect">
            <a:avLst/>
          </a:prstGeom>
          <a:noFill/>
        </p:spPr>
        <p:txBody>
          <a:bodyPr wrap="none" rtlCol="0">
            <a:spAutoFit/>
          </a:bodyPr>
          <a:lstStyle/>
          <a:p>
            <a:r>
              <a:rPr lang="fr-FR" sz="1200" dirty="0" smtClean="0"/>
              <a:t>6,4 %</a:t>
            </a:r>
            <a:endParaRPr lang="fr-FR" sz="1200" dirty="0"/>
          </a:p>
        </p:txBody>
      </p:sp>
      <p:pic>
        <p:nvPicPr>
          <p:cNvPr id="59" name="Image 58" descr="logo_poweo.jpg"/>
          <p:cNvPicPr>
            <a:picLocks noChangeAspect="1"/>
          </p:cNvPicPr>
          <p:nvPr/>
        </p:nvPicPr>
        <p:blipFill>
          <a:blip r:embed="rId7" cstate="print"/>
          <a:stretch>
            <a:fillRect/>
          </a:stretch>
        </p:blipFill>
        <p:spPr>
          <a:xfrm>
            <a:off x="1361614" y="6047371"/>
            <a:ext cx="813354" cy="202816"/>
          </a:xfrm>
          <a:prstGeom prst="rect">
            <a:avLst/>
          </a:prstGeom>
        </p:spPr>
      </p:pic>
      <p:sp>
        <p:nvSpPr>
          <p:cNvPr id="62" name="Flèche vers le bas 61"/>
          <p:cNvSpPr/>
          <p:nvPr/>
        </p:nvSpPr>
        <p:spPr bwMode="auto">
          <a:xfrm>
            <a:off x="2216064" y="2949003"/>
            <a:ext cx="289782" cy="215444"/>
          </a:xfrm>
          <a:prstGeom prst="downArrow">
            <a:avLst/>
          </a:prstGeom>
          <a:solidFill>
            <a:srgbClr val="B4B4B4"/>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63" name="Flèche vers le bas 62"/>
          <p:cNvSpPr/>
          <p:nvPr/>
        </p:nvSpPr>
        <p:spPr bwMode="auto">
          <a:xfrm>
            <a:off x="6391624" y="3056725"/>
            <a:ext cx="289782" cy="215444"/>
          </a:xfrm>
          <a:prstGeom prst="downArrow">
            <a:avLst/>
          </a:prstGeom>
          <a:solidFill>
            <a:srgbClr val="B4B4B4"/>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pic>
        <p:nvPicPr>
          <p:cNvPr id="64" name="Image 63" descr="logo_endesa.jpg"/>
          <p:cNvPicPr>
            <a:picLocks noChangeAspect="1"/>
          </p:cNvPicPr>
          <p:nvPr/>
        </p:nvPicPr>
        <p:blipFill>
          <a:blip r:embed="rId8" cstate="print"/>
          <a:stretch>
            <a:fillRect/>
          </a:stretch>
        </p:blipFill>
        <p:spPr>
          <a:xfrm>
            <a:off x="3168949" y="6093048"/>
            <a:ext cx="384267" cy="362774"/>
          </a:xfrm>
          <a:prstGeom prst="rect">
            <a:avLst/>
          </a:prstGeom>
        </p:spPr>
      </p:pic>
      <p:pic>
        <p:nvPicPr>
          <p:cNvPr id="33794" name="Picture 2"/>
          <p:cNvPicPr>
            <a:picLocks noChangeAspect="1" noChangeArrowheads="1"/>
          </p:cNvPicPr>
          <p:nvPr/>
        </p:nvPicPr>
        <p:blipFill>
          <a:blip r:embed="rId9" cstate="print"/>
          <a:srcRect l="35202" t="74479" r="50405" b="21954"/>
          <a:stretch>
            <a:fillRect/>
          </a:stretch>
        </p:blipFill>
        <p:spPr bwMode="auto">
          <a:xfrm>
            <a:off x="2220773" y="6082714"/>
            <a:ext cx="901024" cy="167473"/>
          </a:xfrm>
          <a:prstGeom prst="rect">
            <a:avLst/>
          </a:prstGeom>
          <a:noFill/>
          <a:ln w="9525">
            <a:noFill/>
            <a:miter lim="800000"/>
            <a:headEnd/>
            <a:tailEnd/>
          </a:ln>
        </p:spPr>
      </p:pic>
      <p:sp>
        <p:nvSpPr>
          <p:cNvPr id="65" name="Rectangle 64"/>
          <p:cNvSpPr/>
          <p:nvPr/>
        </p:nvSpPr>
        <p:spPr bwMode="auto">
          <a:xfrm>
            <a:off x="1290378" y="5700165"/>
            <a:ext cx="944050" cy="852753"/>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67" name="ZoneTexte 66"/>
          <p:cNvSpPr txBox="1"/>
          <p:nvPr/>
        </p:nvSpPr>
        <p:spPr>
          <a:xfrm>
            <a:off x="1514740" y="5484810"/>
            <a:ext cx="511679" cy="276999"/>
          </a:xfrm>
          <a:prstGeom prst="rect">
            <a:avLst/>
          </a:prstGeom>
          <a:noFill/>
        </p:spPr>
        <p:txBody>
          <a:bodyPr wrap="none" rtlCol="0">
            <a:spAutoFit/>
          </a:bodyPr>
          <a:lstStyle/>
          <a:p>
            <a:r>
              <a:rPr lang="fr-FR" sz="1200" dirty="0" smtClean="0"/>
              <a:t>2,4 %</a:t>
            </a:r>
            <a:endParaRPr lang="fr-FR" sz="1200" dirty="0"/>
          </a:p>
        </p:txBody>
      </p:sp>
      <p:sp>
        <p:nvSpPr>
          <p:cNvPr id="68" name="Rectangle 67"/>
          <p:cNvSpPr/>
          <p:nvPr/>
        </p:nvSpPr>
        <p:spPr bwMode="auto">
          <a:xfrm>
            <a:off x="2234428" y="5813179"/>
            <a:ext cx="848711" cy="739739"/>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69" name="ZoneTexte 68"/>
          <p:cNvSpPr txBox="1"/>
          <p:nvPr/>
        </p:nvSpPr>
        <p:spPr>
          <a:xfrm>
            <a:off x="2383524" y="5592487"/>
            <a:ext cx="500458" cy="276999"/>
          </a:xfrm>
          <a:prstGeom prst="rect">
            <a:avLst/>
          </a:prstGeom>
          <a:noFill/>
        </p:spPr>
        <p:txBody>
          <a:bodyPr wrap="none" rtlCol="0">
            <a:spAutoFit/>
          </a:bodyPr>
          <a:lstStyle/>
          <a:p>
            <a:r>
              <a:rPr lang="fr-FR" sz="1200" dirty="0" smtClean="0"/>
              <a:t>1,9 %</a:t>
            </a:r>
            <a:endParaRPr lang="fr-FR" sz="1200" dirty="0"/>
          </a:p>
        </p:txBody>
      </p:sp>
      <p:sp>
        <p:nvSpPr>
          <p:cNvPr id="70" name="ZoneTexte 69"/>
          <p:cNvSpPr txBox="1"/>
          <p:nvPr/>
        </p:nvSpPr>
        <p:spPr>
          <a:xfrm>
            <a:off x="3154163" y="5790920"/>
            <a:ext cx="511679" cy="276999"/>
          </a:xfrm>
          <a:prstGeom prst="rect">
            <a:avLst/>
          </a:prstGeom>
          <a:noFill/>
        </p:spPr>
        <p:txBody>
          <a:bodyPr wrap="none" rtlCol="0">
            <a:spAutoFit/>
          </a:bodyPr>
          <a:lstStyle/>
          <a:p>
            <a:r>
              <a:rPr lang="fr-FR" sz="1200" dirty="0" smtClean="0"/>
              <a:t>0,6 %</a:t>
            </a:r>
            <a:endParaRPr lang="fr-FR" sz="1200" dirty="0"/>
          </a:p>
        </p:txBody>
      </p:sp>
      <p:sp>
        <p:nvSpPr>
          <p:cNvPr id="71" name="Rectangle 70"/>
          <p:cNvSpPr/>
          <p:nvPr/>
        </p:nvSpPr>
        <p:spPr bwMode="auto">
          <a:xfrm>
            <a:off x="3083140" y="6006670"/>
            <a:ext cx="602304" cy="546248"/>
          </a:xfrm>
          <a:prstGeom prst="rect">
            <a:avLst/>
          </a:prstGeom>
          <a:no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pic>
        <p:nvPicPr>
          <p:cNvPr id="72" name="Image 71" descr="logo_poweo.jpg"/>
          <p:cNvPicPr>
            <a:picLocks noChangeAspect="1"/>
          </p:cNvPicPr>
          <p:nvPr/>
        </p:nvPicPr>
        <p:blipFill>
          <a:blip r:embed="rId7" cstate="print"/>
          <a:stretch>
            <a:fillRect/>
          </a:stretch>
        </p:blipFill>
        <p:spPr>
          <a:xfrm>
            <a:off x="5207538" y="5558993"/>
            <a:ext cx="813354" cy="202816"/>
          </a:xfrm>
          <a:prstGeom prst="rect">
            <a:avLst/>
          </a:prstGeom>
        </p:spPr>
      </p:pic>
      <p:pic>
        <p:nvPicPr>
          <p:cNvPr id="73" name="Picture 2"/>
          <p:cNvPicPr>
            <a:picLocks noChangeAspect="1" noChangeArrowheads="1"/>
          </p:cNvPicPr>
          <p:nvPr/>
        </p:nvPicPr>
        <p:blipFill>
          <a:blip r:embed="rId9" cstate="print"/>
          <a:srcRect l="35202" t="74479" r="50405" b="21954"/>
          <a:stretch>
            <a:fillRect/>
          </a:stretch>
        </p:blipFill>
        <p:spPr bwMode="auto">
          <a:xfrm>
            <a:off x="5147351" y="5925575"/>
            <a:ext cx="901024" cy="167473"/>
          </a:xfrm>
          <a:prstGeom prst="rect">
            <a:avLst/>
          </a:prstGeom>
          <a:noFill/>
          <a:ln w="9525">
            <a:noFill/>
            <a:miter lim="800000"/>
            <a:headEnd/>
            <a:tailEnd/>
          </a:ln>
        </p:spPr>
      </p:pic>
      <p:pic>
        <p:nvPicPr>
          <p:cNvPr id="74" name="Image 73" descr="logo_endesa.jpg"/>
          <p:cNvPicPr>
            <a:picLocks noChangeAspect="1"/>
          </p:cNvPicPr>
          <p:nvPr/>
        </p:nvPicPr>
        <p:blipFill>
          <a:blip r:embed="rId8" cstate="print"/>
          <a:stretch>
            <a:fillRect/>
          </a:stretch>
        </p:blipFill>
        <p:spPr>
          <a:xfrm>
            <a:off x="5207538" y="6274435"/>
            <a:ext cx="384267" cy="362774"/>
          </a:xfrm>
          <a:prstGeom prst="rect">
            <a:avLst/>
          </a:prstGeom>
        </p:spPr>
      </p:pic>
      <p:sp>
        <p:nvSpPr>
          <p:cNvPr id="75" name="ZoneTexte 74"/>
          <p:cNvSpPr txBox="1"/>
          <p:nvPr/>
        </p:nvSpPr>
        <p:spPr>
          <a:xfrm>
            <a:off x="6155868" y="5484810"/>
            <a:ext cx="3373777" cy="276999"/>
          </a:xfrm>
          <a:prstGeom prst="rect">
            <a:avLst/>
          </a:prstGeom>
          <a:noFill/>
        </p:spPr>
        <p:txBody>
          <a:bodyPr wrap="square" rtlCol="0">
            <a:spAutoFit/>
          </a:bodyPr>
          <a:lstStyle/>
          <a:p>
            <a:r>
              <a:rPr lang="en-US" sz="1200" dirty="0" smtClean="0">
                <a:latin typeface="Calibri"/>
              </a:rPr>
              <a:t>→</a:t>
            </a:r>
            <a:r>
              <a:rPr lang="en-US" sz="1200" dirty="0" smtClean="0"/>
              <a:t> Leaves industrial market </a:t>
            </a:r>
            <a:endParaRPr lang="en-US" sz="1200" dirty="0"/>
          </a:p>
        </p:txBody>
      </p:sp>
      <p:sp>
        <p:nvSpPr>
          <p:cNvPr id="76" name="ZoneTexte 75"/>
          <p:cNvSpPr txBox="1"/>
          <p:nvPr/>
        </p:nvSpPr>
        <p:spPr>
          <a:xfrm>
            <a:off x="6155868" y="5890433"/>
            <a:ext cx="3373777" cy="276999"/>
          </a:xfrm>
          <a:prstGeom prst="rect">
            <a:avLst/>
          </a:prstGeom>
          <a:noFill/>
        </p:spPr>
        <p:txBody>
          <a:bodyPr wrap="square" rtlCol="0">
            <a:spAutoFit/>
          </a:bodyPr>
          <a:lstStyle/>
          <a:p>
            <a:r>
              <a:rPr lang="en-US" sz="1200" dirty="0" smtClean="0">
                <a:latin typeface="Calibri"/>
              </a:rPr>
              <a:t>→</a:t>
            </a:r>
            <a:r>
              <a:rPr lang="en-US" sz="1200" dirty="0" smtClean="0"/>
              <a:t> Leaves industrial market </a:t>
            </a:r>
            <a:endParaRPr lang="en-US" sz="1200" dirty="0"/>
          </a:p>
        </p:txBody>
      </p:sp>
      <p:sp>
        <p:nvSpPr>
          <p:cNvPr id="77" name="ZoneTexte 76"/>
          <p:cNvSpPr txBox="1"/>
          <p:nvPr/>
        </p:nvSpPr>
        <p:spPr>
          <a:xfrm>
            <a:off x="6154158" y="6309957"/>
            <a:ext cx="3373777" cy="276999"/>
          </a:xfrm>
          <a:prstGeom prst="rect">
            <a:avLst/>
          </a:prstGeom>
          <a:noFill/>
        </p:spPr>
        <p:txBody>
          <a:bodyPr wrap="square" rtlCol="0">
            <a:spAutoFit/>
          </a:bodyPr>
          <a:lstStyle/>
          <a:p>
            <a:r>
              <a:rPr lang="en-US" sz="1200" dirty="0" smtClean="0">
                <a:latin typeface="Calibri"/>
              </a:rPr>
              <a:t>→</a:t>
            </a:r>
            <a:r>
              <a:rPr lang="en-US" sz="1200" dirty="0" smtClean="0"/>
              <a:t> Merged with Enel</a:t>
            </a:r>
            <a:endParaRPr lang="en-US" sz="1200" dirty="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numéro de diapositive 3"/>
          <p:cNvSpPr>
            <a:spLocks noGrp="1"/>
          </p:cNvSpPr>
          <p:nvPr>
            <p:ph type="sldNum" sz="quarter" idx="10"/>
          </p:nvPr>
        </p:nvSpPr>
        <p:spPr/>
        <p:txBody>
          <a:bodyPr/>
          <a:lstStyle/>
          <a:p>
            <a:pPr>
              <a:defRPr/>
            </a:pPr>
            <a:fld id="{3BC760BF-0345-4A1A-9E17-B6FCC45A2DFA}" type="slidenum">
              <a:rPr lang="en-US" smtClean="0"/>
              <a:pPr>
                <a:defRPr/>
              </a:pPr>
              <a:t>2</a:t>
            </a:fld>
            <a:endParaRPr lang="en-US" dirty="0" smtClean="0"/>
          </a:p>
        </p:txBody>
      </p:sp>
      <p:sp>
        <p:nvSpPr>
          <p:cNvPr id="4100" name="Rectangle 3"/>
          <p:cNvSpPr>
            <a:spLocks noGrp="1" noChangeArrowheads="1"/>
          </p:cNvSpPr>
          <p:nvPr>
            <p:ph type="title"/>
            <p:custDataLst>
              <p:tags r:id="rId2"/>
            </p:custDataLst>
          </p:nvPr>
        </p:nvSpPr>
        <p:spPr>
          <a:xfrm>
            <a:off x="660400" y="1204644"/>
            <a:ext cx="8585200" cy="533400"/>
          </a:xfrm>
        </p:spPr>
        <p:txBody>
          <a:bodyPr/>
          <a:lstStyle/>
          <a:p>
            <a:pPr eaLnBrk="1" hangingPunct="1"/>
            <a:r>
              <a:rPr lang="en-US" dirty="0" smtClean="0"/>
              <a:t>Table of contents</a:t>
            </a:r>
          </a:p>
        </p:txBody>
      </p:sp>
      <p:graphicFrame>
        <p:nvGraphicFramePr>
          <p:cNvPr id="4098" name="Rectangle 9" hidden="1"/>
          <p:cNvGraphicFramePr>
            <a:graphicFrameLocks/>
          </p:cNvGraphicFramePr>
          <p:nvPr/>
        </p:nvGraphicFramePr>
        <p:xfrm>
          <a:off x="0" y="0"/>
          <a:ext cx="158750" cy="158750"/>
        </p:xfrm>
        <a:graphic>
          <a:graphicData uri="http://schemas.openxmlformats.org/presentationml/2006/ole">
            <p:oleObj spid="_x0000_s4098" r:id="rId5" imgW="0" imgH="0" progId="">
              <p:embed/>
            </p:oleObj>
          </a:graphicData>
        </a:graphic>
      </p:graphicFrame>
      <p:sp>
        <p:nvSpPr>
          <p:cNvPr id="9" name="ZoneTexte 8"/>
          <p:cNvSpPr txBox="1"/>
          <p:nvPr/>
        </p:nvSpPr>
        <p:spPr>
          <a:xfrm>
            <a:off x="1571946" y="318499"/>
            <a:ext cx="1191802" cy="523220"/>
          </a:xfrm>
          <a:prstGeom prst="rect">
            <a:avLst/>
          </a:prstGeom>
          <a:solidFill>
            <a:schemeClr val="tx2"/>
          </a:solidFill>
        </p:spPr>
        <p:txBody>
          <a:bodyPr wrap="square" rtlCol="0">
            <a:spAutoFit/>
          </a:bodyPr>
          <a:lstStyle/>
          <a:p>
            <a:endParaRPr lang="fr-FR" dirty="0"/>
          </a:p>
        </p:txBody>
      </p:sp>
      <p:sp>
        <p:nvSpPr>
          <p:cNvPr id="11" name="ZoneTexte 10"/>
          <p:cNvSpPr txBox="1"/>
          <p:nvPr/>
        </p:nvSpPr>
        <p:spPr>
          <a:xfrm>
            <a:off x="598755" y="2106205"/>
            <a:ext cx="8021264" cy="2616101"/>
          </a:xfrm>
          <a:prstGeom prst="rect">
            <a:avLst/>
          </a:prstGeom>
          <a:noFill/>
        </p:spPr>
        <p:txBody>
          <a:bodyPr wrap="square" rtlCol="0">
            <a:spAutoFit/>
          </a:bodyPr>
          <a:lstStyle/>
          <a:p>
            <a:r>
              <a:rPr lang="en-US" sz="1800" b="1" dirty="0" smtClean="0">
                <a:solidFill>
                  <a:srgbClr val="FF0000"/>
                </a:solidFill>
              </a:rPr>
              <a:t>Topic							Page</a:t>
            </a:r>
          </a:p>
          <a:p>
            <a:endParaRPr lang="en-US" sz="1800" b="1" dirty="0" smtClean="0">
              <a:solidFill>
                <a:srgbClr val="FF0000"/>
              </a:solidFill>
            </a:endParaRPr>
          </a:p>
          <a:p>
            <a:pPr>
              <a:lnSpc>
                <a:spcPts val="2160"/>
              </a:lnSpc>
              <a:buClr>
                <a:schemeClr val="tx2"/>
              </a:buClr>
              <a:buFont typeface="Arial" pitchFamily="34" charset="0"/>
              <a:buChar char="•"/>
            </a:pPr>
            <a:r>
              <a:rPr lang="en-US" sz="1800" dirty="0" smtClean="0"/>
              <a:t> Status quo of French power Market			3 - 9</a:t>
            </a:r>
            <a:endParaRPr lang="en-US" sz="1800" dirty="0" smtClean="0">
              <a:solidFill>
                <a:schemeClr val="bg1">
                  <a:lumMod val="65000"/>
                </a:schemeClr>
              </a:solidFill>
            </a:endParaRP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Future development of French power market		11 - 13</a:t>
            </a:r>
          </a:p>
          <a:p>
            <a:pPr>
              <a:lnSpc>
                <a:spcPts val="2160"/>
              </a:lnSpc>
              <a:buClr>
                <a:schemeClr val="bg1">
                  <a:lumMod val="50000"/>
                </a:schemeClr>
              </a:buClr>
              <a:buFont typeface="Arial" pitchFamily="34" charset="0"/>
              <a:buChar char="•"/>
            </a:pPr>
            <a:r>
              <a:rPr lang="en-US" sz="1800" dirty="0">
                <a:solidFill>
                  <a:schemeClr val="bg1">
                    <a:lumMod val="65000"/>
                  </a:schemeClr>
                </a:solidFill>
              </a:rPr>
              <a:t> </a:t>
            </a:r>
            <a:r>
              <a:rPr lang="en-US" sz="1800" dirty="0" smtClean="0">
                <a:solidFill>
                  <a:schemeClr val="bg1">
                    <a:lumMod val="65000"/>
                  </a:schemeClr>
                </a:solidFill>
              </a:rPr>
              <a:t>Status quo of BU EFR sales (SNET + EFRE)		15 - 17</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Future development sales position				19 - 24</a:t>
            </a:r>
          </a:p>
          <a:p>
            <a:pPr>
              <a:lnSpc>
                <a:spcPts val="2160"/>
              </a:lnSpc>
              <a:buClr>
                <a:schemeClr val="bg1">
                  <a:lumMod val="50000"/>
                </a:schemeClr>
              </a:buClr>
              <a:buFont typeface="Arial" pitchFamily="34" charset="0"/>
              <a:buChar char="•"/>
            </a:pPr>
            <a:r>
              <a:rPr lang="en-US" sz="1800" dirty="0" smtClean="0">
                <a:solidFill>
                  <a:schemeClr val="bg1">
                    <a:lumMod val="65000"/>
                  </a:schemeClr>
                </a:solidFill>
              </a:rPr>
              <a:t> Economic outcome of the business case 2020</a:t>
            </a:r>
          </a:p>
          <a:p>
            <a:pPr>
              <a:lnSpc>
                <a:spcPts val="2160"/>
              </a:lnSpc>
              <a:buClr>
                <a:schemeClr val="bg1">
                  <a:lumMod val="50000"/>
                </a:schemeClr>
              </a:buClr>
            </a:pPr>
            <a:endParaRPr lang="en-US" sz="1800" dirty="0" smtClean="0">
              <a:solidFill>
                <a:schemeClr val="bg1">
                  <a:lumMod val="65000"/>
                </a:schemeClr>
              </a:solidFill>
            </a:endParaRPr>
          </a:p>
          <a:p>
            <a:r>
              <a:rPr lang="en-US" sz="1800" dirty="0" smtClean="0">
                <a:solidFill>
                  <a:srgbClr val="FF0000"/>
                </a:solidFill>
              </a:rPr>
              <a:t> </a:t>
            </a:r>
            <a:endParaRPr lang="en-US" sz="1800" dirty="0">
              <a:solidFill>
                <a:srgbClr val="FF0000"/>
              </a:solidFill>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a:xfrm>
            <a:off x="7099300" y="6570573"/>
            <a:ext cx="2257425" cy="260350"/>
          </a:xfrm>
        </p:spPr>
        <p:txBody>
          <a:bodyPr/>
          <a:lstStyle/>
          <a:p>
            <a:pPr>
              <a:defRPr/>
            </a:pPr>
            <a:fld id="{22A99E80-2052-4E9F-81A2-EA5FE134347C}" type="slidenum">
              <a:rPr lang="en-US" smtClean="0"/>
              <a:pPr>
                <a:defRPr/>
              </a:pPr>
              <a:t>20</a:t>
            </a:fld>
            <a:endParaRPr lang="en-US" dirty="0"/>
          </a:p>
        </p:txBody>
      </p:sp>
      <p:sp>
        <p:nvSpPr>
          <p:cNvPr id="6" name="Espace réservé du contenu 2"/>
          <p:cNvSpPr txBox="1">
            <a:spLocks/>
          </p:cNvSpPr>
          <p:nvPr/>
        </p:nvSpPr>
        <p:spPr bwMode="gray">
          <a:xfrm>
            <a:off x="490087" y="2008886"/>
            <a:ext cx="3678189" cy="413791"/>
          </a:xfrm>
          <a:prstGeom prst="rect">
            <a:avLst/>
          </a:prstGeom>
          <a:noFill/>
          <a:ln w="9525" algn="ctr">
            <a:noFill/>
            <a:miter lim="800000"/>
            <a:headEnd/>
            <a:tailEnd/>
          </a:ln>
        </p:spPr>
        <p:txBody>
          <a:bodyPr vert="horz" wrap="square" lIns="0" tIns="0" rIns="0" bIns="0" numCol="1" anchor="t" anchorCtr="0" compatLnSpc="1">
            <a:prstTxWarp prst="textNoShape">
              <a:avLst/>
            </a:prstTxWarp>
            <a:normAutofit/>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endParaRPr kumimoji="0" lang="en-US" sz="1800" b="1" i="0" u="none" strike="noStrike" kern="0" cap="none" spc="0" normalizeH="0" baseline="0" dirty="0">
              <a:ln>
                <a:noFill/>
              </a:ln>
              <a:effectLst/>
              <a:uLnTx/>
              <a:uFillTx/>
              <a:latin typeface="+mn-lt"/>
              <a:ea typeface="+mn-ea"/>
              <a:cs typeface="+mn-cs"/>
            </a:endParaRPr>
          </a:p>
        </p:txBody>
      </p:sp>
      <p:sp>
        <p:nvSpPr>
          <p:cNvPr id="8" name="Rectangle 7"/>
          <p:cNvSpPr/>
          <p:nvPr/>
        </p:nvSpPr>
        <p:spPr bwMode="auto">
          <a:xfrm>
            <a:off x="842481" y="2422677"/>
            <a:ext cx="390417" cy="279423"/>
          </a:xfrm>
          <a:prstGeom prst="rect">
            <a:avLst/>
          </a:prstGeom>
          <a:solidFill>
            <a:schemeClr val="bg1"/>
          </a:solidFill>
          <a:ln w="12700" cap="flat" cmpd="sng" algn="ctr">
            <a:no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9" name="Rectangle 8"/>
          <p:cNvSpPr/>
          <p:nvPr/>
        </p:nvSpPr>
        <p:spPr bwMode="auto">
          <a:xfrm>
            <a:off x="1171257" y="2319937"/>
            <a:ext cx="643145" cy="752035"/>
          </a:xfrm>
          <a:prstGeom prst="rect">
            <a:avLst/>
          </a:prstGeom>
          <a:solidFill>
            <a:schemeClr val="bg1"/>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Polo" pitchFamily="2" charset="0"/>
              </a:rPr>
              <a:t>  </a:t>
            </a:r>
            <a:r>
              <a:rPr kumimoji="0" lang="fr-FR" sz="1400" b="1" i="0" u="none" strike="noStrike" cap="none" normalizeH="0" baseline="0" dirty="0" smtClean="0">
                <a:ln>
                  <a:noFill/>
                </a:ln>
                <a:solidFill>
                  <a:schemeClr val="tx1"/>
                </a:solidFill>
                <a:effectLst/>
                <a:latin typeface="Polo" pitchFamily="2" charset="0"/>
              </a:rPr>
              <a:t>55 TWh</a:t>
            </a:r>
          </a:p>
        </p:txBody>
      </p:sp>
      <p:sp>
        <p:nvSpPr>
          <p:cNvPr id="11" name="ZoneTexte 10"/>
          <p:cNvSpPr txBox="1"/>
          <p:nvPr/>
        </p:nvSpPr>
        <p:spPr>
          <a:xfrm>
            <a:off x="205767" y="2012160"/>
            <a:ext cx="2858539" cy="307777"/>
          </a:xfrm>
          <a:prstGeom prst="rect">
            <a:avLst/>
          </a:prstGeom>
          <a:noFill/>
        </p:spPr>
        <p:txBody>
          <a:bodyPr wrap="none" rtlCol="0">
            <a:spAutoFit/>
          </a:bodyPr>
          <a:lstStyle/>
          <a:p>
            <a:r>
              <a:rPr lang="en-US" sz="1400" dirty="0" smtClean="0"/>
              <a:t>Large non residential sites (180 TWh)</a:t>
            </a:r>
            <a:endParaRPr lang="en-US" sz="1400" dirty="0"/>
          </a:p>
        </p:txBody>
      </p:sp>
      <p:sp>
        <p:nvSpPr>
          <p:cNvPr id="12" name="Rectangle 11"/>
          <p:cNvSpPr/>
          <p:nvPr/>
        </p:nvSpPr>
        <p:spPr bwMode="auto">
          <a:xfrm>
            <a:off x="1171257" y="3071972"/>
            <a:ext cx="643145" cy="1962364"/>
          </a:xfrm>
          <a:prstGeom prst="rect">
            <a:avLst/>
          </a:prstGeom>
          <a:solidFill>
            <a:srgbClr val="99CCFF"/>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fr-FR" dirty="0" smtClean="0"/>
              <a:t> </a:t>
            </a:r>
            <a:endParaRPr kumimoji="0" lang="fr-FR" sz="1400" b="0" i="0" u="none" strike="noStrike" cap="none" normalizeH="0" baseline="0" dirty="0" smtClean="0">
              <a:ln>
                <a:noFill/>
              </a:ln>
              <a:solidFill>
                <a:schemeClr val="tx1"/>
              </a:solidFill>
              <a:effectLst/>
              <a:latin typeface="Polo" pitchFamily="2" charset="0"/>
            </a:endParaRPr>
          </a:p>
        </p:txBody>
      </p:sp>
      <p:sp>
        <p:nvSpPr>
          <p:cNvPr id="13" name="Rectangle 12"/>
          <p:cNvSpPr/>
          <p:nvPr/>
        </p:nvSpPr>
        <p:spPr bwMode="auto">
          <a:xfrm>
            <a:off x="1171257" y="5034336"/>
            <a:ext cx="643145" cy="667820"/>
          </a:xfrm>
          <a:prstGeom prst="rect">
            <a:avLst/>
          </a:prstGeom>
          <a:solidFill>
            <a:srgbClr val="92D050"/>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Polo" pitchFamily="2" charset="0"/>
              </a:rPr>
              <a:t>  </a:t>
            </a:r>
            <a:r>
              <a:rPr kumimoji="0" lang="fr-FR" sz="1400" b="1" i="0" u="none" strike="noStrike" cap="none" normalizeH="0" baseline="0" dirty="0" smtClean="0">
                <a:ln>
                  <a:noFill/>
                </a:ln>
                <a:solidFill>
                  <a:schemeClr val="tx1"/>
                </a:solidFill>
                <a:effectLst/>
                <a:latin typeface="Polo" pitchFamily="2" charset="0"/>
              </a:rPr>
              <a:t>32 TWh</a:t>
            </a:r>
          </a:p>
        </p:txBody>
      </p:sp>
      <p:cxnSp>
        <p:nvCxnSpPr>
          <p:cNvPr id="24" name="Connecteur droit 23"/>
          <p:cNvCxnSpPr/>
          <p:nvPr/>
        </p:nvCxnSpPr>
        <p:spPr bwMode="auto">
          <a:xfrm rot="5400000" flipH="1" flipV="1">
            <a:off x="2424703" y="4561723"/>
            <a:ext cx="1588" cy="1588"/>
          </a:xfrm>
          <a:prstGeom prst="line">
            <a:avLst/>
          </a:prstGeom>
          <a:solidFill>
            <a:srgbClr val="B4B4B4"/>
          </a:solidFill>
          <a:ln w="12700" cap="flat" cmpd="sng" algn="ctr">
            <a:solidFill>
              <a:srgbClr val="B4B4B4"/>
            </a:solidFill>
            <a:prstDash val="solid"/>
            <a:round/>
            <a:headEnd type="none" w="med" len="med"/>
            <a:tailEnd type="none" w="med" len="lg"/>
          </a:ln>
          <a:effectLst/>
        </p:spPr>
      </p:cxnSp>
      <p:grpSp>
        <p:nvGrpSpPr>
          <p:cNvPr id="31" name="Groupe 30"/>
          <p:cNvGrpSpPr/>
          <p:nvPr/>
        </p:nvGrpSpPr>
        <p:grpSpPr>
          <a:xfrm>
            <a:off x="2034288" y="3020601"/>
            <a:ext cx="320087" cy="2866492"/>
            <a:chOff x="2260316" y="3051423"/>
            <a:chExt cx="320087" cy="2866492"/>
          </a:xfrm>
        </p:grpSpPr>
        <p:cxnSp>
          <p:nvCxnSpPr>
            <p:cNvPr id="20" name="Connecteur droit 19"/>
            <p:cNvCxnSpPr/>
            <p:nvPr/>
          </p:nvCxnSpPr>
          <p:spPr bwMode="auto">
            <a:xfrm rot="10800000">
              <a:off x="2270590" y="3051423"/>
              <a:ext cx="154113" cy="1588"/>
            </a:xfrm>
            <a:prstGeom prst="line">
              <a:avLst/>
            </a:prstGeom>
            <a:solidFill>
              <a:srgbClr val="B4B4B4"/>
            </a:solidFill>
            <a:ln w="12700" cap="flat" cmpd="sng" algn="ctr">
              <a:solidFill>
                <a:schemeClr val="bg2"/>
              </a:solidFill>
              <a:prstDash val="solid"/>
              <a:round/>
              <a:headEnd type="none" w="med" len="med"/>
              <a:tailEnd type="none" w="med" len="lg"/>
            </a:ln>
            <a:effectLst/>
          </p:spPr>
        </p:cxnSp>
        <p:cxnSp>
          <p:nvCxnSpPr>
            <p:cNvPr id="18" name="Connecteur droit 17"/>
            <p:cNvCxnSpPr/>
            <p:nvPr/>
          </p:nvCxnSpPr>
          <p:spPr bwMode="auto">
            <a:xfrm rot="5400000">
              <a:off x="986319" y="4479532"/>
              <a:ext cx="2866491" cy="10274"/>
            </a:xfrm>
            <a:prstGeom prst="line">
              <a:avLst/>
            </a:prstGeom>
            <a:solidFill>
              <a:srgbClr val="B4B4B4"/>
            </a:solidFill>
            <a:ln w="12700" cap="flat" cmpd="sng" algn="ctr">
              <a:solidFill>
                <a:schemeClr val="bg2"/>
              </a:solidFill>
              <a:prstDash val="solid"/>
              <a:round/>
              <a:headEnd type="none" w="med" len="med"/>
              <a:tailEnd type="none" w="med" len="lg"/>
            </a:ln>
            <a:effectLst/>
          </p:spPr>
        </p:cxnSp>
        <p:cxnSp>
          <p:nvCxnSpPr>
            <p:cNvPr id="21" name="Connecteur droit 20"/>
            <p:cNvCxnSpPr/>
            <p:nvPr/>
          </p:nvCxnSpPr>
          <p:spPr bwMode="auto">
            <a:xfrm rot="10800000">
              <a:off x="2260316" y="5916327"/>
              <a:ext cx="154113" cy="1588"/>
            </a:xfrm>
            <a:prstGeom prst="line">
              <a:avLst/>
            </a:prstGeom>
            <a:solidFill>
              <a:srgbClr val="B4B4B4"/>
            </a:solidFill>
            <a:ln w="12700" cap="flat" cmpd="sng" algn="ctr">
              <a:solidFill>
                <a:schemeClr val="bg2"/>
              </a:solidFill>
              <a:prstDash val="solid"/>
              <a:round/>
              <a:headEnd type="none" w="med" len="med"/>
              <a:tailEnd type="none" w="med" len="lg"/>
            </a:ln>
            <a:effectLst/>
          </p:spPr>
        </p:cxnSp>
        <p:cxnSp>
          <p:nvCxnSpPr>
            <p:cNvPr id="25" name="Connecteur droit 24"/>
            <p:cNvCxnSpPr/>
            <p:nvPr/>
          </p:nvCxnSpPr>
          <p:spPr bwMode="auto">
            <a:xfrm rot="10800000" flipV="1">
              <a:off x="2426291" y="4397338"/>
              <a:ext cx="154112" cy="1589"/>
            </a:xfrm>
            <a:prstGeom prst="line">
              <a:avLst/>
            </a:prstGeom>
            <a:solidFill>
              <a:srgbClr val="B4B4B4"/>
            </a:solidFill>
            <a:ln w="12700" cap="flat" cmpd="sng" algn="ctr">
              <a:solidFill>
                <a:schemeClr val="bg2"/>
              </a:solidFill>
              <a:prstDash val="solid"/>
              <a:round/>
              <a:headEnd type="none" w="med" len="med"/>
              <a:tailEnd type="none" w="med" len="lg"/>
            </a:ln>
            <a:effectLst/>
          </p:spPr>
        </p:cxnSp>
      </p:grpSp>
      <p:sp>
        <p:nvSpPr>
          <p:cNvPr id="32" name="ZoneTexte 31"/>
          <p:cNvSpPr txBox="1"/>
          <p:nvPr/>
        </p:nvSpPr>
        <p:spPr>
          <a:xfrm>
            <a:off x="2354375" y="4212627"/>
            <a:ext cx="907556" cy="307777"/>
          </a:xfrm>
          <a:prstGeom prst="rect">
            <a:avLst/>
          </a:prstGeom>
          <a:noFill/>
        </p:spPr>
        <p:txBody>
          <a:bodyPr wrap="none" rtlCol="0">
            <a:spAutoFit/>
          </a:bodyPr>
          <a:lstStyle/>
          <a:p>
            <a:pPr algn="ctr"/>
            <a:r>
              <a:rPr lang="fr-FR" sz="1400" dirty="0" smtClean="0"/>
              <a:t>130 TWh</a:t>
            </a:r>
            <a:endParaRPr lang="fr-FR" sz="1400" dirty="0"/>
          </a:p>
        </p:txBody>
      </p:sp>
      <p:sp>
        <p:nvSpPr>
          <p:cNvPr id="33" name="ZoneTexte 32"/>
          <p:cNvSpPr txBox="1"/>
          <p:nvPr/>
        </p:nvSpPr>
        <p:spPr>
          <a:xfrm>
            <a:off x="961707" y="5445617"/>
            <a:ext cx="1175322" cy="307777"/>
          </a:xfrm>
          <a:prstGeom prst="rect">
            <a:avLst/>
          </a:prstGeom>
          <a:noFill/>
        </p:spPr>
        <p:txBody>
          <a:bodyPr wrap="none" rtlCol="0">
            <a:spAutoFit/>
          </a:bodyPr>
          <a:lstStyle/>
          <a:p>
            <a:r>
              <a:rPr lang="fr-FR" sz="1400" dirty="0" smtClean="0"/>
              <a:t>New entrants</a:t>
            </a:r>
            <a:endParaRPr lang="fr-FR" sz="1400" dirty="0"/>
          </a:p>
        </p:txBody>
      </p:sp>
      <p:pic>
        <p:nvPicPr>
          <p:cNvPr id="35" name="Image 34" descr="logo_edf.jpg"/>
          <p:cNvPicPr>
            <a:picLocks noChangeAspect="1"/>
          </p:cNvPicPr>
          <p:nvPr/>
        </p:nvPicPr>
        <p:blipFill>
          <a:blip r:embed="rId2" cstate="print"/>
          <a:stretch>
            <a:fillRect/>
          </a:stretch>
        </p:blipFill>
        <p:spPr>
          <a:xfrm>
            <a:off x="1276246" y="4001987"/>
            <a:ext cx="430865" cy="585223"/>
          </a:xfrm>
          <a:prstGeom prst="rect">
            <a:avLst/>
          </a:prstGeom>
        </p:spPr>
      </p:pic>
      <p:sp>
        <p:nvSpPr>
          <p:cNvPr id="37" name="ZoneTexte 36"/>
          <p:cNvSpPr txBox="1"/>
          <p:nvPr/>
        </p:nvSpPr>
        <p:spPr>
          <a:xfrm>
            <a:off x="869448" y="2764195"/>
            <a:ext cx="1330814" cy="307777"/>
          </a:xfrm>
          <a:prstGeom prst="rect">
            <a:avLst/>
          </a:prstGeom>
          <a:noFill/>
        </p:spPr>
        <p:txBody>
          <a:bodyPr wrap="none" rtlCol="0">
            <a:spAutoFit/>
          </a:bodyPr>
          <a:lstStyle/>
          <a:p>
            <a:r>
              <a:rPr lang="en-US" sz="1400" dirty="0" smtClean="0"/>
              <a:t>Regulated tariff</a:t>
            </a:r>
            <a:endParaRPr lang="en-US" sz="1400" dirty="0"/>
          </a:p>
        </p:txBody>
      </p:sp>
      <p:sp>
        <p:nvSpPr>
          <p:cNvPr id="39" name="ZoneTexte 38"/>
          <p:cNvSpPr txBox="1"/>
          <p:nvPr/>
        </p:nvSpPr>
        <p:spPr>
          <a:xfrm>
            <a:off x="1150709" y="3565131"/>
            <a:ext cx="821059" cy="307777"/>
          </a:xfrm>
          <a:prstGeom prst="rect">
            <a:avLst/>
          </a:prstGeom>
          <a:noFill/>
        </p:spPr>
        <p:txBody>
          <a:bodyPr wrap="none" rtlCol="0">
            <a:spAutoFit/>
          </a:bodyPr>
          <a:lstStyle/>
          <a:p>
            <a:r>
              <a:rPr lang="fr-FR" sz="1400" b="1" dirty="0" smtClean="0"/>
              <a:t>93 TWh</a:t>
            </a:r>
            <a:endParaRPr lang="fr-FR" sz="1400" b="1" dirty="0"/>
          </a:p>
        </p:txBody>
      </p:sp>
      <p:sp>
        <p:nvSpPr>
          <p:cNvPr id="40" name="ZoneTexte 39"/>
          <p:cNvSpPr txBox="1"/>
          <p:nvPr/>
        </p:nvSpPr>
        <p:spPr>
          <a:xfrm>
            <a:off x="5075435" y="2527442"/>
            <a:ext cx="2036135" cy="307777"/>
          </a:xfrm>
          <a:prstGeom prst="rect">
            <a:avLst/>
          </a:prstGeom>
          <a:noFill/>
        </p:spPr>
        <p:txBody>
          <a:bodyPr wrap="none" rtlCol="0">
            <a:spAutoFit/>
          </a:bodyPr>
          <a:lstStyle/>
          <a:p>
            <a:r>
              <a:rPr lang="en-US" sz="1400" b="1" dirty="0" smtClean="0"/>
              <a:t>Number of customers</a:t>
            </a:r>
            <a:endParaRPr lang="en-US" sz="1400" b="1" dirty="0"/>
          </a:p>
        </p:txBody>
      </p:sp>
      <p:sp>
        <p:nvSpPr>
          <p:cNvPr id="41" name="Rectangle 40"/>
          <p:cNvSpPr/>
          <p:nvPr/>
        </p:nvSpPr>
        <p:spPr bwMode="auto">
          <a:xfrm>
            <a:off x="5013791" y="2836113"/>
            <a:ext cx="1397151" cy="307777"/>
          </a:xfrm>
          <a:prstGeom prst="rect">
            <a:avLst/>
          </a:prstGeom>
          <a:noFill/>
          <a:ln w="12700" cap="flat" cmpd="sng" algn="ctr">
            <a:solidFill>
              <a:schemeClr val="tx1">
                <a:lumMod val="50000"/>
                <a:lumOff val="50000"/>
              </a:schemeClr>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43" name="Rectangle 42"/>
          <p:cNvSpPr/>
          <p:nvPr/>
        </p:nvSpPr>
        <p:spPr bwMode="auto">
          <a:xfrm>
            <a:off x="5013791" y="3143890"/>
            <a:ext cx="1397151" cy="493159"/>
          </a:xfrm>
          <a:prstGeom prst="rect">
            <a:avLst/>
          </a:prstGeom>
          <a:noFill/>
          <a:ln w="12700" cap="flat" cmpd="sng" algn="ctr">
            <a:solidFill>
              <a:schemeClr val="tx1">
                <a:lumMod val="50000"/>
                <a:lumOff val="50000"/>
              </a:schemeClr>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44" name="Rectangle 43"/>
          <p:cNvSpPr/>
          <p:nvPr/>
        </p:nvSpPr>
        <p:spPr bwMode="auto">
          <a:xfrm>
            <a:off x="5013791" y="3637049"/>
            <a:ext cx="1397151" cy="770564"/>
          </a:xfrm>
          <a:prstGeom prst="rect">
            <a:avLst/>
          </a:prstGeom>
          <a:noFill/>
          <a:ln w="12700" cap="flat" cmpd="sng" algn="ctr">
            <a:solidFill>
              <a:schemeClr val="tx1">
                <a:lumMod val="50000"/>
                <a:lumOff val="50000"/>
              </a:schemeClr>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45" name="Rectangle 44"/>
          <p:cNvSpPr/>
          <p:nvPr/>
        </p:nvSpPr>
        <p:spPr bwMode="auto">
          <a:xfrm>
            <a:off x="5013791" y="4409200"/>
            <a:ext cx="1397151" cy="1364873"/>
          </a:xfrm>
          <a:prstGeom prst="rect">
            <a:avLst/>
          </a:prstGeom>
          <a:noFill/>
          <a:ln w="12700" cap="flat" cmpd="sng" algn="ctr">
            <a:solidFill>
              <a:schemeClr val="tx1">
                <a:lumMod val="50000"/>
                <a:lumOff val="50000"/>
              </a:schemeClr>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46" name="ZoneTexte 45"/>
          <p:cNvSpPr txBox="1"/>
          <p:nvPr/>
        </p:nvSpPr>
        <p:spPr>
          <a:xfrm>
            <a:off x="6143034" y="2162552"/>
            <a:ext cx="1733103" cy="307777"/>
          </a:xfrm>
          <a:prstGeom prst="rect">
            <a:avLst/>
          </a:prstGeom>
          <a:noFill/>
        </p:spPr>
        <p:txBody>
          <a:bodyPr wrap="none" rtlCol="0">
            <a:spAutoFit/>
          </a:bodyPr>
          <a:lstStyle/>
          <a:p>
            <a:r>
              <a:rPr lang="en-US" sz="1400" dirty="0" smtClean="0"/>
              <a:t>IC Market 130 TWh</a:t>
            </a:r>
            <a:endParaRPr lang="en-US" sz="1400" dirty="0"/>
          </a:p>
        </p:txBody>
      </p:sp>
      <p:sp>
        <p:nvSpPr>
          <p:cNvPr id="47" name="ZoneTexte 46"/>
          <p:cNvSpPr txBox="1"/>
          <p:nvPr/>
        </p:nvSpPr>
        <p:spPr>
          <a:xfrm>
            <a:off x="5522246" y="2836113"/>
            <a:ext cx="354584" cy="307777"/>
          </a:xfrm>
          <a:prstGeom prst="rect">
            <a:avLst/>
          </a:prstGeom>
          <a:noFill/>
        </p:spPr>
        <p:txBody>
          <a:bodyPr wrap="none" rtlCol="0">
            <a:spAutoFit/>
          </a:bodyPr>
          <a:lstStyle/>
          <a:p>
            <a:r>
              <a:rPr lang="fr-FR" sz="1400" dirty="0" smtClean="0"/>
              <a:t>39</a:t>
            </a:r>
            <a:endParaRPr lang="fr-FR" sz="1400" dirty="0"/>
          </a:p>
        </p:txBody>
      </p:sp>
      <p:sp>
        <p:nvSpPr>
          <p:cNvPr id="49" name="ZoneTexte 48"/>
          <p:cNvSpPr txBox="1"/>
          <p:nvPr/>
        </p:nvSpPr>
        <p:spPr>
          <a:xfrm>
            <a:off x="5479440" y="3257354"/>
            <a:ext cx="410690" cy="307777"/>
          </a:xfrm>
          <a:prstGeom prst="rect">
            <a:avLst/>
          </a:prstGeom>
          <a:noFill/>
        </p:spPr>
        <p:txBody>
          <a:bodyPr wrap="none" rtlCol="0">
            <a:spAutoFit/>
          </a:bodyPr>
          <a:lstStyle/>
          <a:p>
            <a:r>
              <a:rPr lang="fr-FR" sz="1400" dirty="0" smtClean="0"/>
              <a:t>141</a:t>
            </a:r>
            <a:endParaRPr lang="fr-FR" sz="1400" dirty="0"/>
          </a:p>
        </p:txBody>
      </p:sp>
      <p:sp>
        <p:nvSpPr>
          <p:cNvPr id="50" name="ZoneTexte 49"/>
          <p:cNvSpPr txBox="1"/>
          <p:nvPr/>
        </p:nvSpPr>
        <p:spPr>
          <a:xfrm>
            <a:off x="5460602" y="3878920"/>
            <a:ext cx="590888" cy="307777"/>
          </a:xfrm>
          <a:prstGeom prst="rect">
            <a:avLst/>
          </a:prstGeom>
          <a:noFill/>
        </p:spPr>
        <p:txBody>
          <a:bodyPr wrap="square" rtlCol="0">
            <a:spAutoFit/>
          </a:bodyPr>
          <a:lstStyle/>
          <a:p>
            <a:r>
              <a:rPr lang="fr-FR" sz="1400" dirty="0" smtClean="0"/>
              <a:t>196</a:t>
            </a:r>
            <a:endParaRPr lang="fr-FR" sz="1400" dirty="0"/>
          </a:p>
        </p:txBody>
      </p:sp>
      <p:sp>
        <p:nvSpPr>
          <p:cNvPr id="51" name="ZoneTexte 50"/>
          <p:cNvSpPr txBox="1"/>
          <p:nvPr/>
        </p:nvSpPr>
        <p:spPr>
          <a:xfrm>
            <a:off x="5419506" y="4880447"/>
            <a:ext cx="580614" cy="307777"/>
          </a:xfrm>
          <a:prstGeom prst="rect">
            <a:avLst/>
          </a:prstGeom>
          <a:noFill/>
        </p:spPr>
        <p:txBody>
          <a:bodyPr wrap="square" rtlCol="0">
            <a:spAutoFit/>
          </a:bodyPr>
          <a:lstStyle/>
          <a:p>
            <a:r>
              <a:rPr lang="fr-FR" sz="1400" dirty="0" smtClean="0"/>
              <a:t>1500</a:t>
            </a:r>
            <a:endParaRPr lang="fr-FR" sz="1400" dirty="0"/>
          </a:p>
        </p:txBody>
      </p:sp>
      <p:sp>
        <p:nvSpPr>
          <p:cNvPr id="52" name="Rectangle 51"/>
          <p:cNvSpPr/>
          <p:nvPr/>
        </p:nvSpPr>
        <p:spPr bwMode="auto">
          <a:xfrm>
            <a:off x="7469323" y="2836112"/>
            <a:ext cx="1489753" cy="1053081"/>
          </a:xfrm>
          <a:prstGeom prst="rect">
            <a:avLst/>
          </a:prstGeom>
          <a:noFill/>
          <a:ln w="12700" cap="flat" cmpd="sng" algn="ctr">
            <a:solidFill>
              <a:schemeClr val="bg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53" name="Rectangle 52"/>
          <p:cNvSpPr/>
          <p:nvPr/>
        </p:nvSpPr>
        <p:spPr bwMode="auto">
          <a:xfrm>
            <a:off x="7469323" y="3896157"/>
            <a:ext cx="1489753" cy="773245"/>
          </a:xfrm>
          <a:prstGeom prst="rect">
            <a:avLst/>
          </a:prstGeom>
          <a:noFill/>
          <a:ln w="12700" cap="flat" cmpd="sng" algn="ctr">
            <a:solidFill>
              <a:schemeClr val="bg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54" name="Rectangle 53"/>
          <p:cNvSpPr/>
          <p:nvPr/>
        </p:nvSpPr>
        <p:spPr bwMode="auto">
          <a:xfrm>
            <a:off x="7469323" y="4664463"/>
            <a:ext cx="1489753" cy="452286"/>
          </a:xfrm>
          <a:prstGeom prst="rect">
            <a:avLst/>
          </a:prstGeom>
          <a:noFill/>
          <a:ln w="12700" cap="flat" cmpd="sng" algn="ctr">
            <a:solidFill>
              <a:schemeClr val="bg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55" name="Rectangle 54"/>
          <p:cNvSpPr/>
          <p:nvPr/>
        </p:nvSpPr>
        <p:spPr bwMode="auto">
          <a:xfrm>
            <a:off x="7469323" y="5121358"/>
            <a:ext cx="1489753" cy="652715"/>
          </a:xfrm>
          <a:prstGeom prst="rect">
            <a:avLst/>
          </a:prstGeom>
          <a:noFill/>
          <a:ln w="12700" cap="flat" cmpd="sng" algn="ctr">
            <a:solidFill>
              <a:schemeClr val="bg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56" name="ZoneTexte 55"/>
          <p:cNvSpPr txBox="1"/>
          <p:nvPr/>
        </p:nvSpPr>
        <p:spPr>
          <a:xfrm>
            <a:off x="7845314" y="3143890"/>
            <a:ext cx="1113761" cy="307777"/>
          </a:xfrm>
          <a:prstGeom prst="rect">
            <a:avLst/>
          </a:prstGeom>
          <a:noFill/>
        </p:spPr>
        <p:txBody>
          <a:bodyPr wrap="square" rtlCol="0">
            <a:spAutoFit/>
          </a:bodyPr>
          <a:lstStyle/>
          <a:p>
            <a:r>
              <a:rPr lang="fr-FR" sz="1400" dirty="0" smtClean="0"/>
              <a:t>65 TWh</a:t>
            </a:r>
            <a:endParaRPr lang="fr-FR" sz="1400" dirty="0"/>
          </a:p>
        </p:txBody>
      </p:sp>
      <p:sp>
        <p:nvSpPr>
          <p:cNvPr id="57" name="ZoneTexte 56"/>
          <p:cNvSpPr txBox="1"/>
          <p:nvPr/>
        </p:nvSpPr>
        <p:spPr>
          <a:xfrm>
            <a:off x="7865862" y="4099836"/>
            <a:ext cx="949891" cy="307777"/>
          </a:xfrm>
          <a:prstGeom prst="rect">
            <a:avLst/>
          </a:prstGeom>
          <a:noFill/>
        </p:spPr>
        <p:txBody>
          <a:bodyPr wrap="square" rtlCol="0">
            <a:spAutoFit/>
          </a:bodyPr>
          <a:lstStyle/>
          <a:p>
            <a:r>
              <a:rPr lang="fr-FR" sz="1400" dirty="0" smtClean="0"/>
              <a:t>30 TWh</a:t>
            </a:r>
            <a:endParaRPr lang="fr-FR" sz="1400" dirty="0"/>
          </a:p>
        </p:txBody>
      </p:sp>
      <p:sp>
        <p:nvSpPr>
          <p:cNvPr id="58" name="ZoneTexte 57"/>
          <p:cNvSpPr txBox="1"/>
          <p:nvPr/>
        </p:nvSpPr>
        <p:spPr>
          <a:xfrm>
            <a:off x="7865863" y="4726558"/>
            <a:ext cx="949890" cy="307777"/>
          </a:xfrm>
          <a:prstGeom prst="rect">
            <a:avLst/>
          </a:prstGeom>
          <a:noFill/>
        </p:spPr>
        <p:txBody>
          <a:bodyPr wrap="square" rtlCol="0">
            <a:spAutoFit/>
          </a:bodyPr>
          <a:lstStyle/>
          <a:p>
            <a:r>
              <a:rPr lang="fr-FR" sz="1400" dirty="0" smtClean="0"/>
              <a:t>12 TWh</a:t>
            </a:r>
            <a:endParaRPr lang="fr-FR" sz="1400" dirty="0"/>
          </a:p>
        </p:txBody>
      </p:sp>
      <p:sp>
        <p:nvSpPr>
          <p:cNvPr id="59" name="ZoneTexte 58"/>
          <p:cNvSpPr txBox="1"/>
          <p:nvPr/>
        </p:nvSpPr>
        <p:spPr>
          <a:xfrm>
            <a:off x="7876137" y="5281676"/>
            <a:ext cx="939616" cy="307777"/>
          </a:xfrm>
          <a:prstGeom prst="rect">
            <a:avLst/>
          </a:prstGeom>
          <a:noFill/>
        </p:spPr>
        <p:txBody>
          <a:bodyPr wrap="square" rtlCol="0">
            <a:spAutoFit/>
          </a:bodyPr>
          <a:lstStyle/>
          <a:p>
            <a:r>
              <a:rPr lang="fr-FR" sz="1400" dirty="0" smtClean="0"/>
              <a:t>18 TWh</a:t>
            </a:r>
            <a:endParaRPr lang="fr-FR" sz="1400" dirty="0"/>
          </a:p>
        </p:txBody>
      </p:sp>
      <p:cxnSp>
        <p:nvCxnSpPr>
          <p:cNvPr id="61" name="Connecteur droit 60"/>
          <p:cNvCxnSpPr/>
          <p:nvPr/>
        </p:nvCxnSpPr>
        <p:spPr bwMode="auto">
          <a:xfrm>
            <a:off x="6410942" y="2837701"/>
            <a:ext cx="1058381" cy="1588"/>
          </a:xfrm>
          <a:prstGeom prst="line">
            <a:avLst/>
          </a:prstGeom>
          <a:solidFill>
            <a:srgbClr val="B4B4B4"/>
          </a:solidFill>
          <a:ln w="12700" cap="flat" cmpd="sng" algn="ctr">
            <a:solidFill>
              <a:schemeClr val="tx1">
                <a:lumMod val="75000"/>
                <a:lumOff val="25000"/>
              </a:schemeClr>
            </a:solidFill>
            <a:prstDash val="sysDash"/>
            <a:round/>
            <a:headEnd type="none" w="med" len="med"/>
            <a:tailEnd type="none" w="med" len="lg"/>
          </a:ln>
          <a:effectLst/>
        </p:spPr>
      </p:cxnSp>
      <p:cxnSp>
        <p:nvCxnSpPr>
          <p:cNvPr id="69" name="Connecteur droit 68"/>
          <p:cNvCxnSpPr/>
          <p:nvPr/>
        </p:nvCxnSpPr>
        <p:spPr bwMode="auto">
          <a:xfrm>
            <a:off x="6410942" y="5775662"/>
            <a:ext cx="1058381" cy="1588"/>
          </a:xfrm>
          <a:prstGeom prst="line">
            <a:avLst/>
          </a:prstGeom>
          <a:solidFill>
            <a:srgbClr val="B4B4B4"/>
          </a:solidFill>
          <a:ln w="12700" cap="flat" cmpd="sng" algn="ctr">
            <a:solidFill>
              <a:schemeClr val="tx1">
                <a:lumMod val="75000"/>
                <a:lumOff val="25000"/>
              </a:schemeClr>
            </a:solidFill>
            <a:prstDash val="sysDash"/>
            <a:round/>
            <a:headEnd type="none" w="med" len="med"/>
            <a:tailEnd type="none" w="med" len="lg"/>
          </a:ln>
          <a:effectLst/>
        </p:spPr>
      </p:cxnSp>
      <p:sp>
        <p:nvSpPr>
          <p:cNvPr id="70" name="ZoneTexte 69"/>
          <p:cNvSpPr txBox="1"/>
          <p:nvPr/>
        </p:nvSpPr>
        <p:spPr>
          <a:xfrm>
            <a:off x="7477580" y="2518061"/>
            <a:ext cx="1481496" cy="338554"/>
          </a:xfrm>
          <a:prstGeom prst="rect">
            <a:avLst/>
          </a:prstGeom>
          <a:noFill/>
        </p:spPr>
        <p:txBody>
          <a:bodyPr wrap="square" rtlCol="0">
            <a:spAutoFit/>
          </a:bodyPr>
          <a:lstStyle/>
          <a:p>
            <a:pPr algn="ctr"/>
            <a:r>
              <a:rPr lang="en-US" sz="1600" b="1" dirty="0" smtClean="0"/>
              <a:t>TWh</a:t>
            </a:r>
            <a:endParaRPr lang="en-US" sz="1600" b="1" dirty="0"/>
          </a:p>
        </p:txBody>
      </p:sp>
      <p:cxnSp>
        <p:nvCxnSpPr>
          <p:cNvPr id="74" name="Connecteur droit 73"/>
          <p:cNvCxnSpPr/>
          <p:nvPr/>
        </p:nvCxnSpPr>
        <p:spPr bwMode="auto">
          <a:xfrm>
            <a:off x="6410942" y="3143890"/>
            <a:ext cx="1058381" cy="735029"/>
          </a:xfrm>
          <a:prstGeom prst="line">
            <a:avLst/>
          </a:prstGeom>
          <a:solidFill>
            <a:srgbClr val="B4B4B4"/>
          </a:solidFill>
          <a:ln w="12700" cap="flat" cmpd="sng" algn="ctr">
            <a:solidFill>
              <a:schemeClr val="tx1">
                <a:lumMod val="75000"/>
                <a:lumOff val="25000"/>
              </a:schemeClr>
            </a:solidFill>
            <a:prstDash val="sysDash"/>
            <a:round/>
            <a:headEnd type="none" w="med" len="med"/>
            <a:tailEnd type="none" w="med" len="lg"/>
          </a:ln>
          <a:effectLst/>
        </p:spPr>
      </p:cxnSp>
      <p:cxnSp>
        <p:nvCxnSpPr>
          <p:cNvPr id="76" name="Connecteur droit 75"/>
          <p:cNvCxnSpPr/>
          <p:nvPr/>
        </p:nvCxnSpPr>
        <p:spPr bwMode="auto">
          <a:xfrm>
            <a:off x="6410942" y="3637049"/>
            <a:ext cx="1058381" cy="1017140"/>
          </a:xfrm>
          <a:prstGeom prst="line">
            <a:avLst/>
          </a:prstGeom>
          <a:solidFill>
            <a:srgbClr val="B4B4B4"/>
          </a:solidFill>
          <a:ln w="12700" cap="flat" cmpd="sng" algn="ctr">
            <a:solidFill>
              <a:schemeClr val="tx1">
                <a:lumMod val="75000"/>
                <a:lumOff val="25000"/>
              </a:schemeClr>
            </a:solidFill>
            <a:prstDash val="sysDash"/>
            <a:round/>
            <a:headEnd type="none" w="med" len="med"/>
            <a:tailEnd type="none" w="med" len="lg"/>
          </a:ln>
          <a:effectLst/>
        </p:spPr>
      </p:cxnSp>
      <p:cxnSp>
        <p:nvCxnSpPr>
          <p:cNvPr id="79" name="Connecteur droit 78"/>
          <p:cNvCxnSpPr/>
          <p:nvPr/>
        </p:nvCxnSpPr>
        <p:spPr bwMode="auto">
          <a:xfrm>
            <a:off x="6410942" y="4407613"/>
            <a:ext cx="1058381" cy="703471"/>
          </a:xfrm>
          <a:prstGeom prst="line">
            <a:avLst/>
          </a:prstGeom>
          <a:solidFill>
            <a:srgbClr val="B4B4B4"/>
          </a:solidFill>
          <a:ln w="12700" cap="flat" cmpd="sng" algn="ctr">
            <a:solidFill>
              <a:schemeClr val="tx1">
                <a:lumMod val="75000"/>
                <a:lumOff val="25000"/>
              </a:schemeClr>
            </a:solidFill>
            <a:prstDash val="sysDash"/>
            <a:round/>
            <a:headEnd type="none" w="med" len="med"/>
            <a:tailEnd type="none" w="med" len="lg"/>
          </a:ln>
          <a:effectLst/>
        </p:spPr>
      </p:cxnSp>
      <p:sp>
        <p:nvSpPr>
          <p:cNvPr id="81" name="ZoneTexte 80"/>
          <p:cNvSpPr txBox="1"/>
          <p:nvPr/>
        </p:nvSpPr>
        <p:spPr>
          <a:xfrm rot="1980000">
            <a:off x="6608301" y="3141068"/>
            <a:ext cx="810735" cy="276999"/>
          </a:xfrm>
          <a:prstGeom prst="rect">
            <a:avLst/>
          </a:prstGeom>
          <a:noFill/>
        </p:spPr>
        <p:txBody>
          <a:bodyPr wrap="none" rtlCol="0">
            <a:spAutoFit/>
          </a:bodyPr>
          <a:lstStyle/>
          <a:p>
            <a:r>
              <a:rPr lang="fr-FR" sz="1200" dirty="0" smtClean="0">
                <a:latin typeface="Calibri"/>
              </a:rPr>
              <a:t>&gt;500GWh</a:t>
            </a:r>
            <a:endParaRPr lang="fr-FR" sz="1200" dirty="0"/>
          </a:p>
        </p:txBody>
      </p:sp>
      <p:sp>
        <p:nvSpPr>
          <p:cNvPr id="82" name="ZoneTexte 81"/>
          <p:cNvSpPr txBox="1"/>
          <p:nvPr/>
        </p:nvSpPr>
        <p:spPr>
          <a:xfrm rot="2340000">
            <a:off x="6208515" y="3657597"/>
            <a:ext cx="1507336" cy="276999"/>
          </a:xfrm>
          <a:prstGeom prst="rect">
            <a:avLst/>
          </a:prstGeom>
          <a:noFill/>
        </p:spPr>
        <p:txBody>
          <a:bodyPr wrap="none" rtlCol="0">
            <a:spAutoFit/>
          </a:bodyPr>
          <a:lstStyle/>
          <a:p>
            <a:r>
              <a:rPr lang="fr-FR" sz="1200" dirty="0" smtClean="0">
                <a:latin typeface="Calibri"/>
              </a:rPr>
              <a:t> &gt;100GWh &lt;500GWh</a:t>
            </a:r>
            <a:endParaRPr lang="fr-FR" sz="1200" dirty="0"/>
          </a:p>
        </p:txBody>
      </p:sp>
      <p:sp>
        <p:nvSpPr>
          <p:cNvPr id="84" name="ZoneTexte 83"/>
          <p:cNvSpPr txBox="1"/>
          <p:nvPr/>
        </p:nvSpPr>
        <p:spPr>
          <a:xfrm rot="2340000">
            <a:off x="6235994" y="4331996"/>
            <a:ext cx="1428789" cy="276999"/>
          </a:xfrm>
          <a:prstGeom prst="rect">
            <a:avLst/>
          </a:prstGeom>
          <a:noFill/>
        </p:spPr>
        <p:txBody>
          <a:bodyPr wrap="none" rtlCol="0">
            <a:spAutoFit/>
          </a:bodyPr>
          <a:lstStyle/>
          <a:p>
            <a:r>
              <a:rPr lang="fr-FR" sz="1200" dirty="0" smtClean="0">
                <a:latin typeface="Calibri"/>
              </a:rPr>
              <a:t> &gt;40GWh &lt;100GWh</a:t>
            </a:r>
            <a:endParaRPr lang="fr-FR" sz="1200" dirty="0"/>
          </a:p>
        </p:txBody>
      </p:sp>
      <p:sp>
        <p:nvSpPr>
          <p:cNvPr id="85" name="ZoneTexte 84"/>
          <p:cNvSpPr txBox="1"/>
          <p:nvPr/>
        </p:nvSpPr>
        <p:spPr>
          <a:xfrm rot="2340000">
            <a:off x="6295814" y="5081533"/>
            <a:ext cx="1271695" cy="276999"/>
          </a:xfrm>
          <a:prstGeom prst="rect">
            <a:avLst/>
          </a:prstGeom>
          <a:noFill/>
        </p:spPr>
        <p:txBody>
          <a:bodyPr wrap="none" rtlCol="0">
            <a:spAutoFit/>
          </a:bodyPr>
          <a:lstStyle/>
          <a:p>
            <a:r>
              <a:rPr lang="fr-FR" sz="1200" dirty="0" smtClean="0">
                <a:latin typeface="Calibri"/>
              </a:rPr>
              <a:t> &gt;7GWh &lt;40GWh</a:t>
            </a:r>
            <a:endParaRPr lang="fr-FR" sz="1200" dirty="0"/>
          </a:p>
        </p:txBody>
      </p:sp>
      <p:sp>
        <p:nvSpPr>
          <p:cNvPr id="87" name="Rectangle 86"/>
          <p:cNvSpPr/>
          <p:nvPr/>
        </p:nvSpPr>
        <p:spPr bwMode="auto">
          <a:xfrm>
            <a:off x="5013791" y="2162552"/>
            <a:ext cx="3945285" cy="673559"/>
          </a:xfrm>
          <a:prstGeom prst="rect">
            <a:avLst/>
          </a:prstGeom>
          <a:noFill/>
          <a:ln w="12700" cap="flat" cmpd="sng" algn="ctr">
            <a:solidFill>
              <a:schemeClr val="bg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cxnSp>
        <p:nvCxnSpPr>
          <p:cNvPr id="89" name="Connecteur droit 88"/>
          <p:cNvCxnSpPr/>
          <p:nvPr/>
        </p:nvCxnSpPr>
        <p:spPr bwMode="auto">
          <a:xfrm>
            <a:off x="5013790" y="2422677"/>
            <a:ext cx="3945285" cy="1588"/>
          </a:xfrm>
          <a:prstGeom prst="line">
            <a:avLst/>
          </a:prstGeom>
          <a:solidFill>
            <a:srgbClr val="B4B4B4"/>
          </a:solidFill>
          <a:ln w="12700" cap="flat" cmpd="sng" algn="ctr">
            <a:solidFill>
              <a:schemeClr val="bg1">
                <a:lumMod val="50000"/>
              </a:schemeClr>
            </a:solidFill>
            <a:prstDash val="solid"/>
            <a:round/>
            <a:headEnd type="none" w="med" len="med"/>
            <a:tailEnd type="none" w="med" len="lg"/>
          </a:ln>
          <a:effectLst/>
        </p:spPr>
      </p:cxnSp>
      <p:sp>
        <p:nvSpPr>
          <p:cNvPr id="92" name="Rectangle 91"/>
          <p:cNvSpPr/>
          <p:nvPr/>
        </p:nvSpPr>
        <p:spPr bwMode="auto">
          <a:xfrm>
            <a:off x="4017207" y="2836112"/>
            <a:ext cx="688368" cy="2937961"/>
          </a:xfrm>
          <a:prstGeom prst="rect">
            <a:avLst/>
          </a:prstGeom>
          <a:solidFill>
            <a:schemeClr val="tx2">
              <a:lumMod val="60000"/>
              <a:lumOff val="40000"/>
            </a:schemeClr>
          </a:solidFill>
          <a:ln w="12700" cap="flat" cmpd="sng" algn="ctr">
            <a:no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Polo" pitchFamily="2" charset="0"/>
            </a:endParaRPr>
          </a:p>
        </p:txBody>
      </p:sp>
      <p:cxnSp>
        <p:nvCxnSpPr>
          <p:cNvPr id="94" name="Connecteur droit 93"/>
          <p:cNvCxnSpPr/>
          <p:nvPr/>
        </p:nvCxnSpPr>
        <p:spPr bwMode="auto">
          <a:xfrm rot="10800000">
            <a:off x="4017207" y="3143890"/>
            <a:ext cx="688368" cy="1588"/>
          </a:xfrm>
          <a:prstGeom prst="line">
            <a:avLst/>
          </a:prstGeom>
          <a:solidFill>
            <a:srgbClr val="B4B4B4"/>
          </a:solidFill>
          <a:ln w="12700" cap="flat" cmpd="sng" algn="ctr">
            <a:solidFill>
              <a:schemeClr val="bg1"/>
            </a:solidFill>
            <a:prstDash val="solid"/>
            <a:round/>
            <a:headEnd type="none" w="med" len="med"/>
            <a:tailEnd type="none" w="med" len="lg"/>
          </a:ln>
          <a:effectLst/>
        </p:spPr>
      </p:cxnSp>
      <p:cxnSp>
        <p:nvCxnSpPr>
          <p:cNvPr id="96" name="Connecteur droit 95"/>
          <p:cNvCxnSpPr/>
          <p:nvPr/>
        </p:nvCxnSpPr>
        <p:spPr bwMode="auto">
          <a:xfrm rot="10800000">
            <a:off x="4017207" y="3637049"/>
            <a:ext cx="688368" cy="1588"/>
          </a:xfrm>
          <a:prstGeom prst="line">
            <a:avLst/>
          </a:prstGeom>
          <a:solidFill>
            <a:srgbClr val="B4B4B4"/>
          </a:solidFill>
          <a:ln w="12700" cap="flat" cmpd="sng" algn="ctr">
            <a:solidFill>
              <a:schemeClr val="bg1"/>
            </a:solidFill>
            <a:prstDash val="solid"/>
            <a:round/>
            <a:headEnd type="none" w="med" len="med"/>
            <a:tailEnd type="none" w="med" len="lg"/>
          </a:ln>
          <a:effectLst/>
        </p:spPr>
      </p:cxnSp>
      <p:cxnSp>
        <p:nvCxnSpPr>
          <p:cNvPr id="98" name="Connecteur droit 97"/>
          <p:cNvCxnSpPr/>
          <p:nvPr/>
        </p:nvCxnSpPr>
        <p:spPr bwMode="auto">
          <a:xfrm flipH="1">
            <a:off x="4017207" y="4406025"/>
            <a:ext cx="688368" cy="1588"/>
          </a:xfrm>
          <a:prstGeom prst="line">
            <a:avLst/>
          </a:prstGeom>
          <a:solidFill>
            <a:srgbClr val="B4B4B4"/>
          </a:solidFill>
          <a:ln w="12700" cap="flat" cmpd="sng" algn="ctr">
            <a:solidFill>
              <a:schemeClr val="bg1"/>
            </a:solidFill>
            <a:prstDash val="solid"/>
            <a:round/>
            <a:headEnd type="none" w="med" len="med"/>
            <a:tailEnd type="none" w="med" len="lg"/>
          </a:ln>
          <a:effectLst/>
        </p:spPr>
      </p:cxnSp>
      <p:sp>
        <p:nvSpPr>
          <p:cNvPr id="99" name="ZoneTexte 98"/>
          <p:cNvSpPr txBox="1"/>
          <p:nvPr/>
        </p:nvSpPr>
        <p:spPr>
          <a:xfrm>
            <a:off x="4123247" y="2836112"/>
            <a:ext cx="474810" cy="307777"/>
          </a:xfrm>
          <a:prstGeom prst="rect">
            <a:avLst/>
          </a:prstGeom>
          <a:noFill/>
        </p:spPr>
        <p:txBody>
          <a:bodyPr wrap="none" rtlCol="0">
            <a:spAutoFit/>
          </a:bodyPr>
          <a:lstStyle/>
          <a:p>
            <a:r>
              <a:rPr lang="fr-FR" sz="1400" b="1" dirty="0" smtClean="0">
                <a:solidFill>
                  <a:schemeClr val="bg1"/>
                </a:solidFill>
              </a:rPr>
              <a:t>13%</a:t>
            </a:r>
            <a:endParaRPr lang="fr-FR" sz="1400" b="1" dirty="0">
              <a:solidFill>
                <a:schemeClr val="bg1"/>
              </a:solidFill>
            </a:endParaRPr>
          </a:p>
        </p:txBody>
      </p:sp>
      <p:sp>
        <p:nvSpPr>
          <p:cNvPr id="100" name="ZoneTexte 99"/>
          <p:cNvSpPr txBox="1"/>
          <p:nvPr/>
        </p:nvSpPr>
        <p:spPr>
          <a:xfrm>
            <a:off x="4154069" y="3257354"/>
            <a:ext cx="404278" cy="307777"/>
          </a:xfrm>
          <a:prstGeom prst="rect">
            <a:avLst/>
          </a:prstGeom>
          <a:noFill/>
        </p:spPr>
        <p:txBody>
          <a:bodyPr wrap="none" rtlCol="0">
            <a:spAutoFit/>
          </a:bodyPr>
          <a:lstStyle/>
          <a:p>
            <a:r>
              <a:rPr lang="fr-FR" sz="1400" b="1" dirty="0" smtClean="0">
                <a:solidFill>
                  <a:schemeClr val="bg1"/>
                </a:solidFill>
              </a:rPr>
              <a:t>7%</a:t>
            </a:r>
            <a:endParaRPr lang="fr-FR" sz="1400" b="1" dirty="0">
              <a:solidFill>
                <a:schemeClr val="bg1"/>
              </a:solidFill>
            </a:endParaRPr>
          </a:p>
        </p:txBody>
      </p:sp>
      <p:sp>
        <p:nvSpPr>
          <p:cNvPr id="101" name="ZoneTexte 100"/>
          <p:cNvSpPr txBox="1"/>
          <p:nvPr/>
        </p:nvSpPr>
        <p:spPr>
          <a:xfrm>
            <a:off x="4154069" y="3878699"/>
            <a:ext cx="404278" cy="307777"/>
          </a:xfrm>
          <a:prstGeom prst="rect">
            <a:avLst/>
          </a:prstGeom>
          <a:noFill/>
        </p:spPr>
        <p:txBody>
          <a:bodyPr wrap="none" rtlCol="0">
            <a:spAutoFit/>
          </a:bodyPr>
          <a:lstStyle/>
          <a:p>
            <a:r>
              <a:rPr lang="fr-FR" sz="1400" b="1" dirty="0" smtClean="0">
                <a:solidFill>
                  <a:schemeClr val="bg1"/>
                </a:solidFill>
              </a:rPr>
              <a:t>9%</a:t>
            </a:r>
            <a:endParaRPr lang="fr-FR" sz="1400" b="1" dirty="0">
              <a:solidFill>
                <a:schemeClr val="bg1"/>
              </a:solidFill>
            </a:endParaRPr>
          </a:p>
        </p:txBody>
      </p:sp>
      <p:sp>
        <p:nvSpPr>
          <p:cNvPr id="102" name="ZoneTexte 101"/>
          <p:cNvSpPr txBox="1"/>
          <p:nvPr/>
        </p:nvSpPr>
        <p:spPr>
          <a:xfrm>
            <a:off x="4133521" y="4880447"/>
            <a:ext cx="404278" cy="307777"/>
          </a:xfrm>
          <a:prstGeom prst="rect">
            <a:avLst/>
          </a:prstGeom>
          <a:noFill/>
        </p:spPr>
        <p:txBody>
          <a:bodyPr wrap="none" rtlCol="0">
            <a:spAutoFit/>
          </a:bodyPr>
          <a:lstStyle/>
          <a:p>
            <a:r>
              <a:rPr lang="fr-FR" sz="1400" b="1" dirty="0" smtClean="0">
                <a:solidFill>
                  <a:schemeClr val="bg1"/>
                </a:solidFill>
              </a:rPr>
              <a:t>4%</a:t>
            </a:r>
            <a:endParaRPr lang="fr-FR" sz="1400" b="1" dirty="0">
              <a:solidFill>
                <a:schemeClr val="bg1"/>
              </a:solidFill>
            </a:endParaRPr>
          </a:p>
        </p:txBody>
      </p:sp>
      <p:sp>
        <p:nvSpPr>
          <p:cNvPr id="104" name="Rectangle 103"/>
          <p:cNvSpPr/>
          <p:nvPr/>
        </p:nvSpPr>
        <p:spPr bwMode="auto">
          <a:xfrm>
            <a:off x="359596" y="6010382"/>
            <a:ext cx="8627265" cy="688369"/>
          </a:xfrm>
          <a:prstGeom prst="rect">
            <a:avLst/>
          </a:prstGeom>
          <a:noFill/>
          <a:ln w="12700" cap="flat" cmpd="sng" algn="ctr">
            <a:solidFill>
              <a:srgbClr val="FF0000"/>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pic>
        <p:nvPicPr>
          <p:cNvPr id="107" name="Image 106" descr="EONFRANCE_n_Fr_RGB1.JPG"/>
          <p:cNvPicPr>
            <a:picLocks noChangeAspect="1"/>
          </p:cNvPicPr>
          <p:nvPr/>
        </p:nvPicPr>
        <p:blipFill>
          <a:blip r:embed="rId3" cstate="print"/>
          <a:stretch>
            <a:fillRect/>
          </a:stretch>
        </p:blipFill>
        <p:spPr>
          <a:xfrm>
            <a:off x="3850988" y="2497513"/>
            <a:ext cx="988138" cy="212744"/>
          </a:xfrm>
          <a:prstGeom prst="rect">
            <a:avLst/>
          </a:prstGeom>
        </p:spPr>
      </p:pic>
      <p:sp>
        <p:nvSpPr>
          <p:cNvPr id="108" name="ZoneTexte 107"/>
          <p:cNvSpPr txBox="1"/>
          <p:nvPr/>
        </p:nvSpPr>
        <p:spPr>
          <a:xfrm>
            <a:off x="581471" y="1120424"/>
            <a:ext cx="4553362" cy="369332"/>
          </a:xfrm>
          <a:prstGeom prst="rect">
            <a:avLst/>
          </a:prstGeom>
          <a:noFill/>
        </p:spPr>
        <p:txBody>
          <a:bodyPr wrap="none" rtlCol="0">
            <a:spAutoFit/>
          </a:bodyPr>
          <a:lstStyle/>
          <a:p>
            <a:r>
              <a:rPr lang="en-US" sz="1800" b="1" dirty="0" smtClean="0">
                <a:solidFill>
                  <a:srgbClr val="FF0000"/>
                </a:solidFill>
                <a:sym typeface="Wingdings" pitchFamily="2" charset="2"/>
              </a:rPr>
              <a:t>Development sales position (Top Down)</a:t>
            </a:r>
            <a:endParaRPr lang="en-US" sz="1800" b="1" dirty="0">
              <a:solidFill>
                <a:srgbClr val="FF0000"/>
              </a:solidFill>
            </a:endParaRPr>
          </a:p>
        </p:txBody>
      </p:sp>
      <p:sp>
        <p:nvSpPr>
          <p:cNvPr id="109" name="ZoneTexte 108"/>
          <p:cNvSpPr txBox="1"/>
          <p:nvPr/>
        </p:nvSpPr>
        <p:spPr>
          <a:xfrm>
            <a:off x="607594" y="1571948"/>
            <a:ext cx="2022028" cy="338554"/>
          </a:xfrm>
          <a:prstGeom prst="rect">
            <a:avLst/>
          </a:prstGeom>
          <a:noFill/>
        </p:spPr>
        <p:txBody>
          <a:bodyPr wrap="none" rtlCol="0">
            <a:spAutoFit/>
          </a:bodyPr>
          <a:lstStyle/>
          <a:p>
            <a:r>
              <a:rPr lang="en-US" sz="1600" dirty="0" smtClean="0">
                <a:solidFill>
                  <a:schemeClr val="tx2"/>
                </a:solidFill>
                <a:cs typeface="Arial" pitchFamily="34" charset="0"/>
                <a:sym typeface="Wingdings" pitchFamily="2" charset="2"/>
              </a:rPr>
              <a:t> </a:t>
            </a:r>
            <a:r>
              <a:rPr lang="en-US" sz="1600" dirty="0" smtClean="0">
                <a:sym typeface="Wingdings" pitchFamily="2" charset="2"/>
              </a:rPr>
              <a:t>E.ON France Target</a:t>
            </a:r>
            <a:endParaRPr lang="en-US" sz="1600" dirty="0"/>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21</a:t>
            </a:fld>
            <a:endParaRPr lang="en-US" dirty="0"/>
          </a:p>
        </p:txBody>
      </p:sp>
      <p:sp>
        <p:nvSpPr>
          <p:cNvPr id="6" name="ZoneTexte 5"/>
          <p:cNvSpPr txBox="1"/>
          <p:nvPr/>
        </p:nvSpPr>
        <p:spPr>
          <a:xfrm>
            <a:off x="360581" y="4360985"/>
            <a:ext cx="8996144" cy="1569660"/>
          </a:xfrm>
          <a:prstGeom prst="rect">
            <a:avLst/>
          </a:prstGeom>
          <a:noFill/>
        </p:spPr>
        <p:txBody>
          <a:bodyPr wrap="square" rtlCol="0">
            <a:spAutoFit/>
          </a:bodyPr>
          <a:lstStyle/>
          <a:p>
            <a:pPr>
              <a:buFont typeface="Arial" pitchFamily="34" charset="0"/>
              <a:buChar char="•"/>
            </a:pPr>
            <a:r>
              <a:rPr lang="en-US" sz="1600" b="1" dirty="0" smtClean="0"/>
              <a:t>A strong presence with very large accounts (SNCF, AREVA, ADP, Rhodia, Air Liquide, </a:t>
            </a:r>
            <a:r>
              <a:rPr lang="en-US" sz="1600" b="1" dirty="0" err="1" smtClean="0"/>
              <a:t>Auchan</a:t>
            </a:r>
            <a:r>
              <a:rPr lang="en-US" sz="1600" b="1" dirty="0" smtClean="0"/>
              <a:t> ….)</a:t>
            </a:r>
          </a:p>
          <a:p>
            <a:pPr>
              <a:buFont typeface="Arial" pitchFamily="34" charset="0"/>
              <a:buChar char="•"/>
            </a:pPr>
            <a:endParaRPr lang="en-US" sz="1600" b="1" dirty="0" smtClean="0"/>
          </a:p>
          <a:p>
            <a:pPr>
              <a:buFont typeface="Arial" pitchFamily="34" charset="0"/>
              <a:buChar char="•"/>
            </a:pPr>
            <a:r>
              <a:rPr lang="fr-FR" sz="1600" b="1" dirty="0" smtClean="0"/>
              <a:t>A core business centered on customers &gt;40 and &lt; 500 </a:t>
            </a:r>
            <a:r>
              <a:rPr lang="fr-FR" sz="1600" b="1" dirty="0" err="1" smtClean="0"/>
              <a:t>GWh</a:t>
            </a:r>
            <a:r>
              <a:rPr lang="fr-FR" sz="1600" b="1" dirty="0" smtClean="0"/>
              <a:t>/</a:t>
            </a:r>
            <a:r>
              <a:rPr lang="fr-FR" sz="1600" b="1" dirty="0" err="1" smtClean="0"/>
              <a:t>year</a:t>
            </a:r>
            <a:endParaRPr lang="fr-FR" sz="1600" b="1" dirty="0" smtClean="0"/>
          </a:p>
          <a:p>
            <a:pPr>
              <a:buFont typeface="Arial" pitchFamily="34" charset="0"/>
              <a:buChar char="•"/>
            </a:pPr>
            <a:endParaRPr lang="fr-FR" sz="1600" b="1" dirty="0" smtClean="0"/>
          </a:p>
          <a:p>
            <a:pPr>
              <a:buFont typeface="Arial" pitchFamily="34" charset="0"/>
              <a:buChar char="•"/>
            </a:pPr>
            <a:r>
              <a:rPr lang="fr-FR" sz="1600" b="1" dirty="0" smtClean="0"/>
              <a:t>A business to develop: &lt; 40 GWh</a:t>
            </a:r>
            <a:endParaRPr lang="en-US" sz="1600" b="1" dirty="0"/>
          </a:p>
        </p:txBody>
      </p:sp>
      <p:pic>
        <p:nvPicPr>
          <p:cNvPr id="37892" name="Picture 4"/>
          <p:cNvPicPr>
            <a:picLocks noChangeAspect="1" noChangeArrowheads="1"/>
          </p:cNvPicPr>
          <p:nvPr/>
        </p:nvPicPr>
        <p:blipFill>
          <a:blip r:embed="rId2"/>
          <a:srcRect/>
          <a:stretch>
            <a:fillRect/>
          </a:stretch>
        </p:blipFill>
        <p:spPr bwMode="auto">
          <a:xfrm>
            <a:off x="188669" y="1114792"/>
            <a:ext cx="4581525" cy="2752725"/>
          </a:xfrm>
          <a:prstGeom prst="rect">
            <a:avLst/>
          </a:prstGeom>
          <a:noFill/>
          <a:ln w="9525">
            <a:noFill/>
            <a:miter lim="800000"/>
            <a:headEnd/>
            <a:tailEnd/>
          </a:ln>
          <a:effectLst/>
        </p:spPr>
      </p:pic>
      <p:pic>
        <p:nvPicPr>
          <p:cNvPr id="37893" name="Picture 5"/>
          <p:cNvPicPr>
            <a:picLocks noChangeAspect="1" noChangeArrowheads="1"/>
          </p:cNvPicPr>
          <p:nvPr/>
        </p:nvPicPr>
        <p:blipFill>
          <a:blip r:embed="rId3"/>
          <a:srcRect/>
          <a:stretch>
            <a:fillRect/>
          </a:stretch>
        </p:blipFill>
        <p:spPr bwMode="auto">
          <a:xfrm>
            <a:off x="4770194" y="1114792"/>
            <a:ext cx="4581525" cy="2752725"/>
          </a:xfrm>
          <a:prstGeom prst="rect">
            <a:avLst/>
          </a:prstGeom>
          <a:noFill/>
          <a:ln w="9525">
            <a:noFill/>
            <a:miter lim="800000"/>
            <a:headEnd/>
            <a:tailEnd/>
          </a:ln>
          <a:effec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22</a:t>
            </a:fld>
            <a:endParaRPr lang="en-US" dirty="0"/>
          </a:p>
        </p:txBody>
      </p:sp>
      <p:graphicFrame>
        <p:nvGraphicFramePr>
          <p:cNvPr id="14" name="Chart 1"/>
          <p:cNvGraphicFramePr>
            <a:graphicFrameLocks/>
          </p:cNvGraphicFramePr>
          <p:nvPr/>
        </p:nvGraphicFramePr>
        <p:xfrm>
          <a:off x="293799" y="2183988"/>
          <a:ext cx="6137828" cy="3363551"/>
        </p:xfrm>
        <a:graphic>
          <a:graphicData uri="http://schemas.openxmlformats.org/drawingml/2006/chart">
            <c:chart xmlns:c="http://schemas.openxmlformats.org/drawingml/2006/chart" xmlns:r="http://schemas.openxmlformats.org/officeDocument/2006/relationships" r:id="rId2"/>
          </a:graphicData>
        </a:graphic>
      </p:graphicFrame>
      <p:sp>
        <p:nvSpPr>
          <p:cNvPr id="15" name="Rectangle 14"/>
          <p:cNvSpPr/>
          <p:nvPr/>
        </p:nvSpPr>
        <p:spPr bwMode="auto">
          <a:xfrm>
            <a:off x="359596" y="5835721"/>
            <a:ext cx="8627265" cy="863030"/>
          </a:xfrm>
          <a:prstGeom prst="rect">
            <a:avLst/>
          </a:prstGeom>
          <a:noFill/>
          <a:ln w="12700" cap="flat" cmpd="sng" algn="ctr">
            <a:solidFill>
              <a:srgbClr val="FF0000"/>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16" name="ZoneTexte 15"/>
          <p:cNvSpPr txBox="1"/>
          <p:nvPr/>
        </p:nvSpPr>
        <p:spPr>
          <a:xfrm>
            <a:off x="376250" y="5836888"/>
            <a:ext cx="864339" cy="276999"/>
          </a:xfrm>
          <a:prstGeom prst="rect">
            <a:avLst/>
          </a:prstGeom>
          <a:noFill/>
        </p:spPr>
        <p:txBody>
          <a:bodyPr wrap="none" rtlCol="0">
            <a:spAutoFit/>
          </a:bodyPr>
          <a:lstStyle/>
          <a:p>
            <a:r>
              <a:rPr lang="en-US" sz="1200" dirty="0" smtClean="0"/>
              <a:t>Comments</a:t>
            </a:r>
            <a:endParaRPr lang="en-US" sz="1200" dirty="0"/>
          </a:p>
        </p:txBody>
      </p:sp>
      <p:cxnSp>
        <p:nvCxnSpPr>
          <p:cNvPr id="18" name="Connecteur droit 17"/>
          <p:cNvCxnSpPr/>
          <p:nvPr/>
        </p:nvCxnSpPr>
        <p:spPr bwMode="auto">
          <a:xfrm rot="5400000" flipH="1" flipV="1">
            <a:off x="1279395" y="3585071"/>
            <a:ext cx="3150477" cy="1"/>
          </a:xfrm>
          <a:prstGeom prst="line">
            <a:avLst/>
          </a:prstGeom>
          <a:solidFill>
            <a:srgbClr val="B4B4B4"/>
          </a:solidFill>
          <a:ln w="12700" cap="flat" cmpd="sng" algn="ctr">
            <a:solidFill>
              <a:schemeClr val="tx1"/>
            </a:solidFill>
            <a:prstDash val="sysDash"/>
            <a:round/>
            <a:headEnd type="none" w="med" len="med"/>
            <a:tailEnd type="none" w="med" len="lg"/>
          </a:ln>
          <a:effectLst/>
        </p:spPr>
      </p:cxnSp>
      <p:sp>
        <p:nvSpPr>
          <p:cNvPr id="21" name="ZoneTexte 20"/>
          <p:cNvSpPr txBox="1"/>
          <p:nvPr/>
        </p:nvSpPr>
        <p:spPr>
          <a:xfrm>
            <a:off x="1240589" y="2276424"/>
            <a:ext cx="1446481" cy="954107"/>
          </a:xfrm>
          <a:prstGeom prst="rect">
            <a:avLst/>
          </a:prstGeom>
          <a:noFill/>
        </p:spPr>
        <p:txBody>
          <a:bodyPr wrap="square" rtlCol="0">
            <a:spAutoFit/>
          </a:bodyPr>
          <a:lstStyle/>
          <a:p>
            <a:r>
              <a:rPr lang="en-US" sz="1400" dirty="0" smtClean="0"/>
              <a:t>Market share acquisition</a:t>
            </a:r>
          </a:p>
          <a:p>
            <a:r>
              <a:rPr lang="en-US" sz="1400" dirty="0" smtClean="0"/>
              <a:t>Negative or low NAV</a:t>
            </a:r>
            <a:endParaRPr lang="en-US" sz="1400" dirty="0"/>
          </a:p>
        </p:txBody>
      </p:sp>
      <p:sp>
        <p:nvSpPr>
          <p:cNvPr id="22" name="ZoneTexte 21"/>
          <p:cNvSpPr txBox="1"/>
          <p:nvPr/>
        </p:nvSpPr>
        <p:spPr>
          <a:xfrm>
            <a:off x="2895729" y="2255965"/>
            <a:ext cx="984613" cy="523220"/>
          </a:xfrm>
          <a:prstGeom prst="rect">
            <a:avLst/>
          </a:prstGeom>
          <a:noFill/>
        </p:spPr>
        <p:txBody>
          <a:bodyPr wrap="square" rtlCol="0">
            <a:spAutoFit/>
          </a:bodyPr>
          <a:lstStyle/>
          <a:p>
            <a:r>
              <a:rPr lang="en-US" sz="1400" dirty="0" smtClean="0"/>
              <a:t>Focus on high NAV</a:t>
            </a:r>
            <a:endParaRPr lang="en-US" sz="1400" dirty="0"/>
          </a:p>
        </p:txBody>
      </p:sp>
      <p:sp>
        <p:nvSpPr>
          <p:cNvPr id="23" name="ZoneTexte 22"/>
          <p:cNvSpPr txBox="1"/>
          <p:nvPr/>
        </p:nvSpPr>
        <p:spPr>
          <a:xfrm>
            <a:off x="3902595" y="2245602"/>
            <a:ext cx="1193389" cy="738664"/>
          </a:xfrm>
          <a:prstGeom prst="rect">
            <a:avLst/>
          </a:prstGeom>
          <a:noFill/>
        </p:spPr>
        <p:txBody>
          <a:bodyPr wrap="square" rtlCol="0">
            <a:spAutoFit/>
          </a:bodyPr>
          <a:lstStyle/>
          <a:p>
            <a:r>
              <a:rPr lang="en-US" sz="1400" dirty="0" smtClean="0"/>
              <a:t>Long Term Contracts Strategy</a:t>
            </a:r>
            <a:endParaRPr lang="en-US" sz="1400" dirty="0"/>
          </a:p>
        </p:txBody>
      </p:sp>
      <p:sp>
        <p:nvSpPr>
          <p:cNvPr id="24" name="ZoneTexte 23"/>
          <p:cNvSpPr txBox="1"/>
          <p:nvPr/>
        </p:nvSpPr>
        <p:spPr>
          <a:xfrm>
            <a:off x="5090648" y="2245823"/>
            <a:ext cx="1139607" cy="307777"/>
          </a:xfrm>
          <a:prstGeom prst="rect">
            <a:avLst/>
          </a:prstGeom>
          <a:noFill/>
        </p:spPr>
        <p:txBody>
          <a:bodyPr wrap="square" rtlCol="0">
            <a:spAutoFit/>
          </a:bodyPr>
          <a:lstStyle/>
          <a:p>
            <a:r>
              <a:rPr lang="en-US" sz="1400" dirty="0" smtClean="0"/>
              <a:t>TARTAM</a:t>
            </a:r>
            <a:endParaRPr lang="en-US" sz="1400" dirty="0"/>
          </a:p>
        </p:txBody>
      </p:sp>
      <p:graphicFrame>
        <p:nvGraphicFramePr>
          <p:cNvPr id="25" name="Tableau 24"/>
          <p:cNvGraphicFramePr>
            <a:graphicFrameLocks noGrp="1"/>
          </p:cNvGraphicFramePr>
          <p:nvPr/>
        </p:nvGraphicFramePr>
        <p:xfrm>
          <a:off x="6431628" y="2574400"/>
          <a:ext cx="3223054" cy="1463040"/>
        </p:xfrm>
        <a:graphic>
          <a:graphicData uri="http://schemas.openxmlformats.org/drawingml/2006/table">
            <a:tbl>
              <a:tblPr firstRow="1" bandRow="1">
                <a:tableStyleId>{5C22544A-7EE6-4342-B048-85BDC9FD1C3A}</a:tableStyleId>
              </a:tblPr>
              <a:tblGrid>
                <a:gridCol w="882524"/>
                <a:gridCol w="606736"/>
                <a:gridCol w="584672"/>
                <a:gridCol w="562609"/>
                <a:gridCol w="586513"/>
              </a:tblGrid>
              <a:tr h="351274">
                <a:tc>
                  <a:txBody>
                    <a:bodyPr/>
                    <a:lstStyle/>
                    <a:p>
                      <a:pPr algn="l">
                        <a:lnSpc>
                          <a:spcPct val="150000"/>
                        </a:lnSpc>
                        <a:spcBef>
                          <a:spcPts val="600"/>
                        </a:spcBef>
                        <a:spcAft>
                          <a:spcPts val="600"/>
                        </a:spcAft>
                      </a:pPr>
                      <a:r>
                        <a:rPr lang="en-US" sz="1400" b="0" noProof="0" dirty="0" smtClean="0">
                          <a:solidFill>
                            <a:schemeClr val="tx1"/>
                          </a:solidFill>
                        </a:rPr>
                        <a:t>Year</a:t>
                      </a:r>
                      <a:endParaRPr lang="en-US" sz="1400" b="0" noProof="0" dirty="0">
                        <a:solidFill>
                          <a:schemeClr val="tx1"/>
                        </a:solidFill>
                      </a:endParaRPr>
                    </a:p>
                  </a:txBody>
                  <a:tcPr>
                    <a:solidFill>
                      <a:schemeClr val="tx2">
                        <a:lumMod val="40000"/>
                        <a:lumOff val="60000"/>
                      </a:schemeClr>
                    </a:solidFill>
                  </a:tcPr>
                </a:tc>
                <a:tc>
                  <a:txBody>
                    <a:bodyPr/>
                    <a:lstStyle/>
                    <a:p>
                      <a:pPr algn="ctr">
                        <a:lnSpc>
                          <a:spcPct val="150000"/>
                        </a:lnSpc>
                        <a:spcBef>
                          <a:spcPts val="600"/>
                        </a:spcBef>
                        <a:spcAft>
                          <a:spcPts val="600"/>
                        </a:spcAft>
                      </a:pPr>
                      <a:r>
                        <a:rPr lang="en-US" sz="1400" b="0" noProof="0" dirty="0" smtClean="0">
                          <a:solidFill>
                            <a:schemeClr val="tx1"/>
                          </a:solidFill>
                        </a:rPr>
                        <a:t>2006</a:t>
                      </a:r>
                      <a:endParaRPr lang="en-US" sz="1400" b="0" noProof="0" dirty="0">
                        <a:solidFill>
                          <a:schemeClr val="tx1"/>
                        </a:solidFill>
                      </a:endParaRPr>
                    </a:p>
                  </a:txBody>
                  <a:tcPr>
                    <a:solidFill>
                      <a:schemeClr val="tx2">
                        <a:lumMod val="40000"/>
                        <a:lumOff val="60000"/>
                      </a:schemeClr>
                    </a:solidFill>
                  </a:tcPr>
                </a:tc>
                <a:tc>
                  <a:txBody>
                    <a:bodyPr/>
                    <a:lstStyle/>
                    <a:p>
                      <a:pPr algn="ctr">
                        <a:lnSpc>
                          <a:spcPct val="150000"/>
                        </a:lnSpc>
                        <a:spcBef>
                          <a:spcPts val="600"/>
                        </a:spcBef>
                        <a:spcAft>
                          <a:spcPts val="600"/>
                        </a:spcAft>
                      </a:pPr>
                      <a:r>
                        <a:rPr lang="en-US" sz="1400" b="0" noProof="0" dirty="0" smtClean="0">
                          <a:solidFill>
                            <a:schemeClr val="tx1"/>
                          </a:solidFill>
                        </a:rPr>
                        <a:t>2007</a:t>
                      </a:r>
                      <a:endParaRPr lang="en-US" sz="1400" b="0" noProof="0" dirty="0">
                        <a:solidFill>
                          <a:schemeClr val="tx1"/>
                        </a:solidFill>
                      </a:endParaRPr>
                    </a:p>
                  </a:txBody>
                  <a:tcPr>
                    <a:solidFill>
                      <a:schemeClr val="tx2">
                        <a:lumMod val="40000"/>
                        <a:lumOff val="60000"/>
                      </a:schemeClr>
                    </a:solidFill>
                  </a:tcPr>
                </a:tc>
                <a:tc>
                  <a:txBody>
                    <a:bodyPr/>
                    <a:lstStyle/>
                    <a:p>
                      <a:pPr algn="ctr">
                        <a:lnSpc>
                          <a:spcPct val="150000"/>
                        </a:lnSpc>
                        <a:spcBef>
                          <a:spcPts val="600"/>
                        </a:spcBef>
                        <a:spcAft>
                          <a:spcPts val="600"/>
                        </a:spcAft>
                      </a:pPr>
                      <a:r>
                        <a:rPr lang="en-US" sz="1400" b="0" noProof="0" dirty="0" smtClean="0">
                          <a:solidFill>
                            <a:schemeClr val="tx1"/>
                          </a:solidFill>
                        </a:rPr>
                        <a:t>2008</a:t>
                      </a:r>
                      <a:endParaRPr lang="en-US" sz="1400" b="0" noProof="0" dirty="0">
                        <a:solidFill>
                          <a:schemeClr val="tx1"/>
                        </a:solidFill>
                      </a:endParaRPr>
                    </a:p>
                  </a:txBody>
                  <a:tcPr>
                    <a:solidFill>
                      <a:schemeClr val="tx2">
                        <a:lumMod val="40000"/>
                        <a:lumOff val="60000"/>
                      </a:schemeClr>
                    </a:solidFill>
                  </a:tcPr>
                </a:tc>
                <a:tc>
                  <a:txBody>
                    <a:bodyPr/>
                    <a:lstStyle/>
                    <a:p>
                      <a:pPr algn="ctr">
                        <a:lnSpc>
                          <a:spcPct val="150000"/>
                        </a:lnSpc>
                        <a:spcBef>
                          <a:spcPts val="600"/>
                        </a:spcBef>
                        <a:spcAft>
                          <a:spcPts val="600"/>
                        </a:spcAft>
                      </a:pPr>
                      <a:r>
                        <a:rPr lang="en-US" sz="1400" b="0" noProof="0" dirty="0" smtClean="0">
                          <a:solidFill>
                            <a:schemeClr val="tx1"/>
                          </a:solidFill>
                        </a:rPr>
                        <a:t>2009</a:t>
                      </a:r>
                      <a:endParaRPr lang="en-US" sz="1400" b="0" noProof="0" dirty="0">
                        <a:solidFill>
                          <a:schemeClr val="tx1"/>
                        </a:solidFill>
                      </a:endParaRPr>
                    </a:p>
                  </a:txBody>
                  <a:tcPr>
                    <a:solidFill>
                      <a:schemeClr val="tx2">
                        <a:lumMod val="40000"/>
                        <a:lumOff val="60000"/>
                      </a:schemeClr>
                    </a:solidFill>
                  </a:tcPr>
                </a:tc>
              </a:tr>
              <a:tr h="426547">
                <a:tc>
                  <a:txBody>
                    <a:bodyPr/>
                    <a:lstStyle/>
                    <a:p>
                      <a:pPr algn="l"/>
                      <a:r>
                        <a:rPr lang="en-US" sz="1400" noProof="0" dirty="0" smtClean="0"/>
                        <a:t>Average contract</a:t>
                      </a:r>
                      <a:r>
                        <a:rPr lang="en-US" sz="1400" baseline="0" noProof="0" dirty="0" smtClean="0"/>
                        <a:t> duration</a:t>
                      </a:r>
                      <a:endParaRPr lang="en-US" sz="1400" noProof="0" dirty="0"/>
                    </a:p>
                  </a:txBody>
                  <a:tcPr>
                    <a:solidFill>
                      <a:schemeClr val="bg1">
                        <a:lumMod val="75000"/>
                      </a:schemeClr>
                    </a:solidFill>
                  </a:tcPr>
                </a:tc>
                <a:tc>
                  <a:txBody>
                    <a:bodyPr/>
                    <a:lstStyle/>
                    <a:p>
                      <a:pPr algn="ctr">
                        <a:lnSpc>
                          <a:spcPct val="150000"/>
                        </a:lnSpc>
                        <a:spcBef>
                          <a:spcPts val="600"/>
                        </a:spcBef>
                        <a:spcAft>
                          <a:spcPts val="600"/>
                        </a:spcAft>
                      </a:pPr>
                      <a:r>
                        <a:rPr lang="en-US" sz="1400" noProof="0" dirty="0" smtClean="0"/>
                        <a:t>16,2</a:t>
                      </a:r>
                      <a:endParaRPr lang="en-US" sz="1400" noProof="0" dirty="0"/>
                    </a:p>
                  </a:txBody>
                  <a:tcPr>
                    <a:solidFill>
                      <a:schemeClr val="bg1">
                        <a:lumMod val="75000"/>
                      </a:schemeClr>
                    </a:solidFill>
                  </a:tcPr>
                </a:tc>
                <a:tc>
                  <a:txBody>
                    <a:bodyPr/>
                    <a:lstStyle/>
                    <a:p>
                      <a:pPr algn="ctr">
                        <a:lnSpc>
                          <a:spcPct val="150000"/>
                        </a:lnSpc>
                        <a:spcBef>
                          <a:spcPts val="600"/>
                        </a:spcBef>
                        <a:spcAft>
                          <a:spcPts val="600"/>
                        </a:spcAft>
                      </a:pPr>
                      <a:r>
                        <a:rPr lang="en-US" sz="1400" noProof="0" dirty="0" smtClean="0"/>
                        <a:t>17,5</a:t>
                      </a:r>
                      <a:endParaRPr lang="en-US" sz="1400" noProof="0" dirty="0"/>
                    </a:p>
                  </a:txBody>
                  <a:tcPr>
                    <a:solidFill>
                      <a:schemeClr val="bg1">
                        <a:lumMod val="75000"/>
                      </a:schemeClr>
                    </a:solidFill>
                  </a:tcPr>
                </a:tc>
                <a:tc>
                  <a:txBody>
                    <a:bodyPr/>
                    <a:lstStyle/>
                    <a:p>
                      <a:pPr algn="ctr">
                        <a:lnSpc>
                          <a:spcPct val="150000"/>
                        </a:lnSpc>
                        <a:spcBef>
                          <a:spcPts val="600"/>
                        </a:spcBef>
                        <a:spcAft>
                          <a:spcPts val="600"/>
                        </a:spcAft>
                      </a:pPr>
                      <a:r>
                        <a:rPr lang="en-US" sz="1400" noProof="0" dirty="0" smtClean="0"/>
                        <a:t>13,7</a:t>
                      </a:r>
                      <a:endParaRPr lang="en-US" sz="1400" noProof="0" dirty="0"/>
                    </a:p>
                  </a:txBody>
                  <a:tcPr>
                    <a:solidFill>
                      <a:schemeClr val="bg1">
                        <a:lumMod val="75000"/>
                      </a:schemeClr>
                    </a:solidFill>
                  </a:tcPr>
                </a:tc>
                <a:tc>
                  <a:txBody>
                    <a:bodyPr/>
                    <a:lstStyle/>
                    <a:p>
                      <a:pPr algn="ctr">
                        <a:lnSpc>
                          <a:spcPct val="150000"/>
                        </a:lnSpc>
                        <a:spcBef>
                          <a:spcPts val="600"/>
                        </a:spcBef>
                        <a:spcAft>
                          <a:spcPts val="600"/>
                        </a:spcAft>
                      </a:pPr>
                      <a:r>
                        <a:rPr lang="en-US" sz="1400" noProof="0" dirty="0" smtClean="0"/>
                        <a:t>13,7</a:t>
                      </a:r>
                      <a:endParaRPr lang="en-US" sz="1400" noProof="0" dirty="0"/>
                    </a:p>
                  </a:txBody>
                  <a:tcPr>
                    <a:solidFill>
                      <a:schemeClr val="bg1">
                        <a:lumMod val="75000"/>
                      </a:schemeClr>
                    </a:solidFill>
                  </a:tcPr>
                </a:tc>
              </a:tr>
            </a:tbl>
          </a:graphicData>
        </a:graphic>
      </p:graphicFrame>
      <p:sp>
        <p:nvSpPr>
          <p:cNvPr id="26" name="ZoneTexte 25"/>
          <p:cNvSpPr txBox="1"/>
          <p:nvPr/>
        </p:nvSpPr>
        <p:spPr>
          <a:xfrm>
            <a:off x="6652914" y="4162544"/>
            <a:ext cx="3001767" cy="1384995"/>
          </a:xfrm>
          <a:prstGeom prst="rect">
            <a:avLst/>
          </a:prstGeom>
          <a:noFill/>
        </p:spPr>
        <p:txBody>
          <a:bodyPr wrap="square" rtlCol="0">
            <a:spAutoFit/>
          </a:bodyPr>
          <a:lstStyle/>
          <a:p>
            <a:pPr>
              <a:buClr>
                <a:schemeClr val="tx2"/>
              </a:buClr>
              <a:buFont typeface="Arial" pitchFamily="34" charset="0"/>
              <a:buChar char="•"/>
            </a:pPr>
            <a:r>
              <a:rPr lang="en-US" sz="1400" dirty="0" smtClean="0">
                <a:latin typeface="+mn-lt"/>
              </a:rPr>
              <a:t> In times of unclear regulation customers engage on short term contracts (13 – 14 months)</a:t>
            </a:r>
          </a:p>
          <a:p>
            <a:pPr>
              <a:buClr>
                <a:schemeClr val="tx2"/>
              </a:buClr>
              <a:buFont typeface="Arial" pitchFamily="34" charset="0"/>
              <a:buChar char="•"/>
            </a:pPr>
            <a:r>
              <a:rPr lang="en-US" sz="1400" dirty="0" smtClean="0">
                <a:latin typeface="+mn-lt"/>
              </a:rPr>
              <a:t> 2010 will see a new regulation of power market → contract duration will remain short</a:t>
            </a:r>
            <a:endParaRPr lang="en-US" sz="1400" dirty="0">
              <a:latin typeface="+mn-lt"/>
            </a:endParaRPr>
          </a:p>
        </p:txBody>
      </p:sp>
      <p:cxnSp>
        <p:nvCxnSpPr>
          <p:cNvPr id="28" name="Connecteur droit 27"/>
          <p:cNvCxnSpPr/>
          <p:nvPr/>
        </p:nvCxnSpPr>
        <p:spPr bwMode="auto">
          <a:xfrm rot="5400000" flipH="1" flipV="1">
            <a:off x="2277576" y="3585071"/>
            <a:ext cx="3150477" cy="1"/>
          </a:xfrm>
          <a:prstGeom prst="line">
            <a:avLst/>
          </a:prstGeom>
          <a:solidFill>
            <a:srgbClr val="B4B4B4"/>
          </a:solidFill>
          <a:ln w="12700" cap="flat" cmpd="sng" algn="ctr">
            <a:solidFill>
              <a:schemeClr val="tx1"/>
            </a:solidFill>
            <a:prstDash val="sysDash"/>
            <a:round/>
            <a:headEnd type="none" w="med" len="med"/>
            <a:tailEnd type="none" w="med" len="lg"/>
          </a:ln>
          <a:effectLst/>
        </p:spPr>
      </p:cxnSp>
      <p:cxnSp>
        <p:nvCxnSpPr>
          <p:cNvPr id="29" name="Connecteur droit 28"/>
          <p:cNvCxnSpPr/>
          <p:nvPr/>
        </p:nvCxnSpPr>
        <p:spPr bwMode="auto">
          <a:xfrm rot="5400000" flipH="1" flipV="1">
            <a:off x="3294717" y="3595345"/>
            <a:ext cx="3150477" cy="1"/>
          </a:xfrm>
          <a:prstGeom prst="line">
            <a:avLst/>
          </a:prstGeom>
          <a:solidFill>
            <a:srgbClr val="B4B4B4"/>
          </a:solidFill>
          <a:ln w="12700" cap="flat" cmpd="sng" algn="ctr">
            <a:solidFill>
              <a:schemeClr val="tx1"/>
            </a:solidFill>
            <a:prstDash val="sysDash"/>
            <a:round/>
            <a:headEnd type="none" w="med" len="med"/>
            <a:tailEnd type="none" w="med" len="lg"/>
          </a:ln>
          <a:effectLst/>
        </p:spPr>
      </p:cxnSp>
      <p:sp>
        <p:nvSpPr>
          <p:cNvPr id="17" name="ZoneTexte 16"/>
          <p:cNvSpPr txBox="1"/>
          <p:nvPr/>
        </p:nvSpPr>
        <p:spPr>
          <a:xfrm>
            <a:off x="581471" y="1120424"/>
            <a:ext cx="4059316" cy="369332"/>
          </a:xfrm>
          <a:prstGeom prst="rect">
            <a:avLst/>
          </a:prstGeom>
          <a:noFill/>
        </p:spPr>
        <p:txBody>
          <a:bodyPr wrap="none" rtlCol="0">
            <a:spAutoFit/>
          </a:bodyPr>
          <a:lstStyle/>
          <a:p>
            <a:r>
              <a:rPr lang="en-US" sz="1800" b="1" dirty="0" smtClean="0">
                <a:solidFill>
                  <a:srgbClr val="FF0000"/>
                </a:solidFill>
                <a:sym typeface="Wingdings" pitchFamily="2" charset="2"/>
              </a:rPr>
              <a:t>Development sales position (TOP DOWN)</a:t>
            </a:r>
            <a:endParaRPr lang="en-US" sz="1800" b="1" dirty="0">
              <a:solidFill>
                <a:srgbClr val="FF0000"/>
              </a:solidFill>
            </a:endParaRPr>
          </a:p>
        </p:txBody>
      </p:sp>
      <p:sp>
        <p:nvSpPr>
          <p:cNvPr id="19" name="ZoneTexte 18"/>
          <p:cNvSpPr txBox="1"/>
          <p:nvPr/>
        </p:nvSpPr>
        <p:spPr>
          <a:xfrm>
            <a:off x="607594" y="1571948"/>
            <a:ext cx="2196435" cy="338554"/>
          </a:xfrm>
          <a:prstGeom prst="rect">
            <a:avLst/>
          </a:prstGeom>
          <a:noFill/>
        </p:spPr>
        <p:txBody>
          <a:bodyPr wrap="none" rtlCol="0">
            <a:spAutoFit/>
          </a:bodyPr>
          <a:lstStyle/>
          <a:p>
            <a:r>
              <a:rPr lang="en-US" sz="1600" dirty="0" smtClean="0">
                <a:solidFill>
                  <a:schemeClr val="tx2"/>
                </a:solidFill>
                <a:cs typeface="Arial" pitchFamily="34" charset="0"/>
                <a:sym typeface="Wingdings" pitchFamily="2" charset="2"/>
              </a:rPr>
              <a:t> </a:t>
            </a:r>
            <a:r>
              <a:rPr lang="en-US" sz="1600" dirty="0" smtClean="0">
                <a:sym typeface="Wingdings" pitchFamily="2" charset="2"/>
              </a:rPr>
              <a:t>E.ON France strategy</a:t>
            </a:r>
            <a:endParaRPr lang="en-US" sz="1600" dirty="0"/>
          </a:p>
        </p:txBody>
      </p:sp>
      <p:cxnSp>
        <p:nvCxnSpPr>
          <p:cNvPr id="27" name="Connecteur droit 26"/>
          <p:cNvCxnSpPr/>
          <p:nvPr/>
        </p:nvCxnSpPr>
        <p:spPr bwMode="auto">
          <a:xfrm>
            <a:off x="3880342" y="2984266"/>
            <a:ext cx="2551285" cy="0"/>
          </a:xfrm>
          <a:prstGeom prst="line">
            <a:avLst/>
          </a:prstGeom>
          <a:solidFill>
            <a:srgbClr val="B4B4B4"/>
          </a:solidFill>
          <a:ln w="12700" cap="flat" cmpd="sng" algn="ctr">
            <a:solidFill>
              <a:srgbClr val="B4B4B4"/>
            </a:solidFill>
            <a:prstDash val="sysDash"/>
            <a:round/>
            <a:headEnd type="diamond" w="med" len="med"/>
            <a:tailEnd type="oval" w="med" len="lg"/>
          </a:ln>
          <a:effectLst/>
        </p:spPr>
      </p:cxn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23</a:t>
            </a:fld>
            <a:endParaRPr lang="en-US" dirty="0"/>
          </a:p>
        </p:txBody>
      </p:sp>
      <p:sp>
        <p:nvSpPr>
          <p:cNvPr id="8" name="ZoneTexte 7"/>
          <p:cNvSpPr txBox="1"/>
          <p:nvPr/>
        </p:nvSpPr>
        <p:spPr>
          <a:xfrm>
            <a:off x="604565" y="1582222"/>
            <a:ext cx="8505584" cy="553998"/>
          </a:xfrm>
          <a:prstGeom prst="rect">
            <a:avLst/>
          </a:prstGeom>
          <a:noFill/>
        </p:spPr>
        <p:txBody>
          <a:bodyPr wrap="square" rtlCol="0">
            <a:spAutoFit/>
          </a:bodyPr>
          <a:lstStyle/>
          <a:p>
            <a:pPr>
              <a:buClr>
                <a:schemeClr val="tx2"/>
              </a:buClr>
            </a:pPr>
            <a:r>
              <a:rPr lang="en-US" sz="1500" dirty="0" smtClean="0">
                <a:sym typeface="Wingdings" pitchFamily="2" charset="2"/>
              </a:rPr>
              <a:t>To achieve 10% of market share on large industrial customers </a:t>
            </a:r>
            <a:r>
              <a:rPr lang="en-US" sz="1500" dirty="0" smtClean="0">
                <a:latin typeface="Calibri"/>
                <a:sym typeface="Wingdings" pitchFamily="2" charset="2"/>
              </a:rPr>
              <a:t>→ </a:t>
            </a:r>
            <a:r>
              <a:rPr lang="en-US" sz="1500" dirty="0" smtClean="0">
                <a:sym typeface="Wingdings" pitchFamily="2" charset="2"/>
              </a:rPr>
              <a:t>16 TWh of volume in 2013</a:t>
            </a:r>
          </a:p>
          <a:p>
            <a:pPr>
              <a:buClr>
                <a:schemeClr val="tx2"/>
              </a:buClr>
            </a:pPr>
            <a:r>
              <a:rPr lang="en-US" sz="1500" dirty="0" smtClean="0">
                <a:sym typeface="Wingdings" pitchFamily="2" charset="2"/>
              </a:rPr>
              <a:t>(E.ON France should increase its volume by 22% per year)</a:t>
            </a:r>
            <a:endParaRPr lang="en-US" sz="1500" dirty="0"/>
          </a:p>
        </p:txBody>
      </p:sp>
      <p:sp>
        <p:nvSpPr>
          <p:cNvPr id="9" name="ZoneTexte 8"/>
          <p:cNvSpPr txBox="1"/>
          <p:nvPr/>
        </p:nvSpPr>
        <p:spPr>
          <a:xfrm>
            <a:off x="607594" y="2209135"/>
            <a:ext cx="8937098" cy="2169825"/>
          </a:xfrm>
          <a:prstGeom prst="rect">
            <a:avLst/>
          </a:prstGeom>
          <a:noFill/>
        </p:spPr>
        <p:txBody>
          <a:bodyPr wrap="square" rtlCol="0">
            <a:spAutoFit/>
          </a:bodyPr>
          <a:lstStyle/>
          <a:p>
            <a:pPr>
              <a:buClr>
                <a:schemeClr val="tx2"/>
              </a:buClr>
            </a:pPr>
            <a:r>
              <a:rPr lang="en-US" sz="1500" dirty="0" smtClean="0">
                <a:sym typeface="Wingdings" pitchFamily="2" charset="2"/>
              </a:rPr>
              <a:t>TEAM ORGANIZATION</a:t>
            </a:r>
          </a:p>
          <a:p>
            <a:pPr>
              <a:buClr>
                <a:schemeClr val="tx2"/>
              </a:buClr>
            </a:pPr>
            <a:endParaRPr lang="en-US" sz="1500" dirty="0" smtClean="0">
              <a:sym typeface="Wingdings" pitchFamily="2" charset="2"/>
            </a:endParaRPr>
          </a:p>
          <a:p>
            <a:pPr>
              <a:buClr>
                <a:schemeClr val="tx2"/>
              </a:buClr>
              <a:buFont typeface="Arial" pitchFamily="34" charset="0"/>
              <a:buChar char="•"/>
            </a:pPr>
            <a:r>
              <a:rPr lang="en-US" sz="1500" dirty="0" smtClean="0">
                <a:sym typeface="Wingdings" pitchFamily="2" charset="2"/>
              </a:rPr>
              <a:t> Increase market share on customers </a:t>
            </a:r>
            <a:r>
              <a:rPr lang="en-US" sz="1500" dirty="0" smtClean="0">
                <a:latin typeface="+mn-lt"/>
                <a:sym typeface="Wingdings" pitchFamily="2" charset="2"/>
              </a:rPr>
              <a:t>&gt; 500GWh (already 13% of this segment)</a:t>
            </a:r>
            <a:endParaRPr lang="en-US" sz="1500" dirty="0" smtClean="0"/>
          </a:p>
          <a:p>
            <a:pPr lvl="1">
              <a:buClr>
                <a:schemeClr val="tx2"/>
              </a:buClr>
              <a:buFont typeface="Arial" pitchFamily="34" charset="0"/>
              <a:buChar char="•"/>
            </a:pPr>
            <a:r>
              <a:rPr lang="en-US" sz="1500" dirty="0" smtClean="0"/>
              <a:t> Low margins</a:t>
            </a:r>
          </a:p>
          <a:p>
            <a:pPr lvl="1">
              <a:buClr>
                <a:schemeClr val="tx2"/>
              </a:buClr>
              <a:buFont typeface="Arial" pitchFamily="34" charset="0"/>
              <a:buChar char="•"/>
            </a:pPr>
            <a:r>
              <a:rPr lang="en-US" sz="1500" dirty="0" smtClean="0"/>
              <a:t> High competition</a:t>
            </a:r>
          </a:p>
          <a:p>
            <a:pPr lvl="1">
              <a:buClr>
                <a:schemeClr val="tx2"/>
              </a:buClr>
              <a:buFont typeface="Arial" pitchFamily="34" charset="0"/>
              <a:buChar char="•"/>
            </a:pPr>
            <a:endParaRPr lang="en-US" sz="1500" dirty="0" smtClean="0">
              <a:latin typeface="+mn-lt"/>
              <a:sym typeface="Wingdings" pitchFamily="2" charset="2"/>
            </a:endParaRPr>
          </a:p>
          <a:p>
            <a:pPr>
              <a:buClr>
                <a:schemeClr val="tx2"/>
              </a:buClr>
              <a:buFont typeface="Arial" pitchFamily="34" charset="0"/>
              <a:buChar char="•"/>
            </a:pPr>
            <a:r>
              <a:rPr lang="en-US" sz="1500" dirty="0" smtClean="0">
                <a:latin typeface="+mn-lt"/>
                <a:sym typeface="Wingdings" pitchFamily="2" charset="2"/>
              </a:rPr>
              <a:t> Increase market share on customers &lt; 500 GWh and &gt; 40 GWh core business for Eon France</a:t>
            </a:r>
            <a:endParaRPr lang="en-US" sz="1500" dirty="0" smtClean="0"/>
          </a:p>
          <a:p>
            <a:pPr lvl="1">
              <a:buClr>
                <a:schemeClr val="tx2"/>
              </a:buClr>
              <a:buFont typeface="Arial" pitchFamily="34" charset="0"/>
              <a:buChar char="•"/>
            </a:pPr>
            <a:r>
              <a:rPr lang="en-US" sz="1500" dirty="0" smtClean="0"/>
              <a:t> Increasing contract duration</a:t>
            </a:r>
          </a:p>
          <a:p>
            <a:pPr lvl="1">
              <a:buClr>
                <a:schemeClr val="tx2"/>
              </a:buClr>
              <a:buFont typeface="Arial" pitchFamily="34" charset="0"/>
              <a:buChar char="•"/>
            </a:pPr>
            <a:r>
              <a:rPr lang="en-US" sz="1500" dirty="0" smtClean="0"/>
              <a:t> Increasing number of KAMs</a:t>
            </a:r>
            <a:endParaRPr lang="en-US" sz="1500" dirty="0"/>
          </a:p>
        </p:txBody>
      </p:sp>
      <p:sp>
        <p:nvSpPr>
          <p:cNvPr id="32" name="ZoneTexte 31"/>
          <p:cNvSpPr txBox="1"/>
          <p:nvPr/>
        </p:nvSpPr>
        <p:spPr>
          <a:xfrm>
            <a:off x="581471" y="1120424"/>
            <a:ext cx="4059316" cy="369332"/>
          </a:xfrm>
          <a:prstGeom prst="rect">
            <a:avLst/>
          </a:prstGeom>
          <a:noFill/>
        </p:spPr>
        <p:txBody>
          <a:bodyPr wrap="none" rtlCol="0">
            <a:spAutoFit/>
          </a:bodyPr>
          <a:lstStyle/>
          <a:p>
            <a:r>
              <a:rPr lang="en-US" sz="1800" b="1" dirty="0" smtClean="0">
                <a:solidFill>
                  <a:srgbClr val="FF0000"/>
                </a:solidFill>
                <a:sym typeface="Wingdings" pitchFamily="2" charset="2"/>
              </a:rPr>
              <a:t>Development sales position (TOP DOWN)</a:t>
            </a:r>
            <a:endParaRPr lang="en-US" sz="1800" b="1" dirty="0">
              <a:solidFill>
                <a:srgbClr val="FF0000"/>
              </a:solidFill>
            </a:endParaRPr>
          </a:p>
        </p:txBody>
      </p:sp>
      <p:cxnSp>
        <p:nvCxnSpPr>
          <p:cNvPr id="35" name="Connecteur droit 34"/>
          <p:cNvCxnSpPr/>
          <p:nvPr/>
        </p:nvCxnSpPr>
        <p:spPr bwMode="auto">
          <a:xfrm rot="5400000">
            <a:off x="1993167" y="5486395"/>
            <a:ext cx="2034267" cy="1"/>
          </a:xfrm>
          <a:prstGeom prst="line">
            <a:avLst/>
          </a:prstGeom>
          <a:solidFill>
            <a:srgbClr val="B4B4B4"/>
          </a:solidFill>
          <a:ln w="12700" cap="flat" cmpd="sng" algn="ctr">
            <a:solidFill>
              <a:schemeClr val="tx1">
                <a:lumMod val="85000"/>
                <a:lumOff val="15000"/>
              </a:schemeClr>
            </a:solidFill>
            <a:prstDash val="solid"/>
            <a:round/>
            <a:headEnd type="arrow" w="med" len="med"/>
            <a:tailEnd type="none" w="med" len="lg"/>
          </a:ln>
          <a:effectLst/>
        </p:spPr>
      </p:cxnSp>
      <p:cxnSp>
        <p:nvCxnSpPr>
          <p:cNvPr id="36" name="Connecteur droit 35"/>
          <p:cNvCxnSpPr/>
          <p:nvPr/>
        </p:nvCxnSpPr>
        <p:spPr bwMode="auto">
          <a:xfrm>
            <a:off x="3010296" y="5969283"/>
            <a:ext cx="2732512" cy="1588"/>
          </a:xfrm>
          <a:prstGeom prst="line">
            <a:avLst/>
          </a:prstGeom>
          <a:solidFill>
            <a:srgbClr val="B4B4B4"/>
          </a:solidFill>
          <a:ln w="12700" cap="flat" cmpd="sng" algn="ctr">
            <a:solidFill>
              <a:schemeClr val="tx1">
                <a:lumMod val="85000"/>
                <a:lumOff val="15000"/>
              </a:schemeClr>
            </a:solidFill>
            <a:prstDash val="sysDash"/>
            <a:round/>
            <a:headEnd type="none" w="med" len="med"/>
            <a:tailEnd type="none" w="med" len="lg"/>
          </a:ln>
          <a:effectLst/>
        </p:spPr>
      </p:cxnSp>
      <p:cxnSp>
        <p:nvCxnSpPr>
          <p:cNvPr id="37" name="Connecteur droit 36"/>
          <p:cNvCxnSpPr>
            <a:endCxn id="39" idx="1"/>
          </p:cNvCxnSpPr>
          <p:nvPr/>
        </p:nvCxnSpPr>
        <p:spPr bwMode="auto">
          <a:xfrm flipV="1">
            <a:off x="3010294" y="4315374"/>
            <a:ext cx="2732514" cy="1653910"/>
          </a:xfrm>
          <a:prstGeom prst="line">
            <a:avLst/>
          </a:prstGeom>
          <a:solidFill>
            <a:srgbClr val="B4B4B4"/>
          </a:solidFill>
          <a:ln w="12700" cap="flat" cmpd="sng" algn="ctr">
            <a:solidFill>
              <a:schemeClr val="tx1">
                <a:lumMod val="85000"/>
                <a:lumOff val="15000"/>
              </a:schemeClr>
            </a:solidFill>
            <a:prstDash val="sysDash"/>
            <a:round/>
            <a:headEnd type="none" w="med" len="med"/>
            <a:tailEnd type="none" w="med" len="lg"/>
          </a:ln>
          <a:effectLst/>
        </p:spPr>
      </p:cxnSp>
      <p:sp>
        <p:nvSpPr>
          <p:cNvPr id="38" name="ZoneTexte 37"/>
          <p:cNvSpPr txBox="1"/>
          <p:nvPr/>
        </p:nvSpPr>
        <p:spPr>
          <a:xfrm>
            <a:off x="5742808" y="5805120"/>
            <a:ext cx="1460656" cy="307777"/>
          </a:xfrm>
          <a:prstGeom prst="rect">
            <a:avLst/>
          </a:prstGeom>
          <a:noFill/>
        </p:spPr>
        <p:txBody>
          <a:bodyPr wrap="none" rtlCol="0">
            <a:spAutoFit/>
          </a:bodyPr>
          <a:lstStyle/>
          <a:p>
            <a:r>
              <a:rPr lang="en-US" sz="1400" dirty="0" smtClean="0"/>
              <a:t>Business as usual</a:t>
            </a:r>
            <a:endParaRPr lang="en-US" sz="1400" dirty="0"/>
          </a:p>
        </p:txBody>
      </p:sp>
      <p:sp>
        <p:nvSpPr>
          <p:cNvPr id="39" name="ZoneTexte 38"/>
          <p:cNvSpPr txBox="1"/>
          <p:nvPr/>
        </p:nvSpPr>
        <p:spPr>
          <a:xfrm>
            <a:off x="5742808" y="4161485"/>
            <a:ext cx="1678665" cy="307777"/>
          </a:xfrm>
          <a:prstGeom prst="rect">
            <a:avLst/>
          </a:prstGeom>
          <a:noFill/>
        </p:spPr>
        <p:txBody>
          <a:bodyPr wrap="none" rtlCol="0">
            <a:spAutoFit/>
          </a:bodyPr>
          <a:lstStyle/>
          <a:p>
            <a:r>
              <a:rPr lang="en-US" sz="1400" dirty="0" smtClean="0"/>
              <a:t>10% of market share</a:t>
            </a:r>
            <a:endParaRPr lang="en-US" sz="1400" dirty="0"/>
          </a:p>
        </p:txBody>
      </p:sp>
      <p:sp>
        <p:nvSpPr>
          <p:cNvPr id="40" name="ZoneTexte 39"/>
          <p:cNvSpPr txBox="1"/>
          <p:nvPr/>
        </p:nvSpPr>
        <p:spPr>
          <a:xfrm>
            <a:off x="4110109" y="4670230"/>
            <a:ext cx="2346746" cy="1015663"/>
          </a:xfrm>
          <a:prstGeom prst="rect">
            <a:avLst/>
          </a:prstGeom>
          <a:solidFill>
            <a:schemeClr val="accent2"/>
          </a:solidFill>
          <a:ln>
            <a:noFill/>
          </a:ln>
        </p:spPr>
        <p:txBody>
          <a:bodyPr wrap="square" rtlCol="0">
            <a:spAutoFit/>
          </a:bodyPr>
          <a:lstStyle/>
          <a:p>
            <a:pPr algn="ctr"/>
            <a:r>
              <a:rPr lang="en-US" sz="1200" dirty="0" smtClean="0">
                <a:solidFill>
                  <a:schemeClr val="tx1">
                    <a:lumMod val="75000"/>
                    <a:lumOff val="25000"/>
                  </a:schemeClr>
                </a:solidFill>
              </a:rPr>
              <a:t>MARKETING DIFFERENTIATION</a:t>
            </a:r>
          </a:p>
          <a:p>
            <a:pPr algn="ctr">
              <a:buClr>
                <a:schemeClr val="tx2"/>
              </a:buClr>
              <a:buFont typeface="Arial" pitchFamily="34" charset="0"/>
              <a:buChar char="•"/>
            </a:pPr>
            <a:r>
              <a:rPr lang="en-US" sz="1200" dirty="0" smtClean="0">
                <a:solidFill>
                  <a:schemeClr val="tx1">
                    <a:lumMod val="75000"/>
                    <a:lumOff val="25000"/>
                  </a:schemeClr>
                </a:solidFill>
              </a:rPr>
              <a:t> Paneuropean strategy</a:t>
            </a:r>
          </a:p>
          <a:p>
            <a:pPr algn="ctr">
              <a:buClr>
                <a:schemeClr val="tx2"/>
              </a:buClr>
              <a:buFont typeface="Arial" pitchFamily="34" charset="0"/>
              <a:buChar char="•"/>
            </a:pPr>
            <a:r>
              <a:rPr lang="en-US" sz="1200" dirty="0" smtClean="0">
                <a:solidFill>
                  <a:schemeClr val="tx1">
                    <a:lumMod val="75000"/>
                    <a:lumOff val="25000"/>
                  </a:schemeClr>
                </a:solidFill>
              </a:rPr>
              <a:t> Long Term Contracts</a:t>
            </a:r>
          </a:p>
          <a:p>
            <a:pPr algn="ctr">
              <a:buClr>
                <a:schemeClr val="tx2"/>
              </a:buClr>
              <a:buFont typeface="Arial" pitchFamily="34" charset="0"/>
              <a:buChar char="•"/>
            </a:pPr>
            <a:r>
              <a:rPr lang="en-US" sz="1200" dirty="0" smtClean="0">
                <a:solidFill>
                  <a:schemeClr val="tx1">
                    <a:lumMod val="75000"/>
                    <a:lumOff val="25000"/>
                  </a:schemeClr>
                </a:solidFill>
              </a:rPr>
              <a:t> Dual Fuel offer</a:t>
            </a:r>
            <a:endParaRPr lang="en-US" sz="1200" dirty="0">
              <a:solidFill>
                <a:schemeClr val="tx1">
                  <a:lumMod val="75000"/>
                  <a:lumOff val="25000"/>
                </a:schemeClr>
              </a:solidFill>
            </a:endParaRPr>
          </a:p>
        </p:txBody>
      </p:sp>
      <p:cxnSp>
        <p:nvCxnSpPr>
          <p:cNvPr id="41" name="Connecteur droit 40"/>
          <p:cNvCxnSpPr/>
          <p:nvPr/>
        </p:nvCxnSpPr>
        <p:spPr bwMode="auto">
          <a:xfrm>
            <a:off x="3010294" y="6503527"/>
            <a:ext cx="2732514" cy="2"/>
          </a:xfrm>
          <a:prstGeom prst="line">
            <a:avLst/>
          </a:prstGeom>
          <a:solidFill>
            <a:srgbClr val="B4B4B4"/>
          </a:solidFill>
          <a:ln w="12700" cap="flat" cmpd="sng" algn="ctr">
            <a:solidFill>
              <a:schemeClr val="tx1">
                <a:lumMod val="85000"/>
                <a:lumOff val="15000"/>
              </a:schemeClr>
            </a:solidFill>
            <a:prstDash val="solid"/>
            <a:round/>
            <a:headEnd type="none" w="med" len="med"/>
            <a:tailEnd type="arrow" w="med" len="lg"/>
          </a:ln>
          <a:effectLst/>
        </p:spPr>
      </p:cxn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24</a:t>
            </a:fld>
            <a:endParaRPr lang="en-US" dirty="0"/>
          </a:p>
        </p:txBody>
      </p:sp>
      <p:sp>
        <p:nvSpPr>
          <p:cNvPr id="5" name="ZoneTexte 4"/>
          <p:cNvSpPr txBox="1"/>
          <p:nvPr/>
        </p:nvSpPr>
        <p:spPr>
          <a:xfrm>
            <a:off x="581471" y="1120424"/>
            <a:ext cx="4163319" cy="369332"/>
          </a:xfrm>
          <a:prstGeom prst="rect">
            <a:avLst/>
          </a:prstGeom>
          <a:noFill/>
        </p:spPr>
        <p:txBody>
          <a:bodyPr wrap="none" rtlCol="0">
            <a:spAutoFit/>
          </a:bodyPr>
          <a:lstStyle/>
          <a:p>
            <a:r>
              <a:rPr lang="en-US" sz="1800" b="1" dirty="0" smtClean="0">
                <a:solidFill>
                  <a:srgbClr val="FF0000"/>
                </a:solidFill>
                <a:sym typeface="Wingdings" pitchFamily="2" charset="2"/>
              </a:rPr>
              <a:t>Development sales position (BOTTOM UP)</a:t>
            </a:r>
            <a:endParaRPr lang="en-US" sz="1800" b="1" dirty="0">
              <a:solidFill>
                <a:srgbClr val="FF0000"/>
              </a:solidFill>
            </a:endParaRPr>
          </a:p>
        </p:txBody>
      </p:sp>
      <p:sp>
        <p:nvSpPr>
          <p:cNvPr id="6" name="Rectangle 5"/>
          <p:cNvSpPr/>
          <p:nvPr/>
        </p:nvSpPr>
        <p:spPr bwMode="auto">
          <a:xfrm>
            <a:off x="719191" y="1993187"/>
            <a:ext cx="1756881" cy="1479478"/>
          </a:xfrm>
          <a:prstGeom prst="rect">
            <a:avLst/>
          </a:prstGeom>
          <a:noFill/>
          <a:ln w="12700" cap="flat" cmpd="sng" algn="ctr">
            <a:solidFill>
              <a:schemeClr val="bg1">
                <a:lumMod val="50000"/>
              </a:schemeClr>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7" name="Rectangle 6"/>
          <p:cNvSpPr/>
          <p:nvPr/>
        </p:nvSpPr>
        <p:spPr bwMode="auto">
          <a:xfrm>
            <a:off x="719191" y="3470933"/>
            <a:ext cx="1756881" cy="1479478"/>
          </a:xfrm>
          <a:prstGeom prst="rect">
            <a:avLst/>
          </a:prstGeom>
          <a:noFill/>
          <a:ln w="12700" cap="flat" cmpd="sng" algn="ctr">
            <a:solidFill>
              <a:schemeClr val="tx1">
                <a:lumMod val="50000"/>
                <a:lumOff val="50000"/>
              </a:schemeClr>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cxnSp>
        <p:nvCxnSpPr>
          <p:cNvPr id="11" name="Connecteur droit 10"/>
          <p:cNvCxnSpPr/>
          <p:nvPr/>
        </p:nvCxnSpPr>
        <p:spPr bwMode="auto">
          <a:xfrm>
            <a:off x="2476072" y="3472665"/>
            <a:ext cx="1243173" cy="1588"/>
          </a:xfrm>
          <a:prstGeom prst="line">
            <a:avLst/>
          </a:prstGeom>
          <a:solidFill>
            <a:srgbClr val="B4B4B4"/>
          </a:solidFill>
          <a:ln w="12700" cap="flat" cmpd="sng" algn="ctr">
            <a:solidFill>
              <a:schemeClr val="tx1">
                <a:lumMod val="85000"/>
                <a:lumOff val="15000"/>
              </a:schemeClr>
            </a:solidFill>
            <a:prstDash val="sysDash"/>
            <a:round/>
            <a:headEnd type="none" w="med" len="med"/>
            <a:tailEnd type="none" w="med" len="lg"/>
          </a:ln>
          <a:effectLst/>
        </p:spPr>
      </p:cxnSp>
      <p:sp>
        <p:nvSpPr>
          <p:cNvPr id="12" name="Rectangle 11"/>
          <p:cNvSpPr/>
          <p:nvPr/>
        </p:nvSpPr>
        <p:spPr bwMode="auto">
          <a:xfrm>
            <a:off x="2476072" y="1993187"/>
            <a:ext cx="1243173" cy="871591"/>
          </a:xfrm>
          <a:prstGeom prst="rect">
            <a:avLst/>
          </a:prstGeom>
          <a:solidFill>
            <a:schemeClr val="accent2"/>
          </a:solidFill>
          <a:ln w="12700" cap="flat" cmpd="sng" algn="ctr">
            <a:solidFill>
              <a:schemeClr val="tx1">
                <a:lumMod val="50000"/>
                <a:lumOff val="50000"/>
              </a:schemeClr>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pic>
        <p:nvPicPr>
          <p:cNvPr id="16" name="Image 15" descr="EONFRANCE_n_Fr_RGB1.JPG"/>
          <p:cNvPicPr>
            <a:picLocks noChangeAspect="1"/>
          </p:cNvPicPr>
          <p:nvPr/>
        </p:nvPicPr>
        <p:blipFill>
          <a:blip r:embed="rId2" cstate="print"/>
          <a:stretch>
            <a:fillRect/>
          </a:stretch>
        </p:blipFill>
        <p:spPr>
          <a:xfrm>
            <a:off x="863031" y="2439496"/>
            <a:ext cx="1469205" cy="316316"/>
          </a:xfrm>
          <a:prstGeom prst="rect">
            <a:avLst/>
          </a:prstGeom>
        </p:spPr>
      </p:pic>
      <p:pic>
        <p:nvPicPr>
          <p:cNvPr id="17" name="Image 16" descr="Logo LA SNET_Rouge.jpg"/>
          <p:cNvPicPr>
            <a:picLocks noChangeAspect="1"/>
          </p:cNvPicPr>
          <p:nvPr/>
        </p:nvPicPr>
        <p:blipFill>
          <a:blip r:embed="rId3" cstate="print"/>
          <a:stretch>
            <a:fillRect/>
          </a:stretch>
        </p:blipFill>
        <p:spPr>
          <a:xfrm>
            <a:off x="893853" y="3782297"/>
            <a:ext cx="1379836" cy="532155"/>
          </a:xfrm>
          <a:prstGeom prst="rect">
            <a:avLst/>
          </a:prstGeom>
        </p:spPr>
      </p:pic>
      <p:sp>
        <p:nvSpPr>
          <p:cNvPr id="24" name="ZoneTexte 23"/>
          <p:cNvSpPr txBox="1"/>
          <p:nvPr/>
        </p:nvSpPr>
        <p:spPr>
          <a:xfrm>
            <a:off x="2732926" y="2111571"/>
            <a:ext cx="758541" cy="584775"/>
          </a:xfrm>
          <a:prstGeom prst="rect">
            <a:avLst/>
          </a:prstGeom>
          <a:noFill/>
        </p:spPr>
        <p:txBody>
          <a:bodyPr wrap="none" rtlCol="0">
            <a:spAutoFit/>
          </a:bodyPr>
          <a:lstStyle/>
          <a:p>
            <a:pPr algn="ctr"/>
            <a:r>
              <a:rPr lang="en-US" sz="1600" dirty="0" smtClean="0"/>
              <a:t>Gas</a:t>
            </a:r>
          </a:p>
          <a:p>
            <a:pPr algn="ctr"/>
            <a:r>
              <a:rPr lang="en-US" sz="1600" dirty="0" smtClean="0"/>
              <a:t>2,6 M€</a:t>
            </a:r>
            <a:endParaRPr lang="en-US" sz="1600" dirty="0"/>
          </a:p>
        </p:txBody>
      </p:sp>
      <p:sp>
        <p:nvSpPr>
          <p:cNvPr id="25" name="ZoneTexte 24"/>
          <p:cNvSpPr txBox="1"/>
          <p:nvPr/>
        </p:nvSpPr>
        <p:spPr>
          <a:xfrm>
            <a:off x="1253481" y="2776360"/>
            <a:ext cx="758541" cy="338554"/>
          </a:xfrm>
          <a:prstGeom prst="rect">
            <a:avLst/>
          </a:prstGeom>
          <a:noFill/>
        </p:spPr>
        <p:txBody>
          <a:bodyPr wrap="none" rtlCol="0">
            <a:spAutoFit/>
          </a:bodyPr>
          <a:lstStyle/>
          <a:p>
            <a:pPr algn="ctr"/>
            <a:r>
              <a:rPr lang="en-US" sz="1600" dirty="0" smtClean="0"/>
              <a:t>3,8 M€</a:t>
            </a:r>
            <a:endParaRPr lang="en-US" sz="1600" dirty="0"/>
          </a:p>
        </p:txBody>
      </p:sp>
      <p:sp>
        <p:nvSpPr>
          <p:cNvPr id="26" name="ZoneTexte 25"/>
          <p:cNvSpPr txBox="1"/>
          <p:nvPr/>
        </p:nvSpPr>
        <p:spPr>
          <a:xfrm>
            <a:off x="1284303" y="4252808"/>
            <a:ext cx="622286" cy="338554"/>
          </a:xfrm>
          <a:prstGeom prst="rect">
            <a:avLst/>
          </a:prstGeom>
          <a:noFill/>
        </p:spPr>
        <p:txBody>
          <a:bodyPr wrap="none" rtlCol="0">
            <a:spAutoFit/>
          </a:bodyPr>
          <a:lstStyle/>
          <a:p>
            <a:pPr algn="ctr"/>
            <a:r>
              <a:rPr lang="en-US" sz="1600" dirty="0" smtClean="0"/>
              <a:t>3 M€</a:t>
            </a:r>
            <a:endParaRPr lang="en-US" sz="1600" dirty="0"/>
          </a:p>
        </p:txBody>
      </p:sp>
      <p:sp>
        <p:nvSpPr>
          <p:cNvPr id="27" name="Rectangle 26"/>
          <p:cNvSpPr/>
          <p:nvPr/>
        </p:nvSpPr>
        <p:spPr bwMode="auto">
          <a:xfrm>
            <a:off x="2476072" y="3474253"/>
            <a:ext cx="1243173" cy="1476158"/>
          </a:xfrm>
          <a:prstGeom prst="rect">
            <a:avLst/>
          </a:prstGeom>
          <a:solidFill>
            <a:schemeClr val="accent1"/>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28" name="Rectangle 27"/>
          <p:cNvSpPr/>
          <p:nvPr/>
        </p:nvSpPr>
        <p:spPr bwMode="auto">
          <a:xfrm>
            <a:off x="2476072" y="2864778"/>
            <a:ext cx="1243173" cy="606155"/>
          </a:xfrm>
          <a:prstGeom prst="rect">
            <a:avLst/>
          </a:prstGeom>
          <a:solidFill>
            <a:schemeClr val="accent1"/>
          </a:solidFill>
          <a:ln w="12700" cap="flat" cmpd="sng" algn="ctr">
            <a:solidFill>
              <a:schemeClr val="tx1">
                <a:lumMod val="50000"/>
                <a:lumOff val="50000"/>
              </a:schemeClr>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cxnSp>
        <p:nvCxnSpPr>
          <p:cNvPr id="30" name="Connecteur droit 29"/>
          <p:cNvCxnSpPr/>
          <p:nvPr/>
        </p:nvCxnSpPr>
        <p:spPr bwMode="auto">
          <a:xfrm>
            <a:off x="2476072" y="3472665"/>
            <a:ext cx="1243173" cy="1588"/>
          </a:xfrm>
          <a:prstGeom prst="line">
            <a:avLst/>
          </a:prstGeom>
          <a:solidFill>
            <a:srgbClr val="B4B4B4"/>
          </a:solidFill>
          <a:ln w="15875" cap="flat" cmpd="sng" algn="ctr">
            <a:solidFill>
              <a:schemeClr val="tx1"/>
            </a:solidFill>
            <a:prstDash val="sysDash"/>
            <a:round/>
            <a:headEnd type="none" w="med" len="med"/>
            <a:tailEnd type="none" w="med" len="lg"/>
          </a:ln>
          <a:effectLst/>
        </p:spPr>
      </p:cxnSp>
      <p:sp>
        <p:nvSpPr>
          <p:cNvPr id="31" name="ZoneTexte 30"/>
          <p:cNvSpPr txBox="1"/>
          <p:nvPr/>
        </p:nvSpPr>
        <p:spPr>
          <a:xfrm>
            <a:off x="2726440" y="3883432"/>
            <a:ext cx="713657" cy="584775"/>
          </a:xfrm>
          <a:prstGeom prst="rect">
            <a:avLst/>
          </a:prstGeom>
          <a:noFill/>
        </p:spPr>
        <p:txBody>
          <a:bodyPr wrap="none" rtlCol="0">
            <a:spAutoFit/>
          </a:bodyPr>
          <a:lstStyle/>
          <a:p>
            <a:pPr algn="ctr"/>
            <a:r>
              <a:rPr lang="en-US" sz="1600" dirty="0" smtClean="0"/>
              <a:t>Power</a:t>
            </a:r>
          </a:p>
          <a:p>
            <a:pPr algn="ctr"/>
            <a:r>
              <a:rPr lang="en-US" sz="1600" dirty="0" smtClean="0"/>
              <a:t>3 M€</a:t>
            </a:r>
          </a:p>
        </p:txBody>
      </p:sp>
      <p:sp>
        <p:nvSpPr>
          <p:cNvPr id="33" name="ZoneTexte 32"/>
          <p:cNvSpPr txBox="1"/>
          <p:nvPr/>
        </p:nvSpPr>
        <p:spPr>
          <a:xfrm>
            <a:off x="2746988" y="2887890"/>
            <a:ext cx="744114" cy="584775"/>
          </a:xfrm>
          <a:prstGeom prst="rect">
            <a:avLst/>
          </a:prstGeom>
          <a:noFill/>
        </p:spPr>
        <p:txBody>
          <a:bodyPr wrap="none" rtlCol="0">
            <a:spAutoFit/>
          </a:bodyPr>
          <a:lstStyle/>
          <a:p>
            <a:pPr algn="ctr"/>
            <a:r>
              <a:rPr lang="en-US" sz="1600" dirty="0" smtClean="0"/>
              <a:t>Power</a:t>
            </a:r>
          </a:p>
          <a:p>
            <a:pPr algn="ctr"/>
            <a:r>
              <a:rPr lang="en-US" sz="1600" dirty="0" smtClean="0"/>
              <a:t>1,2 M€</a:t>
            </a:r>
          </a:p>
        </p:txBody>
      </p:sp>
      <p:grpSp>
        <p:nvGrpSpPr>
          <p:cNvPr id="34" name="Groupe 33"/>
          <p:cNvGrpSpPr/>
          <p:nvPr/>
        </p:nvGrpSpPr>
        <p:grpSpPr>
          <a:xfrm>
            <a:off x="3923142" y="2887890"/>
            <a:ext cx="320087" cy="2062521"/>
            <a:chOff x="2260316" y="3051423"/>
            <a:chExt cx="320087" cy="2866492"/>
          </a:xfrm>
        </p:grpSpPr>
        <p:cxnSp>
          <p:nvCxnSpPr>
            <p:cNvPr id="35" name="Connecteur droit 34"/>
            <p:cNvCxnSpPr/>
            <p:nvPr/>
          </p:nvCxnSpPr>
          <p:spPr bwMode="auto">
            <a:xfrm rot="10800000">
              <a:off x="2270590" y="3051423"/>
              <a:ext cx="154113" cy="1588"/>
            </a:xfrm>
            <a:prstGeom prst="line">
              <a:avLst/>
            </a:prstGeom>
            <a:solidFill>
              <a:srgbClr val="B4B4B4"/>
            </a:solidFill>
            <a:ln w="12700" cap="flat" cmpd="sng" algn="ctr">
              <a:solidFill>
                <a:schemeClr val="bg2"/>
              </a:solidFill>
              <a:prstDash val="solid"/>
              <a:round/>
              <a:headEnd type="none" w="med" len="med"/>
              <a:tailEnd type="none" w="med" len="lg"/>
            </a:ln>
            <a:effectLst/>
          </p:spPr>
        </p:cxnSp>
        <p:cxnSp>
          <p:nvCxnSpPr>
            <p:cNvPr id="36" name="Connecteur droit 35"/>
            <p:cNvCxnSpPr/>
            <p:nvPr/>
          </p:nvCxnSpPr>
          <p:spPr bwMode="auto">
            <a:xfrm rot="5400000">
              <a:off x="986319" y="4479532"/>
              <a:ext cx="2866491" cy="10274"/>
            </a:xfrm>
            <a:prstGeom prst="line">
              <a:avLst/>
            </a:prstGeom>
            <a:solidFill>
              <a:srgbClr val="B4B4B4"/>
            </a:solidFill>
            <a:ln w="12700" cap="flat" cmpd="sng" algn="ctr">
              <a:solidFill>
                <a:schemeClr val="bg2"/>
              </a:solidFill>
              <a:prstDash val="solid"/>
              <a:round/>
              <a:headEnd type="none" w="med" len="med"/>
              <a:tailEnd type="none" w="med" len="lg"/>
            </a:ln>
            <a:effectLst/>
          </p:spPr>
        </p:cxnSp>
        <p:cxnSp>
          <p:nvCxnSpPr>
            <p:cNvPr id="37" name="Connecteur droit 36"/>
            <p:cNvCxnSpPr/>
            <p:nvPr/>
          </p:nvCxnSpPr>
          <p:spPr bwMode="auto">
            <a:xfrm rot="10800000">
              <a:off x="2260316" y="5916327"/>
              <a:ext cx="154113" cy="1588"/>
            </a:xfrm>
            <a:prstGeom prst="line">
              <a:avLst/>
            </a:prstGeom>
            <a:solidFill>
              <a:srgbClr val="B4B4B4"/>
            </a:solidFill>
            <a:ln w="12700" cap="flat" cmpd="sng" algn="ctr">
              <a:solidFill>
                <a:schemeClr val="bg2"/>
              </a:solidFill>
              <a:prstDash val="solid"/>
              <a:round/>
              <a:headEnd type="none" w="med" len="med"/>
              <a:tailEnd type="none" w="med" len="lg"/>
            </a:ln>
            <a:effectLst/>
          </p:spPr>
        </p:cxnSp>
        <p:cxnSp>
          <p:nvCxnSpPr>
            <p:cNvPr id="38" name="Connecteur droit 37"/>
            <p:cNvCxnSpPr/>
            <p:nvPr/>
          </p:nvCxnSpPr>
          <p:spPr bwMode="auto">
            <a:xfrm rot="10800000" flipV="1">
              <a:off x="2426291" y="4397338"/>
              <a:ext cx="154112" cy="1589"/>
            </a:xfrm>
            <a:prstGeom prst="line">
              <a:avLst/>
            </a:prstGeom>
            <a:solidFill>
              <a:srgbClr val="B4B4B4"/>
            </a:solidFill>
            <a:ln w="12700" cap="flat" cmpd="sng" algn="ctr">
              <a:solidFill>
                <a:schemeClr val="bg2"/>
              </a:solidFill>
              <a:prstDash val="solid"/>
              <a:round/>
              <a:headEnd type="none" w="med" len="med"/>
              <a:tailEnd type="none" w="med" len="lg"/>
            </a:ln>
            <a:effectLst/>
          </p:spPr>
        </p:cxnSp>
      </p:grpSp>
      <p:sp>
        <p:nvSpPr>
          <p:cNvPr id="39" name="ZoneTexte 38"/>
          <p:cNvSpPr txBox="1"/>
          <p:nvPr/>
        </p:nvSpPr>
        <p:spPr>
          <a:xfrm>
            <a:off x="4443264" y="3563925"/>
            <a:ext cx="856325" cy="584775"/>
          </a:xfrm>
          <a:prstGeom prst="rect">
            <a:avLst/>
          </a:prstGeom>
          <a:noFill/>
        </p:spPr>
        <p:txBody>
          <a:bodyPr wrap="none" rtlCol="0">
            <a:spAutoFit/>
          </a:bodyPr>
          <a:lstStyle/>
          <a:p>
            <a:pPr algn="ctr"/>
            <a:r>
              <a:rPr lang="en-US" sz="1600" dirty="0" smtClean="0"/>
              <a:t>4,2 M€</a:t>
            </a:r>
          </a:p>
          <a:p>
            <a:pPr algn="ctr"/>
            <a:r>
              <a:rPr lang="en-US" sz="1600" dirty="0" smtClean="0"/>
              <a:t>23 FTE</a:t>
            </a:r>
          </a:p>
        </p:txBody>
      </p:sp>
      <p:sp>
        <p:nvSpPr>
          <p:cNvPr id="40" name="ZoneTexte 39"/>
          <p:cNvSpPr txBox="1"/>
          <p:nvPr/>
        </p:nvSpPr>
        <p:spPr>
          <a:xfrm>
            <a:off x="5822940" y="2889034"/>
            <a:ext cx="3400221" cy="1354217"/>
          </a:xfrm>
          <a:prstGeom prst="rect">
            <a:avLst/>
          </a:prstGeom>
          <a:noFill/>
        </p:spPr>
        <p:txBody>
          <a:bodyPr wrap="square" rtlCol="0">
            <a:spAutoFit/>
          </a:bodyPr>
          <a:lstStyle/>
          <a:p>
            <a:pPr algn="ctr"/>
            <a:r>
              <a:rPr lang="en-US" sz="1600" dirty="0" smtClean="0"/>
              <a:t>With 0,6 €/M gross margin</a:t>
            </a:r>
          </a:p>
          <a:p>
            <a:pPr algn="ctr"/>
            <a:endParaRPr lang="en-US" sz="1600" dirty="0" smtClean="0"/>
          </a:p>
          <a:p>
            <a:pPr algn="ctr"/>
            <a:endParaRPr lang="en-US" sz="1600" dirty="0" smtClean="0"/>
          </a:p>
          <a:p>
            <a:pPr algn="ctr"/>
            <a:r>
              <a:rPr lang="en-US" sz="1800" b="1" dirty="0" smtClean="0"/>
              <a:t>Break-even point at 7 TWh </a:t>
            </a:r>
          </a:p>
          <a:p>
            <a:pPr algn="ctr"/>
            <a:r>
              <a:rPr lang="en-US" sz="1600" dirty="0" smtClean="0"/>
              <a:t>(9 TWh achieved in 2009)</a:t>
            </a:r>
          </a:p>
        </p:txBody>
      </p:sp>
      <p:sp>
        <p:nvSpPr>
          <p:cNvPr id="41" name="Rectangle 40"/>
          <p:cNvSpPr/>
          <p:nvPr/>
        </p:nvSpPr>
        <p:spPr bwMode="auto">
          <a:xfrm>
            <a:off x="863031" y="5250857"/>
            <a:ext cx="8627265" cy="586031"/>
          </a:xfrm>
          <a:prstGeom prst="rect">
            <a:avLst/>
          </a:prstGeom>
          <a:noFill/>
          <a:ln w="12700" cap="flat" cmpd="sng" algn="ctr">
            <a:solidFill>
              <a:srgbClr val="FF0000"/>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42" name="ZoneTexte 41"/>
          <p:cNvSpPr txBox="1"/>
          <p:nvPr/>
        </p:nvSpPr>
        <p:spPr>
          <a:xfrm>
            <a:off x="893853" y="5252113"/>
            <a:ext cx="8462950" cy="584775"/>
          </a:xfrm>
          <a:prstGeom prst="rect">
            <a:avLst/>
          </a:prstGeom>
          <a:noFill/>
        </p:spPr>
        <p:txBody>
          <a:bodyPr wrap="square" rtlCol="0">
            <a:spAutoFit/>
          </a:bodyPr>
          <a:lstStyle/>
          <a:p>
            <a:r>
              <a:rPr lang="en-US" sz="1600" b="1" dirty="0" smtClean="0">
                <a:solidFill>
                  <a:srgbClr val="FF0000"/>
                </a:solidFill>
              </a:rPr>
              <a:t>A lean organization reactive and agile to keep adapted to a fast moving regulatory environment.</a:t>
            </a:r>
            <a:endParaRPr lang="en-US" sz="1600" b="1" dirty="0">
              <a:solidFill>
                <a:srgbClr val="FF0000"/>
              </a:solidFill>
            </a:endParaRPr>
          </a:p>
        </p:txBody>
      </p:sp>
      <p:sp>
        <p:nvSpPr>
          <p:cNvPr id="43" name="Flèche vers le bas 42"/>
          <p:cNvSpPr/>
          <p:nvPr/>
        </p:nvSpPr>
        <p:spPr bwMode="auto">
          <a:xfrm>
            <a:off x="7353143" y="3348481"/>
            <a:ext cx="289782" cy="215444"/>
          </a:xfrm>
          <a:prstGeom prst="downArrow">
            <a:avLst/>
          </a:prstGeom>
          <a:solidFill>
            <a:srgbClr val="B4B4B4"/>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25</a:t>
            </a:fld>
            <a:endParaRPr lang="en-US" dirty="0"/>
          </a:p>
        </p:txBody>
      </p:sp>
      <p:sp>
        <p:nvSpPr>
          <p:cNvPr id="6" name="ZoneTexte 5"/>
          <p:cNvSpPr txBox="1"/>
          <p:nvPr/>
        </p:nvSpPr>
        <p:spPr>
          <a:xfrm>
            <a:off x="315969" y="1648159"/>
            <a:ext cx="7104740" cy="3416320"/>
          </a:xfrm>
          <a:prstGeom prst="rect">
            <a:avLst/>
          </a:prstGeom>
          <a:noFill/>
        </p:spPr>
        <p:txBody>
          <a:bodyPr wrap="square" rtlCol="0">
            <a:spAutoFit/>
          </a:bodyPr>
          <a:lstStyle/>
          <a:p>
            <a:r>
              <a:rPr lang="en-US" sz="1800" dirty="0" smtClean="0">
                <a:sym typeface="Wingdings" pitchFamily="2" charset="2"/>
              </a:rPr>
              <a:t>	</a:t>
            </a:r>
            <a:r>
              <a:rPr lang="en-US" sz="2000" b="1" dirty="0" smtClean="0">
                <a:sym typeface="Wingdings" pitchFamily="2" charset="2"/>
              </a:rPr>
              <a:t>2010-2012</a:t>
            </a:r>
            <a:r>
              <a:rPr lang="en-US" sz="2000" dirty="0" smtClean="0">
                <a:sym typeface="Wingdings" pitchFamily="2" charset="2"/>
              </a:rPr>
              <a:t> :	a specific context</a:t>
            </a:r>
            <a:endParaRPr lang="en-US" sz="1800" dirty="0" smtClean="0">
              <a:sym typeface="Wingdings" pitchFamily="2" charset="2"/>
            </a:endParaRPr>
          </a:p>
          <a:p>
            <a:pPr>
              <a:buClr>
                <a:schemeClr val="tx2"/>
              </a:buClr>
              <a:buFont typeface="Arial" pitchFamily="34" charset="0"/>
              <a:buChar char="•"/>
            </a:pPr>
            <a:endParaRPr lang="en-US" sz="1800" dirty="0" smtClean="0">
              <a:sym typeface="Wingdings" pitchFamily="2" charset="2"/>
            </a:endParaRPr>
          </a:p>
          <a:p>
            <a:pPr>
              <a:buClr>
                <a:schemeClr val="tx2"/>
              </a:buClr>
              <a:buFont typeface="Arial" pitchFamily="34" charset="0"/>
              <a:buChar char="•"/>
            </a:pPr>
            <a:r>
              <a:rPr lang="en-US" sz="1800" dirty="0" smtClean="0">
                <a:sym typeface="Wingdings" pitchFamily="2" charset="2"/>
              </a:rPr>
              <a:t> an industrial slowdown due to the european economic crisis</a:t>
            </a:r>
          </a:p>
          <a:p>
            <a:pPr>
              <a:buClr>
                <a:schemeClr val="tx2"/>
              </a:buClr>
              <a:buFont typeface="Arial" pitchFamily="34" charset="0"/>
              <a:buChar char="•"/>
            </a:pPr>
            <a:endParaRPr lang="en-US" sz="1800" dirty="0" smtClean="0">
              <a:sym typeface="Wingdings" pitchFamily="2" charset="2"/>
            </a:endParaRPr>
          </a:p>
          <a:p>
            <a:pPr>
              <a:buClr>
                <a:schemeClr val="tx2"/>
              </a:buClr>
              <a:buFont typeface="Arial" pitchFamily="34" charset="0"/>
              <a:buChar char="•"/>
            </a:pPr>
            <a:r>
              <a:rPr lang="en-US" sz="1800" dirty="0" smtClean="0">
                <a:sym typeface="Wingdings" pitchFamily="2" charset="2"/>
              </a:rPr>
              <a:t>A new market regulation with access to nuclear base at regulated price</a:t>
            </a:r>
          </a:p>
          <a:p>
            <a:pPr>
              <a:buClr>
                <a:schemeClr val="tx2"/>
              </a:buClr>
              <a:buFont typeface="Arial" pitchFamily="34" charset="0"/>
              <a:buChar char="•"/>
            </a:pPr>
            <a:endParaRPr lang="en-US" sz="1800" dirty="0" smtClean="0">
              <a:sym typeface="Wingdings" pitchFamily="2" charset="2"/>
            </a:endParaRPr>
          </a:p>
          <a:p>
            <a:pPr>
              <a:buClr>
                <a:schemeClr val="tx2"/>
              </a:buClr>
              <a:buFont typeface="Arial" pitchFamily="34" charset="0"/>
              <a:buChar char="•"/>
            </a:pPr>
            <a:r>
              <a:rPr lang="en-US" sz="1800" dirty="0" smtClean="0">
                <a:sym typeface="Wingdings" pitchFamily="2" charset="2"/>
              </a:rPr>
              <a:t> </a:t>
            </a:r>
            <a:r>
              <a:rPr lang="en-US" sz="1800" dirty="0" smtClean="0">
                <a:latin typeface="Calibri"/>
                <a:sym typeface="Wingdings" pitchFamily="2" charset="2"/>
              </a:rPr>
              <a:t>~ </a:t>
            </a:r>
            <a:r>
              <a:rPr lang="en-US" sz="1800" dirty="0" smtClean="0">
                <a:sym typeface="Wingdings" pitchFamily="2" charset="2"/>
              </a:rPr>
              <a:t>80% of supplied volumes at a regulated transparent price</a:t>
            </a:r>
          </a:p>
          <a:p>
            <a:pPr>
              <a:buClr>
                <a:schemeClr val="tx2"/>
              </a:buClr>
              <a:buFont typeface="Arial" pitchFamily="34" charset="0"/>
              <a:buChar char="•"/>
            </a:pPr>
            <a:endParaRPr lang="en-US" sz="1800" dirty="0" smtClean="0">
              <a:sym typeface="Wingdings" pitchFamily="2" charset="2"/>
            </a:endParaRPr>
          </a:p>
          <a:p>
            <a:pPr>
              <a:buClr>
                <a:schemeClr val="tx2"/>
              </a:buClr>
              <a:buFont typeface="Arial" pitchFamily="34" charset="0"/>
              <a:buChar char="•"/>
            </a:pPr>
            <a:r>
              <a:rPr lang="en-US" sz="1800" dirty="0" smtClean="0">
                <a:sym typeface="Wingdings" pitchFamily="2" charset="2"/>
              </a:rPr>
              <a:t> Suppliers must differentiate to increase their market share</a:t>
            </a:r>
          </a:p>
          <a:p>
            <a:pPr lvl="1">
              <a:buClr>
                <a:schemeClr val="tx2"/>
              </a:buClr>
              <a:buFontTx/>
              <a:buChar char="-"/>
            </a:pPr>
            <a:r>
              <a:rPr lang="en-US" sz="1800" dirty="0" smtClean="0">
                <a:sym typeface="Wingdings" pitchFamily="2" charset="2"/>
              </a:rPr>
              <a:t> Best prices</a:t>
            </a:r>
          </a:p>
          <a:p>
            <a:pPr lvl="1">
              <a:buClr>
                <a:schemeClr val="tx2"/>
              </a:buClr>
              <a:buFontTx/>
              <a:buChar char="-"/>
            </a:pPr>
            <a:r>
              <a:rPr lang="en-US" sz="1800" dirty="0" smtClean="0">
                <a:sym typeface="Wingdings" pitchFamily="2" charset="2"/>
              </a:rPr>
              <a:t> Best services</a:t>
            </a:r>
          </a:p>
        </p:txBody>
      </p:sp>
      <p:pic>
        <p:nvPicPr>
          <p:cNvPr id="35842" name="Picture 2"/>
          <p:cNvPicPr>
            <a:picLocks noChangeAspect="1" noChangeArrowheads="1"/>
          </p:cNvPicPr>
          <p:nvPr/>
        </p:nvPicPr>
        <p:blipFill>
          <a:blip r:embed="rId2"/>
          <a:srcRect/>
          <a:stretch>
            <a:fillRect/>
          </a:stretch>
        </p:blipFill>
        <p:spPr bwMode="auto">
          <a:xfrm>
            <a:off x="6775938" y="1130698"/>
            <a:ext cx="2980960" cy="1562100"/>
          </a:xfrm>
          <a:prstGeom prst="rect">
            <a:avLst/>
          </a:prstGeom>
          <a:noFill/>
          <a:ln w="9525">
            <a:noFill/>
            <a:miter lim="800000"/>
            <a:headEnd/>
            <a:tailEnd/>
          </a:ln>
          <a:effectLst/>
        </p:spPr>
      </p:pic>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35525" y="1143000"/>
            <a:ext cx="4521200" cy="533400"/>
          </a:xfrm>
        </p:spPr>
        <p:txBody>
          <a:bodyPr/>
          <a:lstStyle/>
          <a:p>
            <a:r>
              <a:rPr lang="fr-FR" sz="2400" dirty="0" smtClean="0"/>
              <a:t>Differenciation on french market</a:t>
            </a:r>
            <a:endParaRPr lang="en-US" sz="2400" dirty="0"/>
          </a:p>
        </p:txBody>
      </p:sp>
      <p:sp>
        <p:nvSpPr>
          <p:cNvPr id="3" name="Espace réservé du contenu 2"/>
          <p:cNvSpPr>
            <a:spLocks noGrp="1"/>
          </p:cNvSpPr>
          <p:nvPr>
            <p:ph idx="1"/>
          </p:nvPr>
        </p:nvSpPr>
        <p:spPr>
          <a:xfrm>
            <a:off x="660400" y="1676400"/>
            <a:ext cx="2715846" cy="3165231"/>
          </a:xfrm>
        </p:spPr>
        <p:txBody>
          <a:bodyPr/>
          <a:lstStyle/>
          <a:p>
            <a:pPr>
              <a:buClr>
                <a:schemeClr val="tx2"/>
              </a:buClr>
              <a:buFont typeface="Arial" pitchFamily="34" charset="0"/>
              <a:buChar char="•"/>
            </a:pPr>
            <a:r>
              <a:rPr lang="fr-FR" b="1" dirty="0" smtClean="0"/>
              <a:t>70 to 80% of customer’s supply will be price regulated </a:t>
            </a:r>
            <a:r>
              <a:rPr lang="fr-FR" dirty="0" smtClean="0"/>
              <a:t>therefore </a:t>
            </a:r>
            <a:r>
              <a:rPr lang="fr-FR" dirty="0" err="1" smtClean="0"/>
              <a:t>leaving</a:t>
            </a:r>
            <a:r>
              <a:rPr lang="fr-FR" dirty="0" smtClean="0"/>
              <a:t> </a:t>
            </a:r>
            <a:r>
              <a:rPr lang="fr-FR" dirty="0" err="1" smtClean="0"/>
              <a:t>only</a:t>
            </a:r>
            <a:r>
              <a:rPr lang="fr-FR" dirty="0" smtClean="0"/>
              <a:t> 20% of the </a:t>
            </a:r>
            <a:r>
              <a:rPr lang="fr-FR" dirty="0" err="1" smtClean="0"/>
              <a:t>price</a:t>
            </a:r>
            <a:r>
              <a:rPr lang="fr-FR" dirty="0" smtClean="0"/>
              <a:t> construction to </a:t>
            </a:r>
            <a:r>
              <a:rPr lang="fr-FR" dirty="0" err="1" smtClean="0"/>
              <a:t>compete</a:t>
            </a:r>
            <a:r>
              <a:rPr lang="fr-FR" dirty="0" smtClean="0"/>
              <a:t> for </a:t>
            </a:r>
            <a:r>
              <a:rPr lang="fr-FR" dirty="0" err="1" smtClean="0"/>
              <a:t>customer’s</a:t>
            </a:r>
            <a:r>
              <a:rPr lang="fr-FR" dirty="0" smtClean="0"/>
              <a:t> </a:t>
            </a:r>
            <a:r>
              <a:rPr lang="fr-FR" dirty="0" err="1" smtClean="0"/>
              <a:t>choice</a:t>
            </a:r>
            <a:r>
              <a:rPr lang="fr-FR" dirty="0" smtClean="0"/>
              <a:t>.</a:t>
            </a:r>
          </a:p>
          <a:p>
            <a:pPr>
              <a:buClr>
                <a:schemeClr val="tx2"/>
              </a:buClr>
              <a:buFont typeface="Arial" pitchFamily="34" charset="0"/>
              <a:buChar char="•"/>
            </a:pPr>
            <a:r>
              <a:rPr lang="fr-FR" dirty="0" err="1" smtClean="0"/>
              <a:t>Challenging</a:t>
            </a:r>
            <a:r>
              <a:rPr lang="fr-FR" dirty="0" smtClean="0"/>
              <a:t> </a:t>
            </a:r>
            <a:r>
              <a:rPr lang="fr-FR" dirty="0" err="1" smtClean="0"/>
              <a:t>this</a:t>
            </a:r>
            <a:r>
              <a:rPr lang="fr-FR" dirty="0" smtClean="0"/>
              <a:t> new </a:t>
            </a:r>
            <a:r>
              <a:rPr lang="fr-FR" dirty="0" err="1" smtClean="0"/>
              <a:t>regulation</a:t>
            </a:r>
            <a:r>
              <a:rPr lang="fr-FR" dirty="0" smtClean="0"/>
              <a:t> </a:t>
            </a:r>
            <a:r>
              <a:rPr lang="fr-FR" dirty="0" err="1" smtClean="0"/>
              <a:t>means</a:t>
            </a:r>
            <a:r>
              <a:rPr lang="fr-FR" dirty="0" smtClean="0"/>
              <a:t> </a:t>
            </a:r>
            <a:r>
              <a:rPr lang="fr-FR" dirty="0" err="1" smtClean="0"/>
              <a:t>getting</a:t>
            </a:r>
            <a:r>
              <a:rPr lang="fr-FR" dirty="0" smtClean="0"/>
              <a:t> 4 to 5 times more value </a:t>
            </a:r>
            <a:r>
              <a:rPr lang="fr-FR" dirty="0" err="1" smtClean="0"/>
              <a:t>from</a:t>
            </a:r>
            <a:r>
              <a:rPr lang="fr-FR" dirty="0" smtClean="0"/>
              <a:t> the non-</a:t>
            </a:r>
            <a:r>
              <a:rPr lang="fr-FR" dirty="0" err="1" smtClean="0"/>
              <a:t>regulated</a:t>
            </a:r>
            <a:r>
              <a:rPr lang="fr-FR" dirty="0" smtClean="0"/>
              <a:t> </a:t>
            </a:r>
            <a:r>
              <a:rPr lang="fr-FR" dirty="0" err="1" smtClean="0"/>
              <a:t>energy</a:t>
            </a:r>
            <a:endParaRPr lang="en-US" dirty="0"/>
          </a:p>
        </p:txBody>
      </p:sp>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26</a:t>
            </a:fld>
            <a:endParaRPr lang="en-US"/>
          </a:p>
        </p:txBody>
      </p:sp>
      <p:pic>
        <p:nvPicPr>
          <p:cNvPr id="34818" name="Picture 2"/>
          <p:cNvPicPr>
            <a:picLocks noChangeAspect="1" noChangeArrowheads="1"/>
          </p:cNvPicPr>
          <p:nvPr/>
        </p:nvPicPr>
        <p:blipFill>
          <a:blip r:embed="rId2"/>
          <a:srcRect/>
          <a:stretch>
            <a:fillRect/>
          </a:stretch>
        </p:blipFill>
        <p:spPr bwMode="auto">
          <a:xfrm>
            <a:off x="3763553" y="1676400"/>
            <a:ext cx="5246119" cy="2684219"/>
          </a:xfrm>
          <a:prstGeom prst="rect">
            <a:avLst/>
          </a:prstGeom>
          <a:noFill/>
          <a:ln w="9525">
            <a:noFill/>
            <a:miter lim="800000"/>
            <a:headEnd/>
            <a:tailEnd/>
          </a:ln>
          <a:effectLst/>
        </p:spPr>
      </p:pic>
      <p:sp>
        <p:nvSpPr>
          <p:cNvPr id="6" name="ZoneTexte 5"/>
          <p:cNvSpPr txBox="1"/>
          <p:nvPr/>
        </p:nvSpPr>
        <p:spPr>
          <a:xfrm>
            <a:off x="5181600" y="3798277"/>
            <a:ext cx="2667977" cy="369332"/>
          </a:xfrm>
          <a:prstGeom prst="rect">
            <a:avLst/>
          </a:prstGeom>
          <a:noFill/>
        </p:spPr>
        <p:txBody>
          <a:bodyPr wrap="square" rtlCol="0">
            <a:spAutoFit/>
          </a:bodyPr>
          <a:lstStyle/>
          <a:p>
            <a:r>
              <a:rPr lang="fr-FR" sz="1800" b="1" dirty="0" err="1" smtClean="0"/>
              <a:t>Regulated</a:t>
            </a:r>
            <a:r>
              <a:rPr lang="fr-FR" sz="1800" b="1" dirty="0" smtClean="0"/>
              <a:t> </a:t>
            </a:r>
            <a:r>
              <a:rPr lang="fr-FR" sz="1800" b="1" dirty="0" err="1" smtClean="0"/>
              <a:t>baseload</a:t>
            </a:r>
            <a:endParaRPr lang="en-US" sz="1800" b="1" dirty="0"/>
          </a:p>
        </p:txBody>
      </p:sp>
      <p:sp>
        <p:nvSpPr>
          <p:cNvPr id="7" name="ZoneTexte 6"/>
          <p:cNvSpPr txBox="1"/>
          <p:nvPr/>
        </p:nvSpPr>
        <p:spPr>
          <a:xfrm>
            <a:off x="1184031" y="4841631"/>
            <a:ext cx="7825641" cy="923330"/>
          </a:xfrm>
          <a:prstGeom prst="rect">
            <a:avLst/>
          </a:prstGeom>
          <a:noFill/>
        </p:spPr>
        <p:txBody>
          <a:bodyPr wrap="square" rtlCol="0">
            <a:spAutoFit/>
          </a:bodyPr>
          <a:lstStyle/>
          <a:p>
            <a:pPr>
              <a:buFont typeface="Arial" pitchFamily="34" charset="0"/>
              <a:buChar char="•"/>
            </a:pPr>
            <a:r>
              <a:rPr lang="fr-FR" sz="1800" b="1" dirty="0" smtClean="0">
                <a:solidFill>
                  <a:schemeClr val="tx2"/>
                </a:solidFill>
              </a:rPr>
              <a:t>Focus on peak profiles for higher « free sourcing content »</a:t>
            </a:r>
          </a:p>
          <a:p>
            <a:pPr>
              <a:buFont typeface="Arial" pitchFamily="34" charset="0"/>
              <a:buChar char="•"/>
            </a:pPr>
            <a:r>
              <a:rPr lang="fr-FR" sz="1800" b="1" dirty="0" smtClean="0">
                <a:solidFill>
                  <a:schemeClr val="tx2"/>
                </a:solidFill>
              </a:rPr>
              <a:t>Focus on smaller accounts for better tchurn and margins.</a:t>
            </a:r>
          </a:p>
          <a:p>
            <a:pPr>
              <a:buFont typeface="Arial" pitchFamily="34" charset="0"/>
              <a:buChar char="•"/>
            </a:pPr>
            <a:r>
              <a:rPr lang="fr-FR" sz="1800" b="1" dirty="0" smtClean="0">
                <a:solidFill>
                  <a:schemeClr val="tx2"/>
                </a:solidFill>
              </a:rPr>
              <a:t>Develop Long term ( 3 to 6 years contracts) for large IC.</a:t>
            </a:r>
            <a:endParaRPr lang="en-US" sz="1800" b="1" dirty="0">
              <a:solidFill>
                <a:schemeClr val="tx2"/>
              </a:solidFill>
            </a:endParaRPr>
          </a:p>
        </p:txBody>
      </p:sp>
      <p:sp>
        <p:nvSpPr>
          <p:cNvPr id="9" name="ZoneTexte 8"/>
          <p:cNvSpPr txBox="1"/>
          <p:nvPr/>
        </p:nvSpPr>
        <p:spPr>
          <a:xfrm>
            <a:off x="783921" y="1130698"/>
            <a:ext cx="800219" cy="369332"/>
          </a:xfrm>
          <a:prstGeom prst="rect">
            <a:avLst/>
          </a:prstGeom>
          <a:noFill/>
        </p:spPr>
        <p:txBody>
          <a:bodyPr wrap="none" rtlCol="0">
            <a:spAutoFit/>
          </a:bodyPr>
          <a:lstStyle/>
          <a:p>
            <a:r>
              <a:rPr lang="en-US" sz="1800" b="1" dirty="0" smtClean="0">
                <a:solidFill>
                  <a:srgbClr val="FF0000"/>
                </a:solidFill>
                <a:sym typeface="Wingdings" pitchFamily="2" charset="2"/>
              </a:rPr>
              <a:t>Levers</a:t>
            </a:r>
            <a:endParaRPr lang="en-US" sz="1800" b="1" dirty="0">
              <a:solidFill>
                <a:srgbClr val="FF0000"/>
              </a:solidFill>
            </a:endParaRP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27</a:t>
            </a:fld>
            <a:endParaRPr lang="en-US" dirty="0"/>
          </a:p>
        </p:txBody>
      </p:sp>
      <p:sp>
        <p:nvSpPr>
          <p:cNvPr id="5" name="Titre 4"/>
          <p:cNvSpPr txBox="1">
            <a:spLocks noGrp="1"/>
          </p:cNvSpPr>
          <p:nvPr>
            <p:ph type="title"/>
          </p:nvPr>
        </p:nvSpPr>
        <p:spPr>
          <a:xfrm>
            <a:off x="660400" y="1143000"/>
            <a:ext cx="8585200" cy="3488134"/>
          </a:xfrm>
          <a:prstGeom prst="rect">
            <a:avLst/>
          </a:prstGeom>
          <a:noFill/>
        </p:spPr>
        <p:txBody>
          <a:bodyPr wrap="square" rtlCol="0">
            <a:spAutoFit/>
          </a:bodyPr>
          <a:lstStyle/>
          <a:p>
            <a:r>
              <a:rPr lang="en-US" sz="1800" b="1" u="sng" dirty="0" smtClean="0">
                <a:sym typeface="Wingdings" pitchFamily="2" charset="2"/>
              </a:rPr>
              <a:t>EON France’s advantages</a:t>
            </a:r>
          </a:p>
          <a:p>
            <a:pPr>
              <a:buClr>
                <a:schemeClr val="tx2"/>
              </a:buClr>
              <a:buFont typeface="Arial" pitchFamily="34" charset="0"/>
              <a:buChar char="•"/>
            </a:pPr>
            <a:endParaRPr lang="en-US" sz="1800" dirty="0" smtClean="0">
              <a:sym typeface="Wingdings" pitchFamily="2" charset="2"/>
            </a:endParaRPr>
          </a:p>
          <a:p>
            <a:pPr>
              <a:buClr>
                <a:schemeClr val="tx2"/>
              </a:buClr>
              <a:buFont typeface="Arial" pitchFamily="34" charset="0"/>
              <a:buChar char="•"/>
            </a:pPr>
            <a:r>
              <a:rPr lang="en-US" sz="1800" dirty="0" smtClean="0">
                <a:sym typeface="Wingdings" pitchFamily="2" charset="2"/>
              </a:rPr>
              <a:t> </a:t>
            </a:r>
            <a:r>
              <a:rPr lang="en-US" sz="1800" b="1" dirty="0" smtClean="0">
                <a:sym typeface="Wingdings" pitchFamily="2" charset="2"/>
              </a:rPr>
              <a:t>Peak producer</a:t>
            </a:r>
            <a:r>
              <a:rPr lang="en-US" sz="1800" dirty="0" smtClean="0">
                <a:sym typeface="Wingdings" pitchFamily="2" charset="2"/>
              </a:rPr>
              <a:t>:	able to set a long term hedging for new CCGT on strong and stable customers thru fuel hedging prudent strategy</a:t>
            </a:r>
            <a:br>
              <a:rPr lang="en-US" sz="1800" dirty="0" smtClean="0">
                <a:sym typeface="Wingdings" pitchFamily="2" charset="2"/>
              </a:rPr>
            </a:br>
            <a:endParaRPr lang="en-US" sz="1800" dirty="0" smtClean="0">
              <a:sym typeface="Wingdings" pitchFamily="2" charset="2"/>
            </a:endParaRPr>
          </a:p>
          <a:p>
            <a:pPr>
              <a:buClr>
                <a:schemeClr val="tx2"/>
              </a:buClr>
              <a:buFont typeface="Arial" pitchFamily="34" charset="0"/>
              <a:buChar char="•"/>
            </a:pPr>
            <a:r>
              <a:rPr lang="en-US" sz="1800" dirty="0" smtClean="0">
                <a:sym typeface="Wingdings" pitchFamily="2" charset="2"/>
              </a:rPr>
              <a:t> </a:t>
            </a:r>
            <a:r>
              <a:rPr lang="en-US" sz="1800" b="1" dirty="0" smtClean="0">
                <a:latin typeface="+mn-lt"/>
                <a:sym typeface="Wingdings" pitchFamily="2" charset="2"/>
              </a:rPr>
              <a:t>Pan-european sales organization</a:t>
            </a:r>
            <a:r>
              <a:rPr lang="en-US" sz="1800" dirty="0" smtClean="0">
                <a:latin typeface="+mn-lt"/>
                <a:sym typeface="Wingdings" pitchFamily="2" charset="2"/>
              </a:rPr>
              <a:t>:</a:t>
            </a:r>
            <a:br>
              <a:rPr lang="en-US" sz="1800" dirty="0" smtClean="0">
                <a:latin typeface="+mn-lt"/>
                <a:sym typeface="Wingdings" pitchFamily="2" charset="2"/>
              </a:rPr>
            </a:br>
            <a:endParaRPr lang="en-US" sz="1800" dirty="0" smtClean="0">
              <a:latin typeface="+mn-lt"/>
              <a:sym typeface="Wingdings" pitchFamily="2" charset="2"/>
            </a:endParaRPr>
          </a:p>
          <a:p>
            <a:pPr>
              <a:buClr>
                <a:schemeClr val="tx2"/>
              </a:buClr>
              <a:buFont typeface="Arial" pitchFamily="34" charset="0"/>
              <a:buChar char="•"/>
            </a:pPr>
            <a:r>
              <a:rPr lang="en-US" sz="1800" dirty="0" smtClean="0">
                <a:sym typeface="Wingdings" pitchFamily="2" charset="2"/>
              </a:rPr>
              <a:t> </a:t>
            </a:r>
            <a:r>
              <a:rPr lang="en-US" sz="1800" b="1" dirty="0" smtClean="0">
                <a:sym typeface="Wingdings" pitchFamily="2" charset="2"/>
              </a:rPr>
              <a:t>Dual fuel supplier</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3</a:t>
            </a:fld>
            <a:endParaRPr lang="en-US" dirty="0"/>
          </a:p>
        </p:txBody>
      </p:sp>
      <p:sp>
        <p:nvSpPr>
          <p:cNvPr id="5" name="ZoneTexte 4"/>
          <p:cNvSpPr txBox="1"/>
          <p:nvPr/>
        </p:nvSpPr>
        <p:spPr>
          <a:xfrm>
            <a:off x="1571946" y="318499"/>
            <a:ext cx="1191802" cy="523220"/>
          </a:xfrm>
          <a:prstGeom prst="rect">
            <a:avLst/>
          </a:prstGeom>
          <a:solidFill>
            <a:schemeClr val="tx2"/>
          </a:solidFill>
        </p:spPr>
        <p:txBody>
          <a:bodyPr wrap="square" rtlCol="0">
            <a:spAutoFit/>
          </a:bodyPr>
          <a:lstStyle/>
          <a:p>
            <a:endParaRPr lang="fr-FR" dirty="0"/>
          </a:p>
        </p:txBody>
      </p:sp>
      <p:sp>
        <p:nvSpPr>
          <p:cNvPr id="6" name="Rectangle 3"/>
          <p:cNvSpPr>
            <a:spLocks noGrp="1" noChangeArrowheads="1"/>
          </p:cNvSpPr>
          <p:nvPr>
            <p:ph type="title"/>
            <p:custDataLst>
              <p:tags r:id="rId1"/>
            </p:custDataLst>
          </p:nvPr>
        </p:nvSpPr>
        <p:spPr>
          <a:xfrm>
            <a:off x="660400" y="1204644"/>
            <a:ext cx="8585200" cy="533400"/>
          </a:xfrm>
        </p:spPr>
        <p:txBody>
          <a:bodyPr/>
          <a:lstStyle/>
          <a:p>
            <a:pPr eaLnBrk="1" hangingPunct="1"/>
            <a:r>
              <a:rPr lang="en-US" dirty="0" smtClean="0"/>
              <a:t>French Power Market</a:t>
            </a:r>
          </a:p>
        </p:txBody>
      </p:sp>
      <p:sp>
        <p:nvSpPr>
          <p:cNvPr id="7" name="ZoneTexte 6"/>
          <p:cNvSpPr txBox="1"/>
          <p:nvPr/>
        </p:nvSpPr>
        <p:spPr>
          <a:xfrm>
            <a:off x="660400" y="2188396"/>
            <a:ext cx="609462" cy="523220"/>
          </a:xfrm>
          <a:prstGeom prst="rect">
            <a:avLst/>
          </a:prstGeom>
          <a:noFill/>
        </p:spPr>
        <p:txBody>
          <a:bodyPr wrap="none" rtlCol="0">
            <a:spAutoFit/>
          </a:bodyPr>
          <a:lstStyle/>
          <a:p>
            <a:r>
              <a:rPr lang="fr-FR" dirty="0" smtClean="0"/>
              <a:t>     </a:t>
            </a:r>
            <a:endParaRPr lang="fr-FR" dirty="0"/>
          </a:p>
        </p:txBody>
      </p:sp>
      <p:sp>
        <p:nvSpPr>
          <p:cNvPr id="8" name="Sous-titre 2"/>
          <p:cNvSpPr txBox="1">
            <a:spLocks/>
          </p:cNvSpPr>
          <p:nvPr/>
        </p:nvSpPr>
        <p:spPr bwMode="gray">
          <a:xfrm>
            <a:off x="628437" y="1799688"/>
            <a:ext cx="9277563" cy="1749941"/>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Size</a:t>
            </a:r>
            <a:r>
              <a:rPr kumimoji="0" lang="en-US" sz="1800" b="0" i="0" u="none" strike="noStrike" kern="0" cap="none" spc="0" normalizeH="0" baseline="0" dirty="0" smtClean="0">
                <a:ln>
                  <a:noFill/>
                </a:ln>
                <a:solidFill>
                  <a:srgbClr val="FF0000"/>
                </a:solidFill>
                <a:effectLst/>
                <a:uLnTx/>
                <a:uFillTx/>
                <a:latin typeface="+mn-lt"/>
                <a:ea typeface="+mn-ea"/>
                <a:cs typeface="+mn-cs"/>
              </a:rPr>
              <a:t> </a:t>
            </a:r>
          </a:p>
          <a:p>
            <a:pPr marL="342900" marR="0" lvl="0" indent="-342900" algn="l" defTabSz="914400" rtl="0" eaLnBrk="0" fontAlgn="base" latinLnBrk="0" hangingPunct="0">
              <a:lnSpc>
                <a:spcPts val="2160"/>
              </a:lnSpc>
              <a:spcBef>
                <a:spcPct val="20000"/>
              </a:spcBef>
              <a:spcAft>
                <a:spcPct val="0"/>
              </a:spcAft>
              <a:buClrTx/>
              <a:buSzTx/>
              <a:buFontTx/>
              <a:buNone/>
              <a:tabLst/>
              <a:defRPr/>
            </a:pPr>
            <a:r>
              <a:rPr kumimoji="0" lang="en-US" sz="1600" b="0" i="0" u="none" strike="noStrike" kern="0" cap="none" spc="0" normalizeH="0" baseline="0" dirty="0" smtClean="0">
                <a:ln>
                  <a:noFill/>
                </a:ln>
                <a:solidFill>
                  <a:schemeClr val="tx1"/>
                </a:solidFill>
                <a:effectLst/>
                <a:uLnTx/>
                <a:uFillTx/>
                <a:latin typeface="+mn-lt"/>
                <a:ea typeface="+mn-ea"/>
                <a:cs typeface="+mn-cs"/>
              </a:rPr>
              <a:t>2</a:t>
            </a:r>
            <a:r>
              <a:rPr kumimoji="0" lang="en-US" sz="1600" b="0" i="0" u="none" strike="noStrike" kern="0" cap="none" spc="0" normalizeH="0" baseline="30000" dirty="0" smtClean="0">
                <a:ln>
                  <a:noFill/>
                </a:ln>
                <a:solidFill>
                  <a:schemeClr val="tx1"/>
                </a:solidFill>
                <a:effectLst/>
                <a:uLnTx/>
                <a:uFillTx/>
                <a:latin typeface="+mn-lt"/>
                <a:ea typeface="+mn-ea"/>
                <a:cs typeface="+mn-cs"/>
              </a:rPr>
              <a:t>nd</a:t>
            </a:r>
            <a:r>
              <a:rPr kumimoji="0" lang="en-US" sz="1600" b="0" i="0" u="none" strike="noStrike" kern="0" cap="none" spc="0" normalizeH="0" baseline="0" dirty="0" smtClean="0">
                <a:ln>
                  <a:noFill/>
                </a:ln>
                <a:solidFill>
                  <a:schemeClr val="tx1"/>
                </a:solidFill>
                <a:effectLst/>
                <a:uLnTx/>
                <a:uFillTx/>
                <a:latin typeface="+mn-lt"/>
                <a:ea typeface="+mn-ea"/>
                <a:cs typeface="+mn-cs"/>
              </a:rPr>
              <a:t> largest in Europe:</a:t>
            </a:r>
            <a:r>
              <a:rPr kumimoji="0" lang="en-US" sz="1600" b="0" i="0" u="none" strike="noStrike" kern="0" cap="none" spc="0" normalizeH="0" dirty="0" smtClean="0">
                <a:ln>
                  <a:noFill/>
                </a:ln>
                <a:solidFill>
                  <a:schemeClr val="tx1"/>
                </a:solidFill>
                <a:effectLst/>
                <a:uLnTx/>
                <a:uFillTx/>
                <a:latin typeface="+mn-lt"/>
                <a:ea typeface="+mn-ea"/>
                <a:cs typeface="+mn-cs"/>
              </a:rPr>
              <a:t> </a:t>
            </a:r>
            <a:r>
              <a:rPr kumimoji="0" lang="en-US" sz="1600" b="0" i="0" u="none" strike="noStrike" kern="0" cap="none" spc="0" normalizeH="0" baseline="0" dirty="0" smtClean="0">
                <a:ln>
                  <a:noFill/>
                </a:ln>
                <a:solidFill>
                  <a:schemeClr val="tx1"/>
                </a:solidFill>
                <a:effectLst/>
                <a:uLnTx/>
                <a:uFillTx/>
                <a:latin typeface="+mn-lt"/>
                <a:ea typeface="+mn-ea"/>
                <a:cs typeface="+mn-cs"/>
              </a:rPr>
              <a:t>461 TWh in 2008 (excluding Grid losses)</a:t>
            </a:r>
          </a:p>
          <a:p>
            <a:pPr marL="342900" marR="0" lvl="0" indent="-342900" algn="l" defTabSz="914400" rtl="0" eaLnBrk="0" fontAlgn="base" latinLnBrk="0" hangingPunct="0">
              <a:lnSpc>
                <a:spcPct val="15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Development</a:t>
            </a:r>
            <a:r>
              <a:rPr kumimoji="0" lang="en-US" sz="1800" b="0" i="0" u="none" strike="noStrike" kern="0" cap="none" spc="0" normalizeH="0" baseline="0" dirty="0" smtClean="0">
                <a:ln>
                  <a:noFill/>
                </a:ln>
                <a:solidFill>
                  <a:srgbClr val="FF0000"/>
                </a:solidFill>
                <a:effectLst/>
                <a:uLnTx/>
                <a:uFillTx/>
                <a:latin typeface="+mn-lt"/>
                <a:ea typeface="+mn-ea"/>
                <a:cs typeface="+mn-cs"/>
              </a:rPr>
              <a:t> </a:t>
            </a:r>
          </a:p>
          <a:p>
            <a:pPr marL="342900" marR="0" lvl="0" indent="-342900" algn="l" defTabSz="914400" rtl="0" eaLnBrk="0" fontAlgn="base" latinLnBrk="0" hangingPunct="0">
              <a:spcBef>
                <a:spcPct val="20000"/>
              </a:spcBef>
              <a:spcAft>
                <a:spcPct val="0"/>
              </a:spcAft>
              <a:buClrTx/>
              <a:buSzTx/>
              <a:tabLst/>
              <a:defRPr/>
            </a:pPr>
            <a:r>
              <a:rPr kumimoji="0" lang="en-US" sz="1600" b="0" i="0" u="none" strike="noStrike" kern="0" cap="none" spc="0" normalizeH="0" baseline="0" dirty="0" smtClean="0">
                <a:ln>
                  <a:noFill/>
                </a:ln>
                <a:effectLst/>
                <a:uLnTx/>
                <a:uFillTx/>
                <a:latin typeface="+mn-lt"/>
                <a:ea typeface="+mn-ea"/>
                <a:cs typeface="+mn-cs"/>
              </a:rPr>
              <a:t>A</a:t>
            </a:r>
            <a:r>
              <a:rPr kumimoji="0" lang="en-US" sz="1600" b="0" i="0" u="none" strike="noStrike" kern="0" cap="none" spc="0" normalizeH="0" baseline="0" dirty="0" smtClean="0">
                <a:ln>
                  <a:noFill/>
                </a:ln>
                <a:solidFill>
                  <a:schemeClr val="tx1"/>
                </a:solidFill>
                <a:effectLst/>
                <a:uLnTx/>
                <a:uFillTx/>
                <a:latin typeface="+mn-lt"/>
                <a:ea typeface="+mn-ea"/>
                <a:cs typeface="+mn-cs"/>
              </a:rPr>
              <a:t>ccording to government and RTE forecasts for the period between 2006 and 2020, 3 </a:t>
            </a:r>
            <a:r>
              <a:rPr kumimoji="0" lang="en-US" sz="1600" b="0" i="0" u="none" strike="noStrike" kern="0" cap="none" spc="0" normalizeH="0" dirty="0" smtClean="0">
                <a:ln>
                  <a:noFill/>
                </a:ln>
                <a:solidFill>
                  <a:schemeClr val="tx1"/>
                </a:solidFill>
                <a:effectLst/>
                <a:uLnTx/>
                <a:uFillTx/>
                <a:latin typeface="+mn-lt"/>
                <a:ea typeface="+mn-ea"/>
                <a:cs typeface="+mn-cs"/>
              </a:rPr>
              <a:t> </a:t>
            </a:r>
            <a:r>
              <a:rPr kumimoji="0" lang="en-US" sz="1600" b="0" i="0" u="none" strike="noStrike" kern="0" cap="none" spc="0" normalizeH="0" baseline="0" dirty="0" smtClean="0">
                <a:ln>
                  <a:noFill/>
                </a:ln>
                <a:solidFill>
                  <a:schemeClr val="tx1"/>
                </a:solidFill>
                <a:effectLst/>
                <a:uLnTx/>
                <a:uFillTx/>
                <a:latin typeface="+mn-lt"/>
                <a:ea typeface="+mn-ea"/>
                <a:cs typeface="+mn-cs"/>
              </a:rPr>
              <a:t>scenarios </a:t>
            </a:r>
          </a:p>
          <a:p>
            <a:pPr marL="342900" marR="0" lvl="0" indent="-342900" algn="l" defTabSz="914400" rtl="0" eaLnBrk="0" fontAlgn="base" latinLnBrk="0" hangingPunct="0">
              <a:spcBef>
                <a:spcPct val="20000"/>
              </a:spcBef>
              <a:spcAft>
                <a:spcPct val="0"/>
              </a:spcAft>
              <a:buClrTx/>
              <a:buSzTx/>
              <a:tabLst/>
              <a:defRPr/>
            </a:pPr>
            <a:r>
              <a:rPr kumimoji="0" lang="en-US" sz="1600" b="0" i="0" u="none" strike="noStrike" kern="0" cap="none" spc="0" normalizeH="0" baseline="0" dirty="0" smtClean="0">
                <a:ln>
                  <a:noFill/>
                </a:ln>
                <a:solidFill>
                  <a:schemeClr val="tx1"/>
                </a:solidFill>
                <a:effectLst/>
                <a:uLnTx/>
                <a:uFillTx/>
                <a:latin typeface="+mn-lt"/>
                <a:ea typeface="+mn-ea"/>
                <a:cs typeface="+mn-cs"/>
              </a:rPr>
              <a:t>are described :</a:t>
            </a:r>
            <a:endParaRPr kumimoji="0" lang="en-US" sz="1800" b="0" i="0" u="none" strike="noStrike" kern="0" cap="none" spc="0" normalizeH="0" baseline="0" dirty="0">
              <a:ln>
                <a:noFill/>
              </a:ln>
              <a:solidFill>
                <a:schemeClr val="tx1"/>
              </a:solidFill>
              <a:effectLst/>
              <a:uLnTx/>
              <a:uFillTx/>
              <a:latin typeface="+mn-lt"/>
              <a:ea typeface="+mn-ea"/>
              <a:cs typeface="+mn-cs"/>
            </a:endParaRPr>
          </a:p>
        </p:txBody>
      </p:sp>
      <p:pic>
        <p:nvPicPr>
          <p:cNvPr id="9" name="Picture 2"/>
          <p:cNvPicPr>
            <a:picLocks noChangeAspect="1" noChangeArrowheads="1"/>
          </p:cNvPicPr>
          <p:nvPr/>
        </p:nvPicPr>
        <p:blipFill>
          <a:blip r:embed="rId3" cstate="print"/>
          <a:srcRect/>
          <a:stretch>
            <a:fillRect/>
          </a:stretch>
        </p:blipFill>
        <p:spPr bwMode="auto">
          <a:xfrm>
            <a:off x="4986830" y="3549629"/>
            <a:ext cx="4224939" cy="3000396"/>
          </a:xfrm>
          <a:prstGeom prst="rect">
            <a:avLst/>
          </a:prstGeom>
          <a:noFill/>
          <a:ln w="9525">
            <a:noFill/>
            <a:miter lim="800000"/>
            <a:headEnd/>
            <a:tailEnd/>
          </a:ln>
        </p:spPr>
      </p:pic>
      <p:sp>
        <p:nvSpPr>
          <p:cNvPr id="10" name="ZoneTexte 9"/>
          <p:cNvSpPr txBox="1"/>
          <p:nvPr/>
        </p:nvSpPr>
        <p:spPr>
          <a:xfrm>
            <a:off x="924673" y="3693465"/>
            <a:ext cx="3113065" cy="2098430"/>
          </a:xfrm>
          <a:prstGeom prst="rect">
            <a:avLst/>
          </a:prstGeom>
          <a:noFill/>
        </p:spPr>
        <p:txBody>
          <a:bodyPr wrap="square" rtlCol="0">
            <a:spAutoFit/>
          </a:bodyPr>
          <a:lstStyle/>
          <a:p>
            <a:pPr marL="342900" lvl="0" indent="-342900" eaLnBrk="0" hangingPunct="0">
              <a:spcBef>
                <a:spcPct val="20000"/>
              </a:spcBef>
              <a:buClr>
                <a:srgbClr val="FF0000"/>
              </a:buClr>
              <a:buSzPct val="100000"/>
              <a:buFont typeface="Arial" pitchFamily="34" charset="0"/>
              <a:buChar char="•"/>
              <a:defRPr/>
            </a:pPr>
            <a:r>
              <a:rPr lang="en-US" sz="1600" kern="0" dirty="0" smtClean="0"/>
              <a:t>Natural </a:t>
            </a:r>
            <a:r>
              <a:rPr lang="en-US" sz="1600" kern="0" dirty="0"/>
              <a:t>trend</a:t>
            </a:r>
            <a:r>
              <a:rPr lang="en-US" sz="1600" kern="0" dirty="0" smtClean="0"/>
              <a:t>:</a:t>
            </a:r>
          </a:p>
          <a:p>
            <a:pPr marL="342900" lvl="0" indent="-342900" eaLnBrk="0" hangingPunct="0">
              <a:spcBef>
                <a:spcPct val="20000"/>
              </a:spcBef>
              <a:buClr>
                <a:srgbClr val="FF0000"/>
              </a:buClr>
              <a:buSzPct val="100000"/>
              <a:defRPr/>
            </a:pPr>
            <a:r>
              <a:rPr lang="en-US" sz="1600" kern="0" dirty="0"/>
              <a:t>	</a:t>
            </a:r>
            <a:r>
              <a:rPr lang="en-US" sz="1600" kern="0" dirty="0" smtClean="0"/>
              <a:t>552 </a:t>
            </a:r>
            <a:r>
              <a:rPr lang="en-US" sz="1600" kern="0" dirty="0"/>
              <a:t>TWh in 2020</a:t>
            </a:r>
          </a:p>
          <a:p>
            <a:pPr marL="342900" lvl="0" indent="-342900" eaLnBrk="0" hangingPunct="0">
              <a:spcBef>
                <a:spcPct val="20000"/>
              </a:spcBef>
              <a:buClr>
                <a:schemeClr val="tx2"/>
              </a:buClr>
              <a:buSzPct val="100000"/>
              <a:buFont typeface="Arial" pitchFamily="34" charset="0"/>
              <a:buChar char="•"/>
              <a:defRPr/>
            </a:pPr>
            <a:r>
              <a:rPr lang="en-US" sz="1600" kern="0" dirty="0"/>
              <a:t>Grenelle (strong state control):</a:t>
            </a:r>
          </a:p>
          <a:p>
            <a:pPr marL="342900" lvl="0" indent="-342900" eaLnBrk="0" hangingPunct="0">
              <a:spcBef>
                <a:spcPct val="20000"/>
              </a:spcBef>
              <a:defRPr/>
            </a:pPr>
            <a:r>
              <a:rPr lang="en-US" sz="1600" kern="0" dirty="0"/>
              <a:t>	450 TWh in 2020</a:t>
            </a:r>
          </a:p>
          <a:p>
            <a:pPr marL="342900" lvl="0" indent="-342900" eaLnBrk="0" hangingPunct="0">
              <a:spcBef>
                <a:spcPct val="20000"/>
              </a:spcBef>
              <a:buClr>
                <a:schemeClr val="tx2"/>
              </a:buClr>
              <a:buFont typeface="Arial" pitchFamily="34" charset="0"/>
              <a:buChar char="•"/>
              <a:defRPr/>
            </a:pPr>
            <a:r>
              <a:rPr lang="en-US" sz="1600" kern="0" dirty="0"/>
              <a:t>Postponed Grenelle:</a:t>
            </a:r>
          </a:p>
          <a:p>
            <a:pPr marL="342900" lvl="0" indent="-342900" eaLnBrk="0" hangingPunct="0">
              <a:spcBef>
                <a:spcPct val="20000"/>
              </a:spcBef>
              <a:defRPr/>
            </a:pPr>
            <a:r>
              <a:rPr lang="en-US" sz="1600" kern="0" dirty="0"/>
              <a:t>	</a:t>
            </a:r>
            <a:r>
              <a:rPr lang="en-US" sz="1600" kern="0" dirty="0" smtClean="0"/>
              <a:t>480 </a:t>
            </a:r>
            <a:r>
              <a:rPr lang="en-US" sz="1600" kern="0" dirty="0"/>
              <a:t>TWh in 2020</a:t>
            </a:r>
          </a:p>
        </p:txBody>
      </p:sp>
      <p:sp>
        <p:nvSpPr>
          <p:cNvPr id="11" name="ZoneTexte 10"/>
          <p:cNvSpPr txBox="1"/>
          <p:nvPr/>
        </p:nvSpPr>
        <p:spPr>
          <a:xfrm>
            <a:off x="660400" y="5791895"/>
            <a:ext cx="3675286" cy="584775"/>
          </a:xfrm>
          <a:prstGeom prst="rect">
            <a:avLst/>
          </a:prstGeom>
          <a:noFill/>
        </p:spPr>
        <p:txBody>
          <a:bodyPr wrap="square" rtlCol="0">
            <a:spAutoFit/>
          </a:bodyPr>
          <a:lstStyle/>
          <a:p>
            <a:r>
              <a:rPr lang="fr-FR" sz="1600" b="1" dirty="0" smtClean="0">
                <a:solidFill>
                  <a:srgbClr val="FF0000"/>
                </a:solidFill>
              </a:rPr>
              <a:t>« Postponed Grenelle » scenario as base case</a:t>
            </a:r>
            <a:endParaRPr lang="en-US" sz="1600" b="1" dirty="0">
              <a:solidFill>
                <a:srgbClr val="FF0000"/>
              </a:solidFill>
            </a:endParaRPr>
          </a:p>
        </p:txBody>
      </p:sp>
      <p:sp>
        <p:nvSpPr>
          <p:cNvPr id="13" name="Ellipse 12"/>
          <p:cNvSpPr/>
          <p:nvPr/>
        </p:nvSpPr>
        <p:spPr bwMode="auto">
          <a:xfrm>
            <a:off x="6940062" y="3693465"/>
            <a:ext cx="914400" cy="2683205"/>
          </a:xfrm>
          <a:prstGeom prst="ellipse">
            <a:avLst/>
          </a:prstGeom>
          <a:noFill/>
          <a:ln w="381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Polo" pitchFamily="2" charset="0"/>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a:xfrm>
            <a:off x="7130122" y="6550025"/>
            <a:ext cx="2257425" cy="260350"/>
          </a:xfrm>
        </p:spPr>
        <p:txBody>
          <a:bodyPr/>
          <a:lstStyle/>
          <a:p>
            <a:pPr>
              <a:defRPr/>
            </a:pPr>
            <a:fld id="{22A99E80-2052-4E9F-81A2-EA5FE134347C}" type="slidenum">
              <a:rPr lang="en-US" smtClean="0"/>
              <a:pPr>
                <a:defRPr/>
              </a:pPr>
              <a:t>4</a:t>
            </a:fld>
            <a:endParaRPr lang="en-US" dirty="0"/>
          </a:p>
        </p:txBody>
      </p:sp>
      <p:sp>
        <p:nvSpPr>
          <p:cNvPr id="5" name="Sous-titre 2"/>
          <p:cNvSpPr txBox="1">
            <a:spLocks/>
          </p:cNvSpPr>
          <p:nvPr/>
        </p:nvSpPr>
        <p:spPr bwMode="gray">
          <a:xfrm>
            <a:off x="667812" y="1387011"/>
            <a:ext cx="9277563" cy="1749941"/>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Players</a:t>
            </a:r>
            <a:r>
              <a:rPr kumimoji="0" lang="en-US" sz="1800" b="0" i="0" u="none" strike="noStrike" kern="0" cap="none" spc="0" normalizeH="0" baseline="0" dirty="0" smtClean="0">
                <a:ln>
                  <a:noFill/>
                </a:ln>
                <a:solidFill>
                  <a:srgbClr val="FF0000"/>
                </a:solidFill>
                <a:effectLst/>
                <a:uLnTx/>
                <a:uFillTx/>
                <a:latin typeface="+mn-lt"/>
                <a:ea typeface="+mn-ea"/>
                <a:cs typeface="+mn-cs"/>
              </a:rPr>
              <a:t> </a:t>
            </a: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en-US" sz="1800" b="0" i="0" u="none" strike="noStrike" kern="0" cap="none" spc="0" normalizeH="0" baseline="0" dirty="0" smtClean="0">
              <a:ln>
                <a:noFill/>
              </a:ln>
              <a:solidFill>
                <a:srgbClr val="FF0000"/>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r>
              <a:rPr kumimoji="0" lang="en-US" sz="1600" b="0" i="0" u="none" strike="noStrike" kern="0" cap="none" spc="0" normalizeH="0" baseline="0" dirty="0" smtClean="0">
                <a:ln>
                  <a:noFill/>
                </a:ln>
                <a:effectLst/>
                <a:uLnTx/>
                <a:uFillTx/>
                <a:latin typeface="+mn-lt"/>
                <a:ea typeface="+mn-ea"/>
                <a:cs typeface="+mn-cs"/>
              </a:rPr>
              <a:t>EDF</a:t>
            </a: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r>
              <a:rPr lang="en-US" sz="1600" kern="0" dirty="0" smtClean="0">
                <a:latin typeface="+mn-lt"/>
                <a:cs typeface="+mn-cs"/>
              </a:rPr>
              <a:t>Gdf Suez</a:t>
            </a: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r>
              <a:rPr lang="en-US" sz="1600" b="1" kern="0" dirty="0" smtClean="0">
                <a:solidFill>
                  <a:schemeClr val="tx2"/>
                </a:solidFill>
                <a:latin typeface="+mn-lt"/>
                <a:cs typeface="+mn-cs"/>
              </a:rPr>
              <a:t>E.ON France</a:t>
            </a: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r>
              <a:rPr lang="en-US" sz="1600" kern="0" dirty="0" smtClean="0">
                <a:latin typeface="+mn-lt"/>
                <a:cs typeface="+mn-cs"/>
              </a:rPr>
              <a:t>Poweo (Verbund)</a:t>
            </a: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sp>
        <p:nvSpPr>
          <p:cNvPr id="8" name="Accolade fermante 7"/>
          <p:cNvSpPr/>
          <p:nvPr/>
        </p:nvSpPr>
        <p:spPr bwMode="auto">
          <a:xfrm>
            <a:off x="3000050" y="1787702"/>
            <a:ext cx="359596" cy="1654139"/>
          </a:xfrm>
          <a:prstGeom prst="rightBrace">
            <a:avLst/>
          </a:prstGeom>
          <a:solidFill>
            <a:schemeClr val="tx2"/>
          </a:solid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9" name="ZoneTexte 8"/>
          <p:cNvSpPr txBox="1"/>
          <p:nvPr/>
        </p:nvSpPr>
        <p:spPr>
          <a:xfrm>
            <a:off x="3554856" y="2450634"/>
            <a:ext cx="3529941" cy="369332"/>
          </a:xfrm>
          <a:prstGeom prst="rect">
            <a:avLst/>
          </a:prstGeom>
          <a:noFill/>
        </p:spPr>
        <p:txBody>
          <a:bodyPr wrap="none" rtlCol="0">
            <a:spAutoFit/>
          </a:bodyPr>
          <a:lstStyle/>
          <a:p>
            <a:r>
              <a:rPr lang="en-US" sz="1800" dirty="0" smtClean="0"/>
              <a:t>Power producers in French territory</a:t>
            </a:r>
            <a:endParaRPr lang="en-US" sz="1800" dirty="0"/>
          </a:p>
        </p:txBody>
      </p:sp>
      <p:sp>
        <p:nvSpPr>
          <p:cNvPr id="10" name="ZoneTexte 9"/>
          <p:cNvSpPr txBox="1"/>
          <p:nvPr/>
        </p:nvSpPr>
        <p:spPr>
          <a:xfrm>
            <a:off x="3565130" y="4134018"/>
            <a:ext cx="3525324" cy="369332"/>
          </a:xfrm>
          <a:prstGeom prst="rect">
            <a:avLst/>
          </a:prstGeom>
          <a:noFill/>
        </p:spPr>
        <p:txBody>
          <a:bodyPr wrap="none" rtlCol="0">
            <a:spAutoFit/>
          </a:bodyPr>
          <a:lstStyle/>
          <a:p>
            <a:r>
              <a:rPr lang="en-US" sz="1800" dirty="0" smtClean="0"/>
              <a:t>Future power producers (2012-2014)</a:t>
            </a:r>
            <a:endParaRPr lang="en-US" sz="1800" dirty="0"/>
          </a:p>
        </p:txBody>
      </p:sp>
      <p:sp>
        <p:nvSpPr>
          <p:cNvPr id="11" name="Sous-titre 2"/>
          <p:cNvSpPr txBox="1">
            <a:spLocks/>
          </p:cNvSpPr>
          <p:nvPr/>
        </p:nvSpPr>
        <p:spPr bwMode="gray">
          <a:xfrm>
            <a:off x="667812" y="3899043"/>
            <a:ext cx="1890446" cy="1078786"/>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r>
              <a:rPr kumimoji="0" lang="en-US" sz="1600" b="0" i="0" u="none" strike="noStrike" kern="0" cap="none" spc="0" normalizeH="0" baseline="0" dirty="0" smtClean="0">
                <a:ln>
                  <a:noFill/>
                </a:ln>
                <a:effectLst/>
                <a:uLnTx/>
                <a:uFillTx/>
                <a:latin typeface="+mn-lt"/>
                <a:ea typeface="+mn-ea"/>
                <a:cs typeface="+mn-cs"/>
              </a:rPr>
              <a:t>Atel</a:t>
            </a: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r>
              <a:rPr lang="en-US" sz="1600" kern="0" dirty="0" smtClean="0">
                <a:latin typeface="+mn-lt"/>
                <a:cs typeface="+mn-cs"/>
              </a:rPr>
              <a:t>Enel</a:t>
            </a: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r>
              <a:rPr lang="en-US" sz="1600" kern="0" dirty="0" smtClean="0">
                <a:latin typeface="+mn-lt"/>
                <a:cs typeface="+mn-cs"/>
              </a:rPr>
              <a:t>Direct Energie</a:t>
            </a: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sp>
        <p:nvSpPr>
          <p:cNvPr id="13" name="Accolade fermante 12"/>
          <p:cNvSpPr/>
          <p:nvPr/>
        </p:nvSpPr>
        <p:spPr bwMode="auto">
          <a:xfrm>
            <a:off x="3000050" y="3698691"/>
            <a:ext cx="359596" cy="1253449"/>
          </a:xfrm>
          <a:prstGeom prst="rightBrace">
            <a:avLst/>
          </a:prstGeom>
          <a:solidFill>
            <a:schemeClr val="tx2"/>
          </a:solid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14" name="Sous-titre 2"/>
          <p:cNvSpPr txBox="1">
            <a:spLocks/>
          </p:cNvSpPr>
          <p:nvPr/>
        </p:nvSpPr>
        <p:spPr bwMode="gray">
          <a:xfrm>
            <a:off x="666102" y="5489803"/>
            <a:ext cx="1890446" cy="1078786"/>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r>
              <a:rPr kumimoji="0" lang="en-US" sz="1600" b="0" i="0" u="none" strike="noStrike" kern="0" cap="none" spc="0" normalizeH="0" baseline="0" dirty="0" smtClean="0">
                <a:ln>
                  <a:noFill/>
                </a:ln>
                <a:effectLst/>
                <a:uLnTx/>
                <a:uFillTx/>
                <a:latin typeface="+mn-lt"/>
                <a:ea typeface="+mn-ea"/>
                <a:cs typeface="+mn-cs"/>
              </a:rPr>
              <a:t>HEW (Vattenfal)</a:t>
            </a: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r>
              <a:rPr lang="en-US" sz="1600" kern="0" dirty="0" smtClean="0">
                <a:latin typeface="+mn-lt"/>
                <a:cs typeface="+mn-cs"/>
              </a:rPr>
              <a:t>Endesa Energia</a:t>
            </a:r>
          </a:p>
          <a:p>
            <a:pPr marL="342900" marR="0" lvl="0" indent="-342900" algn="l" defTabSz="914400" rtl="0" eaLnBrk="0" fontAlgn="base" latinLnBrk="0" hangingPunct="0">
              <a:lnSpc>
                <a:spcPct val="100000"/>
              </a:lnSpc>
              <a:spcBef>
                <a:spcPct val="20000"/>
              </a:spcBef>
              <a:spcAft>
                <a:spcPct val="0"/>
              </a:spcAft>
              <a:buClr>
                <a:schemeClr val="tx2"/>
              </a:buClr>
              <a:buSzTx/>
              <a:buFont typeface="Arial" pitchFamily="34" charset="0"/>
              <a:buChar char="•"/>
              <a:tabLst/>
              <a:defRPr/>
            </a:pP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sp>
        <p:nvSpPr>
          <p:cNvPr id="15" name="Accolade fermante 14"/>
          <p:cNvSpPr/>
          <p:nvPr/>
        </p:nvSpPr>
        <p:spPr bwMode="auto">
          <a:xfrm>
            <a:off x="2998340" y="5279177"/>
            <a:ext cx="359596" cy="957235"/>
          </a:xfrm>
          <a:prstGeom prst="rightBrace">
            <a:avLst/>
          </a:prstGeom>
          <a:solidFill>
            <a:schemeClr val="tx2"/>
          </a:solidFill>
          <a:ln w="12700" cap="flat" cmpd="sng" algn="ctr">
            <a:solidFill>
              <a:schemeClr val="tx2"/>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Polo" pitchFamily="2" charset="0"/>
            </a:endParaRPr>
          </a:p>
        </p:txBody>
      </p:sp>
      <p:sp>
        <p:nvSpPr>
          <p:cNvPr id="16" name="ZoneTexte 15"/>
          <p:cNvSpPr txBox="1"/>
          <p:nvPr/>
        </p:nvSpPr>
        <p:spPr>
          <a:xfrm>
            <a:off x="3563420" y="5560394"/>
            <a:ext cx="1346844" cy="369332"/>
          </a:xfrm>
          <a:prstGeom prst="rect">
            <a:avLst/>
          </a:prstGeom>
          <a:noFill/>
        </p:spPr>
        <p:txBody>
          <a:bodyPr wrap="none" rtlCol="0">
            <a:spAutoFit/>
          </a:bodyPr>
          <a:lstStyle/>
          <a:p>
            <a:r>
              <a:rPr lang="en-US" sz="1800" dirty="0" smtClean="0"/>
              <a:t>Pure players</a:t>
            </a:r>
            <a:endParaRPr lang="en-US" sz="1800" dirty="0"/>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5</a:t>
            </a:fld>
            <a:endParaRPr lang="en-US" dirty="0"/>
          </a:p>
        </p:txBody>
      </p:sp>
      <p:sp>
        <p:nvSpPr>
          <p:cNvPr id="5" name="Sous-titre 2"/>
          <p:cNvSpPr txBox="1">
            <a:spLocks/>
          </p:cNvSpPr>
          <p:nvPr/>
        </p:nvSpPr>
        <p:spPr bwMode="gray">
          <a:xfrm>
            <a:off x="482880" y="1273997"/>
            <a:ext cx="8873845" cy="1749941"/>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Segments</a:t>
            </a: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pic>
        <p:nvPicPr>
          <p:cNvPr id="8" name="Picture 5"/>
          <p:cNvPicPr>
            <a:picLocks noChangeAspect="1" noChangeArrowheads="1"/>
          </p:cNvPicPr>
          <p:nvPr/>
        </p:nvPicPr>
        <p:blipFill>
          <a:blip r:embed="rId2" cstate="print"/>
          <a:srcRect/>
          <a:stretch>
            <a:fillRect/>
          </a:stretch>
        </p:blipFill>
        <p:spPr bwMode="auto">
          <a:xfrm>
            <a:off x="788483" y="6072206"/>
            <a:ext cx="6905625" cy="476250"/>
          </a:xfrm>
          <a:prstGeom prst="rect">
            <a:avLst/>
          </a:prstGeom>
          <a:noFill/>
          <a:ln w="9525">
            <a:noFill/>
            <a:miter lim="800000"/>
            <a:headEnd/>
            <a:tailEnd/>
          </a:ln>
        </p:spPr>
      </p:pic>
      <p:pic>
        <p:nvPicPr>
          <p:cNvPr id="10" name="Picture 4"/>
          <p:cNvPicPr>
            <a:picLocks noChangeAspect="1" noChangeArrowheads="1"/>
          </p:cNvPicPr>
          <p:nvPr/>
        </p:nvPicPr>
        <p:blipFill>
          <a:blip r:embed="rId3" cstate="print"/>
          <a:srcRect l="4027" r="37079" b="9861"/>
          <a:stretch>
            <a:fillRect/>
          </a:stretch>
        </p:blipFill>
        <p:spPr bwMode="auto">
          <a:xfrm>
            <a:off x="5952554" y="2171612"/>
            <a:ext cx="3455541" cy="2896450"/>
          </a:xfrm>
          <a:prstGeom prst="rect">
            <a:avLst/>
          </a:prstGeom>
          <a:noFill/>
          <a:ln w="9525">
            <a:noFill/>
            <a:miter lim="800000"/>
            <a:headEnd/>
            <a:tailEnd/>
          </a:ln>
        </p:spPr>
      </p:pic>
      <p:sp>
        <p:nvSpPr>
          <p:cNvPr id="6" name="Espace réservé du contenu 2"/>
          <p:cNvSpPr>
            <a:spLocks noGrp="1"/>
          </p:cNvSpPr>
          <p:nvPr>
            <p:ph idx="1"/>
          </p:nvPr>
        </p:nvSpPr>
        <p:spPr>
          <a:xfrm>
            <a:off x="482880" y="1678316"/>
            <a:ext cx="4777488" cy="4393890"/>
          </a:xfrm>
        </p:spPr>
        <p:txBody>
          <a:bodyPr>
            <a:noAutofit/>
          </a:bodyPr>
          <a:lstStyle/>
          <a:p>
            <a:pPr>
              <a:buNone/>
            </a:pPr>
            <a:r>
              <a:rPr lang="en-US" sz="1400" dirty="0" smtClean="0"/>
              <a:t>The </a:t>
            </a:r>
            <a:r>
              <a:rPr lang="en-US" sz="1400" dirty="0"/>
              <a:t>market consists of four segments:</a:t>
            </a:r>
          </a:p>
          <a:p>
            <a:pPr>
              <a:buClr>
                <a:schemeClr val="tx2"/>
              </a:buClr>
              <a:buFont typeface="Arial" pitchFamily="34" charset="0"/>
              <a:buChar char="•"/>
            </a:pPr>
            <a:r>
              <a:rPr lang="en-US" sz="1400" b="1" dirty="0" smtClean="0"/>
              <a:t>Large </a:t>
            </a:r>
            <a:r>
              <a:rPr lang="en-US" sz="1400" b="1" dirty="0"/>
              <a:t>non </a:t>
            </a:r>
            <a:r>
              <a:rPr lang="en-US" sz="1400" b="1" dirty="0" smtClean="0"/>
              <a:t>residential sites: </a:t>
            </a:r>
            <a:r>
              <a:rPr lang="en-US" sz="1400" dirty="0"/>
              <a:t>sites whose subscribed power level is at least 250 kW. These </a:t>
            </a:r>
            <a:r>
              <a:rPr lang="en-US" sz="1400" dirty="0" smtClean="0"/>
              <a:t>sites include </a:t>
            </a:r>
            <a:r>
              <a:rPr lang="en-US" sz="1400" dirty="0"/>
              <a:t>large industrial sites, hospitals, hypermarkets, large buildings, etc. (with an </a:t>
            </a:r>
            <a:r>
              <a:rPr lang="en-US" sz="1400" dirty="0" smtClean="0"/>
              <a:t>annual consumption </a:t>
            </a:r>
            <a:r>
              <a:rPr lang="en-US" sz="1400" dirty="0"/>
              <a:t>generally over 1 GWh).</a:t>
            </a:r>
          </a:p>
          <a:p>
            <a:pPr>
              <a:buClr>
                <a:schemeClr val="tx2"/>
              </a:buClr>
              <a:buFont typeface="Arial" pitchFamily="34" charset="0"/>
              <a:buChar char="•"/>
            </a:pPr>
            <a:r>
              <a:rPr lang="en-US" sz="1400" b="1" dirty="0" smtClean="0"/>
              <a:t>Medium-sized </a:t>
            </a:r>
            <a:r>
              <a:rPr lang="en-US" sz="1400" b="1" dirty="0"/>
              <a:t>non residential </a:t>
            </a:r>
            <a:r>
              <a:rPr lang="en-US" sz="1400" b="1" dirty="0" smtClean="0"/>
              <a:t>sites: </a:t>
            </a:r>
            <a:r>
              <a:rPr lang="en-US" sz="1400" dirty="0"/>
              <a:t>sites whose subscribed power level is between 36 </a:t>
            </a:r>
            <a:r>
              <a:rPr lang="en-US" sz="1400" dirty="0" smtClean="0"/>
              <a:t>kVA and </a:t>
            </a:r>
            <a:r>
              <a:rPr lang="en-US" sz="1400" dirty="0"/>
              <a:t>250 kW. These sites correspond to SME premises, for example (with an annual </a:t>
            </a:r>
            <a:r>
              <a:rPr lang="en-US" sz="1400" dirty="0" smtClean="0"/>
              <a:t>consumption generally </a:t>
            </a:r>
            <a:r>
              <a:rPr lang="en-US" sz="1400" dirty="0"/>
              <a:t>between 0.15 GWh and 1 GWh</a:t>
            </a:r>
            <a:r>
              <a:rPr lang="en-US" sz="1400" dirty="0" smtClean="0"/>
              <a:t>).</a:t>
            </a:r>
          </a:p>
          <a:p>
            <a:pPr>
              <a:buClr>
                <a:schemeClr val="tx2"/>
              </a:buClr>
              <a:buFont typeface="Arial" pitchFamily="34" charset="0"/>
              <a:buChar char="•"/>
            </a:pPr>
            <a:r>
              <a:rPr lang="en-US" sz="1400" b="1" dirty="0" smtClean="0"/>
              <a:t>Small </a:t>
            </a:r>
            <a:r>
              <a:rPr lang="en-US" sz="1400" b="1" dirty="0"/>
              <a:t>non residential sites: </a:t>
            </a:r>
            <a:r>
              <a:rPr lang="en-US" sz="1400" dirty="0"/>
              <a:t>sites whose subscribed power level is below 36 kVA. These </a:t>
            </a:r>
            <a:r>
              <a:rPr lang="en-US" sz="1400" dirty="0" smtClean="0"/>
              <a:t>sites correspond </a:t>
            </a:r>
            <a:r>
              <a:rPr lang="en-US" sz="1400" dirty="0"/>
              <a:t>to the professional mass market (private professionals, trades, etc.). Their </a:t>
            </a:r>
            <a:r>
              <a:rPr lang="en-US" sz="1400" dirty="0" smtClean="0"/>
              <a:t>annual consumption </a:t>
            </a:r>
            <a:r>
              <a:rPr lang="en-US" sz="1400" dirty="0"/>
              <a:t>is generally under 0.15 </a:t>
            </a:r>
            <a:r>
              <a:rPr lang="en-US" sz="1400" dirty="0" smtClean="0"/>
              <a:t>GWh.</a:t>
            </a:r>
          </a:p>
          <a:p>
            <a:pPr>
              <a:buClr>
                <a:schemeClr val="tx2"/>
              </a:buClr>
              <a:buFont typeface="Arial" pitchFamily="34" charset="0"/>
              <a:buChar char="•"/>
            </a:pPr>
            <a:r>
              <a:rPr lang="en-US" sz="1400" b="1" dirty="0" smtClean="0"/>
              <a:t>Residential </a:t>
            </a:r>
            <a:r>
              <a:rPr lang="en-US" sz="1400" b="1" dirty="0"/>
              <a:t>sites: </a:t>
            </a:r>
            <a:r>
              <a:rPr lang="en-US" sz="1400" dirty="0" smtClean="0"/>
              <a:t>residential </a:t>
            </a:r>
            <a:r>
              <a:rPr lang="en-US" sz="1400" dirty="0"/>
              <a:t>sites whose subscribed power level is below 36 kVA. Their </a:t>
            </a:r>
            <a:r>
              <a:rPr lang="en-US" sz="1400" dirty="0" smtClean="0"/>
              <a:t>annual consumption </a:t>
            </a:r>
            <a:r>
              <a:rPr lang="en-US" sz="1400" dirty="0"/>
              <a:t>is generally under 10 MWh.</a:t>
            </a:r>
            <a:endParaRPr lang="fr-FR" sz="1400" dirty="0" smtClean="0"/>
          </a:p>
        </p:txBody>
      </p:sp>
      <p:pic>
        <p:nvPicPr>
          <p:cNvPr id="12" name="Picture 4"/>
          <p:cNvPicPr>
            <a:picLocks noChangeAspect="1" noChangeArrowheads="1"/>
          </p:cNvPicPr>
          <p:nvPr/>
        </p:nvPicPr>
        <p:blipFill>
          <a:blip r:embed="rId3" cstate="print"/>
          <a:srcRect l="61517" t="18101" r="10146" b="51844"/>
          <a:stretch>
            <a:fillRect/>
          </a:stretch>
        </p:blipFill>
        <p:spPr bwMode="auto">
          <a:xfrm>
            <a:off x="7694108" y="1205841"/>
            <a:ext cx="1662617" cy="965771"/>
          </a:xfrm>
          <a:prstGeom prst="rect">
            <a:avLst/>
          </a:prstGeom>
          <a:noFill/>
          <a:ln w="9525">
            <a:noFill/>
            <a:miter lim="800000"/>
            <a:headEnd/>
            <a:tailEnd/>
          </a:ln>
        </p:spPr>
      </p:pic>
      <p:pic>
        <p:nvPicPr>
          <p:cNvPr id="13" name="Picture 4"/>
          <p:cNvPicPr>
            <a:picLocks noChangeAspect="1" noChangeArrowheads="1"/>
          </p:cNvPicPr>
          <p:nvPr/>
        </p:nvPicPr>
        <p:blipFill>
          <a:blip r:embed="rId3" cstate="print"/>
          <a:srcRect l="60467" t="93878"/>
          <a:stretch>
            <a:fillRect/>
          </a:stretch>
        </p:blipFill>
        <p:spPr bwMode="auto">
          <a:xfrm>
            <a:off x="7140455" y="5170802"/>
            <a:ext cx="2319584" cy="196704"/>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6</a:t>
            </a:fld>
            <a:endParaRPr lang="en-US" dirty="0"/>
          </a:p>
        </p:txBody>
      </p:sp>
      <p:pic>
        <p:nvPicPr>
          <p:cNvPr id="5" name="Picture 2"/>
          <p:cNvPicPr>
            <a:picLocks noChangeAspect="1" noChangeArrowheads="1"/>
          </p:cNvPicPr>
          <p:nvPr/>
        </p:nvPicPr>
        <p:blipFill>
          <a:blip r:embed="rId2" cstate="print"/>
          <a:srcRect/>
          <a:stretch>
            <a:fillRect/>
          </a:stretch>
        </p:blipFill>
        <p:spPr bwMode="auto">
          <a:xfrm>
            <a:off x="729456" y="1348154"/>
            <a:ext cx="8626303" cy="4429156"/>
          </a:xfrm>
          <a:prstGeom prst="rect">
            <a:avLst/>
          </a:prstGeom>
          <a:noFill/>
          <a:ln w="9525">
            <a:noFill/>
            <a:miter lim="800000"/>
            <a:headEnd/>
            <a:tailEnd/>
          </a:ln>
        </p:spPr>
      </p:pic>
      <p:sp>
        <p:nvSpPr>
          <p:cNvPr id="6" name="Sous-titre 2"/>
          <p:cNvSpPr txBox="1">
            <a:spLocks/>
          </p:cNvSpPr>
          <p:nvPr/>
        </p:nvSpPr>
        <p:spPr bwMode="gray">
          <a:xfrm>
            <a:off x="729456" y="1078789"/>
            <a:ext cx="8873845" cy="431514"/>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Market distribution between regulated tariffs, incumbent and alternative suppliers</a:t>
            </a: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sp>
        <p:nvSpPr>
          <p:cNvPr id="7" name="ZoneTexte 6"/>
          <p:cNvSpPr txBox="1"/>
          <p:nvPr/>
        </p:nvSpPr>
        <p:spPr>
          <a:xfrm>
            <a:off x="949569" y="6037385"/>
            <a:ext cx="8018585" cy="369332"/>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indent="-342900" eaLnBrk="0" hangingPunct="0">
              <a:spcBef>
                <a:spcPct val="20000"/>
              </a:spcBef>
              <a:defRPr/>
            </a:pPr>
            <a:r>
              <a:rPr lang="fr-FR" sz="1800" b="1" kern="0" dirty="0" smtClean="0">
                <a:solidFill>
                  <a:srgbClr val="FF0000"/>
                </a:solidFill>
                <a:latin typeface="+mn-lt"/>
                <a:cs typeface="+mn-cs"/>
              </a:rPr>
              <a:t>After 10 years, still 91% of volumes and 97% of volumes with EdF.</a:t>
            </a:r>
            <a:endParaRPr lang="en-US" sz="1800" b="1" kern="0" dirty="0" smtClean="0">
              <a:solidFill>
                <a:srgbClr val="FF0000"/>
              </a:solidFill>
              <a:latin typeface="+mn-lt"/>
              <a:cs typeface="+mn-cs"/>
            </a:endParaRP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7</a:t>
            </a:fld>
            <a:endParaRPr lang="en-US" dirty="0"/>
          </a:p>
        </p:txBody>
      </p:sp>
      <p:sp>
        <p:nvSpPr>
          <p:cNvPr id="5" name="Rectangle 3"/>
          <p:cNvSpPr>
            <a:spLocks noGrp="1" noChangeArrowheads="1"/>
          </p:cNvSpPr>
          <p:nvPr>
            <p:ph type="title"/>
            <p:custDataLst>
              <p:tags r:id="rId1"/>
            </p:custDataLst>
          </p:nvPr>
        </p:nvSpPr>
        <p:spPr>
          <a:xfrm>
            <a:off x="578208" y="1307808"/>
            <a:ext cx="8585200" cy="533400"/>
          </a:xfrm>
        </p:spPr>
        <p:txBody>
          <a:bodyPr/>
          <a:lstStyle/>
          <a:p>
            <a:pPr eaLnBrk="1" hangingPunct="1"/>
            <a:r>
              <a:rPr lang="en-US" sz="1800" dirty="0" smtClean="0"/>
              <a:t>European Commission actions : Litigations against France</a:t>
            </a:r>
          </a:p>
        </p:txBody>
      </p:sp>
      <p:sp>
        <p:nvSpPr>
          <p:cNvPr id="6" name="Rectangle 5"/>
          <p:cNvSpPr/>
          <p:nvPr/>
        </p:nvSpPr>
        <p:spPr>
          <a:xfrm>
            <a:off x="578208" y="1841208"/>
            <a:ext cx="8501122" cy="4325130"/>
          </a:xfrm>
          <a:prstGeom prst="rect">
            <a:avLst/>
          </a:prstGeom>
        </p:spPr>
        <p:txBody>
          <a:bodyPr wrap="square">
            <a:spAutoFit/>
          </a:bodyPr>
          <a:lstStyle/>
          <a:p>
            <a:pPr>
              <a:buClr>
                <a:srgbClr val="FF0000"/>
              </a:buClr>
            </a:pPr>
            <a:r>
              <a:rPr lang="en-US" sz="1800" b="1" dirty="0" smtClean="0">
                <a:solidFill>
                  <a:schemeClr val="tx2"/>
                </a:solidFill>
                <a:cs typeface="Arial" pitchFamily="34" charset="0"/>
              </a:rPr>
              <a:t>DG COMPETITION: State aids</a:t>
            </a:r>
          </a:p>
          <a:p>
            <a:pPr>
              <a:buClr>
                <a:srgbClr val="FF0000"/>
              </a:buClr>
            </a:pPr>
            <a:endParaRPr lang="en-US" sz="1600" b="1" dirty="0" smtClean="0">
              <a:solidFill>
                <a:schemeClr val="tx1"/>
              </a:solidFill>
              <a:cs typeface="Arial" pitchFamily="34" charset="0"/>
            </a:endParaRPr>
          </a:p>
          <a:p>
            <a:pPr>
              <a:buClr>
                <a:srgbClr val="FF0000"/>
              </a:buClr>
              <a:buFont typeface="Arial" pitchFamily="34" charset="0"/>
              <a:buChar char="•"/>
            </a:pPr>
            <a:r>
              <a:rPr lang="en-US" sz="1800" b="1" dirty="0" smtClean="0">
                <a:cs typeface="Arial" pitchFamily="34" charset="0"/>
              </a:rPr>
              <a:t> </a:t>
            </a:r>
            <a:r>
              <a:rPr lang="en-US" sz="1800" b="1" dirty="0" smtClean="0">
                <a:solidFill>
                  <a:schemeClr val="tx1"/>
                </a:solidFill>
                <a:cs typeface="Arial" pitchFamily="34" charset="0"/>
              </a:rPr>
              <a:t>June 2005: </a:t>
            </a:r>
            <a:r>
              <a:rPr lang="en-US" sz="1600" dirty="0" smtClean="0">
                <a:solidFill>
                  <a:schemeClr val="tx1"/>
                </a:solidFill>
                <a:cs typeface="Arial" pitchFamily="34" charset="0"/>
              </a:rPr>
              <a:t>Energy sector inquiry launched by the Commission (final report in </a:t>
            </a:r>
            <a:r>
              <a:rPr lang="en-US" sz="1600" b="1" dirty="0" smtClean="0">
                <a:solidFill>
                  <a:schemeClr val="tx1"/>
                </a:solidFill>
                <a:cs typeface="Arial" pitchFamily="34" charset="0"/>
              </a:rPr>
              <a:t>January 2007</a:t>
            </a:r>
            <a:r>
              <a:rPr lang="en-US" sz="1600" dirty="0" smtClean="0">
                <a:solidFill>
                  <a:schemeClr val="tx1"/>
                </a:solidFill>
                <a:cs typeface="Arial" pitchFamily="34" charset="0"/>
              </a:rPr>
              <a:t>)</a:t>
            </a:r>
          </a:p>
          <a:p>
            <a:pPr>
              <a:buClr>
                <a:srgbClr val="FF0000"/>
              </a:buClr>
            </a:pPr>
            <a:r>
              <a:rPr lang="en-US" sz="1400" dirty="0" smtClean="0">
                <a:solidFill>
                  <a:schemeClr val="tx2"/>
                </a:solidFill>
                <a:cs typeface="Arial" pitchFamily="34" charset="0"/>
                <a:sym typeface="Wingdings" pitchFamily="2" charset="2"/>
              </a:rPr>
              <a:t></a:t>
            </a:r>
            <a:r>
              <a:rPr lang="en-US" sz="1400" dirty="0" smtClean="0">
                <a:solidFill>
                  <a:schemeClr val="tx1"/>
                </a:solidFill>
                <a:cs typeface="Arial" pitchFamily="34" charset="0"/>
                <a:sym typeface="Wingdings" pitchFamily="2" charset="2"/>
              </a:rPr>
              <a:t> C</a:t>
            </a:r>
            <a:r>
              <a:rPr lang="en-US" sz="1400" dirty="0" smtClean="0">
                <a:solidFill>
                  <a:schemeClr val="tx1"/>
                </a:solidFill>
                <a:cs typeface="Arial" pitchFamily="34" charset="0"/>
              </a:rPr>
              <a:t>ompetition distortions</a:t>
            </a:r>
          </a:p>
          <a:p>
            <a:pPr>
              <a:buClr>
                <a:srgbClr val="FF0000"/>
              </a:buClr>
            </a:pPr>
            <a:endParaRPr lang="en-US" sz="400" b="1" dirty="0" smtClean="0">
              <a:solidFill>
                <a:schemeClr val="tx1"/>
              </a:solidFill>
              <a:cs typeface="Arial" pitchFamily="34" charset="0"/>
            </a:endParaRPr>
          </a:p>
          <a:p>
            <a:pPr>
              <a:buClr>
                <a:srgbClr val="FF0000"/>
              </a:buClr>
            </a:pPr>
            <a:r>
              <a:rPr lang="en-US" sz="1200" i="1" dirty="0" smtClean="0">
                <a:solidFill>
                  <a:schemeClr val="tx1"/>
                </a:solidFill>
                <a:cs typeface="Arial" pitchFamily="34" charset="0"/>
              </a:rPr>
              <a:t>Press release IP/07/26 ; MEMO 07/15</a:t>
            </a:r>
          </a:p>
          <a:p>
            <a:pPr>
              <a:buClr>
                <a:srgbClr val="FF0000"/>
              </a:buClr>
            </a:pPr>
            <a:endParaRPr lang="en-US" sz="1800" b="1" dirty="0" smtClean="0">
              <a:solidFill>
                <a:schemeClr val="tx1"/>
              </a:solidFill>
              <a:cs typeface="Arial" pitchFamily="34" charset="0"/>
            </a:endParaRPr>
          </a:p>
          <a:p>
            <a:pPr>
              <a:buClr>
                <a:srgbClr val="FF0000"/>
              </a:buClr>
              <a:buFont typeface="Arial" pitchFamily="34" charset="0"/>
              <a:buChar char="•"/>
            </a:pPr>
            <a:r>
              <a:rPr lang="en-US" sz="1800" b="1" dirty="0">
                <a:cs typeface="Arial" pitchFamily="34" charset="0"/>
              </a:rPr>
              <a:t> </a:t>
            </a:r>
            <a:r>
              <a:rPr lang="en-US" sz="1800" b="1" dirty="0" smtClean="0">
                <a:solidFill>
                  <a:schemeClr val="tx1"/>
                </a:solidFill>
                <a:cs typeface="Arial" pitchFamily="34" charset="0"/>
              </a:rPr>
              <a:t>June 2007: </a:t>
            </a:r>
            <a:r>
              <a:rPr lang="en-US" sz="1600" dirty="0">
                <a:cs typeface="Arial" pitchFamily="34" charset="0"/>
              </a:rPr>
              <a:t>F</a:t>
            </a:r>
            <a:r>
              <a:rPr lang="en-US" sz="1600" dirty="0" smtClean="0">
                <a:solidFill>
                  <a:schemeClr val="tx1"/>
                </a:solidFill>
                <a:cs typeface="Arial" pitchFamily="34" charset="0"/>
              </a:rPr>
              <a:t>ormal investigation procedure on the regulated electricity tariffs to large and medium-sized companies  (green and yellow tariffs)</a:t>
            </a:r>
          </a:p>
          <a:p>
            <a:r>
              <a:rPr lang="en-US" sz="1400" dirty="0" smtClean="0">
                <a:solidFill>
                  <a:schemeClr val="tx2"/>
                </a:solidFill>
                <a:cs typeface="Arial" pitchFamily="34" charset="0"/>
                <a:sym typeface="Wingdings" pitchFamily="2" charset="2"/>
              </a:rPr>
              <a:t></a:t>
            </a:r>
            <a:r>
              <a:rPr lang="en-US" sz="1400" dirty="0" smtClean="0">
                <a:solidFill>
                  <a:schemeClr val="tx1"/>
                </a:solidFill>
                <a:cs typeface="Arial" pitchFamily="34" charset="0"/>
                <a:sym typeface="Wingdings" pitchFamily="2" charset="2"/>
              </a:rPr>
              <a:t> </a:t>
            </a:r>
            <a:r>
              <a:rPr lang="en-US" sz="1400" dirty="0" smtClean="0">
                <a:solidFill>
                  <a:schemeClr val="tx1"/>
                </a:solidFill>
                <a:cs typeface="Arial" pitchFamily="34" charset="0"/>
              </a:rPr>
              <a:t>Assessment whether the regulated tariffs constitute state subsidies  which could give rise to disproportionate distortions of trade and competition within the EU Single Market</a:t>
            </a:r>
          </a:p>
          <a:p>
            <a:pPr>
              <a:buClr>
                <a:srgbClr val="FF0000"/>
              </a:buClr>
            </a:pPr>
            <a:endParaRPr lang="en-US" sz="400" b="1" i="1" dirty="0" smtClean="0">
              <a:solidFill>
                <a:schemeClr val="tx1"/>
              </a:solidFill>
              <a:cs typeface="Arial" pitchFamily="34" charset="0"/>
            </a:endParaRPr>
          </a:p>
          <a:p>
            <a:pPr>
              <a:buClr>
                <a:srgbClr val="FF0000"/>
              </a:buClr>
            </a:pPr>
            <a:r>
              <a:rPr lang="en-US" sz="1200" i="1" dirty="0" smtClean="0">
                <a:solidFill>
                  <a:schemeClr val="tx1"/>
                </a:solidFill>
                <a:cs typeface="Arial" pitchFamily="34" charset="0"/>
              </a:rPr>
              <a:t>Press release IP / 07/ 815 ; Decision JO EU 2007/C 164/05</a:t>
            </a:r>
          </a:p>
          <a:p>
            <a:pPr>
              <a:buClr>
                <a:srgbClr val="FF0000"/>
              </a:buClr>
            </a:pPr>
            <a:endParaRPr lang="en-US" sz="1800" b="1" dirty="0">
              <a:cs typeface="Arial" pitchFamily="34" charset="0"/>
            </a:endParaRPr>
          </a:p>
          <a:p>
            <a:pPr>
              <a:buClr>
                <a:srgbClr val="FF0000"/>
              </a:buClr>
              <a:buFont typeface="Arial" pitchFamily="34" charset="0"/>
              <a:buChar char="•"/>
            </a:pPr>
            <a:r>
              <a:rPr lang="en-US" sz="1800" b="1" dirty="0" smtClean="0">
                <a:solidFill>
                  <a:schemeClr val="tx1"/>
                </a:solidFill>
                <a:cs typeface="Arial" pitchFamily="34" charset="0"/>
              </a:rPr>
              <a:t> Mars 2009: </a:t>
            </a:r>
            <a:r>
              <a:rPr lang="en-US" sz="1600" dirty="0" smtClean="0">
                <a:solidFill>
                  <a:schemeClr val="tx1"/>
                </a:solidFill>
                <a:cs typeface="Arial" pitchFamily="34" charset="0"/>
              </a:rPr>
              <a:t>Extension of proceedings to the TRTAM (because of its prolongation until June 2010 and opening to new customers)</a:t>
            </a:r>
          </a:p>
          <a:p>
            <a:pPr>
              <a:buClr>
                <a:srgbClr val="FF0000"/>
              </a:buClr>
            </a:pPr>
            <a:r>
              <a:rPr lang="en-US" sz="1400" dirty="0" smtClean="0">
                <a:solidFill>
                  <a:schemeClr val="tx2"/>
                </a:solidFill>
                <a:cs typeface="Arial" pitchFamily="34" charset="0"/>
                <a:sym typeface="Wingdings" pitchFamily="2" charset="2"/>
              </a:rPr>
              <a:t></a:t>
            </a:r>
            <a:r>
              <a:rPr lang="en-US" sz="1400" dirty="0" smtClean="0">
                <a:solidFill>
                  <a:schemeClr val="tx1"/>
                </a:solidFill>
                <a:cs typeface="Arial" pitchFamily="34" charset="0"/>
                <a:sym typeface="Wingdings" pitchFamily="2" charset="2"/>
              </a:rPr>
              <a:t>The level of tariffs benefits to a small number of big electricity consumers customers</a:t>
            </a:r>
          </a:p>
          <a:p>
            <a:pPr>
              <a:buClr>
                <a:srgbClr val="FF0000"/>
              </a:buClr>
            </a:pPr>
            <a:endParaRPr lang="en-US" sz="400" dirty="0" smtClean="0">
              <a:solidFill>
                <a:schemeClr val="tx1"/>
              </a:solidFill>
              <a:cs typeface="Arial" pitchFamily="34" charset="0"/>
            </a:endParaRPr>
          </a:p>
          <a:p>
            <a:pPr>
              <a:buClr>
                <a:srgbClr val="FF0000"/>
              </a:buClr>
            </a:pPr>
            <a:r>
              <a:rPr lang="en-US" sz="1200" i="1" dirty="0" smtClean="0">
                <a:solidFill>
                  <a:schemeClr val="tx1"/>
                </a:solidFill>
                <a:cs typeface="Arial" pitchFamily="34" charset="0"/>
              </a:rPr>
              <a:t>Press release IP/09/376 ; Decision JO EU 2007/C 17 (not available for the moment)</a:t>
            </a:r>
          </a:p>
        </p:txBody>
      </p:sp>
      <p:sp>
        <p:nvSpPr>
          <p:cNvPr id="7" name="Sous-titre 2"/>
          <p:cNvSpPr txBox="1">
            <a:spLocks/>
          </p:cNvSpPr>
          <p:nvPr/>
        </p:nvSpPr>
        <p:spPr bwMode="gray">
          <a:xfrm>
            <a:off x="578208" y="1078789"/>
            <a:ext cx="8873845" cy="431514"/>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Regulatory development</a:t>
            </a: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8</a:t>
            </a:fld>
            <a:endParaRPr lang="en-US" dirty="0"/>
          </a:p>
        </p:txBody>
      </p:sp>
      <p:sp>
        <p:nvSpPr>
          <p:cNvPr id="5" name="Rectangle 4"/>
          <p:cNvSpPr/>
          <p:nvPr/>
        </p:nvSpPr>
        <p:spPr>
          <a:xfrm>
            <a:off x="571472" y="1823468"/>
            <a:ext cx="8785253" cy="4970591"/>
          </a:xfrm>
          <a:prstGeom prst="rect">
            <a:avLst/>
          </a:prstGeom>
        </p:spPr>
        <p:txBody>
          <a:bodyPr wrap="square">
            <a:spAutoFit/>
          </a:bodyPr>
          <a:lstStyle/>
          <a:p>
            <a:pPr>
              <a:buClr>
                <a:srgbClr val="FF0000"/>
              </a:buClr>
            </a:pPr>
            <a:r>
              <a:rPr lang="en-US" sz="1800" b="1" dirty="0" smtClean="0">
                <a:solidFill>
                  <a:schemeClr val="tx2"/>
                </a:solidFill>
                <a:cs typeface="Arial" pitchFamily="34" charset="0"/>
              </a:rPr>
              <a:t>DG TREN: Infringement procedure</a:t>
            </a:r>
            <a:r>
              <a:rPr lang="en-US" sz="1800" i="1" dirty="0" smtClean="0">
                <a:solidFill>
                  <a:schemeClr val="tx2"/>
                </a:solidFill>
                <a:cs typeface="Arial" pitchFamily="34" charset="0"/>
              </a:rPr>
              <a:t> </a:t>
            </a:r>
            <a:r>
              <a:rPr lang="en-US" sz="1800" b="1" dirty="0">
                <a:solidFill>
                  <a:schemeClr val="tx2"/>
                </a:solidFill>
                <a:cs typeface="Arial" pitchFamily="34" charset="0"/>
              </a:rPr>
              <a:t>for the breach of the 2003 </a:t>
            </a:r>
            <a:r>
              <a:rPr lang="en-US" sz="1800" b="1" dirty="0" smtClean="0">
                <a:solidFill>
                  <a:schemeClr val="tx2"/>
                </a:solidFill>
                <a:cs typeface="Arial" pitchFamily="34" charset="0"/>
              </a:rPr>
              <a:t>directives </a:t>
            </a:r>
            <a:r>
              <a:rPr lang="en-US" sz="1800" b="1" dirty="0">
                <a:solidFill>
                  <a:schemeClr val="tx2"/>
                </a:solidFill>
                <a:cs typeface="Arial" pitchFamily="34" charset="0"/>
              </a:rPr>
              <a:t>on the opening of the gas </a:t>
            </a:r>
            <a:r>
              <a:rPr lang="en-US" sz="1800" b="1" dirty="0" smtClean="0">
                <a:solidFill>
                  <a:schemeClr val="tx2"/>
                </a:solidFill>
                <a:cs typeface="Arial" pitchFamily="34" charset="0"/>
              </a:rPr>
              <a:t>and electricity markets</a:t>
            </a:r>
            <a:r>
              <a:rPr lang="en-US" sz="1800" i="1" dirty="0" smtClean="0">
                <a:cs typeface="Arial" pitchFamily="34" charset="0"/>
              </a:rPr>
              <a:t> </a:t>
            </a:r>
            <a:r>
              <a:rPr lang="en-US" sz="1800" dirty="0" smtClean="0">
                <a:solidFill>
                  <a:schemeClr val="tx2"/>
                </a:solidFill>
                <a:cs typeface="Arial" pitchFamily="34" charset="0"/>
              </a:rPr>
              <a:t>(Art 3 : Tariffs and TRTAM)</a:t>
            </a:r>
          </a:p>
          <a:p>
            <a:pPr>
              <a:buClr>
                <a:srgbClr val="FF0000"/>
              </a:buClr>
            </a:pPr>
            <a:endParaRPr lang="en-US" sz="1400" b="1" i="1" dirty="0" smtClean="0">
              <a:solidFill>
                <a:schemeClr val="tx1"/>
              </a:solidFill>
              <a:cs typeface="Arial" pitchFamily="34" charset="0"/>
            </a:endParaRPr>
          </a:p>
          <a:p>
            <a:pPr>
              <a:buClr>
                <a:srgbClr val="FF0000"/>
              </a:buClr>
            </a:pPr>
            <a:r>
              <a:rPr lang="en-US" sz="1400" b="1" i="1" dirty="0">
                <a:cs typeface="Arial" pitchFamily="34" charset="0"/>
              </a:rPr>
              <a:t>	</a:t>
            </a:r>
            <a:r>
              <a:rPr lang="en-US" sz="1400" b="1" dirty="0" smtClean="0">
                <a:solidFill>
                  <a:schemeClr val="tx1"/>
                </a:solidFill>
                <a:cs typeface="Arial" pitchFamily="34" charset="0"/>
              </a:rPr>
              <a:t>Reminder: </a:t>
            </a:r>
          </a:p>
          <a:p>
            <a:pPr>
              <a:buClr>
                <a:srgbClr val="FF0000"/>
              </a:buClr>
            </a:pPr>
            <a:r>
              <a:rPr lang="en-US" sz="1400" dirty="0" smtClean="0">
                <a:solidFill>
                  <a:schemeClr val="tx1"/>
                </a:solidFill>
                <a:cs typeface="Arial" pitchFamily="34" charset="0"/>
              </a:rPr>
              <a:t>	</a:t>
            </a:r>
            <a:r>
              <a:rPr lang="en-US" sz="1400" b="1" dirty="0" smtClean="0">
                <a:solidFill>
                  <a:schemeClr val="tx2"/>
                </a:solidFill>
                <a:cs typeface="Arial" pitchFamily="34" charset="0"/>
              </a:rPr>
              <a:t>First liberalization directives</a:t>
            </a:r>
            <a:r>
              <a:rPr lang="en-US" sz="1400" b="1" dirty="0" smtClean="0">
                <a:solidFill>
                  <a:schemeClr val="tx1"/>
                </a:solidFill>
                <a:cs typeface="Arial" pitchFamily="34" charset="0"/>
              </a:rPr>
              <a:t>: </a:t>
            </a:r>
            <a:r>
              <a:rPr lang="en-US" sz="1400" dirty="0" smtClean="0">
                <a:solidFill>
                  <a:schemeClr val="tx1"/>
                </a:solidFill>
                <a:cs typeface="Arial" pitchFamily="34" charset="0"/>
              </a:rPr>
              <a:t>adoption in 1996 (electricity) and 1998 (gas) </a:t>
            </a:r>
          </a:p>
          <a:p>
            <a:pPr>
              <a:buClr>
                <a:srgbClr val="FF0000"/>
              </a:buClr>
            </a:pPr>
            <a:r>
              <a:rPr lang="en-US" sz="1400" dirty="0" smtClean="0">
                <a:solidFill>
                  <a:schemeClr val="tx1"/>
                </a:solidFill>
                <a:cs typeface="Arial" pitchFamily="34" charset="0"/>
              </a:rPr>
              <a:t>	Should be transposed into national law by 1998 (electricity) and 2000 (gas)</a:t>
            </a:r>
          </a:p>
          <a:p>
            <a:pPr>
              <a:buClr>
                <a:srgbClr val="FF0000"/>
              </a:buClr>
            </a:pPr>
            <a:r>
              <a:rPr lang="en-US" sz="1400" b="1" dirty="0" smtClean="0">
                <a:solidFill>
                  <a:schemeClr val="tx1"/>
                </a:solidFill>
                <a:cs typeface="Arial" pitchFamily="34" charset="0"/>
              </a:rPr>
              <a:t>	</a:t>
            </a:r>
            <a:r>
              <a:rPr lang="en-US" sz="1400" b="1" dirty="0" smtClean="0">
                <a:solidFill>
                  <a:schemeClr val="tx2"/>
                </a:solidFill>
                <a:cs typeface="Arial" pitchFamily="34" charset="0"/>
              </a:rPr>
              <a:t>Second liberalization directives</a:t>
            </a:r>
            <a:r>
              <a:rPr lang="en-US" sz="1400" dirty="0" smtClean="0">
                <a:solidFill>
                  <a:schemeClr val="tx1"/>
                </a:solidFill>
                <a:cs typeface="Arial" pitchFamily="34" charset="0"/>
              </a:rPr>
              <a:t>: adopted in 2003 </a:t>
            </a:r>
          </a:p>
          <a:p>
            <a:pPr>
              <a:buClr>
                <a:srgbClr val="FF0000"/>
              </a:buClr>
            </a:pPr>
            <a:r>
              <a:rPr lang="en-US" sz="1400" dirty="0" smtClean="0">
                <a:solidFill>
                  <a:schemeClr val="tx1"/>
                </a:solidFill>
                <a:cs typeface="Arial" pitchFamily="34" charset="0"/>
              </a:rPr>
              <a:t>	Should be transposed by 2004, with some provisions entering into force only in 2007</a:t>
            </a:r>
          </a:p>
          <a:p>
            <a:pPr>
              <a:buClr>
                <a:srgbClr val="FF0000"/>
              </a:buClr>
            </a:pPr>
            <a:r>
              <a:rPr lang="en-US" sz="1400" dirty="0" smtClean="0">
                <a:solidFill>
                  <a:schemeClr val="tx1"/>
                </a:solidFill>
                <a:cs typeface="Arial" pitchFamily="34" charset="0"/>
              </a:rPr>
              <a:t>	</a:t>
            </a:r>
            <a:r>
              <a:rPr lang="en-US" sz="1400" b="1" dirty="0" smtClean="0">
                <a:solidFill>
                  <a:schemeClr val="tx2"/>
                </a:solidFill>
                <a:cs typeface="Arial" pitchFamily="34" charset="0"/>
              </a:rPr>
              <a:t>Third liberalization directives</a:t>
            </a:r>
            <a:r>
              <a:rPr lang="en-US" sz="1400" dirty="0" smtClean="0">
                <a:solidFill>
                  <a:schemeClr val="tx1"/>
                </a:solidFill>
                <a:cs typeface="Arial" pitchFamily="34" charset="0"/>
              </a:rPr>
              <a:t>: under discussion (2</a:t>
            </a:r>
            <a:r>
              <a:rPr lang="en-US" sz="1400" baseline="30000" dirty="0" smtClean="0">
                <a:solidFill>
                  <a:schemeClr val="tx1"/>
                </a:solidFill>
                <a:cs typeface="Arial" pitchFamily="34" charset="0"/>
              </a:rPr>
              <a:t>nd</a:t>
            </a:r>
            <a:r>
              <a:rPr lang="en-US" sz="1400" dirty="0" smtClean="0">
                <a:solidFill>
                  <a:schemeClr val="tx1"/>
                </a:solidFill>
                <a:cs typeface="Arial" pitchFamily="34" charset="0"/>
              </a:rPr>
              <a:t> reading agreement at the Parliament expected for 	April/May 2009)</a:t>
            </a:r>
            <a:endParaRPr lang="en-US" sz="1400" b="1" i="1" dirty="0" smtClean="0">
              <a:solidFill>
                <a:schemeClr val="tx1"/>
              </a:solidFill>
              <a:cs typeface="Arial" pitchFamily="34" charset="0"/>
            </a:endParaRPr>
          </a:p>
          <a:p>
            <a:pPr>
              <a:buClr>
                <a:srgbClr val="FF0000"/>
              </a:buClr>
            </a:pPr>
            <a:endParaRPr lang="en-US" sz="1000" b="1" dirty="0" smtClean="0">
              <a:solidFill>
                <a:schemeClr val="tx1"/>
              </a:solidFill>
              <a:cs typeface="Arial" pitchFamily="34" charset="0"/>
            </a:endParaRPr>
          </a:p>
          <a:p>
            <a:pPr>
              <a:buClr>
                <a:srgbClr val="FF0000"/>
              </a:buClr>
              <a:buFont typeface="Arial" pitchFamily="34" charset="0"/>
              <a:buChar char="•"/>
            </a:pPr>
            <a:r>
              <a:rPr lang="en-US" sz="1600" b="1" dirty="0" smtClean="0">
                <a:solidFill>
                  <a:schemeClr val="tx1"/>
                </a:solidFill>
                <a:cs typeface="Arial" pitchFamily="34" charset="0"/>
              </a:rPr>
              <a:t> April 2006:</a:t>
            </a:r>
            <a:r>
              <a:rPr lang="en-US" sz="1600" dirty="0" smtClean="0">
                <a:solidFill>
                  <a:schemeClr val="tx1"/>
                </a:solidFill>
                <a:cs typeface="Arial" pitchFamily="34" charset="0"/>
              </a:rPr>
              <a:t> Letters of formal notice + answers of the Member States</a:t>
            </a:r>
          </a:p>
          <a:p>
            <a:pPr>
              <a:buClr>
                <a:srgbClr val="FF0000"/>
              </a:buClr>
            </a:pPr>
            <a:endParaRPr lang="en-US" sz="1000" dirty="0" smtClean="0">
              <a:solidFill>
                <a:schemeClr val="tx1"/>
              </a:solidFill>
              <a:cs typeface="Arial" pitchFamily="34" charset="0"/>
            </a:endParaRPr>
          </a:p>
          <a:p>
            <a:pPr>
              <a:buClr>
                <a:srgbClr val="FF0000"/>
              </a:buClr>
              <a:buFont typeface="Arial" pitchFamily="34" charset="0"/>
              <a:buChar char="•"/>
            </a:pPr>
            <a:r>
              <a:rPr lang="en-US" sz="1600" b="1" dirty="0" smtClean="0">
                <a:solidFill>
                  <a:schemeClr val="tx1"/>
                </a:solidFill>
                <a:cs typeface="Arial" pitchFamily="34" charset="0"/>
              </a:rPr>
              <a:t> December 2006:</a:t>
            </a:r>
            <a:r>
              <a:rPr lang="en-US" sz="1600" dirty="0" smtClean="0">
                <a:solidFill>
                  <a:schemeClr val="tx1"/>
                </a:solidFill>
                <a:cs typeface="Arial" pitchFamily="34" charset="0"/>
              </a:rPr>
              <a:t> Reasoned opinions </a:t>
            </a:r>
            <a:r>
              <a:rPr lang="en-US" sz="1600" i="1" dirty="0" smtClean="0">
                <a:solidFill>
                  <a:schemeClr val="tx1"/>
                </a:solidFill>
                <a:cs typeface="Arial" pitchFamily="34" charset="0"/>
              </a:rPr>
              <a:t>(avis motivés) </a:t>
            </a:r>
            <a:r>
              <a:rPr lang="en-US" sz="1600" dirty="0" smtClean="0">
                <a:solidFill>
                  <a:schemeClr val="tx1"/>
                </a:solidFill>
                <a:cs typeface="Arial" pitchFamily="34" charset="0"/>
              </a:rPr>
              <a:t>to 16 Member States (</a:t>
            </a:r>
            <a:r>
              <a:rPr lang="en-US" sz="1600" dirty="0" smtClean="0">
                <a:solidFill>
                  <a:schemeClr val="tx1"/>
                </a:solidFill>
                <a:cs typeface="Arial" pitchFamily="34" charset="0"/>
                <a:sym typeface="Wingdings" pitchFamily="2" charset="2"/>
              </a:rPr>
              <a:t>France and Germany) </a:t>
            </a:r>
            <a:r>
              <a:rPr lang="en-US" sz="1600" dirty="0" smtClean="0">
                <a:solidFill>
                  <a:schemeClr val="tx1"/>
                </a:solidFill>
                <a:cs typeface="Arial" pitchFamily="34" charset="0"/>
              </a:rPr>
              <a:t>which have not properly opened up their energy markets</a:t>
            </a:r>
            <a:endParaRPr lang="en-US" sz="1600" dirty="0" smtClean="0">
              <a:solidFill>
                <a:schemeClr val="tx1"/>
              </a:solidFill>
              <a:cs typeface="Arial" pitchFamily="34" charset="0"/>
              <a:sym typeface="Wingdings" pitchFamily="2" charset="2"/>
            </a:endParaRPr>
          </a:p>
          <a:p>
            <a:pPr>
              <a:buClr>
                <a:srgbClr val="FF0000"/>
              </a:buClr>
            </a:pPr>
            <a:r>
              <a:rPr lang="en-US" sz="1400" dirty="0" smtClean="0">
                <a:solidFill>
                  <a:schemeClr val="tx2"/>
                </a:solidFill>
                <a:cs typeface="Arial" pitchFamily="34" charset="0"/>
                <a:sym typeface="Wingdings" pitchFamily="2" charset="2"/>
              </a:rPr>
              <a:t> </a:t>
            </a:r>
            <a:r>
              <a:rPr lang="en-US" sz="1400" dirty="0" smtClean="0">
                <a:solidFill>
                  <a:schemeClr val="tx1"/>
                </a:solidFill>
                <a:cs typeface="Arial" pitchFamily="34" charset="0"/>
              </a:rPr>
              <a:t>Persistence of regulated supply tariffs for eligible clients, which blocks the arrival of newcomers and prevents the free choice of supplier</a:t>
            </a:r>
          </a:p>
          <a:p>
            <a:endParaRPr lang="en-US" sz="300" dirty="0" smtClean="0">
              <a:solidFill>
                <a:schemeClr val="tx1"/>
              </a:solidFill>
              <a:cs typeface="Arial" pitchFamily="34" charset="0"/>
            </a:endParaRPr>
          </a:p>
          <a:p>
            <a:pPr>
              <a:buClr>
                <a:srgbClr val="FF0000"/>
              </a:buClr>
            </a:pPr>
            <a:r>
              <a:rPr lang="en-US" sz="1200" i="1" dirty="0" smtClean="0">
                <a:solidFill>
                  <a:schemeClr val="tx1"/>
                </a:solidFill>
                <a:cs typeface="Arial" pitchFamily="34" charset="0"/>
              </a:rPr>
              <a:t>Press release IP/06/1768</a:t>
            </a:r>
          </a:p>
          <a:p>
            <a:pPr>
              <a:buClr>
                <a:srgbClr val="FF0000"/>
              </a:buClr>
            </a:pPr>
            <a:endParaRPr lang="en-US" sz="1000" i="1" dirty="0" smtClean="0">
              <a:solidFill>
                <a:schemeClr val="tx1"/>
              </a:solidFill>
              <a:cs typeface="Arial" pitchFamily="34" charset="0"/>
            </a:endParaRPr>
          </a:p>
          <a:p>
            <a:pPr>
              <a:buClr>
                <a:srgbClr val="FF0000"/>
              </a:buClr>
              <a:buFont typeface="Arial" pitchFamily="34" charset="0"/>
              <a:buChar char="•"/>
            </a:pPr>
            <a:r>
              <a:rPr lang="en-US" sz="1600" b="1" dirty="0" smtClean="0">
                <a:solidFill>
                  <a:schemeClr val="tx1"/>
                </a:solidFill>
                <a:cs typeface="Arial" pitchFamily="34" charset="0"/>
              </a:rPr>
              <a:t> Next phase: </a:t>
            </a:r>
            <a:r>
              <a:rPr lang="en-US" sz="1600" dirty="0" smtClean="0">
                <a:solidFill>
                  <a:schemeClr val="tx1"/>
                </a:solidFill>
                <a:cs typeface="Arial" pitchFamily="34" charset="0"/>
              </a:rPr>
              <a:t>Upon reception of the reasoned opinions, Member States have 2 months to submit their observations to the Commission, which can then decide to bring the case before the European Court of Justice.</a:t>
            </a:r>
            <a:endParaRPr lang="en-US" sz="1600" i="1" dirty="0" smtClean="0">
              <a:solidFill>
                <a:schemeClr val="tx1"/>
              </a:solidFill>
              <a:cs typeface="Arial" pitchFamily="34" charset="0"/>
            </a:endParaRPr>
          </a:p>
        </p:txBody>
      </p:sp>
      <p:sp>
        <p:nvSpPr>
          <p:cNvPr id="6" name="Rectangle 3"/>
          <p:cNvSpPr>
            <a:spLocks noGrp="1" noChangeArrowheads="1"/>
          </p:cNvSpPr>
          <p:nvPr>
            <p:ph type="title"/>
            <p:custDataLst>
              <p:tags r:id="rId1"/>
            </p:custDataLst>
          </p:nvPr>
        </p:nvSpPr>
        <p:spPr>
          <a:xfrm>
            <a:off x="670674" y="1290068"/>
            <a:ext cx="8585200" cy="533400"/>
          </a:xfrm>
        </p:spPr>
        <p:txBody>
          <a:bodyPr/>
          <a:lstStyle/>
          <a:p>
            <a:pPr eaLnBrk="1" hangingPunct="1"/>
            <a:r>
              <a:rPr lang="en-US" sz="1800" dirty="0" smtClean="0"/>
              <a:t>European Commission actions : Litigations against France</a:t>
            </a:r>
          </a:p>
        </p:txBody>
      </p:sp>
      <p:sp>
        <p:nvSpPr>
          <p:cNvPr id="7" name="Sous-titre 2"/>
          <p:cNvSpPr txBox="1">
            <a:spLocks/>
          </p:cNvSpPr>
          <p:nvPr/>
        </p:nvSpPr>
        <p:spPr bwMode="gray">
          <a:xfrm>
            <a:off x="667812" y="1089066"/>
            <a:ext cx="8873845" cy="431514"/>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Regulatory development</a:t>
            </a: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22A99E80-2052-4E9F-81A2-EA5FE134347C}" type="slidenum">
              <a:rPr lang="en-US" smtClean="0"/>
              <a:pPr>
                <a:defRPr/>
              </a:pPr>
              <a:t>9</a:t>
            </a:fld>
            <a:endParaRPr lang="en-US" dirty="0"/>
          </a:p>
        </p:txBody>
      </p:sp>
      <p:sp>
        <p:nvSpPr>
          <p:cNvPr id="6" name="Rectangle 5"/>
          <p:cNvSpPr/>
          <p:nvPr/>
        </p:nvSpPr>
        <p:spPr>
          <a:xfrm>
            <a:off x="0" y="1469637"/>
            <a:ext cx="9906000" cy="5262979"/>
          </a:xfrm>
          <a:prstGeom prst="rect">
            <a:avLst/>
          </a:prstGeom>
        </p:spPr>
        <p:txBody>
          <a:bodyPr wrap="square">
            <a:spAutoFit/>
          </a:bodyPr>
          <a:lstStyle/>
          <a:p>
            <a:pPr marL="342900" lvl="0" indent="-342900" fontAlgn="base">
              <a:spcBef>
                <a:spcPct val="20000"/>
              </a:spcBef>
              <a:spcAft>
                <a:spcPct val="0"/>
              </a:spcAft>
              <a:buClr>
                <a:srgbClr val="FF0000"/>
              </a:buClr>
              <a:defRPr/>
            </a:pPr>
            <a:r>
              <a:rPr lang="en-US" sz="1800" b="1" dirty="0" smtClean="0">
                <a:solidFill>
                  <a:schemeClr val="tx2"/>
                </a:solidFill>
                <a:latin typeface="+mn-lt"/>
                <a:cs typeface="Arial" pitchFamily="34" charset="0"/>
              </a:rPr>
              <a:t>DG COMPETITION: antitrust. Infringement </a:t>
            </a:r>
            <a:r>
              <a:rPr lang="en-US" sz="1800" b="1" dirty="0">
                <a:solidFill>
                  <a:schemeClr val="tx2"/>
                </a:solidFill>
                <a:latin typeface="+mn-lt"/>
                <a:cs typeface="Arial" pitchFamily="34" charset="0"/>
              </a:rPr>
              <a:t>of Art. 82 EC, abuse of a dominant market </a:t>
            </a:r>
            <a:r>
              <a:rPr lang="en-US" sz="1800" b="1" dirty="0" smtClean="0">
                <a:solidFill>
                  <a:schemeClr val="tx2"/>
                </a:solidFill>
                <a:latin typeface="+mn-lt"/>
                <a:cs typeface="Arial" pitchFamily="34" charset="0"/>
              </a:rPr>
              <a:t>position</a:t>
            </a:r>
          </a:p>
          <a:p>
            <a:pPr marL="342900" lvl="0" indent="-342900" fontAlgn="base">
              <a:spcBef>
                <a:spcPct val="20000"/>
              </a:spcBef>
              <a:spcAft>
                <a:spcPct val="0"/>
              </a:spcAft>
              <a:buClr>
                <a:srgbClr val="FF0000"/>
              </a:buClr>
              <a:defRPr/>
            </a:pPr>
            <a:r>
              <a:rPr lang="en-US" sz="1600" u="sng" dirty="0" smtClean="0">
                <a:latin typeface="+mn-lt"/>
                <a:cs typeface="Arial" pitchFamily="34" charset="0"/>
              </a:rPr>
              <a:t>1. Suspected </a:t>
            </a:r>
            <a:r>
              <a:rPr lang="en-US" sz="1600" u="sng" dirty="0">
                <a:latin typeface="+mn-lt"/>
                <a:cs typeface="Arial" pitchFamily="34" charset="0"/>
              </a:rPr>
              <a:t>foreclosure of the French electricity </a:t>
            </a:r>
            <a:r>
              <a:rPr lang="en-US" sz="1600" u="sng" dirty="0" smtClean="0">
                <a:latin typeface="+mn-lt"/>
                <a:cs typeface="Arial" pitchFamily="34" charset="0"/>
              </a:rPr>
              <a:t>market </a:t>
            </a:r>
          </a:p>
          <a:p>
            <a:pPr marL="342900" lvl="0" indent="-342900" fontAlgn="base">
              <a:spcBef>
                <a:spcPct val="20000"/>
              </a:spcBef>
              <a:spcAft>
                <a:spcPct val="0"/>
              </a:spcAft>
              <a:buClr>
                <a:srgbClr val="FF0000"/>
              </a:buClr>
              <a:defRPr/>
            </a:pPr>
            <a:endParaRPr lang="en-US" sz="300" b="1" dirty="0">
              <a:latin typeface="+mn-lt"/>
              <a:cs typeface="Arial" pitchFamily="34" charset="0"/>
            </a:endParaRPr>
          </a:p>
          <a:p>
            <a:pPr marL="342900" lvl="0" indent="-342900" fontAlgn="base">
              <a:spcBef>
                <a:spcPct val="20000"/>
              </a:spcBef>
              <a:spcAft>
                <a:spcPct val="0"/>
              </a:spcAft>
              <a:buClr>
                <a:srgbClr val="FF0000"/>
              </a:buClr>
              <a:defRPr/>
            </a:pPr>
            <a:r>
              <a:rPr lang="en-US" sz="1200" b="1" dirty="0" smtClean="0">
                <a:solidFill>
                  <a:schemeClr val="tx2"/>
                </a:solidFill>
                <a:latin typeface="+mn-lt"/>
                <a:cs typeface="Arial" pitchFamily="34" charset="0"/>
              </a:rPr>
              <a:t>•</a:t>
            </a:r>
            <a:r>
              <a:rPr lang="en-US" sz="1400" b="1" dirty="0" smtClean="0">
                <a:solidFill>
                  <a:schemeClr val="tx2"/>
                </a:solidFill>
                <a:latin typeface="+mn-lt"/>
                <a:cs typeface="Arial" pitchFamily="34" charset="0"/>
              </a:rPr>
              <a:t> </a:t>
            </a:r>
            <a:r>
              <a:rPr lang="en-US" sz="1600" b="1" dirty="0" smtClean="0">
                <a:latin typeface="+mn-lt"/>
                <a:cs typeface="Arial" pitchFamily="34" charset="0"/>
              </a:rPr>
              <a:t>July 2007</a:t>
            </a:r>
            <a:r>
              <a:rPr lang="en-US" sz="1600" dirty="0" smtClean="0">
                <a:latin typeface="+mn-lt"/>
                <a:cs typeface="Arial" pitchFamily="34" charset="0"/>
              </a:rPr>
              <a:t>: following an ex-officio investigation, Commission initiates formal proceedings against </a:t>
            </a:r>
            <a:r>
              <a:rPr lang="en-US" sz="1600" dirty="0">
                <a:latin typeface="+mn-lt"/>
                <a:cs typeface="Arial" pitchFamily="34" charset="0"/>
              </a:rPr>
              <a:t>EDF </a:t>
            </a:r>
            <a:r>
              <a:rPr lang="en-US" sz="1600" dirty="0" smtClean="0">
                <a:latin typeface="+mn-lt"/>
                <a:cs typeface="Arial" pitchFamily="34" charset="0"/>
              </a:rPr>
              <a:t>and</a:t>
            </a:r>
          </a:p>
          <a:p>
            <a:pPr marL="342900" lvl="0" indent="-342900" fontAlgn="base">
              <a:spcBef>
                <a:spcPct val="20000"/>
              </a:spcBef>
              <a:spcAft>
                <a:spcPct val="0"/>
              </a:spcAft>
              <a:buClr>
                <a:srgbClr val="FF0000"/>
              </a:buClr>
              <a:defRPr/>
            </a:pPr>
            <a:r>
              <a:rPr lang="en-US" sz="1600" dirty="0" smtClean="0">
                <a:latin typeface="+mn-lt"/>
                <a:cs typeface="Arial" pitchFamily="34" charset="0"/>
              </a:rPr>
              <a:t> Electrabel</a:t>
            </a:r>
            <a:endParaRPr lang="en-US" sz="1400" dirty="0" smtClean="0">
              <a:latin typeface="+mn-lt"/>
              <a:cs typeface="Arial" pitchFamily="34" charset="0"/>
            </a:endParaRPr>
          </a:p>
          <a:p>
            <a:pPr marL="342900" lvl="0" indent="-342900" eaLnBrk="0" fontAlgn="base" hangingPunct="0">
              <a:spcBef>
                <a:spcPct val="20000"/>
              </a:spcBef>
              <a:spcAft>
                <a:spcPct val="0"/>
              </a:spcAft>
              <a:defRPr/>
            </a:pPr>
            <a:r>
              <a:rPr lang="en-US" sz="1400" dirty="0" smtClean="0">
                <a:solidFill>
                  <a:schemeClr val="tx2"/>
                </a:solidFill>
                <a:latin typeface="+mn-lt"/>
                <a:cs typeface="Arial" pitchFamily="34" charset="0"/>
                <a:sym typeface="Wingdings" pitchFamily="2" charset="2"/>
              </a:rPr>
              <a:t> </a:t>
            </a:r>
            <a:r>
              <a:rPr lang="en-US" sz="1400" dirty="0" smtClean="0">
                <a:latin typeface="+mn-lt"/>
                <a:cs typeface="Arial" pitchFamily="34" charset="0"/>
                <a:sym typeface="Wingdings" pitchFamily="2" charset="2"/>
              </a:rPr>
              <a:t>L</a:t>
            </a:r>
            <a:r>
              <a:rPr lang="en-US" sz="1400" dirty="0" smtClean="0">
                <a:latin typeface="+mn-lt"/>
                <a:cs typeface="Arial" pitchFamily="34" charset="0"/>
              </a:rPr>
              <a:t>ong-term  </a:t>
            </a:r>
            <a:r>
              <a:rPr lang="en-US" sz="1400" dirty="0">
                <a:latin typeface="+mn-lt"/>
                <a:cs typeface="Arial" pitchFamily="34" charset="0"/>
              </a:rPr>
              <a:t>contracts concluded with industrial customers prevent customer from </a:t>
            </a:r>
            <a:r>
              <a:rPr lang="en-US" sz="1400" dirty="0" smtClean="0">
                <a:latin typeface="+mn-lt"/>
                <a:cs typeface="Arial" pitchFamily="34" charset="0"/>
              </a:rPr>
              <a:t>switching </a:t>
            </a:r>
            <a:r>
              <a:rPr lang="en-US" sz="1400" dirty="0">
                <a:latin typeface="+mn-lt"/>
                <a:cs typeface="Arial" pitchFamily="34" charset="0"/>
              </a:rPr>
              <a:t>to other </a:t>
            </a:r>
            <a:r>
              <a:rPr lang="en-US" sz="1400" dirty="0" smtClean="0">
                <a:latin typeface="+mn-lt"/>
                <a:cs typeface="Arial" pitchFamily="34" charset="0"/>
              </a:rPr>
              <a:t>providers, </a:t>
            </a:r>
          </a:p>
          <a:p>
            <a:pPr marL="342900" lvl="0" indent="-342900" eaLnBrk="0" fontAlgn="base" hangingPunct="0">
              <a:spcBef>
                <a:spcPct val="20000"/>
              </a:spcBef>
              <a:spcAft>
                <a:spcPct val="0"/>
              </a:spcAft>
              <a:defRPr/>
            </a:pPr>
            <a:r>
              <a:rPr lang="en-US" sz="1400" dirty="0" smtClean="0">
                <a:latin typeface="+mn-lt"/>
                <a:cs typeface="Arial" pitchFamily="34" charset="0"/>
              </a:rPr>
              <a:t>thereby </a:t>
            </a:r>
            <a:r>
              <a:rPr lang="en-US" sz="1400" dirty="0">
                <a:latin typeface="+mn-lt"/>
                <a:cs typeface="Arial" pitchFamily="34" charset="0"/>
              </a:rPr>
              <a:t>reducing </a:t>
            </a:r>
            <a:r>
              <a:rPr lang="en-US" sz="1400" dirty="0" smtClean="0">
                <a:latin typeface="+mn-lt"/>
                <a:cs typeface="Arial" pitchFamily="34" charset="0"/>
              </a:rPr>
              <a:t>competition </a:t>
            </a:r>
            <a:r>
              <a:rPr lang="en-US" sz="1400" dirty="0">
                <a:latin typeface="+mn-lt"/>
                <a:cs typeface="Arial" pitchFamily="34" charset="0"/>
              </a:rPr>
              <a:t>on the market </a:t>
            </a:r>
          </a:p>
          <a:p>
            <a:pPr marL="342900" lvl="0" indent="-342900" eaLnBrk="0" fontAlgn="base" hangingPunct="0">
              <a:spcBef>
                <a:spcPct val="20000"/>
              </a:spcBef>
              <a:spcAft>
                <a:spcPct val="0"/>
              </a:spcAft>
              <a:defRPr/>
            </a:pPr>
            <a:r>
              <a:rPr lang="en-US" sz="1400" dirty="0" smtClean="0">
                <a:solidFill>
                  <a:schemeClr val="tx2"/>
                </a:solidFill>
                <a:latin typeface="+mn-lt"/>
                <a:cs typeface="Arial" pitchFamily="34" charset="0"/>
                <a:sym typeface="Wingdings" pitchFamily="2" charset="2"/>
              </a:rPr>
              <a:t> </a:t>
            </a:r>
            <a:r>
              <a:rPr lang="en-US" sz="1400" dirty="0" smtClean="0">
                <a:latin typeface="+mn-lt"/>
                <a:cs typeface="Arial" pitchFamily="34" charset="0"/>
                <a:sym typeface="Wingdings" pitchFamily="2" charset="2"/>
              </a:rPr>
              <a:t>T</a:t>
            </a:r>
            <a:r>
              <a:rPr lang="en-US" sz="1400" dirty="0" smtClean="0">
                <a:latin typeface="+mn-lt"/>
                <a:cs typeface="Arial" pitchFamily="34" charset="0"/>
              </a:rPr>
              <a:t>he </a:t>
            </a:r>
            <a:r>
              <a:rPr lang="en-US" sz="1400" dirty="0">
                <a:latin typeface="+mn-lt"/>
                <a:cs typeface="Arial" pitchFamily="34" charset="0"/>
              </a:rPr>
              <a:t>resale of electricity appears to be </a:t>
            </a:r>
            <a:r>
              <a:rPr lang="en-US" sz="1400" dirty="0" smtClean="0">
                <a:latin typeface="+mn-lt"/>
                <a:cs typeface="Arial" pitchFamily="34" charset="0"/>
              </a:rPr>
              <a:t>restricted.</a:t>
            </a:r>
          </a:p>
          <a:p>
            <a:pPr marL="342900" lvl="0" indent="-342900" eaLnBrk="0" fontAlgn="base" hangingPunct="0">
              <a:spcBef>
                <a:spcPct val="20000"/>
              </a:spcBef>
              <a:spcAft>
                <a:spcPct val="0"/>
              </a:spcAft>
              <a:defRPr/>
            </a:pPr>
            <a:r>
              <a:rPr lang="en-US" sz="1200" i="1" dirty="0" smtClean="0">
                <a:latin typeface="+mn-lt"/>
                <a:cs typeface="Arial" pitchFamily="34" charset="0"/>
              </a:rPr>
              <a:t>Notice ; </a:t>
            </a:r>
            <a:r>
              <a:rPr lang="en-US" sz="1200" i="1" dirty="0">
                <a:latin typeface="+mn-lt"/>
                <a:cs typeface="Arial" pitchFamily="34" charset="0"/>
              </a:rPr>
              <a:t>MEMO 07 – 313</a:t>
            </a:r>
          </a:p>
          <a:p>
            <a:pPr marL="342900" lvl="0" indent="-342900" fontAlgn="base">
              <a:spcBef>
                <a:spcPct val="20000"/>
              </a:spcBef>
              <a:spcAft>
                <a:spcPct val="0"/>
              </a:spcAft>
              <a:buClr>
                <a:srgbClr val="FF0000"/>
              </a:buClr>
              <a:defRPr/>
            </a:pPr>
            <a:endParaRPr lang="en-US" sz="300" b="1" i="1" dirty="0">
              <a:latin typeface="+mn-lt"/>
              <a:cs typeface="Arial" pitchFamily="34" charset="0"/>
            </a:endParaRPr>
          </a:p>
          <a:p>
            <a:pPr marL="342900" lvl="0" indent="-342900">
              <a:spcBef>
                <a:spcPct val="20000"/>
              </a:spcBef>
              <a:buClr>
                <a:srgbClr val="FF0000"/>
              </a:buClr>
              <a:defRPr/>
            </a:pPr>
            <a:r>
              <a:rPr lang="en-US" sz="1200" b="1" dirty="0">
                <a:solidFill>
                  <a:schemeClr val="tx2"/>
                </a:solidFill>
                <a:latin typeface="+mn-lt"/>
                <a:cs typeface="Arial" pitchFamily="34" charset="0"/>
              </a:rPr>
              <a:t>•</a:t>
            </a:r>
            <a:r>
              <a:rPr lang="en-US" sz="1600" b="1" dirty="0">
                <a:solidFill>
                  <a:schemeClr val="tx2"/>
                </a:solidFill>
                <a:latin typeface="+mn-lt"/>
                <a:cs typeface="Arial" pitchFamily="34" charset="0"/>
              </a:rPr>
              <a:t> </a:t>
            </a:r>
            <a:r>
              <a:rPr lang="en-US" sz="1600" b="1" dirty="0" smtClean="0">
                <a:latin typeface="+mn-lt"/>
                <a:cs typeface="Arial" pitchFamily="34" charset="0"/>
              </a:rPr>
              <a:t>December 2008: </a:t>
            </a:r>
            <a:r>
              <a:rPr lang="en-US" sz="1600" dirty="0">
                <a:latin typeface="+mn-lt"/>
                <a:cs typeface="Arial" pitchFamily="34" charset="0"/>
              </a:rPr>
              <a:t>Commission sends EDF Statement of Objections </a:t>
            </a:r>
            <a:r>
              <a:rPr lang="en-US" sz="1600" i="1" dirty="0">
                <a:latin typeface="+mn-lt"/>
                <a:cs typeface="Arial" pitchFamily="34" charset="0"/>
              </a:rPr>
              <a:t>(communication des griefs)</a:t>
            </a:r>
            <a:r>
              <a:rPr lang="en-US" sz="1400" i="1" dirty="0">
                <a:latin typeface="+mn-lt"/>
                <a:cs typeface="Arial" pitchFamily="34" charset="0"/>
              </a:rPr>
              <a:t> </a:t>
            </a:r>
          </a:p>
          <a:p>
            <a:pPr marL="342900" lvl="0" indent="-342900">
              <a:spcBef>
                <a:spcPct val="20000"/>
              </a:spcBef>
              <a:buClr>
                <a:srgbClr val="FF0000"/>
              </a:buClr>
              <a:defRPr/>
            </a:pPr>
            <a:r>
              <a:rPr lang="en-US" sz="1400" dirty="0" smtClean="0">
                <a:solidFill>
                  <a:schemeClr val="tx2"/>
                </a:solidFill>
                <a:cs typeface="Arial" pitchFamily="34" charset="0"/>
                <a:sym typeface="Wingdings" pitchFamily="2" charset="2"/>
              </a:rPr>
              <a:t> </a:t>
            </a:r>
            <a:r>
              <a:rPr lang="en-US" sz="1400" i="1" dirty="0" smtClean="0">
                <a:latin typeface="+mn-lt"/>
                <a:cs typeface="Arial" pitchFamily="34" charset="0"/>
                <a:sym typeface="Wingdings" pitchFamily="2" charset="2"/>
              </a:rPr>
              <a:t>(</a:t>
            </a:r>
            <a:r>
              <a:rPr lang="en-US" sz="1400" i="1" dirty="0">
                <a:latin typeface="+mn-lt"/>
                <a:cs typeface="Arial" pitchFamily="34" charset="0"/>
                <a:sym typeface="Wingdings" pitchFamily="2" charset="2"/>
              </a:rPr>
              <a:t>see above) </a:t>
            </a:r>
            <a:r>
              <a:rPr lang="en-US" sz="1400" dirty="0">
                <a:latin typeface="+mn-lt"/>
                <a:cs typeface="Arial" pitchFamily="34" charset="0"/>
                <a:sym typeface="Wingdings" pitchFamily="2" charset="2"/>
              </a:rPr>
              <a:t>In addition, </a:t>
            </a:r>
            <a:r>
              <a:rPr lang="en-US" sz="1400" dirty="0">
                <a:latin typeface="+mn-lt"/>
                <a:cs typeface="Arial" pitchFamily="34" charset="0"/>
              </a:rPr>
              <a:t>these practices may have made it difficult for suppliers to </a:t>
            </a:r>
            <a:r>
              <a:rPr lang="en-US" sz="1400" dirty="0" smtClean="0">
                <a:latin typeface="+mn-lt"/>
                <a:cs typeface="Arial" pitchFamily="34" charset="0"/>
              </a:rPr>
              <a:t>enter </a:t>
            </a:r>
            <a:r>
              <a:rPr lang="en-US" sz="1400" dirty="0">
                <a:latin typeface="+mn-lt"/>
                <a:cs typeface="Arial" pitchFamily="34" charset="0"/>
              </a:rPr>
              <a:t>and expand in the </a:t>
            </a:r>
            <a:r>
              <a:rPr lang="en-US" sz="1400" dirty="0" smtClean="0">
                <a:latin typeface="+mn-lt"/>
                <a:cs typeface="Arial" pitchFamily="34" charset="0"/>
              </a:rPr>
              <a:t>French </a:t>
            </a:r>
          </a:p>
          <a:p>
            <a:pPr marL="342900" lvl="0" indent="-342900" fontAlgn="base">
              <a:spcBef>
                <a:spcPct val="20000"/>
              </a:spcBef>
              <a:spcAft>
                <a:spcPct val="0"/>
              </a:spcAft>
              <a:buClr>
                <a:srgbClr val="FF0000"/>
              </a:buClr>
              <a:defRPr/>
            </a:pPr>
            <a:r>
              <a:rPr lang="en-US" sz="1400" dirty="0" smtClean="0">
                <a:latin typeface="+mn-lt"/>
                <a:cs typeface="Arial" pitchFamily="34" charset="0"/>
              </a:rPr>
              <a:t>electricity </a:t>
            </a:r>
            <a:r>
              <a:rPr lang="en-US" sz="1400" dirty="0">
                <a:latin typeface="+mn-lt"/>
                <a:cs typeface="Arial" pitchFamily="34" charset="0"/>
              </a:rPr>
              <a:t>markets and may have rendered the </a:t>
            </a:r>
            <a:r>
              <a:rPr lang="en-US" sz="1400" dirty="0" smtClean="0">
                <a:latin typeface="+mn-lt"/>
                <a:cs typeface="Arial" pitchFamily="34" charset="0"/>
              </a:rPr>
              <a:t>wholesale </a:t>
            </a:r>
            <a:r>
              <a:rPr lang="en-US" sz="1400" dirty="0">
                <a:latin typeface="+mn-lt"/>
                <a:cs typeface="Arial" pitchFamily="34" charset="0"/>
              </a:rPr>
              <a:t>market for electricity less liquid.</a:t>
            </a:r>
          </a:p>
          <a:p>
            <a:pPr marL="342900" lvl="0" indent="-342900" eaLnBrk="0" fontAlgn="base" hangingPunct="0">
              <a:spcBef>
                <a:spcPct val="20000"/>
              </a:spcBef>
              <a:spcAft>
                <a:spcPct val="0"/>
              </a:spcAft>
              <a:buFont typeface="Arial" charset="0"/>
              <a:buChar char="•"/>
              <a:defRPr/>
            </a:pPr>
            <a:endParaRPr lang="en-US" sz="300" b="1" i="1" u="sng" dirty="0" smtClean="0">
              <a:latin typeface="+mn-lt"/>
              <a:cs typeface="Arial" pitchFamily="34" charset="0"/>
            </a:endParaRPr>
          </a:p>
          <a:p>
            <a:pPr marL="342900" lvl="0" indent="-342900" fontAlgn="base">
              <a:spcBef>
                <a:spcPct val="20000"/>
              </a:spcBef>
              <a:spcAft>
                <a:spcPct val="0"/>
              </a:spcAft>
              <a:buClr>
                <a:srgbClr val="FF0000"/>
              </a:buClr>
              <a:defRPr/>
            </a:pPr>
            <a:r>
              <a:rPr lang="en-US" sz="1200" i="1" dirty="0" smtClean="0">
                <a:latin typeface="+mn-lt"/>
                <a:cs typeface="Arial" pitchFamily="34" charset="0"/>
              </a:rPr>
              <a:t>MEMO 08-809</a:t>
            </a:r>
          </a:p>
          <a:p>
            <a:pPr marL="342900" lvl="0" indent="-342900" eaLnBrk="0" fontAlgn="base" hangingPunct="0">
              <a:spcBef>
                <a:spcPct val="20000"/>
              </a:spcBef>
              <a:spcAft>
                <a:spcPct val="0"/>
              </a:spcAft>
              <a:defRPr/>
            </a:pPr>
            <a:endParaRPr lang="en-US" sz="500" b="1" u="sng" dirty="0" smtClean="0">
              <a:latin typeface="+mn-lt"/>
              <a:cs typeface="Arial" pitchFamily="34" charset="0"/>
            </a:endParaRPr>
          </a:p>
          <a:p>
            <a:pPr marL="342900" lvl="0" indent="-342900" eaLnBrk="0" fontAlgn="base" hangingPunct="0">
              <a:spcBef>
                <a:spcPct val="20000"/>
              </a:spcBef>
              <a:spcAft>
                <a:spcPct val="0"/>
              </a:spcAft>
              <a:defRPr/>
            </a:pPr>
            <a:r>
              <a:rPr lang="en-US" sz="1600" u="sng" dirty="0" smtClean="0">
                <a:latin typeface="+mn-lt"/>
                <a:cs typeface="Arial" pitchFamily="34" charset="0"/>
              </a:rPr>
              <a:t>2. </a:t>
            </a:r>
            <a:r>
              <a:rPr lang="en-US" sz="1600" u="sng" dirty="0" smtClean="0">
                <a:latin typeface="+mn-lt"/>
                <a:cs typeface="Arial" pitchFamily="34" charset="0"/>
                <a:sym typeface="Wingdings" pitchFamily="2" charset="2"/>
              </a:rPr>
              <a:t>S</a:t>
            </a:r>
            <a:r>
              <a:rPr lang="en-US" sz="1600" u="sng" dirty="0" smtClean="0">
                <a:latin typeface="+mn-lt"/>
                <a:cs typeface="Arial" pitchFamily="34" charset="0"/>
              </a:rPr>
              <a:t>uspected </a:t>
            </a:r>
            <a:r>
              <a:rPr lang="en-US" sz="1600" u="sng" dirty="0">
                <a:latin typeface="+mn-lt"/>
                <a:cs typeface="Arial" pitchFamily="34" charset="0"/>
              </a:rPr>
              <a:t>illegal conduct (price raising on the </a:t>
            </a:r>
            <a:r>
              <a:rPr lang="en-US" sz="1600" u="sng" dirty="0" smtClean="0">
                <a:latin typeface="+mn-lt"/>
                <a:cs typeface="Arial" pitchFamily="34" charset="0"/>
              </a:rPr>
              <a:t>wholesale market)</a:t>
            </a:r>
          </a:p>
          <a:p>
            <a:pPr marL="342900" lvl="0" indent="-342900" eaLnBrk="0" fontAlgn="base" hangingPunct="0">
              <a:spcBef>
                <a:spcPct val="20000"/>
              </a:spcBef>
              <a:spcAft>
                <a:spcPct val="0"/>
              </a:spcAft>
              <a:buFont typeface="Arial" charset="0"/>
              <a:buChar char="•"/>
              <a:defRPr/>
            </a:pPr>
            <a:endParaRPr lang="en-US" sz="300" b="1" u="sng" dirty="0" smtClean="0">
              <a:latin typeface="+mn-lt"/>
              <a:cs typeface="Arial" pitchFamily="34" charset="0"/>
            </a:endParaRPr>
          </a:p>
          <a:p>
            <a:pPr marL="342900" lvl="0" indent="-342900">
              <a:spcBef>
                <a:spcPct val="20000"/>
              </a:spcBef>
              <a:buClr>
                <a:srgbClr val="FF0000"/>
              </a:buClr>
              <a:defRPr/>
            </a:pPr>
            <a:r>
              <a:rPr lang="en-US" sz="1200" b="1" dirty="0">
                <a:solidFill>
                  <a:schemeClr val="tx2"/>
                </a:solidFill>
                <a:latin typeface="Calibri"/>
                <a:cs typeface="Arial" pitchFamily="34" charset="0"/>
              </a:rPr>
              <a:t>• </a:t>
            </a:r>
            <a:r>
              <a:rPr lang="en-US" sz="1600" b="1" dirty="0" smtClean="0">
                <a:latin typeface="+mn-lt"/>
                <a:cs typeface="Arial" pitchFamily="34" charset="0"/>
              </a:rPr>
              <a:t>March 2009: </a:t>
            </a:r>
            <a:r>
              <a:rPr lang="en-US" sz="1600" dirty="0" smtClean="0">
                <a:latin typeface="+mn-lt"/>
                <a:cs typeface="Arial" pitchFamily="34" charset="0"/>
              </a:rPr>
              <a:t>surprise inspections* at the premises of EDF in France</a:t>
            </a:r>
          </a:p>
          <a:p>
            <a:pPr marL="342900" lvl="0" indent="-342900" eaLnBrk="0" fontAlgn="base" hangingPunct="0">
              <a:spcBef>
                <a:spcPct val="20000"/>
              </a:spcBef>
              <a:spcAft>
                <a:spcPct val="0"/>
              </a:spcAft>
              <a:defRPr/>
            </a:pPr>
            <a:r>
              <a:rPr lang="en-US" sz="1400" dirty="0" smtClean="0">
                <a:solidFill>
                  <a:schemeClr val="tx2"/>
                </a:solidFill>
                <a:latin typeface="+mn-lt"/>
                <a:cs typeface="Arial" pitchFamily="34" charset="0"/>
                <a:sym typeface="Wingdings" pitchFamily="2" charset="2"/>
              </a:rPr>
              <a:t></a:t>
            </a:r>
            <a:r>
              <a:rPr lang="en-US" sz="1400" dirty="0">
                <a:latin typeface="+mn-lt"/>
                <a:cs typeface="Arial" pitchFamily="34" charset="0"/>
                <a:sym typeface="Wingdings" pitchFamily="2" charset="2"/>
              </a:rPr>
              <a:t>S</a:t>
            </a:r>
            <a:r>
              <a:rPr lang="en-US" sz="1400" dirty="0">
                <a:latin typeface="+mn-lt"/>
                <a:cs typeface="Arial" pitchFamily="34" charset="0"/>
              </a:rPr>
              <a:t>uspected illegal conduct which may include actions to raise prices on the </a:t>
            </a:r>
            <a:r>
              <a:rPr lang="en-US" sz="1400" dirty="0" smtClean="0">
                <a:latin typeface="+mn-lt"/>
                <a:cs typeface="Arial" pitchFamily="34" charset="0"/>
              </a:rPr>
              <a:t>French wholesale electricity market </a:t>
            </a:r>
          </a:p>
          <a:p>
            <a:pPr marL="342900" lvl="0" indent="-342900" eaLnBrk="0" fontAlgn="base" hangingPunct="0">
              <a:spcBef>
                <a:spcPct val="20000"/>
              </a:spcBef>
              <a:spcAft>
                <a:spcPct val="0"/>
              </a:spcAft>
              <a:buFont typeface="Arial" charset="0"/>
              <a:buChar char="•"/>
              <a:defRPr/>
            </a:pPr>
            <a:endParaRPr lang="en-US" sz="300" dirty="0" smtClean="0">
              <a:latin typeface="+mn-lt"/>
              <a:cs typeface="Arial" pitchFamily="34" charset="0"/>
            </a:endParaRPr>
          </a:p>
          <a:p>
            <a:pPr marL="342900" lvl="0" indent="-342900" eaLnBrk="0" fontAlgn="base" hangingPunct="0">
              <a:spcBef>
                <a:spcPct val="20000"/>
              </a:spcBef>
              <a:spcAft>
                <a:spcPct val="0"/>
              </a:spcAft>
              <a:defRPr/>
            </a:pPr>
            <a:r>
              <a:rPr lang="en-US" sz="1200" i="1" dirty="0" smtClean="0">
                <a:latin typeface="+mn-lt"/>
                <a:cs typeface="Arial" pitchFamily="34" charset="0"/>
              </a:rPr>
              <a:t>MEMO 09/104</a:t>
            </a:r>
          </a:p>
          <a:p>
            <a:pPr marL="342900" lvl="0" indent="-342900" eaLnBrk="0" fontAlgn="base" hangingPunct="0">
              <a:spcBef>
                <a:spcPct val="20000"/>
              </a:spcBef>
              <a:spcAft>
                <a:spcPct val="0"/>
              </a:spcAft>
              <a:buFont typeface="Arial" charset="0"/>
              <a:buChar char="•"/>
              <a:defRPr/>
            </a:pPr>
            <a:endParaRPr lang="en-US" sz="200" i="1" dirty="0" smtClean="0">
              <a:latin typeface="+mn-lt"/>
              <a:cs typeface="Arial" pitchFamily="34" charset="0"/>
            </a:endParaRPr>
          </a:p>
          <a:p>
            <a:pPr marL="342900" lvl="0" indent="-342900" eaLnBrk="0" fontAlgn="base" hangingPunct="0">
              <a:spcBef>
                <a:spcPct val="20000"/>
              </a:spcBef>
              <a:spcAft>
                <a:spcPct val="0"/>
              </a:spcAft>
              <a:defRPr/>
            </a:pPr>
            <a:r>
              <a:rPr lang="en-US" sz="1200" dirty="0" smtClean="0">
                <a:latin typeface="+mn-lt"/>
                <a:cs typeface="Arial" pitchFamily="34" charset="0"/>
              </a:rPr>
              <a:t>* </a:t>
            </a:r>
            <a:r>
              <a:rPr lang="en-US" sz="1200" dirty="0">
                <a:latin typeface="+mn-lt"/>
                <a:cs typeface="Arial" pitchFamily="34" charset="0"/>
              </a:rPr>
              <a:t>Surprise inspections are a preliminary step in investigations into suspected anticompetitive </a:t>
            </a:r>
            <a:r>
              <a:rPr lang="en-US" sz="1200" dirty="0" smtClean="0">
                <a:latin typeface="+mn-lt"/>
                <a:cs typeface="Arial" pitchFamily="34" charset="0"/>
              </a:rPr>
              <a:t>practices</a:t>
            </a:r>
            <a:endParaRPr lang="en-US" sz="1200" dirty="0">
              <a:latin typeface="+mn-lt"/>
              <a:cs typeface="Arial" pitchFamily="34" charset="0"/>
            </a:endParaRPr>
          </a:p>
        </p:txBody>
      </p:sp>
      <p:sp>
        <p:nvSpPr>
          <p:cNvPr id="8" name="Rectangle 3"/>
          <p:cNvSpPr>
            <a:spLocks noGrp="1" noChangeArrowheads="1"/>
          </p:cNvSpPr>
          <p:nvPr>
            <p:ph type="title"/>
            <p:custDataLst>
              <p:tags r:id="rId1"/>
            </p:custDataLst>
          </p:nvPr>
        </p:nvSpPr>
        <p:spPr>
          <a:xfrm>
            <a:off x="3437014" y="936237"/>
            <a:ext cx="5730126" cy="533400"/>
          </a:xfrm>
        </p:spPr>
        <p:txBody>
          <a:bodyPr/>
          <a:lstStyle/>
          <a:p>
            <a:pPr eaLnBrk="1" hangingPunct="1"/>
            <a:r>
              <a:rPr lang="en-US" sz="1800" dirty="0" smtClean="0"/>
              <a:t>European Commission actions : Litigations against Edf</a:t>
            </a:r>
          </a:p>
        </p:txBody>
      </p:sp>
      <p:sp>
        <p:nvSpPr>
          <p:cNvPr id="9" name="Sous-titre 2"/>
          <p:cNvSpPr txBox="1">
            <a:spLocks/>
          </p:cNvSpPr>
          <p:nvPr/>
        </p:nvSpPr>
        <p:spPr bwMode="gray">
          <a:xfrm>
            <a:off x="185091" y="1038123"/>
            <a:ext cx="2991864" cy="431514"/>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1800" b="1" i="0" u="none" strike="noStrike" kern="0" cap="none" spc="0" normalizeH="0" baseline="0" dirty="0" smtClean="0">
                <a:ln>
                  <a:noFill/>
                </a:ln>
                <a:solidFill>
                  <a:srgbClr val="FF0000"/>
                </a:solidFill>
                <a:effectLst/>
                <a:uLnTx/>
                <a:uFillTx/>
                <a:latin typeface="+mn-lt"/>
                <a:ea typeface="+mn-ea"/>
                <a:cs typeface="+mn-cs"/>
              </a:rPr>
              <a:t>Regulatory development</a:t>
            </a:r>
            <a:endParaRPr kumimoji="0" lang="en-US" sz="1800" b="0" i="0" u="none" strike="noStrike" kern="0" cap="none" spc="0" normalizeH="0" baseline="0" dirty="0" smtClean="0">
              <a:ln>
                <a:noFill/>
              </a:ln>
              <a:solidFill>
                <a:srgbClr val="FF0000"/>
              </a:solidFill>
              <a:effectLst/>
              <a:uLnTx/>
              <a:uFillTx/>
              <a:latin typeface="+mn-lt"/>
              <a:ea typeface="+mn-ea"/>
              <a:cs typeface="+mn-cs"/>
            </a:endParaRPr>
          </a:p>
        </p:txBody>
      </p:sp>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ERSION" val="4.0"/>
  <p:tag name="BASIS" val="EONVorlage"/>
  <p:tag name="BU" val="EON_France_W"/>
  <p:tag name="ZIELMEDIUM" val="Drucker"/>
  <p:tag name="THINKCELLPRESENTATIONDONOTDELETE" val="&lt;?xml version=&quot;1.0&quot; encoding=&quot;UTF-16&quot; standalone=&quot;yes&quot;?&gt;&#10;&lt;root&gt;&lt;version val=&quot;17248&quot;/&gt;&lt;partner val=&quot;535&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1&quot;&gt;&lt;elem&gt;&lt;m_ppcolschidx val=&quot;0&quot;/&gt;&lt;m_rgb r=&quot;ff&quot; g=&quot;9b&quot; b=&quot;9b&quot;/&gt;&lt;/elem&gt;&lt;/m_vecMRU&gt;&lt;/m_mruColor&gt;&lt;/CPresentation&gt;&lt;CDefaultPrec id=&quot;9&quot;&gt;&lt;m_precDefault/&gt;&lt;/CDefaultPrec&gt;&lt;CDefaultPrec id=&quot;8&quot;&gt;&lt;m_precDefault&gt;&lt;m_strFormatTime&gt;%d.&lt;/m_strFormatTime&gt;&lt;/m_precDefault&gt;&lt;/CDefaultPrec&gt;&lt;CDefaultPrec id=&quot;7&quot;&gt;&lt;m_precDefault/&gt;&lt;/CDefaultPrec&gt;&lt;CDefaultPrec id=&quot;6&quot;&gt;&lt;m_precDefault/&gt;&lt;/CDefaultPrec&gt;&lt;CDefaultPrec id=&quot;5&quot;&gt;&lt;m_precDefault/&gt;&lt;/CDefaultPrec&gt;&lt;CDefaultPrec id=&quot;4&quot;&gt;&lt;m_precDefault&gt;&lt;m_strFormatTime&gt;%d/%m&lt;/m_strFormatTime&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534"/>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18.xml><?xml version="1.0" encoding="utf-8"?>
<p:tagLst xmlns:a="http://schemas.openxmlformats.org/drawingml/2006/main" xmlns:r="http://schemas.openxmlformats.org/officeDocument/2006/relationships" xmlns:p="http://schemas.openxmlformats.org/presentationml/2006/main">
  <p:tag name="SLIDEFOOTER" val="an"/>
  <p:tag name="SLIDENR" val="an"/>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yqGhXqPni0Cz3MxYjYaYM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LhqIax.Ns0.vT14lK3Msq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DHPojPjq20qoUjwIOmL_.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tjOHRyiHbUiHwmr9M30r5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tjOHRyiHbUiHwmr9M30r5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tjOHRyiHbUiHwmr9M30r5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tjOHRyiHbUiHwmr9M30r5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tjOHRyiHbUiHwmr9M30r5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tjOHRyiHbUiHwmr9M30r5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tjOHRyiHbUiHwmr9M30r5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EKlut0uBZ0GfeCn5eIc6S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tjOHRyiHbUiHwmr9M30r5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i0mVGHTQEkyNqui19UamD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wbWsUkPjkEypblyhbG347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ddw61EUskq_qiZPa7Eqx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xlRpPWZpU66kXNN3mCBRA"/>
</p:tagLst>
</file>

<file path=ppt/theme/theme1.xml><?xml version="1.0" encoding="utf-8"?>
<a:theme xmlns:a="http://schemas.openxmlformats.org/drawingml/2006/main" name="182397-86&amp;91-Modèle E.ON">
  <a:themeElements>
    <a:clrScheme name="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fontScheme name="182397-86&amp;91-Modèle E.ON">
      <a:majorFont>
        <a:latin typeface="Polo"/>
        <a:ea typeface=""/>
        <a:cs typeface="Arial"/>
      </a:majorFont>
      <a:minorFont>
        <a:latin typeface="Polo"/>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800" b="0" i="0" u="none" strike="noStrike" cap="none" normalizeH="0" baseline="0" smtClean="0">
            <a:ln>
              <a:noFill/>
            </a:ln>
            <a:solidFill>
              <a:schemeClr val="tx1"/>
            </a:solidFill>
            <a:effectLst/>
            <a:latin typeface="Polo" pitchFamily="2" charset="0"/>
          </a:defRPr>
        </a:defPPr>
      </a:lstStyle>
    </a:spDef>
    <a:ln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800" b="0" i="0" u="none" strike="noStrike" cap="none" normalizeH="0" baseline="0" smtClean="0">
            <a:ln>
              <a:noFill/>
            </a:ln>
            <a:solidFill>
              <a:schemeClr val="tx1"/>
            </a:solidFill>
            <a:effectLst/>
            <a:latin typeface="Polo" pitchFamily="2" charset="0"/>
          </a:defRPr>
        </a:defPPr>
      </a:lstStyle>
    </a:lnDef>
  </a:objectDefaults>
  <a:extraClrSchemeLst>
    <a:extraClrScheme>
      <a:clrScheme name="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1882</TotalTime>
  <Words>1476</Words>
  <Application>Microsoft Office PowerPoint</Application>
  <PresentationFormat>Format A4 (210 x 297 mm)</PresentationFormat>
  <Paragraphs>389</Paragraphs>
  <Slides>27</Slides>
  <Notes>3</Notes>
  <HiddenSlides>0</HiddenSlides>
  <MMClips>0</MMClips>
  <ScaleCrop>false</ScaleCrop>
  <HeadingPairs>
    <vt:vector size="6" baseType="variant">
      <vt:variant>
        <vt:lpstr>Thème</vt:lpstr>
      </vt:variant>
      <vt:variant>
        <vt:i4>1</vt:i4>
      </vt:variant>
      <vt:variant>
        <vt:lpstr>Serveurs OLE incorporés</vt:lpstr>
      </vt:variant>
      <vt:variant>
        <vt:i4>0</vt:i4>
      </vt:variant>
      <vt:variant>
        <vt:lpstr>Titres des diapositives</vt:lpstr>
      </vt:variant>
      <vt:variant>
        <vt:i4>27</vt:i4>
      </vt:variant>
    </vt:vector>
  </HeadingPairs>
  <TitlesOfParts>
    <vt:vector size="28" baseType="lpstr">
      <vt:lpstr>182397-86&amp;91-Modèle E.ON</vt:lpstr>
      <vt:lpstr>Business Case Power</vt:lpstr>
      <vt:lpstr>Table of contents</vt:lpstr>
      <vt:lpstr>French Power Market</vt:lpstr>
      <vt:lpstr>Diapositive 4</vt:lpstr>
      <vt:lpstr>Diapositive 5</vt:lpstr>
      <vt:lpstr>Diapositive 6</vt:lpstr>
      <vt:lpstr>European Commission actions : Litigations against France</vt:lpstr>
      <vt:lpstr>European Commission actions : Litigations against France</vt:lpstr>
      <vt:lpstr>European Commission actions : Litigations against Edf</vt:lpstr>
      <vt:lpstr>Table of contents</vt:lpstr>
      <vt:lpstr>Diapositive 11</vt:lpstr>
      <vt:lpstr>Diapositive 12</vt:lpstr>
      <vt:lpstr>Diapositive 13</vt:lpstr>
      <vt:lpstr>Table of contents</vt:lpstr>
      <vt:lpstr>Diapositive 15</vt:lpstr>
      <vt:lpstr>Diapositive 16</vt:lpstr>
      <vt:lpstr>Diapositive 17</vt:lpstr>
      <vt:lpstr>Table of contents</vt:lpstr>
      <vt:lpstr>Diapositive 19</vt:lpstr>
      <vt:lpstr>Diapositive 20</vt:lpstr>
      <vt:lpstr>Diapositive 21</vt:lpstr>
      <vt:lpstr>Diapositive 22</vt:lpstr>
      <vt:lpstr>Diapositive 23</vt:lpstr>
      <vt:lpstr>Diapositive 24</vt:lpstr>
      <vt:lpstr>Diapositive 25</vt:lpstr>
      <vt:lpstr>Differenciation on french market</vt:lpstr>
      <vt:lpstr>EON France’s advantages   Peak producer: able to set a long term hedging for new CCGT on strong and stable customers thru fuel hedging prudent strategy   Pan-european sales organization:   Dual fuel supplier</vt:lpstr>
    </vt:vector>
  </TitlesOfParts>
  <Company>E.ON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E.ON PowerPoint</dc:title>
  <dc:creator>Frédéric</dc:creator>
  <cp:lastModifiedBy>F.DIONNET</cp:lastModifiedBy>
  <cp:revision>1268</cp:revision>
  <dcterms:created xsi:type="dcterms:W3CDTF">2003-11-10T20:08:37Z</dcterms:created>
  <dcterms:modified xsi:type="dcterms:W3CDTF">2009-07-15T07:05:46Z</dcterms:modified>
</cp:coreProperties>
</file>