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3" r:id="rId1"/>
  </p:sldMasterIdLst>
  <p:notesMasterIdLst>
    <p:notesMasterId r:id="rId4"/>
  </p:notesMasterIdLst>
  <p:handoutMasterIdLst>
    <p:handoutMasterId r:id="rId5"/>
  </p:handoutMasterIdLst>
  <p:sldIdLst>
    <p:sldId id="2856" r:id="rId2"/>
    <p:sldId id="2857" r:id="rId3"/>
  </p:sldIdLst>
  <p:sldSz cx="9906000" cy="6858000" type="A4"/>
  <p:notesSz cx="6797675" cy="9926638"/>
  <p:custDataLst>
    <p:tags r:id="rId6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FFFFFF"/>
    <a:srgbClr val="E1E1E1"/>
    <a:srgbClr val="FCC1BC"/>
    <a:srgbClr val="E69D0C"/>
    <a:srgbClr val="C68910"/>
    <a:srgbClr val="F4C566"/>
    <a:srgbClr val="E0E0E0"/>
    <a:srgbClr val="00CC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8" autoAdjust="0"/>
    <p:restoredTop sz="99714" autoAdjust="0"/>
  </p:normalViewPr>
  <p:slideViewPr>
    <p:cSldViewPr snapToGrid="0">
      <p:cViewPr>
        <p:scale>
          <a:sx n="75" d="100"/>
          <a:sy n="75" d="100"/>
        </p:scale>
        <p:origin x="-1338" y="-372"/>
      </p:cViewPr>
      <p:guideLst>
        <p:guide orient="horz" pos="2800"/>
        <p:guide orient="horz" pos="1367"/>
        <p:guide/>
        <p:guide pos="4166"/>
        <p:guide pos="187"/>
        <p:guide pos="5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1626" y="-96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defTabSz="95091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481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defTabSz="95091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1338"/>
            <a:ext cx="294481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/>
            </a:lvl1pPr>
          </a:lstStyle>
          <a:p>
            <a:pPr>
              <a:defRPr/>
            </a:pPr>
            <a:fld id="{320E4030-7043-468A-B9C3-5EED3582330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defTabSz="950913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>
            <a:lvl1pPr algn="r" defTabSz="950913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709613" y="711200"/>
            <a:ext cx="5384800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57738"/>
            <a:ext cx="498157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Klicken Sie, um die Formate des Vorlagentextes zu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481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defTabSz="950913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338"/>
            <a:ext cx="294481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55" tIns="47578" rIns="95155" bIns="47578" numCol="1" anchor="b" anchorCtr="0" compatLnSpc="1">
            <a:prstTxWarp prst="textNoShape">
              <a:avLst/>
            </a:prstTxWarp>
          </a:bodyPr>
          <a:lstStyle>
            <a:lvl1pPr algn="r" defTabSz="950913" eaLnBrk="0" hangingPunct="0">
              <a:defRPr sz="1200" b="0"/>
            </a:lvl1pPr>
          </a:lstStyle>
          <a:p>
            <a:pPr>
              <a:defRPr/>
            </a:pPr>
            <a:fld id="{B8B47549-D572-4CA4-A922-E5266EED417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7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8434" r:id="rId3" imgW="0" imgH="0" progId="TCLayout.ActiveDocument.1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124942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Titelformat zu bearbeiten</a:t>
            </a:r>
          </a:p>
        </p:txBody>
      </p:sp>
      <p:sp>
        <p:nvSpPr>
          <p:cNvPr id="124943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Format des Untertitelmasters zu bearbeiten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BD1DE-7E44-409D-A395-5AAA42C25BA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A0D59-8B15-43AA-9B14-4297D380E6E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BBE3A-6F4E-4EBF-AC90-CC2BFBEA3C0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5A5B9-231D-4ED2-9963-6D193544A6B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315AC-5A22-47AA-ABFD-2D427A6805C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A2A63-D5BD-4CA6-91D5-4F783E5038B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B1CAA-A036-4DB6-A782-7E44B746A7E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8A12C-45CF-4BF6-95E7-1C57E46C441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F53FE-D0E6-48F3-BAE6-C87010364C8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45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B70B6-8153-45C1-A233-BBA76992323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4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8" imgW="0" imgH="0" progId="TCLayout.ActiveDocument.1">
              <p:embed/>
            </p:oleObj>
          </a:graphicData>
        </a:graphic>
      </p:graphicFrame>
      <p:sp>
        <p:nvSpPr>
          <p:cNvPr id="1028" name="Rectangle 28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First level</a:t>
            </a:r>
          </a:p>
          <a:p>
            <a:pPr lvl="2"/>
            <a:r>
              <a:rPr lang="en-US" smtClean="0"/>
              <a:t>Second level</a:t>
            </a:r>
          </a:p>
          <a:p>
            <a:pPr lvl="3"/>
            <a:r>
              <a:rPr lang="en-US" smtClean="0"/>
              <a:t>Third level</a:t>
            </a:r>
          </a:p>
          <a:p>
            <a:pPr lvl="4"/>
            <a:r>
              <a:rPr lang="en-US" smtClean="0"/>
              <a:t>Quotation level</a:t>
            </a:r>
          </a:p>
        </p:txBody>
      </p:sp>
      <p:sp>
        <p:nvSpPr>
          <p:cNvPr id="123963" name="Rectangle 59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/>
          </a:p>
        </p:txBody>
      </p:sp>
      <p:sp>
        <p:nvSpPr>
          <p:cNvPr id="124049" name="Rectangle 145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7634288" y="6602413"/>
            <a:ext cx="22447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/>
            </a:lvl1pPr>
          </a:lstStyle>
          <a:p>
            <a:pPr>
              <a:defRPr/>
            </a:pPr>
            <a:fld id="{0A809A3B-75B9-4092-B6D4-060B891CAB3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pic>
        <p:nvPicPr>
          <p:cNvPr id="1032" name="eon_logo2" descr="EON_France_W"/>
          <p:cNvPicPr>
            <a:picLocks noChangeAspect="1" noChangeArrowheads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ransition spd="med"/>
  <p:hf hdr="0" ftr="0" dt="0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</a:defRPr>
      </a:lvl2pPr>
      <a:lvl3pPr marL="719138" indent="-1809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</a:defRPr>
      </a:lvl3pPr>
      <a:lvl4pPr marL="1101725" indent="-203200" algn="l" rtl="0" eaLnBrk="0" fontAlgn="base" hangingPunct="0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</a:defRPr>
      </a:lvl4pPr>
      <a:lvl5pPr marL="1281113" indent="5476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5pPr>
      <a:lvl6pPr marL="17383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6pPr>
      <a:lvl7pPr marL="21955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7pPr>
      <a:lvl8pPr marL="26527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8pPr>
      <a:lvl9pPr marL="31099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9"/>
          <p:cNvSpPr>
            <a:spLocks noGrp="1" noChangeArrowheads="1"/>
          </p:cNvSpPr>
          <p:nvPr>
            <p:ph type="title"/>
          </p:nvPr>
        </p:nvSpPr>
        <p:spPr>
          <a:xfrm>
            <a:off x="469900" y="1143000"/>
            <a:ext cx="9283700" cy="850900"/>
          </a:xfrm>
          <a:noFill/>
        </p:spPr>
        <p:txBody>
          <a:bodyPr/>
          <a:lstStyle/>
          <a:p>
            <a:pPr marL="342900" indent="-342900" eaLnBrk="1" hangingPunct="1"/>
            <a:r>
              <a:rPr lang="en-US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a/ </a:t>
            </a:r>
            <a:r>
              <a:rPr lang="en-GB" sz="2400" smtClean="0"/>
              <a:t>Commission Champsaur : analysis of the report &amp; opportunities for EFR</a:t>
            </a:r>
            <a:br>
              <a:rPr lang="en-GB" sz="2400" smtClean="0"/>
            </a:br>
            <a:r>
              <a:rPr lang="en-GB" sz="2400" smtClean="0"/>
              <a:t/>
            </a:r>
            <a:br>
              <a:rPr lang="en-GB" sz="2400" smtClean="0"/>
            </a:br>
            <a:r>
              <a:rPr lang="en-US" sz="2400" smtClean="0"/>
              <a:t>																</a:t>
            </a:r>
          </a:p>
        </p:txBody>
      </p:sp>
      <p:sp>
        <p:nvSpPr>
          <p:cNvPr id="4099" name="Rectangle 9"/>
          <p:cNvSpPr txBox="1">
            <a:spLocks noChangeArrowheads="1"/>
          </p:cNvSpPr>
          <p:nvPr/>
        </p:nvSpPr>
        <p:spPr bwMode="gray">
          <a:xfrm>
            <a:off x="671513" y="2006600"/>
            <a:ext cx="4776787" cy="4468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>
              <a:lnSpc>
                <a:spcPct val="90000"/>
              </a:lnSpc>
              <a:spcBef>
                <a:spcPct val="120000"/>
              </a:spcBef>
              <a:buClr>
                <a:srgbClr val="F21C0A"/>
              </a:buClr>
              <a:buFont typeface="Arial" charset="0"/>
              <a:buChar char="•"/>
            </a:pPr>
            <a:r>
              <a:rPr lang="en-GB" sz="1600" dirty="0"/>
              <a:t>A  new regulation</a:t>
            </a:r>
            <a:r>
              <a:rPr lang="en-GB" sz="1600" b="0" dirty="0"/>
              <a:t>: after a “downstream” regulation thru tariffs (Tartam or others) </a:t>
            </a:r>
            <a:r>
              <a:rPr lang="en-GB" sz="1600" b="0" dirty="0" err="1"/>
              <a:t>Champsaur</a:t>
            </a:r>
            <a:r>
              <a:rPr lang="en-GB" sz="1600" b="0" dirty="0"/>
              <a:t> is setting an “upstream“ regulation thru regulated access to historic nuclear  production for all suppliers. Competition between suppliers is trusted to transfer this “regulated discount “ to the end-users.</a:t>
            </a:r>
          </a:p>
          <a:p>
            <a:pPr marL="342900" indent="-342900">
              <a:lnSpc>
                <a:spcPct val="90000"/>
              </a:lnSpc>
              <a:spcBef>
                <a:spcPct val="120000"/>
              </a:spcBef>
              <a:buClr>
                <a:srgbClr val="F21C0A"/>
              </a:buClr>
              <a:buFont typeface="Arial" charset="0"/>
              <a:buChar char="•"/>
            </a:pPr>
            <a:r>
              <a:rPr lang="en-GB" sz="1600" b="0" dirty="0"/>
              <a:t>A “new deal” : </a:t>
            </a:r>
            <a:r>
              <a:rPr lang="en-GB" sz="1600" b="0" dirty="0" err="1"/>
              <a:t>EdF</a:t>
            </a:r>
            <a:r>
              <a:rPr lang="en-GB" sz="1600" b="0" dirty="0"/>
              <a:t> agrees to “share” 30% of its nuclear power with its competitors in exchange with a regular raise of all regulated tariffs: green, yellow, and blue.</a:t>
            </a:r>
          </a:p>
          <a:p>
            <a:pPr marL="342900" indent="-342900">
              <a:lnSpc>
                <a:spcPct val="90000"/>
              </a:lnSpc>
              <a:spcBef>
                <a:spcPct val="120000"/>
              </a:spcBef>
              <a:buClr>
                <a:srgbClr val="F21C0A"/>
              </a:buClr>
              <a:buFont typeface="Arial" charset="0"/>
              <a:buChar char="•"/>
            </a:pPr>
            <a:r>
              <a:rPr lang="en-GB" sz="1600" b="0" dirty="0"/>
              <a:t>Definition of allocations ex-ante (instead of ex-post for “</a:t>
            </a:r>
            <a:r>
              <a:rPr lang="en-GB" sz="1600" b="0" dirty="0" err="1"/>
              <a:t>tarifs</a:t>
            </a:r>
            <a:r>
              <a:rPr lang="en-GB" sz="1600" b="0" dirty="0"/>
              <a:t> de cession”)</a:t>
            </a:r>
          </a:p>
          <a:p>
            <a:pPr marL="342900" indent="-342900">
              <a:lnSpc>
                <a:spcPct val="90000"/>
              </a:lnSpc>
              <a:spcBef>
                <a:spcPct val="120000"/>
              </a:spcBef>
              <a:buClr>
                <a:srgbClr val="F21C0A"/>
              </a:buClr>
              <a:buFont typeface="Arial" charset="0"/>
              <a:buChar char="•"/>
            </a:pPr>
            <a:r>
              <a:rPr lang="en-GB" sz="1600" b="0" dirty="0"/>
              <a:t>Suppliers should be able to challenge all segments (from large industries to mass market)</a:t>
            </a:r>
          </a:p>
        </p:txBody>
      </p:sp>
      <p:sp>
        <p:nvSpPr>
          <p:cNvPr id="4100" name="Espace réservé du numéro de diapositive 3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64062D1-CE0B-43CE-AE26-24A1071DC94D}" type="slidenum">
              <a:rPr lang="en-US" smtClean="0"/>
              <a:pPr/>
              <a:t>1</a:t>
            </a:fld>
            <a:endParaRPr lang="en-US" smtClean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0050" y="2108200"/>
            <a:ext cx="400547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388597"/>
            <a:ext cx="3403600" cy="185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Opportunities and risks</a:t>
            </a:r>
            <a:endParaRPr lang="en-US" smtClean="0"/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660400" y="1905000"/>
            <a:ext cx="3937000" cy="4343400"/>
          </a:xfrm>
        </p:spPr>
        <p:txBody>
          <a:bodyPr/>
          <a:lstStyle/>
          <a:p>
            <a:pPr>
              <a:buFontTx/>
              <a:buChar char="•"/>
            </a:pPr>
            <a:r>
              <a:rPr lang="fr-FR" dirty="0" smtClean="0"/>
              <a:t>All </a:t>
            </a:r>
            <a:r>
              <a:rPr lang="fr-FR" dirty="0" err="1" smtClean="0"/>
              <a:t>tariffs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challenged</a:t>
            </a:r>
            <a:r>
              <a:rPr lang="fr-FR" dirty="0" smtClean="0"/>
              <a:t> (34 000 green sites &amp; 400 000 </a:t>
            </a:r>
            <a:r>
              <a:rPr lang="fr-FR" dirty="0" err="1" smtClean="0"/>
              <a:t>yellow</a:t>
            </a:r>
            <a:r>
              <a:rPr lang="fr-FR" dirty="0" smtClean="0"/>
              <a:t> sites for a total 240 TWh)</a:t>
            </a:r>
            <a:endParaRPr lang="fr-FR" dirty="0" smtClean="0"/>
          </a:p>
          <a:p>
            <a:pPr>
              <a:buFontTx/>
              <a:buChar char="•"/>
            </a:pPr>
            <a:r>
              <a:rPr lang="fr-FR" dirty="0" err="1" smtClean="0"/>
              <a:t>Expected</a:t>
            </a:r>
            <a:r>
              <a:rPr lang="fr-FR" dirty="0" smtClean="0"/>
              <a:t>  </a:t>
            </a:r>
            <a:r>
              <a:rPr lang="fr-FR" dirty="0" err="1" smtClean="0"/>
              <a:t>raise</a:t>
            </a:r>
            <a:r>
              <a:rPr lang="fr-FR" dirty="0" smtClean="0"/>
              <a:t> of green </a:t>
            </a:r>
            <a:r>
              <a:rPr lang="fr-FR" dirty="0" err="1" smtClean="0"/>
              <a:t>tariffs</a:t>
            </a:r>
            <a:r>
              <a:rPr lang="fr-FR" dirty="0" smtClean="0"/>
              <a:t> and large </a:t>
            </a:r>
            <a:r>
              <a:rPr lang="fr-FR" dirty="0" err="1" smtClean="0"/>
              <a:t>yellow</a:t>
            </a:r>
            <a:r>
              <a:rPr lang="fr-FR" dirty="0" smtClean="0"/>
              <a:t> </a:t>
            </a:r>
            <a:r>
              <a:rPr lang="fr-FR" dirty="0" err="1" smtClean="0"/>
              <a:t>rapidly</a:t>
            </a:r>
            <a:r>
              <a:rPr lang="fr-FR" dirty="0" smtClean="0"/>
              <a:t> to Tartam </a:t>
            </a:r>
            <a:r>
              <a:rPr lang="fr-FR" dirty="0" err="1" smtClean="0"/>
              <a:t>level</a:t>
            </a:r>
            <a:r>
              <a:rPr lang="fr-FR" dirty="0" smtClean="0"/>
              <a:t> </a:t>
            </a:r>
            <a:r>
              <a:rPr lang="fr-FR" dirty="0" err="1" smtClean="0"/>
              <a:t>then</a:t>
            </a:r>
            <a:r>
              <a:rPr lang="fr-FR" dirty="0" smtClean="0"/>
              <a:t> to a </a:t>
            </a:r>
            <a:r>
              <a:rPr lang="fr-FR" dirty="0" err="1" smtClean="0"/>
              <a:t>level</a:t>
            </a:r>
            <a:r>
              <a:rPr lang="fr-FR" dirty="0" smtClean="0"/>
              <a:t> </a:t>
            </a:r>
            <a:r>
              <a:rPr lang="fr-FR" dirty="0" err="1" smtClean="0"/>
              <a:t>equivalent</a:t>
            </a:r>
            <a:r>
              <a:rPr lang="fr-FR" dirty="0" smtClean="0"/>
              <a:t> (in the </a:t>
            </a:r>
            <a:r>
              <a:rPr lang="fr-FR" dirty="0" err="1" smtClean="0"/>
              <a:t>energy</a:t>
            </a:r>
            <a:r>
              <a:rPr lang="fr-FR" dirty="0" smtClean="0"/>
              <a:t> component ) to </a:t>
            </a:r>
            <a:r>
              <a:rPr lang="fr-FR" dirty="0" smtClean="0"/>
              <a:t>EPR </a:t>
            </a:r>
            <a:r>
              <a:rPr lang="fr-FR" dirty="0" err="1" smtClean="0"/>
              <a:t>development</a:t>
            </a:r>
            <a:r>
              <a:rPr lang="fr-FR" dirty="0" smtClean="0"/>
              <a:t> </a:t>
            </a:r>
            <a:r>
              <a:rPr lang="fr-FR" dirty="0" err="1" smtClean="0"/>
              <a:t>costs</a:t>
            </a:r>
            <a:r>
              <a:rPr lang="fr-FR" dirty="0" smtClean="0"/>
              <a:t>. Green &amp; </a:t>
            </a:r>
            <a:r>
              <a:rPr lang="fr-FR" dirty="0" err="1" smtClean="0"/>
              <a:t>yellow</a:t>
            </a:r>
            <a:r>
              <a:rPr lang="fr-FR" dirty="0" smtClean="0"/>
              <a:t> </a:t>
            </a:r>
            <a:r>
              <a:rPr lang="fr-FR" dirty="0" err="1" smtClean="0"/>
              <a:t>tariffs</a:t>
            </a:r>
            <a:r>
              <a:rPr lang="fr-FR" dirty="0" smtClean="0"/>
              <a:t> </a:t>
            </a:r>
            <a:r>
              <a:rPr lang="fr-FR" dirty="0" err="1" smtClean="0"/>
              <a:t>could</a:t>
            </a:r>
            <a:r>
              <a:rPr lang="fr-FR" dirty="0" smtClean="0"/>
              <a:t> </a:t>
            </a:r>
            <a:r>
              <a:rPr lang="fr-FR" dirty="0" err="1" smtClean="0"/>
              <a:t>possibly</a:t>
            </a:r>
            <a:r>
              <a:rPr lang="fr-FR" dirty="0" smtClean="0"/>
              <a:t> </a:t>
            </a:r>
            <a:r>
              <a:rPr lang="fr-FR" dirty="0" err="1" smtClean="0"/>
              <a:t>disappear</a:t>
            </a:r>
            <a:r>
              <a:rPr lang="fr-FR" dirty="0" smtClean="0"/>
              <a:t> in the future.</a:t>
            </a:r>
            <a:endParaRPr lang="fr-FR" dirty="0" smtClean="0"/>
          </a:p>
          <a:p>
            <a:pPr>
              <a:buFontTx/>
              <a:buChar char="•"/>
            </a:pPr>
            <a:r>
              <a:rPr lang="fr-FR" dirty="0" smtClean="0"/>
              <a:t>60 à 90% of </a:t>
            </a:r>
            <a:r>
              <a:rPr lang="fr-FR" dirty="0" err="1" smtClean="0"/>
              <a:t>supply</a:t>
            </a:r>
            <a:r>
              <a:rPr lang="fr-FR" dirty="0" smtClean="0"/>
              <a:t> (</a:t>
            </a:r>
            <a:r>
              <a:rPr lang="fr-FR" dirty="0" err="1" smtClean="0"/>
              <a:t>depending</a:t>
            </a:r>
            <a:r>
              <a:rPr lang="fr-FR" dirty="0" smtClean="0"/>
              <a:t> on segment </a:t>
            </a:r>
            <a:r>
              <a:rPr lang="fr-FR" dirty="0" err="1" smtClean="0"/>
              <a:t>served</a:t>
            </a:r>
            <a:r>
              <a:rPr lang="fr-FR" dirty="0" smtClean="0"/>
              <a:t>)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regulated</a:t>
            </a:r>
            <a:r>
              <a:rPr lang="fr-FR" dirty="0" smtClean="0"/>
              <a:t>; </a:t>
            </a:r>
            <a:r>
              <a:rPr lang="fr-FR" u="sng" dirty="0" err="1" smtClean="0"/>
              <a:t>therefore</a:t>
            </a:r>
            <a:r>
              <a:rPr lang="fr-FR" u="sng" dirty="0" smtClean="0"/>
              <a:t> </a:t>
            </a:r>
            <a:r>
              <a:rPr lang="fr-FR" u="sng" dirty="0" err="1" smtClean="0"/>
              <a:t>competition</a:t>
            </a:r>
            <a:r>
              <a:rPr lang="fr-FR" u="sng" dirty="0" smtClean="0"/>
              <a:t> </a:t>
            </a:r>
            <a:r>
              <a:rPr lang="fr-FR" u="sng" dirty="0" err="1" smtClean="0"/>
              <a:t>will</a:t>
            </a:r>
            <a:r>
              <a:rPr lang="fr-FR" u="sng" dirty="0" smtClean="0"/>
              <a:t> </a:t>
            </a:r>
            <a:r>
              <a:rPr lang="fr-FR" u="sng" dirty="0" err="1" smtClean="0"/>
              <a:t>be</a:t>
            </a:r>
            <a:r>
              <a:rPr lang="fr-FR" u="sng" dirty="0" smtClean="0"/>
              <a:t> </a:t>
            </a:r>
            <a:r>
              <a:rPr lang="fr-FR" u="sng" dirty="0" err="1" smtClean="0"/>
              <a:t>reduced</a:t>
            </a:r>
            <a:r>
              <a:rPr lang="fr-FR" u="sng" dirty="0" smtClean="0"/>
              <a:t> to </a:t>
            </a:r>
            <a:r>
              <a:rPr lang="fr-FR" u="sng" dirty="0" err="1" smtClean="0"/>
              <a:t>peak</a:t>
            </a:r>
            <a:r>
              <a:rPr lang="fr-FR" u="sng" dirty="0" smtClean="0"/>
              <a:t> power </a:t>
            </a:r>
            <a:r>
              <a:rPr lang="fr-FR" u="sng" dirty="0" err="1" smtClean="0"/>
              <a:t>needs</a:t>
            </a:r>
            <a:r>
              <a:rPr lang="fr-FR" u="sng" dirty="0" smtClean="0"/>
              <a:t> and commercial </a:t>
            </a:r>
            <a:r>
              <a:rPr lang="fr-FR" u="sng" dirty="0" err="1" smtClean="0"/>
              <a:t>costs</a:t>
            </a:r>
            <a:r>
              <a:rPr lang="fr-FR" u="sng" dirty="0" smtClean="0"/>
              <a:t>.</a:t>
            </a:r>
          </a:p>
          <a:p>
            <a:pPr>
              <a:buFontTx/>
              <a:buChar char="•"/>
            </a:pPr>
            <a:r>
              <a:rPr lang="fr-FR" dirty="0" smtClean="0"/>
              <a:t>All </a:t>
            </a:r>
            <a:r>
              <a:rPr lang="fr-FR" dirty="0" err="1" smtClean="0"/>
              <a:t>regulated</a:t>
            </a:r>
            <a:r>
              <a:rPr lang="fr-FR" dirty="0" smtClean="0"/>
              <a:t> </a:t>
            </a:r>
            <a:r>
              <a:rPr lang="fr-FR" dirty="0" err="1" smtClean="0"/>
              <a:t>markets</a:t>
            </a:r>
            <a:r>
              <a:rPr lang="fr-FR" dirty="0" smtClean="0"/>
              <a:t> </a:t>
            </a:r>
            <a:r>
              <a:rPr lang="fr-FR" dirty="0" err="1" smtClean="0"/>
              <a:t>create</a:t>
            </a:r>
            <a:r>
              <a:rPr lang="fr-FR" dirty="0" smtClean="0"/>
              <a:t> </a:t>
            </a:r>
            <a:r>
              <a:rPr lang="fr-FR" dirty="0" err="1" smtClean="0"/>
              <a:t>surprising</a:t>
            </a:r>
            <a:r>
              <a:rPr lang="fr-FR" dirty="0" smtClean="0"/>
              <a:t> </a:t>
            </a:r>
            <a:r>
              <a:rPr lang="fr-FR" dirty="0" err="1" smtClean="0"/>
              <a:t>opportunities</a:t>
            </a:r>
            <a:r>
              <a:rPr lang="fr-FR" dirty="0" smtClean="0"/>
              <a:t> for </a:t>
            </a:r>
            <a:r>
              <a:rPr lang="fr-FR" dirty="0" err="1" smtClean="0"/>
              <a:t>players</a:t>
            </a:r>
            <a:r>
              <a:rPr lang="fr-FR" dirty="0" smtClean="0"/>
              <a:t>…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?</a:t>
            </a:r>
          </a:p>
          <a:p>
            <a:pPr>
              <a:buFontTx/>
              <a:buChar char="•"/>
            </a:pPr>
            <a:endParaRPr lang="en-US" dirty="0" smtClean="0"/>
          </a:p>
        </p:txBody>
      </p:sp>
      <p:sp>
        <p:nvSpPr>
          <p:cNvPr id="512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DCE8ECC-4FC4-4A09-A187-3411829B8FA3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gray">
          <a:xfrm>
            <a:off x="5054600" y="1943100"/>
            <a:ext cx="39370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 smtClean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 smtClean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 smtClean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 smtClean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fr-FR" sz="1600" b="0" kern="0" dirty="0" err="1" smtClean="0">
                <a:latin typeface="+mn-lt"/>
              </a:rPr>
              <a:t>What</a:t>
            </a:r>
            <a:r>
              <a:rPr lang="fr-FR" sz="1600" b="0" kern="0" dirty="0" smtClean="0">
                <a:latin typeface="+mn-lt"/>
              </a:rPr>
              <a:t> </a:t>
            </a:r>
            <a:r>
              <a:rPr lang="fr-FR" sz="1600" b="0" kern="0" dirty="0" err="1">
                <a:latin typeface="+mn-lt"/>
              </a:rPr>
              <a:t>is</a:t>
            </a:r>
            <a:r>
              <a:rPr lang="fr-FR" sz="1600" b="0" kern="0" dirty="0">
                <a:latin typeface="+mn-lt"/>
              </a:rPr>
              <a:t> the </a:t>
            </a:r>
            <a:r>
              <a:rPr lang="fr-FR" sz="1600" b="0" kern="0" dirty="0" err="1">
                <a:latin typeface="+mn-lt"/>
              </a:rPr>
              <a:t>space</a:t>
            </a:r>
            <a:r>
              <a:rPr lang="fr-FR" sz="1600" b="0" kern="0" dirty="0">
                <a:latin typeface="+mn-lt"/>
              </a:rPr>
              <a:t> </a:t>
            </a:r>
            <a:r>
              <a:rPr lang="fr-FR" sz="1600" b="0" kern="0" dirty="0" err="1">
                <a:latin typeface="+mn-lt"/>
              </a:rPr>
              <a:t>left</a:t>
            </a:r>
            <a:r>
              <a:rPr lang="fr-FR" sz="1600" b="0" kern="0" dirty="0">
                <a:latin typeface="+mn-lt"/>
              </a:rPr>
              <a:t> for OTC and </a:t>
            </a:r>
            <a:r>
              <a:rPr lang="fr-FR" sz="1600" b="0" kern="0" dirty="0" err="1">
                <a:latin typeface="+mn-lt"/>
              </a:rPr>
              <a:t>organized</a:t>
            </a:r>
            <a:r>
              <a:rPr lang="fr-FR" sz="1600" b="0" kern="0" dirty="0">
                <a:latin typeface="+mn-lt"/>
              </a:rPr>
              <a:t> </a:t>
            </a:r>
            <a:r>
              <a:rPr lang="fr-FR" sz="1600" b="0" kern="0" dirty="0" err="1">
                <a:latin typeface="+mn-lt"/>
              </a:rPr>
              <a:t>markets</a:t>
            </a:r>
            <a:r>
              <a:rPr lang="fr-FR" sz="1600" b="0" kern="0" dirty="0">
                <a:latin typeface="+mn-lt"/>
              </a:rPr>
              <a:t> (</a:t>
            </a:r>
            <a:r>
              <a:rPr lang="fr-FR" sz="1600" b="0" kern="0" dirty="0" err="1">
                <a:latin typeface="+mn-lt"/>
              </a:rPr>
              <a:t>CCGTs</a:t>
            </a:r>
            <a:r>
              <a:rPr lang="fr-FR" sz="1600" b="0" kern="0" dirty="0">
                <a:latin typeface="+mn-lt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sz="1600" b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fr-FR" sz="1600" b="0" kern="0" dirty="0" smtClean="0">
                <a:latin typeface="+mn-lt"/>
              </a:rPr>
              <a:t>New power swaps </a:t>
            </a:r>
            <a:r>
              <a:rPr lang="fr-FR" sz="1600" b="0" kern="0" dirty="0" err="1" smtClean="0">
                <a:latin typeface="+mn-lt"/>
              </a:rPr>
              <a:t>could</a:t>
            </a:r>
            <a:r>
              <a:rPr lang="fr-FR" sz="1600" b="0" kern="0" dirty="0" smtClean="0">
                <a:latin typeface="+mn-lt"/>
              </a:rPr>
              <a:t> </a:t>
            </a:r>
            <a:r>
              <a:rPr lang="fr-FR" sz="1600" b="0" kern="0" dirty="0" err="1" smtClean="0">
                <a:latin typeface="+mn-lt"/>
              </a:rPr>
              <a:t>be</a:t>
            </a:r>
            <a:r>
              <a:rPr lang="fr-FR" sz="1600" b="0" kern="0" dirty="0" smtClean="0">
                <a:latin typeface="+mn-lt"/>
              </a:rPr>
              <a:t> </a:t>
            </a:r>
            <a:r>
              <a:rPr lang="fr-FR" sz="1600" b="0" kern="0" dirty="0" err="1" smtClean="0">
                <a:latin typeface="+mn-lt"/>
              </a:rPr>
              <a:t>included</a:t>
            </a:r>
            <a:r>
              <a:rPr lang="fr-FR" sz="1600" b="0" kern="0" dirty="0" smtClean="0">
                <a:latin typeface="+mn-lt"/>
              </a:rPr>
              <a:t> in </a:t>
            </a:r>
            <a:r>
              <a:rPr lang="fr-FR" sz="1600" b="0" kern="0" dirty="0" err="1" smtClean="0">
                <a:latin typeface="+mn-lt"/>
              </a:rPr>
              <a:t>nuclear</a:t>
            </a:r>
            <a:r>
              <a:rPr lang="fr-FR" sz="1600" b="0" kern="0" dirty="0" smtClean="0">
                <a:latin typeface="+mn-lt"/>
              </a:rPr>
              <a:t> base allocations</a:t>
            </a:r>
            <a:endParaRPr lang="fr-FR" sz="1600" b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600" b="0" kern="0" dirty="0">
              <a:latin typeface="+mn-lt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5290848" y="1638300"/>
            <a:ext cx="3656302" cy="1970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SIS" val="EONVorlage"/>
  <p:tag name="VERSION" val="3.1"/>
  <p:tag name="BU" val="EON_Energi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 &lt;/m_chGroupingSymbol&gt;&lt;/m_precDefault&gt;&lt;/CDefaultPrec&gt;&lt;/root&gt;"/>
  <p:tag name="THINKCELLUNDODONOTDELETE" val="1538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eM07MfD0Gg.2V5W0fjkw"/>
</p:tagLst>
</file>

<file path=ppt/theme/theme1.xml><?xml version="1.0" encoding="utf-8"?>
<a:theme xmlns:a="http://schemas.openxmlformats.org/drawingml/2006/main" name="182397-86&amp;91-Modèle E.ON">
  <a:themeElements>
    <a:clrScheme name="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182397-86&amp;91-Modèle E.ON">
      <a:majorFont>
        <a:latin typeface="Polo"/>
        <a:ea typeface=""/>
        <a:cs typeface=""/>
      </a:majorFont>
      <a:minorFont>
        <a:latin typeface="Pol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182397-86&amp;91-Modèle E.ON</Template>
  <TotalTime>260</TotalTime>
  <Words>265</Words>
  <Application>Microsoft Office PowerPoint</Application>
  <PresentationFormat>Format A4 (210 x 297 mm)</PresentationFormat>
  <Paragraphs>22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Polo</vt:lpstr>
      <vt:lpstr>Arial</vt:lpstr>
      <vt:lpstr>Wingdings</vt:lpstr>
      <vt:lpstr>182397-86&amp;91-Modèle E.ON</vt:lpstr>
      <vt:lpstr>TCLayout.ActiveDocument.1</vt:lpstr>
      <vt:lpstr>a/ Commission Champsaur : analysis of the report &amp; opportunities for EFR                  </vt:lpstr>
      <vt:lpstr>Opportunities and risks</vt:lpstr>
    </vt:vector>
  </TitlesOfParts>
  <Company>The Boston Consulting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E.ON</dc:title>
  <dc:creator/>
  <dc:description/>
  <cp:lastModifiedBy>F.DIONNET</cp:lastModifiedBy>
  <cp:revision>4943</cp:revision>
  <cp:lastPrinted>2002-02-25T14:54:42Z</cp:lastPrinted>
  <dcterms:created xsi:type="dcterms:W3CDTF">2007-11-08T13:15:12Z</dcterms:created>
  <dcterms:modified xsi:type="dcterms:W3CDTF">2009-05-25T08:48:10Z</dcterms:modified>
</cp:coreProperties>
</file>